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59"/>
  </p:notesMasterIdLst>
  <p:sldIdLst>
    <p:sldId id="256" r:id="rId3"/>
    <p:sldId id="257" r:id="rId4"/>
    <p:sldId id="258" r:id="rId5"/>
    <p:sldId id="260" r:id="rId6"/>
    <p:sldId id="264" r:id="rId7"/>
    <p:sldId id="267" r:id="rId8"/>
    <p:sldId id="268" r:id="rId9"/>
    <p:sldId id="269" r:id="rId10"/>
    <p:sldId id="274" r:id="rId11"/>
    <p:sldId id="270" r:id="rId12"/>
    <p:sldId id="271" r:id="rId13"/>
    <p:sldId id="324" r:id="rId14"/>
    <p:sldId id="351" r:id="rId15"/>
    <p:sldId id="266" r:id="rId16"/>
    <p:sldId id="275" r:id="rId17"/>
    <p:sldId id="325" r:id="rId18"/>
    <p:sldId id="327" r:id="rId19"/>
    <p:sldId id="277" r:id="rId20"/>
    <p:sldId id="278" r:id="rId21"/>
    <p:sldId id="328" r:id="rId22"/>
    <p:sldId id="329" r:id="rId23"/>
    <p:sldId id="281" r:id="rId24"/>
    <p:sldId id="282" r:id="rId25"/>
    <p:sldId id="283" r:id="rId26"/>
    <p:sldId id="284" r:id="rId27"/>
    <p:sldId id="285" r:id="rId28"/>
    <p:sldId id="288" r:id="rId29"/>
    <p:sldId id="331" r:id="rId30"/>
    <p:sldId id="334" r:id="rId31"/>
    <p:sldId id="309" r:id="rId32"/>
    <p:sldId id="349" r:id="rId33"/>
    <p:sldId id="317" r:id="rId34"/>
    <p:sldId id="318" r:id="rId35"/>
    <p:sldId id="335" r:id="rId36"/>
    <p:sldId id="336" r:id="rId37"/>
    <p:sldId id="337" r:id="rId38"/>
    <p:sldId id="321" r:id="rId39"/>
    <p:sldId id="322" r:id="rId40"/>
    <p:sldId id="295" r:id="rId41"/>
    <p:sldId id="296" r:id="rId42"/>
    <p:sldId id="338" r:id="rId43"/>
    <p:sldId id="340" r:id="rId44"/>
    <p:sldId id="339" r:id="rId45"/>
    <p:sldId id="341" r:id="rId46"/>
    <p:sldId id="342" r:id="rId47"/>
    <p:sldId id="343" r:id="rId48"/>
    <p:sldId id="344" r:id="rId49"/>
    <p:sldId id="310" r:id="rId50"/>
    <p:sldId id="319" r:id="rId51"/>
    <p:sldId id="320" r:id="rId52"/>
    <p:sldId id="355" r:id="rId53"/>
    <p:sldId id="356" r:id="rId54"/>
    <p:sldId id="364" r:id="rId55"/>
    <p:sldId id="357" r:id="rId56"/>
    <p:sldId id="358" r:id="rId57"/>
    <p:sldId id="30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4" autoAdjust="0"/>
    <p:restoredTop sz="28279" autoAdjust="0"/>
  </p:normalViewPr>
  <p:slideViewPr>
    <p:cSldViewPr snapToGrid="0">
      <p:cViewPr varScale="1">
        <p:scale>
          <a:sx n="30" d="100"/>
          <a:sy n="30" d="100"/>
        </p:scale>
        <p:origin x="3018" y="1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3D81F-9F94-4CF2-93CB-54DBCAFCEF2D}" type="datetimeFigureOut">
              <a:rPr lang="en-US" smtClean="0"/>
              <a:t>8/13/2020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26325-8CC6-46BF-810F-DE5FAD0B26B1}" type="slidenum">
              <a:rPr lang="en-US" smtClean="0"/>
              <a:t>‹#›</a:t>
            </a:fld>
            <a:endParaRPr lang="en-US" dirty="0"/>
          </a:p>
        </p:txBody>
      </p:sp>
    </p:spTree>
    <p:extLst>
      <p:ext uri="{BB962C8B-B14F-4D97-AF65-F5344CB8AC3E}">
        <p14:creationId xmlns:p14="http://schemas.microsoft.com/office/powerpoint/2010/main" val="190419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Nirav, a Ph.D. student in the Computer Science Department at Carnegie Mellon, and today I’m excited to talk to you about our work on </a:t>
            </a:r>
            <a:r>
              <a:rPr lang="en-US" b="1" dirty="0"/>
              <a:t>Caching with Delayed Hits</a:t>
            </a:r>
            <a:r>
              <a:rPr lang="en-US" dirty="0"/>
              <a:t>.</a:t>
            </a:r>
          </a:p>
          <a:p>
            <a:endParaRPr lang="en-US" dirty="0"/>
          </a:p>
          <a:p>
            <a:r>
              <a:rPr lang="en-US" dirty="0"/>
              <a:t>This is joint work with my advisor and collaborators at </a:t>
            </a:r>
            <a:r>
              <a:rPr lang="en-US" baseline="0" dirty="0"/>
              <a:t>CMU</a:t>
            </a:r>
            <a:r>
              <a:rPr lang="en-US" dirty="0"/>
              <a:t> and Microsoft Research.</a:t>
            </a:r>
          </a:p>
        </p:txBody>
      </p:sp>
      <p:sp>
        <p:nvSpPr>
          <p:cNvPr id="4" name="Slide Number Placeholder 3"/>
          <p:cNvSpPr>
            <a:spLocks noGrp="1"/>
          </p:cNvSpPr>
          <p:nvPr>
            <p:ph type="sldNum" sz="quarter" idx="5"/>
          </p:nvPr>
        </p:nvSpPr>
        <p:spPr/>
        <p:txBody>
          <a:bodyPr/>
          <a:lstStyle/>
          <a:p>
            <a:fld id="{C56B7C8C-50CF-4687-B35F-37568B9183D3}" type="slidenum">
              <a:rPr lang="en-US" smtClean="0"/>
              <a:t>1</a:t>
            </a:fld>
            <a:endParaRPr lang="en-US" dirty="0"/>
          </a:p>
        </p:txBody>
      </p:sp>
    </p:spTree>
    <p:extLst>
      <p:ext uri="{BB962C8B-B14F-4D97-AF65-F5344CB8AC3E}">
        <p14:creationId xmlns:p14="http://schemas.microsoft.com/office/powerpoint/2010/main" val="156920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this talk, we will explore the delayed hits phenomenon in more detail.</a:t>
            </a:r>
          </a:p>
          <a:p>
            <a:pPr marL="171450" indent="-171450">
              <a:buFontTx/>
              <a:buChar char="-"/>
            </a:pPr>
            <a:r>
              <a:rPr lang="en-US" b="0" dirty="0"/>
              <a:t>First, we will see that delayed hits break our assumptions about how to optimize for caching latency</a:t>
            </a:r>
          </a:p>
          <a:p>
            <a:pPr marL="171450" indent="-171450">
              <a:buFontTx/>
              <a:buChar char="-"/>
            </a:pPr>
            <a:r>
              <a:rPr lang="en-US" b="0" dirty="0"/>
              <a:t>Next, I’ll present an offline, latency-optimal caching algorithm, BELATEDLY, that we designed to minimize latency.</a:t>
            </a:r>
          </a:p>
          <a:p>
            <a:pPr marL="171450" indent="-171450">
              <a:buFontTx/>
              <a:buChar char="-"/>
            </a:pPr>
            <a:r>
              <a:rPr lang="en-US" b="0" dirty="0"/>
              <a:t>Finally, I’ll describe how we used insights from BELATEDLY to design an online caching strategy, called MAD, that makes traditional algorithms aware of delayed hits, and yields significant improvements over these baselines.</a:t>
            </a:r>
          </a:p>
        </p:txBody>
      </p:sp>
      <p:sp>
        <p:nvSpPr>
          <p:cNvPr id="4" name="Slide Number Placeholder 3"/>
          <p:cNvSpPr>
            <a:spLocks noGrp="1"/>
          </p:cNvSpPr>
          <p:nvPr>
            <p:ph type="sldNum" sz="quarter" idx="5"/>
          </p:nvPr>
        </p:nvSpPr>
        <p:spPr/>
        <p:txBody>
          <a:bodyPr/>
          <a:lstStyle/>
          <a:p>
            <a:fld id="{C56B7C8C-50CF-4687-B35F-37568B9183D3}" type="slidenum">
              <a:rPr lang="en-US" smtClean="0"/>
              <a:t>10</a:t>
            </a:fld>
            <a:endParaRPr lang="en-US" dirty="0"/>
          </a:p>
        </p:txBody>
      </p:sp>
    </p:spTree>
    <p:extLst>
      <p:ext uri="{BB962C8B-B14F-4D97-AF65-F5344CB8AC3E}">
        <p14:creationId xmlns:p14="http://schemas.microsoft.com/office/powerpoint/2010/main" val="3532175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this first point in more detail: </a:t>
            </a:r>
            <a:r>
              <a:rPr lang="en-US" sz="1200" dirty="0">
                <a:solidFill>
                  <a:schemeClr val="bg1"/>
                </a:solidFill>
                <a:latin typeface="Times New Roman" panose="02020603050405020304" pitchFamily="18" charset="0"/>
                <a:cs typeface="Times New Roman" panose="02020603050405020304" pitchFamily="18" charset="0"/>
              </a:rPr>
              <a:t>Delayed hits break our assumptions about optimizing for cache latency</a:t>
            </a:r>
            <a:r>
              <a:rPr lang="en-US" dirty="0"/>
              <a:t>.</a:t>
            </a:r>
          </a:p>
        </p:txBody>
      </p:sp>
      <p:sp>
        <p:nvSpPr>
          <p:cNvPr id="4" name="Slide Number Placeholder 3"/>
          <p:cNvSpPr>
            <a:spLocks noGrp="1"/>
          </p:cNvSpPr>
          <p:nvPr>
            <p:ph type="sldNum" sz="quarter" idx="5"/>
          </p:nvPr>
        </p:nvSpPr>
        <p:spPr/>
        <p:txBody>
          <a:bodyPr/>
          <a:lstStyle/>
          <a:p>
            <a:fld id="{C56B7C8C-50CF-4687-B35F-37568B9183D3}" type="slidenum">
              <a:rPr lang="en-US" smtClean="0"/>
              <a:t>11</a:t>
            </a:fld>
            <a:endParaRPr lang="en-US" dirty="0"/>
          </a:p>
        </p:txBody>
      </p:sp>
    </p:spTree>
    <p:extLst>
      <p:ext uri="{BB962C8B-B14F-4D97-AF65-F5344CB8AC3E}">
        <p14:creationId xmlns:p14="http://schemas.microsoft.com/office/powerpoint/2010/main" val="291885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there are two assumptions that I want to discuss. First, that you can calculate average caching latency using the hit-rate. And second, a hit-rate optimal cache is also latency-optimal.</a:t>
            </a:r>
          </a:p>
          <a:p>
            <a:endParaRPr lang="en-US" dirty="0"/>
          </a:p>
          <a:p>
            <a:r>
              <a:rPr lang="en-US" dirty="0"/>
              <a:t>Now, both of these assumptions are true when backing store latencies are uniform and a parameter we call </a:t>
            </a:r>
            <a:r>
              <a:rPr lang="en-US" b="1" dirty="0"/>
              <a:t>Z</a:t>
            </a:r>
            <a:r>
              <a:rPr lang="en-US" dirty="0"/>
              <a:t> is 1 or smaller, but they’re not true when Z is larger.</a:t>
            </a:r>
          </a:p>
        </p:txBody>
      </p:sp>
      <p:sp>
        <p:nvSpPr>
          <p:cNvPr id="4" name="Slide Number Placeholder 3"/>
          <p:cNvSpPr>
            <a:spLocks noGrp="1"/>
          </p:cNvSpPr>
          <p:nvPr>
            <p:ph type="sldNum" sz="quarter" idx="5"/>
          </p:nvPr>
        </p:nvSpPr>
        <p:spPr/>
        <p:txBody>
          <a:bodyPr/>
          <a:lstStyle/>
          <a:p>
            <a:fld id="{C56B7C8C-50CF-4687-B35F-37568B9183D3}" type="slidenum">
              <a:rPr lang="en-US" smtClean="0"/>
              <a:t>12</a:t>
            </a:fld>
            <a:endParaRPr lang="en-US" dirty="0"/>
          </a:p>
        </p:txBody>
      </p:sp>
    </p:spTree>
    <p:extLst>
      <p:ext uri="{BB962C8B-B14F-4D97-AF65-F5344CB8AC3E}">
        <p14:creationId xmlns:p14="http://schemas.microsoft.com/office/powerpoint/2010/main" val="266228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 what is Z? </a:t>
            </a:r>
            <a:r>
              <a:rPr lang="en-US" b="1" dirty="0"/>
              <a:t>Z is the average number of requests that arrive during a fetch</a:t>
            </a:r>
            <a:r>
              <a:rPr lang="en-US" b="0" dirty="0"/>
              <a:t>. In this trace snippet, 5 requests (including the one that initiated the fetch) occur between the time the miss started and the time it’s resolved. So, here, Z is 5.</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Numerically, Z is the </a:t>
            </a:r>
            <a:r>
              <a:rPr lang="en-US" dirty="0"/>
              <a:t>ratio between the latency to the backing store and the average inter-request time (IRT).</a:t>
            </a: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dirty="0"/>
              <a:t>Here are the Z values one might see in practice.</a:t>
            </a:r>
          </a:p>
          <a:p>
            <a:pPr marL="171450" lvl="0" indent="-171450" algn="l" rtl="0">
              <a:spcBef>
                <a:spcPts val="0"/>
              </a:spcBef>
              <a:spcAft>
                <a:spcPts val="0"/>
              </a:spcAft>
              <a:buFontTx/>
              <a:buChar char="-"/>
            </a:pPr>
            <a:r>
              <a:rPr lang="en-US" dirty="0"/>
              <a:t>In case of a CDN, an intra-datacenter proxy (with a latency of 1 ms) has a Z value of 1000. Z can be as high as 200,000 for a forward proxy to a remote datacenter.</a:t>
            </a:r>
          </a:p>
          <a:p>
            <a:pPr marL="171450" lvl="0" indent="-171450" algn="l" rtl="0">
              <a:spcBef>
                <a:spcPts val="0"/>
              </a:spcBef>
              <a:spcAft>
                <a:spcPts val="0"/>
              </a:spcAft>
              <a:buFontTx/>
              <a:buChar char="-"/>
            </a:pPr>
            <a:r>
              <a:rPr lang="en-US" dirty="0"/>
              <a:t>In the network setting, we see Z values ranging from 1 (e.g. for a single DRAM lookup) up to 67,000 for a reverse DNS lookup.</a:t>
            </a:r>
          </a:p>
          <a:p>
            <a:pPr marL="171450" lvl="0" indent="-171450" algn="l" rtl="0">
              <a:spcBef>
                <a:spcPts val="0"/>
              </a:spcBef>
              <a:spcAft>
                <a:spcPts val="0"/>
              </a:spcAft>
              <a:buFontTx/>
              <a:buChar char="-"/>
            </a:pPr>
            <a:r>
              <a:rPr lang="en-US" dirty="0"/>
              <a:t>Finally, for a cross-datacenter filesystem access, a typical Z value could be 5,000.</a:t>
            </a:r>
          </a:p>
        </p:txBody>
      </p:sp>
      <p:sp>
        <p:nvSpPr>
          <p:cNvPr id="4" name="Slide Number Placeholder 3"/>
          <p:cNvSpPr>
            <a:spLocks noGrp="1"/>
          </p:cNvSpPr>
          <p:nvPr>
            <p:ph type="sldNum" sz="quarter" idx="5"/>
          </p:nvPr>
        </p:nvSpPr>
        <p:spPr/>
        <p:txBody>
          <a:bodyPr/>
          <a:lstStyle/>
          <a:p>
            <a:fld id="{C56B7C8C-50CF-4687-B35F-37568B9183D3}" type="slidenum">
              <a:rPr lang="en-US" smtClean="0"/>
              <a:t>13</a:t>
            </a:fld>
            <a:endParaRPr lang="en-US" dirty="0"/>
          </a:p>
        </p:txBody>
      </p:sp>
    </p:spTree>
    <p:extLst>
      <p:ext uri="{BB962C8B-B14F-4D97-AF65-F5344CB8AC3E}">
        <p14:creationId xmlns:p14="http://schemas.microsoft.com/office/powerpoint/2010/main" val="256702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Let’s recall how our textbooks tell us to compute the average latency using the cache hit-rate. First, the hit-rate is defined as the ratio of the number of hits to the total number of requests served by the cache.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Then, the average request </a:t>
            </a:r>
            <a:r>
              <a:rPr lang="en-US" i="1" dirty="0"/>
              <a:t>latency</a:t>
            </a:r>
            <a:r>
              <a:rPr lang="en-US" i="0" dirty="0"/>
              <a:t> equal to the cache hit-rate multiplied by the hit latency plus the cache miss-rate multiplied by the miss latency. </a:t>
            </a:r>
            <a:r>
              <a:rPr lang="en-US" dirty="0"/>
              <a:t>So, does this expression work?</a:t>
            </a:r>
          </a:p>
          <a:p>
            <a:endParaRPr lang="en-US" i="1" dirty="0"/>
          </a:p>
        </p:txBody>
      </p:sp>
      <p:sp>
        <p:nvSpPr>
          <p:cNvPr id="4" name="Slide Number Placeholder 3"/>
          <p:cNvSpPr>
            <a:spLocks noGrp="1"/>
          </p:cNvSpPr>
          <p:nvPr>
            <p:ph type="sldNum" sz="quarter" idx="5"/>
          </p:nvPr>
        </p:nvSpPr>
        <p:spPr/>
        <p:txBody>
          <a:bodyPr/>
          <a:lstStyle/>
          <a:p>
            <a:fld id="{C56B7C8C-50CF-4687-B35F-37568B9183D3}" type="slidenum">
              <a:rPr lang="en-US" smtClean="0"/>
              <a:t>14</a:t>
            </a:fld>
            <a:endParaRPr lang="en-US" dirty="0"/>
          </a:p>
        </p:txBody>
      </p:sp>
    </p:spTree>
    <p:extLst>
      <p:ext uri="{BB962C8B-B14F-4D97-AF65-F5344CB8AC3E}">
        <p14:creationId xmlns:p14="http://schemas.microsoft.com/office/powerpoint/2010/main" val="419086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depicts the behavior of two simulator models in the network setting – one that accounts for delayed hits (labelled “Actual” and shown in orange) and one that does not (shown in blue). On the y-axis, we have the average request latency, and on the x-axis, we sweep Z. We find that, as Z increases, the latency estimates derived from hit-rate quickly diverge from their actual values. At Z=10,000, the error exceeds 60%. Thus, delayed hits subvert expectations of traditional caching models and simulators, and make hit-rate derived estimates of latency extremely unreliable.</a:t>
            </a:r>
          </a:p>
        </p:txBody>
      </p:sp>
      <p:sp>
        <p:nvSpPr>
          <p:cNvPr id="4" name="Slide Number Placeholder 3"/>
          <p:cNvSpPr>
            <a:spLocks noGrp="1"/>
          </p:cNvSpPr>
          <p:nvPr>
            <p:ph type="sldNum" sz="quarter" idx="5"/>
          </p:nvPr>
        </p:nvSpPr>
        <p:spPr/>
        <p:txBody>
          <a:bodyPr/>
          <a:lstStyle/>
          <a:p>
            <a:fld id="{C56B7C8C-50CF-4687-B35F-37568B9183D3}" type="slidenum">
              <a:rPr lang="en-US" smtClean="0"/>
              <a:t>15</a:t>
            </a:fld>
            <a:endParaRPr lang="en-US" dirty="0"/>
          </a:p>
        </p:txBody>
      </p:sp>
    </p:spTree>
    <p:extLst>
      <p:ext uri="{BB962C8B-B14F-4D97-AF65-F5344CB8AC3E}">
        <p14:creationId xmlns:p14="http://schemas.microsoft.com/office/powerpoint/2010/main" val="2290472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turns out that you </a:t>
            </a:r>
            <a:r>
              <a:rPr lang="en-US" i="1" dirty="0"/>
              <a:t>can’t</a:t>
            </a:r>
            <a:r>
              <a:rPr lang="en-US" dirty="0"/>
              <a:t> rely on average latency computed using the hit-rate. Let’s look at this second claim: a hit-rate optimal cache is also latency-optimal.</a:t>
            </a:r>
          </a:p>
        </p:txBody>
      </p:sp>
      <p:sp>
        <p:nvSpPr>
          <p:cNvPr id="4" name="Slide Number Placeholder 3"/>
          <p:cNvSpPr>
            <a:spLocks noGrp="1"/>
          </p:cNvSpPr>
          <p:nvPr>
            <p:ph type="sldNum" sz="quarter" idx="5"/>
          </p:nvPr>
        </p:nvSpPr>
        <p:spPr/>
        <p:txBody>
          <a:bodyPr/>
          <a:lstStyle/>
          <a:p>
            <a:fld id="{C56B7C8C-50CF-4687-B35F-37568B9183D3}" type="slidenum">
              <a:rPr lang="en-US" smtClean="0"/>
              <a:t>16</a:t>
            </a:fld>
            <a:endParaRPr lang="en-US" dirty="0"/>
          </a:p>
        </p:txBody>
      </p:sp>
    </p:spTree>
    <p:extLst>
      <p:ext uri="{BB962C8B-B14F-4D97-AF65-F5344CB8AC3E}">
        <p14:creationId xmlns:p14="http://schemas.microsoft.com/office/powerpoint/2010/main" val="3941658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it mean for an algorithm to be offline optimal? Well, if we had access to an oracle – in this case a helpful wizard – who could tell us the future, then our algorithm, alpha OPT, would use that information to produce an optimal solution.</a:t>
            </a:r>
          </a:p>
        </p:txBody>
      </p:sp>
      <p:sp>
        <p:nvSpPr>
          <p:cNvPr id="4" name="Slide Number Placeholder 3"/>
          <p:cNvSpPr>
            <a:spLocks noGrp="1"/>
          </p:cNvSpPr>
          <p:nvPr>
            <p:ph type="sldNum" sz="quarter" idx="5"/>
          </p:nvPr>
        </p:nvSpPr>
        <p:spPr/>
        <p:txBody>
          <a:bodyPr/>
          <a:lstStyle/>
          <a:p>
            <a:fld id="{C56B7C8C-50CF-4687-B35F-37568B9183D3}" type="slidenum">
              <a:rPr lang="en-US" smtClean="0"/>
              <a:t>17</a:t>
            </a:fld>
            <a:endParaRPr lang="en-US" dirty="0"/>
          </a:p>
        </p:txBody>
      </p:sp>
    </p:spTree>
    <p:extLst>
      <p:ext uri="{BB962C8B-B14F-4D97-AF65-F5344CB8AC3E}">
        <p14:creationId xmlns:p14="http://schemas.microsoft.com/office/powerpoint/2010/main" val="245966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Belady’s algorithm is one such </a:t>
            </a:r>
            <a:r>
              <a:rPr lang="en" b="1" dirty="0"/>
              <a:t>offline optimal</a:t>
            </a:r>
            <a:r>
              <a:rPr lang="en" dirty="0"/>
              <a:t> caching strategy that provably maximizes hit-rate. We’re in the offline setting, so we have access to our wizard who tells us the future. Belady uses a simple, greedy strategy: if the cache is full, it evicts the object that is used farthest in the future. In this example, for a cache of size 2 containing objects A and C, Belady chooses to evict C since it’s used after both B and A.</a:t>
            </a:r>
          </a:p>
          <a:p>
            <a:endParaRPr lang="en" dirty="0"/>
          </a:p>
          <a:p>
            <a:r>
              <a:rPr lang="en" dirty="0"/>
              <a:t>Unfortunately, Belady does not account for delayed hits, and this leads it to make latency-suboptimal decisions.</a:t>
            </a:r>
            <a:endParaRPr lang="en-US" dirty="0"/>
          </a:p>
        </p:txBody>
      </p:sp>
      <p:sp>
        <p:nvSpPr>
          <p:cNvPr id="4" name="Slide Number Placeholder 3"/>
          <p:cNvSpPr>
            <a:spLocks noGrp="1"/>
          </p:cNvSpPr>
          <p:nvPr>
            <p:ph type="sldNum" sz="quarter" idx="5"/>
          </p:nvPr>
        </p:nvSpPr>
        <p:spPr/>
        <p:txBody>
          <a:bodyPr/>
          <a:lstStyle/>
          <a:p>
            <a:fld id="{C56B7C8C-50CF-4687-B35F-37568B9183D3}" type="slidenum">
              <a:rPr lang="en-US" smtClean="0"/>
              <a:t>18</a:t>
            </a:fld>
            <a:endParaRPr lang="en-US" dirty="0"/>
          </a:p>
        </p:txBody>
      </p:sp>
    </p:spTree>
    <p:extLst>
      <p:ext uri="{BB962C8B-B14F-4D97-AF65-F5344CB8AC3E}">
        <p14:creationId xmlns:p14="http://schemas.microsoft.com/office/powerpoint/2010/main" val="138263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toy example demonstrating this. In this example, we have a cache of size 2, and Z of 3. A fetch for object C has just completed, and we must decide whether to evict object A or B to accommodate C. If we choose to evict A, the subsequent requests to objects C and B will hit; however, there is a </a:t>
            </a:r>
            <a:r>
              <a:rPr lang="en-US" i="1" dirty="0"/>
              <a:t>burst</a:t>
            </a:r>
            <a:r>
              <a:rPr lang="en-US" dirty="0"/>
              <a:t> of requests to object A, incurring a total latency cost of 6. Instead, if we choose to evict B, the request for B at time t+1 incurs a cache miss, but the subsequent accesses to A are all hits, resulting in a latency cost of 3. As you might have guessed, Belady chooses the first option, resulting in a worse overall schedule.</a:t>
            </a:r>
          </a:p>
        </p:txBody>
      </p:sp>
      <p:sp>
        <p:nvSpPr>
          <p:cNvPr id="4" name="Slide Number Placeholder 3"/>
          <p:cNvSpPr>
            <a:spLocks noGrp="1"/>
          </p:cNvSpPr>
          <p:nvPr>
            <p:ph type="sldNum" sz="quarter" idx="5"/>
          </p:nvPr>
        </p:nvSpPr>
        <p:spPr/>
        <p:txBody>
          <a:bodyPr/>
          <a:lstStyle/>
          <a:p>
            <a:fld id="{C56B7C8C-50CF-4687-B35F-37568B9183D3}" type="slidenum">
              <a:rPr lang="en-US" smtClean="0"/>
              <a:t>19</a:t>
            </a:fld>
            <a:endParaRPr lang="en-US" dirty="0"/>
          </a:p>
        </p:txBody>
      </p:sp>
    </p:spTree>
    <p:extLst>
      <p:ext uri="{BB962C8B-B14F-4D97-AF65-F5344CB8AC3E}">
        <p14:creationId xmlns:p14="http://schemas.microsoft.com/office/powerpoint/2010/main" val="376270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Caches are at the heart of performance-critical systems, and here, they serve a number of important purposes.</a:t>
            </a:r>
          </a:p>
          <a:p>
            <a:endParaRPr lang="en-US" dirty="0"/>
          </a:p>
          <a:p>
            <a:r>
              <a:rPr lang="en-US" dirty="0"/>
              <a:t>For example, caches may be deployed to alleviate bandwidth demand to a bottlenecked backing store.</a:t>
            </a:r>
          </a:p>
          <a:p>
            <a:r>
              <a:rPr lang="en-US" dirty="0"/>
              <a:t>They might help improve throughput for memory-bound processes.</a:t>
            </a:r>
          </a:p>
          <a:p>
            <a:r>
              <a:rPr lang="en-US" dirty="0"/>
              <a:t>And finally, they could help mitigate read delays for latency-sensitive applications. </a:t>
            </a:r>
          </a:p>
          <a:p>
            <a:endParaRPr lang="en-US" dirty="0"/>
          </a:p>
          <a:p>
            <a:r>
              <a:rPr lang="en-US" dirty="0"/>
              <a:t>Today, we will focus on this third category of caches, which seek to reduce delays. These are latency-minimizing caches, and their goal is to reduce the mean latency of all requests served by the cache.</a:t>
            </a:r>
          </a:p>
        </p:txBody>
      </p:sp>
      <p:sp>
        <p:nvSpPr>
          <p:cNvPr id="4" name="Slide Number Placeholder 3"/>
          <p:cNvSpPr>
            <a:spLocks noGrp="1"/>
          </p:cNvSpPr>
          <p:nvPr>
            <p:ph type="sldNum" sz="quarter" idx="5"/>
          </p:nvPr>
        </p:nvSpPr>
        <p:spPr/>
        <p:txBody>
          <a:bodyPr/>
          <a:lstStyle/>
          <a:p>
            <a:fld id="{C56B7C8C-50CF-4687-B35F-37568B9183D3}" type="slidenum">
              <a:rPr lang="en-US" smtClean="0"/>
              <a:t>2</a:t>
            </a:fld>
            <a:endParaRPr lang="en-US" dirty="0"/>
          </a:p>
        </p:txBody>
      </p:sp>
    </p:spTree>
    <p:extLst>
      <p:ext uri="{BB962C8B-B14F-4D97-AF65-F5344CB8AC3E}">
        <p14:creationId xmlns:p14="http://schemas.microsoft.com/office/powerpoint/2010/main" val="329757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turns out that a hit-rate optimal algorithm isn’t latency-optimal, either!</a:t>
            </a:r>
          </a:p>
        </p:txBody>
      </p:sp>
      <p:sp>
        <p:nvSpPr>
          <p:cNvPr id="4" name="Slide Number Placeholder 3"/>
          <p:cNvSpPr>
            <a:spLocks noGrp="1"/>
          </p:cNvSpPr>
          <p:nvPr>
            <p:ph type="sldNum" sz="quarter" idx="5"/>
          </p:nvPr>
        </p:nvSpPr>
        <p:spPr/>
        <p:txBody>
          <a:bodyPr/>
          <a:lstStyle/>
          <a:p>
            <a:fld id="{C56B7C8C-50CF-4687-B35F-37568B9183D3}" type="slidenum">
              <a:rPr lang="en-US" smtClean="0"/>
              <a:t>20</a:t>
            </a:fld>
            <a:endParaRPr lang="en-US" dirty="0"/>
          </a:p>
        </p:txBody>
      </p:sp>
    </p:spTree>
    <p:extLst>
      <p:ext uri="{BB962C8B-B14F-4D97-AF65-F5344CB8AC3E}">
        <p14:creationId xmlns:p14="http://schemas.microsoft.com/office/powerpoint/2010/main" val="406740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observations motivates our design of an optimal caching strategy for the delayed hits problem.</a:t>
            </a:r>
            <a:endParaRPr lang="en-US" i="1" dirty="0"/>
          </a:p>
        </p:txBody>
      </p:sp>
      <p:sp>
        <p:nvSpPr>
          <p:cNvPr id="4" name="Slide Number Placeholder 3"/>
          <p:cNvSpPr>
            <a:spLocks noGrp="1"/>
          </p:cNvSpPr>
          <p:nvPr>
            <p:ph type="sldNum" sz="quarter" idx="5"/>
          </p:nvPr>
        </p:nvSpPr>
        <p:spPr/>
        <p:txBody>
          <a:bodyPr/>
          <a:lstStyle/>
          <a:p>
            <a:fld id="{C56B7C8C-50CF-4687-B35F-37568B9183D3}" type="slidenum">
              <a:rPr lang="en-US" smtClean="0"/>
              <a:t>21</a:t>
            </a:fld>
            <a:endParaRPr lang="en-US" dirty="0"/>
          </a:p>
        </p:txBody>
      </p:sp>
    </p:spTree>
    <p:extLst>
      <p:ext uri="{BB962C8B-B14F-4D97-AF65-F5344CB8AC3E}">
        <p14:creationId xmlns:p14="http://schemas.microsoft.com/office/powerpoint/2010/main" val="2531809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turns out that computing a latency-optimal cache schedule, even with knowledge of the future, is challenging! Once again, we have access to our nice wizard who tells us the future. We also have this request sequence with just two objects (A and B). These X’s denote empty timeslots (i.e. no arrivals), and the sequence repeats infinitely.</a:t>
            </a:r>
          </a:p>
          <a:p>
            <a:endParaRPr lang="en-US" dirty="0"/>
          </a:p>
          <a:p>
            <a:r>
              <a:rPr lang="en-US" dirty="0"/>
              <a:t>Given a cache of size 1, our task is to find a schedule that minimizes latency. We consider 3 algorithms: always cache the bursty object, A; always cache the paced object, B; or LRU. Can you guess which of these algorithms will perform the best? I’ll give you a few seconds to think.</a:t>
            </a:r>
          </a:p>
        </p:txBody>
      </p:sp>
      <p:sp>
        <p:nvSpPr>
          <p:cNvPr id="4" name="Slide Number Placeholder 3"/>
          <p:cNvSpPr>
            <a:spLocks noGrp="1"/>
          </p:cNvSpPr>
          <p:nvPr>
            <p:ph type="sldNum" sz="quarter" idx="5"/>
          </p:nvPr>
        </p:nvSpPr>
        <p:spPr/>
        <p:txBody>
          <a:bodyPr/>
          <a:lstStyle/>
          <a:p>
            <a:fld id="{C56B7C8C-50CF-4687-B35F-37568B9183D3}" type="slidenum">
              <a:rPr lang="en-US" smtClean="0"/>
              <a:t>22</a:t>
            </a:fld>
            <a:endParaRPr lang="en-US" dirty="0"/>
          </a:p>
        </p:txBody>
      </p:sp>
    </p:spTree>
    <p:extLst>
      <p:ext uri="{BB962C8B-B14F-4D97-AF65-F5344CB8AC3E}">
        <p14:creationId xmlns:p14="http://schemas.microsoft.com/office/powerpoint/2010/main" val="864830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Z=1, LRU is provably optimal, and yields an average latency of 0.2 ms.</a:t>
            </a:r>
          </a:p>
        </p:txBody>
      </p:sp>
      <p:sp>
        <p:nvSpPr>
          <p:cNvPr id="4" name="Slide Number Placeholder 3"/>
          <p:cNvSpPr>
            <a:spLocks noGrp="1"/>
          </p:cNvSpPr>
          <p:nvPr>
            <p:ph type="sldNum" sz="quarter" idx="5"/>
          </p:nvPr>
        </p:nvSpPr>
        <p:spPr/>
        <p:txBody>
          <a:bodyPr/>
          <a:lstStyle/>
          <a:p>
            <a:fld id="{C56B7C8C-50CF-4687-B35F-37568B9183D3}" type="slidenum">
              <a:rPr lang="en-US" smtClean="0"/>
              <a:t>23</a:t>
            </a:fld>
            <a:endParaRPr lang="en-US" dirty="0"/>
          </a:p>
        </p:txBody>
      </p:sp>
    </p:spTree>
    <p:extLst>
      <p:ext uri="{BB962C8B-B14F-4D97-AF65-F5344CB8AC3E}">
        <p14:creationId xmlns:p14="http://schemas.microsoft.com/office/powerpoint/2010/main" val="1358380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Z=5, caching the paced object, B, yields the lowest latency.</a:t>
            </a:r>
          </a:p>
        </p:txBody>
      </p:sp>
      <p:sp>
        <p:nvSpPr>
          <p:cNvPr id="4" name="Slide Number Placeholder 3"/>
          <p:cNvSpPr>
            <a:spLocks noGrp="1"/>
          </p:cNvSpPr>
          <p:nvPr>
            <p:ph type="sldNum" sz="quarter" idx="5"/>
          </p:nvPr>
        </p:nvSpPr>
        <p:spPr/>
        <p:txBody>
          <a:bodyPr/>
          <a:lstStyle/>
          <a:p>
            <a:fld id="{C56B7C8C-50CF-4687-B35F-37568B9183D3}" type="slidenum">
              <a:rPr lang="en-US" smtClean="0"/>
              <a:t>24</a:t>
            </a:fld>
            <a:endParaRPr lang="en-US" dirty="0"/>
          </a:p>
        </p:txBody>
      </p:sp>
    </p:spTree>
    <p:extLst>
      <p:ext uri="{BB962C8B-B14F-4D97-AF65-F5344CB8AC3E}">
        <p14:creationId xmlns:p14="http://schemas.microsoft.com/office/powerpoint/2010/main" val="414945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Z=17, our decision changes again.</a:t>
            </a:r>
          </a:p>
        </p:txBody>
      </p:sp>
      <p:sp>
        <p:nvSpPr>
          <p:cNvPr id="4" name="Slide Number Placeholder 3"/>
          <p:cNvSpPr>
            <a:spLocks noGrp="1"/>
          </p:cNvSpPr>
          <p:nvPr>
            <p:ph type="sldNum" sz="quarter" idx="5"/>
          </p:nvPr>
        </p:nvSpPr>
        <p:spPr/>
        <p:txBody>
          <a:bodyPr/>
          <a:lstStyle/>
          <a:p>
            <a:fld id="{C56B7C8C-50CF-4687-B35F-37568B9183D3}" type="slidenum">
              <a:rPr lang="en-US" smtClean="0"/>
              <a:t>25</a:t>
            </a:fld>
            <a:endParaRPr lang="en-US" dirty="0"/>
          </a:p>
        </p:txBody>
      </p:sp>
    </p:spTree>
    <p:extLst>
      <p:ext uri="{BB962C8B-B14F-4D97-AF65-F5344CB8AC3E}">
        <p14:creationId xmlns:p14="http://schemas.microsoft.com/office/powerpoint/2010/main" val="1825225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yet again for Z=22.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we find that the optimal caching strategy highly depends on the value of Z. Even an educated guess (i.e. always cache burst flow) doesn’t always work!</a:t>
            </a:r>
          </a:p>
        </p:txBody>
      </p:sp>
      <p:sp>
        <p:nvSpPr>
          <p:cNvPr id="4" name="Slide Number Placeholder 3"/>
          <p:cNvSpPr>
            <a:spLocks noGrp="1"/>
          </p:cNvSpPr>
          <p:nvPr>
            <p:ph type="sldNum" sz="quarter" idx="5"/>
          </p:nvPr>
        </p:nvSpPr>
        <p:spPr/>
        <p:txBody>
          <a:bodyPr/>
          <a:lstStyle/>
          <a:p>
            <a:fld id="{C56B7C8C-50CF-4687-B35F-37568B9183D3}" type="slidenum">
              <a:rPr lang="en-US" smtClean="0"/>
              <a:t>26</a:t>
            </a:fld>
            <a:endParaRPr lang="en-US" dirty="0"/>
          </a:p>
        </p:txBody>
      </p:sp>
    </p:spTree>
    <p:extLst>
      <p:ext uri="{BB962C8B-B14F-4D97-AF65-F5344CB8AC3E}">
        <p14:creationId xmlns:p14="http://schemas.microsoft.com/office/powerpoint/2010/main" val="2391957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the answer to the latency minimization problem in the form of a flow network formulation. Our offline algorithm, BELATEDLY, computes empirically tight bounds on the optimal latency in polynomial time.</a:t>
            </a:r>
          </a:p>
        </p:txBody>
      </p:sp>
      <p:sp>
        <p:nvSpPr>
          <p:cNvPr id="4" name="Slide Number Placeholder 3"/>
          <p:cNvSpPr>
            <a:spLocks noGrp="1"/>
          </p:cNvSpPr>
          <p:nvPr>
            <p:ph type="sldNum" sz="quarter" idx="5"/>
          </p:nvPr>
        </p:nvSpPr>
        <p:spPr/>
        <p:txBody>
          <a:bodyPr/>
          <a:lstStyle/>
          <a:p>
            <a:fld id="{C56B7C8C-50CF-4687-B35F-37568B9183D3}" type="slidenum">
              <a:rPr lang="en-US" smtClean="0"/>
              <a:t>27</a:t>
            </a:fld>
            <a:endParaRPr lang="en-US" dirty="0"/>
          </a:p>
        </p:txBody>
      </p:sp>
    </p:spTree>
    <p:extLst>
      <p:ext uri="{BB962C8B-B14F-4D97-AF65-F5344CB8AC3E}">
        <p14:creationId xmlns:p14="http://schemas.microsoft.com/office/powerpoint/2010/main" val="1412724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I don’t have time to explain the flow formulation in any kind of detail, but there’s two points about it that are worth noting:</a:t>
            </a:r>
          </a:p>
          <a:p>
            <a:r>
              <a:rPr lang="en-US" dirty="0"/>
              <a:t>First, it’s based on an Integer MCMCF problem, which is NP-Hard</a:t>
            </a:r>
          </a:p>
          <a:p>
            <a:r>
              <a:rPr lang="en-US" dirty="0"/>
              <a:t>Second, the </a:t>
            </a:r>
            <a:r>
              <a:rPr lang="en-US" sz="1200" b="0" i="0" kern="1200" dirty="0">
                <a:solidFill>
                  <a:schemeClr val="tx1"/>
                </a:solidFill>
                <a:effectLst/>
                <a:latin typeface="+mn-lt"/>
                <a:ea typeface="+mn-ea"/>
                <a:cs typeface="+mn-cs"/>
              </a:rPr>
              <a:t>formulation introduced us to a concept called aggregate delay, which helped us design our practical caching algorithm. I will discuss aggregate delay in a few slides.</a:t>
            </a:r>
            <a:endParaRPr lang="en-US" dirty="0"/>
          </a:p>
        </p:txBody>
      </p:sp>
      <p:sp>
        <p:nvSpPr>
          <p:cNvPr id="4" name="Slide Number Placeholder 3"/>
          <p:cNvSpPr>
            <a:spLocks noGrp="1"/>
          </p:cNvSpPr>
          <p:nvPr>
            <p:ph type="sldNum" sz="quarter" idx="5"/>
          </p:nvPr>
        </p:nvSpPr>
        <p:spPr/>
        <p:txBody>
          <a:bodyPr/>
          <a:lstStyle/>
          <a:p>
            <a:fld id="{C56B7C8C-50CF-4687-B35F-37568B9183D3}" type="slidenum">
              <a:rPr lang="en-US" smtClean="0"/>
              <a:t>28</a:t>
            </a:fld>
            <a:endParaRPr lang="en-US"/>
          </a:p>
        </p:txBody>
      </p:sp>
    </p:spTree>
    <p:extLst>
      <p:ext uri="{BB962C8B-B14F-4D97-AF65-F5344CB8AC3E}">
        <p14:creationId xmlns:p14="http://schemas.microsoft.com/office/powerpoint/2010/main" val="1517062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an optimal algorithm, we’re ready to quantify the gap between Belady (i.e. hit-rate maximization strategy) and true latency optimality.</a:t>
            </a:r>
          </a:p>
        </p:txBody>
      </p:sp>
      <p:sp>
        <p:nvSpPr>
          <p:cNvPr id="4" name="Slide Number Placeholder 3"/>
          <p:cNvSpPr>
            <a:spLocks noGrp="1"/>
          </p:cNvSpPr>
          <p:nvPr>
            <p:ph type="sldNum" sz="quarter" idx="5"/>
          </p:nvPr>
        </p:nvSpPr>
        <p:spPr/>
        <p:txBody>
          <a:bodyPr/>
          <a:lstStyle/>
          <a:p>
            <a:fld id="{C56B7C8C-50CF-4687-B35F-37568B9183D3}" type="slidenum">
              <a:rPr lang="en-US" smtClean="0"/>
              <a:t>29</a:t>
            </a:fld>
            <a:endParaRPr lang="en-US"/>
          </a:p>
        </p:txBody>
      </p:sp>
    </p:spTree>
    <p:extLst>
      <p:ext uri="{BB962C8B-B14F-4D97-AF65-F5344CB8AC3E}">
        <p14:creationId xmlns:p14="http://schemas.microsoft.com/office/powerpoint/2010/main" val="327790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Here's a latency-minimizing cache we built at CMU based on Redis, a distributed key-value database. Its goal is to minimize latency for a cross-datacenter KV store. When a request comes in, traditional caching literature would assume that there are two possible outcomes: cache hits, and misses.</a:t>
            </a:r>
            <a:endParaRPr lang="en-US" dirty="0"/>
          </a:p>
        </p:txBody>
      </p:sp>
      <p:sp>
        <p:nvSpPr>
          <p:cNvPr id="4" name="Slide Number Placeholder 3"/>
          <p:cNvSpPr>
            <a:spLocks noGrp="1"/>
          </p:cNvSpPr>
          <p:nvPr>
            <p:ph type="sldNum" sz="quarter" idx="5"/>
          </p:nvPr>
        </p:nvSpPr>
        <p:spPr/>
        <p:txBody>
          <a:bodyPr/>
          <a:lstStyle/>
          <a:p>
            <a:fld id="{C56B7C8C-50CF-4687-B35F-37568B9183D3}" type="slidenum">
              <a:rPr lang="en-US" smtClean="0"/>
              <a:t>3</a:t>
            </a:fld>
            <a:endParaRPr lang="en-US" dirty="0"/>
          </a:p>
        </p:txBody>
      </p:sp>
    </p:spTree>
    <p:extLst>
      <p:ext uri="{BB962C8B-B14F-4D97-AF65-F5344CB8AC3E}">
        <p14:creationId xmlns:p14="http://schemas.microsoft.com/office/powerpoint/2010/main" val="825498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set of graphs depict the percent relative latency difference between Belady and BELATEDLY. We look at 3 different application scenarios: 10Gbps Network traffic, CDNs, and storage. For each scenario, we consider a range of Z values corresponding to different use-cases.</a:t>
            </a:r>
          </a:p>
        </p:txBody>
      </p:sp>
      <p:sp>
        <p:nvSpPr>
          <p:cNvPr id="4" name="Slide Number Placeholder 3"/>
          <p:cNvSpPr>
            <a:spLocks noGrp="1"/>
          </p:cNvSpPr>
          <p:nvPr>
            <p:ph type="sldNum" sz="quarter" idx="5"/>
          </p:nvPr>
        </p:nvSpPr>
        <p:spPr/>
        <p:txBody>
          <a:bodyPr/>
          <a:lstStyle/>
          <a:p>
            <a:fld id="{C56B7C8C-50CF-4687-B35F-37568B9183D3}" type="slidenum">
              <a:rPr lang="en-US" smtClean="0"/>
              <a:t>30</a:t>
            </a:fld>
            <a:endParaRPr lang="en-US"/>
          </a:p>
        </p:txBody>
      </p:sp>
    </p:spTree>
    <p:extLst>
      <p:ext uri="{BB962C8B-B14F-4D97-AF65-F5344CB8AC3E}">
        <p14:creationId xmlns:p14="http://schemas.microsoft.com/office/powerpoint/2010/main" val="2764184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10Gbps network setting, we find that for low-latency operations such as a DRAM read or RDMA access, the gap is small. However, as we move towards WAN latencies, we see a significant gap, exceeding 30% in this case.</a:t>
            </a:r>
          </a:p>
          <a:p>
            <a:endParaRPr lang="en-US" dirty="0"/>
          </a:p>
          <a:p>
            <a:r>
              <a:rPr lang="en-US" dirty="0"/>
              <a:t>While we would have liked to perform this evaluation at 100Gbps, unfortunately we’re restricted by the public availability of traces at that line rate.</a:t>
            </a:r>
          </a:p>
        </p:txBody>
      </p:sp>
      <p:sp>
        <p:nvSpPr>
          <p:cNvPr id="4" name="Slide Number Placeholder 3"/>
          <p:cNvSpPr>
            <a:spLocks noGrp="1"/>
          </p:cNvSpPr>
          <p:nvPr>
            <p:ph type="sldNum" sz="quarter" idx="5"/>
          </p:nvPr>
        </p:nvSpPr>
        <p:spPr/>
        <p:txBody>
          <a:bodyPr/>
          <a:lstStyle/>
          <a:p>
            <a:fld id="{C56B7C8C-50CF-4687-B35F-37568B9183D3}" type="slidenum">
              <a:rPr lang="en-US" smtClean="0"/>
              <a:t>31</a:t>
            </a:fld>
            <a:endParaRPr lang="en-US"/>
          </a:p>
        </p:txBody>
      </p:sp>
    </p:spTree>
    <p:extLst>
      <p:ext uri="{BB962C8B-B14F-4D97-AF65-F5344CB8AC3E}">
        <p14:creationId xmlns:p14="http://schemas.microsoft.com/office/powerpoint/2010/main" val="3750020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in the CDN setting, we see a gap of 5-17%.</a:t>
            </a:r>
          </a:p>
        </p:txBody>
      </p:sp>
      <p:sp>
        <p:nvSpPr>
          <p:cNvPr id="4" name="Slide Number Placeholder 3"/>
          <p:cNvSpPr>
            <a:spLocks noGrp="1"/>
          </p:cNvSpPr>
          <p:nvPr>
            <p:ph type="sldNum" sz="quarter" idx="5"/>
          </p:nvPr>
        </p:nvSpPr>
        <p:spPr/>
        <p:txBody>
          <a:bodyPr/>
          <a:lstStyle/>
          <a:p>
            <a:fld id="{C56B7C8C-50CF-4687-B35F-37568B9183D3}" type="slidenum">
              <a:rPr lang="en-US" smtClean="0"/>
              <a:t>32</a:t>
            </a:fld>
            <a:endParaRPr lang="en-US"/>
          </a:p>
        </p:txBody>
      </p:sp>
    </p:spTree>
    <p:extLst>
      <p:ext uri="{BB962C8B-B14F-4D97-AF65-F5344CB8AC3E}">
        <p14:creationId xmlns:p14="http://schemas.microsoft.com/office/powerpoint/2010/main" val="3249098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the storage setting, we see a gap of 13% for cross-datacenter latencies. Overall, we see that for scenarios corresponding to high Z values, the hit-rate maximization strategy is far from minimizing latency.</a:t>
            </a:r>
          </a:p>
        </p:txBody>
      </p:sp>
      <p:sp>
        <p:nvSpPr>
          <p:cNvPr id="4" name="Slide Number Placeholder 3"/>
          <p:cNvSpPr>
            <a:spLocks noGrp="1"/>
          </p:cNvSpPr>
          <p:nvPr>
            <p:ph type="sldNum" sz="quarter" idx="5"/>
          </p:nvPr>
        </p:nvSpPr>
        <p:spPr/>
        <p:txBody>
          <a:bodyPr/>
          <a:lstStyle/>
          <a:p>
            <a:fld id="{C56B7C8C-50CF-4687-B35F-37568B9183D3}" type="slidenum">
              <a:rPr lang="en-US" smtClean="0"/>
              <a:t>33</a:t>
            </a:fld>
            <a:endParaRPr lang="en-US"/>
          </a:p>
        </p:txBody>
      </p:sp>
    </p:spTree>
    <p:extLst>
      <p:ext uri="{BB962C8B-B14F-4D97-AF65-F5344CB8AC3E}">
        <p14:creationId xmlns:p14="http://schemas.microsoft.com/office/powerpoint/2010/main" val="340814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 the big question is, can we build delayed-hits aware caches </a:t>
            </a:r>
            <a:r>
              <a:rPr lang="en-US" i="0"/>
              <a:t>that provide lower latencies than today’s systems?</a:t>
            </a:r>
            <a:endParaRPr lang="en-US" i="0" dirty="0"/>
          </a:p>
        </p:txBody>
      </p:sp>
      <p:sp>
        <p:nvSpPr>
          <p:cNvPr id="4" name="Slide Number Placeholder 3"/>
          <p:cNvSpPr>
            <a:spLocks noGrp="1"/>
          </p:cNvSpPr>
          <p:nvPr>
            <p:ph type="sldNum" sz="quarter" idx="5"/>
          </p:nvPr>
        </p:nvSpPr>
        <p:spPr/>
        <p:txBody>
          <a:bodyPr/>
          <a:lstStyle/>
          <a:p>
            <a:fld id="{C56B7C8C-50CF-4687-B35F-37568B9183D3}" type="slidenum">
              <a:rPr lang="en-US" smtClean="0"/>
              <a:t>34</a:t>
            </a:fld>
            <a:endParaRPr lang="en-US"/>
          </a:p>
        </p:txBody>
      </p:sp>
    </p:spTree>
    <p:extLst>
      <p:ext uri="{BB962C8B-B14F-4D97-AF65-F5344CB8AC3E}">
        <p14:creationId xmlns:p14="http://schemas.microsoft.com/office/powerpoint/2010/main" val="3060353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 of the theory I’ve presented so far tells us that there is a problem with modeling caches as having only hits and misses, while ignoring delayed hits. While this </a:t>
            </a:r>
            <a:r>
              <a:rPr lang="en-US" sz="1200" b="0" i="0" kern="1200">
                <a:solidFill>
                  <a:schemeClr val="tx1"/>
                </a:solidFill>
                <a:effectLst/>
                <a:latin typeface="+mn-lt"/>
                <a:ea typeface="+mn-ea"/>
                <a:cs typeface="+mn-cs"/>
              </a:rPr>
              <a:t>is well and good, </a:t>
            </a:r>
            <a:r>
              <a:rPr lang="en-US" sz="1200" b="0" i="0" kern="1200" dirty="0">
                <a:solidFill>
                  <a:schemeClr val="tx1"/>
                </a:solidFill>
                <a:effectLst/>
                <a:latin typeface="+mn-lt"/>
                <a:ea typeface="+mn-ea"/>
                <a:cs typeface="+mn-cs"/>
              </a:rPr>
              <a:t>what can I do for </a:t>
            </a:r>
            <a:r>
              <a:rPr lang="en-US" sz="1200" b="0" i="1" kern="1200" dirty="0">
                <a:solidFill>
                  <a:schemeClr val="tx1"/>
                </a:solidFill>
                <a:effectLst/>
                <a:latin typeface="+mn-lt"/>
                <a:ea typeface="+mn-ea"/>
                <a:cs typeface="+mn-cs"/>
              </a:rPr>
              <a:t>my</a:t>
            </a:r>
            <a:r>
              <a:rPr lang="en-US" sz="1200" b="0" i="0" kern="1200" dirty="0">
                <a:solidFill>
                  <a:schemeClr val="tx1"/>
                </a:solidFill>
                <a:effectLst/>
                <a:latin typeface="+mn-lt"/>
                <a:ea typeface="+mn-ea"/>
                <a:cs typeface="+mn-cs"/>
              </a:rPr>
              <a:t> key-value cache to achieve better latency?</a:t>
            </a:r>
            <a:endParaRPr lang="en-US" dirty="0"/>
          </a:p>
        </p:txBody>
      </p:sp>
      <p:sp>
        <p:nvSpPr>
          <p:cNvPr id="4" name="Slide Number Placeholder 3"/>
          <p:cNvSpPr>
            <a:spLocks noGrp="1"/>
          </p:cNvSpPr>
          <p:nvPr>
            <p:ph type="sldNum" sz="quarter" idx="5"/>
          </p:nvPr>
        </p:nvSpPr>
        <p:spPr/>
        <p:txBody>
          <a:bodyPr/>
          <a:lstStyle/>
          <a:p>
            <a:fld id="{C56B7C8C-50CF-4687-B35F-37568B9183D3}" type="slidenum">
              <a:rPr lang="en-US" smtClean="0"/>
              <a:t>35</a:t>
            </a:fld>
            <a:endParaRPr lang="en-US" dirty="0"/>
          </a:p>
        </p:txBody>
      </p:sp>
    </p:spTree>
    <p:extLst>
      <p:ext uri="{BB962C8B-B14F-4D97-AF65-F5344CB8AC3E}">
        <p14:creationId xmlns:p14="http://schemas.microsoft.com/office/powerpoint/2010/main" val="2371917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After all, in the real world, I don't have access to an oracle that can tell me the future.</a:t>
            </a:r>
            <a:endParaRPr lang="en-US" dirty="0"/>
          </a:p>
        </p:txBody>
      </p:sp>
      <p:sp>
        <p:nvSpPr>
          <p:cNvPr id="4" name="Slide Number Placeholder 3"/>
          <p:cNvSpPr>
            <a:spLocks noGrp="1"/>
          </p:cNvSpPr>
          <p:nvPr>
            <p:ph type="sldNum" sz="quarter" idx="5"/>
          </p:nvPr>
        </p:nvSpPr>
        <p:spPr/>
        <p:txBody>
          <a:bodyPr/>
          <a:lstStyle/>
          <a:p>
            <a:fld id="{C56B7C8C-50CF-4687-B35F-37568B9183D3}" type="slidenum">
              <a:rPr lang="en-US" smtClean="0"/>
              <a:t>36</a:t>
            </a:fld>
            <a:endParaRPr lang="en-US" dirty="0"/>
          </a:p>
        </p:txBody>
      </p:sp>
    </p:spTree>
    <p:extLst>
      <p:ext uri="{BB962C8B-B14F-4D97-AF65-F5344CB8AC3E}">
        <p14:creationId xmlns:p14="http://schemas.microsoft.com/office/powerpoint/2010/main" val="1713472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insight, which we learned from BELATEDLY, is that we should incorporate an object’s </a:t>
            </a:r>
            <a:r>
              <a:rPr lang="en-US" i="1" dirty="0" err="1"/>
              <a:t>AggregateDelay</a:t>
            </a:r>
            <a:r>
              <a:rPr lang="en-US" i="0" dirty="0"/>
              <a:t>, or its true latency cost. Since I didn’t have time to go over BELATEDLY’s formulation, I’ll give you the intuition instead. When we have a cache miss, it doesn’t just affect the latency for that request, but it also affects the latency of subsequent requests to the same object within Z timesteps of the miss. Thus, we must include their cost as well. </a:t>
            </a:r>
            <a:r>
              <a:rPr lang="en-US" i="0" dirty="0" err="1"/>
              <a:t>AggregateDelay</a:t>
            </a:r>
            <a:r>
              <a:rPr lang="en-US" i="0" dirty="0"/>
              <a:t> is precisely this; it’s the cost of the miss (which is exactly Z) plus the cost of delayed hits within Z timesteps of the miss, which depends on characteristic burstiness of that object.</a:t>
            </a:r>
            <a:endParaRPr lang="en-US" i="1" dirty="0"/>
          </a:p>
        </p:txBody>
      </p:sp>
      <p:sp>
        <p:nvSpPr>
          <p:cNvPr id="4" name="Slide Number Placeholder 3"/>
          <p:cNvSpPr>
            <a:spLocks noGrp="1"/>
          </p:cNvSpPr>
          <p:nvPr>
            <p:ph type="sldNum" sz="quarter" idx="5"/>
          </p:nvPr>
        </p:nvSpPr>
        <p:spPr/>
        <p:txBody>
          <a:bodyPr/>
          <a:lstStyle/>
          <a:p>
            <a:fld id="{C56B7C8C-50CF-4687-B35F-37568B9183D3}" type="slidenum">
              <a:rPr lang="en-US" smtClean="0"/>
              <a:t>37</a:t>
            </a:fld>
            <a:endParaRPr lang="en-US"/>
          </a:p>
        </p:txBody>
      </p:sp>
    </p:spTree>
    <p:extLst>
      <p:ext uri="{BB962C8B-B14F-4D97-AF65-F5344CB8AC3E}">
        <p14:creationId xmlns:p14="http://schemas.microsoft.com/office/powerpoint/2010/main" val="3119739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Here’s an example of how to compute the </a:t>
            </a:r>
            <a:r>
              <a:rPr lang="en-US" i="0" dirty="0" err="1"/>
              <a:t>AggregateDelay</a:t>
            </a:r>
            <a:r>
              <a:rPr lang="en-US" i="0" dirty="0"/>
              <a:t>. Here, we have a Z value of 5, and three requests to A: the original miss, plus two delayed hits. In computing the aggregate delay for A, we would count the miss as well as the delayed hits, but ignore the requests to unrelated objects. This gives us an </a:t>
            </a:r>
            <a:r>
              <a:rPr lang="en-US" i="0" dirty="0" err="1"/>
              <a:t>AggregateDelay</a:t>
            </a:r>
            <a:r>
              <a:rPr lang="en-US" i="0" dirty="0"/>
              <a:t> of 8.</a:t>
            </a:r>
          </a:p>
        </p:txBody>
      </p:sp>
      <p:sp>
        <p:nvSpPr>
          <p:cNvPr id="4" name="Slide Number Placeholder 3"/>
          <p:cNvSpPr>
            <a:spLocks noGrp="1"/>
          </p:cNvSpPr>
          <p:nvPr>
            <p:ph type="sldNum" sz="quarter" idx="5"/>
          </p:nvPr>
        </p:nvSpPr>
        <p:spPr/>
        <p:txBody>
          <a:bodyPr/>
          <a:lstStyle/>
          <a:p>
            <a:fld id="{C56B7C8C-50CF-4687-B35F-37568B9183D3}" type="slidenum">
              <a:rPr lang="en-US" smtClean="0"/>
              <a:t>38</a:t>
            </a:fld>
            <a:endParaRPr lang="en-US"/>
          </a:p>
        </p:txBody>
      </p:sp>
    </p:spTree>
    <p:extLst>
      <p:ext uri="{BB962C8B-B14F-4D97-AF65-F5344CB8AC3E}">
        <p14:creationId xmlns:p14="http://schemas.microsoft.com/office/powerpoint/2010/main" val="221764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does this metric work? Well, </a:t>
            </a:r>
            <a:r>
              <a:rPr lang="en-US" i="1" dirty="0"/>
              <a:t>almost</a:t>
            </a:r>
            <a:r>
              <a:rPr lang="en-US" dirty="0"/>
              <a:t>, but not by itself. Consider this example, where we have a cache of size 1, and Z=3</a:t>
            </a:r>
          </a:p>
          <a:p>
            <a:endParaRPr lang="en-US" dirty="0"/>
          </a:p>
          <a:p>
            <a:r>
              <a:rPr lang="en-US" dirty="0"/>
              <a:t>We need to decide between 2 objects, A and B. A has an </a:t>
            </a:r>
            <a:r>
              <a:rPr lang="en-US" dirty="0" err="1"/>
              <a:t>AggregateDelay</a:t>
            </a:r>
            <a:r>
              <a:rPr lang="en-US" dirty="0"/>
              <a:t> of 6 and is used 100 timesteps in the future. Conversely, B has an </a:t>
            </a:r>
            <a:r>
              <a:rPr lang="en-US" dirty="0" err="1"/>
              <a:t>AggregateDelay</a:t>
            </a:r>
            <a:r>
              <a:rPr lang="en-US" dirty="0"/>
              <a:t> of 5 and is used just 10 timesteps in the future. So, which one should we cache? Well, every timestep that we cache A “saves” 6/100 units of delay. On the other hand, every timestep that we cache B saves 5/10 units of delay. Thus, caching B is a better idea, despite the fact that A has higher aggregate delay. This tells us that our online algorithm should not only account for aggregate delay, but also the time until this object is used again.</a:t>
            </a:r>
          </a:p>
        </p:txBody>
      </p:sp>
      <p:sp>
        <p:nvSpPr>
          <p:cNvPr id="4" name="Slide Number Placeholder 3"/>
          <p:cNvSpPr>
            <a:spLocks noGrp="1"/>
          </p:cNvSpPr>
          <p:nvPr>
            <p:ph type="sldNum" sz="quarter" idx="5"/>
          </p:nvPr>
        </p:nvSpPr>
        <p:spPr/>
        <p:txBody>
          <a:bodyPr/>
          <a:lstStyle/>
          <a:p>
            <a:fld id="{C56B7C8C-50CF-4687-B35F-37568B9183D3}" type="slidenum">
              <a:rPr lang="en-US" smtClean="0"/>
              <a:t>39</a:t>
            </a:fld>
            <a:endParaRPr lang="en-US"/>
          </a:p>
        </p:txBody>
      </p:sp>
    </p:spTree>
    <p:extLst>
      <p:ext uri="{BB962C8B-B14F-4D97-AF65-F5344CB8AC3E}">
        <p14:creationId xmlns:p14="http://schemas.microsoft.com/office/powerpoint/2010/main" val="418427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a theoretical example, I am going to show you what textbooks say will happen when I run this cache on a real request sequence. Let’s see if you can catch what’s wrong </a:t>
            </a:r>
            <a:r>
              <a:rPr lang="en-US" sz="1200" b="0" i="0" kern="1200">
                <a:solidFill>
                  <a:schemeClr val="tx1"/>
                </a:solidFill>
                <a:effectLst/>
                <a:latin typeface="+mn-lt"/>
                <a:ea typeface="+mn-ea"/>
                <a:cs typeface="+mn-cs"/>
              </a:rPr>
              <a:t>with this example.</a:t>
            </a:r>
            <a:endParaRPr lang="en-US" dirty="0"/>
          </a:p>
        </p:txBody>
      </p:sp>
      <p:sp>
        <p:nvSpPr>
          <p:cNvPr id="4" name="Slide Number Placeholder 3"/>
          <p:cNvSpPr>
            <a:spLocks noGrp="1"/>
          </p:cNvSpPr>
          <p:nvPr>
            <p:ph type="sldNum" sz="quarter" idx="5"/>
          </p:nvPr>
        </p:nvSpPr>
        <p:spPr/>
        <p:txBody>
          <a:bodyPr/>
          <a:lstStyle/>
          <a:p>
            <a:fld id="{C56B7C8C-50CF-4687-B35F-37568B9183D3}" type="slidenum">
              <a:rPr lang="en-US" smtClean="0"/>
              <a:t>4</a:t>
            </a:fld>
            <a:endParaRPr lang="en-US" dirty="0"/>
          </a:p>
        </p:txBody>
      </p:sp>
    </p:spTree>
    <p:extLst>
      <p:ext uri="{BB962C8B-B14F-4D97-AF65-F5344CB8AC3E}">
        <p14:creationId xmlns:p14="http://schemas.microsoft.com/office/powerpoint/2010/main" val="1538910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Combining these observations, we have our heuristic. The algorithm is simple: in making an eviction decision, compute rank(X) – which is defined as the ratio of the object’s </a:t>
            </a:r>
            <a:r>
              <a:rPr lang="en-US" dirty="0" err="1"/>
              <a:t>AggregateDelay</a:t>
            </a:r>
            <a:r>
              <a:rPr lang="en-US" dirty="0"/>
              <a:t> to the time to its next access – over all cached objects, and evict the one with the lowest rank. There’s just one final snag: both </a:t>
            </a:r>
            <a:r>
              <a:rPr lang="en-US" dirty="0" err="1"/>
              <a:t>AggregateDelay</a:t>
            </a:r>
            <a:r>
              <a:rPr lang="en-US" dirty="0"/>
              <a:t> and the Time-to-Next-Access rely on </a:t>
            </a:r>
            <a:r>
              <a:rPr lang="en-US" i="1" dirty="0"/>
              <a:t>future</a:t>
            </a:r>
            <a:r>
              <a:rPr lang="en-US" dirty="0"/>
              <a:t> information, which we don’t have access to in the online setting. Fortunately, as is standard in caching literature, we can use the past to make predictions of the future. So, let’s see how to estimate these quantities.</a:t>
            </a:r>
          </a:p>
        </p:txBody>
      </p:sp>
      <p:sp>
        <p:nvSpPr>
          <p:cNvPr id="4" name="Slide Number Placeholder 3"/>
          <p:cNvSpPr>
            <a:spLocks noGrp="1"/>
          </p:cNvSpPr>
          <p:nvPr>
            <p:ph type="sldNum" sz="quarter" idx="5"/>
          </p:nvPr>
        </p:nvSpPr>
        <p:spPr/>
        <p:txBody>
          <a:bodyPr/>
          <a:lstStyle/>
          <a:p>
            <a:fld id="{C56B7C8C-50CF-4687-B35F-37568B9183D3}" type="slidenum">
              <a:rPr lang="en-US" smtClean="0"/>
              <a:t>40</a:t>
            </a:fld>
            <a:endParaRPr lang="en-US"/>
          </a:p>
        </p:txBody>
      </p:sp>
    </p:spTree>
    <p:extLst>
      <p:ext uri="{BB962C8B-B14F-4D97-AF65-F5344CB8AC3E}">
        <p14:creationId xmlns:p14="http://schemas.microsoft.com/office/powerpoint/2010/main" val="2871411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first look at the denominator, the Time-to-Next-Access.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Belady chooses to evict objects that are used furthest in the future, which means that it ranks objects by 1 over the Time-to-Next-Access. We also know that it’s hit-rate optimal in the absence of delayed hits.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Consequently, almost all hit-rate optimizing algorithms aim to operate as closely to Belady as possible, and their ranking function is close to 1 over the time-to-next-access.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 we can use these existing caching algorithms -- such as LRU, LHD, LRB, or GD-Wheel, to name a few -- as estimators of the denominator.</a:t>
            </a:r>
          </a:p>
        </p:txBody>
      </p:sp>
      <p:sp>
        <p:nvSpPr>
          <p:cNvPr id="4" name="Slide Number Placeholder 3"/>
          <p:cNvSpPr>
            <a:spLocks noGrp="1"/>
          </p:cNvSpPr>
          <p:nvPr>
            <p:ph type="sldNum" sz="quarter" idx="5"/>
          </p:nvPr>
        </p:nvSpPr>
        <p:spPr/>
        <p:txBody>
          <a:bodyPr/>
          <a:lstStyle/>
          <a:p>
            <a:fld id="{C56B7C8C-50CF-4687-B35F-37568B9183D3}" type="slidenum">
              <a:rPr lang="en-US" smtClean="0"/>
              <a:t>41</a:t>
            </a:fld>
            <a:endParaRPr lang="en-US"/>
          </a:p>
        </p:txBody>
      </p:sp>
    </p:spTree>
    <p:extLst>
      <p:ext uri="{BB962C8B-B14F-4D97-AF65-F5344CB8AC3E}">
        <p14:creationId xmlns:p14="http://schemas.microsoft.com/office/powerpoint/2010/main" val="2592819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do we estimate an object’s </a:t>
            </a:r>
            <a:r>
              <a:rPr lang="en-US" dirty="0" err="1"/>
              <a:t>AggregateDelay</a:t>
            </a:r>
            <a:r>
              <a:rPr lang="en-US" dirty="0"/>
              <a:t>? To do this, we pretend that </a:t>
            </a:r>
            <a:r>
              <a:rPr lang="en-US" i="1" dirty="0"/>
              <a:t>every past request</a:t>
            </a:r>
            <a:r>
              <a:rPr lang="en-US" dirty="0"/>
              <a:t> to the object resulted in cache miss, incurring some delay cost. Then, we use the </a:t>
            </a:r>
            <a:r>
              <a:rPr lang="en-US" i="1" dirty="0"/>
              <a:t>average</a:t>
            </a:r>
            <a:r>
              <a:rPr lang="en-US" i="0" dirty="0"/>
              <a:t> of these delay costs over an object’s entire lifetime as an estimate of its future </a:t>
            </a:r>
            <a:r>
              <a:rPr lang="en-US" i="0" dirty="0" err="1"/>
              <a:t>AggregateDelay</a:t>
            </a:r>
            <a:r>
              <a:rPr lang="en-US" i="0" dirty="0"/>
              <a:t>. Here’s an example. Let’s say we have Z=3, and we see two consecutive requests to object A. At time t1, we would compute object A’s </a:t>
            </a:r>
            <a:r>
              <a:rPr lang="en-US" i="1" dirty="0"/>
              <a:t>Average</a:t>
            </a:r>
            <a:r>
              <a:rPr lang="en-US" i="0" dirty="0"/>
              <a:t> </a:t>
            </a:r>
            <a:r>
              <a:rPr lang="en-US" i="0" dirty="0" err="1"/>
              <a:t>AggregateDelay</a:t>
            </a:r>
            <a:r>
              <a:rPr lang="en-US" i="0" dirty="0"/>
              <a:t> as 5. Later, we have three consecutive requests to A. At time t2, we would update our estimate of A’s </a:t>
            </a:r>
            <a:r>
              <a:rPr lang="en-US" i="0" dirty="0" err="1"/>
              <a:t>AggregateDelay</a:t>
            </a:r>
            <a:r>
              <a:rPr lang="en-US" i="0" dirty="0"/>
              <a:t> to the average of the latency costs seen so far, yielding 11 divided by 2. If a fourth request to object A appears, we would once again update our </a:t>
            </a:r>
            <a:r>
              <a:rPr lang="en-US" i="0" dirty="0" err="1"/>
              <a:t>AggregateDelay</a:t>
            </a:r>
            <a:r>
              <a:rPr lang="en-US" i="0" dirty="0"/>
              <a:t> estimate at 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We call this estimator the Average </a:t>
            </a:r>
            <a:r>
              <a:rPr lang="en-US" i="0" dirty="0" err="1"/>
              <a:t>AggregateDelay</a:t>
            </a:r>
            <a:r>
              <a:rPr lang="en-US" i="0" dirty="0"/>
              <a:t>. While simple, we find it serves as a good heuristic for an object’s </a:t>
            </a:r>
            <a:r>
              <a:rPr lang="en-US" i="1" dirty="0"/>
              <a:t>true</a:t>
            </a:r>
            <a:r>
              <a:rPr lang="en-US" i="0" dirty="0"/>
              <a:t> </a:t>
            </a:r>
            <a:r>
              <a:rPr lang="en-US" i="0" dirty="0" err="1"/>
              <a:t>AggregateDelay</a:t>
            </a:r>
            <a:r>
              <a:rPr lang="en-US" i="0" dirty="0"/>
              <a:t>, with a Pearson correlation coefficient of 0.7 between the two.</a:t>
            </a:r>
            <a:endParaRPr lang="en-US" i="1" dirty="0"/>
          </a:p>
        </p:txBody>
      </p:sp>
      <p:sp>
        <p:nvSpPr>
          <p:cNvPr id="4" name="Slide Number Placeholder 3"/>
          <p:cNvSpPr>
            <a:spLocks noGrp="1"/>
          </p:cNvSpPr>
          <p:nvPr>
            <p:ph type="sldNum" sz="quarter" idx="5"/>
          </p:nvPr>
        </p:nvSpPr>
        <p:spPr/>
        <p:txBody>
          <a:bodyPr/>
          <a:lstStyle/>
          <a:p>
            <a:fld id="{C56B7C8C-50CF-4687-B35F-37568B9183D3}" type="slidenum">
              <a:rPr lang="en-US" smtClean="0"/>
              <a:t>42</a:t>
            </a:fld>
            <a:endParaRPr lang="en-US"/>
          </a:p>
        </p:txBody>
      </p:sp>
    </p:spTree>
    <p:extLst>
      <p:ext uri="{BB962C8B-B14F-4D97-AF65-F5344CB8AC3E}">
        <p14:creationId xmlns:p14="http://schemas.microsoft.com/office/powerpoint/2010/main" val="3437070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Putting these estimators together, we’re now ready to compute the rank of each object in a real cache.</a:t>
            </a:r>
          </a:p>
        </p:txBody>
      </p:sp>
      <p:sp>
        <p:nvSpPr>
          <p:cNvPr id="4" name="Slide Number Placeholder 3"/>
          <p:cNvSpPr>
            <a:spLocks noGrp="1"/>
          </p:cNvSpPr>
          <p:nvPr>
            <p:ph type="sldNum" sz="quarter" idx="5"/>
          </p:nvPr>
        </p:nvSpPr>
        <p:spPr/>
        <p:txBody>
          <a:bodyPr/>
          <a:lstStyle/>
          <a:p>
            <a:fld id="{C56B7C8C-50CF-4687-B35F-37568B9183D3}" type="slidenum">
              <a:rPr lang="en-US" smtClean="0"/>
              <a:t>43</a:t>
            </a:fld>
            <a:endParaRPr lang="en-US"/>
          </a:p>
        </p:txBody>
      </p:sp>
    </p:spTree>
    <p:extLst>
      <p:ext uri="{BB962C8B-B14F-4D97-AF65-F5344CB8AC3E}">
        <p14:creationId xmlns:p14="http://schemas.microsoft.com/office/powerpoint/2010/main" val="2700431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 order to evaluate our online caching algorithm, we return to our key-value store implementation.</a:t>
            </a:r>
          </a:p>
        </p:txBody>
      </p:sp>
      <p:sp>
        <p:nvSpPr>
          <p:cNvPr id="4" name="Slide Number Placeholder 3"/>
          <p:cNvSpPr>
            <a:spLocks noGrp="1"/>
          </p:cNvSpPr>
          <p:nvPr>
            <p:ph type="sldNum" sz="quarter" idx="5"/>
          </p:nvPr>
        </p:nvSpPr>
        <p:spPr/>
        <p:txBody>
          <a:bodyPr/>
          <a:lstStyle/>
          <a:p>
            <a:fld id="{C56B7C8C-50CF-4687-B35F-37568B9183D3}" type="slidenum">
              <a:rPr lang="en-US" smtClean="0"/>
              <a:t>44</a:t>
            </a:fld>
            <a:endParaRPr lang="en-US"/>
          </a:p>
        </p:txBody>
      </p:sp>
    </p:spTree>
    <p:extLst>
      <p:ext uri="{BB962C8B-B14F-4D97-AF65-F5344CB8AC3E}">
        <p14:creationId xmlns:p14="http://schemas.microsoft.com/office/powerpoint/2010/main" val="3144910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We deployed our caching node in a local server cluster at CMU (in Pittsburgh), and set up virtual machines in three different locations around the world: one in Los Angeles, one in the Netherlands, and one in Singapore.</a:t>
            </a:r>
            <a:endParaRPr lang="en-US" dirty="0"/>
          </a:p>
        </p:txBody>
      </p:sp>
      <p:sp>
        <p:nvSpPr>
          <p:cNvPr id="4" name="Slide Number Placeholder 3"/>
          <p:cNvSpPr>
            <a:spLocks noGrp="1"/>
          </p:cNvSpPr>
          <p:nvPr>
            <p:ph type="sldNum" sz="quarter" idx="5"/>
          </p:nvPr>
        </p:nvSpPr>
        <p:spPr/>
        <p:txBody>
          <a:bodyPr/>
          <a:lstStyle/>
          <a:p>
            <a:fld id="{C56B7C8C-50CF-4687-B35F-37568B9183D3}" type="slidenum">
              <a:rPr lang="en-US" smtClean="0"/>
              <a:t>45</a:t>
            </a:fld>
            <a:endParaRPr lang="en-US"/>
          </a:p>
        </p:txBody>
      </p:sp>
    </p:spTree>
    <p:extLst>
      <p:ext uri="{BB962C8B-B14F-4D97-AF65-F5344CB8AC3E}">
        <p14:creationId xmlns:p14="http://schemas.microsoft.com/office/powerpoint/2010/main" val="3509569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this setup, we measured the average latency provided by LRU and its MAD variant for each origin location. As the RTT increased from 68 ms to 223 </a:t>
            </a:r>
            <a:r>
              <a:rPr lang="en-US" dirty="0" err="1"/>
              <a:t>ms</a:t>
            </a:r>
            <a:r>
              <a:rPr lang="en-US" dirty="0"/>
              <a:t>, we saw latency improvements of 12% to 18% going from Origin A to Origin C. Observe that as Z increases, so does the latency improvements provided by the MAD variant.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an interesting question: what happens when multiple, non-uniform backing store latencies are involved? (i.e. different objects experience different miss latencies). To answer this, we distributed our objects uniformly among the three origin servers, and re-ran our algorithms.</a:t>
            </a:r>
          </a:p>
        </p:txBody>
      </p:sp>
      <p:sp>
        <p:nvSpPr>
          <p:cNvPr id="4" name="Slide Number Placeholder 3"/>
          <p:cNvSpPr>
            <a:spLocks noGrp="1"/>
          </p:cNvSpPr>
          <p:nvPr>
            <p:ph type="sldNum" sz="quarter" idx="5"/>
          </p:nvPr>
        </p:nvSpPr>
        <p:spPr/>
        <p:txBody>
          <a:bodyPr/>
          <a:lstStyle/>
          <a:p>
            <a:fld id="{C56B7C8C-50CF-4687-B35F-37568B9183D3}" type="slidenum">
              <a:rPr lang="en-US" smtClean="0"/>
              <a:t>46</a:t>
            </a:fld>
            <a:endParaRPr lang="en-US"/>
          </a:p>
        </p:txBody>
      </p:sp>
    </p:spTree>
    <p:extLst>
      <p:ext uri="{BB962C8B-B14F-4D97-AF65-F5344CB8AC3E}">
        <p14:creationId xmlns:p14="http://schemas.microsoft.com/office/powerpoint/2010/main" val="627813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bars labelled multi-backend represent this scenario. Despite the fact that this differs significantly from our theoretical formulation, MAD generalized to this scenario as well, yielding a latency improvement of 17% over LRU.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repeated our experiments in simulation, this time testing a variety of application scenarios, Z values, and baseline algorithms, and saw similar improvements across the board. Unfortunately, I don’t have time to go over these, but, if you’re interested, we present all of these graphs in the paper.</a:t>
            </a:r>
          </a:p>
        </p:txBody>
      </p:sp>
      <p:sp>
        <p:nvSpPr>
          <p:cNvPr id="4" name="Slide Number Placeholder 3"/>
          <p:cNvSpPr>
            <a:spLocks noGrp="1"/>
          </p:cNvSpPr>
          <p:nvPr>
            <p:ph type="sldNum" sz="quarter" idx="5"/>
          </p:nvPr>
        </p:nvSpPr>
        <p:spPr/>
        <p:txBody>
          <a:bodyPr/>
          <a:lstStyle/>
          <a:p>
            <a:fld id="{C56B7C8C-50CF-4687-B35F-37568B9183D3}" type="slidenum">
              <a:rPr lang="en-US" smtClean="0"/>
              <a:t>47</a:t>
            </a:fld>
            <a:endParaRPr lang="en-US"/>
          </a:p>
        </p:txBody>
      </p:sp>
    </p:spTree>
    <p:extLst>
      <p:ext uri="{BB962C8B-B14F-4D97-AF65-F5344CB8AC3E}">
        <p14:creationId xmlns:p14="http://schemas.microsoft.com/office/powerpoint/2010/main" val="20378435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depicts the percentage latency improvement of MAD over baseline algorithms for a range of Z values in the network scenario. We see that, for the low-latency operations like a single DRAM or RDMA access, the improvement is quite small. However, as we move towards WAN latencies in the tens and hundreds of </a:t>
            </a:r>
            <a:r>
              <a:rPr lang="en-US" dirty="0" err="1"/>
              <a:t>ms</a:t>
            </a:r>
            <a:r>
              <a:rPr lang="en-US" dirty="0"/>
              <a:t>, we see gains of 15-30%.</a:t>
            </a:r>
          </a:p>
        </p:txBody>
      </p:sp>
      <p:sp>
        <p:nvSpPr>
          <p:cNvPr id="4" name="Slide Number Placeholder 3"/>
          <p:cNvSpPr>
            <a:spLocks noGrp="1"/>
          </p:cNvSpPr>
          <p:nvPr>
            <p:ph type="sldNum" sz="quarter" idx="5"/>
          </p:nvPr>
        </p:nvSpPr>
        <p:spPr/>
        <p:txBody>
          <a:bodyPr/>
          <a:lstStyle/>
          <a:p>
            <a:fld id="{C56B7C8C-50CF-4687-B35F-37568B9183D3}" type="slidenum">
              <a:rPr lang="en-US" smtClean="0"/>
              <a:t>48</a:t>
            </a:fld>
            <a:endParaRPr lang="en-US"/>
          </a:p>
        </p:txBody>
      </p:sp>
    </p:spTree>
    <p:extLst>
      <p:ext uri="{BB962C8B-B14F-4D97-AF65-F5344CB8AC3E}">
        <p14:creationId xmlns:p14="http://schemas.microsoft.com/office/powerpoint/2010/main" val="622150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percentage latency improvement of MAD over baseline algorithms in the CDN setting. Once again, for small latencies of 1-10 </a:t>
            </a:r>
            <a:r>
              <a:rPr lang="en-US" dirty="0" err="1"/>
              <a:t>ms</a:t>
            </a:r>
            <a:r>
              <a:rPr lang="en-US" dirty="0"/>
              <a:t>, the gains are relatively modest: 5-10%. However, as we approach the hundreds of </a:t>
            </a:r>
            <a:r>
              <a:rPr lang="en-US" dirty="0" err="1"/>
              <a:t>ms</a:t>
            </a:r>
            <a:r>
              <a:rPr lang="en-US" dirty="0"/>
              <a:t>, we see gains closer to 20%, with an upward trajectory for larger Z values.</a:t>
            </a:r>
          </a:p>
        </p:txBody>
      </p:sp>
      <p:sp>
        <p:nvSpPr>
          <p:cNvPr id="4" name="Slide Number Placeholder 3"/>
          <p:cNvSpPr>
            <a:spLocks noGrp="1"/>
          </p:cNvSpPr>
          <p:nvPr>
            <p:ph type="sldNum" sz="quarter" idx="5"/>
          </p:nvPr>
        </p:nvSpPr>
        <p:spPr/>
        <p:txBody>
          <a:bodyPr/>
          <a:lstStyle/>
          <a:p>
            <a:fld id="{C56B7C8C-50CF-4687-B35F-37568B9183D3}" type="slidenum">
              <a:rPr lang="en-US" smtClean="0"/>
              <a:t>49</a:t>
            </a:fld>
            <a:endParaRPr lang="en-US"/>
          </a:p>
        </p:txBody>
      </p:sp>
    </p:spTree>
    <p:extLst>
      <p:ext uri="{BB962C8B-B14F-4D97-AF65-F5344CB8AC3E}">
        <p14:creationId xmlns:p14="http://schemas.microsoft.com/office/powerpoint/2010/main" val="387269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client talking to the remote server via our key-value cache. Our backing store contains three objects, labelled A, B, and C. Let’s assume that our cache is of size 1, and the RTT between the cache and our backing store is 3 ms.</a:t>
            </a:r>
          </a:p>
          <a:p>
            <a:endParaRPr lang="en-US" dirty="0"/>
          </a:p>
          <a:p>
            <a:r>
              <a:rPr lang="en-US" dirty="0"/>
              <a:t>We also have the following request sequence, with a new request arriving at the cache every 1 ms. When the first request to A arrives at t=0, our cache is empty; consequently, the cache must fetch this data from the remote server, and the request experiences a cache miss, with a latency of 3ms. The next set of requests to A can be served directly from the cache, and experience a latency corresponding to a cache hit (in this case, 0). We can repeat this process for the next set of requests to B, where we’d expect to see a cache miss, and 3 subsequent hits.</a:t>
            </a:r>
          </a:p>
          <a:p>
            <a:endParaRPr lang="en-US" dirty="0"/>
          </a:p>
          <a:p>
            <a:r>
              <a:rPr lang="en-US" dirty="0"/>
              <a:t>Hopefully some of you found the bug. If not, here it is.</a:t>
            </a:r>
          </a:p>
        </p:txBody>
      </p:sp>
      <p:sp>
        <p:nvSpPr>
          <p:cNvPr id="4" name="Slide Number Placeholder 3"/>
          <p:cNvSpPr>
            <a:spLocks noGrp="1"/>
          </p:cNvSpPr>
          <p:nvPr>
            <p:ph type="sldNum" sz="quarter" idx="5"/>
          </p:nvPr>
        </p:nvSpPr>
        <p:spPr/>
        <p:txBody>
          <a:bodyPr/>
          <a:lstStyle/>
          <a:p>
            <a:fld id="{C56B7C8C-50CF-4687-B35F-37568B9183D3}" type="slidenum">
              <a:rPr lang="en-US" smtClean="0"/>
              <a:t>5</a:t>
            </a:fld>
            <a:endParaRPr lang="en-US" dirty="0"/>
          </a:p>
        </p:txBody>
      </p:sp>
    </p:spTree>
    <p:extLst>
      <p:ext uri="{BB962C8B-B14F-4D97-AF65-F5344CB8AC3E}">
        <p14:creationId xmlns:p14="http://schemas.microsoft.com/office/powerpoint/2010/main" val="4071624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in the storage scenario, we see improvements of 12-20% for cross-datacenter latencies, with – once again – an upward trajectory.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this means is, as Z increases, caching algorithms that are designed to account for delayed hits – such as MAD – will perform that much better compared to existing algorithms.</a:t>
            </a:r>
          </a:p>
        </p:txBody>
      </p:sp>
      <p:sp>
        <p:nvSpPr>
          <p:cNvPr id="4" name="Slide Number Placeholder 3"/>
          <p:cNvSpPr>
            <a:spLocks noGrp="1"/>
          </p:cNvSpPr>
          <p:nvPr>
            <p:ph type="sldNum" sz="quarter" idx="5"/>
          </p:nvPr>
        </p:nvSpPr>
        <p:spPr/>
        <p:txBody>
          <a:bodyPr/>
          <a:lstStyle/>
          <a:p>
            <a:fld id="{C56B7C8C-50CF-4687-B35F-37568B9183D3}" type="slidenum">
              <a:rPr lang="en-US" smtClean="0"/>
              <a:t>50</a:t>
            </a:fld>
            <a:endParaRPr lang="en-US"/>
          </a:p>
        </p:txBody>
      </p:sp>
    </p:spTree>
    <p:extLst>
      <p:ext uri="{BB962C8B-B14F-4D97-AF65-F5344CB8AC3E}">
        <p14:creationId xmlns:p14="http://schemas.microsoft.com/office/powerpoint/2010/main" val="2052259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Great, so using MAD yields much better latencies than existing caching algorithms. So, is this just free lunch? Unfortunately, like most things in systems, it’s not.</a:t>
            </a:r>
          </a:p>
        </p:txBody>
      </p:sp>
      <p:sp>
        <p:nvSpPr>
          <p:cNvPr id="4" name="Slide Number Placeholder 3"/>
          <p:cNvSpPr>
            <a:spLocks noGrp="1"/>
          </p:cNvSpPr>
          <p:nvPr>
            <p:ph type="sldNum" sz="quarter" idx="5"/>
          </p:nvPr>
        </p:nvSpPr>
        <p:spPr/>
        <p:txBody>
          <a:bodyPr/>
          <a:lstStyle/>
          <a:p>
            <a:fld id="{C56B7C8C-50CF-4687-B35F-37568B9183D3}" type="slidenum">
              <a:rPr lang="en-US" smtClean="0"/>
              <a:t>51</a:t>
            </a:fld>
            <a:endParaRPr lang="en-US"/>
          </a:p>
        </p:txBody>
      </p:sp>
    </p:spTree>
    <p:extLst>
      <p:ext uri="{BB962C8B-B14F-4D97-AF65-F5344CB8AC3E}">
        <p14:creationId xmlns:p14="http://schemas.microsoft.com/office/powerpoint/2010/main" val="4144231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we’ve seen throughout this talk, optimizing for latency is a fundamentally different problem than optimizing for cache hit or miss rate. In fact, parallel work in our group shows that the latency objective function for the delayed hits problem is </a:t>
            </a:r>
            <a:r>
              <a:rPr lang="en-US" i="1" dirty="0"/>
              <a:t>not</a:t>
            </a:r>
            <a:r>
              <a:rPr lang="en-US" dirty="0"/>
              <a:t> anti-monotone. So, what does that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we had an arbitrary request sequence and Z value, and we ran some caching algorithm, alpha, on it. This yields the following set of outcomes: some combination of hits, misses, and delayed hits (it’s not important what these are). We run another caching algorithm, beta, on the same request sequence, and we see the following set of outcomes.</a:t>
            </a:r>
          </a:p>
        </p:txBody>
      </p:sp>
      <p:sp>
        <p:nvSpPr>
          <p:cNvPr id="4" name="Slide Number Placeholder 3"/>
          <p:cNvSpPr>
            <a:spLocks noGrp="1"/>
          </p:cNvSpPr>
          <p:nvPr>
            <p:ph type="sldNum" sz="quarter" idx="5"/>
          </p:nvPr>
        </p:nvSpPr>
        <p:spPr/>
        <p:txBody>
          <a:bodyPr/>
          <a:lstStyle/>
          <a:p>
            <a:fld id="{C56B7C8C-50CF-4687-B35F-37568B9183D3}" type="slidenum">
              <a:rPr lang="en-US" smtClean="0"/>
              <a:t>52</a:t>
            </a:fld>
            <a:endParaRPr lang="en-US"/>
          </a:p>
        </p:txBody>
      </p:sp>
    </p:spTree>
    <p:extLst>
      <p:ext uri="{BB962C8B-B14F-4D97-AF65-F5344CB8AC3E}">
        <p14:creationId xmlns:p14="http://schemas.microsoft.com/office/powerpoint/2010/main" val="1704693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Observe that the outcomes are identical </a:t>
            </a:r>
            <a:r>
              <a:rPr lang="en-US" b="1" dirty="0"/>
              <a:t>except</a:t>
            </a:r>
            <a:r>
              <a:rPr lang="en-US" dirty="0"/>
              <a:t> for one small difference: in the third column, beta has a miss instead of a hit. Now, since the </a:t>
            </a:r>
            <a:r>
              <a:rPr lang="en-US" i="1" dirty="0"/>
              <a:t>only</a:t>
            </a:r>
            <a:r>
              <a:rPr lang="en-US" dirty="0"/>
              <a:t> difference in schedules is that beta suffers a cache miss instead of a hit, it’s tempting to say that alpha is latency dominant (i.e. provides lower latency than beta). However, this turns out to not be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this implies is that it’s sometimes preferable to give up a true cache hit – or even incur a cache miss – in order to achieve lower latency. As a result, optimizing for latency may come at the cost of increasing your cache miss rate. And since the miss rate is proportional to the bandwidth consumption on the link to the backing store, you might suffer a higher bandwidth cost as well.</a:t>
            </a:r>
          </a:p>
        </p:txBody>
      </p:sp>
      <p:sp>
        <p:nvSpPr>
          <p:cNvPr id="4" name="Slide Number Placeholder 3"/>
          <p:cNvSpPr>
            <a:spLocks noGrp="1"/>
          </p:cNvSpPr>
          <p:nvPr>
            <p:ph type="sldNum" sz="quarter" idx="5"/>
          </p:nvPr>
        </p:nvSpPr>
        <p:spPr/>
        <p:txBody>
          <a:bodyPr/>
          <a:lstStyle/>
          <a:p>
            <a:fld id="{C56B7C8C-50CF-4687-B35F-37568B9183D3}" type="slidenum">
              <a:rPr lang="en-US" smtClean="0"/>
              <a:t>53</a:t>
            </a:fld>
            <a:endParaRPr lang="en-US"/>
          </a:p>
        </p:txBody>
      </p:sp>
    </p:spTree>
    <p:extLst>
      <p:ext uri="{BB962C8B-B14F-4D97-AF65-F5344CB8AC3E}">
        <p14:creationId xmlns:p14="http://schemas.microsoft.com/office/powerpoint/2010/main" val="2437355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depicts the tradeoff in network setting. On the y-axis, we have the percent relative increase in miss-rate due to MAD versus three baseline algorithms. On the x-axis, we sweep our Z parameter. The red highlight depicts regions where MAD </a:t>
            </a:r>
            <a:r>
              <a:rPr lang="en-US" i="1" dirty="0"/>
              <a:t>increases</a:t>
            </a:r>
            <a:r>
              <a:rPr lang="en-US" dirty="0"/>
              <a:t> the miss-rate. Averaged across all baselines and Z values, MAD inflates miss-rate by +1.8%, and 10% in the worst case. Also note that this is the </a:t>
            </a:r>
            <a:r>
              <a:rPr lang="en-US" i="1" dirty="0"/>
              <a:t>relative</a:t>
            </a:r>
            <a:r>
              <a:rPr lang="en-US" i="0" dirty="0"/>
              <a:t> increase in miss-rate; empirically, the </a:t>
            </a:r>
            <a:r>
              <a:rPr lang="en-US" i="1" dirty="0"/>
              <a:t>absolute</a:t>
            </a:r>
            <a:r>
              <a:rPr lang="en-US" i="0" dirty="0"/>
              <a:t> increase is always smaller than 1%.</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this is not always the case.</a:t>
            </a:r>
          </a:p>
        </p:txBody>
      </p:sp>
      <p:sp>
        <p:nvSpPr>
          <p:cNvPr id="4" name="Slide Number Placeholder 3"/>
          <p:cNvSpPr>
            <a:spLocks noGrp="1"/>
          </p:cNvSpPr>
          <p:nvPr>
            <p:ph type="sldNum" sz="quarter" idx="5"/>
          </p:nvPr>
        </p:nvSpPr>
        <p:spPr/>
        <p:txBody>
          <a:bodyPr/>
          <a:lstStyle/>
          <a:p>
            <a:fld id="{C56B7C8C-50CF-4687-B35F-37568B9183D3}" type="slidenum">
              <a:rPr lang="en-US" smtClean="0"/>
              <a:t>54</a:t>
            </a:fld>
            <a:endParaRPr lang="en-US"/>
          </a:p>
        </p:txBody>
      </p:sp>
    </p:spTree>
    <p:extLst>
      <p:ext uri="{BB962C8B-B14F-4D97-AF65-F5344CB8AC3E}">
        <p14:creationId xmlns:p14="http://schemas.microsoft.com/office/powerpoint/2010/main" val="2909711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depicts the same relationship, but in the CDN setting. </a:t>
            </a:r>
            <a:r>
              <a:rPr lang="en-US" b="1" dirty="0"/>
              <a:t>Here</a:t>
            </a:r>
            <a:r>
              <a:rPr lang="en-US" dirty="0"/>
              <a:t>, we see that in addition to improving latency, MAD also almost always improves – or lowers – the miss rate (1.5% on average, and 12% in the extreme case). So, the takeaway is that you </a:t>
            </a:r>
            <a:r>
              <a:rPr lang="en-US" b="1" dirty="0"/>
              <a:t>might</a:t>
            </a:r>
            <a:r>
              <a:rPr lang="en-US" dirty="0"/>
              <a:t> have a tradeoff between latency and miss rate – or bandwidth – depending on the application scenario and choice of baseline algorithm.</a:t>
            </a:r>
          </a:p>
        </p:txBody>
      </p:sp>
      <p:sp>
        <p:nvSpPr>
          <p:cNvPr id="4" name="Slide Number Placeholder 3"/>
          <p:cNvSpPr>
            <a:spLocks noGrp="1"/>
          </p:cNvSpPr>
          <p:nvPr>
            <p:ph type="sldNum" sz="quarter" idx="5"/>
          </p:nvPr>
        </p:nvSpPr>
        <p:spPr/>
        <p:txBody>
          <a:bodyPr/>
          <a:lstStyle/>
          <a:p>
            <a:fld id="{C56B7C8C-50CF-4687-B35F-37568B9183D3}" type="slidenum">
              <a:rPr lang="en-US" smtClean="0"/>
              <a:t>55</a:t>
            </a:fld>
            <a:endParaRPr lang="en-US"/>
          </a:p>
        </p:txBody>
      </p:sp>
    </p:spTree>
    <p:extLst>
      <p:ext uri="{BB962C8B-B14F-4D97-AF65-F5344CB8AC3E}">
        <p14:creationId xmlns:p14="http://schemas.microsoft.com/office/powerpoint/2010/main" val="2389073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6ecd472087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6ecd472087_1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in conclusion, we see that cache requests result in not just hits and misses, but also </a:t>
            </a:r>
            <a:r>
              <a:rPr lang="en-US" i="1" dirty="0"/>
              <a:t>delayed hits</a:t>
            </a:r>
            <a:r>
              <a:rPr lang="en-US" i="0" dirty="0"/>
              <a:t>. In order to truly minimize latency, high-performance caches need to consider the impact of delayed hits, especially as we look forward to ever-increasing trends in bandwidth.</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If you have any questions about this work, please feel free to reach out to me. The code for our delayed-hits aware simulator and BELATEDLY can be found at this git repo. Thank you!</a:t>
            </a:r>
            <a:endParaRPr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it takes 3 ms to resolve a cache miss. Then how is it </a:t>
            </a:r>
            <a:r>
              <a:rPr lang="en-US" i="1" dirty="0"/>
              <a:t>possible</a:t>
            </a:r>
            <a:r>
              <a:rPr lang="en-US" dirty="0"/>
              <a:t> that the requests that arrived just 1 or 2 ms after a miss were served with zero delay? Clearly, something’s very wrong.</a:t>
            </a:r>
          </a:p>
        </p:txBody>
      </p:sp>
      <p:sp>
        <p:nvSpPr>
          <p:cNvPr id="4" name="Slide Number Placeholder 3"/>
          <p:cNvSpPr>
            <a:spLocks noGrp="1"/>
          </p:cNvSpPr>
          <p:nvPr>
            <p:ph type="sldNum" sz="quarter" idx="5"/>
          </p:nvPr>
        </p:nvSpPr>
        <p:spPr/>
        <p:txBody>
          <a:bodyPr/>
          <a:lstStyle/>
          <a:p>
            <a:fld id="{C56B7C8C-50CF-4687-B35F-37568B9183D3}" type="slidenum">
              <a:rPr lang="en-US" smtClean="0"/>
              <a:t>6</a:t>
            </a:fld>
            <a:endParaRPr lang="en-US" dirty="0"/>
          </a:p>
        </p:txBody>
      </p:sp>
    </p:spTree>
    <p:extLst>
      <p:ext uri="{BB962C8B-B14F-4D97-AF65-F5344CB8AC3E}">
        <p14:creationId xmlns:p14="http://schemas.microsoft.com/office/powerpoint/2010/main" val="146542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what </a:t>
            </a:r>
            <a:r>
              <a:rPr lang="en-US" i="1" dirty="0"/>
              <a:t>actually</a:t>
            </a:r>
            <a:r>
              <a:rPr lang="en-US" dirty="0"/>
              <a:t> happens. The first request to A experiences a cache miss, triggering a fetch, </a:t>
            </a:r>
            <a:r>
              <a:rPr lang="en-US"/>
              <a:t>and incurring </a:t>
            </a:r>
            <a:r>
              <a:rPr lang="en-US" dirty="0"/>
              <a:t>a latency cost of 3 </a:t>
            </a:r>
            <a:r>
              <a:rPr lang="en-US" dirty="0" err="1"/>
              <a:t>ms.</a:t>
            </a:r>
            <a:r>
              <a:rPr lang="en-US" dirty="0"/>
              <a:t> We also know that the RTT to the backing store is 3 </a:t>
            </a:r>
            <a:r>
              <a:rPr lang="en-US" dirty="0" err="1"/>
              <a:t>ms</a:t>
            </a:r>
            <a:r>
              <a:rPr lang="en-US" dirty="0"/>
              <a:t>; consequently, the object will only arrive in the cache at t=3. At t=1, the request for A arrives and is queued behind the original miss. At this point, our fetch request is only two-thirds of the way to the backing store. Since the data only arrives in the cache at t=3, it must wait – at minimum – 2 ms to be served. Similarly, the request for A at t=2 suffers a latency of 1 ms. These requests, that neither suffer the latency of a cache miss nor that of a cache hit, are known are </a:t>
            </a:r>
            <a:r>
              <a:rPr lang="en-US" i="1" dirty="0"/>
              <a:t>delayed hits</a:t>
            </a:r>
            <a:r>
              <a:rPr lang="en-US" dirty="0"/>
              <a:t>. At t=3, A arrives in the cache, and all queued requests (including the one that just arrived) are resolved.</a:t>
            </a:r>
          </a:p>
          <a:p>
            <a:endParaRPr lang="en-US" dirty="0"/>
          </a:p>
          <a:p>
            <a:r>
              <a:rPr lang="en-US" dirty="0"/>
              <a:t>At t=4, the request for object B misses in the cache, and we initiate a fetch that will be resolved at t=7. Once again, the requests for B at t=5 and t=6 must wait 2 ms and 1 ms to be served, respectively. It’s only at t=7 that the request can be served from the cache.</a:t>
            </a:r>
          </a:p>
        </p:txBody>
      </p:sp>
      <p:sp>
        <p:nvSpPr>
          <p:cNvPr id="4" name="Slide Number Placeholder 3"/>
          <p:cNvSpPr>
            <a:spLocks noGrp="1"/>
          </p:cNvSpPr>
          <p:nvPr>
            <p:ph type="sldNum" sz="quarter" idx="5"/>
          </p:nvPr>
        </p:nvSpPr>
        <p:spPr/>
        <p:txBody>
          <a:bodyPr/>
          <a:lstStyle/>
          <a:p>
            <a:fld id="{C56B7C8C-50CF-4687-B35F-37568B9183D3}" type="slidenum">
              <a:rPr lang="en-US" smtClean="0"/>
              <a:t>7</a:t>
            </a:fld>
            <a:endParaRPr lang="en-US" dirty="0"/>
          </a:p>
        </p:txBody>
      </p:sp>
    </p:spTree>
    <p:extLst>
      <p:ext uri="{BB962C8B-B14F-4D97-AF65-F5344CB8AC3E}">
        <p14:creationId xmlns:p14="http://schemas.microsoft.com/office/powerpoint/2010/main" val="118476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turns out that our caches are impacted by a phenomenon that’s becoming increasingly prevalent in today’s systems, called </a:t>
            </a:r>
            <a:r>
              <a:rPr lang="en-US" b="0" dirty="0"/>
              <a:t>delayed hits. </a:t>
            </a:r>
            <a:endParaRPr lang="en-US" dirty="0"/>
          </a:p>
        </p:txBody>
      </p:sp>
      <p:sp>
        <p:nvSpPr>
          <p:cNvPr id="4" name="Slide Number Placeholder 3"/>
          <p:cNvSpPr>
            <a:spLocks noGrp="1"/>
          </p:cNvSpPr>
          <p:nvPr>
            <p:ph type="sldNum" sz="quarter" idx="5"/>
          </p:nvPr>
        </p:nvSpPr>
        <p:spPr/>
        <p:txBody>
          <a:bodyPr/>
          <a:lstStyle/>
          <a:p>
            <a:fld id="{C56B7C8C-50CF-4687-B35F-37568B9183D3}" type="slidenum">
              <a:rPr lang="en-US" smtClean="0"/>
              <a:t>8</a:t>
            </a:fld>
            <a:endParaRPr lang="en-US" dirty="0"/>
          </a:p>
        </p:txBody>
      </p:sp>
    </p:spTree>
    <p:extLst>
      <p:ext uri="{BB962C8B-B14F-4D97-AF65-F5344CB8AC3E}">
        <p14:creationId xmlns:p14="http://schemas.microsoft.com/office/powerpoint/2010/main" val="27079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dirty="0"/>
              <a:t>The reason delayed hits are starting to increasingly matter is that the average number of requests that can arrive during a fetch, a parameter that we’ll call Z, is starting to go up. Numerically, Z is the </a:t>
            </a:r>
            <a:r>
              <a:rPr lang="en-US" dirty="0"/>
              <a:t>ratio between the latency to the backing store and the average inter-request time (IRT).</a:t>
            </a:r>
            <a:endParaRPr lang="en-US" b="0" dirty="0"/>
          </a:p>
          <a:p>
            <a:pPr marL="0" lvl="0" indent="0" algn="l" rtl="0">
              <a:spcBef>
                <a:spcPts val="0"/>
              </a:spcBef>
              <a:spcAft>
                <a:spcPts val="0"/>
              </a:spcAft>
              <a:buNone/>
            </a:pPr>
            <a:endParaRPr lang="en-US" b="0" dirty="0"/>
          </a:p>
          <a:p>
            <a:r>
              <a:rPr lang="en-US" i="0" dirty="0"/>
              <a:t>Well, turns out that this is proportional to the product of backing store latency and link bandwidth. Thanks to the efforts of the networking community, we see a clear trend in these quantities: latency continues to go down, and BW goes up. However, latencies are quickly approaching their speed-of-light bounds; for instance, the theoretical lower-bound on RTT between Pittsburgh and LA is 34 </a:t>
            </a:r>
            <a:r>
              <a:rPr lang="en-US" i="0" dirty="0" err="1"/>
              <a:t>ms</a:t>
            </a:r>
            <a:r>
              <a:rPr lang="en-US" i="0" dirty="0"/>
              <a:t>, and we’re not too far off from there; conversely, bandwidth continues go grow at unprecedented rates. For instance, we’re moving to 100Gbps and beyond in the network setting, and memory technologies such as HBM promise order-of-magnitude improvements in bandwidth over DDR.</a:t>
            </a:r>
          </a:p>
          <a:p>
            <a:endParaRPr lang="en-US" i="0" dirty="0"/>
          </a:p>
          <a:p>
            <a:r>
              <a:rPr lang="en-US" dirty="0"/>
              <a:t>Here’s what this means for caches in practice. Consider a CDN point of presence in Pittsburgh, with origin servers in different parts of the world. We expect to see different Z values depending on the latency to the origin server.</a:t>
            </a:r>
          </a:p>
          <a:p>
            <a:r>
              <a:rPr lang="en-US" dirty="0"/>
              <a:t>For a 40Gbps link, these might range from 1000 for a local server, all the way up to 226K for one located in Singapore. However, as our CDN link bandwidth increases (without a corresponding decrease in latency), we expect to see a correspondingly higher number of requests to arrive during a fetch, increasing the number of delayed hits we see in practice. At 200Gbps, this number goes up to 1.1M for a remote store.</a:t>
            </a:r>
          </a:p>
        </p:txBody>
      </p:sp>
      <p:sp>
        <p:nvSpPr>
          <p:cNvPr id="4" name="Slide Number Placeholder 3"/>
          <p:cNvSpPr>
            <a:spLocks noGrp="1"/>
          </p:cNvSpPr>
          <p:nvPr>
            <p:ph type="sldNum" sz="quarter" idx="5"/>
          </p:nvPr>
        </p:nvSpPr>
        <p:spPr/>
        <p:txBody>
          <a:bodyPr/>
          <a:lstStyle/>
          <a:p>
            <a:fld id="{C56B7C8C-50CF-4687-B35F-37568B9183D3}" type="slidenum">
              <a:rPr lang="en-US" smtClean="0"/>
              <a:t>9</a:t>
            </a:fld>
            <a:endParaRPr lang="en-US" dirty="0"/>
          </a:p>
        </p:txBody>
      </p:sp>
    </p:spTree>
    <p:extLst>
      <p:ext uri="{BB962C8B-B14F-4D97-AF65-F5344CB8AC3E}">
        <p14:creationId xmlns:p14="http://schemas.microsoft.com/office/powerpoint/2010/main" val="279999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EE37-C17F-4F5D-A4C1-D97EA7032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0544A4-044C-43A8-BEF0-92050E5A7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9AA97C-769C-4C38-9567-D78C397E28F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B1678ED-AFFA-4379-8EC9-4073311AF8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7FC83E-A505-4CD3-B88D-4270187A36C0}"/>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319460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D3A4-401C-4BD6-BCEC-7B82426180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021543-64B9-406D-ADBE-26C5E88F0E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D65C4-696A-4E85-8DA8-1DC1ABE2AAB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FEC8EEF-88FC-4F81-9D06-65E992541C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6C754-A0DB-4EF5-ADB9-5FED5174A42A}"/>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415655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555F3-FC4B-4B6D-9E95-429A2E7A46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65760C-1974-4511-A681-35831A43E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F2661-0450-47FC-9880-00C850F3171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4993FA2-B935-4B31-ADCC-22F3CECC24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75F6C3-08FA-40D3-8C13-3BA7870FDB83}"/>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2460230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664598-C1B7-4708-8DA7-B8F24FC968E1}" type="slidenum">
              <a:rPr lang="en-US" smtClean="0"/>
              <a:t>‹#›</a:t>
            </a:fld>
            <a:endParaRPr lang="en-US" dirty="0"/>
          </a:p>
        </p:txBody>
      </p:sp>
    </p:spTree>
    <p:extLst>
      <p:ext uri="{BB962C8B-B14F-4D97-AF65-F5344CB8AC3E}">
        <p14:creationId xmlns:p14="http://schemas.microsoft.com/office/powerpoint/2010/main" val="225738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664598-C1B7-4708-8DA7-B8F24FC968E1}" type="slidenum">
              <a:rPr lang="en-US" smtClean="0"/>
              <a:t>‹#›</a:t>
            </a:fld>
            <a:endParaRPr lang="en-US" dirty="0"/>
          </a:p>
        </p:txBody>
      </p:sp>
    </p:spTree>
    <p:extLst>
      <p:ext uri="{BB962C8B-B14F-4D97-AF65-F5344CB8AC3E}">
        <p14:creationId xmlns:p14="http://schemas.microsoft.com/office/powerpoint/2010/main" val="3025971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488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87FA-5770-4BB0-A48B-AF534096D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F1F7A-6E5B-4EF4-9064-0C7FFA07F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F92D3-024F-4AA6-981A-476E6347BBC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D2C214A-0C75-4481-99E3-350CD6B97D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33B2C3-F703-487F-9D23-6957264CFB5D}"/>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181903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99DD-7993-4939-AF16-6C76EFE91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333B1C-19FB-42C7-9D0B-2FBEFEC143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8F802-15FF-4583-9B80-499117C3F1E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9A6002-633D-4403-B7F7-994ADFD91E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2731F1-096E-4F98-93A0-4B37824364B1}"/>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105670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69B8-DB7A-4C9F-AB67-D8455F3CA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77923-B2A5-4DA7-A812-4FEE3B7580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27B64-6974-40B5-B626-6CB740DFFA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E8DF9-9DE8-4F1B-95E0-767EBEB8293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1786E6F-E5B3-45D3-A5D3-24DBFEDC42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F3895E-ED9F-479D-9EC4-85BB88944731}"/>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47348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539A-EA9C-473C-9763-97D441367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F94CEE-7572-45B7-8E18-E5EF9FD31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E17C7-E346-4323-B03E-DB904022FE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48430F-5E00-4B90-A69C-AD76AC7CB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7F3969-8304-42B9-84E5-69C75D0704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70C386-5452-49EC-A014-2E9C57E5D6E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27B19544-AB00-4C50-BACB-C362EBA975E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9A55F10-0C9B-4CFD-9B29-B6520665A018}"/>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342887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E4E7-1F79-4EC0-81B2-43AF396357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8232B-1B43-4FFB-9D96-FB256E44301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C7FC44A-3A55-4A63-BC3F-F2B610B402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4A8AF8-E46D-462E-A316-CDC8A4B9CAC1}"/>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160968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23B82-80B3-4AB0-B60A-2C1AB4C37D3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2524B58-2B73-4415-B701-A6DA7650B3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28EC39-CB47-40C9-9CA1-BC7E62AE0DBC}"/>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273968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5938-FF2D-49D2-8284-F80E20A79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9FC24-80C0-4A52-81C1-A2373BA03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D31D3-EBD2-44C2-A10C-C8FA1D579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2A2E0-308F-43D5-9B5B-3AE3E3D08E9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0234DC3-D850-4C96-A9AE-94B6F46DF1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86A728-5752-47A3-8F2A-8934715B5B68}"/>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339375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1B3B-5698-41A5-9142-514585871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7AAA6E-82F3-4EE9-B444-B74C025B7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A29E3-D1DA-4897-AFCF-0C067F5A8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D4E5B-11EA-4C19-B2B9-B38B38B3B99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00E844D-38B9-44E4-ABE2-0F52F3B518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9153F4-15BC-4643-851F-A7DE9EF94B5B}"/>
              </a:ext>
            </a:extLst>
          </p:cNvPr>
          <p:cNvSpPr>
            <a:spLocks noGrp="1"/>
          </p:cNvSpPr>
          <p:nvPr>
            <p:ph type="sldNum" sz="quarter" idx="12"/>
          </p:nvPr>
        </p:nvSpPr>
        <p:spPr/>
        <p:txBody>
          <a:bodyPr/>
          <a:lstStyle/>
          <a:p>
            <a:fld id="{B9BC33F7-FA4B-4297-A3FA-18A7533D8823}" type="slidenum">
              <a:rPr lang="en-US" smtClean="0"/>
              <a:t>‹#›</a:t>
            </a:fld>
            <a:endParaRPr lang="en-US" dirty="0"/>
          </a:p>
        </p:txBody>
      </p:sp>
    </p:spTree>
    <p:extLst>
      <p:ext uri="{BB962C8B-B14F-4D97-AF65-F5344CB8AC3E}">
        <p14:creationId xmlns:p14="http://schemas.microsoft.com/office/powerpoint/2010/main" val="390863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14D5-AA6A-48CB-BD28-31539AAD7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A85FA4-529E-49F9-AC9A-25DBDDFC4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BC1D9-8D9C-4E75-B5E8-AD37E4913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7EC0162-01E5-4279-9128-B36A4C145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BEA822-E89F-47A1-A3BD-AA0DC1F30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C33F7-FA4B-4297-A3FA-18A7533D8823}" type="slidenum">
              <a:rPr lang="en-US" smtClean="0"/>
              <a:t>‹#›</a:t>
            </a:fld>
            <a:endParaRPr lang="en-US" dirty="0"/>
          </a:p>
        </p:txBody>
      </p:sp>
    </p:spTree>
    <p:extLst>
      <p:ext uri="{BB962C8B-B14F-4D97-AF65-F5344CB8AC3E}">
        <p14:creationId xmlns:p14="http://schemas.microsoft.com/office/powerpoint/2010/main" val="115521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64598-C1B7-4708-8DA7-B8F24FC968E1}" type="slidenum">
              <a:rPr lang="en-US" smtClean="0"/>
              <a:t>‹#›</a:t>
            </a:fld>
            <a:endParaRPr lang="en-US" dirty="0"/>
          </a:p>
        </p:txBody>
      </p:sp>
    </p:spTree>
    <p:extLst>
      <p:ext uri="{BB962C8B-B14F-4D97-AF65-F5344CB8AC3E}">
        <p14:creationId xmlns:p14="http://schemas.microsoft.com/office/powerpoint/2010/main" val="22251589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7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mailto:natre@cs.cmu.edu" TargetMode="External"/><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hyperlink" Target="https://github.com/cmu-snap/Delayed-Hits" TargetMode="External"/><Relationship Id="rId4" Type="http://schemas.openxmlformats.org/officeDocument/2006/relationships/hyperlink" Target="https://cs.cmu.edu/~nat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53EF-C558-491A-9EB8-7085BCC6DF2A}"/>
              </a:ext>
            </a:extLst>
          </p:cNvPr>
          <p:cNvSpPr>
            <a:spLocks noGrp="1"/>
          </p:cNvSpPr>
          <p:nvPr>
            <p:ph type="ctrTitle"/>
          </p:nvPr>
        </p:nvSpPr>
        <p:spPr>
          <a:xfrm>
            <a:off x="1543050" y="1939932"/>
            <a:ext cx="9144000" cy="1446213"/>
          </a:xfrm>
        </p:spPr>
        <p:txBody>
          <a:bodyPr/>
          <a:lstStyle/>
          <a:p>
            <a:r>
              <a:rPr lang="en-US" dirty="0">
                <a:latin typeface="Times New Roman" panose="02020603050405020304" pitchFamily="18" charset="0"/>
                <a:cs typeface="Times New Roman" panose="02020603050405020304" pitchFamily="18" charset="0"/>
              </a:rPr>
              <a:t>Caching with Delayed Hits</a:t>
            </a:r>
          </a:p>
        </p:txBody>
      </p:sp>
      <p:sp>
        <p:nvSpPr>
          <p:cNvPr id="3" name="Subtitle 2">
            <a:extLst>
              <a:ext uri="{FF2B5EF4-FFF2-40B4-BE49-F238E27FC236}">
                <a16:creationId xmlns:a16="http://schemas.microsoft.com/office/drawing/2014/main" id="{176920F8-B17E-46FA-AEEE-CC20B3AD7014}"/>
              </a:ext>
            </a:extLst>
          </p:cNvPr>
          <p:cNvSpPr>
            <a:spLocks noGrp="1"/>
          </p:cNvSpPr>
          <p:nvPr>
            <p:ph type="subTitle" idx="1"/>
          </p:nvPr>
        </p:nvSpPr>
        <p:spPr>
          <a:xfrm>
            <a:off x="1364767" y="3717123"/>
            <a:ext cx="2121236" cy="1326365"/>
          </a:xfrm>
        </p:spPr>
        <p:txBody>
          <a:bodyPr/>
          <a:lstStyle/>
          <a:p>
            <a:pPr>
              <a:lnSpc>
                <a:spcPct val="100000"/>
              </a:lnSpc>
              <a:spcBef>
                <a:spcPts val="0"/>
              </a:spcBef>
            </a:pPr>
            <a:r>
              <a:rPr lang="en-US" b="1" dirty="0">
                <a:latin typeface="Times New Roman" panose="02020603050405020304" pitchFamily="18" charset="0"/>
                <a:cs typeface="Times New Roman" panose="02020603050405020304" pitchFamily="18" charset="0"/>
              </a:rPr>
              <a:t>Nirav Atre</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Carnegie Mellon</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University</a:t>
            </a:r>
          </a:p>
        </p:txBody>
      </p:sp>
      <p:sp>
        <p:nvSpPr>
          <p:cNvPr id="4" name="Subtitle 2">
            <a:extLst>
              <a:ext uri="{FF2B5EF4-FFF2-40B4-BE49-F238E27FC236}">
                <a16:creationId xmlns:a16="http://schemas.microsoft.com/office/drawing/2014/main" id="{E77919B0-B687-45E6-A626-6432053F3DB3}"/>
              </a:ext>
            </a:extLst>
          </p:cNvPr>
          <p:cNvSpPr txBox="1">
            <a:spLocks/>
          </p:cNvSpPr>
          <p:nvPr/>
        </p:nvSpPr>
        <p:spPr>
          <a:xfrm>
            <a:off x="3573087" y="3717123"/>
            <a:ext cx="2302476" cy="13263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b="1" dirty="0">
                <a:latin typeface="Times New Roman" panose="02020603050405020304" pitchFamily="18" charset="0"/>
                <a:cs typeface="Times New Roman" panose="02020603050405020304" pitchFamily="18" charset="0"/>
              </a:rPr>
              <a:t>Justine Sherry</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Carnegie Mellon</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University</a:t>
            </a:r>
          </a:p>
        </p:txBody>
      </p:sp>
      <p:sp>
        <p:nvSpPr>
          <p:cNvPr id="5" name="Subtitle 2">
            <a:extLst>
              <a:ext uri="{FF2B5EF4-FFF2-40B4-BE49-F238E27FC236}">
                <a16:creationId xmlns:a16="http://schemas.microsoft.com/office/drawing/2014/main" id="{D4FB1816-6745-4CB8-B6A7-42C962F242AA}"/>
              </a:ext>
            </a:extLst>
          </p:cNvPr>
          <p:cNvSpPr txBox="1">
            <a:spLocks/>
          </p:cNvSpPr>
          <p:nvPr/>
        </p:nvSpPr>
        <p:spPr>
          <a:xfrm>
            <a:off x="5962647" y="3717123"/>
            <a:ext cx="2302476" cy="13263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b="1" dirty="0">
                <a:latin typeface="Times New Roman" panose="02020603050405020304" pitchFamily="18" charset="0"/>
                <a:cs typeface="Times New Roman" panose="02020603050405020304" pitchFamily="18" charset="0"/>
              </a:rPr>
              <a:t>Weina Wang</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Carnegie Mellon</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University</a:t>
            </a:r>
          </a:p>
        </p:txBody>
      </p:sp>
      <p:sp>
        <p:nvSpPr>
          <p:cNvPr id="7" name="Subtitle 2">
            <a:extLst>
              <a:ext uri="{FF2B5EF4-FFF2-40B4-BE49-F238E27FC236}">
                <a16:creationId xmlns:a16="http://schemas.microsoft.com/office/drawing/2014/main" id="{A60E25BC-1AC4-4458-B625-2A1617620798}"/>
              </a:ext>
            </a:extLst>
          </p:cNvPr>
          <p:cNvSpPr txBox="1">
            <a:spLocks/>
          </p:cNvSpPr>
          <p:nvPr/>
        </p:nvSpPr>
        <p:spPr>
          <a:xfrm>
            <a:off x="8352207" y="3717122"/>
            <a:ext cx="2426042" cy="13263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b="1" dirty="0">
                <a:latin typeface="Times New Roman" panose="02020603050405020304" pitchFamily="18" charset="0"/>
                <a:cs typeface="Times New Roman" panose="02020603050405020304" pitchFamily="18" charset="0"/>
              </a:rPr>
              <a:t>Daniel S. Berger</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Microsoft Research</a:t>
            </a:r>
          </a:p>
        </p:txBody>
      </p:sp>
      <p:pic>
        <p:nvPicPr>
          <p:cNvPr id="11" name="Picture 10">
            <a:extLst>
              <a:ext uri="{FF2B5EF4-FFF2-40B4-BE49-F238E27FC236}">
                <a16:creationId xmlns:a16="http://schemas.microsoft.com/office/drawing/2014/main" id="{48CF6FD8-6945-4438-A2DF-B7EE68D1B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526" y="478855"/>
            <a:ext cx="5214948" cy="462392"/>
          </a:xfrm>
          <a:prstGeom prst="rect">
            <a:avLst/>
          </a:prstGeom>
        </p:spPr>
      </p:pic>
    </p:spTree>
    <p:extLst>
      <p:ext uri="{BB962C8B-B14F-4D97-AF65-F5344CB8AC3E}">
        <p14:creationId xmlns:p14="http://schemas.microsoft.com/office/powerpoint/2010/main" val="2624140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a:xfrm>
            <a:off x="680442" y="378682"/>
            <a:ext cx="10515600" cy="1325563"/>
          </a:xfrm>
        </p:spPr>
        <p:txBody>
          <a:bodyPr/>
          <a:lstStyle/>
          <a:p>
            <a:r>
              <a:rPr lang="en-US" dirty="0">
                <a:latin typeface="Times New Roman" panose="02020603050405020304" pitchFamily="18" charset="0"/>
                <a:cs typeface="Times New Roman" panose="02020603050405020304" pitchFamily="18" charset="0"/>
              </a:rPr>
              <a:t>This Talk</a:t>
            </a:r>
          </a:p>
        </p:txBody>
      </p:sp>
      <p:sp>
        <p:nvSpPr>
          <p:cNvPr id="3" name="Content Placeholder 2">
            <a:extLst>
              <a:ext uri="{FF2B5EF4-FFF2-40B4-BE49-F238E27FC236}">
                <a16:creationId xmlns:a16="http://schemas.microsoft.com/office/drawing/2014/main" id="{4756FEBF-A98D-402D-9BB9-B1B84C656753}"/>
              </a:ext>
            </a:extLst>
          </p:cNvPr>
          <p:cNvSpPr>
            <a:spLocks noGrp="1"/>
          </p:cNvSpPr>
          <p:nvPr>
            <p:ph idx="1"/>
          </p:nvPr>
        </p:nvSpPr>
        <p:spPr>
          <a:xfrm>
            <a:off x="680442" y="1704245"/>
            <a:ext cx="10831116" cy="2659475"/>
          </a:xfrm>
        </p:spPr>
        <p:txBody>
          <a:bodyPr>
            <a:normAutofit/>
          </a:bodyPr>
          <a:lstStyle/>
          <a:p>
            <a:pPr marL="514350" indent="-514350" algn="just">
              <a:spcAft>
                <a:spcPts val="1000"/>
              </a:spcAft>
              <a:buFont typeface="+mj-lt"/>
              <a:buAutoNum type="arabicPeriod"/>
            </a:pPr>
            <a:r>
              <a:rPr lang="en-US" dirty="0">
                <a:latin typeface="Times New Roman" panose="02020603050405020304" pitchFamily="18" charset="0"/>
                <a:cs typeface="Times New Roman" panose="02020603050405020304" pitchFamily="18" charset="0"/>
              </a:rPr>
              <a:t>Delayed hits break our assumptions about latency-minimizing caching.</a:t>
            </a:r>
          </a:p>
          <a:p>
            <a:pPr marL="514350" indent="-514350" algn="just">
              <a:spcAft>
                <a:spcPts val="1000"/>
              </a:spcAft>
              <a:buFont typeface="+mj-lt"/>
              <a:buAutoNum type="arabicPeriod"/>
            </a:pPr>
            <a:r>
              <a:rPr lang="en-US" dirty="0">
                <a:latin typeface="Times New Roman" panose="02020603050405020304" pitchFamily="18" charset="0"/>
                <a:cs typeface="Times New Roman" panose="02020603050405020304" pitchFamily="18" charset="0"/>
              </a:rPr>
              <a:t>An </a:t>
            </a:r>
            <a:r>
              <a:rPr lang="en-US" i="1" dirty="0">
                <a:latin typeface="Times New Roman" panose="02020603050405020304" pitchFamily="18" charset="0"/>
                <a:cs typeface="Times New Roman" panose="02020603050405020304" pitchFamily="18" charset="0"/>
              </a:rPr>
              <a:t>offline</a:t>
            </a:r>
            <a:r>
              <a:rPr lang="en-US" dirty="0">
                <a:latin typeface="Times New Roman" panose="02020603050405020304" pitchFamily="18" charset="0"/>
                <a:cs typeface="Times New Roman" panose="02020603050405020304" pitchFamily="18" charset="0"/>
              </a:rPr>
              <a:t> latency-optimal cache yields up to 45% lower latencies than a hit-rate optimal cache.</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Our delayed-hits aware </a:t>
            </a:r>
            <a:r>
              <a:rPr lang="en-US" i="1" dirty="0">
                <a:latin typeface="Times New Roman" panose="02020603050405020304" pitchFamily="18" charset="0"/>
                <a:cs typeface="Times New Roman" panose="02020603050405020304" pitchFamily="18" charset="0"/>
              </a:rPr>
              <a:t>online</a:t>
            </a:r>
            <a:r>
              <a:rPr lang="en-US" dirty="0">
                <a:latin typeface="Times New Roman" panose="02020603050405020304" pitchFamily="18" charset="0"/>
                <a:cs typeface="Times New Roman" panose="02020603050405020304" pitchFamily="18" charset="0"/>
              </a:rPr>
              <a:t> caching algorithm, MAD, improves latencies by 10-60%.</a:t>
            </a:r>
          </a:p>
        </p:txBody>
      </p:sp>
    </p:spTree>
    <p:extLst>
      <p:ext uri="{BB962C8B-B14F-4D97-AF65-F5344CB8AC3E}">
        <p14:creationId xmlns:p14="http://schemas.microsoft.com/office/powerpoint/2010/main" val="7836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6192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2A1F3-EA73-40E4-BFA9-264831239E0B}"/>
              </a:ext>
            </a:extLst>
          </p:cNvPr>
          <p:cNvSpPr>
            <a:spLocks noGrp="1"/>
          </p:cNvSpPr>
          <p:nvPr>
            <p:ph type="title"/>
          </p:nvPr>
        </p:nvSpPr>
        <p:spPr>
          <a:xfrm>
            <a:off x="394833" y="2568575"/>
            <a:ext cx="11141075" cy="1590675"/>
          </a:xfrm>
        </p:spPr>
        <p:txBody>
          <a:bodyPr>
            <a:normAutofit/>
          </a:bodyPr>
          <a:lstStyle/>
          <a:p>
            <a:pPr marL="914400" indent="-798513">
              <a:buFont typeface="+mj-lt"/>
              <a:buAutoNum type="arabicPeriod"/>
            </a:pPr>
            <a:r>
              <a:rPr lang="en-US" sz="5400" dirty="0">
                <a:solidFill>
                  <a:schemeClr val="bg1"/>
                </a:solidFill>
                <a:latin typeface="Times New Roman" panose="02020603050405020304" pitchFamily="18" charset="0"/>
                <a:cs typeface="Times New Roman" panose="02020603050405020304" pitchFamily="18" charset="0"/>
              </a:rPr>
              <a:t>Delayed Hits break our assumptions about latency-minimizing caching.</a:t>
            </a:r>
            <a:endParaRPr lang="en-US" sz="5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49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Two assumptions in traditional caching</a:t>
            </a:r>
            <a:r>
              <a:rPr lang="en-US" baseline="30000" dirty="0">
                <a:solidFill>
                  <a:schemeClr val="accent3">
                    <a:lumMod val="75000"/>
                  </a:schemeClr>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4756FEBF-A98D-402D-9BB9-B1B84C656753}"/>
              </a:ext>
            </a:extLst>
          </p:cNvPr>
          <p:cNvSpPr>
            <a:spLocks noGrp="1"/>
          </p:cNvSpPr>
          <p:nvPr>
            <p:ph idx="1"/>
          </p:nvPr>
        </p:nvSpPr>
        <p:spPr>
          <a:xfrm>
            <a:off x="838200" y="1825625"/>
            <a:ext cx="10515600" cy="1736282"/>
          </a:xfrm>
        </p:spPr>
        <p:txBody>
          <a:bodyPr/>
          <a:lstStyle/>
          <a:p>
            <a:pPr marL="457200" indent="-457200">
              <a:spcAft>
                <a:spcPts val="10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You can calculate the average latency based on hit-rate</a:t>
            </a:r>
          </a:p>
          <a:p>
            <a:pPr marL="457200" indent="-457200">
              <a:spcBef>
                <a:spcPts val="1500"/>
              </a:spcBef>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hit-rate optimal cache is also latency-optimal</a:t>
            </a:r>
          </a:p>
        </p:txBody>
      </p:sp>
      <p:sp>
        <p:nvSpPr>
          <p:cNvPr id="5" name="Title 1">
            <a:extLst>
              <a:ext uri="{FF2B5EF4-FFF2-40B4-BE49-F238E27FC236}">
                <a16:creationId xmlns:a16="http://schemas.microsoft.com/office/drawing/2014/main" id="{A82BDB0E-C1B3-4F66-B21A-DA88EF02BB9D}"/>
              </a:ext>
            </a:extLst>
          </p:cNvPr>
          <p:cNvSpPr txBox="1">
            <a:spLocks/>
          </p:cNvSpPr>
          <p:nvPr/>
        </p:nvSpPr>
        <p:spPr>
          <a:xfrm>
            <a:off x="838200" y="5949095"/>
            <a:ext cx="10798908" cy="5437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en-US" sz="2400" dirty="0">
                <a:solidFill>
                  <a:schemeClr val="accent3">
                    <a:lumMod val="75000"/>
                  </a:schemeClr>
                </a:solidFill>
                <a:latin typeface="Times New Roman" panose="02020603050405020304" pitchFamily="18" charset="0"/>
                <a:cs typeface="Times New Roman" panose="02020603050405020304" pitchFamily="18" charset="0"/>
              </a:rPr>
              <a:t>*Both assumptions are true when backing store latencies are uniform and Z ≤1.</a:t>
            </a:r>
          </a:p>
        </p:txBody>
      </p:sp>
    </p:spTree>
    <p:extLst>
      <p:ext uri="{BB962C8B-B14F-4D97-AF65-F5344CB8AC3E}">
        <p14:creationId xmlns:p14="http://schemas.microsoft.com/office/powerpoint/2010/main" val="364630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a:xfrm>
            <a:off x="838200" y="207154"/>
            <a:ext cx="10515600" cy="1325563"/>
          </a:xfrm>
        </p:spPr>
        <p:txBody>
          <a:bodyPr/>
          <a:lstStyle/>
          <a:p>
            <a:r>
              <a:rPr lang="en-US" dirty="0">
                <a:latin typeface="Times New Roman" panose="02020603050405020304" pitchFamily="18" charset="0"/>
                <a:cs typeface="Times New Roman" panose="02020603050405020304" pitchFamily="18" charset="0"/>
              </a:rPr>
              <a:t>What is </a:t>
            </a:r>
            <a:r>
              <a:rPr lang="en-US" b="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756FEBF-A98D-402D-9BB9-B1B84C656753}"/>
              </a:ext>
            </a:extLst>
          </p:cNvPr>
          <p:cNvSpPr>
            <a:spLocks noGrp="1"/>
          </p:cNvSpPr>
          <p:nvPr>
            <p:ph idx="1"/>
          </p:nvPr>
        </p:nvSpPr>
        <p:spPr>
          <a:xfrm>
            <a:off x="838201" y="1518304"/>
            <a:ext cx="6696018" cy="562367"/>
          </a:xfrm>
        </p:spPr>
        <p:txBody>
          <a:bodyPr>
            <a:noAutofit/>
          </a:bodyPr>
          <a:lstStyle/>
          <a:p>
            <a:pPr marL="0" indent="0" algn="just">
              <a:lnSpc>
                <a:spcPct val="100000"/>
              </a:lnSpc>
              <a:spcBef>
                <a:spcPts val="0"/>
              </a:spcBef>
              <a:buNone/>
            </a:pPr>
            <a:r>
              <a:rPr lang="en-US" sz="2600" b="1" dirty="0">
                <a:latin typeface="Times New Roman" panose="02020603050405020304" pitchFamily="18" charset="0"/>
                <a:cs typeface="Times New Roman" panose="02020603050405020304" pitchFamily="18" charset="0"/>
              </a:rPr>
              <a:t>Z</a:t>
            </a:r>
            <a:r>
              <a:rPr lang="en-US" sz="2600" dirty="0">
                <a:latin typeface="Times New Roman" panose="02020603050405020304" pitchFamily="18" charset="0"/>
                <a:cs typeface="Times New Roman" panose="02020603050405020304" pitchFamily="18" charset="0"/>
              </a:rPr>
              <a:t> = Average #requests that arrive during a fetch</a:t>
            </a:r>
          </a:p>
        </p:txBody>
      </p:sp>
      <p:graphicFrame>
        <p:nvGraphicFramePr>
          <p:cNvPr id="4" name="Table 4">
            <a:extLst>
              <a:ext uri="{FF2B5EF4-FFF2-40B4-BE49-F238E27FC236}">
                <a16:creationId xmlns:a16="http://schemas.microsoft.com/office/drawing/2014/main" id="{40F3F84C-6081-48E3-BB66-FBD9F7287397}"/>
              </a:ext>
            </a:extLst>
          </p:cNvPr>
          <p:cNvGraphicFramePr>
            <a:graphicFrameLocks noGrp="1"/>
          </p:cNvGraphicFramePr>
          <p:nvPr/>
        </p:nvGraphicFramePr>
        <p:xfrm>
          <a:off x="838200" y="3021750"/>
          <a:ext cx="10515600" cy="1462860"/>
        </p:xfrm>
        <a:graphic>
          <a:graphicData uri="http://schemas.openxmlformats.org/drawingml/2006/table">
            <a:tbl>
              <a:tblPr firstRow="1" bandRow="1">
                <a:tableStyleId>{5940675A-B579-460E-94D1-54222C63F5DA}</a:tableStyleId>
              </a:tblPr>
              <a:tblGrid>
                <a:gridCol w="2390777">
                  <a:extLst>
                    <a:ext uri="{9D8B030D-6E8A-4147-A177-3AD203B41FA5}">
                      <a16:colId xmlns:a16="http://schemas.microsoft.com/office/drawing/2014/main" val="268091056"/>
                    </a:ext>
                  </a:extLst>
                </a:gridCol>
                <a:gridCol w="5191125">
                  <a:extLst>
                    <a:ext uri="{9D8B030D-6E8A-4147-A177-3AD203B41FA5}">
                      <a16:colId xmlns:a16="http://schemas.microsoft.com/office/drawing/2014/main" val="2045747744"/>
                    </a:ext>
                  </a:extLst>
                </a:gridCol>
                <a:gridCol w="1538288">
                  <a:extLst>
                    <a:ext uri="{9D8B030D-6E8A-4147-A177-3AD203B41FA5}">
                      <a16:colId xmlns:a16="http://schemas.microsoft.com/office/drawing/2014/main" val="1159101493"/>
                    </a:ext>
                  </a:extLst>
                </a:gridCol>
                <a:gridCol w="1395410">
                  <a:extLst>
                    <a:ext uri="{9D8B030D-6E8A-4147-A177-3AD203B41FA5}">
                      <a16:colId xmlns:a16="http://schemas.microsoft.com/office/drawing/2014/main" val="989025713"/>
                    </a:ext>
                  </a:extLst>
                </a:gridCol>
              </a:tblGrid>
              <a:tr h="487620">
                <a:tc>
                  <a:txBody>
                    <a:bodyPr/>
                    <a:lstStyle/>
                    <a:p>
                      <a:pPr algn="ctr"/>
                      <a:r>
                        <a:rPr lang="en-US" sz="2200" b="1" dirty="0">
                          <a:latin typeface="Times New Roman" panose="02020603050405020304" pitchFamily="18" charset="0"/>
                          <a:cs typeface="Times New Roman" panose="02020603050405020304" pitchFamily="18" charset="0"/>
                        </a:rPr>
                        <a:t>Application</a:t>
                      </a:r>
                    </a:p>
                  </a:txBody>
                  <a:tcPr anchor="ctr"/>
                </a:tc>
                <a:tc>
                  <a:txBody>
                    <a:bodyPr/>
                    <a:lstStyle/>
                    <a:p>
                      <a:pPr algn="l"/>
                      <a:r>
                        <a:rPr lang="en-US" sz="2200" b="1" dirty="0">
                          <a:latin typeface="Times New Roman" panose="02020603050405020304" pitchFamily="18" charset="0"/>
                          <a:cs typeface="Times New Roman" panose="02020603050405020304" pitchFamily="18" charset="0"/>
                        </a:rPr>
                        <a:t>Use Case</a:t>
                      </a:r>
                    </a:p>
                  </a:txBody>
                  <a:tcPr anchor="ctr"/>
                </a:tc>
                <a:tc>
                  <a:txBody>
                    <a:bodyPr/>
                    <a:lstStyle/>
                    <a:p>
                      <a:pPr algn="ctr"/>
                      <a:r>
                        <a:rPr lang="en-US" sz="2200" b="1" dirty="0">
                          <a:latin typeface="Times New Roman" panose="02020603050405020304" pitchFamily="18" charset="0"/>
                          <a:cs typeface="Times New Roman" panose="02020603050405020304" pitchFamily="18" charset="0"/>
                        </a:rPr>
                        <a:t>Latency</a:t>
                      </a:r>
                    </a:p>
                  </a:txBody>
                  <a:tcPr anchor="ctr"/>
                </a:tc>
                <a:tc>
                  <a:txBody>
                    <a:bodyPr/>
                    <a:lstStyle/>
                    <a:p>
                      <a:pPr algn="ctr"/>
                      <a:r>
                        <a:rPr lang="en-US" sz="2200" b="1" dirty="0">
                          <a:latin typeface="Times New Roman" panose="02020603050405020304" pitchFamily="18" charset="0"/>
                          <a:cs typeface="Times New Roman" panose="02020603050405020304" pitchFamily="18" charset="0"/>
                        </a:rPr>
                        <a:t>Z</a:t>
                      </a:r>
                    </a:p>
                  </a:txBody>
                  <a:tcPr anchor="ctr"/>
                </a:tc>
                <a:extLst>
                  <a:ext uri="{0D108BD9-81ED-4DB2-BD59-A6C34878D82A}">
                    <a16:rowId xmlns:a16="http://schemas.microsoft.com/office/drawing/2014/main" val="3209595181"/>
                  </a:ext>
                </a:extLst>
              </a:tr>
              <a:tr h="487620">
                <a:tc rowSpan="2">
                  <a:txBody>
                    <a:bodyPr/>
                    <a:lstStyle/>
                    <a:p>
                      <a:pPr algn="ctr"/>
                      <a:r>
                        <a:rPr lang="en-US" sz="2200" dirty="0">
                          <a:latin typeface="Times New Roman" panose="02020603050405020304" pitchFamily="18" charset="0"/>
                          <a:cs typeface="Times New Roman" panose="02020603050405020304" pitchFamily="18" charset="0"/>
                        </a:rPr>
                        <a:t>CDN</a:t>
                      </a:r>
                    </a:p>
                    <a:p>
                      <a:pPr algn="ctr"/>
                      <a:r>
                        <a:rPr lang="en-US" sz="2200" dirty="0">
                          <a:latin typeface="Times New Roman" panose="02020603050405020304" pitchFamily="18" charset="0"/>
                          <a:cs typeface="Times New Roman" panose="02020603050405020304" pitchFamily="18" charset="0"/>
                        </a:rPr>
                        <a:t>(IRT=1</a:t>
                      </a:r>
                      <a:r>
                        <a:rPr lang="en-US" sz="2200" i="1" dirty="0">
                          <a:latin typeface="Times New Roman" panose="02020603050405020304" pitchFamily="18" charset="0"/>
                          <a:cs typeface="Times New Roman" panose="02020603050405020304" pitchFamily="18" charset="0"/>
                        </a:rPr>
                        <a:t>us</a:t>
                      </a:r>
                      <a:r>
                        <a:rPr lang="en-US" sz="2200" dirty="0">
                          <a:latin typeface="Times New Roman" panose="02020603050405020304" pitchFamily="18" charset="0"/>
                          <a:cs typeface="Times New Roman" panose="02020603050405020304" pitchFamily="18" charset="0"/>
                        </a:rPr>
                        <a:t>)</a:t>
                      </a:r>
                    </a:p>
                  </a:txBody>
                  <a:tcPr anchor="ctr"/>
                </a:tc>
                <a:tc>
                  <a:txBody>
                    <a:bodyPr/>
                    <a:lstStyle/>
                    <a:p>
                      <a:pPr algn="l"/>
                      <a:r>
                        <a:rPr lang="en-US" sz="2200" dirty="0">
                          <a:latin typeface="Times New Roman" panose="02020603050405020304" pitchFamily="18" charset="0"/>
                          <a:cs typeface="Times New Roman" panose="02020603050405020304" pitchFamily="18" charset="0"/>
                        </a:rPr>
                        <a:t>Intra-datacenter proxy</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ms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1K</a:t>
                      </a:r>
                    </a:p>
                  </a:txBody>
                  <a:tcPr anchor="ctr"/>
                </a:tc>
                <a:extLst>
                  <a:ext uri="{0D108BD9-81ED-4DB2-BD59-A6C34878D82A}">
                    <a16:rowId xmlns:a16="http://schemas.microsoft.com/office/drawing/2014/main" val="3818448404"/>
                  </a:ext>
                </a:extLst>
              </a:tr>
              <a:tr h="487620">
                <a:tc vMerge="1">
                  <a:txBody>
                    <a:bodyPr/>
                    <a:lstStyle/>
                    <a:p>
                      <a:pPr algn="ct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l"/>
                      <a:r>
                        <a:rPr lang="en-US" sz="2200" dirty="0">
                          <a:latin typeface="Times New Roman" panose="02020603050405020304" pitchFamily="18" charset="0"/>
                          <a:cs typeface="Times New Roman" panose="02020603050405020304" pitchFamily="18" charset="0"/>
                        </a:rPr>
                        <a:t>Forward proxy to remote datacenter</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200</a:t>
                      </a:r>
                      <a:r>
                        <a:rPr lang="en-US" sz="2200" i="1" dirty="0">
                          <a:latin typeface="Times New Roman" panose="02020603050405020304" pitchFamily="18" charset="0"/>
                          <a:cs typeface="Times New Roman" panose="02020603050405020304" pitchFamily="18" charset="0"/>
                        </a:rPr>
                        <a:t>ms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200K</a:t>
                      </a:r>
                    </a:p>
                  </a:txBody>
                  <a:tcPr anchor="ctr"/>
                </a:tc>
                <a:extLst>
                  <a:ext uri="{0D108BD9-81ED-4DB2-BD59-A6C34878D82A}">
                    <a16:rowId xmlns:a16="http://schemas.microsoft.com/office/drawing/2014/main" val="2522936890"/>
                  </a:ext>
                </a:extLst>
              </a:tr>
            </a:tbl>
          </a:graphicData>
        </a:graphic>
      </p:graphicFrame>
      <p:graphicFrame>
        <p:nvGraphicFramePr>
          <p:cNvPr id="5" name="Table 4">
            <a:extLst>
              <a:ext uri="{FF2B5EF4-FFF2-40B4-BE49-F238E27FC236}">
                <a16:creationId xmlns:a16="http://schemas.microsoft.com/office/drawing/2014/main" id="{8CDF3EB9-4F3D-4CF0-BF0E-DCFF75547F9F}"/>
              </a:ext>
            </a:extLst>
          </p:cNvPr>
          <p:cNvGraphicFramePr>
            <a:graphicFrameLocks noGrp="1"/>
          </p:cNvGraphicFramePr>
          <p:nvPr/>
        </p:nvGraphicFramePr>
        <p:xfrm>
          <a:off x="838200" y="5459850"/>
          <a:ext cx="10515600" cy="762000"/>
        </p:xfrm>
        <a:graphic>
          <a:graphicData uri="http://schemas.openxmlformats.org/drawingml/2006/table">
            <a:tbl>
              <a:tblPr firstRow="1" bandRow="1">
                <a:tableStyleId>{5940675A-B579-460E-94D1-54222C63F5DA}</a:tableStyleId>
              </a:tblPr>
              <a:tblGrid>
                <a:gridCol w="2390777">
                  <a:extLst>
                    <a:ext uri="{9D8B030D-6E8A-4147-A177-3AD203B41FA5}">
                      <a16:colId xmlns:a16="http://schemas.microsoft.com/office/drawing/2014/main" val="2094307681"/>
                    </a:ext>
                  </a:extLst>
                </a:gridCol>
                <a:gridCol w="5191125">
                  <a:extLst>
                    <a:ext uri="{9D8B030D-6E8A-4147-A177-3AD203B41FA5}">
                      <a16:colId xmlns:a16="http://schemas.microsoft.com/office/drawing/2014/main" val="632705590"/>
                    </a:ext>
                  </a:extLst>
                </a:gridCol>
                <a:gridCol w="1538288">
                  <a:extLst>
                    <a:ext uri="{9D8B030D-6E8A-4147-A177-3AD203B41FA5}">
                      <a16:colId xmlns:a16="http://schemas.microsoft.com/office/drawing/2014/main" val="4004526474"/>
                    </a:ext>
                  </a:extLst>
                </a:gridCol>
                <a:gridCol w="1395410">
                  <a:extLst>
                    <a:ext uri="{9D8B030D-6E8A-4147-A177-3AD203B41FA5}">
                      <a16:colId xmlns:a16="http://schemas.microsoft.com/office/drawing/2014/main" val="110840170"/>
                    </a:ext>
                  </a:extLst>
                </a:gridCol>
              </a:tblGrid>
              <a:tr h="613280">
                <a:tc>
                  <a:txBody>
                    <a:bodyPr/>
                    <a:lstStyle/>
                    <a:p>
                      <a:pPr algn="ctr"/>
                      <a:r>
                        <a:rPr lang="en-US" sz="2200" dirty="0">
                          <a:latin typeface="Times New Roman" panose="02020603050405020304" pitchFamily="18" charset="0"/>
                          <a:cs typeface="Times New Roman" panose="02020603050405020304" pitchFamily="18" charset="0"/>
                        </a:rPr>
                        <a:t>Storage</a:t>
                      </a:r>
                    </a:p>
                    <a:p>
                      <a:pPr algn="ctr"/>
                      <a:r>
                        <a:rPr lang="en-US" sz="2200" dirty="0">
                          <a:latin typeface="Times New Roman" panose="02020603050405020304" pitchFamily="18" charset="0"/>
                          <a:cs typeface="Times New Roman" panose="02020603050405020304" pitchFamily="18" charset="0"/>
                        </a:rPr>
                        <a:t>(IRT=30</a:t>
                      </a:r>
                      <a:r>
                        <a:rPr lang="en-US" sz="2200" i="1" dirty="0">
                          <a:latin typeface="Times New Roman" panose="02020603050405020304" pitchFamily="18" charset="0"/>
                          <a:cs typeface="Times New Roman" panose="02020603050405020304" pitchFamily="18" charset="0"/>
                        </a:rPr>
                        <a:t>us</a:t>
                      </a:r>
                      <a:r>
                        <a:rPr lang="en-US" sz="2200" i="0" dirty="0">
                          <a:latin typeface="Times New Roman" panose="02020603050405020304" pitchFamily="18" charset="0"/>
                          <a:cs typeface="Times New Roman" panose="02020603050405020304" pitchFamily="18" charset="0"/>
                        </a:rPr>
                        <a:t>)</a:t>
                      </a:r>
                      <a:endParaRPr lang="en-US" sz="2200" i="1" dirty="0">
                        <a:latin typeface="Times New Roman" panose="02020603050405020304" pitchFamily="18" charset="0"/>
                        <a:cs typeface="Times New Roman" panose="02020603050405020304" pitchFamily="18" charset="0"/>
                      </a:endParaRPr>
                    </a:p>
                  </a:txBody>
                  <a:tcPr anchor="ctr"/>
                </a:tc>
                <a:tc>
                  <a:txBody>
                    <a:bodyPr/>
                    <a:lstStyle/>
                    <a:p>
                      <a:pPr algn="l"/>
                      <a:r>
                        <a:rPr lang="en-US" sz="2200" dirty="0">
                          <a:latin typeface="Times New Roman" panose="02020603050405020304" pitchFamily="18" charset="0"/>
                          <a:cs typeface="Times New Roman" panose="02020603050405020304" pitchFamily="18" charset="0"/>
                        </a:rPr>
                        <a:t>Cross-datacenter filesystem access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150</a:t>
                      </a:r>
                      <a:r>
                        <a:rPr lang="en-US" sz="2200" i="1" dirty="0">
                          <a:latin typeface="Times New Roman" panose="02020603050405020304" pitchFamily="18" charset="0"/>
                          <a:cs typeface="Times New Roman" panose="02020603050405020304" pitchFamily="18" charset="0"/>
                        </a:rPr>
                        <a:t>ms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5K</a:t>
                      </a:r>
                    </a:p>
                  </a:txBody>
                  <a:tcPr anchor="ctr"/>
                </a:tc>
                <a:extLst>
                  <a:ext uri="{0D108BD9-81ED-4DB2-BD59-A6C34878D82A}">
                    <a16:rowId xmlns:a16="http://schemas.microsoft.com/office/drawing/2014/main" val="1393277496"/>
                  </a:ext>
                </a:extLst>
              </a:tr>
            </a:tbl>
          </a:graphicData>
        </a:graphic>
      </p:graphicFrame>
      <p:graphicFrame>
        <p:nvGraphicFramePr>
          <p:cNvPr id="6" name="Table 5">
            <a:extLst>
              <a:ext uri="{FF2B5EF4-FFF2-40B4-BE49-F238E27FC236}">
                <a16:creationId xmlns:a16="http://schemas.microsoft.com/office/drawing/2014/main" id="{77E404E4-5E39-43C2-9075-C9E886DF2767}"/>
              </a:ext>
            </a:extLst>
          </p:cNvPr>
          <p:cNvGraphicFramePr>
            <a:graphicFrameLocks noGrp="1"/>
          </p:cNvGraphicFramePr>
          <p:nvPr/>
        </p:nvGraphicFramePr>
        <p:xfrm>
          <a:off x="838200" y="4484610"/>
          <a:ext cx="10515600" cy="975240"/>
        </p:xfrm>
        <a:graphic>
          <a:graphicData uri="http://schemas.openxmlformats.org/drawingml/2006/table">
            <a:tbl>
              <a:tblPr firstRow="1" bandCol="1">
                <a:tableStyleId>{5940675A-B579-460E-94D1-54222C63F5DA}</a:tableStyleId>
              </a:tblPr>
              <a:tblGrid>
                <a:gridCol w="2390777">
                  <a:extLst>
                    <a:ext uri="{9D8B030D-6E8A-4147-A177-3AD203B41FA5}">
                      <a16:colId xmlns:a16="http://schemas.microsoft.com/office/drawing/2014/main" val="1255777244"/>
                    </a:ext>
                  </a:extLst>
                </a:gridCol>
                <a:gridCol w="5191125">
                  <a:extLst>
                    <a:ext uri="{9D8B030D-6E8A-4147-A177-3AD203B41FA5}">
                      <a16:colId xmlns:a16="http://schemas.microsoft.com/office/drawing/2014/main" val="2699599966"/>
                    </a:ext>
                  </a:extLst>
                </a:gridCol>
                <a:gridCol w="1538288">
                  <a:extLst>
                    <a:ext uri="{9D8B030D-6E8A-4147-A177-3AD203B41FA5}">
                      <a16:colId xmlns:a16="http://schemas.microsoft.com/office/drawing/2014/main" val="2619675645"/>
                    </a:ext>
                  </a:extLst>
                </a:gridCol>
                <a:gridCol w="1395410">
                  <a:extLst>
                    <a:ext uri="{9D8B030D-6E8A-4147-A177-3AD203B41FA5}">
                      <a16:colId xmlns:a16="http://schemas.microsoft.com/office/drawing/2014/main" val="1297487394"/>
                    </a:ext>
                  </a:extLst>
                </a:gridCol>
              </a:tblGrid>
              <a:tr h="487620">
                <a:tc rowSpan="2">
                  <a:txBody>
                    <a:bodyPr/>
                    <a:lstStyle/>
                    <a:p>
                      <a:pPr algn="ctr"/>
                      <a:r>
                        <a:rPr lang="en-US" sz="2200" dirty="0">
                          <a:latin typeface="Times New Roman" panose="02020603050405020304" pitchFamily="18" charset="0"/>
                          <a:cs typeface="Times New Roman" panose="02020603050405020304" pitchFamily="18" charset="0"/>
                        </a:rPr>
                        <a:t>10Gbps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Times New Roman" panose="02020603050405020304" pitchFamily="18" charset="0"/>
                          <a:cs typeface="Times New Roman" panose="02020603050405020304" pitchFamily="18" charset="0"/>
                        </a:rPr>
                        <a:t>(IRT=3</a:t>
                      </a:r>
                      <a:r>
                        <a:rPr lang="en-US" sz="2200" i="1" dirty="0">
                          <a:latin typeface="Times New Roman" panose="02020603050405020304" pitchFamily="18" charset="0"/>
                          <a:cs typeface="Times New Roman" panose="02020603050405020304" pitchFamily="18" charset="0"/>
                        </a:rPr>
                        <a:t>us</a:t>
                      </a:r>
                      <a:r>
                        <a:rPr lang="en-US" sz="2200" dirty="0">
                          <a:latin typeface="Times New Roman" panose="02020603050405020304" pitchFamily="18" charset="0"/>
                          <a:cs typeface="Times New Roman" panose="02020603050405020304" pitchFamily="18" charset="0"/>
                        </a:rPr>
                        <a:t>)</a:t>
                      </a:r>
                    </a:p>
                  </a:txBody>
                  <a:tcPr anchor="ctr"/>
                </a:tc>
                <a:tc>
                  <a:txBody>
                    <a:bodyPr/>
                    <a:lstStyle/>
                    <a:p>
                      <a:pPr algn="l"/>
                      <a:r>
                        <a:rPr lang="en-US" sz="2200" dirty="0">
                          <a:latin typeface="Times New Roman" panose="02020603050405020304" pitchFamily="18" charset="0"/>
                          <a:cs typeface="Times New Roman" panose="02020603050405020304" pitchFamily="18" charset="0"/>
                        </a:rPr>
                        <a:t>Single cache-line DRAM lookup</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100</a:t>
                      </a:r>
                      <a:r>
                        <a:rPr lang="en-US" sz="2200" i="1" dirty="0">
                          <a:latin typeface="Times New Roman" panose="02020603050405020304" pitchFamily="18" charset="0"/>
                          <a:cs typeface="Times New Roman" panose="02020603050405020304" pitchFamily="18" charset="0"/>
                        </a:rPr>
                        <a:t>ns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&lt;1</a:t>
                      </a:r>
                    </a:p>
                  </a:txBody>
                  <a:tcPr anchor="ctr"/>
                </a:tc>
                <a:extLst>
                  <a:ext uri="{0D108BD9-81ED-4DB2-BD59-A6C34878D82A}">
                    <a16:rowId xmlns:a16="http://schemas.microsoft.com/office/drawing/2014/main" val="2511400025"/>
                  </a:ext>
                </a:extLst>
              </a:tr>
              <a:tr h="487620">
                <a:tc vMerge="1">
                  <a:txBody>
                    <a:bodyPr/>
                    <a:lstStyle/>
                    <a:p>
                      <a:pPr algn="ct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l"/>
                      <a:r>
                        <a:rPr lang="en-US" sz="2200" dirty="0">
                          <a:latin typeface="Times New Roman" panose="02020603050405020304" pitchFamily="18" charset="0"/>
                          <a:cs typeface="Times New Roman" panose="02020603050405020304" pitchFamily="18" charset="0"/>
                        </a:rPr>
                        <a:t>IDS with reverse DNS lookups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200</a:t>
                      </a:r>
                      <a:r>
                        <a:rPr lang="en-US" sz="2200" i="1" dirty="0">
                          <a:latin typeface="Times New Roman" panose="02020603050405020304" pitchFamily="18" charset="0"/>
                          <a:cs typeface="Times New Roman" panose="02020603050405020304" pitchFamily="18" charset="0"/>
                        </a:rPr>
                        <a:t>ms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67K</a:t>
                      </a:r>
                    </a:p>
                  </a:txBody>
                  <a:tcPr anchor="ctr"/>
                </a:tc>
                <a:extLst>
                  <a:ext uri="{0D108BD9-81ED-4DB2-BD59-A6C34878D82A}">
                    <a16:rowId xmlns:a16="http://schemas.microsoft.com/office/drawing/2014/main" val="1250982348"/>
                  </a:ext>
                </a:extLst>
              </a:tr>
            </a:tbl>
          </a:graphicData>
        </a:graphic>
      </p:graphicFrame>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61FBE86-1947-44FA-8E22-114031DBBD77}"/>
                  </a:ext>
                </a:extLst>
              </p:cNvPr>
              <p:cNvSpPr/>
              <p:nvPr/>
            </p:nvSpPr>
            <p:spPr>
              <a:xfrm>
                <a:off x="1156318" y="2003257"/>
                <a:ext cx="5469517" cy="76264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a:latin typeface="Times New Roman" panose="02020603050405020304" pitchFamily="18" charset="0"/>
                            <a:cs typeface="Times New Roman" panose="02020603050405020304" pitchFamily="18" charset="0"/>
                          </a:rPr>
                          <m:t>Latency</m:t>
                        </m:r>
                        <m:r>
                          <m:rPr>
                            <m:nor/>
                          </m:rPr>
                          <a:rPr lang="en-US" sz="240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to</m:t>
                        </m:r>
                        <m:r>
                          <m:rPr>
                            <m:nor/>
                          </m:rPr>
                          <a:rPr lang="en-US" sz="240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backing</m:t>
                        </m:r>
                        <m:r>
                          <m:rPr>
                            <m:nor/>
                          </m:rPr>
                          <a:rPr lang="en-US" sz="240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store</m:t>
                        </m:r>
                      </m:num>
                      <m:den>
                        <m:r>
                          <m:rPr>
                            <m:nor/>
                          </m:rPr>
                          <a:rPr lang="en-US" sz="2400">
                            <a:latin typeface="Cambria Math" panose="02040503050406030204" pitchFamily="18" charset="0"/>
                            <a:cs typeface="Times New Roman" panose="02020603050405020304" pitchFamily="18" charset="0"/>
                          </a:rPr>
                          <m:t>Average</m:t>
                        </m:r>
                        <m:r>
                          <m:rPr>
                            <m:nor/>
                          </m:rPr>
                          <a:rPr lang="en-US" sz="2400">
                            <a:latin typeface="Cambria Math" panose="02040503050406030204" pitchFamily="18" charset="0"/>
                            <a:cs typeface="Times New Roman" panose="02020603050405020304" pitchFamily="18" charset="0"/>
                          </a:rPr>
                          <m:t> </m:t>
                        </m:r>
                        <m:r>
                          <m:rPr>
                            <m:nor/>
                          </m:rPr>
                          <a:rPr lang="en-US" sz="2400">
                            <a:latin typeface="Cambria Math" panose="02040503050406030204" pitchFamily="18" charset="0"/>
                            <a:cs typeface="Times New Roman" panose="02020603050405020304" pitchFamily="18" charset="0"/>
                          </a:rPr>
                          <m:t>inter</m:t>
                        </m:r>
                        <m:r>
                          <m:rPr>
                            <m:nor/>
                          </m:rPr>
                          <a:rPr lang="en-US" sz="2400">
                            <a:latin typeface="Cambria Math" panose="02040503050406030204" pitchFamily="18" charset="0"/>
                            <a:cs typeface="Times New Roman" panose="02020603050405020304" pitchFamily="18" charset="0"/>
                          </a:rPr>
                          <m:t>−</m:t>
                        </m:r>
                        <m:r>
                          <m:rPr>
                            <m:nor/>
                          </m:rPr>
                          <a:rPr lang="en-US" sz="2400">
                            <a:latin typeface="Cambria Math" panose="02040503050406030204" pitchFamily="18" charset="0"/>
                            <a:cs typeface="Times New Roman" panose="02020603050405020304" pitchFamily="18" charset="0"/>
                          </a:rPr>
                          <m:t>request</m:t>
                        </m:r>
                        <m:r>
                          <m:rPr>
                            <m:nor/>
                          </m:rPr>
                          <a:rPr lang="en-US" sz="2400">
                            <a:latin typeface="Cambria Math" panose="02040503050406030204" pitchFamily="18" charset="0"/>
                            <a:cs typeface="Times New Roman" panose="02020603050405020304" pitchFamily="18" charset="0"/>
                          </a:rPr>
                          <m:t> </m:t>
                        </m:r>
                        <m:r>
                          <m:rPr>
                            <m:nor/>
                          </m:rPr>
                          <a:rPr lang="en-US" sz="2400">
                            <a:latin typeface="Cambria Math" panose="02040503050406030204" pitchFamily="18" charset="0"/>
                            <a:cs typeface="Times New Roman" panose="02020603050405020304" pitchFamily="18" charset="0"/>
                          </a:rPr>
                          <m:t>time</m:t>
                        </m:r>
                        <m:r>
                          <m:rPr>
                            <m:nor/>
                          </m:rPr>
                          <a:rPr lang="en-US" sz="2400">
                            <a:latin typeface="Cambria Math" panose="02040503050406030204" pitchFamily="18" charset="0"/>
                            <a:cs typeface="Times New Roman" panose="02020603050405020304" pitchFamily="18" charset="0"/>
                          </a:rPr>
                          <m:t> (</m:t>
                        </m:r>
                        <m:r>
                          <m:rPr>
                            <m:nor/>
                          </m:rPr>
                          <a:rPr lang="en-US" sz="2400">
                            <a:latin typeface="Cambria Math" panose="02040503050406030204" pitchFamily="18" charset="0"/>
                            <a:cs typeface="Times New Roman" panose="02020603050405020304" pitchFamily="18" charset="0"/>
                          </a:rPr>
                          <m:t>IRT</m:t>
                        </m:r>
                        <m:r>
                          <m:rPr>
                            <m:nor/>
                          </m:rPr>
                          <a:rPr lang="en-US" sz="2400">
                            <a:latin typeface="Cambria Math" panose="02040503050406030204" pitchFamily="18" charset="0"/>
                            <a:cs typeface="Times New Roman" panose="02020603050405020304" pitchFamily="18" charset="0"/>
                          </a:rPr>
                          <m:t>)</m:t>
                        </m:r>
                      </m:den>
                    </m:f>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361FBE86-1947-44FA-8E22-114031DBBD77}"/>
                  </a:ext>
                </a:extLst>
              </p:cNvPr>
              <p:cNvSpPr>
                <a:spLocks noRot="1" noChangeAspect="1" noMove="1" noResize="1" noEditPoints="1" noAdjustHandles="1" noChangeArrowheads="1" noChangeShapeType="1" noTextEdit="1"/>
              </p:cNvSpPr>
              <p:nvPr/>
            </p:nvSpPr>
            <p:spPr>
              <a:xfrm>
                <a:off x="1156318" y="2003257"/>
                <a:ext cx="5469517" cy="762645"/>
              </a:xfrm>
              <a:prstGeom prst="rect">
                <a:avLst/>
              </a:prstGeom>
              <a:blipFill>
                <a:blip r:embed="rId3"/>
                <a:stretch>
                  <a:fillRect l="-1784"/>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123B2821-D0F9-4FD8-8242-EB8A8BA4FB84}"/>
              </a:ext>
            </a:extLst>
          </p:cNvPr>
          <p:cNvSpPr/>
          <p:nvPr/>
        </p:nvSpPr>
        <p:spPr>
          <a:xfrm>
            <a:off x="8206398" y="1539320"/>
            <a:ext cx="447060" cy="44706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E3F9C7C1-7AE2-4F13-B9F6-69F2244A0676}"/>
              </a:ext>
            </a:extLst>
          </p:cNvPr>
          <p:cNvSpPr/>
          <p:nvPr/>
        </p:nvSpPr>
        <p:spPr>
          <a:xfrm>
            <a:off x="8882675" y="1539320"/>
            <a:ext cx="447060" cy="447060"/>
          </a:xfrm>
          <a:prstGeom prst="ellipse">
            <a:avLst/>
          </a:prstGeom>
          <a:noFill/>
          <a:ln w="38100">
            <a:solidFill>
              <a:schemeClr val="accent6"/>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89ED1836-3466-4C7C-88B2-B534F8AD8C42}"/>
              </a:ext>
            </a:extLst>
          </p:cNvPr>
          <p:cNvSpPr/>
          <p:nvPr/>
        </p:nvSpPr>
        <p:spPr>
          <a:xfrm>
            <a:off x="9558951" y="1539320"/>
            <a:ext cx="447060" cy="447060"/>
          </a:xfrm>
          <a:prstGeom prst="ellipse">
            <a:avLst/>
          </a:prstGeom>
          <a:noFill/>
          <a:ln w="38100">
            <a:solidFill>
              <a:schemeClr val="accent5"/>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53F11CED-3C5B-4654-BC77-E01A82180CA8}"/>
              </a:ext>
            </a:extLst>
          </p:cNvPr>
          <p:cNvSpPr/>
          <p:nvPr/>
        </p:nvSpPr>
        <p:spPr>
          <a:xfrm>
            <a:off x="10235227" y="1539320"/>
            <a:ext cx="447060" cy="447060"/>
          </a:xfrm>
          <a:prstGeom prst="ellipse">
            <a:avLst/>
          </a:prstGeom>
          <a:noFill/>
          <a:ln w="38100">
            <a:solidFill>
              <a:srgbClr val="C0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2055B708-114C-4D12-8CF8-E56080F77244}"/>
              </a:ext>
            </a:extLst>
          </p:cNvPr>
          <p:cNvSpPr/>
          <p:nvPr/>
        </p:nvSpPr>
        <p:spPr>
          <a:xfrm>
            <a:off x="10911503" y="1539320"/>
            <a:ext cx="447060" cy="447060"/>
          </a:xfrm>
          <a:prstGeom prst="ellipse">
            <a:avLst/>
          </a:prstGeom>
          <a:noFill/>
          <a:ln w="38100">
            <a:solidFill>
              <a:srgbClr val="C0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F0FFC77-44BF-47ED-A559-3C2BC9686B35}"/>
              </a:ext>
            </a:extLst>
          </p:cNvPr>
          <p:cNvSpPr txBox="1"/>
          <p:nvPr/>
        </p:nvSpPr>
        <p:spPr>
          <a:xfrm>
            <a:off x="8086469" y="1956344"/>
            <a:ext cx="681597"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Miss</a:t>
            </a:r>
          </a:p>
        </p:txBody>
      </p:sp>
      <p:cxnSp>
        <p:nvCxnSpPr>
          <p:cNvPr id="28" name="Straight Connector 27">
            <a:extLst>
              <a:ext uri="{FF2B5EF4-FFF2-40B4-BE49-F238E27FC236}">
                <a16:creationId xmlns:a16="http://schemas.microsoft.com/office/drawing/2014/main" id="{7BB1863F-27EC-4A2D-81CC-DC17EB72F601}"/>
              </a:ext>
            </a:extLst>
          </p:cNvPr>
          <p:cNvCxnSpPr>
            <a:cxnSpLocks/>
          </p:cNvCxnSpPr>
          <p:nvPr/>
        </p:nvCxnSpPr>
        <p:spPr>
          <a:xfrm>
            <a:off x="8133080" y="660400"/>
            <a:ext cx="328168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8CEE2CE-CBC0-4F7D-B0A7-DA6AA8337D5A}"/>
              </a:ext>
            </a:extLst>
          </p:cNvPr>
          <p:cNvCxnSpPr>
            <a:cxnSpLocks/>
            <a:stCxn id="9" idx="0"/>
          </p:cNvCxnSpPr>
          <p:nvPr/>
        </p:nvCxnSpPr>
        <p:spPr>
          <a:xfrm flipV="1">
            <a:off x="8429928" y="660400"/>
            <a:ext cx="1576083" cy="87892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EB6E53C-C9A6-42AF-99EA-B9FC4DA1B39C}"/>
              </a:ext>
            </a:extLst>
          </p:cNvPr>
          <p:cNvCxnSpPr>
            <a:cxnSpLocks/>
          </p:cNvCxnSpPr>
          <p:nvPr/>
        </p:nvCxnSpPr>
        <p:spPr>
          <a:xfrm>
            <a:off x="9946758" y="660400"/>
            <a:ext cx="1711842" cy="966381"/>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AA8FEF82-A56C-4D03-9C92-905BD8B8F7DC}"/>
              </a:ext>
            </a:extLst>
          </p:cNvPr>
          <p:cNvSpPr txBox="1"/>
          <p:nvPr/>
        </p:nvSpPr>
        <p:spPr>
          <a:xfrm>
            <a:off x="8960782" y="253646"/>
            <a:ext cx="1643400"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Backing Store</a:t>
            </a:r>
          </a:p>
        </p:txBody>
      </p:sp>
      <p:cxnSp>
        <p:nvCxnSpPr>
          <p:cNvPr id="45" name="Straight Connector 44">
            <a:extLst>
              <a:ext uri="{FF2B5EF4-FFF2-40B4-BE49-F238E27FC236}">
                <a16:creationId xmlns:a16="http://schemas.microsoft.com/office/drawing/2014/main" id="{B90CCCB1-51F8-450F-AADC-3DAC989D3922}"/>
              </a:ext>
            </a:extLst>
          </p:cNvPr>
          <p:cNvCxnSpPr>
            <a:cxnSpLocks/>
          </p:cNvCxnSpPr>
          <p:nvPr/>
        </p:nvCxnSpPr>
        <p:spPr>
          <a:xfrm>
            <a:off x="8086469" y="2378307"/>
            <a:ext cx="3419731" cy="0"/>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FF72609-F3E9-4FC9-9B50-F72678754B3F}"/>
              </a:ext>
            </a:extLst>
          </p:cNvPr>
          <p:cNvCxnSpPr/>
          <p:nvPr/>
        </p:nvCxnSpPr>
        <p:spPr>
          <a:xfrm>
            <a:off x="8086469" y="2318279"/>
            <a:ext cx="0" cy="140018"/>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50F6F5EA-154F-451B-BE45-BB0A630BB5C9}"/>
              </a:ext>
            </a:extLst>
          </p:cNvPr>
          <p:cNvCxnSpPr>
            <a:cxnSpLocks/>
          </p:cNvCxnSpPr>
          <p:nvPr/>
        </p:nvCxnSpPr>
        <p:spPr>
          <a:xfrm>
            <a:off x="11506200" y="2308298"/>
            <a:ext cx="0" cy="140018"/>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A5861B1A-351C-44AD-BF57-0C26C0AB7CBF}"/>
              </a:ext>
            </a:extLst>
          </p:cNvPr>
          <p:cNvSpPr/>
          <p:nvPr/>
        </p:nvSpPr>
        <p:spPr>
          <a:xfrm>
            <a:off x="8919510" y="2384692"/>
            <a:ext cx="1753649" cy="400110"/>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cs typeface="Times New Roman" panose="02020603050405020304" pitchFamily="18" charset="0"/>
              </a:rPr>
              <a:t> = 5</a:t>
            </a:r>
            <a:endParaRPr lang="en-US" sz="2000" dirty="0"/>
          </a:p>
        </p:txBody>
      </p:sp>
    </p:spTree>
    <p:extLst>
      <p:ext uri="{BB962C8B-B14F-4D97-AF65-F5344CB8AC3E}">
        <p14:creationId xmlns:p14="http://schemas.microsoft.com/office/powerpoint/2010/main" val="7522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6" grpId="0" animBg="1"/>
      <p:bldP spid="17" grpId="0" animBg="1"/>
      <p:bldP spid="18" grpId="0" animBg="1"/>
      <p:bldP spid="19" grpId="0" animBg="1"/>
      <p:bldP spid="25" grpId="0"/>
      <p:bldP spid="39"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DC70A4B-AE10-4D17-B383-9971C7930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763" y="1963600"/>
            <a:ext cx="1149237" cy="1149237"/>
          </a:xfrm>
          <a:prstGeom prst="rect">
            <a:avLst/>
          </a:prstGeom>
        </p:spPr>
      </p:pic>
      <p:pic>
        <p:nvPicPr>
          <p:cNvPr id="14" name="Picture 13" descr="A close up of a logo&#10;&#10;Description automatically generated">
            <a:extLst>
              <a:ext uri="{FF2B5EF4-FFF2-40B4-BE49-F238E27FC236}">
                <a16:creationId xmlns:a16="http://schemas.microsoft.com/office/drawing/2014/main" id="{A2831703-9004-4961-ADD7-E195FEB0C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912" y="3004917"/>
            <a:ext cx="1149237" cy="1149237"/>
          </a:xfrm>
          <a:prstGeom prst="rect">
            <a:avLst/>
          </a:prstGeom>
        </p:spPr>
      </p:pic>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Computing Average Latency using Hit-Rate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1D34950-F8DE-41C9-94EF-983359B3E991}"/>
                  </a:ext>
                </a:extLst>
              </p:cNvPr>
              <p:cNvSpPr/>
              <p:nvPr/>
            </p:nvSpPr>
            <p:spPr>
              <a:xfrm>
                <a:off x="838199" y="5545321"/>
                <a:ext cx="10751049" cy="523220"/>
              </a:xfrm>
              <a:prstGeom prst="rect">
                <a:avLst/>
              </a:prstGeom>
            </p:spPr>
            <p:txBody>
              <a:bodyPr wrap="square">
                <a:spAutoFit/>
              </a:bodyPr>
              <a:lstStyle/>
              <a:p>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Idealized</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Latency</a:t>
                </a:r>
                <a:r>
                  <a:rPr lang="en-US" sz="2800" baseline="-25000" dirty="0" err="1">
                    <a:latin typeface="Times New Roman" panose="02020603050405020304" pitchFamily="18" charset="0"/>
                    <a:ea typeface="Cambria Math" panose="02040503050406030204" pitchFamily="18" charset="0"/>
                    <a:cs typeface="Times New Roman" panose="02020603050405020304" pitchFamily="18" charset="0"/>
                  </a:rPr>
                  <a:t>Avg</a:t>
                </a:r>
                <a:r>
                  <a:rPr lang="en-US" sz="2800"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a:rPr lang="en-US" sz="2800" b="1">
                        <a:latin typeface="Cambria Math" panose="02040503050406030204" pitchFamily="18" charset="0"/>
                        <a:ea typeface="Cambria Math" panose="02040503050406030204" pitchFamily="18" charset="0"/>
                        <a:cs typeface="Times New Roman" panose="02020603050405020304" pitchFamily="18" charset="0"/>
                      </a:rPr>
                      <m:t>𝐇𝐑</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smtClean="0">
                        <a:solidFill>
                          <a:schemeClr val="accent6"/>
                        </a:solidFill>
                        <a:latin typeface="Cambria Math" panose="02040503050406030204" pitchFamily="18" charset="0"/>
                        <a:ea typeface="Cambria Math" panose="02040503050406030204" pitchFamily="18" charset="0"/>
                        <a:cs typeface="Times New Roman" panose="02020603050405020304" pitchFamily="18" charset="0"/>
                      </a:rPr>
                      <m:t>𝐿𝑎𝑡𝑒𝑛𝑐</m:t>
                    </m:r>
                    <m:sSub>
                      <m:sSubPr>
                        <m:ctrlPr>
                          <a:rPr lang="en-US" sz="2800" i="1">
                            <a:solidFill>
                              <a:schemeClr val="accent6"/>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solidFill>
                              <a:schemeClr val="accent6"/>
                            </a:solidFill>
                            <a:latin typeface="Cambria Math" panose="02040503050406030204" pitchFamily="18" charset="0"/>
                            <a:ea typeface="Cambria Math" panose="02040503050406030204" pitchFamily="18" charset="0"/>
                            <a:cs typeface="Times New Roman" panose="02020603050405020304" pitchFamily="18" charset="0"/>
                          </a:rPr>
                          <m:t>𝑦</m:t>
                        </m:r>
                      </m:e>
                      <m:sub>
                        <m:r>
                          <a:rPr lang="en-US" sz="2800" i="1">
                            <a:solidFill>
                              <a:schemeClr val="accent6"/>
                            </a:solidFill>
                            <a:latin typeface="Cambria Math" panose="02040503050406030204" pitchFamily="18" charset="0"/>
                            <a:ea typeface="Cambria Math" panose="02040503050406030204" pitchFamily="18" charset="0"/>
                            <a:cs typeface="Times New Roman" panose="02020603050405020304" pitchFamily="18" charset="0"/>
                          </a:rPr>
                          <m:t>𝐻𝑖𝑡</m:t>
                        </m:r>
                      </m:sub>
                    </m:sSub>
                    <m:r>
                      <a:rPr lang="en-US" sz="2800" i="1">
                        <a:latin typeface="Cambria Math" panose="02040503050406030204" pitchFamily="18" charset="0"/>
                        <a:ea typeface="Cambria Math" panose="02040503050406030204" pitchFamily="18" charset="0"/>
                        <a:cs typeface="Times New Roman" panose="02020603050405020304" pitchFamily="18" charset="0"/>
                      </a:rPr>
                      <m:t>+</m:t>
                    </m:r>
                    <m:d>
                      <m:d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dPr>
                      <m:e>
                        <m:r>
                          <a:rPr lang="en-US" sz="2800" i="1">
                            <a:latin typeface="Cambria Math" panose="02040503050406030204" pitchFamily="18" charset="0"/>
                            <a:ea typeface="Cambria Math" panose="02040503050406030204" pitchFamily="18" charset="0"/>
                            <a:cs typeface="Times New Roman" panose="02020603050405020304" pitchFamily="18" charset="0"/>
                          </a:rPr>
                          <m:t>1−</m:t>
                        </m:r>
                        <m:r>
                          <a:rPr lang="en-US" sz="2800" b="1" i="1">
                            <a:latin typeface="Cambria Math" panose="02040503050406030204" pitchFamily="18" charset="0"/>
                            <a:ea typeface="Cambria Math" panose="02040503050406030204" pitchFamily="18" charset="0"/>
                            <a:cs typeface="Times New Roman" panose="02020603050405020304" pitchFamily="18" charset="0"/>
                          </a:rPr>
                          <m:t>𝑯𝑹</m:t>
                        </m:r>
                      </m:e>
                    </m:d>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smtClean="0">
                        <a:solidFill>
                          <a:srgbClr val="F57F7F"/>
                        </a:solidFill>
                        <a:latin typeface="Cambria Math" panose="02040503050406030204" pitchFamily="18" charset="0"/>
                        <a:ea typeface="Cambria Math" panose="02040503050406030204" pitchFamily="18" charset="0"/>
                        <a:cs typeface="Times New Roman" panose="02020603050405020304" pitchFamily="18" charset="0"/>
                      </a:rPr>
                      <m:t>𝐿𝑎𝑡𝑒𝑛𝑐</m:t>
                    </m:r>
                    <m:sSub>
                      <m:sSubPr>
                        <m:ctrlPr>
                          <a:rPr lang="en-US" sz="2800" i="1">
                            <a:solidFill>
                              <a:srgbClr val="F57F7F"/>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solidFill>
                              <a:srgbClr val="F57F7F"/>
                            </a:solidFill>
                            <a:latin typeface="Cambria Math" panose="02040503050406030204" pitchFamily="18" charset="0"/>
                            <a:ea typeface="Cambria Math" panose="02040503050406030204" pitchFamily="18" charset="0"/>
                            <a:cs typeface="Times New Roman" panose="02020603050405020304" pitchFamily="18" charset="0"/>
                          </a:rPr>
                          <m:t>𝑦</m:t>
                        </m:r>
                      </m:e>
                      <m:sub>
                        <m:r>
                          <a:rPr lang="en-US" sz="2800" i="1">
                            <a:solidFill>
                              <a:srgbClr val="F57F7F"/>
                            </a:solidFill>
                            <a:latin typeface="Cambria Math" panose="02040503050406030204" pitchFamily="18" charset="0"/>
                            <a:ea typeface="Cambria Math" panose="02040503050406030204" pitchFamily="18" charset="0"/>
                            <a:cs typeface="Times New Roman" panose="02020603050405020304" pitchFamily="18" charset="0"/>
                          </a:rPr>
                          <m:t>𝑀𝑖𝑠𝑠</m:t>
                        </m:r>
                      </m:sub>
                    </m:sSub>
                  </m:oMath>
                </a14:m>
                <a:endParaRPr lang="en-US" sz="28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1D34950-F8DE-41C9-94EF-983359B3E991}"/>
                  </a:ext>
                </a:extLst>
              </p:cNvPr>
              <p:cNvSpPr>
                <a:spLocks noRot="1" noChangeAspect="1" noMove="1" noResize="1" noEditPoints="1" noAdjustHandles="1" noChangeArrowheads="1" noChangeShapeType="1" noTextEdit="1"/>
              </p:cNvSpPr>
              <p:nvPr/>
            </p:nvSpPr>
            <p:spPr>
              <a:xfrm>
                <a:off x="838199" y="5545321"/>
                <a:ext cx="10751049" cy="523220"/>
              </a:xfrm>
              <a:prstGeom prst="rect">
                <a:avLst/>
              </a:prstGeom>
              <a:blipFill>
                <a:blip r:embed="rId4"/>
                <a:stretch>
                  <a:fillRect l="-1134" t="-14118"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334F5D8-3CC3-429D-AB28-463EF5F66537}"/>
                  </a:ext>
                </a:extLst>
              </p:cNvPr>
              <p:cNvSpPr/>
              <p:nvPr/>
            </p:nvSpPr>
            <p:spPr>
              <a:xfrm>
                <a:off x="838200" y="4745750"/>
                <a:ext cx="10515600" cy="771558"/>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Hit Rate</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HR</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800" i="1">
                            <a:latin typeface="Cambria Math" panose="02040503050406030204" pitchFamily="18" charset="0"/>
                            <a:cs typeface="Times New Roman" panose="02020603050405020304" pitchFamily="18" charset="0"/>
                          </a:rPr>
                        </m:ctrlPr>
                      </m:fPr>
                      <m:num>
                        <m:r>
                          <a:rPr lang="en-US" sz="2800" i="1" smtClean="0">
                            <a:solidFill>
                              <a:schemeClr val="accent6"/>
                            </a:solidFill>
                            <a:latin typeface="Cambria Math" panose="02040503050406030204" pitchFamily="18" charset="0"/>
                            <a:cs typeface="Times New Roman" panose="02020603050405020304" pitchFamily="18" charset="0"/>
                          </a:rPr>
                          <m:t>#</m:t>
                        </m:r>
                        <m:r>
                          <m:rPr>
                            <m:sty m:val="p"/>
                          </m:rPr>
                          <a:rPr lang="en-US" sz="2800" i="1" smtClean="0">
                            <a:solidFill>
                              <a:schemeClr val="accent6"/>
                            </a:solidFill>
                            <a:latin typeface="Cambria Math" panose="02040503050406030204" pitchFamily="18" charset="0"/>
                            <a:cs typeface="Times New Roman" panose="02020603050405020304" pitchFamily="18" charset="0"/>
                          </a:rPr>
                          <m:t>Hits</m:t>
                        </m:r>
                      </m:num>
                      <m:den>
                        <m:r>
                          <a:rPr lang="en-US" sz="2800" i="1">
                            <a:latin typeface="Cambria Math" panose="02040503050406030204" pitchFamily="18" charset="0"/>
                            <a:cs typeface="Times New Roman" panose="02020603050405020304" pitchFamily="18" charset="0"/>
                          </a:rPr>
                          <m:t>#</m:t>
                        </m:r>
                        <m:r>
                          <m:rPr>
                            <m:sty m:val="p"/>
                          </m:rPr>
                          <a:rPr lang="en-US" sz="2800" i="1">
                            <a:latin typeface="Cambria Math" panose="02040503050406030204" pitchFamily="18" charset="0"/>
                            <a:cs typeface="Times New Roman" panose="02020603050405020304" pitchFamily="18" charset="0"/>
                          </a:rPr>
                          <m:t>Requests</m:t>
                        </m:r>
                      </m:den>
                    </m:f>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3334F5D8-3CC3-429D-AB28-463EF5F66537}"/>
                  </a:ext>
                </a:extLst>
              </p:cNvPr>
              <p:cNvSpPr>
                <a:spLocks noRot="1" noChangeAspect="1" noMove="1" noResize="1" noEditPoints="1" noAdjustHandles="1" noChangeArrowheads="1" noChangeShapeType="1" noTextEdit="1"/>
              </p:cNvSpPr>
              <p:nvPr/>
            </p:nvSpPr>
            <p:spPr>
              <a:xfrm>
                <a:off x="838200" y="4745750"/>
                <a:ext cx="10515600" cy="771558"/>
              </a:xfrm>
              <a:prstGeom prst="rect">
                <a:avLst/>
              </a:prstGeom>
              <a:blipFill>
                <a:blip r:embed="rId5"/>
                <a:stretch>
                  <a:fillRect l="-1217" b="-238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8520CE6-1546-4267-9849-C058CEFADFDB}"/>
              </a:ext>
            </a:extLst>
          </p:cNvPr>
          <p:cNvSpPr txBox="1"/>
          <p:nvPr/>
        </p:nvSpPr>
        <p:spPr>
          <a:xfrm>
            <a:off x="2108304" y="2308139"/>
            <a:ext cx="7381221" cy="461665"/>
          </a:xfrm>
          <a:prstGeom prst="rect">
            <a:avLst/>
          </a:prstGeom>
          <a:solidFill>
            <a:srgbClr val="C00000">
              <a:alpha val="40000"/>
            </a:srgb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Cache Miss</a:t>
            </a:r>
          </a:p>
        </p:txBody>
      </p:sp>
      <p:sp>
        <p:nvSpPr>
          <p:cNvPr id="9" name="TextBox 8">
            <a:extLst>
              <a:ext uri="{FF2B5EF4-FFF2-40B4-BE49-F238E27FC236}">
                <a16:creationId xmlns:a16="http://schemas.microsoft.com/office/drawing/2014/main" id="{B1A4E93F-A9DB-44B8-994F-A63D99C59ED6}"/>
              </a:ext>
            </a:extLst>
          </p:cNvPr>
          <p:cNvSpPr txBox="1"/>
          <p:nvPr/>
        </p:nvSpPr>
        <p:spPr>
          <a:xfrm>
            <a:off x="2108305" y="3370972"/>
            <a:ext cx="1520172" cy="461665"/>
          </a:xfrm>
          <a:prstGeom prst="rect">
            <a:avLst/>
          </a:prstGeom>
          <a:solidFill>
            <a:schemeClr val="accent6">
              <a:lumMod val="60000"/>
              <a:lumOff val="40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Cache Hit</a:t>
            </a:r>
          </a:p>
        </p:txBody>
      </p:sp>
      <p:cxnSp>
        <p:nvCxnSpPr>
          <p:cNvPr id="10" name="Straight Arrow Connector 9">
            <a:extLst>
              <a:ext uri="{FF2B5EF4-FFF2-40B4-BE49-F238E27FC236}">
                <a16:creationId xmlns:a16="http://schemas.microsoft.com/office/drawing/2014/main" id="{F66ADF78-0B9B-42E2-A956-5AA2234A4644}"/>
              </a:ext>
            </a:extLst>
          </p:cNvPr>
          <p:cNvCxnSpPr>
            <a:cxnSpLocks/>
          </p:cNvCxnSpPr>
          <p:nvPr/>
        </p:nvCxnSpPr>
        <p:spPr>
          <a:xfrm>
            <a:off x="2108307" y="2769805"/>
            <a:ext cx="7381222"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7D530207-0E10-4D9C-9626-3E2F352D8118}"/>
              </a:ext>
            </a:extLst>
          </p:cNvPr>
          <p:cNvSpPr/>
          <p:nvPr/>
        </p:nvSpPr>
        <p:spPr>
          <a:xfrm>
            <a:off x="3634156" y="3007528"/>
            <a:ext cx="1934580" cy="114923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11" descr="A picture containing drawing&#10;&#10;Description automatically generated">
            <a:extLst>
              <a:ext uri="{FF2B5EF4-FFF2-40B4-BE49-F238E27FC236}">
                <a16:creationId xmlns:a16="http://schemas.microsoft.com/office/drawing/2014/main" id="{B59AC80A-6F32-45EC-B8E7-A30AE470FFB1}"/>
              </a:ext>
            </a:extLst>
          </p:cNvPr>
          <p:cNvPicPr>
            <a:picLocks noChangeAspect="1"/>
          </p:cNvPicPr>
          <p:nvPr/>
        </p:nvPicPr>
        <p:blipFill rotWithShape="1">
          <a:blip r:embed="rId6">
            <a:extLst>
              <a:ext uri="{28A0092B-C50C-407E-A947-70E740481C1C}">
                <a14:useLocalDpi xmlns:a14="http://schemas.microsoft.com/office/drawing/2010/main" val="0"/>
              </a:ext>
            </a:extLst>
          </a:blip>
          <a:srcRect l="24474" t="22252" r="23374" b="21654"/>
          <a:stretch/>
        </p:blipFill>
        <p:spPr>
          <a:xfrm>
            <a:off x="1002158" y="2456033"/>
            <a:ext cx="904088" cy="972403"/>
          </a:xfrm>
          <a:prstGeom prst="rect">
            <a:avLst/>
          </a:prstGeom>
        </p:spPr>
      </p:pic>
      <p:sp>
        <p:nvSpPr>
          <p:cNvPr id="15" name="TextBox 14">
            <a:extLst>
              <a:ext uri="{FF2B5EF4-FFF2-40B4-BE49-F238E27FC236}">
                <a16:creationId xmlns:a16="http://schemas.microsoft.com/office/drawing/2014/main" id="{FD77A047-9B38-4394-9697-510B63882C1E}"/>
              </a:ext>
            </a:extLst>
          </p:cNvPr>
          <p:cNvSpPr txBox="1"/>
          <p:nvPr/>
        </p:nvSpPr>
        <p:spPr>
          <a:xfrm>
            <a:off x="4541352" y="3148773"/>
            <a:ext cx="987771" cy="830997"/>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Cache</a:t>
            </a:r>
          </a:p>
          <a:p>
            <a:r>
              <a:rPr lang="en-US" sz="2400" dirty="0">
                <a:latin typeface="Times New Roman" panose="02020603050405020304" pitchFamily="18" charset="0"/>
                <a:cs typeface="Times New Roman" panose="02020603050405020304" pitchFamily="18" charset="0"/>
              </a:rPr>
              <a:t>Server</a:t>
            </a:r>
          </a:p>
        </p:txBody>
      </p:sp>
      <p:sp>
        <p:nvSpPr>
          <p:cNvPr id="16" name="TextBox 15">
            <a:extLst>
              <a:ext uri="{FF2B5EF4-FFF2-40B4-BE49-F238E27FC236}">
                <a16:creationId xmlns:a16="http://schemas.microsoft.com/office/drawing/2014/main" id="{BDC4B951-EA7F-4302-B587-AC6C1D8BC9C9}"/>
              </a:ext>
            </a:extLst>
          </p:cNvPr>
          <p:cNvSpPr txBox="1"/>
          <p:nvPr/>
        </p:nvSpPr>
        <p:spPr>
          <a:xfrm>
            <a:off x="10407827" y="2129057"/>
            <a:ext cx="1140056"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Remote</a:t>
            </a:r>
          </a:p>
          <a:p>
            <a:pPr algn="ctr"/>
            <a:r>
              <a:rPr lang="en-US" sz="2400" dirty="0">
                <a:latin typeface="Times New Roman" panose="02020603050405020304" pitchFamily="18" charset="0"/>
                <a:cs typeface="Times New Roman" panose="02020603050405020304" pitchFamily="18" charset="0"/>
              </a:rPr>
              <a:t>Server</a:t>
            </a:r>
          </a:p>
        </p:txBody>
      </p:sp>
      <p:sp>
        <p:nvSpPr>
          <p:cNvPr id="17" name="TextBox 16">
            <a:extLst>
              <a:ext uri="{FF2B5EF4-FFF2-40B4-BE49-F238E27FC236}">
                <a16:creationId xmlns:a16="http://schemas.microsoft.com/office/drawing/2014/main" id="{49063B5B-DE33-42C3-878C-1EB4DCDB0911}"/>
              </a:ext>
            </a:extLst>
          </p:cNvPr>
          <p:cNvSpPr txBox="1"/>
          <p:nvPr/>
        </p:nvSpPr>
        <p:spPr>
          <a:xfrm>
            <a:off x="986767" y="3373320"/>
            <a:ext cx="934871"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Client</a:t>
            </a:r>
          </a:p>
        </p:txBody>
      </p:sp>
      <p:sp>
        <p:nvSpPr>
          <p:cNvPr id="18" name="Rectangle 17">
            <a:extLst>
              <a:ext uri="{FF2B5EF4-FFF2-40B4-BE49-F238E27FC236}">
                <a16:creationId xmlns:a16="http://schemas.microsoft.com/office/drawing/2014/main" id="{3F8B61F2-F264-423F-9EEE-D63889F9C3B8}"/>
              </a:ext>
            </a:extLst>
          </p:cNvPr>
          <p:cNvSpPr/>
          <p:nvPr/>
        </p:nvSpPr>
        <p:spPr>
          <a:xfrm>
            <a:off x="800100" y="2312950"/>
            <a:ext cx="1308207" cy="1512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8CFF7F-E20B-474E-94B7-46D140DF0E14}"/>
              </a:ext>
            </a:extLst>
          </p:cNvPr>
          <p:cNvSpPr/>
          <p:nvPr/>
        </p:nvSpPr>
        <p:spPr>
          <a:xfrm>
            <a:off x="9489529" y="1940454"/>
            <a:ext cx="2035986" cy="11955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70EABE93-702E-4DC7-AE50-CD56A3E23D10}"/>
              </a:ext>
            </a:extLst>
          </p:cNvPr>
          <p:cNvCxnSpPr>
            <a:cxnSpLocks/>
          </p:cNvCxnSpPr>
          <p:nvPr/>
        </p:nvCxnSpPr>
        <p:spPr>
          <a:xfrm>
            <a:off x="2108307" y="3370972"/>
            <a:ext cx="1520169"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20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a:xfrm>
            <a:off x="838200" y="266269"/>
            <a:ext cx="10515600" cy="1325563"/>
          </a:xfrm>
        </p:spPr>
        <p:txBody>
          <a:bodyPr/>
          <a:lstStyle/>
          <a:p>
            <a:r>
              <a:rPr lang="en-US" dirty="0">
                <a:latin typeface="Times New Roman" panose="02020603050405020304" pitchFamily="18" charset="0"/>
                <a:cs typeface="Times New Roman" panose="02020603050405020304" pitchFamily="18" charset="0"/>
              </a:rPr>
              <a:t>Idealized </a:t>
            </a:r>
            <a:r>
              <a:rPr lang="en-US" i="1" dirty="0">
                <a:latin typeface="Times New Roman" panose="02020603050405020304" pitchFamily="18" charset="0"/>
                <a:cs typeface="Times New Roman" panose="02020603050405020304" pitchFamily="18" charset="0"/>
              </a:rPr>
              <a:t>vs.</a:t>
            </a:r>
            <a:r>
              <a:rPr lang="en-US" dirty="0">
                <a:latin typeface="Times New Roman" panose="02020603050405020304" pitchFamily="18" charset="0"/>
                <a:cs typeface="Times New Roman" panose="02020603050405020304" pitchFamily="18" charset="0"/>
              </a:rPr>
              <a:t> Actual Latencies</a:t>
            </a:r>
            <a:endParaRPr lang="en-US" b="1" dirty="0">
              <a:latin typeface="Times New Roman" panose="02020603050405020304" pitchFamily="18" charset="0"/>
              <a:cs typeface="Times New Roman" panose="02020603050405020304" pitchFamily="18" charset="0"/>
            </a:endParaRPr>
          </a:p>
        </p:txBody>
      </p:sp>
      <p:pic>
        <p:nvPicPr>
          <p:cNvPr id="4" name="Picture 3" descr="A close up of a map&#10;&#10;Description automatically generated">
            <a:extLst>
              <a:ext uri="{FF2B5EF4-FFF2-40B4-BE49-F238E27FC236}">
                <a16:creationId xmlns:a16="http://schemas.microsoft.com/office/drawing/2014/main" id="{2B325B61-A0C0-412E-931F-AFDB8AFE9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432" y="1440051"/>
            <a:ext cx="6989136" cy="5241852"/>
          </a:xfrm>
          <a:prstGeom prst="rect">
            <a:avLst/>
          </a:prstGeom>
        </p:spPr>
      </p:pic>
      <p:sp>
        <p:nvSpPr>
          <p:cNvPr id="7" name="Rectangle 6">
            <a:extLst>
              <a:ext uri="{FF2B5EF4-FFF2-40B4-BE49-F238E27FC236}">
                <a16:creationId xmlns:a16="http://schemas.microsoft.com/office/drawing/2014/main" id="{8D991A9C-5DFE-4F00-BD35-04B81196BE9C}"/>
              </a:ext>
            </a:extLst>
          </p:cNvPr>
          <p:cNvSpPr/>
          <p:nvPr/>
        </p:nvSpPr>
        <p:spPr>
          <a:xfrm>
            <a:off x="9031743" y="2664858"/>
            <a:ext cx="1712174" cy="523220"/>
          </a:xfrm>
          <a:prstGeom prst="rect">
            <a:avLst/>
          </a:prstGeom>
          <a:solidFill>
            <a:schemeClr val="bg1"/>
          </a:solidFill>
        </p:spPr>
        <p:txBody>
          <a:bodyPr wrap="square">
            <a:spAutoFit/>
          </a:bodyPr>
          <a:lstStyle/>
          <a:p>
            <a:r>
              <a:rPr lang="en-US" sz="2800" dirty="0">
                <a:latin typeface="Times New Roman" panose="02020603050405020304" pitchFamily="18" charset="0"/>
                <a:ea typeface="Cambria Math" panose="02040503050406030204" pitchFamily="18" charset="0"/>
                <a:cs typeface="Times New Roman" panose="02020603050405020304" pitchFamily="18" charset="0"/>
              </a:rPr>
              <a:t>63% Error</a:t>
            </a:r>
            <a:endParaRPr lang="en-US" sz="2800" dirty="0"/>
          </a:p>
        </p:txBody>
      </p:sp>
      <p:cxnSp>
        <p:nvCxnSpPr>
          <p:cNvPr id="9" name="Straight Arrow Connector 8">
            <a:extLst>
              <a:ext uri="{FF2B5EF4-FFF2-40B4-BE49-F238E27FC236}">
                <a16:creationId xmlns:a16="http://schemas.microsoft.com/office/drawing/2014/main" id="{AECD88CC-D085-4941-87B9-1C77D855C352}"/>
              </a:ext>
            </a:extLst>
          </p:cNvPr>
          <p:cNvCxnSpPr/>
          <p:nvPr/>
        </p:nvCxnSpPr>
        <p:spPr>
          <a:xfrm flipV="1">
            <a:off x="8955766" y="1741033"/>
            <a:ext cx="0" cy="2370869"/>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60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Two assumptions in traditional caching</a:t>
            </a:r>
            <a:r>
              <a:rPr lang="en-US" baseline="30000" dirty="0">
                <a:solidFill>
                  <a:schemeClr val="accent3">
                    <a:lumMod val="75000"/>
                  </a:schemeClr>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4756FEBF-A98D-402D-9BB9-B1B84C656753}"/>
              </a:ext>
            </a:extLst>
          </p:cNvPr>
          <p:cNvSpPr>
            <a:spLocks noGrp="1"/>
          </p:cNvSpPr>
          <p:nvPr>
            <p:ph idx="1"/>
          </p:nvPr>
        </p:nvSpPr>
        <p:spPr>
          <a:xfrm>
            <a:off x="838200" y="1825625"/>
            <a:ext cx="10515600" cy="1359705"/>
          </a:xfrm>
        </p:spPr>
        <p:txBody>
          <a:bodyPr>
            <a:normAutofit/>
          </a:bodyPr>
          <a:lstStyle/>
          <a:p>
            <a:pPr marL="457200" indent="-457200">
              <a:spcAft>
                <a:spcPts val="10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You can calculate the average latency based on hit-rate</a:t>
            </a:r>
          </a:p>
          <a:p>
            <a:pPr marL="457200" indent="-457200">
              <a:spcBef>
                <a:spcPts val="1500"/>
              </a:spcBef>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hit-rate optimal cache is also latency-optimal</a:t>
            </a:r>
          </a:p>
        </p:txBody>
      </p:sp>
      <p:pic>
        <p:nvPicPr>
          <p:cNvPr id="12" name="Picture 11" descr="A close up of a sign&#10;&#10;Description automatically generated">
            <a:extLst>
              <a:ext uri="{FF2B5EF4-FFF2-40B4-BE49-F238E27FC236}">
                <a16:creationId xmlns:a16="http://schemas.microsoft.com/office/drawing/2014/main" id="{BF40BE7B-B766-42F2-AA6F-2853383B0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34225">
            <a:off x="9316866" y="1533095"/>
            <a:ext cx="1458258" cy="1006476"/>
          </a:xfrm>
          <a:prstGeom prst="rect">
            <a:avLst/>
          </a:prstGeom>
        </p:spPr>
      </p:pic>
      <p:cxnSp>
        <p:nvCxnSpPr>
          <p:cNvPr id="5" name="Google Shape;892;p51">
            <a:extLst>
              <a:ext uri="{FF2B5EF4-FFF2-40B4-BE49-F238E27FC236}">
                <a16:creationId xmlns:a16="http://schemas.microsoft.com/office/drawing/2014/main" id="{3EDA577F-EAEF-4EAE-97F5-6F485A6521EA}"/>
              </a:ext>
            </a:extLst>
          </p:cNvPr>
          <p:cNvCxnSpPr>
            <a:cxnSpLocks/>
          </p:cNvCxnSpPr>
          <p:nvPr/>
        </p:nvCxnSpPr>
        <p:spPr>
          <a:xfrm>
            <a:off x="1374883" y="2083404"/>
            <a:ext cx="7886075" cy="0"/>
          </a:xfrm>
          <a:prstGeom prst="straightConnector1">
            <a:avLst/>
          </a:prstGeom>
          <a:noFill/>
          <a:ln w="9525" cap="flat" cmpd="sng">
            <a:solidFill>
              <a:schemeClr val="dk2"/>
            </a:solidFill>
            <a:prstDash val="solid"/>
            <a:round/>
            <a:headEnd type="none" w="med" len="med"/>
            <a:tailEnd type="none" w="med" len="med"/>
          </a:ln>
        </p:spPr>
      </p:cxnSp>
      <p:sp>
        <p:nvSpPr>
          <p:cNvPr id="7" name="Title 1">
            <a:extLst>
              <a:ext uri="{FF2B5EF4-FFF2-40B4-BE49-F238E27FC236}">
                <a16:creationId xmlns:a16="http://schemas.microsoft.com/office/drawing/2014/main" id="{0DFF2688-B3BE-4CEF-B2F5-64EB026AEA7F}"/>
              </a:ext>
            </a:extLst>
          </p:cNvPr>
          <p:cNvSpPr txBox="1">
            <a:spLocks/>
          </p:cNvSpPr>
          <p:nvPr/>
        </p:nvSpPr>
        <p:spPr>
          <a:xfrm>
            <a:off x="838200" y="5949095"/>
            <a:ext cx="10798908" cy="5437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en-US" sz="2400" dirty="0">
                <a:solidFill>
                  <a:schemeClr val="accent3">
                    <a:lumMod val="75000"/>
                  </a:schemeClr>
                </a:solidFill>
                <a:latin typeface="Times New Roman" panose="02020603050405020304" pitchFamily="18" charset="0"/>
                <a:cs typeface="Times New Roman" panose="02020603050405020304" pitchFamily="18" charset="0"/>
              </a:rPr>
              <a:t>*Both assumptions are true when backing store latencies are uniform and Z ≤1.</a:t>
            </a:r>
          </a:p>
        </p:txBody>
      </p:sp>
    </p:spTree>
    <p:extLst>
      <p:ext uri="{BB962C8B-B14F-4D97-AF65-F5344CB8AC3E}">
        <p14:creationId xmlns:p14="http://schemas.microsoft.com/office/powerpoint/2010/main" val="210903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does it mean to be offline optimal?</a:t>
            </a:r>
          </a:p>
        </p:txBody>
      </p:sp>
      <p:pic>
        <p:nvPicPr>
          <p:cNvPr id="6" name="Picture 5" descr="A picture containing person, person, holding, table&#10;&#10;Description automatically generated">
            <a:extLst>
              <a:ext uri="{FF2B5EF4-FFF2-40B4-BE49-F238E27FC236}">
                <a16:creationId xmlns:a16="http://schemas.microsoft.com/office/drawing/2014/main" id="{109AD0F6-ABD3-4D64-902E-F86F356F9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5908850" cy="4427946"/>
          </a:xfrm>
          <a:prstGeom prst="rect">
            <a:avLst/>
          </a:prstGeom>
        </p:spPr>
      </p:pic>
      <p:grpSp>
        <p:nvGrpSpPr>
          <p:cNvPr id="8" name="Group 7">
            <a:extLst>
              <a:ext uri="{FF2B5EF4-FFF2-40B4-BE49-F238E27FC236}">
                <a16:creationId xmlns:a16="http://schemas.microsoft.com/office/drawing/2014/main" id="{19181F5A-948E-45BA-96A7-C35FC4F08BA6}"/>
              </a:ext>
            </a:extLst>
          </p:cNvPr>
          <p:cNvGrpSpPr/>
          <p:nvPr/>
        </p:nvGrpSpPr>
        <p:grpSpPr>
          <a:xfrm>
            <a:off x="5202271" y="1483360"/>
            <a:ext cx="3045919" cy="1656080"/>
            <a:chOff x="5202271" y="1483360"/>
            <a:chExt cx="3045919" cy="1656080"/>
          </a:xfrm>
        </p:grpSpPr>
        <p:sp>
          <p:nvSpPr>
            <p:cNvPr id="9" name="Oval 8">
              <a:extLst>
                <a:ext uri="{FF2B5EF4-FFF2-40B4-BE49-F238E27FC236}">
                  <a16:creationId xmlns:a16="http://schemas.microsoft.com/office/drawing/2014/main" id="{80420F78-7B5D-4596-9FE0-59A978FC3BEB}"/>
                </a:ext>
              </a:extLst>
            </p:cNvPr>
            <p:cNvSpPr/>
            <p:nvPr/>
          </p:nvSpPr>
          <p:spPr>
            <a:xfrm>
              <a:off x="5202271" y="2862582"/>
              <a:ext cx="154938" cy="1549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EA026DC9-9575-4025-BD7E-D1F5B39D174B}"/>
                </a:ext>
              </a:extLst>
            </p:cNvPr>
            <p:cNvSpPr/>
            <p:nvPr/>
          </p:nvSpPr>
          <p:spPr>
            <a:xfrm>
              <a:off x="5296710" y="2736851"/>
              <a:ext cx="233680" cy="2336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Cloud 4">
              <a:extLst>
                <a:ext uri="{FF2B5EF4-FFF2-40B4-BE49-F238E27FC236}">
                  <a16:creationId xmlns:a16="http://schemas.microsoft.com/office/drawing/2014/main" id="{6007DE31-5ED5-4A41-8FEB-2E945137D3E7}"/>
                </a:ext>
              </a:extLst>
            </p:cNvPr>
            <p:cNvSpPr/>
            <p:nvPr/>
          </p:nvSpPr>
          <p:spPr>
            <a:xfrm>
              <a:off x="5245910" y="1483360"/>
              <a:ext cx="3002280" cy="165608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Here’s the future request sequence!</a:t>
              </a:r>
            </a:p>
          </p:txBody>
        </p:sp>
      </p:grpSp>
      <p:sp>
        <p:nvSpPr>
          <p:cNvPr id="10" name="Rectangle 9">
            <a:extLst>
              <a:ext uri="{FF2B5EF4-FFF2-40B4-BE49-F238E27FC236}">
                <a16:creationId xmlns:a16="http://schemas.microsoft.com/office/drawing/2014/main" id="{C974C5AA-DAAC-46F9-BB27-DB75B010B27A}"/>
              </a:ext>
            </a:extLst>
          </p:cNvPr>
          <p:cNvSpPr/>
          <p:nvPr/>
        </p:nvSpPr>
        <p:spPr>
          <a:xfrm>
            <a:off x="9204960" y="1866424"/>
            <a:ext cx="1788160" cy="8899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l-GR" sz="4200" dirty="0">
                <a:latin typeface="Times New Roman" panose="02020603050405020304" pitchFamily="18" charset="0"/>
                <a:cs typeface="Times New Roman" panose="02020603050405020304" pitchFamily="18" charset="0"/>
              </a:rPr>
              <a:t>α</a:t>
            </a:r>
            <a:r>
              <a:rPr lang="en-US" sz="4200" baseline="-25000" dirty="0">
                <a:latin typeface="Times New Roman" panose="02020603050405020304" pitchFamily="18" charset="0"/>
                <a:cs typeface="Times New Roman" panose="02020603050405020304" pitchFamily="18" charset="0"/>
              </a:rPr>
              <a:t>opt</a:t>
            </a:r>
          </a:p>
        </p:txBody>
      </p:sp>
      <p:cxnSp>
        <p:nvCxnSpPr>
          <p:cNvPr id="13" name="Straight Arrow Connector 12">
            <a:extLst>
              <a:ext uri="{FF2B5EF4-FFF2-40B4-BE49-F238E27FC236}">
                <a16:creationId xmlns:a16="http://schemas.microsoft.com/office/drawing/2014/main" id="{34331A7A-0488-4C52-8619-EA7DB7AF2E9B}"/>
              </a:ext>
            </a:extLst>
          </p:cNvPr>
          <p:cNvCxnSpPr>
            <a:stCxn id="5" idx="0"/>
            <a:endCxn id="10" idx="1"/>
          </p:cNvCxnSpPr>
          <p:nvPr/>
        </p:nvCxnSpPr>
        <p:spPr>
          <a:xfrm>
            <a:off x="8245688" y="2311400"/>
            <a:ext cx="95927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7D502F60-6FF8-422F-BBBD-E198B122D969}"/>
              </a:ext>
            </a:extLst>
          </p:cNvPr>
          <p:cNvCxnSpPr>
            <a:cxnSpLocks/>
            <a:stCxn id="10" idx="2"/>
          </p:cNvCxnSpPr>
          <p:nvPr/>
        </p:nvCxnSpPr>
        <p:spPr>
          <a:xfrm>
            <a:off x="10099040" y="2756376"/>
            <a:ext cx="0" cy="63365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A8C78A4-417F-497B-A415-277AC04396F9}"/>
              </a:ext>
            </a:extLst>
          </p:cNvPr>
          <p:cNvSpPr txBox="1"/>
          <p:nvPr/>
        </p:nvSpPr>
        <p:spPr>
          <a:xfrm>
            <a:off x="9121849" y="3423354"/>
            <a:ext cx="1954381"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Optimal Solution</a:t>
            </a:r>
          </a:p>
        </p:txBody>
      </p:sp>
    </p:spTree>
    <p:extLst>
      <p:ext uri="{BB962C8B-B14F-4D97-AF65-F5344CB8AC3E}">
        <p14:creationId xmlns:p14="http://schemas.microsoft.com/office/powerpoint/2010/main" val="18618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5125"/>
            <a:ext cx="10637108" cy="1325563"/>
          </a:xfrm>
        </p:spPr>
        <p:txBody>
          <a:bodyPr/>
          <a:lstStyle/>
          <a:p>
            <a:r>
              <a:rPr lang="en-US" dirty="0">
                <a:latin typeface="Times New Roman" panose="02020603050405020304" pitchFamily="18" charset="0"/>
                <a:cs typeface="Times New Roman" panose="02020603050405020304" pitchFamily="18" charset="0"/>
              </a:rPr>
              <a:t>Belady’s algorithm maximizes hit-rate</a:t>
            </a:r>
          </a:p>
        </p:txBody>
      </p:sp>
      <p:sp>
        <p:nvSpPr>
          <p:cNvPr id="4" name="Content Placeholder 2">
            <a:extLst>
              <a:ext uri="{FF2B5EF4-FFF2-40B4-BE49-F238E27FC236}">
                <a16:creationId xmlns:a16="http://schemas.microsoft.com/office/drawing/2014/main" id="{4B3516F8-6859-46F2-AB8E-316349396E44}"/>
              </a:ext>
            </a:extLst>
          </p:cNvPr>
          <p:cNvSpPr>
            <a:spLocks noGrp="1"/>
          </p:cNvSpPr>
          <p:nvPr>
            <p:ph idx="1"/>
          </p:nvPr>
        </p:nvSpPr>
        <p:spPr>
          <a:xfrm>
            <a:off x="716692" y="1825624"/>
            <a:ext cx="10972800" cy="913457"/>
          </a:xfrm>
        </p:spPr>
        <p:txBody>
          <a:bodyPr>
            <a:normAutofit/>
          </a:bodyPr>
          <a:lstStyle/>
          <a:p>
            <a:pPr marL="0" indent="0" algn="just">
              <a:spcBef>
                <a:spcPts val="0"/>
              </a:spcBef>
              <a:buNone/>
            </a:pPr>
            <a:r>
              <a:rPr lang="en-US" sz="2600" b="1" dirty="0">
                <a:latin typeface="Times New Roman" panose="02020603050405020304" pitchFamily="18" charset="0"/>
                <a:cs typeface="Times New Roman" panose="02020603050405020304" pitchFamily="18" charset="0"/>
              </a:rPr>
              <a:t>Belady’s</a:t>
            </a:r>
            <a:r>
              <a:rPr lang="en-US" sz="2600" dirty="0">
                <a:latin typeface="Times New Roman" panose="02020603050405020304" pitchFamily="18" charset="0"/>
                <a:cs typeface="Times New Roman" panose="02020603050405020304" pitchFamily="18" charset="0"/>
              </a:rPr>
              <a:t> algorithm is an </a:t>
            </a:r>
            <a:r>
              <a:rPr lang="en-US" sz="2600" b="1" dirty="0">
                <a:latin typeface="Times New Roman" panose="02020603050405020304" pitchFamily="18" charset="0"/>
                <a:cs typeface="Times New Roman" panose="02020603050405020304" pitchFamily="18" charset="0"/>
              </a:rPr>
              <a:t>offline optimal</a:t>
            </a:r>
            <a:r>
              <a:rPr lang="en-US" sz="2600" dirty="0">
                <a:latin typeface="Times New Roman" panose="02020603050405020304" pitchFamily="18" charset="0"/>
                <a:cs typeface="Times New Roman" panose="02020603050405020304" pitchFamily="18" charset="0"/>
              </a:rPr>
              <a:t> caching strategy that maximizes hit rate</a:t>
            </a:r>
          </a:p>
          <a:p>
            <a:pPr algn="just">
              <a:spcBef>
                <a:spcPts val="600"/>
              </a:spcBef>
            </a:pPr>
            <a:r>
              <a:rPr lang="en-US" sz="2200" dirty="0">
                <a:latin typeface="Times New Roman" panose="02020603050405020304" pitchFamily="18" charset="0"/>
                <a:cs typeface="Times New Roman" panose="02020603050405020304" pitchFamily="18" charset="0"/>
              </a:rPr>
              <a:t>Simple, greedy algorithm: if cache is full, evict the object that is used farthest in the future</a:t>
            </a:r>
          </a:p>
        </p:txBody>
      </p:sp>
      <p:sp>
        <p:nvSpPr>
          <p:cNvPr id="8" name="Rectangle 7">
            <a:extLst>
              <a:ext uri="{FF2B5EF4-FFF2-40B4-BE49-F238E27FC236}">
                <a16:creationId xmlns:a16="http://schemas.microsoft.com/office/drawing/2014/main" id="{09B13DE0-4ED5-4037-B93A-B24444484265}"/>
              </a:ext>
            </a:extLst>
          </p:cNvPr>
          <p:cNvSpPr/>
          <p:nvPr/>
        </p:nvSpPr>
        <p:spPr>
          <a:xfrm>
            <a:off x="716693" y="5038607"/>
            <a:ext cx="10972799" cy="907941"/>
          </a:xfrm>
          <a:prstGeom prst="rect">
            <a:avLst/>
          </a:prstGeom>
        </p:spPr>
        <p:txBody>
          <a:bodyPr wrap="square">
            <a:spAutoFit/>
          </a:bodyPr>
          <a:lstStyle/>
          <a:p>
            <a:pPr algn="just">
              <a:spcBef>
                <a:spcPts val="600"/>
              </a:spcBef>
            </a:pPr>
            <a:r>
              <a:rPr lang="en-US" sz="2600" dirty="0">
                <a:latin typeface="Times New Roman" panose="02020603050405020304" pitchFamily="18" charset="0"/>
                <a:cs typeface="Times New Roman" panose="02020603050405020304" pitchFamily="18" charset="0"/>
              </a:rPr>
              <a:t>However, Belady does </a:t>
            </a:r>
            <a:r>
              <a:rPr lang="en-US" sz="2600" b="1" dirty="0">
                <a:latin typeface="Times New Roman" panose="02020603050405020304" pitchFamily="18" charset="0"/>
                <a:cs typeface="Times New Roman" panose="02020603050405020304" pitchFamily="18" charset="0"/>
              </a:rPr>
              <a:t>not</a:t>
            </a:r>
            <a:r>
              <a:rPr lang="en-US" sz="2600" dirty="0">
                <a:latin typeface="Times New Roman" panose="02020603050405020304" pitchFamily="18" charset="0"/>
                <a:cs typeface="Times New Roman" panose="02020603050405020304" pitchFamily="18" charset="0"/>
              </a:rPr>
              <a:t> account for delayed hits</a:t>
            </a:r>
          </a:p>
          <a:p>
            <a:pPr algn="just">
              <a:spcBef>
                <a:spcPts val="600"/>
              </a:spcBef>
            </a:pPr>
            <a:r>
              <a:rPr lang="en-US" sz="2200" dirty="0">
                <a:latin typeface="Times New Roman" panose="02020603050405020304" pitchFamily="18" charset="0"/>
                <a:ea typeface="Cambria Math" panose="02040503050406030204" pitchFamily="18" charset="0"/>
                <a:cs typeface="Times New Roman" panose="02020603050405020304" pitchFamily="18" charset="0"/>
              </a:rPr>
              <a:t>⇒ Hit-rate optimal, but </a:t>
            </a:r>
            <a:r>
              <a:rPr lang="en-US" sz="2200" b="1" dirty="0">
                <a:latin typeface="Times New Roman" panose="02020603050405020304" pitchFamily="18" charset="0"/>
                <a:ea typeface="Cambria Math" panose="02040503050406030204" pitchFamily="18" charset="0"/>
                <a:cs typeface="Times New Roman" panose="02020603050405020304" pitchFamily="18" charset="0"/>
              </a:rPr>
              <a:t>not</a:t>
            </a:r>
            <a:r>
              <a:rPr lang="en-US" sz="2200" dirty="0">
                <a:latin typeface="Times New Roman" panose="02020603050405020304" pitchFamily="18" charset="0"/>
                <a:ea typeface="Cambria Math" panose="02040503050406030204" pitchFamily="18" charset="0"/>
                <a:cs typeface="Times New Roman" panose="02020603050405020304" pitchFamily="18" charset="0"/>
              </a:rPr>
              <a:t> latency-optimal</a:t>
            </a:r>
            <a:endParaRPr lang="en-US" sz="2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BE7658C-2EB6-41C3-B93E-9DE0257C0B45}"/>
              </a:ext>
            </a:extLst>
          </p:cNvPr>
          <p:cNvSpPr/>
          <p:nvPr/>
        </p:nvSpPr>
        <p:spPr>
          <a:xfrm>
            <a:off x="1264507" y="3221683"/>
            <a:ext cx="1486931"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DA7D097-5142-4413-94A5-A8DECC72E8B4}"/>
              </a:ext>
            </a:extLst>
          </p:cNvPr>
          <p:cNvSpPr/>
          <p:nvPr/>
        </p:nvSpPr>
        <p:spPr>
          <a:xfrm>
            <a:off x="1353928" y="3304990"/>
            <a:ext cx="591402" cy="591402"/>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2" name="Rectangle 11">
            <a:extLst>
              <a:ext uri="{FF2B5EF4-FFF2-40B4-BE49-F238E27FC236}">
                <a16:creationId xmlns:a16="http://schemas.microsoft.com/office/drawing/2014/main" id="{E3EBF1D8-FC22-4E4C-8C02-C7DA16C80D68}"/>
              </a:ext>
            </a:extLst>
          </p:cNvPr>
          <p:cNvSpPr/>
          <p:nvPr/>
        </p:nvSpPr>
        <p:spPr>
          <a:xfrm>
            <a:off x="2063841" y="3304990"/>
            <a:ext cx="591402" cy="591402"/>
          </a:xfrm>
          <a:prstGeom prst="rect">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13" name="Oval 12">
            <a:extLst>
              <a:ext uri="{FF2B5EF4-FFF2-40B4-BE49-F238E27FC236}">
                <a16:creationId xmlns:a16="http://schemas.microsoft.com/office/drawing/2014/main" id="{256EF069-FF52-44A8-93A1-666812A11BEC}"/>
              </a:ext>
            </a:extLst>
          </p:cNvPr>
          <p:cNvSpPr/>
          <p:nvPr/>
        </p:nvSpPr>
        <p:spPr>
          <a:xfrm>
            <a:off x="3836532" y="3317005"/>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4" name="Oval 13">
            <a:extLst>
              <a:ext uri="{FF2B5EF4-FFF2-40B4-BE49-F238E27FC236}">
                <a16:creationId xmlns:a16="http://schemas.microsoft.com/office/drawing/2014/main" id="{64D04997-5C3B-4DAE-B54F-6B7542F16930}"/>
              </a:ext>
            </a:extLst>
          </p:cNvPr>
          <p:cNvSpPr/>
          <p:nvPr/>
        </p:nvSpPr>
        <p:spPr>
          <a:xfrm>
            <a:off x="4606769" y="3317005"/>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5" name="Oval 14">
            <a:extLst>
              <a:ext uri="{FF2B5EF4-FFF2-40B4-BE49-F238E27FC236}">
                <a16:creationId xmlns:a16="http://schemas.microsoft.com/office/drawing/2014/main" id="{A8762CE6-2524-45D4-B4BD-E3C73B7AAD62}"/>
              </a:ext>
            </a:extLst>
          </p:cNvPr>
          <p:cNvSpPr/>
          <p:nvPr/>
        </p:nvSpPr>
        <p:spPr>
          <a:xfrm>
            <a:off x="5377006" y="3317005"/>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6" name="Oval 15">
            <a:extLst>
              <a:ext uri="{FF2B5EF4-FFF2-40B4-BE49-F238E27FC236}">
                <a16:creationId xmlns:a16="http://schemas.microsoft.com/office/drawing/2014/main" id="{34FDB848-037E-4578-945C-FA2B76D45D43}"/>
              </a:ext>
            </a:extLst>
          </p:cNvPr>
          <p:cNvSpPr/>
          <p:nvPr/>
        </p:nvSpPr>
        <p:spPr>
          <a:xfrm>
            <a:off x="6147243" y="3304990"/>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7" name="Oval 16">
            <a:extLst>
              <a:ext uri="{FF2B5EF4-FFF2-40B4-BE49-F238E27FC236}">
                <a16:creationId xmlns:a16="http://schemas.microsoft.com/office/drawing/2014/main" id="{6A1D334C-2D7E-4C17-9D48-96F07B84851D}"/>
              </a:ext>
            </a:extLst>
          </p:cNvPr>
          <p:cNvSpPr/>
          <p:nvPr/>
        </p:nvSpPr>
        <p:spPr>
          <a:xfrm>
            <a:off x="6917480" y="3317005"/>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8" name="Oval 17">
            <a:extLst>
              <a:ext uri="{FF2B5EF4-FFF2-40B4-BE49-F238E27FC236}">
                <a16:creationId xmlns:a16="http://schemas.microsoft.com/office/drawing/2014/main" id="{DE3B3E06-9AFB-4524-884C-4D7B4FFE6706}"/>
              </a:ext>
            </a:extLst>
          </p:cNvPr>
          <p:cNvSpPr/>
          <p:nvPr/>
        </p:nvSpPr>
        <p:spPr>
          <a:xfrm>
            <a:off x="7687717" y="3317005"/>
            <a:ext cx="591402" cy="591402"/>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19" name="TextBox 18">
            <a:extLst>
              <a:ext uri="{FF2B5EF4-FFF2-40B4-BE49-F238E27FC236}">
                <a16:creationId xmlns:a16="http://schemas.microsoft.com/office/drawing/2014/main" id="{5975909F-52F8-42D4-A52F-582D6CF8AC91}"/>
              </a:ext>
            </a:extLst>
          </p:cNvPr>
          <p:cNvSpPr txBox="1"/>
          <p:nvPr/>
        </p:nvSpPr>
        <p:spPr>
          <a:xfrm>
            <a:off x="1494851" y="3990214"/>
            <a:ext cx="1026242"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Cache</a:t>
            </a:r>
          </a:p>
          <a:p>
            <a:pPr algn="ctr"/>
            <a:r>
              <a:rPr lang="en-US" sz="2000" dirty="0">
                <a:latin typeface="Times New Roman" panose="02020603050405020304" pitchFamily="18" charset="0"/>
                <a:cs typeface="Times New Roman" panose="02020603050405020304" pitchFamily="18" charset="0"/>
              </a:rPr>
              <a:t>Size = 2</a:t>
            </a:r>
          </a:p>
        </p:txBody>
      </p:sp>
      <p:sp>
        <p:nvSpPr>
          <p:cNvPr id="20" name="TextBox 19">
            <a:extLst>
              <a:ext uri="{FF2B5EF4-FFF2-40B4-BE49-F238E27FC236}">
                <a16:creationId xmlns:a16="http://schemas.microsoft.com/office/drawing/2014/main" id="{B11F29D9-17F3-46EA-8837-042FA305DAE6}"/>
              </a:ext>
            </a:extLst>
          </p:cNvPr>
          <p:cNvSpPr txBox="1"/>
          <p:nvPr/>
        </p:nvSpPr>
        <p:spPr>
          <a:xfrm>
            <a:off x="4004633" y="3944047"/>
            <a:ext cx="255198"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t</a:t>
            </a:r>
          </a:p>
        </p:txBody>
      </p:sp>
      <p:sp>
        <p:nvSpPr>
          <p:cNvPr id="21" name="TextBox 20">
            <a:extLst>
              <a:ext uri="{FF2B5EF4-FFF2-40B4-BE49-F238E27FC236}">
                <a16:creationId xmlns:a16="http://schemas.microsoft.com/office/drawing/2014/main" id="{1ACCFCB0-3E05-4FD6-A542-E2B526DACD32}"/>
              </a:ext>
            </a:extLst>
          </p:cNvPr>
          <p:cNvSpPr txBox="1"/>
          <p:nvPr/>
        </p:nvSpPr>
        <p:spPr>
          <a:xfrm>
            <a:off x="4638615" y="3944047"/>
            <a:ext cx="527709"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t+1</a:t>
            </a:r>
          </a:p>
        </p:txBody>
      </p:sp>
      <p:sp>
        <p:nvSpPr>
          <p:cNvPr id="22" name="TextBox 21">
            <a:extLst>
              <a:ext uri="{FF2B5EF4-FFF2-40B4-BE49-F238E27FC236}">
                <a16:creationId xmlns:a16="http://schemas.microsoft.com/office/drawing/2014/main" id="{564C54AC-FC9D-46BA-AC8F-EC4B2938B3EA}"/>
              </a:ext>
            </a:extLst>
          </p:cNvPr>
          <p:cNvSpPr txBox="1"/>
          <p:nvPr/>
        </p:nvSpPr>
        <p:spPr>
          <a:xfrm>
            <a:off x="5414922" y="3944047"/>
            <a:ext cx="527709"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t+2</a:t>
            </a:r>
          </a:p>
        </p:txBody>
      </p:sp>
      <p:sp>
        <p:nvSpPr>
          <p:cNvPr id="23" name="TextBox 22">
            <a:extLst>
              <a:ext uri="{FF2B5EF4-FFF2-40B4-BE49-F238E27FC236}">
                <a16:creationId xmlns:a16="http://schemas.microsoft.com/office/drawing/2014/main" id="{B5E3334F-53DA-48DB-8ACE-B014C9028CC8}"/>
              </a:ext>
            </a:extLst>
          </p:cNvPr>
          <p:cNvSpPr txBox="1"/>
          <p:nvPr/>
        </p:nvSpPr>
        <p:spPr>
          <a:xfrm>
            <a:off x="6172803" y="3944046"/>
            <a:ext cx="527709"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t+3</a:t>
            </a:r>
          </a:p>
        </p:txBody>
      </p:sp>
      <p:sp>
        <p:nvSpPr>
          <p:cNvPr id="24" name="TextBox 23">
            <a:extLst>
              <a:ext uri="{FF2B5EF4-FFF2-40B4-BE49-F238E27FC236}">
                <a16:creationId xmlns:a16="http://schemas.microsoft.com/office/drawing/2014/main" id="{3CB1CED2-4C01-4B77-8DF3-0B54942C3648}"/>
              </a:ext>
            </a:extLst>
          </p:cNvPr>
          <p:cNvSpPr txBox="1"/>
          <p:nvPr/>
        </p:nvSpPr>
        <p:spPr>
          <a:xfrm>
            <a:off x="6955587" y="3944045"/>
            <a:ext cx="527709"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t+4</a:t>
            </a:r>
          </a:p>
        </p:txBody>
      </p:sp>
      <p:sp>
        <p:nvSpPr>
          <p:cNvPr id="25" name="TextBox 24">
            <a:extLst>
              <a:ext uri="{FF2B5EF4-FFF2-40B4-BE49-F238E27FC236}">
                <a16:creationId xmlns:a16="http://schemas.microsoft.com/office/drawing/2014/main" id="{F6BA374A-7912-468E-9697-E0757C55FDDD}"/>
              </a:ext>
            </a:extLst>
          </p:cNvPr>
          <p:cNvSpPr txBox="1"/>
          <p:nvPr/>
        </p:nvSpPr>
        <p:spPr>
          <a:xfrm>
            <a:off x="7719563" y="3944045"/>
            <a:ext cx="527709"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t+5</a:t>
            </a:r>
          </a:p>
        </p:txBody>
      </p:sp>
      <p:cxnSp>
        <p:nvCxnSpPr>
          <p:cNvPr id="27" name="Connector: Curved 26">
            <a:extLst>
              <a:ext uri="{FF2B5EF4-FFF2-40B4-BE49-F238E27FC236}">
                <a16:creationId xmlns:a16="http://schemas.microsoft.com/office/drawing/2014/main" id="{2E6A99FC-5D73-4481-9057-1B3633DFADD7}"/>
              </a:ext>
            </a:extLst>
          </p:cNvPr>
          <p:cNvCxnSpPr>
            <a:stCxn id="13" idx="0"/>
            <a:endCxn id="12" idx="0"/>
          </p:cNvCxnSpPr>
          <p:nvPr/>
        </p:nvCxnSpPr>
        <p:spPr>
          <a:xfrm rot="16200000" flipV="1">
            <a:off x="3239881" y="2424652"/>
            <a:ext cx="12015" cy="1772691"/>
          </a:xfrm>
          <a:prstGeom prst="curvedConnector3">
            <a:avLst>
              <a:gd name="adj1" fmla="val 3819542"/>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Connector: Curved 28">
            <a:extLst>
              <a:ext uri="{FF2B5EF4-FFF2-40B4-BE49-F238E27FC236}">
                <a16:creationId xmlns:a16="http://schemas.microsoft.com/office/drawing/2014/main" id="{182228D2-F56B-4316-B910-F8619E90696F}"/>
              </a:ext>
            </a:extLst>
          </p:cNvPr>
          <p:cNvCxnSpPr>
            <a:cxnSpLocks/>
            <a:stCxn id="12" idx="2"/>
          </p:cNvCxnSpPr>
          <p:nvPr/>
        </p:nvCxnSpPr>
        <p:spPr>
          <a:xfrm rot="16200000" flipH="1">
            <a:off x="2453682" y="3802252"/>
            <a:ext cx="482602" cy="670882"/>
          </a:xfrm>
          <a:prstGeom prst="curvedConnector2">
            <a:avLst/>
          </a:prstGeom>
          <a:ln w="38100">
            <a:tailEnd type="triangle"/>
          </a:ln>
        </p:spPr>
        <p:style>
          <a:lnRef idx="1">
            <a:schemeClr val="dk1"/>
          </a:lnRef>
          <a:fillRef idx="0">
            <a:schemeClr val="dk1"/>
          </a:fillRef>
          <a:effectRef idx="0">
            <a:schemeClr val="dk1"/>
          </a:effectRef>
          <a:fontRef idx="minor">
            <a:schemeClr val="tx1"/>
          </a:fontRef>
        </p:style>
      </p:cxnSp>
      <p:pic>
        <p:nvPicPr>
          <p:cNvPr id="30" name="Picture 29" descr="A picture containing person, person, holding, table&#10;&#10;Description automatically generated">
            <a:extLst>
              <a:ext uri="{FF2B5EF4-FFF2-40B4-BE49-F238E27FC236}">
                <a16:creationId xmlns:a16="http://schemas.microsoft.com/office/drawing/2014/main" id="{3E5C7995-2957-4640-BE43-CF295E792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Tree>
    <p:extLst>
      <p:ext uri="{BB962C8B-B14F-4D97-AF65-F5344CB8AC3E}">
        <p14:creationId xmlns:p14="http://schemas.microsoft.com/office/powerpoint/2010/main" val="273613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5125"/>
            <a:ext cx="10637108" cy="1325563"/>
          </a:xfrm>
        </p:spPr>
        <p:txBody>
          <a:bodyPr/>
          <a:lstStyle/>
          <a:p>
            <a:r>
              <a:rPr lang="en-US" dirty="0">
                <a:latin typeface="Times New Roman" panose="02020603050405020304" pitchFamily="18" charset="0"/>
                <a:cs typeface="Times New Roman" panose="02020603050405020304" pitchFamily="18" charset="0"/>
              </a:rPr>
              <a:t>Belady is Latency-suboptimal</a:t>
            </a:r>
          </a:p>
        </p:txBody>
      </p:sp>
      <p:sp>
        <p:nvSpPr>
          <p:cNvPr id="26" name="Rectangle 25">
            <a:extLst>
              <a:ext uri="{FF2B5EF4-FFF2-40B4-BE49-F238E27FC236}">
                <a16:creationId xmlns:a16="http://schemas.microsoft.com/office/drawing/2014/main" id="{0C7AF0F9-E9A5-4F9A-B3BC-032BAA7D3892}"/>
              </a:ext>
            </a:extLst>
          </p:cNvPr>
          <p:cNvSpPr/>
          <p:nvPr/>
        </p:nvSpPr>
        <p:spPr>
          <a:xfrm>
            <a:off x="819664" y="2823805"/>
            <a:ext cx="1486931"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370B29A-A02D-4347-B8E7-6EDB3A83594C}"/>
              </a:ext>
            </a:extLst>
          </p:cNvPr>
          <p:cNvSpPr/>
          <p:nvPr/>
        </p:nvSpPr>
        <p:spPr>
          <a:xfrm>
            <a:off x="909085" y="2907112"/>
            <a:ext cx="591402" cy="591402"/>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31" name="TextBox 30">
            <a:extLst>
              <a:ext uri="{FF2B5EF4-FFF2-40B4-BE49-F238E27FC236}">
                <a16:creationId xmlns:a16="http://schemas.microsoft.com/office/drawing/2014/main" id="{122192EC-9320-4491-809B-5750F7B30718}"/>
              </a:ext>
            </a:extLst>
          </p:cNvPr>
          <p:cNvSpPr txBox="1"/>
          <p:nvPr/>
        </p:nvSpPr>
        <p:spPr>
          <a:xfrm>
            <a:off x="835206" y="3592336"/>
            <a:ext cx="1455848"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Cache</a:t>
            </a:r>
          </a:p>
          <a:p>
            <a:pPr algn="ctr"/>
            <a:r>
              <a:rPr lang="en-US" sz="2000" dirty="0">
                <a:latin typeface="Times New Roman" panose="02020603050405020304" pitchFamily="18" charset="0"/>
                <a:cs typeface="Times New Roman" panose="02020603050405020304" pitchFamily="18" charset="0"/>
              </a:rPr>
              <a:t>Size=2, Z=3</a:t>
            </a:r>
          </a:p>
        </p:txBody>
      </p:sp>
      <p:sp>
        <p:nvSpPr>
          <p:cNvPr id="32" name="Rectangle 31">
            <a:extLst>
              <a:ext uri="{FF2B5EF4-FFF2-40B4-BE49-F238E27FC236}">
                <a16:creationId xmlns:a16="http://schemas.microsoft.com/office/drawing/2014/main" id="{1587E2F9-32F1-4D9F-BC6D-188A60AE1E4B}"/>
              </a:ext>
            </a:extLst>
          </p:cNvPr>
          <p:cNvSpPr/>
          <p:nvPr/>
        </p:nvSpPr>
        <p:spPr>
          <a:xfrm>
            <a:off x="1607840" y="2907112"/>
            <a:ext cx="591402" cy="591402"/>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cxnSp>
        <p:nvCxnSpPr>
          <p:cNvPr id="6" name="Straight Arrow Connector 5">
            <a:extLst>
              <a:ext uri="{FF2B5EF4-FFF2-40B4-BE49-F238E27FC236}">
                <a16:creationId xmlns:a16="http://schemas.microsoft.com/office/drawing/2014/main" id="{78E85E0F-55DF-428A-A34A-C24BEE6DDB65}"/>
              </a:ext>
            </a:extLst>
          </p:cNvPr>
          <p:cNvCxnSpPr>
            <a:cxnSpLocks/>
            <a:stCxn id="26" idx="3"/>
            <a:endCxn id="42" idx="1"/>
          </p:cNvCxnSpPr>
          <p:nvPr/>
        </p:nvCxnSpPr>
        <p:spPr>
          <a:xfrm flipV="1">
            <a:off x="2306595" y="2613425"/>
            <a:ext cx="826298" cy="5953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4423730A-A511-4B1E-90C5-C39FFB166A06}"/>
              </a:ext>
            </a:extLst>
          </p:cNvPr>
          <p:cNvCxnSpPr>
            <a:cxnSpLocks/>
            <a:stCxn id="26" idx="3"/>
            <a:endCxn id="52" idx="1"/>
          </p:cNvCxnSpPr>
          <p:nvPr/>
        </p:nvCxnSpPr>
        <p:spPr>
          <a:xfrm>
            <a:off x="2306595" y="3208820"/>
            <a:ext cx="829787" cy="56028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0EE9350-9D09-485C-8EEF-BBB0A20A73A0}"/>
              </a:ext>
            </a:extLst>
          </p:cNvPr>
          <p:cNvCxnSpPr>
            <a:cxnSpLocks/>
          </p:cNvCxnSpPr>
          <p:nvPr/>
        </p:nvCxnSpPr>
        <p:spPr>
          <a:xfrm>
            <a:off x="4228577" y="1764470"/>
            <a:ext cx="0" cy="4067981"/>
          </a:xfrm>
          <a:prstGeom prst="line">
            <a:avLst/>
          </a:prstGeom>
          <a:ln w="9525">
            <a:prstDash val="lgDash"/>
          </a:ln>
        </p:spPr>
        <p:style>
          <a:lnRef idx="1">
            <a:schemeClr val="dk1"/>
          </a:lnRef>
          <a:fillRef idx="0">
            <a:schemeClr val="dk1"/>
          </a:fillRef>
          <a:effectRef idx="0">
            <a:schemeClr val="dk1"/>
          </a:effectRef>
          <a:fontRef idx="minor">
            <a:schemeClr val="tx1"/>
          </a:fontRef>
        </p:style>
      </p:cxnSp>
      <p:grpSp>
        <p:nvGrpSpPr>
          <p:cNvPr id="131" name="Group 130">
            <a:extLst>
              <a:ext uri="{FF2B5EF4-FFF2-40B4-BE49-F238E27FC236}">
                <a16:creationId xmlns:a16="http://schemas.microsoft.com/office/drawing/2014/main" id="{90D84810-D212-4DD2-B838-C55685288BCB}"/>
              </a:ext>
            </a:extLst>
          </p:cNvPr>
          <p:cNvGrpSpPr/>
          <p:nvPr/>
        </p:nvGrpSpPr>
        <p:grpSpPr>
          <a:xfrm>
            <a:off x="3136382" y="3529711"/>
            <a:ext cx="924526" cy="478780"/>
            <a:chOff x="3136382" y="3589446"/>
            <a:chExt cx="924526" cy="478780"/>
          </a:xfrm>
        </p:grpSpPr>
        <p:sp>
          <p:nvSpPr>
            <p:cNvPr id="52" name="Rectangle 51">
              <a:extLst>
                <a:ext uri="{FF2B5EF4-FFF2-40B4-BE49-F238E27FC236}">
                  <a16:creationId xmlns:a16="http://schemas.microsoft.com/office/drawing/2014/main" id="{4B1A79B9-30CC-4EF1-A0B2-79F808D4FC78}"/>
                </a:ext>
              </a:extLst>
            </p:cNvPr>
            <p:cNvSpPr/>
            <p:nvPr/>
          </p:nvSpPr>
          <p:spPr>
            <a:xfrm>
              <a:off x="3136382" y="3589446"/>
              <a:ext cx="924526" cy="47878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CD39835C-4A52-4A70-8A22-04C64C72301C}"/>
                </a:ext>
              </a:extLst>
            </p:cNvPr>
            <p:cNvSpPr/>
            <p:nvPr/>
          </p:nvSpPr>
          <p:spPr>
            <a:xfrm>
              <a:off x="3191981" y="3641244"/>
              <a:ext cx="367715" cy="367715"/>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54" name="Rectangle 53">
              <a:extLst>
                <a:ext uri="{FF2B5EF4-FFF2-40B4-BE49-F238E27FC236}">
                  <a16:creationId xmlns:a16="http://schemas.microsoft.com/office/drawing/2014/main" id="{A6C29995-462F-4AF3-B511-70A71BCF85D3}"/>
                </a:ext>
              </a:extLst>
            </p:cNvPr>
            <p:cNvSpPr/>
            <p:nvPr/>
          </p:nvSpPr>
          <p:spPr>
            <a:xfrm>
              <a:off x="3633382" y="3641244"/>
              <a:ext cx="367715" cy="367715"/>
            </a:xfrm>
            <a:prstGeom prst="rect">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grpSp>
      <p:grpSp>
        <p:nvGrpSpPr>
          <p:cNvPr id="130" name="Group 129">
            <a:extLst>
              <a:ext uri="{FF2B5EF4-FFF2-40B4-BE49-F238E27FC236}">
                <a16:creationId xmlns:a16="http://schemas.microsoft.com/office/drawing/2014/main" id="{62087776-8A03-448A-A245-1A14FB2B8EBD}"/>
              </a:ext>
            </a:extLst>
          </p:cNvPr>
          <p:cNvGrpSpPr/>
          <p:nvPr/>
        </p:nvGrpSpPr>
        <p:grpSpPr>
          <a:xfrm>
            <a:off x="3132893" y="2370933"/>
            <a:ext cx="936506" cy="484984"/>
            <a:chOff x="3132893" y="2430668"/>
            <a:chExt cx="936506" cy="484984"/>
          </a:xfrm>
        </p:grpSpPr>
        <p:sp>
          <p:nvSpPr>
            <p:cNvPr id="42" name="Rectangle 41">
              <a:extLst>
                <a:ext uri="{FF2B5EF4-FFF2-40B4-BE49-F238E27FC236}">
                  <a16:creationId xmlns:a16="http://schemas.microsoft.com/office/drawing/2014/main" id="{DCD845CB-8B76-4582-9700-13AA1264394B}"/>
                </a:ext>
              </a:extLst>
            </p:cNvPr>
            <p:cNvSpPr/>
            <p:nvPr/>
          </p:nvSpPr>
          <p:spPr>
            <a:xfrm>
              <a:off x="3132893" y="2430668"/>
              <a:ext cx="936506" cy="48498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E9E3C2E-1A70-4D80-9A02-1CA4E5E648A7}"/>
                </a:ext>
              </a:extLst>
            </p:cNvPr>
            <p:cNvSpPr/>
            <p:nvPr/>
          </p:nvSpPr>
          <p:spPr>
            <a:xfrm>
              <a:off x="3629306" y="2483137"/>
              <a:ext cx="372480" cy="372480"/>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56" name="Rectangle 55">
              <a:extLst>
                <a:ext uri="{FF2B5EF4-FFF2-40B4-BE49-F238E27FC236}">
                  <a16:creationId xmlns:a16="http://schemas.microsoft.com/office/drawing/2014/main" id="{0A480F23-9BD4-4E63-8672-1F7F40728327}"/>
                </a:ext>
              </a:extLst>
            </p:cNvPr>
            <p:cNvSpPr/>
            <p:nvPr/>
          </p:nvSpPr>
          <p:spPr>
            <a:xfrm>
              <a:off x="3199419" y="2485519"/>
              <a:ext cx="367715" cy="367715"/>
            </a:xfrm>
            <a:prstGeom prst="rect">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grpSp>
      <p:sp>
        <p:nvSpPr>
          <p:cNvPr id="58" name="Oval 57">
            <a:extLst>
              <a:ext uri="{FF2B5EF4-FFF2-40B4-BE49-F238E27FC236}">
                <a16:creationId xmlns:a16="http://schemas.microsoft.com/office/drawing/2014/main" id="{B718F8D0-63F2-49D5-9C96-D5581164A92F}"/>
              </a:ext>
            </a:extLst>
          </p:cNvPr>
          <p:cNvSpPr/>
          <p:nvPr/>
        </p:nvSpPr>
        <p:spPr>
          <a:xfrm>
            <a:off x="1813951" y="4871718"/>
            <a:ext cx="591402" cy="591402"/>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59" name="Oval 58">
            <a:extLst>
              <a:ext uri="{FF2B5EF4-FFF2-40B4-BE49-F238E27FC236}">
                <a16:creationId xmlns:a16="http://schemas.microsoft.com/office/drawing/2014/main" id="{BACAF902-A487-4209-9942-4326664A2364}"/>
              </a:ext>
            </a:extLst>
          </p:cNvPr>
          <p:cNvSpPr/>
          <p:nvPr/>
        </p:nvSpPr>
        <p:spPr>
          <a:xfrm>
            <a:off x="2588308" y="4871718"/>
            <a:ext cx="591402" cy="591402"/>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62" name="Oval 61">
            <a:extLst>
              <a:ext uri="{FF2B5EF4-FFF2-40B4-BE49-F238E27FC236}">
                <a16:creationId xmlns:a16="http://schemas.microsoft.com/office/drawing/2014/main" id="{FA4C8BD4-FBAA-476C-B8AF-9BD2D358DA52}"/>
              </a:ext>
            </a:extLst>
          </p:cNvPr>
          <p:cNvSpPr/>
          <p:nvPr/>
        </p:nvSpPr>
        <p:spPr>
          <a:xfrm>
            <a:off x="3362665" y="4871718"/>
            <a:ext cx="591402" cy="591402"/>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63" name="Oval 62">
            <a:extLst>
              <a:ext uri="{FF2B5EF4-FFF2-40B4-BE49-F238E27FC236}">
                <a16:creationId xmlns:a16="http://schemas.microsoft.com/office/drawing/2014/main" id="{BEABEC77-26CA-42E5-87E8-785DC48BACF1}"/>
              </a:ext>
            </a:extLst>
          </p:cNvPr>
          <p:cNvSpPr/>
          <p:nvPr/>
        </p:nvSpPr>
        <p:spPr>
          <a:xfrm>
            <a:off x="4553635" y="4871718"/>
            <a:ext cx="591402" cy="591402"/>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64" name="Oval 63">
            <a:extLst>
              <a:ext uri="{FF2B5EF4-FFF2-40B4-BE49-F238E27FC236}">
                <a16:creationId xmlns:a16="http://schemas.microsoft.com/office/drawing/2014/main" id="{0C520E10-4AAF-42D6-B987-8A46D84427B9}"/>
              </a:ext>
            </a:extLst>
          </p:cNvPr>
          <p:cNvSpPr/>
          <p:nvPr/>
        </p:nvSpPr>
        <p:spPr>
          <a:xfrm>
            <a:off x="5325546" y="4871718"/>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65" name="Oval 64">
            <a:extLst>
              <a:ext uri="{FF2B5EF4-FFF2-40B4-BE49-F238E27FC236}">
                <a16:creationId xmlns:a16="http://schemas.microsoft.com/office/drawing/2014/main" id="{4470FCF8-472C-4FC6-A976-1F93DE2A8EEE}"/>
              </a:ext>
            </a:extLst>
          </p:cNvPr>
          <p:cNvSpPr/>
          <p:nvPr/>
        </p:nvSpPr>
        <p:spPr>
          <a:xfrm>
            <a:off x="6097457" y="4883733"/>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66" name="Oval 65">
            <a:extLst>
              <a:ext uri="{FF2B5EF4-FFF2-40B4-BE49-F238E27FC236}">
                <a16:creationId xmlns:a16="http://schemas.microsoft.com/office/drawing/2014/main" id="{AB90EA53-A940-4F9F-8A55-685B8E7E8E19}"/>
              </a:ext>
            </a:extLst>
          </p:cNvPr>
          <p:cNvSpPr/>
          <p:nvPr/>
        </p:nvSpPr>
        <p:spPr>
          <a:xfrm>
            <a:off x="6867694" y="4871718"/>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67" name="Oval 66">
            <a:extLst>
              <a:ext uri="{FF2B5EF4-FFF2-40B4-BE49-F238E27FC236}">
                <a16:creationId xmlns:a16="http://schemas.microsoft.com/office/drawing/2014/main" id="{235A0B3A-EC61-467B-A738-A5584EB2FD95}"/>
              </a:ext>
            </a:extLst>
          </p:cNvPr>
          <p:cNvSpPr/>
          <p:nvPr/>
        </p:nvSpPr>
        <p:spPr>
          <a:xfrm>
            <a:off x="7637931" y="4883733"/>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cxnSp>
        <p:nvCxnSpPr>
          <p:cNvPr id="68" name="Connector: Curved 67">
            <a:extLst>
              <a:ext uri="{FF2B5EF4-FFF2-40B4-BE49-F238E27FC236}">
                <a16:creationId xmlns:a16="http://schemas.microsoft.com/office/drawing/2014/main" id="{6A504DB0-465C-41A4-8E4D-F5BA41FF938B}"/>
              </a:ext>
            </a:extLst>
          </p:cNvPr>
          <p:cNvCxnSpPr>
            <a:cxnSpLocks/>
            <a:stCxn id="79" idx="2"/>
            <a:endCxn id="71" idx="2"/>
          </p:cNvCxnSpPr>
          <p:nvPr/>
        </p:nvCxnSpPr>
        <p:spPr>
          <a:xfrm rot="16200000" flipH="1">
            <a:off x="3447267" y="4452596"/>
            <a:ext cx="47251" cy="2712462"/>
          </a:xfrm>
          <a:prstGeom prst="curvedConnector3">
            <a:avLst>
              <a:gd name="adj1" fmla="val 1332594"/>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09977FB-6FF8-4F5F-925C-9850117CF03D}"/>
              </a:ext>
            </a:extLst>
          </p:cNvPr>
          <p:cNvSpPr txBox="1"/>
          <p:nvPr/>
        </p:nvSpPr>
        <p:spPr>
          <a:xfrm>
            <a:off x="4702730" y="5463121"/>
            <a:ext cx="24878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a:t>
            </a:r>
          </a:p>
        </p:txBody>
      </p:sp>
      <p:sp>
        <p:nvSpPr>
          <p:cNvPr id="72" name="TextBox 71">
            <a:extLst>
              <a:ext uri="{FF2B5EF4-FFF2-40B4-BE49-F238E27FC236}">
                <a16:creationId xmlns:a16="http://schemas.microsoft.com/office/drawing/2014/main" id="{6C38F639-8B44-47F7-97E1-39B0AF205F3C}"/>
              </a:ext>
            </a:extLst>
          </p:cNvPr>
          <p:cNvSpPr txBox="1"/>
          <p:nvPr/>
        </p:nvSpPr>
        <p:spPr>
          <a:xfrm>
            <a:off x="5350337" y="5463121"/>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73" name="TextBox 72">
            <a:extLst>
              <a:ext uri="{FF2B5EF4-FFF2-40B4-BE49-F238E27FC236}">
                <a16:creationId xmlns:a16="http://schemas.microsoft.com/office/drawing/2014/main" id="{C547AEB5-863F-4163-B55E-BAF456EA4F69}"/>
              </a:ext>
            </a:extLst>
          </p:cNvPr>
          <p:cNvSpPr txBox="1"/>
          <p:nvPr/>
        </p:nvSpPr>
        <p:spPr>
          <a:xfrm>
            <a:off x="6126644" y="5463121"/>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74" name="TextBox 73">
            <a:extLst>
              <a:ext uri="{FF2B5EF4-FFF2-40B4-BE49-F238E27FC236}">
                <a16:creationId xmlns:a16="http://schemas.microsoft.com/office/drawing/2014/main" id="{786512C2-4000-4AF5-960C-80B7BA82326C}"/>
              </a:ext>
            </a:extLst>
          </p:cNvPr>
          <p:cNvSpPr txBox="1"/>
          <p:nvPr/>
        </p:nvSpPr>
        <p:spPr>
          <a:xfrm>
            <a:off x="6884525" y="5463120"/>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t+3</a:t>
            </a:r>
          </a:p>
        </p:txBody>
      </p:sp>
      <p:sp>
        <p:nvSpPr>
          <p:cNvPr id="75" name="TextBox 74">
            <a:extLst>
              <a:ext uri="{FF2B5EF4-FFF2-40B4-BE49-F238E27FC236}">
                <a16:creationId xmlns:a16="http://schemas.microsoft.com/office/drawing/2014/main" id="{E267675A-C6A9-4435-A48D-E30C2DDC632E}"/>
              </a:ext>
            </a:extLst>
          </p:cNvPr>
          <p:cNvSpPr txBox="1"/>
          <p:nvPr/>
        </p:nvSpPr>
        <p:spPr>
          <a:xfrm>
            <a:off x="7667309" y="5463119"/>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t+4</a:t>
            </a:r>
          </a:p>
        </p:txBody>
      </p:sp>
      <p:sp>
        <p:nvSpPr>
          <p:cNvPr id="77" name="TextBox 76">
            <a:extLst>
              <a:ext uri="{FF2B5EF4-FFF2-40B4-BE49-F238E27FC236}">
                <a16:creationId xmlns:a16="http://schemas.microsoft.com/office/drawing/2014/main" id="{0D533300-349B-4C6A-BC28-D0685095FBA7}"/>
              </a:ext>
            </a:extLst>
          </p:cNvPr>
          <p:cNvSpPr txBox="1"/>
          <p:nvPr/>
        </p:nvSpPr>
        <p:spPr>
          <a:xfrm>
            <a:off x="3437793" y="5463119"/>
            <a:ext cx="441147"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78" name="TextBox 77">
            <a:extLst>
              <a:ext uri="{FF2B5EF4-FFF2-40B4-BE49-F238E27FC236}">
                <a16:creationId xmlns:a16="http://schemas.microsoft.com/office/drawing/2014/main" id="{84F912B4-4855-4E79-B8F7-6F6915EA9CD8}"/>
              </a:ext>
            </a:extLst>
          </p:cNvPr>
          <p:cNvSpPr txBox="1"/>
          <p:nvPr/>
        </p:nvSpPr>
        <p:spPr>
          <a:xfrm>
            <a:off x="2660066" y="5463119"/>
            <a:ext cx="441147"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79" name="TextBox 78">
            <a:extLst>
              <a:ext uri="{FF2B5EF4-FFF2-40B4-BE49-F238E27FC236}">
                <a16:creationId xmlns:a16="http://schemas.microsoft.com/office/drawing/2014/main" id="{F197193B-46F0-44C0-B62D-1AB2352F7F2A}"/>
              </a:ext>
            </a:extLst>
          </p:cNvPr>
          <p:cNvSpPr txBox="1"/>
          <p:nvPr/>
        </p:nvSpPr>
        <p:spPr>
          <a:xfrm>
            <a:off x="1894087" y="5415870"/>
            <a:ext cx="441147"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t-3</a:t>
            </a:r>
          </a:p>
        </p:txBody>
      </p:sp>
      <p:graphicFrame>
        <p:nvGraphicFramePr>
          <p:cNvPr id="100" name="Table 4">
            <a:extLst>
              <a:ext uri="{FF2B5EF4-FFF2-40B4-BE49-F238E27FC236}">
                <a16:creationId xmlns:a16="http://schemas.microsoft.com/office/drawing/2014/main" id="{CC28D127-A046-453E-81B4-CA07FF546DAD}"/>
              </a:ext>
            </a:extLst>
          </p:cNvPr>
          <p:cNvGraphicFramePr>
            <a:graphicFrameLocks noGrp="1"/>
          </p:cNvGraphicFramePr>
          <p:nvPr/>
        </p:nvGraphicFramePr>
        <p:xfrm>
          <a:off x="4438303" y="3411105"/>
          <a:ext cx="3880225" cy="741680"/>
        </p:xfrm>
        <a:graphic>
          <a:graphicData uri="http://schemas.openxmlformats.org/drawingml/2006/table">
            <a:tbl>
              <a:tblPr firstRow="1" bandRow="1">
                <a:tableStyleId>{0505E3EF-67EA-436B-97B2-0124C06EBD24}</a:tableStyleId>
              </a:tblPr>
              <a:tblGrid>
                <a:gridCol w="776045">
                  <a:extLst>
                    <a:ext uri="{9D8B030D-6E8A-4147-A177-3AD203B41FA5}">
                      <a16:colId xmlns:a16="http://schemas.microsoft.com/office/drawing/2014/main" val="2142613188"/>
                    </a:ext>
                  </a:extLst>
                </a:gridCol>
                <a:gridCol w="776045">
                  <a:extLst>
                    <a:ext uri="{9D8B030D-6E8A-4147-A177-3AD203B41FA5}">
                      <a16:colId xmlns:a16="http://schemas.microsoft.com/office/drawing/2014/main" val="3883719787"/>
                    </a:ext>
                  </a:extLst>
                </a:gridCol>
                <a:gridCol w="776045">
                  <a:extLst>
                    <a:ext uri="{9D8B030D-6E8A-4147-A177-3AD203B41FA5}">
                      <a16:colId xmlns:a16="http://schemas.microsoft.com/office/drawing/2014/main" val="1025986222"/>
                    </a:ext>
                  </a:extLst>
                </a:gridCol>
                <a:gridCol w="776045">
                  <a:extLst>
                    <a:ext uri="{9D8B030D-6E8A-4147-A177-3AD203B41FA5}">
                      <a16:colId xmlns:a16="http://schemas.microsoft.com/office/drawing/2014/main" val="4217915530"/>
                    </a:ext>
                  </a:extLst>
                </a:gridCol>
                <a:gridCol w="776045">
                  <a:extLst>
                    <a:ext uri="{9D8B030D-6E8A-4147-A177-3AD203B41FA5}">
                      <a16:colId xmlns:a16="http://schemas.microsoft.com/office/drawing/2014/main" val="1651295010"/>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1065334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6910139"/>
                  </a:ext>
                </a:extLst>
              </a:tr>
            </a:tbl>
          </a:graphicData>
        </a:graphic>
      </p:graphicFrame>
      <p:sp>
        <p:nvSpPr>
          <p:cNvPr id="101" name="TextBox 100">
            <a:extLst>
              <a:ext uri="{FF2B5EF4-FFF2-40B4-BE49-F238E27FC236}">
                <a16:creationId xmlns:a16="http://schemas.microsoft.com/office/drawing/2014/main" id="{252950C0-63D5-4510-9B87-E1C207864D2D}"/>
              </a:ext>
            </a:extLst>
          </p:cNvPr>
          <p:cNvSpPr txBox="1"/>
          <p:nvPr/>
        </p:nvSpPr>
        <p:spPr>
          <a:xfrm>
            <a:off x="4570976" y="3409387"/>
            <a:ext cx="505268"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02" name="TextBox 101">
            <a:extLst>
              <a:ext uri="{FF2B5EF4-FFF2-40B4-BE49-F238E27FC236}">
                <a16:creationId xmlns:a16="http://schemas.microsoft.com/office/drawing/2014/main" id="{D5701876-0890-420C-832A-374D43751116}"/>
              </a:ext>
            </a:extLst>
          </p:cNvPr>
          <p:cNvSpPr txBox="1"/>
          <p:nvPr/>
        </p:nvSpPr>
        <p:spPr>
          <a:xfrm>
            <a:off x="5275898" y="3401538"/>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3</a:t>
            </a:r>
          </a:p>
        </p:txBody>
      </p:sp>
      <p:sp>
        <p:nvSpPr>
          <p:cNvPr id="103" name="TextBox 102">
            <a:extLst>
              <a:ext uri="{FF2B5EF4-FFF2-40B4-BE49-F238E27FC236}">
                <a16:creationId xmlns:a16="http://schemas.microsoft.com/office/drawing/2014/main" id="{7D4C727D-BAE4-4C7D-9A40-2236CFBDF72C}"/>
              </a:ext>
            </a:extLst>
          </p:cNvPr>
          <p:cNvSpPr txBox="1"/>
          <p:nvPr/>
        </p:nvSpPr>
        <p:spPr>
          <a:xfrm>
            <a:off x="6116152" y="3401538"/>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04" name="TextBox 103">
            <a:extLst>
              <a:ext uri="{FF2B5EF4-FFF2-40B4-BE49-F238E27FC236}">
                <a16:creationId xmlns:a16="http://schemas.microsoft.com/office/drawing/2014/main" id="{2F924458-6A83-4292-A896-0E961F207DE1}"/>
              </a:ext>
            </a:extLst>
          </p:cNvPr>
          <p:cNvSpPr txBox="1"/>
          <p:nvPr/>
        </p:nvSpPr>
        <p:spPr>
          <a:xfrm>
            <a:off x="6894325" y="3409386"/>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05" name="TextBox 104">
            <a:extLst>
              <a:ext uri="{FF2B5EF4-FFF2-40B4-BE49-F238E27FC236}">
                <a16:creationId xmlns:a16="http://schemas.microsoft.com/office/drawing/2014/main" id="{9A8C0BE6-E025-426C-9F46-1E77338E110E}"/>
              </a:ext>
            </a:extLst>
          </p:cNvPr>
          <p:cNvSpPr txBox="1"/>
          <p:nvPr/>
        </p:nvSpPr>
        <p:spPr>
          <a:xfrm>
            <a:off x="7676795" y="3409385"/>
            <a:ext cx="505268"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p>
          <a:p>
            <a:pPr algn="ctr">
              <a:spcBef>
                <a:spcPts val="800"/>
              </a:spcBef>
            </a:pPr>
            <a:r>
              <a:rPr lang="en-US" dirty="0">
                <a:latin typeface="Times New Roman" panose="02020603050405020304" pitchFamily="18" charset="0"/>
                <a:cs typeface="Times New Roman" panose="02020603050405020304" pitchFamily="18" charset="0"/>
              </a:rPr>
              <a:t>0</a:t>
            </a:r>
          </a:p>
        </p:txBody>
      </p:sp>
      <p:graphicFrame>
        <p:nvGraphicFramePr>
          <p:cNvPr id="114" name="Table 4">
            <a:extLst>
              <a:ext uri="{FF2B5EF4-FFF2-40B4-BE49-F238E27FC236}">
                <a16:creationId xmlns:a16="http://schemas.microsoft.com/office/drawing/2014/main" id="{BFD2529C-19E7-4603-9B97-DD7B8371657C}"/>
              </a:ext>
            </a:extLst>
          </p:cNvPr>
          <p:cNvGraphicFramePr>
            <a:graphicFrameLocks noGrp="1"/>
          </p:cNvGraphicFramePr>
          <p:nvPr/>
        </p:nvGraphicFramePr>
        <p:xfrm>
          <a:off x="4438303" y="2266482"/>
          <a:ext cx="3880225" cy="741680"/>
        </p:xfrm>
        <a:graphic>
          <a:graphicData uri="http://schemas.openxmlformats.org/drawingml/2006/table">
            <a:tbl>
              <a:tblPr firstRow="1" bandRow="1">
                <a:tableStyleId>{0505E3EF-67EA-436B-97B2-0124C06EBD24}</a:tableStyleId>
              </a:tblPr>
              <a:tblGrid>
                <a:gridCol w="776045">
                  <a:extLst>
                    <a:ext uri="{9D8B030D-6E8A-4147-A177-3AD203B41FA5}">
                      <a16:colId xmlns:a16="http://schemas.microsoft.com/office/drawing/2014/main" val="2142613188"/>
                    </a:ext>
                  </a:extLst>
                </a:gridCol>
                <a:gridCol w="776045">
                  <a:extLst>
                    <a:ext uri="{9D8B030D-6E8A-4147-A177-3AD203B41FA5}">
                      <a16:colId xmlns:a16="http://schemas.microsoft.com/office/drawing/2014/main" val="3883719787"/>
                    </a:ext>
                  </a:extLst>
                </a:gridCol>
                <a:gridCol w="776045">
                  <a:extLst>
                    <a:ext uri="{9D8B030D-6E8A-4147-A177-3AD203B41FA5}">
                      <a16:colId xmlns:a16="http://schemas.microsoft.com/office/drawing/2014/main" val="1025986222"/>
                    </a:ext>
                  </a:extLst>
                </a:gridCol>
                <a:gridCol w="776045">
                  <a:extLst>
                    <a:ext uri="{9D8B030D-6E8A-4147-A177-3AD203B41FA5}">
                      <a16:colId xmlns:a16="http://schemas.microsoft.com/office/drawing/2014/main" val="4217915530"/>
                    </a:ext>
                  </a:extLst>
                </a:gridCol>
                <a:gridCol w="776045">
                  <a:extLst>
                    <a:ext uri="{9D8B030D-6E8A-4147-A177-3AD203B41FA5}">
                      <a16:colId xmlns:a16="http://schemas.microsoft.com/office/drawing/2014/main" val="1651295010"/>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1065334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6910139"/>
                  </a:ext>
                </a:extLst>
              </a:tr>
            </a:tbl>
          </a:graphicData>
        </a:graphic>
      </p:graphicFrame>
      <p:sp>
        <p:nvSpPr>
          <p:cNvPr id="115" name="TextBox 114">
            <a:extLst>
              <a:ext uri="{FF2B5EF4-FFF2-40B4-BE49-F238E27FC236}">
                <a16:creationId xmlns:a16="http://schemas.microsoft.com/office/drawing/2014/main" id="{1381C674-5CC9-4EB0-AAAB-DDA59D941A67}"/>
              </a:ext>
            </a:extLst>
          </p:cNvPr>
          <p:cNvSpPr txBox="1"/>
          <p:nvPr/>
        </p:nvSpPr>
        <p:spPr>
          <a:xfrm>
            <a:off x="4570976" y="2264764"/>
            <a:ext cx="505268"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16" name="TextBox 115">
            <a:extLst>
              <a:ext uri="{FF2B5EF4-FFF2-40B4-BE49-F238E27FC236}">
                <a16:creationId xmlns:a16="http://schemas.microsoft.com/office/drawing/2014/main" id="{60DEC819-9294-45AE-8777-2245602503EE}"/>
              </a:ext>
            </a:extLst>
          </p:cNvPr>
          <p:cNvSpPr txBox="1"/>
          <p:nvPr/>
        </p:nvSpPr>
        <p:spPr>
          <a:xfrm>
            <a:off x="5346430" y="2256915"/>
            <a:ext cx="505268"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17" name="TextBox 116">
            <a:extLst>
              <a:ext uri="{FF2B5EF4-FFF2-40B4-BE49-F238E27FC236}">
                <a16:creationId xmlns:a16="http://schemas.microsoft.com/office/drawing/2014/main" id="{BFB1B197-FA9A-4F59-AA2E-D28829F183DD}"/>
              </a:ext>
            </a:extLst>
          </p:cNvPr>
          <p:cNvSpPr txBox="1"/>
          <p:nvPr/>
        </p:nvSpPr>
        <p:spPr>
          <a:xfrm>
            <a:off x="6045621" y="2256915"/>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3</a:t>
            </a:r>
          </a:p>
        </p:txBody>
      </p:sp>
      <p:sp>
        <p:nvSpPr>
          <p:cNvPr id="118" name="TextBox 117">
            <a:extLst>
              <a:ext uri="{FF2B5EF4-FFF2-40B4-BE49-F238E27FC236}">
                <a16:creationId xmlns:a16="http://schemas.microsoft.com/office/drawing/2014/main" id="{A6E7BDC3-13BC-432C-AF89-1D747DFF1F88}"/>
              </a:ext>
            </a:extLst>
          </p:cNvPr>
          <p:cNvSpPr txBox="1"/>
          <p:nvPr/>
        </p:nvSpPr>
        <p:spPr>
          <a:xfrm>
            <a:off x="6996917" y="2629101"/>
            <a:ext cx="300082" cy="369332"/>
          </a:xfrm>
          <a:prstGeom prst="rect">
            <a:avLst/>
          </a:prstGeom>
          <a:noFill/>
        </p:spPr>
        <p:txBody>
          <a:bodyPr wrap="none" rtlCol="0">
            <a:spAutoFit/>
          </a:bodyPr>
          <a:lstStyle/>
          <a:p>
            <a:pPr algn="ctr">
              <a:spcBef>
                <a:spcPts val="800"/>
              </a:spcBef>
            </a:pPr>
            <a:r>
              <a:rPr lang="en-US" dirty="0">
                <a:latin typeface="Times New Roman" panose="02020603050405020304" pitchFamily="18" charset="0"/>
                <a:cs typeface="Times New Roman" panose="02020603050405020304" pitchFamily="18" charset="0"/>
              </a:rPr>
              <a:t>2</a:t>
            </a:r>
          </a:p>
        </p:txBody>
      </p:sp>
      <p:sp>
        <p:nvSpPr>
          <p:cNvPr id="119" name="TextBox 118">
            <a:extLst>
              <a:ext uri="{FF2B5EF4-FFF2-40B4-BE49-F238E27FC236}">
                <a16:creationId xmlns:a16="http://schemas.microsoft.com/office/drawing/2014/main" id="{E4FB52D2-214B-4DF1-B37B-28A45FBF9692}"/>
              </a:ext>
            </a:extLst>
          </p:cNvPr>
          <p:cNvSpPr txBox="1"/>
          <p:nvPr/>
        </p:nvSpPr>
        <p:spPr>
          <a:xfrm>
            <a:off x="7791010" y="2629101"/>
            <a:ext cx="300082" cy="369332"/>
          </a:xfrm>
          <a:prstGeom prst="rect">
            <a:avLst/>
          </a:prstGeom>
          <a:noFill/>
        </p:spPr>
        <p:txBody>
          <a:bodyPr wrap="none" rtlCol="0">
            <a:spAutoFit/>
          </a:bodyPr>
          <a:lstStyle/>
          <a:p>
            <a:pPr algn="ctr">
              <a:spcBef>
                <a:spcPts val="800"/>
              </a:spcBef>
            </a:pPr>
            <a:r>
              <a:rPr lang="en-US" dirty="0">
                <a:latin typeface="Times New Roman" panose="02020603050405020304" pitchFamily="18" charset="0"/>
                <a:cs typeface="Times New Roman" panose="02020603050405020304" pitchFamily="18" charset="0"/>
              </a:rPr>
              <a:t>1</a:t>
            </a:r>
          </a:p>
        </p:txBody>
      </p:sp>
      <p:sp>
        <p:nvSpPr>
          <p:cNvPr id="120" name="TextBox 119">
            <a:extLst>
              <a:ext uri="{FF2B5EF4-FFF2-40B4-BE49-F238E27FC236}">
                <a16:creationId xmlns:a16="http://schemas.microsoft.com/office/drawing/2014/main" id="{B81757F1-CBD6-434E-8346-429DD2C129DC}"/>
              </a:ext>
            </a:extLst>
          </p:cNvPr>
          <p:cNvSpPr txBox="1"/>
          <p:nvPr/>
        </p:nvSpPr>
        <p:spPr>
          <a:xfrm>
            <a:off x="6814173" y="2259769"/>
            <a:ext cx="1447832" cy="369332"/>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Delayed Hits</a:t>
            </a:r>
          </a:p>
        </p:txBody>
      </p:sp>
      <p:sp>
        <p:nvSpPr>
          <p:cNvPr id="121" name="TextBox 120">
            <a:extLst>
              <a:ext uri="{FF2B5EF4-FFF2-40B4-BE49-F238E27FC236}">
                <a16:creationId xmlns:a16="http://schemas.microsoft.com/office/drawing/2014/main" id="{213376D8-06A7-44E5-BBE1-260988ABC6BB}"/>
              </a:ext>
            </a:extLst>
          </p:cNvPr>
          <p:cNvSpPr txBox="1"/>
          <p:nvPr/>
        </p:nvSpPr>
        <p:spPr>
          <a:xfrm>
            <a:off x="5105894" y="4167876"/>
            <a:ext cx="252578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Option 2: Evict </a:t>
            </a:r>
            <a:r>
              <a:rPr lang="en-US" b="1" dirty="0">
                <a:latin typeface="Times New Roman" panose="02020603050405020304" pitchFamily="18" charset="0"/>
                <a:cs typeface="Times New Roman" panose="02020603050405020304" pitchFamily="18" charset="0"/>
              </a:rPr>
              <a:t>B</a:t>
            </a:r>
          </a:p>
        </p:txBody>
      </p:sp>
      <p:sp>
        <p:nvSpPr>
          <p:cNvPr id="122" name="TextBox 121">
            <a:extLst>
              <a:ext uri="{FF2B5EF4-FFF2-40B4-BE49-F238E27FC236}">
                <a16:creationId xmlns:a16="http://schemas.microsoft.com/office/drawing/2014/main" id="{AFC74A78-E9C3-4C96-A2F4-D4C2354E4DD0}"/>
              </a:ext>
            </a:extLst>
          </p:cNvPr>
          <p:cNvSpPr txBox="1"/>
          <p:nvPr/>
        </p:nvSpPr>
        <p:spPr>
          <a:xfrm>
            <a:off x="5130267" y="1892744"/>
            <a:ext cx="252578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Option 1: Evict </a:t>
            </a:r>
            <a:r>
              <a:rPr lang="en-US" b="1" dirty="0">
                <a:latin typeface="Times New Roman" panose="02020603050405020304" pitchFamily="18" charset="0"/>
                <a:cs typeface="Times New Roman" panose="02020603050405020304" pitchFamily="18" charset="0"/>
              </a:rPr>
              <a:t>A</a:t>
            </a:r>
          </a:p>
        </p:txBody>
      </p:sp>
      <p:sp>
        <p:nvSpPr>
          <p:cNvPr id="129" name="Rectangle 128">
            <a:extLst>
              <a:ext uri="{FF2B5EF4-FFF2-40B4-BE49-F238E27FC236}">
                <a16:creationId xmlns:a16="http://schemas.microsoft.com/office/drawing/2014/main" id="{8978E1F2-ECA6-43AE-8E2B-C234391FE9D3}"/>
              </a:ext>
            </a:extLst>
          </p:cNvPr>
          <p:cNvSpPr/>
          <p:nvPr/>
        </p:nvSpPr>
        <p:spPr>
          <a:xfrm>
            <a:off x="3152298" y="6024590"/>
            <a:ext cx="57099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Z=3</a:t>
            </a:r>
            <a:endParaRPr lang="en-US" dirty="0"/>
          </a:p>
        </p:txBody>
      </p:sp>
      <p:sp>
        <p:nvSpPr>
          <p:cNvPr id="132" name="TextBox 131">
            <a:extLst>
              <a:ext uri="{FF2B5EF4-FFF2-40B4-BE49-F238E27FC236}">
                <a16:creationId xmlns:a16="http://schemas.microsoft.com/office/drawing/2014/main" id="{50A7ABFB-33E2-4BDD-8CA9-063D7871F300}"/>
              </a:ext>
            </a:extLst>
          </p:cNvPr>
          <p:cNvSpPr txBox="1"/>
          <p:nvPr/>
        </p:nvSpPr>
        <p:spPr>
          <a:xfrm>
            <a:off x="8436942" y="2305935"/>
            <a:ext cx="2664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Latency Cost = </a:t>
            </a:r>
            <a:r>
              <a:rPr lang="en-US" b="1" dirty="0">
                <a:latin typeface="Times New Roman" panose="02020603050405020304" pitchFamily="18" charset="0"/>
                <a:cs typeface="Times New Roman" panose="02020603050405020304" pitchFamily="18" charset="0"/>
              </a:rPr>
              <a:t>6</a:t>
            </a:r>
          </a:p>
        </p:txBody>
      </p:sp>
      <p:sp>
        <p:nvSpPr>
          <p:cNvPr id="133" name="Rectangle 132">
            <a:extLst>
              <a:ext uri="{FF2B5EF4-FFF2-40B4-BE49-F238E27FC236}">
                <a16:creationId xmlns:a16="http://schemas.microsoft.com/office/drawing/2014/main" id="{D6FC3CCD-F1DA-417D-9D00-8E394578DF99}"/>
              </a:ext>
            </a:extLst>
          </p:cNvPr>
          <p:cNvSpPr/>
          <p:nvPr/>
        </p:nvSpPr>
        <p:spPr>
          <a:xfrm>
            <a:off x="8436943" y="2608833"/>
            <a:ext cx="2664518"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This is what Belady does!</a:t>
            </a:r>
          </a:p>
        </p:txBody>
      </p:sp>
      <p:sp>
        <p:nvSpPr>
          <p:cNvPr id="134" name="TextBox 133">
            <a:extLst>
              <a:ext uri="{FF2B5EF4-FFF2-40B4-BE49-F238E27FC236}">
                <a16:creationId xmlns:a16="http://schemas.microsoft.com/office/drawing/2014/main" id="{244798E6-FD9B-4B01-A5EF-EBFD819ABE91}"/>
              </a:ext>
            </a:extLst>
          </p:cNvPr>
          <p:cNvSpPr txBox="1"/>
          <p:nvPr/>
        </p:nvSpPr>
        <p:spPr>
          <a:xfrm>
            <a:off x="8436941" y="3401538"/>
            <a:ext cx="2664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Latency Cost = </a:t>
            </a:r>
            <a:r>
              <a:rPr lang="en-US" b="1" dirty="0">
                <a:latin typeface="Times New Roman" panose="02020603050405020304" pitchFamily="18" charset="0"/>
                <a:cs typeface="Times New Roman" panose="02020603050405020304" pitchFamily="18" charset="0"/>
              </a:rPr>
              <a:t>3</a:t>
            </a:r>
          </a:p>
        </p:txBody>
      </p:sp>
      <p:pic>
        <p:nvPicPr>
          <p:cNvPr id="57" name="Picture 56" descr="A picture containing person, person, holding, table&#10;&#10;Description automatically generated">
            <a:extLst>
              <a:ext uri="{FF2B5EF4-FFF2-40B4-BE49-F238E27FC236}">
                <a16:creationId xmlns:a16="http://schemas.microsoft.com/office/drawing/2014/main" id="{208C4440-67D0-4D17-80C9-33392C355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Tree>
    <p:extLst>
      <p:ext uri="{BB962C8B-B14F-4D97-AF65-F5344CB8AC3E}">
        <p14:creationId xmlns:p14="http://schemas.microsoft.com/office/powerpoint/2010/main" val="22387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105" grpId="0"/>
      <p:bldP spid="115" grpId="0"/>
      <p:bldP spid="116" grpId="0"/>
      <p:bldP spid="117" grpId="0"/>
      <p:bldP spid="118" grpId="0"/>
      <p:bldP spid="119" grpId="0"/>
      <p:bldP spid="120" grpId="0"/>
      <p:bldP spid="121" grpId="0"/>
      <p:bldP spid="122" grpId="0"/>
      <p:bldP spid="132" grpId="0"/>
      <p:bldP spid="133" grpId="0"/>
      <p:bldP spid="1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Caching</a:t>
            </a:r>
          </a:p>
        </p:txBody>
      </p:sp>
      <p:sp>
        <p:nvSpPr>
          <p:cNvPr id="3" name="Content Placeholder 2">
            <a:extLst>
              <a:ext uri="{FF2B5EF4-FFF2-40B4-BE49-F238E27FC236}">
                <a16:creationId xmlns:a16="http://schemas.microsoft.com/office/drawing/2014/main" id="{4756FEBF-A98D-402D-9BB9-B1B84C656753}"/>
              </a:ext>
            </a:extLst>
          </p:cNvPr>
          <p:cNvSpPr>
            <a:spLocks noGrp="1"/>
          </p:cNvSpPr>
          <p:nvPr>
            <p:ph idx="1"/>
          </p:nvPr>
        </p:nvSpPr>
        <p:spPr>
          <a:xfrm>
            <a:off x="838200" y="1825625"/>
            <a:ext cx="10515600" cy="2122174"/>
          </a:xfrm>
        </p:spPr>
        <p:txBody>
          <a:bodyPr/>
          <a:lstStyle/>
          <a:p>
            <a:pPr marL="0" indent="0">
              <a:buNone/>
            </a:pPr>
            <a:r>
              <a:rPr lang="en-US" dirty="0">
                <a:latin typeface="Times New Roman" panose="02020603050405020304" pitchFamily="18" charset="0"/>
                <a:cs typeface="Times New Roman" panose="02020603050405020304" pitchFamily="18" charset="0"/>
              </a:rPr>
              <a:t>Caches are at the heart of performance-critical systems</a:t>
            </a:r>
          </a:p>
          <a:p>
            <a:pPr marL="514350" indent="-514350">
              <a:buAutoNum type="arabicPeriod"/>
            </a:pPr>
            <a:r>
              <a:rPr lang="en-US" dirty="0">
                <a:latin typeface="Times New Roman" panose="02020603050405020304" pitchFamily="18" charset="0"/>
                <a:cs typeface="Times New Roman" panose="02020603050405020304" pitchFamily="18" charset="0"/>
              </a:rPr>
              <a:t>Alleviate </a:t>
            </a:r>
            <a:r>
              <a:rPr lang="en-US" b="1" dirty="0">
                <a:latin typeface="Times New Roman" panose="02020603050405020304" pitchFamily="18" charset="0"/>
                <a:cs typeface="Times New Roman" panose="02020603050405020304" pitchFamily="18" charset="0"/>
              </a:rPr>
              <a:t>bandwidth demand</a:t>
            </a:r>
            <a:r>
              <a:rPr lang="en-US" dirty="0">
                <a:latin typeface="Times New Roman" panose="02020603050405020304" pitchFamily="18" charset="0"/>
                <a:cs typeface="Times New Roman" panose="02020603050405020304" pitchFamily="18" charset="0"/>
              </a:rPr>
              <a:t> to bottlenecked backing store</a:t>
            </a:r>
          </a:p>
          <a:p>
            <a:pPr marL="514350" indent="-514350">
              <a:buAutoNum type="arabicPeriod"/>
            </a:pPr>
            <a:r>
              <a:rPr lang="en-US" dirty="0">
                <a:latin typeface="Times New Roman" panose="02020603050405020304" pitchFamily="18" charset="0"/>
                <a:cs typeface="Times New Roman" panose="02020603050405020304" pitchFamily="18" charset="0"/>
              </a:rPr>
              <a:t>Improve </a:t>
            </a:r>
            <a:r>
              <a:rPr lang="en-US" b="1" dirty="0">
                <a:latin typeface="Times New Roman" panose="02020603050405020304" pitchFamily="18" charset="0"/>
                <a:cs typeface="Times New Roman" panose="02020603050405020304" pitchFamily="18" charset="0"/>
              </a:rPr>
              <a:t>throughput</a:t>
            </a:r>
            <a:r>
              <a:rPr lang="en-US" dirty="0">
                <a:latin typeface="Times New Roman" panose="02020603050405020304" pitchFamily="18" charset="0"/>
                <a:cs typeface="Times New Roman" panose="02020603050405020304" pitchFamily="18" charset="0"/>
              </a:rPr>
              <a:t> for memory-intensive processes</a:t>
            </a:r>
          </a:p>
          <a:p>
            <a:pPr marL="514350" indent="-514350">
              <a:buAutoNum type="arabicPeriod"/>
            </a:pPr>
            <a:r>
              <a:rPr lang="en-US" dirty="0">
                <a:latin typeface="Times New Roman" panose="02020603050405020304" pitchFamily="18" charset="0"/>
                <a:cs typeface="Times New Roman" panose="02020603050405020304" pitchFamily="18" charset="0"/>
              </a:rPr>
              <a:t>Reduce </a:t>
            </a:r>
            <a:r>
              <a:rPr lang="en-US" b="1" dirty="0">
                <a:latin typeface="Times New Roman" panose="02020603050405020304" pitchFamily="18" charset="0"/>
                <a:cs typeface="Times New Roman" panose="02020603050405020304" pitchFamily="18" charset="0"/>
              </a:rPr>
              <a:t>delays</a:t>
            </a:r>
            <a:r>
              <a:rPr lang="en-US" dirty="0">
                <a:latin typeface="Times New Roman" panose="02020603050405020304" pitchFamily="18" charset="0"/>
                <a:cs typeface="Times New Roman" panose="02020603050405020304" pitchFamily="18" charset="0"/>
              </a:rPr>
              <a:t> for latency-sensitive applications</a:t>
            </a:r>
          </a:p>
        </p:txBody>
      </p:sp>
      <p:cxnSp>
        <p:nvCxnSpPr>
          <p:cNvPr id="5" name="Google Shape;892;p51">
            <a:extLst>
              <a:ext uri="{FF2B5EF4-FFF2-40B4-BE49-F238E27FC236}">
                <a16:creationId xmlns:a16="http://schemas.microsoft.com/office/drawing/2014/main" id="{B4B2765B-8308-4BDB-BBBA-D78E6863D6C7}"/>
              </a:ext>
            </a:extLst>
          </p:cNvPr>
          <p:cNvCxnSpPr>
            <a:cxnSpLocks/>
          </p:cNvCxnSpPr>
          <p:nvPr/>
        </p:nvCxnSpPr>
        <p:spPr>
          <a:xfrm>
            <a:off x="1396148" y="3768664"/>
            <a:ext cx="7008666" cy="0"/>
          </a:xfrm>
          <a:prstGeom prst="straightConnector1">
            <a:avLst/>
          </a:prstGeom>
          <a:noFill/>
          <a:ln w="9525" cap="flat" cmpd="sng">
            <a:solidFill>
              <a:schemeClr val="dk2"/>
            </a:solidFill>
            <a:prstDash val="solid"/>
            <a:round/>
            <a:headEnd type="none" w="med" len="med"/>
            <a:tailEnd type="none" w="med" len="med"/>
          </a:ln>
        </p:spPr>
      </p:cxnSp>
      <p:sp>
        <p:nvSpPr>
          <p:cNvPr id="4" name="Rectangle 3">
            <a:extLst>
              <a:ext uri="{FF2B5EF4-FFF2-40B4-BE49-F238E27FC236}">
                <a16:creationId xmlns:a16="http://schemas.microsoft.com/office/drawing/2014/main" id="{83BCE147-F8BE-49A9-8D5D-DCB4B16F08E2}"/>
              </a:ext>
            </a:extLst>
          </p:cNvPr>
          <p:cNvSpPr/>
          <p:nvPr/>
        </p:nvSpPr>
        <p:spPr>
          <a:xfrm>
            <a:off x="3477683" y="4649800"/>
            <a:ext cx="5236634" cy="954107"/>
          </a:xfrm>
          <a:prstGeom prst="rect">
            <a:avLst/>
          </a:prstGeom>
          <a:ln w="12700">
            <a:solidFill>
              <a:srgbClr val="C00000"/>
            </a:solidFill>
          </a:ln>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Objective: Minimize mean latency of all requests served by the cache.</a:t>
            </a:r>
          </a:p>
        </p:txBody>
      </p:sp>
    </p:spTree>
    <p:extLst>
      <p:ext uri="{BB962C8B-B14F-4D97-AF65-F5344CB8AC3E}">
        <p14:creationId xmlns:p14="http://schemas.microsoft.com/office/powerpoint/2010/main" val="202731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Two assumptions in traditional caching</a:t>
            </a:r>
            <a:r>
              <a:rPr lang="en-US" baseline="30000" dirty="0">
                <a:solidFill>
                  <a:schemeClr val="accent3">
                    <a:lumMod val="75000"/>
                  </a:schemeClr>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4756FEBF-A98D-402D-9BB9-B1B84C656753}"/>
              </a:ext>
            </a:extLst>
          </p:cNvPr>
          <p:cNvSpPr>
            <a:spLocks noGrp="1"/>
          </p:cNvSpPr>
          <p:nvPr>
            <p:ph idx="1"/>
          </p:nvPr>
        </p:nvSpPr>
        <p:spPr>
          <a:xfrm>
            <a:off x="838200" y="1825625"/>
            <a:ext cx="10515600" cy="1402129"/>
          </a:xfrm>
        </p:spPr>
        <p:txBody>
          <a:bodyPr>
            <a:normAutofit/>
          </a:bodyPr>
          <a:lstStyle/>
          <a:p>
            <a:pPr marL="457200" indent="-457200">
              <a:spcAft>
                <a:spcPts val="10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You can calculate the average latency based on hit-rate</a:t>
            </a:r>
          </a:p>
          <a:p>
            <a:pPr marL="457200" indent="-457200">
              <a:spcBef>
                <a:spcPts val="1500"/>
              </a:spcBef>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hit-rate optimal cache is also latency-optimal</a:t>
            </a:r>
          </a:p>
        </p:txBody>
      </p:sp>
      <p:pic>
        <p:nvPicPr>
          <p:cNvPr id="12" name="Picture 11" descr="A close up of a sign&#10;&#10;Description automatically generated">
            <a:extLst>
              <a:ext uri="{FF2B5EF4-FFF2-40B4-BE49-F238E27FC236}">
                <a16:creationId xmlns:a16="http://schemas.microsoft.com/office/drawing/2014/main" id="{BF40BE7B-B766-42F2-AA6F-2853383B0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34225">
            <a:off x="9316866" y="1533095"/>
            <a:ext cx="1458258" cy="1006476"/>
          </a:xfrm>
          <a:prstGeom prst="rect">
            <a:avLst/>
          </a:prstGeom>
        </p:spPr>
      </p:pic>
      <p:cxnSp>
        <p:nvCxnSpPr>
          <p:cNvPr id="5" name="Google Shape;892;p51">
            <a:extLst>
              <a:ext uri="{FF2B5EF4-FFF2-40B4-BE49-F238E27FC236}">
                <a16:creationId xmlns:a16="http://schemas.microsoft.com/office/drawing/2014/main" id="{3EDA577F-EAEF-4EAE-97F5-6F485A6521EA}"/>
              </a:ext>
            </a:extLst>
          </p:cNvPr>
          <p:cNvCxnSpPr>
            <a:cxnSpLocks/>
          </p:cNvCxnSpPr>
          <p:nvPr/>
        </p:nvCxnSpPr>
        <p:spPr>
          <a:xfrm>
            <a:off x="1374883" y="2083404"/>
            <a:ext cx="7886075" cy="0"/>
          </a:xfrm>
          <a:prstGeom prst="straightConnector1">
            <a:avLst/>
          </a:prstGeom>
          <a:noFill/>
          <a:ln w="9525" cap="flat" cmpd="sng">
            <a:solidFill>
              <a:schemeClr val="dk2"/>
            </a:solidFill>
            <a:prstDash val="solid"/>
            <a:round/>
            <a:headEnd type="none" w="med" len="med"/>
            <a:tailEnd type="none" w="med" len="med"/>
          </a:ln>
        </p:spPr>
      </p:cxnSp>
      <p:cxnSp>
        <p:nvCxnSpPr>
          <p:cNvPr id="6" name="Google Shape;892;p51">
            <a:extLst>
              <a:ext uri="{FF2B5EF4-FFF2-40B4-BE49-F238E27FC236}">
                <a16:creationId xmlns:a16="http://schemas.microsoft.com/office/drawing/2014/main" id="{FC75E07E-B5AF-4B8B-BF40-B1F2100B4D5D}"/>
              </a:ext>
            </a:extLst>
          </p:cNvPr>
          <p:cNvCxnSpPr>
            <a:cxnSpLocks/>
          </p:cNvCxnSpPr>
          <p:nvPr/>
        </p:nvCxnSpPr>
        <p:spPr>
          <a:xfrm>
            <a:off x="1304621" y="2778075"/>
            <a:ext cx="6909906" cy="0"/>
          </a:xfrm>
          <a:prstGeom prst="straightConnector1">
            <a:avLst/>
          </a:prstGeom>
          <a:noFill/>
          <a:ln w="9525" cap="flat" cmpd="sng">
            <a:solidFill>
              <a:schemeClr val="dk2"/>
            </a:solidFill>
            <a:prstDash val="solid"/>
            <a:round/>
            <a:headEnd type="none" w="med" len="med"/>
            <a:tailEnd type="none" w="med" len="med"/>
          </a:ln>
        </p:spPr>
      </p:cxnSp>
      <p:pic>
        <p:nvPicPr>
          <p:cNvPr id="8" name="Picture 7" descr="A close up of a sign&#10;&#10;Description automatically generated">
            <a:extLst>
              <a:ext uri="{FF2B5EF4-FFF2-40B4-BE49-F238E27FC236}">
                <a16:creationId xmlns:a16="http://schemas.microsoft.com/office/drawing/2014/main" id="{28353BFB-0674-4454-8921-F22ED8919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34225">
            <a:off x="8263464" y="2209863"/>
            <a:ext cx="1458258" cy="1006476"/>
          </a:xfrm>
          <a:prstGeom prst="rect">
            <a:avLst/>
          </a:prstGeom>
        </p:spPr>
      </p:pic>
      <p:sp>
        <p:nvSpPr>
          <p:cNvPr id="9" name="Title 1">
            <a:extLst>
              <a:ext uri="{FF2B5EF4-FFF2-40B4-BE49-F238E27FC236}">
                <a16:creationId xmlns:a16="http://schemas.microsoft.com/office/drawing/2014/main" id="{F5CE1DC7-131E-4BB5-90D3-81CD70F5A061}"/>
              </a:ext>
            </a:extLst>
          </p:cNvPr>
          <p:cNvSpPr txBox="1">
            <a:spLocks/>
          </p:cNvSpPr>
          <p:nvPr/>
        </p:nvSpPr>
        <p:spPr>
          <a:xfrm>
            <a:off x="838200" y="5949095"/>
            <a:ext cx="10798908" cy="5437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en-US" sz="2400" dirty="0">
                <a:solidFill>
                  <a:schemeClr val="accent3">
                    <a:lumMod val="75000"/>
                  </a:schemeClr>
                </a:solidFill>
                <a:latin typeface="Times New Roman" panose="02020603050405020304" pitchFamily="18" charset="0"/>
                <a:cs typeface="Times New Roman" panose="02020603050405020304" pitchFamily="18" charset="0"/>
              </a:rPr>
              <a:t>*Both assumptions are true when backing store latencies are uniform and Z ≤1.</a:t>
            </a:r>
          </a:p>
        </p:txBody>
      </p:sp>
    </p:spTree>
    <p:extLst>
      <p:ext uri="{BB962C8B-B14F-4D97-AF65-F5344CB8AC3E}">
        <p14:creationId xmlns:p14="http://schemas.microsoft.com/office/powerpoint/2010/main" val="10409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6192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2A1F3-EA73-40E4-BFA9-264831239E0B}"/>
              </a:ext>
            </a:extLst>
          </p:cNvPr>
          <p:cNvSpPr>
            <a:spLocks noGrp="1"/>
          </p:cNvSpPr>
          <p:nvPr>
            <p:ph type="title"/>
          </p:nvPr>
        </p:nvSpPr>
        <p:spPr>
          <a:xfrm>
            <a:off x="394833" y="2568575"/>
            <a:ext cx="11141075" cy="1590675"/>
          </a:xfrm>
        </p:spPr>
        <p:txBody>
          <a:bodyPr>
            <a:normAutofit/>
          </a:bodyPr>
          <a:lstStyle/>
          <a:p>
            <a:pPr marL="914400" indent="-800100">
              <a:buFont typeface="+mj-lt"/>
              <a:buAutoNum type="arabicPeriod" startAt="2"/>
            </a:pPr>
            <a:r>
              <a:rPr lang="en-US" sz="5400" dirty="0">
                <a:solidFill>
                  <a:schemeClr val="bg1"/>
                </a:solidFill>
                <a:latin typeface="Times New Roman" panose="02020603050405020304" pitchFamily="18" charset="0"/>
                <a:cs typeface="Times New Roman" panose="02020603050405020304" pitchFamily="18" charset="0"/>
              </a:rPr>
              <a:t>How do we design a latency-optimal offline algorithm?</a:t>
            </a:r>
            <a:endParaRPr lang="en-US" sz="5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99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Oval 181">
            <a:extLst>
              <a:ext uri="{FF2B5EF4-FFF2-40B4-BE49-F238E27FC236}">
                <a16:creationId xmlns:a16="http://schemas.microsoft.com/office/drawing/2014/main" id="{124AC7B4-ECA7-49C7-AFC9-61E41B17654A}"/>
              </a:ext>
            </a:extLst>
          </p:cNvPr>
          <p:cNvSpPr/>
          <p:nvPr/>
        </p:nvSpPr>
        <p:spPr>
          <a:xfrm>
            <a:off x="864149"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83" name="Oval 182">
            <a:extLst>
              <a:ext uri="{FF2B5EF4-FFF2-40B4-BE49-F238E27FC236}">
                <a16:creationId xmlns:a16="http://schemas.microsoft.com/office/drawing/2014/main" id="{66F56D02-39E5-457D-A5EE-6C8C77FC7D8C}"/>
              </a:ext>
            </a:extLst>
          </p:cNvPr>
          <p:cNvSpPr/>
          <p:nvPr/>
        </p:nvSpPr>
        <p:spPr>
          <a:xfrm>
            <a:off x="1530907"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84" name="Rectangle 183">
            <a:extLst>
              <a:ext uri="{FF2B5EF4-FFF2-40B4-BE49-F238E27FC236}">
                <a16:creationId xmlns:a16="http://schemas.microsoft.com/office/drawing/2014/main" id="{673F7FCE-1A62-4C5F-902C-434B934C8186}"/>
              </a:ext>
            </a:extLst>
          </p:cNvPr>
          <p:cNvSpPr/>
          <p:nvPr/>
        </p:nvSpPr>
        <p:spPr>
          <a:xfrm>
            <a:off x="5463954"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85" name="Oval 184">
            <a:extLst>
              <a:ext uri="{FF2B5EF4-FFF2-40B4-BE49-F238E27FC236}">
                <a16:creationId xmlns:a16="http://schemas.microsoft.com/office/drawing/2014/main" id="{61670579-EB55-4609-B5E9-9CA24BFDC539}"/>
              </a:ext>
            </a:extLst>
          </p:cNvPr>
          <p:cNvSpPr/>
          <p:nvPr/>
        </p:nvSpPr>
        <p:spPr>
          <a:xfrm>
            <a:off x="2197665"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86" name="Oval 185">
            <a:extLst>
              <a:ext uri="{FF2B5EF4-FFF2-40B4-BE49-F238E27FC236}">
                <a16:creationId xmlns:a16="http://schemas.microsoft.com/office/drawing/2014/main" id="{79746D2E-E3A9-4C89-9D7D-E91F5A59B719}"/>
              </a:ext>
            </a:extLst>
          </p:cNvPr>
          <p:cNvSpPr/>
          <p:nvPr/>
        </p:nvSpPr>
        <p:spPr>
          <a:xfrm>
            <a:off x="2870084"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87" name="Oval 186">
            <a:extLst>
              <a:ext uri="{FF2B5EF4-FFF2-40B4-BE49-F238E27FC236}">
                <a16:creationId xmlns:a16="http://schemas.microsoft.com/office/drawing/2014/main" id="{4FA266BE-E663-424D-95EA-DB19F3268239}"/>
              </a:ext>
            </a:extLst>
          </p:cNvPr>
          <p:cNvSpPr/>
          <p:nvPr/>
        </p:nvSpPr>
        <p:spPr>
          <a:xfrm>
            <a:off x="3536842"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88" name="Oval 187">
            <a:extLst>
              <a:ext uri="{FF2B5EF4-FFF2-40B4-BE49-F238E27FC236}">
                <a16:creationId xmlns:a16="http://schemas.microsoft.com/office/drawing/2014/main" id="{051D331D-F1F8-4D2B-B4AA-FF8F76E42E59}"/>
              </a:ext>
            </a:extLst>
          </p:cNvPr>
          <p:cNvSpPr/>
          <p:nvPr/>
        </p:nvSpPr>
        <p:spPr>
          <a:xfrm>
            <a:off x="4198338"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89" name="Oval 188">
            <a:extLst>
              <a:ext uri="{FF2B5EF4-FFF2-40B4-BE49-F238E27FC236}">
                <a16:creationId xmlns:a16="http://schemas.microsoft.com/office/drawing/2014/main" id="{AAE4F87D-0762-449E-80CF-571D838368BB}"/>
              </a:ext>
            </a:extLst>
          </p:cNvPr>
          <p:cNvSpPr/>
          <p:nvPr/>
        </p:nvSpPr>
        <p:spPr>
          <a:xfrm>
            <a:off x="4859834"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90" name="Rectangle 189">
            <a:extLst>
              <a:ext uri="{FF2B5EF4-FFF2-40B4-BE49-F238E27FC236}">
                <a16:creationId xmlns:a16="http://schemas.microsoft.com/office/drawing/2014/main" id="{82B0E42B-8314-4D07-8B3C-9F4919291691}"/>
              </a:ext>
            </a:extLst>
          </p:cNvPr>
          <p:cNvSpPr/>
          <p:nvPr/>
        </p:nvSpPr>
        <p:spPr>
          <a:xfrm>
            <a:off x="5858881"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91" name="Oval 190">
            <a:extLst>
              <a:ext uri="{FF2B5EF4-FFF2-40B4-BE49-F238E27FC236}">
                <a16:creationId xmlns:a16="http://schemas.microsoft.com/office/drawing/2014/main" id="{7BD60F1B-DF5A-4101-BA77-EB5DF5FE46DD}"/>
              </a:ext>
            </a:extLst>
          </p:cNvPr>
          <p:cNvSpPr/>
          <p:nvPr/>
        </p:nvSpPr>
        <p:spPr>
          <a:xfrm>
            <a:off x="6309168"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graphicFrame>
        <p:nvGraphicFramePr>
          <p:cNvPr id="202" name="Table 4">
            <a:extLst>
              <a:ext uri="{FF2B5EF4-FFF2-40B4-BE49-F238E27FC236}">
                <a16:creationId xmlns:a16="http://schemas.microsoft.com/office/drawing/2014/main" id="{01F80CD3-B8EB-469D-9EAD-E3CF22E49B31}"/>
              </a:ext>
            </a:extLst>
          </p:cNvPr>
          <p:cNvGraphicFramePr>
            <a:graphicFrameLocks noGrp="1"/>
          </p:cNvGraphicFramePr>
          <p:nvPr/>
        </p:nvGraphicFramePr>
        <p:xfrm>
          <a:off x="1724727" y="3833116"/>
          <a:ext cx="8363366" cy="2240960"/>
        </p:xfrm>
        <a:graphic>
          <a:graphicData uri="http://schemas.openxmlformats.org/drawingml/2006/table">
            <a:tbl>
              <a:tblPr firstRow="1" bandRow="1">
                <a:tableStyleId>{5940675A-B579-460E-94D1-54222C63F5DA}</a:tableStyleId>
              </a:tblPr>
              <a:tblGrid>
                <a:gridCol w="2861862">
                  <a:extLst>
                    <a:ext uri="{9D8B030D-6E8A-4147-A177-3AD203B41FA5}">
                      <a16:colId xmlns:a16="http://schemas.microsoft.com/office/drawing/2014/main" val="1599710418"/>
                    </a:ext>
                  </a:extLst>
                </a:gridCol>
                <a:gridCol w="1375376">
                  <a:extLst>
                    <a:ext uri="{9D8B030D-6E8A-4147-A177-3AD203B41FA5}">
                      <a16:colId xmlns:a16="http://schemas.microsoft.com/office/drawing/2014/main" val="3768285218"/>
                    </a:ext>
                  </a:extLst>
                </a:gridCol>
                <a:gridCol w="1375376">
                  <a:extLst>
                    <a:ext uri="{9D8B030D-6E8A-4147-A177-3AD203B41FA5}">
                      <a16:colId xmlns:a16="http://schemas.microsoft.com/office/drawing/2014/main" val="3214005799"/>
                    </a:ext>
                  </a:extLst>
                </a:gridCol>
                <a:gridCol w="1375376">
                  <a:extLst>
                    <a:ext uri="{9D8B030D-6E8A-4147-A177-3AD203B41FA5}">
                      <a16:colId xmlns:a16="http://schemas.microsoft.com/office/drawing/2014/main" val="3158966512"/>
                    </a:ext>
                  </a:extLst>
                </a:gridCol>
                <a:gridCol w="1375376">
                  <a:extLst>
                    <a:ext uri="{9D8B030D-6E8A-4147-A177-3AD203B41FA5}">
                      <a16:colId xmlns:a16="http://schemas.microsoft.com/office/drawing/2014/main" val="1763579708"/>
                    </a:ext>
                  </a:extLst>
                </a:gridCol>
              </a:tblGrid>
              <a:tr h="560240">
                <a:tc>
                  <a:txBody>
                    <a:bodyPr/>
                    <a:lstStyle/>
                    <a:p>
                      <a:r>
                        <a:rPr lang="en-US" sz="2600" b="1" dirty="0">
                          <a:latin typeface="Times New Roman" panose="02020603050405020304" pitchFamily="18" charset="0"/>
                          <a:cs typeface="Times New Roman" panose="02020603050405020304" pitchFamily="18" charset="0"/>
                        </a:rPr>
                        <a:t>Algorithm</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5</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17</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22</a:t>
                      </a:r>
                    </a:p>
                  </a:txBody>
                  <a:tcPr/>
                </a:tc>
                <a:extLst>
                  <a:ext uri="{0D108BD9-81ED-4DB2-BD59-A6C34878D82A}">
                    <a16:rowId xmlns:a16="http://schemas.microsoft.com/office/drawing/2014/main" val="127161574"/>
                  </a:ext>
                </a:extLst>
              </a:tr>
              <a:tr h="560240">
                <a:tc>
                  <a:txBody>
                    <a:bodyPr/>
                    <a:lstStyle/>
                    <a:p>
                      <a:r>
                        <a:rPr lang="en-US" sz="2600" dirty="0">
                          <a:latin typeface="Times New Roman" panose="02020603050405020304" pitchFamily="18" charset="0"/>
                          <a:cs typeface="Times New Roman" panose="02020603050405020304" pitchFamily="18" charset="0"/>
                        </a:rPr>
                        <a:t>Cache Bursty (A)</a:t>
                      </a: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62574319"/>
                  </a:ext>
                </a:extLst>
              </a:tr>
              <a:tr h="560240">
                <a:tc>
                  <a:txBody>
                    <a:bodyPr/>
                    <a:lstStyle/>
                    <a:p>
                      <a:r>
                        <a:rPr lang="en-US" sz="2600" dirty="0">
                          <a:latin typeface="Times New Roman" panose="02020603050405020304" pitchFamily="18" charset="0"/>
                          <a:cs typeface="Times New Roman" panose="02020603050405020304" pitchFamily="18" charset="0"/>
                        </a:rPr>
                        <a:t>Cache Paced (B)</a:t>
                      </a: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73980975"/>
                  </a:ext>
                </a:extLst>
              </a:tr>
              <a:tr h="560240">
                <a:tc>
                  <a:txBody>
                    <a:bodyPr/>
                    <a:lstStyle/>
                    <a:p>
                      <a:r>
                        <a:rPr lang="en-US" sz="2600" dirty="0">
                          <a:latin typeface="Times New Roman" panose="02020603050405020304" pitchFamily="18" charset="0"/>
                          <a:cs typeface="Times New Roman" panose="02020603050405020304" pitchFamily="18" charset="0"/>
                        </a:rPr>
                        <a:t>LRU</a:t>
                      </a: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15836720"/>
                  </a:ext>
                </a:extLst>
              </a:tr>
            </a:tbl>
          </a:graphicData>
        </a:graphic>
      </p:graphicFrame>
      <p:sp>
        <p:nvSpPr>
          <p:cNvPr id="203" name="TextBox 202">
            <a:extLst>
              <a:ext uri="{FF2B5EF4-FFF2-40B4-BE49-F238E27FC236}">
                <a16:creationId xmlns:a16="http://schemas.microsoft.com/office/drawing/2014/main" id="{DFF7C172-DEC1-4970-9530-5C6D330267A2}"/>
              </a:ext>
            </a:extLst>
          </p:cNvPr>
          <p:cNvSpPr txBox="1"/>
          <p:nvPr/>
        </p:nvSpPr>
        <p:spPr>
          <a:xfrm>
            <a:off x="818498" y="3018608"/>
            <a:ext cx="609462"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t=0</a:t>
            </a:r>
          </a:p>
          <a:p>
            <a:pPr algn="ctr"/>
            <a:r>
              <a:rPr lang="en-US" dirty="0">
                <a:latin typeface="Times New Roman" panose="02020603050405020304" pitchFamily="18" charset="0"/>
                <a:cs typeface="Times New Roman" panose="02020603050405020304" pitchFamily="18" charset="0"/>
              </a:rPr>
              <a:t>(ms)</a:t>
            </a:r>
          </a:p>
        </p:txBody>
      </p:sp>
      <p:sp>
        <p:nvSpPr>
          <p:cNvPr id="204" name="TextBox 203">
            <a:extLst>
              <a:ext uri="{FF2B5EF4-FFF2-40B4-BE49-F238E27FC236}">
                <a16:creationId xmlns:a16="http://schemas.microsoft.com/office/drawing/2014/main" id="{492BAC62-F28E-4024-BC30-B7EE43FCA6D3}"/>
              </a:ext>
            </a:extLst>
          </p:cNvPr>
          <p:cNvSpPr txBox="1"/>
          <p:nvPr/>
        </p:nvSpPr>
        <p:spPr>
          <a:xfrm>
            <a:off x="1536051" y="3031642"/>
            <a:ext cx="49404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205" name="TextBox 204">
            <a:extLst>
              <a:ext uri="{FF2B5EF4-FFF2-40B4-BE49-F238E27FC236}">
                <a16:creationId xmlns:a16="http://schemas.microsoft.com/office/drawing/2014/main" id="{8757D772-319F-4B98-B8F3-43DB0D2606EE}"/>
              </a:ext>
            </a:extLst>
          </p:cNvPr>
          <p:cNvSpPr txBox="1"/>
          <p:nvPr/>
        </p:nvSpPr>
        <p:spPr>
          <a:xfrm>
            <a:off x="2207549"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206" name="TextBox 205">
            <a:extLst>
              <a:ext uri="{FF2B5EF4-FFF2-40B4-BE49-F238E27FC236}">
                <a16:creationId xmlns:a16="http://schemas.microsoft.com/office/drawing/2014/main" id="{F1CF20B4-1B6C-4BF8-9D0C-B81B57C2DA29}"/>
              </a:ext>
            </a:extLst>
          </p:cNvPr>
          <p:cNvSpPr txBox="1"/>
          <p:nvPr/>
        </p:nvSpPr>
        <p:spPr>
          <a:xfrm>
            <a:off x="2876599" y="3018608"/>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t=3</a:t>
            </a:r>
          </a:p>
        </p:txBody>
      </p:sp>
      <p:sp>
        <p:nvSpPr>
          <p:cNvPr id="207" name="TextBox 206">
            <a:extLst>
              <a:ext uri="{FF2B5EF4-FFF2-40B4-BE49-F238E27FC236}">
                <a16:creationId xmlns:a16="http://schemas.microsoft.com/office/drawing/2014/main" id="{0FA8E4C8-940F-42B0-B5EE-C7A2B2D89A08}"/>
              </a:ext>
            </a:extLst>
          </p:cNvPr>
          <p:cNvSpPr txBox="1"/>
          <p:nvPr/>
        </p:nvSpPr>
        <p:spPr>
          <a:xfrm>
            <a:off x="3545230"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t=4</a:t>
            </a:r>
          </a:p>
        </p:txBody>
      </p:sp>
      <p:sp>
        <p:nvSpPr>
          <p:cNvPr id="208" name="TextBox 207">
            <a:extLst>
              <a:ext uri="{FF2B5EF4-FFF2-40B4-BE49-F238E27FC236}">
                <a16:creationId xmlns:a16="http://schemas.microsoft.com/office/drawing/2014/main" id="{739C2F5D-DC7E-419C-91C6-749B978577D5}"/>
              </a:ext>
            </a:extLst>
          </p:cNvPr>
          <p:cNvSpPr txBox="1"/>
          <p:nvPr/>
        </p:nvSpPr>
        <p:spPr>
          <a:xfrm>
            <a:off x="4216624"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t=5</a:t>
            </a:r>
          </a:p>
        </p:txBody>
      </p:sp>
      <p:sp>
        <p:nvSpPr>
          <p:cNvPr id="209" name="TextBox 208">
            <a:extLst>
              <a:ext uri="{FF2B5EF4-FFF2-40B4-BE49-F238E27FC236}">
                <a16:creationId xmlns:a16="http://schemas.microsoft.com/office/drawing/2014/main" id="{CB1CC2D7-4C45-42B5-BA67-47EB8832EAEB}"/>
              </a:ext>
            </a:extLst>
          </p:cNvPr>
          <p:cNvSpPr txBox="1"/>
          <p:nvPr/>
        </p:nvSpPr>
        <p:spPr>
          <a:xfrm>
            <a:off x="4888122"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t=6</a:t>
            </a:r>
          </a:p>
        </p:txBody>
      </p:sp>
      <p:sp>
        <p:nvSpPr>
          <p:cNvPr id="210" name="TextBox 209">
            <a:extLst>
              <a:ext uri="{FF2B5EF4-FFF2-40B4-BE49-F238E27FC236}">
                <a16:creationId xmlns:a16="http://schemas.microsoft.com/office/drawing/2014/main" id="{F42E20CC-5B3B-4911-AC19-17949696F350}"/>
              </a:ext>
            </a:extLst>
          </p:cNvPr>
          <p:cNvSpPr txBox="1"/>
          <p:nvPr/>
        </p:nvSpPr>
        <p:spPr>
          <a:xfrm>
            <a:off x="6310824" y="3023376"/>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t=9</a:t>
            </a:r>
          </a:p>
        </p:txBody>
      </p:sp>
      <p:sp>
        <p:nvSpPr>
          <p:cNvPr id="211" name="TextBox 210">
            <a:extLst>
              <a:ext uri="{FF2B5EF4-FFF2-40B4-BE49-F238E27FC236}">
                <a16:creationId xmlns:a16="http://schemas.microsoft.com/office/drawing/2014/main" id="{E97CE2C0-4DE0-450F-A8DC-7B1C780E85D4}"/>
              </a:ext>
            </a:extLst>
          </p:cNvPr>
          <p:cNvSpPr txBox="1"/>
          <p:nvPr/>
        </p:nvSpPr>
        <p:spPr>
          <a:xfrm>
            <a:off x="7649954" y="3017047"/>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t=12</a:t>
            </a:r>
          </a:p>
        </p:txBody>
      </p:sp>
      <p:sp>
        <p:nvSpPr>
          <p:cNvPr id="212" name="TextBox 211">
            <a:extLst>
              <a:ext uri="{FF2B5EF4-FFF2-40B4-BE49-F238E27FC236}">
                <a16:creationId xmlns:a16="http://schemas.microsoft.com/office/drawing/2014/main" id="{D7EF3513-7BA7-4409-967A-20FCA2192568}"/>
              </a:ext>
            </a:extLst>
          </p:cNvPr>
          <p:cNvSpPr txBox="1"/>
          <p:nvPr/>
        </p:nvSpPr>
        <p:spPr>
          <a:xfrm>
            <a:off x="9068649" y="3031642"/>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t=15</a:t>
            </a:r>
          </a:p>
        </p:txBody>
      </p:sp>
      <p:sp>
        <p:nvSpPr>
          <p:cNvPr id="35" name="Rectangle 34">
            <a:extLst>
              <a:ext uri="{FF2B5EF4-FFF2-40B4-BE49-F238E27FC236}">
                <a16:creationId xmlns:a16="http://schemas.microsoft.com/office/drawing/2014/main" id="{6681E73C-833F-4C8A-A7C3-AE14F0AD1A55}"/>
              </a:ext>
            </a:extLst>
          </p:cNvPr>
          <p:cNvSpPr/>
          <p:nvPr/>
        </p:nvSpPr>
        <p:spPr>
          <a:xfrm>
            <a:off x="6862804"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36" name="Rectangle 35">
            <a:extLst>
              <a:ext uri="{FF2B5EF4-FFF2-40B4-BE49-F238E27FC236}">
                <a16:creationId xmlns:a16="http://schemas.microsoft.com/office/drawing/2014/main" id="{8BCD3870-43B6-4BB8-8143-838FA731AD55}"/>
              </a:ext>
            </a:extLst>
          </p:cNvPr>
          <p:cNvSpPr/>
          <p:nvPr/>
        </p:nvSpPr>
        <p:spPr>
          <a:xfrm>
            <a:off x="7253921"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37" name="Oval 36">
            <a:extLst>
              <a:ext uri="{FF2B5EF4-FFF2-40B4-BE49-F238E27FC236}">
                <a16:creationId xmlns:a16="http://schemas.microsoft.com/office/drawing/2014/main" id="{95680A12-E1C2-4210-82E4-B24332839022}"/>
              </a:ext>
            </a:extLst>
          </p:cNvPr>
          <p:cNvSpPr/>
          <p:nvPr/>
        </p:nvSpPr>
        <p:spPr>
          <a:xfrm>
            <a:off x="7705668" y="2519418"/>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38" name="Rectangle 37">
            <a:extLst>
              <a:ext uri="{FF2B5EF4-FFF2-40B4-BE49-F238E27FC236}">
                <a16:creationId xmlns:a16="http://schemas.microsoft.com/office/drawing/2014/main" id="{F89A15A5-A926-46D9-A7B7-BA9A7DB214C2}"/>
              </a:ext>
            </a:extLst>
          </p:cNvPr>
          <p:cNvSpPr/>
          <p:nvPr/>
        </p:nvSpPr>
        <p:spPr>
          <a:xfrm>
            <a:off x="8283203"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39" name="Rectangle 38">
            <a:extLst>
              <a:ext uri="{FF2B5EF4-FFF2-40B4-BE49-F238E27FC236}">
                <a16:creationId xmlns:a16="http://schemas.microsoft.com/office/drawing/2014/main" id="{53698457-D7CE-4279-BEFC-E615E35A16D2}"/>
              </a:ext>
            </a:extLst>
          </p:cNvPr>
          <p:cNvSpPr/>
          <p:nvPr/>
        </p:nvSpPr>
        <p:spPr>
          <a:xfrm>
            <a:off x="8678130"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40" name="Oval 39">
            <a:extLst>
              <a:ext uri="{FF2B5EF4-FFF2-40B4-BE49-F238E27FC236}">
                <a16:creationId xmlns:a16="http://schemas.microsoft.com/office/drawing/2014/main" id="{E58C70BF-2231-4B62-8F1F-611B99A4D48A}"/>
              </a:ext>
            </a:extLst>
          </p:cNvPr>
          <p:cNvSpPr/>
          <p:nvPr/>
        </p:nvSpPr>
        <p:spPr>
          <a:xfrm>
            <a:off x="9128417"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41" name="Rectangle 40">
            <a:extLst>
              <a:ext uri="{FF2B5EF4-FFF2-40B4-BE49-F238E27FC236}">
                <a16:creationId xmlns:a16="http://schemas.microsoft.com/office/drawing/2014/main" id="{D703F375-E646-4C57-9C3B-A9D615760B51}"/>
              </a:ext>
            </a:extLst>
          </p:cNvPr>
          <p:cNvSpPr/>
          <p:nvPr/>
        </p:nvSpPr>
        <p:spPr>
          <a:xfrm>
            <a:off x="9728614"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42" name="Rectangle 41">
            <a:extLst>
              <a:ext uri="{FF2B5EF4-FFF2-40B4-BE49-F238E27FC236}">
                <a16:creationId xmlns:a16="http://schemas.microsoft.com/office/drawing/2014/main" id="{5DF2C2F6-C206-4167-9115-5BE1946874C7}"/>
              </a:ext>
            </a:extLst>
          </p:cNvPr>
          <p:cNvSpPr/>
          <p:nvPr/>
        </p:nvSpPr>
        <p:spPr>
          <a:xfrm>
            <a:off x="10123541"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pic>
        <p:nvPicPr>
          <p:cNvPr id="47" name="Picture 46" descr="A picture containing person, person, holding, table&#10;&#10;Description automatically generated">
            <a:extLst>
              <a:ext uri="{FF2B5EF4-FFF2-40B4-BE49-F238E27FC236}">
                <a16:creationId xmlns:a16="http://schemas.microsoft.com/office/drawing/2014/main" id="{5ADBB49F-DF32-4D50-94A6-CA6EB499A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
        <p:nvSpPr>
          <p:cNvPr id="48" name="Title 1">
            <a:extLst>
              <a:ext uri="{FF2B5EF4-FFF2-40B4-BE49-F238E27FC236}">
                <a16:creationId xmlns:a16="http://schemas.microsoft.com/office/drawing/2014/main" id="{EA5C4886-CB15-480A-8FD7-2AD8BBD0A6D8}"/>
              </a:ext>
            </a:extLst>
          </p:cNvPr>
          <p:cNvSpPr>
            <a:spLocks noGrp="1"/>
          </p:cNvSpPr>
          <p:nvPr>
            <p:ph type="title"/>
          </p:nvPr>
        </p:nvSpPr>
        <p:spPr>
          <a:xfrm>
            <a:off x="716692" y="349885"/>
            <a:ext cx="10637108" cy="1325563"/>
          </a:xfrm>
        </p:spPr>
        <p:txBody>
          <a:bodyPr/>
          <a:lstStyle/>
          <a:p>
            <a:r>
              <a:rPr lang="en-US" dirty="0">
                <a:latin typeface="Times New Roman" panose="02020603050405020304" pitchFamily="18" charset="0"/>
                <a:cs typeface="Times New Roman" panose="02020603050405020304" pitchFamily="18" charset="0"/>
              </a:rPr>
              <a:t>Computing a latency-optimal caching schedule is challenging!</a:t>
            </a:r>
          </a:p>
        </p:txBody>
      </p:sp>
      <p:sp>
        <p:nvSpPr>
          <p:cNvPr id="60" name="TextBox 59">
            <a:extLst>
              <a:ext uri="{FF2B5EF4-FFF2-40B4-BE49-F238E27FC236}">
                <a16:creationId xmlns:a16="http://schemas.microsoft.com/office/drawing/2014/main" id="{9A8E6941-2B5C-4DF2-8A30-F7B35DDA9E8B}"/>
              </a:ext>
            </a:extLst>
          </p:cNvPr>
          <p:cNvSpPr txBox="1"/>
          <p:nvPr/>
        </p:nvSpPr>
        <p:spPr>
          <a:xfrm>
            <a:off x="469559" y="2305534"/>
            <a:ext cx="389850"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61" name="TextBox 60">
            <a:extLst>
              <a:ext uri="{FF2B5EF4-FFF2-40B4-BE49-F238E27FC236}">
                <a16:creationId xmlns:a16="http://schemas.microsoft.com/office/drawing/2014/main" id="{1F95DEE7-FAD3-4B1A-A990-B0FB2A83F55E}"/>
              </a:ext>
            </a:extLst>
          </p:cNvPr>
          <p:cNvSpPr txBox="1"/>
          <p:nvPr/>
        </p:nvSpPr>
        <p:spPr>
          <a:xfrm>
            <a:off x="10414772" y="2299787"/>
            <a:ext cx="389851"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62" name="Rectangle 61">
            <a:extLst>
              <a:ext uri="{FF2B5EF4-FFF2-40B4-BE49-F238E27FC236}">
                <a16:creationId xmlns:a16="http://schemas.microsoft.com/office/drawing/2014/main" id="{F5A96F0A-EDE9-476B-89DC-07FA934EA8B8}"/>
              </a:ext>
            </a:extLst>
          </p:cNvPr>
          <p:cNvSpPr/>
          <p:nvPr/>
        </p:nvSpPr>
        <p:spPr>
          <a:xfrm>
            <a:off x="10609697" y="2248955"/>
            <a:ext cx="1189749" cy="369332"/>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Repeats ∞</a:t>
            </a:r>
            <a:endParaRPr lang="en-US" b="1" dirty="0"/>
          </a:p>
        </p:txBody>
      </p:sp>
      <p:sp>
        <p:nvSpPr>
          <p:cNvPr id="43" name="TextBox 42">
            <a:extLst>
              <a:ext uri="{FF2B5EF4-FFF2-40B4-BE49-F238E27FC236}">
                <a16:creationId xmlns:a16="http://schemas.microsoft.com/office/drawing/2014/main" id="{E8D58C9B-E65B-4550-BD86-21098A8D46C4}"/>
              </a:ext>
            </a:extLst>
          </p:cNvPr>
          <p:cNvSpPr txBox="1"/>
          <p:nvPr/>
        </p:nvSpPr>
        <p:spPr>
          <a:xfrm>
            <a:off x="5834732" y="1721661"/>
            <a:ext cx="1446230" cy="430887"/>
          </a:xfrm>
          <a:prstGeom prst="rect">
            <a:avLst/>
          </a:prstGeom>
          <a:noFill/>
        </p:spPr>
        <p:txBody>
          <a:bodyPr wrap="none" rtlCol="0">
            <a:spAutoFit/>
          </a:bodyPr>
          <a:lstStyle/>
          <a:p>
            <a:pPr algn="ctr"/>
            <a:r>
              <a:rPr lang="en-US" sz="2200" dirty="0">
                <a:latin typeface="Times New Roman" panose="02020603050405020304" pitchFamily="18" charset="0"/>
                <a:cs typeface="Times New Roman" panose="02020603050405020304" pitchFamily="18" charset="0"/>
              </a:rPr>
              <a:t>No arrivals</a:t>
            </a:r>
          </a:p>
        </p:txBody>
      </p:sp>
      <p:cxnSp>
        <p:nvCxnSpPr>
          <p:cNvPr id="5" name="Straight Arrow Connector 4">
            <a:extLst>
              <a:ext uri="{FF2B5EF4-FFF2-40B4-BE49-F238E27FC236}">
                <a16:creationId xmlns:a16="http://schemas.microsoft.com/office/drawing/2014/main" id="{38D3F7BD-DFD8-4928-8639-7CDC0D10BEFC}"/>
              </a:ext>
            </a:extLst>
          </p:cNvPr>
          <p:cNvCxnSpPr>
            <a:stCxn id="43" idx="2"/>
            <a:endCxn id="184" idx="0"/>
          </p:cNvCxnSpPr>
          <p:nvPr/>
        </p:nvCxnSpPr>
        <p:spPr>
          <a:xfrm flipH="1">
            <a:off x="5637091" y="2152548"/>
            <a:ext cx="920756" cy="355874"/>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10AADF05-14B7-4E9B-8B27-FA3E11898657}"/>
              </a:ext>
            </a:extLst>
          </p:cNvPr>
          <p:cNvCxnSpPr>
            <a:cxnSpLocks/>
            <a:stCxn id="43" idx="2"/>
          </p:cNvCxnSpPr>
          <p:nvPr/>
        </p:nvCxnSpPr>
        <p:spPr>
          <a:xfrm>
            <a:off x="6557847" y="2152548"/>
            <a:ext cx="2120283" cy="430420"/>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979B711-B0FC-4D5E-9C2F-7B4797EF7A1E}"/>
              </a:ext>
            </a:extLst>
          </p:cNvPr>
          <p:cNvCxnSpPr>
            <a:stCxn id="43" idx="2"/>
            <a:endCxn id="35" idx="0"/>
          </p:cNvCxnSpPr>
          <p:nvPr/>
        </p:nvCxnSpPr>
        <p:spPr>
          <a:xfrm>
            <a:off x="6557847" y="2152548"/>
            <a:ext cx="478094" cy="357435"/>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20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4" grpId="0"/>
      <p:bldP spid="185" grpId="0" animBg="1"/>
      <p:bldP spid="186" grpId="0" animBg="1"/>
      <p:bldP spid="187" grpId="0" animBg="1"/>
      <p:bldP spid="188" grpId="0" animBg="1"/>
      <p:bldP spid="189" grpId="0" animBg="1"/>
      <p:bldP spid="190" grpId="0"/>
      <p:bldP spid="191" grpId="0" animBg="1"/>
      <p:bldP spid="203" grpId="0"/>
      <p:bldP spid="204" grpId="0"/>
      <p:bldP spid="205" grpId="0"/>
      <p:bldP spid="206" grpId="0"/>
      <p:bldP spid="207" grpId="0"/>
      <p:bldP spid="208" grpId="0"/>
      <p:bldP spid="209" grpId="0"/>
      <p:bldP spid="210" grpId="0"/>
      <p:bldP spid="211" grpId="0"/>
      <p:bldP spid="212" grpId="0"/>
      <p:bldP spid="35" grpId="0"/>
      <p:bldP spid="36" grpId="0"/>
      <p:bldP spid="37" grpId="0" animBg="1"/>
      <p:bldP spid="38" grpId="0"/>
      <p:bldP spid="39" grpId="0"/>
      <p:bldP spid="40" grpId="0" animBg="1"/>
      <p:bldP spid="41" grpId="0"/>
      <p:bldP spid="42" grpId="0"/>
      <p:bldP spid="60" grpId="0"/>
      <p:bldP spid="61" grpId="0"/>
      <p:bldP spid="62" grpId="0"/>
      <p:bldP spid="43" grpId="0"/>
      <p:bldP spid="4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EB72DCA6-403B-46D8-A96B-FEBBA0CC476B}"/>
              </a:ext>
            </a:extLst>
          </p:cNvPr>
          <p:cNvSpPr/>
          <p:nvPr/>
        </p:nvSpPr>
        <p:spPr>
          <a:xfrm>
            <a:off x="864149"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99" name="Oval 98">
            <a:extLst>
              <a:ext uri="{FF2B5EF4-FFF2-40B4-BE49-F238E27FC236}">
                <a16:creationId xmlns:a16="http://schemas.microsoft.com/office/drawing/2014/main" id="{9392201A-5C44-4E39-B24E-676DEF16CB8C}"/>
              </a:ext>
            </a:extLst>
          </p:cNvPr>
          <p:cNvSpPr/>
          <p:nvPr/>
        </p:nvSpPr>
        <p:spPr>
          <a:xfrm>
            <a:off x="1530907"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00" name="Rectangle 99">
            <a:extLst>
              <a:ext uri="{FF2B5EF4-FFF2-40B4-BE49-F238E27FC236}">
                <a16:creationId xmlns:a16="http://schemas.microsoft.com/office/drawing/2014/main" id="{97C58C3E-061F-4C21-92B2-F98808CE61AF}"/>
              </a:ext>
            </a:extLst>
          </p:cNvPr>
          <p:cNvSpPr/>
          <p:nvPr/>
        </p:nvSpPr>
        <p:spPr>
          <a:xfrm>
            <a:off x="5463954"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01" name="Oval 100">
            <a:extLst>
              <a:ext uri="{FF2B5EF4-FFF2-40B4-BE49-F238E27FC236}">
                <a16:creationId xmlns:a16="http://schemas.microsoft.com/office/drawing/2014/main" id="{B401BB3C-514F-46B9-95E6-6AF4864ABD7A}"/>
              </a:ext>
            </a:extLst>
          </p:cNvPr>
          <p:cNvSpPr/>
          <p:nvPr/>
        </p:nvSpPr>
        <p:spPr>
          <a:xfrm>
            <a:off x="2197665"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02" name="Oval 101">
            <a:extLst>
              <a:ext uri="{FF2B5EF4-FFF2-40B4-BE49-F238E27FC236}">
                <a16:creationId xmlns:a16="http://schemas.microsoft.com/office/drawing/2014/main" id="{3D016C2E-6BC3-4103-9027-A903F8DFE253}"/>
              </a:ext>
            </a:extLst>
          </p:cNvPr>
          <p:cNvSpPr/>
          <p:nvPr/>
        </p:nvSpPr>
        <p:spPr>
          <a:xfrm>
            <a:off x="2870084"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03" name="Oval 102">
            <a:extLst>
              <a:ext uri="{FF2B5EF4-FFF2-40B4-BE49-F238E27FC236}">
                <a16:creationId xmlns:a16="http://schemas.microsoft.com/office/drawing/2014/main" id="{2F84CAA1-D4FA-498F-B45B-52DE62C20286}"/>
              </a:ext>
            </a:extLst>
          </p:cNvPr>
          <p:cNvSpPr/>
          <p:nvPr/>
        </p:nvSpPr>
        <p:spPr>
          <a:xfrm>
            <a:off x="3536842"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04" name="Oval 103">
            <a:extLst>
              <a:ext uri="{FF2B5EF4-FFF2-40B4-BE49-F238E27FC236}">
                <a16:creationId xmlns:a16="http://schemas.microsoft.com/office/drawing/2014/main" id="{E1B4C3CA-ADB3-4FA4-A87F-6E1E1CA1CEBB}"/>
              </a:ext>
            </a:extLst>
          </p:cNvPr>
          <p:cNvSpPr/>
          <p:nvPr/>
        </p:nvSpPr>
        <p:spPr>
          <a:xfrm>
            <a:off x="4198338"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05" name="Oval 104">
            <a:extLst>
              <a:ext uri="{FF2B5EF4-FFF2-40B4-BE49-F238E27FC236}">
                <a16:creationId xmlns:a16="http://schemas.microsoft.com/office/drawing/2014/main" id="{D73BE6F0-F83E-4ECF-BA77-28FFDA37D45E}"/>
              </a:ext>
            </a:extLst>
          </p:cNvPr>
          <p:cNvSpPr/>
          <p:nvPr/>
        </p:nvSpPr>
        <p:spPr>
          <a:xfrm>
            <a:off x="4859834"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06" name="Rectangle 105">
            <a:extLst>
              <a:ext uri="{FF2B5EF4-FFF2-40B4-BE49-F238E27FC236}">
                <a16:creationId xmlns:a16="http://schemas.microsoft.com/office/drawing/2014/main" id="{C596E29E-5299-457B-A7F2-38E75BCC07E0}"/>
              </a:ext>
            </a:extLst>
          </p:cNvPr>
          <p:cNvSpPr/>
          <p:nvPr/>
        </p:nvSpPr>
        <p:spPr>
          <a:xfrm>
            <a:off x="5858881"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07" name="Oval 106">
            <a:extLst>
              <a:ext uri="{FF2B5EF4-FFF2-40B4-BE49-F238E27FC236}">
                <a16:creationId xmlns:a16="http://schemas.microsoft.com/office/drawing/2014/main" id="{30DD9618-D0A2-4DA5-A6D3-F2C46A7D4594}"/>
              </a:ext>
            </a:extLst>
          </p:cNvPr>
          <p:cNvSpPr/>
          <p:nvPr/>
        </p:nvSpPr>
        <p:spPr>
          <a:xfrm>
            <a:off x="6309168"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graphicFrame>
        <p:nvGraphicFramePr>
          <p:cNvPr id="110" name="Table 4">
            <a:extLst>
              <a:ext uri="{FF2B5EF4-FFF2-40B4-BE49-F238E27FC236}">
                <a16:creationId xmlns:a16="http://schemas.microsoft.com/office/drawing/2014/main" id="{1A88F811-6524-4DBE-982E-ABED4B712087}"/>
              </a:ext>
            </a:extLst>
          </p:cNvPr>
          <p:cNvGraphicFramePr>
            <a:graphicFrameLocks noGrp="1"/>
          </p:cNvGraphicFramePr>
          <p:nvPr/>
        </p:nvGraphicFramePr>
        <p:xfrm>
          <a:off x="1724727" y="3833116"/>
          <a:ext cx="8363366" cy="2240960"/>
        </p:xfrm>
        <a:graphic>
          <a:graphicData uri="http://schemas.openxmlformats.org/drawingml/2006/table">
            <a:tbl>
              <a:tblPr firstRow="1" bandRow="1">
                <a:tableStyleId>{5940675A-B579-460E-94D1-54222C63F5DA}</a:tableStyleId>
              </a:tblPr>
              <a:tblGrid>
                <a:gridCol w="2861862">
                  <a:extLst>
                    <a:ext uri="{9D8B030D-6E8A-4147-A177-3AD203B41FA5}">
                      <a16:colId xmlns:a16="http://schemas.microsoft.com/office/drawing/2014/main" val="1599710418"/>
                    </a:ext>
                  </a:extLst>
                </a:gridCol>
                <a:gridCol w="1375376">
                  <a:extLst>
                    <a:ext uri="{9D8B030D-6E8A-4147-A177-3AD203B41FA5}">
                      <a16:colId xmlns:a16="http://schemas.microsoft.com/office/drawing/2014/main" val="3768285218"/>
                    </a:ext>
                  </a:extLst>
                </a:gridCol>
                <a:gridCol w="1375376">
                  <a:extLst>
                    <a:ext uri="{9D8B030D-6E8A-4147-A177-3AD203B41FA5}">
                      <a16:colId xmlns:a16="http://schemas.microsoft.com/office/drawing/2014/main" val="3214005799"/>
                    </a:ext>
                  </a:extLst>
                </a:gridCol>
                <a:gridCol w="1375376">
                  <a:extLst>
                    <a:ext uri="{9D8B030D-6E8A-4147-A177-3AD203B41FA5}">
                      <a16:colId xmlns:a16="http://schemas.microsoft.com/office/drawing/2014/main" val="3158966512"/>
                    </a:ext>
                  </a:extLst>
                </a:gridCol>
                <a:gridCol w="1375376">
                  <a:extLst>
                    <a:ext uri="{9D8B030D-6E8A-4147-A177-3AD203B41FA5}">
                      <a16:colId xmlns:a16="http://schemas.microsoft.com/office/drawing/2014/main" val="1763579708"/>
                    </a:ext>
                  </a:extLst>
                </a:gridCol>
              </a:tblGrid>
              <a:tr h="560240">
                <a:tc>
                  <a:txBody>
                    <a:bodyPr/>
                    <a:lstStyle/>
                    <a:p>
                      <a:r>
                        <a:rPr lang="en-US" sz="2600" b="1" dirty="0">
                          <a:latin typeface="Times New Roman" panose="02020603050405020304" pitchFamily="18" charset="0"/>
                          <a:cs typeface="Times New Roman" panose="02020603050405020304" pitchFamily="18" charset="0"/>
                        </a:rPr>
                        <a:t>Algorithm</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5</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17</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22</a:t>
                      </a:r>
                    </a:p>
                  </a:txBody>
                  <a:tcPr/>
                </a:tc>
                <a:extLst>
                  <a:ext uri="{0D108BD9-81ED-4DB2-BD59-A6C34878D82A}">
                    <a16:rowId xmlns:a16="http://schemas.microsoft.com/office/drawing/2014/main" val="127161574"/>
                  </a:ext>
                </a:extLst>
              </a:tr>
              <a:tr h="560240">
                <a:tc>
                  <a:txBody>
                    <a:bodyPr/>
                    <a:lstStyle/>
                    <a:p>
                      <a:r>
                        <a:rPr lang="en-US" sz="2600" dirty="0">
                          <a:latin typeface="Times New Roman" panose="02020603050405020304" pitchFamily="18" charset="0"/>
                          <a:cs typeface="Times New Roman" panose="02020603050405020304" pitchFamily="18" charset="0"/>
                        </a:rPr>
                        <a:t>Cache Bursty (A)</a:t>
                      </a:r>
                    </a:p>
                  </a:txBody>
                  <a:tcPr/>
                </a:tc>
                <a:tc>
                  <a:txBody>
                    <a:bodyPr/>
                    <a:lstStyle/>
                    <a:p>
                      <a:pPr algn="ctr"/>
                      <a:r>
                        <a:rPr lang="en-US" sz="2600" dirty="0">
                          <a:latin typeface="Times New Roman" panose="02020603050405020304" pitchFamily="18" charset="0"/>
                          <a:cs typeface="Times New Roman" panose="02020603050405020304" pitchFamily="18" charset="0"/>
                        </a:rPr>
                        <a:t>0.5 ms</a:t>
                      </a: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62574319"/>
                  </a:ext>
                </a:extLst>
              </a:tr>
              <a:tr h="560240">
                <a:tc>
                  <a:txBody>
                    <a:bodyPr/>
                    <a:lstStyle/>
                    <a:p>
                      <a:r>
                        <a:rPr lang="en-US" sz="2600" dirty="0">
                          <a:latin typeface="Times New Roman" panose="02020603050405020304" pitchFamily="18" charset="0"/>
                          <a:cs typeface="Times New Roman" panose="02020603050405020304" pitchFamily="18" charset="0"/>
                        </a:rPr>
                        <a:t>Cache Paced (B)</a:t>
                      </a:r>
                    </a:p>
                  </a:txBody>
                  <a:tcPr/>
                </a:tc>
                <a:tc>
                  <a:txBody>
                    <a:bodyPr/>
                    <a:lstStyle/>
                    <a:p>
                      <a:pPr algn="ctr"/>
                      <a:r>
                        <a:rPr lang="en-US" sz="2600" dirty="0">
                          <a:latin typeface="Times New Roman" panose="02020603050405020304" pitchFamily="18" charset="0"/>
                          <a:cs typeface="Times New Roman" panose="02020603050405020304" pitchFamily="18" charset="0"/>
                        </a:rPr>
                        <a:t>0.5 ms</a:t>
                      </a: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73980975"/>
                  </a:ext>
                </a:extLst>
              </a:tr>
              <a:tr h="560240">
                <a:tc>
                  <a:txBody>
                    <a:bodyPr/>
                    <a:lstStyle/>
                    <a:p>
                      <a:r>
                        <a:rPr lang="en-US" sz="2600" dirty="0">
                          <a:latin typeface="Times New Roman" panose="02020603050405020304" pitchFamily="18" charset="0"/>
                          <a:cs typeface="Times New Roman" panose="02020603050405020304" pitchFamily="18" charset="0"/>
                        </a:rPr>
                        <a:t>LRU</a:t>
                      </a:r>
                    </a:p>
                  </a:txBody>
                  <a:tcPr/>
                </a:tc>
                <a:tc>
                  <a:txBody>
                    <a:bodyPr/>
                    <a:lstStyle/>
                    <a:p>
                      <a:pPr algn="ctr"/>
                      <a:r>
                        <a:rPr lang="en-US" sz="2600" dirty="0">
                          <a:latin typeface="Times New Roman" panose="02020603050405020304" pitchFamily="18" charset="0"/>
                          <a:cs typeface="Times New Roman" panose="02020603050405020304" pitchFamily="18" charset="0"/>
                        </a:rPr>
                        <a:t>0.2 ms</a:t>
                      </a:r>
                    </a:p>
                  </a:txBody>
                  <a:tcPr>
                    <a:solidFill>
                      <a:schemeClr val="accent4">
                        <a:lumMod val="40000"/>
                        <a:lumOff val="60000"/>
                      </a:schemeClr>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15836720"/>
                  </a:ext>
                </a:extLst>
              </a:tr>
            </a:tbl>
          </a:graphicData>
        </a:graphic>
      </p:graphicFrame>
      <p:sp>
        <p:nvSpPr>
          <p:cNvPr id="111" name="TextBox 110">
            <a:extLst>
              <a:ext uri="{FF2B5EF4-FFF2-40B4-BE49-F238E27FC236}">
                <a16:creationId xmlns:a16="http://schemas.microsoft.com/office/drawing/2014/main" id="{CBCAE93A-E563-4FC5-8FA0-2DF51E567F94}"/>
              </a:ext>
            </a:extLst>
          </p:cNvPr>
          <p:cNvSpPr txBox="1"/>
          <p:nvPr/>
        </p:nvSpPr>
        <p:spPr>
          <a:xfrm>
            <a:off x="818498" y="3018608"/>
            <a:ext cx="609462"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t=0</a:t>
            </a:r>
          </a:p>
          <a:p>
            <a:pPr algn="ctr"/>
            <a:r>
              <a:rPr lang="en-US" dirty="0">
                <a:latin typeface="Times New Roman" panose="02020603050405020304" pitchFamily="18" charset="0"/>
                <a:cs typeface="Times New Roman" panose="02020603050405020304" pitchFamily="18" charset="0"/>
              </a:rPr>
              <a:t>(ms)</a:t>
            </a:r>
          </a:p>
        </p:txBody>
      </p:sp>
      <p:sp>
        <p:nvSpPr>
          <p:cNvPr id="112" name="TextBox 111">
            <a:extLst>
              <a:ext uri="{FF2B5EF4-FFF2-40B4-BE49-F238E27FC236}">
                <a16:creationId xmlns:a16="http://schemas.microsoft.com/office/drawing/2014/main" id="{4D9A4E62-0707-4961-B03C-C747DCF6B830}"/>
              </a:ext>
            </a:extLst>
          </p:cNvPr>
          <p:cNvSpPr txBox="1"/>
          <p:nvPr/>
        </p:nvSpPr>
        <p:spPr>
          <a:xfrm>
            <a:off x="1536051" y="3031642"/>
            <a:ext cx="49404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113" name="TextBox 112">
            <a:extLst>
              <a:ext uri="{FF2B5EF4-FFF2-40B4-BE49-F238E27FC236}">
                <a16:creationId xmlns:a16="http://schemas.microsoft.com/office/drawing/2014/main" id="{815A321D-ED07-415C-8ACE-2B744FDBC568}"/>
              </a:ext>
            </a:extLst>
          </p:cNvPr>
          <p:cNvSpPr txBox="1"/>
          <p:nvPr/>
        </p:nvSpPr>
        <p:spPr>
          <a:xfrm>
            <a:off x="2207549"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114" name="TextBox 113">
            <a:extLst>
              <a:ext uri="{FF2B5EF4-FFF2-40B4-BE49-F238E27FC236}">
                <a16:creationId xmlns:a16="http://schemas.microsoft.com/office/drawing/2014/main" id="{99F788EA-D088-4F8A-8903-43AA0158B464}"/>
              </a:ext>
            </a:extLst>
          </p:cNvPr>
          <p:cNvSpPr txBox="1"/>
          <p:nvPr/>
        </p:nvSpPr>
        <p:spPr>
          <a:xfrm>
            <a:off x="2876599" y="3018608"/>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t=3</a:t>
            </a:r>
          </a:p>
        </p:txBody>
      </p:sp>
      <p:sp>
        <p:nvSpPr>
          <p:cNvPr id="115" name="TextBox 114">
            <a:extLst>
              <a:ext uri="{FF2B5EF4-FFF2-40B4-BE49-F238E27FC236}">
                <a16:creationId xmlns:a16="http://schemas.microsoft.com/office/drawing/2014/main" id="{A4C46B85-979D-4F61-ACBB-2E1BB64ACE16}"/>
              </a:ext>
            </a:extLst>
          </p:cNvPr>
          <p:cNvSpPr txBox="1"/>
          <p:nvPr/>
        </p:nvSpPr>
        <p:spPr>
          <a:xfrm>
            <a:off x="3545230"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t=4</a:t>
            </a:r>
          </a:p>
        </p:txBody>
      </p:sp>
      <p:sp>
        <p:nvSpPr>
          <p:cNvPr id="116" name="TextBox 115">
            <a:extLst>
              <a:ext uri="{FF2B5EF4-FFF2-40B4-BE49-F238E27FC236}">
                <a16:creationId xmlns:a16="http://schemas.microsoft.com/office/drawing/2014/main" id="{743743F2-3F7A-498C-8C93-E155FE7DC1EC}"/>
              </a:ext>
            </a:extLst>
          </p:cNvPr>
          <p:cNvSpPr txBox="1"/>
          <p:nvPr/>
        </p:nvSpPr>
        <p:spPr>
          <a:xfrm>
            <a:off x="4216624"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t=5</a:t>
            </a:r>
          </a:p>
        </p:txBody>
      </p:sp>
      <p:sp>
        <p:nvSpPr>
          <p:cNvPr id="117" name="TextBox 116">
            <a:extLst>
              <a:ext uri="{FF2B5EF4-FFF2-40B4-BE49-F238E27FC236}">
                <a16:creationId xmlns:a16="http://schemas.microsoft.com/office/drawing/2014/main" id="{077AC112-B4AB-4969-AA28-AD375791782D}"/>
              </a:ext>
            </a:extLst>
          </p:cNvPr>
          <p:cNvSpPr txBox="1"/>
          <p:nvPr/>
        </p:nvSpPr>
        <p:spPr>
          <a:xfrm>
            <a:off x="4888122"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t=6</a:t>
            </a:r>
          </a:p>
        </p:txBody>
      </p:sp>
      <p:sp>
        <p:nvSpPr>
          <p:cNvPr id="118" name="TextBox 117">
            <a:extLst>
              <a:ext uri="{FF2B5EF4-FFF2-40B4-BE49-F238E27FC236}">
                <a16:creationId xmlns:a16="http://schemas.microsoft.com/office/drawing/2014/main" id="{BF8689B0-EA51-495A-90EF-A661C987764B}"/>
              </a:ext>
            </a:extLst>
          </p:cNvPr>
          <p:cNvSpPr txBox="1"/>
          <p:nvPr/>
        </p:nvSpPr>
        <p:spPr>
          <a:xfrm>
            <a:off x="6310824" y="3023376"/>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t=9</a:t>
            </a:r>
          </a:p>
        </p:txBody>
      </p:sp>
      <p:sp>
        <p:nvSpPr>
          <p:cNvPr id="119" name="TextBox 118">
            <a:extLst>
              <a:ext uri="{FF2B5EF4-FFF2-40B4-BE49-F238E27FC236}">
                <a16:creationId xmlns:a16="http://schemas.microsoft.com/office/drawing/2014/main" id="{3CEFAB45-A167-4D48-938F-7807CB3268CA}"/>
              </a:ext>
            </a:extLst>
          </p:cNvPr>
          <p:cNvSpPr txBox="1"/>
          <p:nvPr/>
        </p:nvSpPr>
        <p:spPr>
          <a:xfrm>
            <a:off x="7649954" y="3017047"/>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t=12</a:t>
            </a:r>
          </a:p>
        </p:txBody>
      </p:sp>
      <p:sp>
        <p:nvSpPr>
          <p:cNvPr id="120" name="TextBox 119">
            <a:extLst>
              <a:ext uri="{FF2B5EF4-FFF2-40B4-BE49-F238E27FC236}">
                <a16:creationId xmlns:a16="http://schemas.microsoft.com/office/drawing/2014/main" id="{C40CB8D2-D676-4586-AC20-D2FCCA11EFAD}"/>
              </a:ext>
            </a:extLst>
          </p:cNvPr>
          <p:cNvSpPr txBox="1"/>
          <p:nvPr/>
        </p:nvSpPr>
        <p:spPr>
          <a:xfrm>
            <a:off x="9068649" y="3031642"/>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t=15</a:t>
            </a:r>
          </a:p>
        </p:txBody>
      </p:sp>
      <p:sp>
        <p:nvSpPr>
          <p:cNvPr id="121" name="Rectangle 120">
            <a:extLst>
              <a:ext uri="{FF2B5EF4-FFF2-40B4-BE49-F238E27FC236}">
                <a16:creationId xmlns:a16="http://schemas.microsoft.com/office/drawing/2014/main" id="{F85B9344-4A20-4ADA-9306-5835DBEFF1B7}"/>
              </a:ext>
            </a:extLst>
          </p:cNvPr>
          <p:cNvSpPr/>
          <p:nvPr/>
        </p:nvSpPr>
        <p:spPr>
          <a:xfrm>
            <a:off x="6860454"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22" name="Rectangle 121">
            <a:extLst>
              <a:ext uri="{FF2B5EF4-FFF2-40B4-BE49-F238E27FC236}">
                <a16:creationId xmlns:a16="http://schemas.microsoft.com/office/drawing/2014/main" id="{39640EB6-3CED-4E5B-87FB-E673E89BE2BB}"/>
              </a:ext>
            </a:extLst>
          </p:cNvPr>
          <p:cNvSpPr/>
          <p:nvPr/>
        </p:nvSpPr>
        <p:spPr>
          <a:xfrm>
            <a:off x="7255381"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23" name="Oval 122">
            <a:extLst>
              <a:ext uri="{FF2B5EF4-FFF2-40B4-BE49-F238E27FC236}">
                <a16:creationId xmlns:a16="http://schemas.microsoft.com/office/drawing/2014/main" id="{9B47EA73-663E-49BD-B8EC-06963D68D482}"/>
              </a:ext>
            </a:extLst>
          </p:cNvPr>
          <p:cNvSpPr/>
          <p:nvPr/>
        </p:nvSpPr>
        <p:spPr>
          <a:xfrm>
            <a:off x="7705668" y="2519418"/>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24" name="Rectangle 123">
            <a:extLst>
              <a:ext uri="{FF2B5EF4-FFF2-40B4-BE49-F238E27FC236}">
                <a16:creationId xmlns:a16="http://schemas.microsoft.com/office/drawing/2014/main" id="{7930FF1F-A19C-4612-A36C-AFDAF8C48A25}"/>
              </a:ext>
            </a:extLst>
          </p:cNvPr>
          <p:cNvSpPr/>
          <p:nvPr/>
        </p:nvSpPr>
        <p:spPr>
          <a:xfrm>
            <a:off x="8283203"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25" name="Rectangle 124">
            <a:extLst>
              <a:ext uri="{FF2B5EF4-FFF2-40B4-BE49-F238E27FC236}">
                <a16:creationId xmlns:a16="http://schemas.microsoft.com/office/drawing/2014/main" id="{122DAE6D-7646-4040-9E1E-F8ECF5D470C9}"/>
              </a:ext>
            </a:extLst>
          </p:cNvPr>
          <p:cNvSpPr/>
          <p:nvPr/>
        </p:nvSpPr>
        <p:spPr>
          <a:xfrm>
            <a:off x="8678130"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26" name="Oval 125">
            <a:extLst>
              <a:ext uri="{FF2B5EF4-FFF2-40B4-BE49-F238E27FC236}">
                <a16:creationId xmlns:a16="http://schemas.microsoft.com/office/drawing/2014/main" id="{D91D2509-9E6F-4E04-9BC4-0CCF8D52EACB}"/>
              </a:ext>
            </a:extLst>
          </p:cNvPr>
          <p:cNvSpPr/>
          <p:nvPr/>
        </p:nvSpPr>
        <p:spPr>
          <a:xfrm>
            <a:off x="9128417"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27" name="Rectangle 126">
            <a:extLst>
              <a:ext uri="{FF2B5EF4-FFF2-40B4-BE49-F238E27FC236}">
                <a16:creationId xmlns:a16="http://schemas.microsoft.com/office/drawing/2014/main" id="{EE6254E3-BC1E-444B-9154-79B7DB74EFA3}"/>
              </a:ext>
            </a:extLst>
          </p:cNvPr>
          <p:cNvSpPr/>
          <p:nvPr/>
        </p:nvSpPr>
        <p:spPr>
          <a:xfrm>
            <a:off x="9728614"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128" name="Rectangle 127">
            <a:extLst>
              <a:ext uri="{FF2B5EF4-FFF2-40B4-BE49-F238E27FC236}">
                <a16:creationId xmlns:a16="http://schemas.microsoft.com/office/drawing/2014/main" id="{299575D5-DA7F-416D-B0EE-C25C9DDF86AA}"/>
              </a:ext>
            </a:extLst>
          </p:cNvPr>
          <p:cNvSpPr/>
          <p:nvPr/>
        </p:nvSpPr>
        <p:spPr>
          <a:xfrm>
            <a:off x="10123541"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pic>
        <p:nvPicPr>
          <p:cNvPr id="129" name="Picture 128" descr="A picture containing person, person, holding, table&#10;&#10;Description automatically generated">
            <a:extLst>
              <a:ext uri="{FF2B5EF4-FFF2-40B4-BE49-F238E27FC236}">
                <a16:creationId xmlns:a16="http://schemas.microsoft.com/office/drawing/2014/main" id="{4D1C5E2A-D5F7-4063-A9BA-C27BB001A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
        <p:nvSpPr>
          <p:cNvPr id="131" name="Title 1">
            <a:extLst>
              <a:ext uri="{FF2B5EF4-FFF2-40B4-BE49-F238E27FC236}">
                <a16:creationId xmlns:a16="http://schemas.microsoft.com/office/drawing/2014/main" id="{E0B98967-5B7E-42AB-99C8-14F773FC6F0B}"/>
              </a:ext>
            </a:extLst>
          </p:cNvPr>
          <p:cNvSpPr>
            <a:spLocks noGrp="1"/>
          </p:cNvSpPr>
          <p:nvPr>
            <p:ph type="title"/>
          </p:nvPr>
        </p:nvSpPr>
        <p:spPr>
          <a:xfrm>
            <a:off x="716692" y="349885"/>
            <a:ext cx="10637108" cy="1325563"/>
          </a:xfrm>
        </p:spPr>
        <p:txBody>
          <a:bodyPr/>
          <a:lstStyle/>
          <a:p>
            <a:r>
              <a:rPr lang="en-US" dirty="0">
                <a:latin typeface="Times New Roman" panose="02020603050405020304" pitchFamily="18" charset="0"/>
                <a:cs typeface="Times New Roman" panose="02020603050405020304" pitchFamily="18" charset="0"/>
              </a:rPr>
              <a:t>Computing a latency-optimal caching schedule is challenging!</a:t>
            </a:r>
          </a:p>
        </p:txBody>
      </p:sp>
      <p:sp>
        <p:nvSpPr>
          <p:cNvPr id="38" name="TextBox 37">
            <a:extLst>
              <a:ext uri="{FF2B5EF4-FFF2-40B4-BE49-F238E27FC236}">
                <a16:creationId xmlns:a16="http://schemas.microsoft.com/office/drawing/2014/main" id="{4D8252A3-A865-4526-8D3B-C496641520DB}"/>
              </a:ext>
            </a:extLst>
          </p:cNvPr>
          <p:cNvSpPr txBox="1"/>
          <p:nvPr/>
        </p:nvSpPr>
        <p:spPr>
          <a:xfrm>
            <a:off x="469559" y="2305534"/>
            <a:ext cx="389850"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8AF6BEC5-52C6-4FF7-9942-A7E37515104A}"/>
              </a:ext>
            </a:extLst>
          </p:cNvPr>
          <p:cNvSpPr txBox="1"/>
          <p:nvPr/>
        </p:nvSpPr>
        <p:spPr>
          <a:xfrm>
            <a:off x="10414772" y="2299787"/>
            <a:ext cx="389851"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40" name="Rectangle 39">
            <a:extLst>
              <a:ext uri="{FF2B5EF4-FFF2-40B4-BE49-F238E27FC236}">
                <a16:creationId xmlns:a16="http://schemas.microsoft.com/office/drawing/2014/main" id="{7C5C8123-182F-45B5-8D50-D9A8D4129C1D}"/>
              </a:ext>
            </a:extLst>
          </p:cNvPr>
          <p:cNvSpPr/>
          <p:nvPr/>
        </p:nvSpPr>
        <p:spPr>
          <a:xfrm>
            <a:off x="10609697" y="2248955"/>
            <a:ext cx="1189749" cy="369332"/>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Repeats ∞</a:t>
            </a:r>
            <a:endParaRPr lang="en-US" b="1" dirty="0"/>
          </a:p>
        </p:txBody>
      </p:sp>
    </p:spTree>
    <p:extLst>
      <p:ext uri="{BB962C8B-B14F-4D97-AF65-F5344CB8AC3E}">
        <p14:creationId xmlns:p14="http://schemas.microsoft.com/office/powerpoint/2010/main" val="416307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069DF073-D78F-4C3F-9791-9204AD0869F9}"/>
              </a:ext>
            </a:extLst>
          </p:cNvPr>
          <p:cNvSpPr/>
          <p:nvPr/>
        </p:nvSpPr>
        <p:spPr>
          <a:xfrm>
            <a:off x="864149"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37" name="Oval 36">
            <a:extLst>
              <a:ext uri="{FF2B5EF4-FFF2-40B4-BE49-F238E27FC236}">
                <a16:creationId xmlns:a16="http://schemas.microsoft.com/office/drawing/2014/main" id="{38477D0D-8B1B-46DA-952B-5DE2933B6BFB}"/>
              </a:ext>
            </a:extLst>
          </p:cNvPr>
          <p:cNvSpPr/>
          <p:nvPr/>
        </p:nvSpPr>
        <p:spPr>
          <a:xfrm>
            <a:off x="1530907"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38" name="Rectangle 37">
            <a:extLst>
              <a:ext uri="{FF2B5EF4-FFF2-40B4-BE49-F238E27FC236}">
                <a16:creationId xmlns:a16="http://schemas.microsoft.com/office/drawing/2014/main" id="{83B2B80D-B61E-44CF-941B-31C1092F97DF}"/>
              </a:ext>
            </a:extLst>
          </p:cNvPr>
          <p:cNvSpPr/>
          <p:nvPr/>
        </p:nvSpPr>
        <p:spPr>
          <a:xfrm>
            <a:off x="5463954"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39" name="Oval 38">
            <a:extLst>
              <a:ext uri="{FF2B5EF4-FFF2-40B4-BE49-F238E27FC236}">
                <a16:creationId xmlns:a16="http://schemas.microsoft.com/office/drawing/2014/main" id="{7AB05AAB-20FD-4DF8-937D-E9CF7F5E6BBB}"/>
              </a:ext>
            </a:extLst>
          </p:cNvPr>
          <p:cNvSpPr/>
          <p:nvPr/>
        </p:nvSpPr>
        <p:spPr>
          <a:xfrm>
            <a:off x="2197665"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40" name="Oval 39">
            <a:extLst>
              <a:ext uri="{FF2B5EF4-FFF2-40B4-BE49-F238E27FC236}">
                <a16:creationId xmlns:a16="http://schemas.microsoft.com/office/drawing/2014/main" id="{5046A4C4-D8B0-4DE0-AD0A-31162591E025}"/>
              </a:ext>
            </a:extLst>
          </p:cNvPr>
          <p:cNvSpPr/>
          <p:nvPr/>
        </p:nvSpPr>
        <p:spPr>
          <a:xfrm>
            <a:off x="2870084"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41" name="Oval 40">
            <a:extLst>
              <a:ext uri="{FF2B5EF4-FFF2-40B4-BE49-F238E27FC236}">
                <a16:creationId xmlns:a16="http://schemas.microsoft.com/office/drawing/2014/main" id="{E6CF9AD1-9535-4A72-B4D6-1FAE0F7E36E8}"/>
              </a:ext>
            </a:extLst>
          </p:cNvPr>
          <p:cNvSpPr/>
          <p:nvPr/>
        </p:nvSpPr>
        <p:spPr>
          <a:xfrm>
            <a:off x="3536842"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42" name="Oval 41">
            <a:extLst>
              <a:ext uri="{FF2B5EF4-FFF2-40B4-BE49-F238E27FC236}">
                <a16:creationId xmlns:a16="http://schemas.microsoft.com/office/drawing/2014/main" id="{20877C92-5F36-425C-BF2A-7AA87E7DCA3E}"/>
              </a:ext>
            </a:extLst>
          </p:cNvPr>
          <p:cNvSpPr/>
          <p:nvPr/>
        </p:nvSpPr>
        <p:spPr>
          <a:xfrm>
            <a:off x="4198338"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43" name="Oval 42">
            <a:extLst>
              <a:ext uri="{FF2B5EF4-FFF2-40B4-BE49-F238E27FC236}">
                <a16:creationId xmlns:a16="http://schemas.microsoft.com/office/drawing/2014/main" id="{779255F3-85B1-4A9B-A40C-C7B9CBDC989B}"/>
              </a:ext>
            </a:extLst>
          </p:cNvPr>
          <p:cNvSpPr/>
          <p:nvPr/>
        </p:nvSpPr>
        <p:spPr>
          <a:xfrm>
            <a:off x="4859834"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44" name="Rectangle 43">
            <a:extLst>
              <a:ext uri="{FF2B5EF4-FFF2-40B4-BE49-F238E27FC236}">
                <a16:creationId xmlns:a16="http://schemas.microsoft.com/office/drawing/2014/main" id="{F6CE87FC-3F7B-454F-BC8F-10C659F307E8}"/>
              </a:ext>
            </a:extLst>
          </p:cNvPr>
          <p:cNvSpPr/>
          <p:nvPr/>
        </p:nvSpPr>
        <p:spPr>
          <a:xfrm>
            <a:off x="5858881"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45" name="Oval 44">
            <a:extLst>
              <a:ext uri="{FF2B5EF4-FFF2-40B4-BE49-F238E27FC236}">
                <a16:creationId xmlns:a16="http://schemas.microsoft.com/office/drawing/2014/main" id="{84FA4643-0960-47AE-BF0E-71E3E30F01C7}"/>
              </a:ext>
            </a:extLst>
          </p:cNvPr>
          <p:cNvSpPr/>
          <p:nvPr/>
        </p:nvSpPr>
        <p:spPr>
          <a:xfrm>
            <a:off x="6309168"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graphicFrame>
        <p:nvGraphicFramePr>
          <p:cNvPr id="48" name="Table 4">
            <a:extLst>
              <a:ext uri="{FF2B5EF4-FFF2-40B4-BE49-F238E27FC236}">
                <a16:creationId xmlns:a16="http://schemas.microsoft.com/office/drawing/2014/main" id="{8F705636-E59C-4A26-8E5D-5067FEEA897F}"/>
              </a:ext>
            </a:extLst>
          </p:cNvPr>
          <p:cNvGraphicFramePr>
            <a:graphicFrameLocks noGrp="1"/>
          </p:cNvGraphicFramePr>
          <p:nvPr/>
        </p:nvGraphicFramePr>
        <p:xfrm>
          <a:off x="1724727" y="3833116"/>
          <a:ext cx="8363366" cy="2240960"/>
        </p:xfrm>
        <a:graphic>
          <a:graphicData uri="http://schemas.openxmlformats.org/drawingml/2006/table">
            <a:tbl>
              <a:tblPr firstRow="1" bandRow="1">
                <a:tableStyleId>{5940675A-B579-460E-94D1-54222C63F5DA}</a:tableStyleId>
              </a:tblPr>
              <a:tblGrid>
                <a:gridCol w="2861862">
                  <a:extLst>
                    <a:ext uri="{9D8B030D-6E8A-4147-A177-3AD203B41FA5}">
                      <a16:colId xmlns:a16="http://schemas.microsoft.com/office/drawing/2014/main" val="1599710418"/>
                    </a:ext>
                  </a:extLst>
                </a:gridCol>
                <a:gridCol w="1375376">
                  <a:extLst>
                    <a:ext uri="{9D8B030D-6E8A-4147-A177-3AD203B41FA5}">
                      <a16:colId xmlns:a16="http://schemas.microsoft.com/office/drawing/2014/main" val="3768285218"/>
                    </a:ext>
                  </a:extLst>
                </a:gridCol>
                <a:gridCol w="1375376">
                  <a:extLst>
                    <a:ext uri="{9D8B030D-6E8A-4147-A177-3AD203B41FA5}">
                      <a16:colId xmlns:a16="http://schemas.microsoft.com/office/drawing/2014/main" val="3214005799"/>
                    </a:ext>
                  </a:extLst>
                </a:gridCol>
                <a:gridCol w="1375376">
                  <a:extLst>
                    <a:ext uri="{9D8B030D-6E8A-4147-A177-3AD203B41FA5}">
                      <a16:colId xmlns:a16="http://schemas.microsoft.com/office/drawing/2014/main" val="3158966512"/>
                    </a:ext>
                  </a:extLst>
                </a:gridCol>
                <a:gridCol w="1375376">
                  <a:extLst>
                    <a:ext uri="{9D8B030D-6E8A-4147-A177-3AD203B41FA5}">
                      <a16:colId xmlns:a16="http://schemas.microsoft.com/office/drawing/2014/main" val="1763579708"/>
                    </a:ext>
                  </a:extLst>
                </a:gridCol>
              </a:tblGrid>
              <a:tr h="560240">
                <a:tc>
                  <a:txBody>
                    <a:bodyPr/>
                    <a:lstStyle/>
                    <a:p>
                      <a:r>
                        <a:rPr lang="en-US" sz="2600" b="1" dirty="0">
                          <a:latin typeface="Times New Roman" panose="02020603050405020304" pitchFamily="18" charset="0"/>
                          <a:cs typeface="Times New Roman" panose="02020603050405020304" pitchFamily="18" charset="0"/>
                        </a:rPr>
                        <a:t>Algorithm</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5</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17</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22</a:t>
                      </a:r>
                    </a:p>
                  </a:txBody>
                  <a:tcPr/>
                </a:tc>
                <a:extLst>
                  <a:ext uri="{0D108BD9-81ED-4DB2-BD59-A6C34878D82A}">
                    <a16:rowId xmlns:a16="http://schemas.microsoft.com/office/drawing/2014/main" val="127161574"/>
                  </a:ext>
                </a:extLst>
              </a:tr>
              <a:tr h="560240">
                <a:tc>
                  <a:txBody>
                    <a:bodyPr/>
                    <a:lstStyle/>
                    <a:p>
                      <a:r>
                        <a:rPr lang="en-US" sz="2600" dirty="0">
                          <a:latin typeface="Times New Roman" panose="02020603050405020304" pitchFamily="18" charset="0"/>
                          <a:cs typeface="Times New Roman" panose="02020603050405020304" pitchFamily="18" charset="0"/>
                        </a:rPr>
                        <a:t>Cache Bursty (A)</a:t>
                      </a:r>
                    </a:p>
                  </a:txBody>
                  <a:tcPr/>
                </a:tc>
                <a:tc>
                  <a:txBody>
                    <a:bodyPr/>
                    <a:lstStyle/>
                    <a:p>
                      <a:pPr algn="ctr"/>
                      <a:r>
                        <a:rPr lang="en-US" sz="2600" dirty="0">
                          <a:latin typeface="Times New Roman" panose="02020603050405020304" pitchFamily="18" charset="0"/>
                          <a:cs typeface="Times New Roman" panose="02020603050405020304" pitchFamily="18" charset="0"/>
                        </a:rPr>
                        <a:t>0.5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1.9 ms</a:t>
                      </a: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62574319"/>
                  </a:ext>
                </a:extLst>
              </a:tr>
              <a:tr h="560240">
                <a:tc>
                  <a:txBody>
                    <a:bodyPr/>
                    <a:lstStyle/>
                    <a:p>
                      <a:r>
                        <a:rPr lang="en-US" sz="2600" dirty="0">
                          <a:latin typeface="Times New Roman" panose="02020603050405020304" pitchFamily="18" charset="0"/>
                          <a:cs typeface="Times New Roman" panose="02020603050405020304" pitchFamily="18" charset="0"/>
                        </a:rPr>
                        <a:t>Cache Paced (B)</a:t>
                      </a:r>
                    </a:p>
                  </a:txBody>
                  <a:tcPr/>
                </a:tc>
                <a:tc>
                  <a:txBody>
                    <a:bodyPr/>
                    <a:lstStyle/>
                    <a:p>
                      <a:pPr algn="ctr"/>
                      <a:r>
                        <a:rPr lang="en-US" sz="2600" dirty="0">
                          <a:latin typeface="Times New Roman" panose="02020603050405020304" pitchFamily="18" charset="0"/>
                          <a:cs typeface="Times New Roman" panose="02020603050405020304" pitchFamily="18" charset="0"/>
                        </a:rPr>
                        <a:t>0.5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1.5 ms </a:t>
                      </a:r>
                    </a:p>
                  </a:txBody>
                  <a:tcPr>
                    <a:solidFill>
                      <a:schemeClr val="accent4">
                        <a:lumMod val="40000"/>
                        <a:lumOff val="60000"/>
                      </a:schemeClr>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73980975"/>
                  </a:ext>
                </a:extLst>
              </a:tr>
              <a:tr h="560240">
                <a:tc>
                  <a:txBody>
                    <a:bodyPr/>
                    <a:lstStyle/>
                    <a:p>
                      <a:r>
                        <a:rPr lang="en-US" sz="2600" dirty="0">
                          <a:latin typeface="Times New Roman" panose="02020603050405020304" pitchFamily="18" charset="0"/>
                          <a:cs typeface="Times New Roman" panose="02020603050405020304" pitchFamily="18" charset="0"/>
                        </a:rPr>
                        <a:t>LRU</a:t>
                      </a:r>
                    </a:p>
                  </a:txBody>
                  <a:tcPr/>
                </a:tc>
                <a:tc>
                  <a:txBody>
                    <a:bodyPr/>
                    <a:lstStyle/>
                    <a:p>
                      <a:pPr algn="ctr"/>
                      <a:r>
                        <a:rPr lang="en-US" sz="2600" dirty="0">
                          <a:latin typeface="Times New Roman" panose="02020603050405020304" pitchFamily="18" charset="0"/>
                          <a:cs typeface="Times New Roman" panose="02020603050405020304" pitchFamily="18" charset="0"/>
                        </a:rPr>
                        <a:t>0.2 ms</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2.2 ms</a:t>
                      </a: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15836720"/>
                  </a:ext>
                </a:extLst>
              </a:tr>
            </a:tbl>
          </a:graphicData>
        </a:graphic>
      </p:graphicFrame>
      <p:sp>
        <p:nvSpPr>
          <p:cNvPr id="49" name="TextBox 48">
            <a:extLst>
              <a:ext uri="{FF2B5EF4-FFF2-40B4-BE49-F238E27FC236}">
                <a16:creationId xmlns:a16="http://schemas.microsoft.com/office/drawing/2014/main" id="{EC8BA171-92EF-46B6-9473-16062B82922B}"/>
              </a:ext>
            </a:extLst>
          </p:cNvPr>
          <p:cNvSpPr txBox="1"/>
          <p:nvPr/>
        </p:nvSpPr>
        <p:spPr>
          <a:xfrm>
            <a:off x="818498" y="3018608"/>
            <a:ext cx="609462"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t=0</a:t>
            </a:r>
          </a:p>
          <a:p>
            <a:pPr algn="ctr"/>
            <a:r>
              <a:rPr lang="en-US" dirty="0">
                <a:latin typeface="Times New Roman" panose="02020603050405020304" pitchFamily="18" charset="0"/>
                <a:cs typeface="Times New Roman" panose="02020603050405020304" pitchFamily="18" charset="0"/>
              </a:rPr>
              <a:t>(ms)</a:t>
            </a:r>
          </a:p>
        </p:txBody>
      </p:sp>
      <p:sp>
        <p:nvSpPr>
          <p:cNvPr id="50" name="TextBox 49">
            <a:extLst>
              <a:ext uri="{FF2B5EF4-FFF2-40B4-BE49-F238E27FC236}">
                <a16:creationId xmlns:a16="http://schemas.microsoft.com/office/drawing/2014/main" id="{14EBFE72-1528-4014-9708-58A5C84031CB}"/>
              </a:ext>
            </a:extLst>
          </p:cNvPr>
          <p:cNvSpPr txBox="1"/>
          <p:nvPr/>
        </p:nvSpPr>
        <p:spPr>
          <a:xfrm>
            <a:off x="1536051" y="3031642"/>
            <a:ext cx="49404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51" name="TextBox 50">
            <a:extLst>
              <a:ext uri="{FF2B5EF4-FFF2-40B4-BE49-F238E27FC236}">
                <a16:creationId xmlns:a16="http://schemas.microsoft.com/office/drawing/2014/main" id="{8C30BCA9-F7DA-4493-B262-8612371BFC9A}"/>
              </a:ext>
            </a:extLst>
          </p:cNvPr>
          <p:cNvSpPr txBox="1"/>
          <p:nvPr/>
        </p:nvSpPr>
        <p:spPr>
          <a:xfrm>
            <a:off x="2207549"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52" name="TextBox 51">
            <a:extLst>
              <a:ext uri="{FF2B5EF4-FFF2-40B4-BE49-F238E27FC236}">
                <a16:creationId xmlns:a16="http://schemas.microsoft.com/office/drawing/2014/main" id="{BB2FD194-AE79-4529-9D89-0E91CAAA638F}"/>
              </a:ext>
            </a:extLst>
          </p:cNvPr>
          <p:cNvSpPr txBox="1"/>
          <p:nvPr/>
        </p:nvSpPr>
        <p:spPr>
          <a:xfrm>
            <a:off x="2876599" y="3018608"/>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t=3</a:t>
            </a:r>
          </a:p>
        </p:txBody>
      </p:sp>
      <p:sp>
        <p:nvSpPr>
          <p:cNvPr id="53" name="TextBox 52">
            <a:extLst>
              <a:ext uri="{FF2B5EF4-FFF2-40B4-BE49-F238E27FC236}">
                <a16:creationId xmlns:a16="http://schemas.microsoft.com/office/drawing/2014/main" id="{67384A56-8199-4812-96C9-65544867BCCE}"/>
              </a:ext>
            </a:extLst>
          </p:cNvPr>
          <p:cNvSpPr txBox="1"/>
          <p:nvPr/>
        </p:nvSpPr>
        <p:spPr>
          <a:xfrm>
            <a:off x="3545230"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t=4</a:t>
            </a:r>
          </a:p>
        </p:txBody>
      </p:sp>
      <p:sp>
        <p:nvSpPr>
          <p:cNvPr id="55" name="TextBox 54">
            <a:extLst>
              <a:ext uri="{FF2B5EF4-FFF2-40B4-BE49-F238E27FC236}">
                <a16:creationId xmlns:a16="http://schemas.microsoft.com/office/drawing/2014/main" id="{7BC247E6-7FF9-4B3E-BD00-D37BFD401540}"/>
              </a:ext>
            </a:extLst>
          </p:cNvPr>
          <p:cNvSpPr txBox="1"/>
          <p:nvPr/>
        </p:nvSpPr>
        <p:spPr>
          <a:xfrm>
            <a:off x="4216624"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t=5</a:t>
            </a:r>
          </a:p>
        </p:txBody>
      </p:sp>
      <p:sp>
        <p:nvSpPr>
          <p:cNvPr id="56" name="TextBox 55">
            <a:extLst>
              <a:ext uri="{FF2B5EF4-FFF2-40B4-BE49-F238E27FC236}">
                <a16:creationId xmlns:a16="http://schemas.microsoft.com/office/drawing/2014/main" id="{7BA24064-91E6-46E2-B4F2-80F0865A214D}"/>
              </a:ext>
            </a:extLst>
          </p:cNvPr>
          <p:cNvSpPr txBox="1"/>
          <p:nvPr/>
        </p:nvSpPr>
        <p:spPr>
          <a:xfrm>
            <a:off x="4888122"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t=6</a:t>
            </a:r>
          </a:p>
        </p:txBody>
      </p:sp>
      <p:sp>
        <p:nvSpPr>
          <p:cNvPr id="58" name="TextBox 57">
            <a:extLst>
              <a:ext uri="{FF2B5EF4-FFF2-40B4-BE49-F238E27FC236}">
                <a16:creationId xmlns:a16="http://schemas.microsoft.com/office/drawing/2014/main" id="{B8C5D949-C515-4643-8350-E91EB0BD6DD0}"/>
              </a:ext>
            </a:extLst>
          </p:cNvPr>
          <p:cNvSpPr txBox="1"/>
          <p:nvPr/>
        </p:nvSpPr>
        <p:spPr>
          <a:xfrm>
            <a:off x="6310824" y="3023376"/>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t=9</a:t>
            </a:r>
          </a:p>
        </p:txBody>
      </p:sp>
      <p:sp>
        <p:nvSpPr>
          <p:cNvPr id="59" name="TextBox 58">
            <a:extLst>
              <a:ext uri="{FF2B5EF4-FFF2-40B4-BE49-F238E27FC236}">
                <a16:creationId xmlns:a16="http://schemas.microsoft.com/office/drawing/2014/main" id="{545C4F62-EF21-4ACB-B90C-0FD1C98B1ECF}"/>
              </a:ext>
            </a:extLst>
          </p:cNvPr>
          <p:cNvSpPr txBox="1"/>
          <p:nvPr/>
        </p:nvSpPr>
        <p:spPr>
          <a:xfrm>
            <a:off x="7649954" y="3017047"/>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t=12</a:t>
            </a:r>
          </a:p>
        </p:txBody>
      </p:sp>
      <p:sp>
        <p:nvSpPr>
          <p:cNvPr id="61" name="TextBox 60">
            <a:extLst>
              <a:ext uri="{FF2B5EF4-FFF2-40B4-BE49-F238E27FC236}">
                <a16:creationId xmlns:a16="http://schemas.microsoft.com/office/drawing/2014/main" id="{ACE4E12F-48F8-4590-9DA5-6608883CB710}"/>
              </a:ext>
            </a:extLst>
          </p:cNvPr>
          <p:cNvSpPr txBox="1"/>
          <p:nvPr/>
        </p:nvSpPr>
        <p:spPr>
          <a:xfrm>
            <a:off x="9068649" y="3031642"/>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t=15</a:t>
            </a:r>
          </a:p>
        </p:txBody>
      </p:sp>
      <p:sp>
        <p:nvSpPr>
          <p:cNvPr id="62" name="Rectangle 61">
            <a:extLst>
              <a:ext uri="{FF2B5EF4-FFF2-40B4-BE49-F238E27FC236}">
                <a16:creationId xmlns:a16="http://schemas.microsoft.com/office/drawing/2014/main" id="{D13B066F-2342-4F6A-875E-D810A6F7A511}"/>
              </a:ext>
            </a:extLst>
          </p:cNvPr>
          <p:cNvSpPr/>
          <p:nvPr/>
        </p:nvSpPr>
        <p:spPr>
          <a:xfrm>
            <a:off x="6860454"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63" name="Rectangle 62">
            <a:extLst>
              <a:ext uri="{FF2B5EF4-FFF2-40B4-BE49-F238E27FC236}">
                <a16:creationId xmlns:a16="http://schemas.microsoft.com/office/drawing/2014/main" id="{A76044D4-5C42-486D-937E-F66492B2DD14}"/>
              </a:ext>
            </a:extLst>
          </p:cNvPr>
          <p:cNvSpPr/>
          <p:nvPr/>
        </p:nvSpPr>
        <p:spPr>
          <a:xfrm>
            <a:off x="7255381"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64" name="Oval 63">
            <a:extLst>
              <a:ext uri="{FF2B5EF4-FFF2-40B4-BE49-F238E27FC236}">
                <a16:creationId xmlns:a16="http://schemas.microsoft.com/office/drawing/2014/main" id="{3BEB600C-58A1-41FA-96B8-532326293C79}"/>
              </a:ext>
            </a:extLst>
          </p:cNvPr>
          <p:cNvSpPr/>
          <p:nvPr/>
        </p:nvSpPr>
        <p:spPr>
          <a:xfrm>
            <a:off x="7705668" y="2519418"/>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65" name="Rectangle 64">
            <a:extLst>
              <a:ext uri="{FF2B5EF4-FFF2-40B4-BE49-F238E27FC236}">
                <a16:creationId xmlns:a16="http://schemas.microsoft.com/office/drawing/2014/main" id="{D09BED64-BB82-4E45-A349-F005C4D06936}"/>
              </a:ext>
            </a:extLst>
          </p:cNvPr>
          <p:cNvSpPr/>
          <p:nvPr/>
        </p:nvSpPr>
        <p:spPr>
          <a:xfrm>
            <a:off x="8283203"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66" name="Rectangle 65">
            <a:extLst>
              <a:ext uri="{FF2B5EF4-FFF2-40B4-BE49-F238E27FC236}">
                <a16:creationId xmlns:a16="http://schemas.microsoft.com/office/drawing/2014/main" id="{B7D201D4-FD2A-4009-A4AC-A884136939CD}"/>
              </a:ext>
            </a:extLst>
          </p:cNvPr>
          <p:cNvSpPr/>
          <p:nvPr/>
        </p:nvSpPr>
        <p:spPr>
          <a:xfrm>
            <a:off x="8678130"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5" name="Oval 94">
            <a:extLst>
              <a:ext uri="{FF2B5EF4-FFF2-40B4-BE49-F238E27FC236}">
                <a16:creationId xmlns:a16="http://schemas.microsoft.com/office/drawing/2014/main" id="{95E3DEDD-2FDB-4A35-98F2-A67E37E916A0}"/>
              </a:ext>
            </a:extLst>
          </p:cNvPr>
          <p:cNvSpPr/>
          <p:nvPr/>
        </p:nvSpPr>
        <p:spPr>
          <a:xfrm>
            <a:off x="9128417"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96" name="Rectangle 95">
            <a:extLst>
              <a:ext uri="{FF2B5EF4-FFF2-40B4-BE49-F238E27FC236}">
                <a16:creationId xmlns:a16="http://schemas.microsoft.com/office/drawing/2014/main" id="{2E8BEA4B-8000-44EE-8FEC-285F668E89D0}"/>
              </a:ext>
            </a:extLst>
          </p:cNvPr>
          <p:cNvSpPr/>
          <p:nvPr/>
        </p:nvSpPr>
        <p:spPr>
          <a:xfrm>
            <a:off x="9728614"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7" name="Rectangle 96">
            <a:extLst>
              <a:ext uri="{FF2B5EF4-FFF2-40B4-BE49-F238E27FC236}">
                <a16:creationId xmlns:a16="http://schemas.microsoft.com/office/drawing/2014/main" id="{671A1E4B-BE52-4BF7-BC61-7A4A98F30390}"/>
              </a:ext>
            </a:extLst>
          </p:cNvPr>
          <p:cNvSpPr/>
          <p:nvPr/>
        </p:nvSpPr>
        <p:spPr>
          <a:xfrm>
            <a:off x="10123541"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pic>
        <p:nvPicPr>
          <p:cNvPr id="98" name="Picture 97" descr="A picture containing person, person, holding, table&#10;&#10;Description automatically generated">
            <a:extLst>
              <a:ext uri="{FF2B5EF4-FFF2-40B4-BE49-F238E27FC236}">
                <a16:creationId xmlns:a16="http://schemas.microsoft.com/office/drawing/2014/main" id="{2910D08F-EA28-4135-8178-6A9A1B966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
        <p:nvSpPr>
          <p:cNvPr id="99" name="Title 1">
            <a:extLst>
              <a:ext uri="{FF2B5EF4-FFF2-40B4-BE49-F238E27FC236}">
                <a16:creationId xmlns:a16="http://schemas.microsoft.com/office/drawing/2014/main" id="{292D09BA-75B4-4579-B596-E24613B5BF2C}"/>
              </a:ext>
            </a:extLst>
          </p:cNvPr>
          <p:cNvSpPr>
            <a:spLocks noGrp="1"/>
          </p:cNvSpPr>
          <p:nvPr>
            <p:ph type="title"/>
          </p:nvPr>
        </p:nvSpPr>
        <p:spPr>
          <a:xfrm>
            <a:off x="716692" y="349885"/>
            <a:ext cx="10637108" cy="1325563"/>
          </a:xfrm>
        </p:spPr>
        <p:txBody>
          <a:bodyPr/>
          <a:lstStyle/>
          <a:p>
            <a:r>
              <a:rPr lang="en-US" dirty="0">
                <a:latin typeface="Times New Roman" panose="02020603050405020304" pitchFamily="18" charset="0"/>
                <a:cs typeface="Times New Roman" panose="02020603050405020304" pitchFamily="18" charset="0"/>
              </a:rPr>
              <a:t>Computing a latency-optimal caching schedule is challenging!</a:t>
            </a:r>
          </a:p>
        </p:txBody>
      </p:sp>
      <p:sp>
        <p:nvSpPr>
          <p:cNvPr id="35" name="TextBox 34">
            <a:extLst>
              <a:ext uri="{FF2B5EF4-FFF2-40B4-BE49-F238E27FC236}">
                <a16:creationId xmlns:a16="http://schemas.microsoft.com/office/drawing/2014/main" id="{F40068B6-2B27-4D30-B595-A805034FE710}"/>
              </a:ext>
            </a:extLst>
          </p:cNvPr>
          <p:cNvSpPr txBox="1"/>
          <p:nvPr/>
        </p:nvSpPr>
        <p:spPr>
          <a:xfrm>
            <a:off x="469559" y="2305534"/>
            <a:ext cx="389850"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8964DB9B-B370-4F04-AF34-8B3E30D9672D}"/>
              </a:ext>
            </a:extLst>
          </p:cNvPr>
          <p:cNvSpPr txBox="1"/>
          <p:nvPr/>
        </p:nvSpPr>
        <p:spPr>
          <a:xfrm>
            <a:off x="10414772" y="2299787"/>
            <a:ext cx="389851"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57" name="Rectangle 56">
            <a:extLst>
              <a:ext uri="{FF2B5EF4-FFF2-40B4-BE49-F238E27FC236}">
                <a16:creationId xmlns:a16="http://schemas.microsoft.com/office/drawing/2014/main" id="{8E9F0BD8-EA90-4787-943B-9904C28FD077}"/>
              </a:ext>
            </a:extLst>
          </p:cNvPr>
          <p:cNvSpPr/>
          <p:nvPr/>
        </p:nvSpPr>
        <p:spPr>
          <a:xfrm>
            <a:off x="10609697" y="2248955"/>
            <a:ext cx="1189749" cy="369332"/>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Repeats ∞</a:t>
            </a:r>
            <a:endParaRPr lang="en-US" b="1" dirty="0"/>
          </a:p>
        </p:txBody>
      </p:sp>
    </p:spTree>
    <p:extLst>
      <p:ext uri="{BB962C8B-B14F-4D97-AF65-F5344CB8AC3E}">
        <p14:creationId xmlns:p14="http://schemas.microsoft.com/office/powerpoint/2010/main" val="324874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BB47C7E0-794B-4E4E-A354-43FAC3B2FCFB}"/>
              </a:ext>
            </a:extLst>
          </p:cNvPr>
          <p:cNvSpPr/>
          <p:nvPr/>
        </p:nvSpPr>
        <p:spPr>
          <a:xfrm>
            <a:off x="864149"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67" name="Oval 66">
            <a:extLst>
              <a:ext uri="{FF2B5EF4-FFF2-40B4-BE49-F238E27FC236}">
                <a16:creationId xmlns:a16="http://schemas.microsoft.com/office/drawing/2014/main" id="{32F6C3D4-F552-4048-BC84-E1303484B2A6}"/>
              </a:ext>
            </a:extLst>
          </p:cNvPr>
          <p:cNvSpPr/>
          <p:nvPr/>
        </p:nvSpPr>
        <p:spPr>
          <a:xfrm>
            <a:off x="1530907"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68" name="Rectangle 67">
            <a:extLst>
              <a:ext uri="{FF2B5EF4-FFF2-40B4-BE49-F238E27FC236}">
                <a16:creationId xmlns:a16="http://schemas.microsoft.com/office/drawing/2014/main" id="{9CB16FEB-8554-46B3-A16B-E8C198576357}"/>
              </a:ext>
            </a:extLst>
          </p:cNvPr>
          <p:cNvSpPr/>
          <p:nvPr/>
        </p:nvSpPr>
        <p:spPr>
          <a:xfrm>
            <a:off x="5463954"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69" name="Oval 68">
            <a:extLst>
              <a:ext uri="{FF2B5EF4-FFF2-40B4-BE49-F238E27FC236}">
                <a16:creationId xmlns:a16="http://schemas.microsoft.com/office/drawing/2014/main" id="{3BDAF2CE-B1EE-4F28-8251-D738BFC7F6C8}"/>
              </a:ext>
            </a:extLst>
          </p:cNvPr>
          <p:cNvSpPr/>
          <p:nvPr/>
        </p:nvSpPr>
        <p:spPr>
          <a:xfrm>
            <a:off x="2197665"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70" name="Oval 69">
            <a:extLst>
              <a:ext uri="{FF2B5EF4-FFF2-40B4-BE49-F238E27FC236}">
                <a16:creationId xmlns:a16="http://schemas.microsoft.com/office/drawing/2014/main" id="{CB66212C-18BF-47BE-870A-7B2CB1A91C1C}"/>
              </a:ext>
            </a:extLst>
          </p:cNvPr>
          <p:cNvSpPr/>
          <p:nvPr/>
        </p:nvSpPr>
        <p:spPr>
          <a:xfrm>
            <a:off x="2870084"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71" name="Oval 70">
            <a:extLst>
              <a:ext uri="{FF2B5EF4-FFF2-40B4-BE49-F238E27FC236}">
                <a16:creationId xmlns:a16="http://schemas.microsoft.com/office/drawing/2014/main" id="{8D31D376-F484-4874-A4AA-9993BE0886E9}"/>
              </a:ext>
            </a:extLst>
          </p:cNvPr>
          <p:cNvSpPr/>
          <p:nvPr/>
        </p:nvSpPr>
        <p:spPr>
          <a:xfrm>
            <a:off x="3536842"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72" name="Oval 71">
            <a:extLst>
              <a:ext uri="{FF2B5EF4-FFF2-40B4-BE49-F238E27FC236}">
                <a16:creationId xmlns:a16="http://schemas.microsoft.com/office/drawing/2014/main" id="{2BCF1A1D-D77D-4145-A8CE-6E3A80A54787}"/>
              </a:ext>
            </a:extLst>
          </p:cNvPr>
          <p:cNvSpPr/>
          <p:nvPr/>
        </p:nvSpPr>
        <p:spPr>
          <a:xfrm>
            <a:off x="4198338"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73" name="Oval 72">
            <a:extLst>
              <a:ext uri="{FF2B5EF4-FFF2-40B4-BE49-F238E27FC236}">
                <a16:creationId xmlns:a16="http://schemas.microsoft.com/office/drawing/2014/main" id="{77056AEC-F1B8-4601-901E-A414D54E1875}"/>
              </a:ext>
            </a:extLst>
          </p:cNvPr>
          <p:cNvSpPr/>
          <p:nvPr/>
        </p:nvSpPr>
        <p:spPr>
          <a:xfrm>
            <a:off x="4859834"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74" name="Rectangle 73">
            <a:extLst>
              <a:ext uri="{FF2B5EF4-FFF2-40B4-BE49-F238E27FC236}">
                <a16:creationId xmlns:a16="http://schemas.microsoft.com/office/drawing/2014/main" id="{1D1FD851-6AC7-4D1A-98FB-EB5EFEEA434C}"/>
              </a:ext>
            </a:extLst>
          </p:cNvPr>
          <p:cNvSpPr/>
          <p:nvPr/>
        </p:nvSpPr>
        <p:spPr>
          <a:xfrm>
            <a:off x="5858881"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75" name="Oval 74">
            <a:extLst>
              <a:ext uri="{FF2B5EF4-FFF2-40B4-BE49-F238E27FC236}">
                <a16:creationId xmlns:a16="http://schemas.microsoft.com/office/drawing/2014/main" id="{FA0F0274-0B17-4B9E-AE11-26B9552AC536}"/>
              </a:ext>
            </a:extLst>
          </p:cNvPr>
          <p:cNvSpPr/>
          <p:nvPr/>
        </p:nvSpPr>
        <p:spPr>
          <a:xfrm>
            <a:off x="6309168"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graphicFrame>
        <p:nvGraphicFramePr>
          <p:cNvPr id="78" name="Table 4">
            <a:extLst>
              <a:ext uri="{FF2B5EF4-FFF2-40B4-BE49-F238E27FC236}">
                <a16:creationId xmlns:a16="http://schemas.microsoft.com/office/drawing/2014/main" id="{660B521D-2AF6-4DF2-BC5C-1091502EC9A1}"/>
              </a:ext>
            </a:extLst>
          </p:cNvPr>
          <p:cNvGraphicFramePr>
            <a:graphicFrameLocks noGrp="1"/>
          </p:cNvGraphicFramePr>
          <p:nvPr/>
        </p:nvGraphicFramePr>
        <p:xfrm>
          <a:off x="1724727" y="3833116"/>
          <a:ext cx="8363366" cy="2240960"/>
        </p:xfrm>
        <a:graphic>
          <a:graphicData uri="http://schemas.openxmlformats.org/drawingml/2006/table">
            <a:tbl>
              <a:tblPr firstRow="1" bandRow="1">
                <a:tableStyleId>{5940675A-B579-460E-94D1-54222C63F5DA}</a:tableStyleId>
              </a:tblPr>
              <a:tblGrid>
                <a:gridCol w="2861862">
                  <a:extLst>
                    <a:ext uri="{9D8B030D-6E8A-4147-A177-3AD203B41FA5}">
                      <a16:colId xmlns:a16="http://schemas.microsoft.com/office/drawing/2014/main" val="1599710418"/>
                    </a:ext>
                  </a:extLst>
                </a:gridCol>
                <a:gridCol w="1375376">
                  <a:extLst>
                    <a:ext uri="{9D8B030D-6E8A-4147-A177-3AD203B41FA5}">
                      <a16:colId xmlns:a16="http://schemas.microsoft.com/office/drawing/2014/main" val="3768285218"/>
                    </a:ext>
                  </a:extLst>
                </a:gridCol>
                <a:gridCol w="1375376">
                  <a:extLst>
                    <a:ext uri="{9D8B030D-6E8A-4147-A177-3AD203B41FA5}">
                      <a16:colId xmlns:a16="http://schemas.microsoft.com/office/drawing/2014/main" val="3214005799"/>
                    </a:ext>
                  </a:extLst>
                </a:gridCol>
                <a:gridCol w="1375376">
                  <a:extLst>
                    <a:ext uri="{9D8B030D-6E8A-4147-A177-3AD203B41FA5}">
                      <a16:colId xmlns:a16="http://schemas.microsoft.com/office/drawing/2014/main" val="3158966512"/>
                    </a:ext>
                  </a:extLst>
                </a:gridCol>
                <a:gridCol w="1375376">
                  <a:extLst>
                    <a:ext uri="{9D8B030D-6E8A-4147-A177-3AD203B41FA5}">
                      <a16:colId xmlns:a16="http://schemas.microsoft.com/office/drawing/2014/main" val="1763579708"/>
                    </a:ext>
                  </a:extLst>
                </a:gridCol>
              </a:tblGrid>
              <a:tr h="560240">
                <a:tc>
                  <a:txBody>
                    <a:bodyPr/>
                    <a:lstStyle/>
                    <a:p>
                      <a:r>
                        <a:rPr lang="en-US" sz="2600" b="1" dirty="0">
                          <a:latin typeface="Times New Roman" panose="02020603050405020304" pitchFamily="18" charset="0"/>
                          <a:cs typeface="Times New Roman" panose="02020603050405020304" pitchFamily="18" charset="0"/>
                        </a:rPr>
                        <a:t>Algorithm</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5</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17</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22</a:t>
                      </a:r>
                    </a:p>
                  </a:txBody>
                  <a:tcPr/>
                </a:tc>
                <a:extLst>
                  <a:ext uri="{0D108BD9-81ED-4DB2-BD59-A6C34878D82A}">
                    <a16:rowId xmlns:a16="http://schemas.microsoft.com/office/drawing/2014/main" val="127161574"/>
                  </a:ext>
                </a:extLst>
              </a:tr>
              <a:tr h="560240">
                <a:tc>
                  <a:txBody>
                    <a:bodyPr/>
                    <a:lstStyle/>
                    <a:p>
                      <a:r>
                        <a:rPr lang="en-US" sz="2600" dirty="0">
                          <a:latin typeface="Times New Roman" panose="02020603050405020304" pitchFamily="18" charset="0"/>
                          <a:cs typeface="Times New Roman" panose="02020603050405020304" pitchFamily="18" charset="0"/>
                        </a:rPr>
                        <a:t>Cache Bursty (A)</a:t>
                      </a:r>
                    </a:p>
                  </a:txBody>
                  <a:tcPr/>
                </a:tc>
                <a:tc>
                  <a:txBody>
                    <a:bodyPr/>
                    <a:lstStyle/>
                    <a:p>
                      <a:pPr algn="ctr"/>
                      <a:r>
                        <a:rPr lang="en-US" sz="2600" dirty="0">
                          <a:latin typeface="Times New Roman" panose="02020603050405020304" pitchFamily="18" charset="0"/>
                          <a:cs typeface="Times New Roman" panose="02020603050405020304" pitchFamily="18" charset="0"/>
                        </a:rPr>
                        <a:t>0.5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1.9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4.3 ms</a:t>
                      </a:r>
                    </a:p>
                  </a:txBody>
                  <a:tcPr>
                    <a:solidFill>
                      <a:schemeClr val="accent4">
                        <a:lumMod val="40000"/>
                        <a:lumOff val="60000"/>
                      </a:schemeClr>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62574319"/>
                  </a:ext>
                </a:extLst>
              </a:tr>
              <a:tr h="560240">
                <a:tc>
                  <a:txBody>
                    <a:bodyPr/>
                    <a:lstStyle/>
                    <a:p>
                      <a:r>
                        <a:rPr lang="en-US" sz="2600" dirty="0">
                          <a:latin typeface="Times New Roman" panose="02020603050405020304" pitchFamily="18" charset="0"/>
                          <a:cs typeface="Times New Roman" panose="02020603050405020304" pitchFamily="18" charset="0"/>
                        </a:rPr>
                        <a:t>Cache Paced (B)</a:t>
                      </a:r>
                    </a:p>
                  </a:txBody>
                  <a:tcPr/>
                </a:tc>
                <a:tc>
                  <a:txBody>
                    <a:bodyPr/>
                    <a:lstStyle/>
                    <a:p>
                      <a:pPr algn="ctr"/>
                      <a:r>
                        <a:rPr lang="en-US" sz="2600" dirty="0">
                          <a:latin typeface="Times New Roman" panose="02020603050405020304" pitchFamily="18" charset="0"/>
                          <a:cs typeface="Times New Roman" panose="02020603050405020304" pitchFamily="18" charset="0"/>
                        </a:rPr>
                        <a:t>0.5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1.5 ms </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7.5 ms</a:t>
                      </a: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73980975"/>
                  </a:ext>
                </a:extLst>
              </a:tr>
              <a:tr h="560240">
                <a:tc>
                  <a:txBody>
                    <a:bodyPr/>
                    <a:lstStyle/>
                    <a:p>
                      <a:r>
                        <a:rPr lang="en-US" sz="2600" dirty="0">
                          <a:latin typeface="Times New Roman" panose="02020603050405020304" pitchFamily="18" charset="0"/>
                          <a:cs typeface="Times New Roman" panose="02020603050405020304" pitchFamily="18" charset="0"/>
                        </a:rPr>
                        <a:t>LRU</a:t>
                      </a:r>
                    </a:p>
                  </a:txBody>
                  <a:tcPr/>
                </a:tc>
                <a:tc>
                  <a:txBody>
                    <a:bodyPr/>
                    <a:lstStyle/>
                    <a:p>
                      <a:pPr algn="ctr"/>
                      <a:r>
                        <a:rPr lang="en-US" sz="2600" dirty="0">
                          <a:latin typeface="Times New Roman" panose="02020603050405020304" pitchFamily="18" charset="0"/>
                          <a:cs typeface="Times New Roman" panose="02020603050405020304" pitchFamily="18" charset="0"/>
                        </a:rPr>
                        <a:t>0.2 ms</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2.2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5.9 ms</a:t>
                      </a:r>
                    </a:p>
                  </a:txBody>
                  <a:tcPr>
                    <a:solidFill>
                      <a:schemeClr val="bg1"/>
                    </a:solidFill>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15836720"/>
                  </a:ext>
                </a:extLst>
              </a:tr>
            </a:tbl>
          </a:graphicData>
        </a:graphic>
      </p:graphicFrame>
      <p:sp>
        <p:nvSpPr>
          <p:cNvPr id="79" name="TextBox 78">
            <a:extLst>
              <a:ext uri="{FF2B5EF4-FFF2-40B4-BE49-F238E27FC236}">
                <a16:creationId xmlns:a16="http://schemas.microsoft.com/office/drawing/2014/main" id="{9EF395EF-DC69-4460-9038-7F6469579C90}"/>
              </a:ext>
            </a:extLst>
          </p:cNvPr>
          <p:cNvSpPr txBox="1"/>
          <p:nvPr/>
        </p:nvSpPr>
        <p:spPr>
          <a:xfrm>
            <a:off x="818498" y="3018608"/>
            <a:ext cx="609462"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t=0</a:t>
            </a:r>
          </a:p>
          <a:p>
            <a:pPr algn="ctr"/>
            <a:r>
              <a:rPr lang="en-US" dirty="0">
                <a:latin typeface="Times New Roman" panose="02020603050405020304" pitchFamily="18" charset="0"/>
                <a:cs typeface="Times New Roman" panose="02020603050405020304" pitchFamily="18" charset="0"/>
              </a:rPr>
              <a:t>(ms)</a:t>
            </a:r>
          </a:p>
        </p:txBody>
      </p:sp>
      <p:sp>
        <p:nvSpPr>
          <p:cNvPr id="80" name="TextBox 79">
            <a:extLst>
              <a:ext uri="{FF2B5EF4-FFF2-40B4-BE49-F238E27FC236}">
                <a16:creationId xmlns:a16="http://schemas.microsoft.com/office/drawing/2014/main" id="{77179327-38CE-452B-8911-72B97157B284}"/>
              </a:ext>
            </a:extLst>
          </p:cNvPr>
          <p:cNvSpPr txBox="1"/>
          <p:nvPr/>
        </p:nvSpPr>
        <p:spPr>
          <a:xfrm>
            <a:off x="1536051" y="3031642"/>
            <a:ext cx="49404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81" name="TextBox 80">
            <a:extLst>
              <a:ext uri="{FF2B5EF4-FFF2-40B4-BE49-F238E27FC236}">
                <a16:creationId xmlns:a16="http://schemas.microsoft.com/office/drawing/2014/main" id="{ECC80B8B-A0F5-4C9A-9826-6C9F151B85C8}"/>
              </a:ext>
            </a:extLst>
          </p:cNvPr>
          <p:cNvSpPr txBox="1"/>
          <p:nvPr/>
        </p:nvSpPr>
        <p:spPr>
          <a:xfrm>
            <a:off x="2207549"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82" name="TextBox 81">
            <a:extLst>
              <a:ext uri="{FF2B5EF4-FFF2-40B4-BE49-F238E27FC236}">
                <a16:creationId xmlns:a16="http://schemas.microsoft.com/office/drawing/2014/main" id="{6BAFB0B3-2EB2-410E-9AC4-44EFCFB1B40D}"/>
              </a:ext>
            </a:extLst>
          </p:cNvPr>
          <p:cNvSpPr txBox="1"/>
          <p:nvPr/>
        </p:nvSpPr>
        <p:spPr>
          <a:xfrm>
            <a:off x="2876599" y="3018608"/>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t=3</a:t>
            </a:r>
          </a:p>
        </p:txBody>
      </p:sp>
      <p:sp>
        <p:nvSpPr>
          <p:cNvPr id="83" name="TextBox 82">
            <a:extLst>
              <a:ext uri="{FF2B5EF4-FFF2-40B4-BE49-F238E27FC236}">
                <a16:creationId xmlns:a16="http://schemas.microsoft.com/office/drawing/2014/main" id="{C98CB40D-1FB7-45FF-9A41-3E3F221EC1E0}"/>
              </a:ext>
            </a:extLst>
          </p:cNvPr>
          <p:cNvSpPr txBox="1"/>
          <p:nvPr/>
        </p:nvSpPr>
        <p:spPr>
          <a:xfrm>
            <a:off x="3545230"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t=4</a:t>
            </a:r>
          </a:p>
        </p:txBody>
      </p:sp>
      <p:sp>
        <p:nvSpPr>
          <p:cNvPr id="84" name="TextBox 83">
            <a:extLst>
              <a:ext uri="{FF2B5EF4-FFF2-40B4-BE49-F238E27FC236}">
                <a16:creationId xmlns:a16="http://schemas.microsoft.com/office/drawing/2014/main" id="{546B4E91-86A0-494E-A9EF-4251E398C6A3}"/>
              </a:ext>
            </a:extLst>
          </p:cNvPr>
          <p:cNvSpPr txBox="1"/>
          <p:nvPr/>
        </p:nvSpPr>
        <p:spPr>
          <a:xfrm>
            <a:off x="4216624"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t=5</a:t>
            </a:r>
          </a:p>
        </p:txBody>
      </p:sp>
      <p:sp>
        <p:nvSpPr>
          <p:cNvPr id="85" name="TextBox 84">
            <a:extLst>
              <a:ext uri="{FF2B5EF4-FFF2-40B4-BE49-F238E27FC236}">
                <a16:creationId xmlns:a16="http://schemas.microsoft.com/office/drawing/2014/main" id="{301F4375-BB30-4096-919C-DF3833B05C49}"/>
              </a:ext>
            </a:extLst>
          </p:cNvPr>
          <p:cNvSpPr txBox="1"/>
          <p:nvPr/>
        </p:nvSpPr>
        <p:spPr>
          <a:xfrm>
            <a:off x="4888122"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t=6</a:t>
            </a:r>
          </a:p>
        </p:txBody>
      </p:sp>
      <p:sp>
        <p:nvSpPr>
          <p:cNvPr id="86" name="TextBox 85">
            <a:extLst>
              <a:ext uri="{FF2B5EF4-FFF2-40B4-BE49-F238E27FC236}">
                <a16:creationId xmlns:a16="http://schemas.microsoft.com/office/drawing/2014/main" id="{F5D60072-B467-4D01-9756-004A5C812A87}"/>
              </a:ext>
            </a:extLst>
          </p:cNvPr>
          <p:cNvSpPr txBox="1"/>
          <p:nvPr/>
        </p:nvSpPr>
        <p:spPr>
          <a:xfrm>
            <a:off x="6310824" y="3023376"/>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t=9</a:t>
            </a:r>
          </a:p>
        </p:txBody>
      </p:sp>
      <p:sp>
        <p:nvSpPr>
          <p:cNvPr id="87" name="TextBox 86">
            <a:extLst>
              <a:ext uri="{FF2B5EF4-FFF2-40B4-BE49-F238E27FC236}">
                <a16:creationId xmlns:a16="http://schemas.microsoft.com/office/drawing/2014/main" id="{92AD9EFA-394A-4579-940F-9915BDB4D4DC}"/>
              </a:ext>
            </a:extLst>
          </p:cNvPr>
          <p:cNvSpPr txBox="1"/>
          <p:nvPr/>
        </p:nvSpPr>
        <p:spPr>
          <a:xfrm>
            <a:off x="7649954" y="3017047"/>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t=12</a:t>
            </a:r>
          </a:p>
        </p:txBody>
      </p:sp>
      <p:sp>
        <p:nvSpPr>
          <p:cNvPr id="88" name="TextBox 87">
            <a:extLst>
              <a:ext uri="{FF2B5EF4-FFF2-40B4-BE49-F238E27FC236}">
                <a16:creationId xmlns:a16="http://schemas.microsoft.com/office/drawing/2014/main" id="{426CD28B-3A92-4770-9A57-130ECEBD62DF}"/>
              </a:ext>
            </a:extLst>
          </p:cNvPr>
          <p:cNvSpPr txBox="1"/>
          <p:nvPr/>
        </p:nvSpPr>
        <p:spPr>
          <a:xfrm>
            <a:off x="9068649" y="3031642"/>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t=15</a:t>
            </a:r>
          </a:p>
        </p:txBody>
      </p:sp>
      <p:sp>
        <p:nvSpPr>
          <p:cNvPr id="89" name="Rectangle 88">
            <a:extLst>
              <a:ext uri="{FF2B5EF4-FFF2-40B4-BE49-F238E27FC236}">
                <a16:creationId xmlns:a16="http://schemas.microsoft.com/office/drawing/2014/main" id="{F2B1B2DC-890D-4CAC-8929-B3FDC9CE8387}"/>
              </a:ext>
            </a:extLst>
          </p:cNvPr>
          <p:cNvSpPr/>
          <p:nvPr/>
        </p:nvSpPr>
        <p:spPr>
          <a:xfrm>
            <a:off x="6860454"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0" name="Rectangle 89">
            <a:extLst>
              <a:ext uri="{FF2B5EF4-FFF2-40B4-BE49-F238E27FC236}">
                <a16:creationId xmlns:a16="http://schemas.microsoft.com/office/drawing/2014/main" id="{1BD7D069-E14A-49C6-8E30-FE18EDD3E976}"/>
              </a:ext>
            </a:extLst>
          </p:cNvPr>
          <p:cNvSpPr/>
          <p:nvPr/>
        </p:nvSpPr>
        <p:spPr>
          <a:xfrm>
            <a:off x="7255381"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1" name="Oval 90">
            <a:extLst>
              <a:ext uri="{FF2B5EF4-FFF2-40B4-BE49-F238E27FC236}">
                <a16:creationId xmlns:a16="http://schemas.microsoft.com/office/drawing/2014/main" id="{67869A49-D5DA-4DCA-BE74-19348414FB59}"/>
              </a:ext>
            </a:extLst>
          </p:cNvPr>
          <p:cNvSpPr/>
          <p:nvPr/>
        </p:nvSpPr>
        <p:spPr>
          <a:xfrm>
            <a:off x="7705668" y="2519418"/>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92" name="Rectangle 91">
            <a:extLst>
              <a:ext uri="{FF2B5EF4-FFF2-40B4-BE49-F238E27FC236}">
                <a16:creationId xmlns:a16="http://schemas.microsoft.com/office/drawing/2014/main" id="{7809B44A-AA2D-4848-8A88-F1A49A767E34}"/>
              </a:ext>
            </a:extLst>
          </p:cNvPr>
          <p:cNvSpPr/>
          <p:nvPr/>
        </p:nvSpPr>
        <p:spPr>
          <a:xfrm>
            <a:off x="8283203"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3" name="Rectangle 92">
            <a:extLst>
              <a:ext uri="{FF2B5EF4-FFF2-40B4-BE49-F238E27FC236}">
                <a16:creationId xmlns:a16="http://schemas.microsoft.com/office/drawing/2014/main" id="{CBD8EF9A-82D2-4BDF-80E7-93EEB2954950}"/>
              </a:ext>
            </a:extLst>
          </p:cNvPr>
          <p:cNvSpPr/>
          <p:nvPr/>
        </p:nvSpPr>
        <p:spPr>
          <a:xfrm>
            <a:off x="8678130"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4" name="Oval 93">
            <a:extLst>
              <a:ext uri="{FF2B5EF4-FFF2-40B4-BE49-F238E27FC236}">
                <a16:creationId xmlns:a16="http://schemas.microsoft.com/office/drawing/2014/main" id="{04148B9D-5ABC-4245-805C-8788D13E00C1}"/>
              </a:ext>
            </a:extLst>
          </p:cNvPr>
          <p:cNvSpPr/>
          <p:nvPr/>
        </p:nvSpPr>
        <p:spPr>
          <a:xfrm>
            <a:off x="9128417"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95" name="Rectangle 94">
            <a:extLst>
              <a:ext uri="{FF2B5EF4-FFF2-40B4-BE49-F238E27FC236}">
                <a16:creationId xmlns:a16="http://schemas.microsoft.com/office/drawing/2014/main" id="{DFA68F32-187F-4940-A256-5146262F56E1}"/>
              </a:ext>
            </a:extLst>
          </p:cNvPr>
          <p:cNvSpPr/>
          <p:nvPr/>
        </p:nvSpPr>
        <p:spPr>
          <a:xfrm>
            <a:off x="9728614"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6" name="Rectangle 95">
            <a:extLst>
              <a:ext uri="{FF2B5EF4-FFF2-40B4-BE49-F238E27FC236}">
                <a16:creationId xmlns:a16="http://schemas.microsoft.com/office/drawing/2014/main" id="{EB40D2AA-1408-40FC-95D9-D9E5E7CF94A9}"/>
              </a:ext>
            </a:extLst>
          </p:cNvPr>
          <p:cNvSpPr/>
          <p:nvPr/>
        </p:nvSpPr>
        <p:spPr>
          <a:xfrm>
            <a:off x="10123541"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pic>
        <p:nvPicPr>
          <p:cNvPr id="97" name="Picture 96" descr="A picture containing person, person, holding, table&#10;&#10;Description automatically generated">
            <a:extLst>
              <a:ext uri="{FF2B5EF4-FFF2-40B4-BE49-F238E27FC236}">
                <a16:creationId xmlns:a16="http://schemas.microsoft.com/office/drawing/2014/main" id="{D82055AE-AE8A-4C9D-AE29-8CD9EB539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
        <p:nvSpPr>
          <p:cNvPr id="99" name="Title 1">
            <a:extLst>
              <a:ext uri="{FF2B5EF4-FFF2-40B4-BE49-F238E27FC236}">
                <a16:creationId xmlns:a16="http://schemas.microsoft.com/office/drawing/2014/main" id="{DDE24BD9-0C8A-4F81-A46E-8FC40BDDF94D}"/>
              </a:ext>
            </a:extLst>
          </p:cNvPr>
          <p:cNvSpPr>
            <a:spLocks noGrp="1"/>
          </p:cNvSpPr>
          <p:nvPr>
            <p:ph type="title"/>
          </p:nvPr>
        </p:nvSpPr>
        <p:spPr>
          <a:xfrm>
            <a:off x="716692" y="349885"/>
            <a:ext cx="10637108" cy="1325563"/>
          </a:xfrm>
        </p:spPr>
        <p:txBody>
          <a:bodyPr/>
          <a:lstStyle/>
          <a:p>
            <a:r>
              <a:rPr lang="en-US" dirty="0">
                <a:latin typeface="Times New Roman" panose="02020603050405020304" pitchFamily="18" charset="0"/>
                <a:cs typeface="Times New Roman" panose="02020603050405020304" pitchFamily="18" charset="0"/>
              </a:rPr>
              <a:t>Computing a latency-optimal caching schedule is challenging!</a:t>
            </a:r>
          </a:p>
        </p:txBody>
      </p:sp>
      <p:sp>
        <p:nvSpPr>
          <p:cNvPr id="35" name="TextBox 34">
            <a:extLst>
              <a:ext uri="{FF2B5EF4-FFF2-40B4-BE49-F238E27FC236}">
                <a16:creationId xmlns:a16="http://schemas.microsoft.com/office/drawing/2014/main" id="{1796A436-520A-4C4E-95A9-B024D1711048}"/>
              </a:ext>
            </a:extLst>
          </p:cNvPr>
          <p:cNvSpPr txBox="1"/>
          <p:nvPr/>
        </p:nvSpPr>
        <p:spPr>
          <a:xfrm>
            <a:off x="469559" y="2305534"/>
            <a:ext cx="389850"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C537C8EA-1734-41F6-B9B8-C765CBCAA110}"/>
              </a:ext>
            </a:extLst>
          </p:cNvPr>
          <p:cNvSpPr txBox="1"/>
          <p:nvPr/>
        </p:nvSpPr>
        <p:spPr>
          <a:xfrm>
            <a:off x="10414772" y="2299787"/>
            <a:ext cx="389851"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37" name="Rectangle 36">
            <a:extLst>
              <a:ext uri="{FF2B5EF4-FFF2-40B4-BE49-F238E27FC236}">
                <a16:creationId xmlns:a16="http://schemas.microsoft.com/office/drawing/2014/main" id="{4DD697F7-F5BD-4FF6-A344-3793498A8E86}"/>
              </a:ext>
            </a:extLst>
          </p:cNvPr>
          <p:cNvSpPr/>
          <p:nvPr/>
        </p:nvSpPr>
        <p:spPr>
          <a:xfrm>
            <a:off x="10609697" y="2248955"/>
            <a:ext cx="1189749" cy="369332"/>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Repeats ∞</a:t>
            </a:r>
            <a:endParaRPr lang="en-US" b="1" dirty="0"/>
          </a:p>
        </p:txBody>
      </p:sp>
    </p:spTree>
    <p:extLst>
      <p:ext uri="{BB962C8B-B14F-4D97-AF65-F5344CB8AC3E}">
        <p14:creationId xmlns:p14="http://schemas.microsoft.com/office/powerpoint/2010/main" val="2961859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ACFD1318-37DB-49F6-BFBE-3AA98FAA8F96}"/>
              </a:ext>
            </a:extLst>
          </p:cNvPr>
          <p:cNvSpPr/>
          <p:nvPr/>
        </p:nvSpPr>
        <p:spPr>
          <a:xfrm>
            <a:off x="864149"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67" name="Oval 66">
            <a:extLst>
              <a:ext uri="{FF2B5EF4-FFF2-40B4-BE49-F238E27FC236}">
                <a16:creationId xmlns:a16="http://schemas.microsoft.com/office/drawing/2014/main" id="{ECB8D47B-6B55-47A9-8068-B2000E1820CB}"/>
              </a:ext>
            </a:extLst>
          </p:cNvPr>
          <p:cNvSpPr/>
          <p:nvPr/>
        </p:nvSpPr>
        <p:spPr>
          <a:xfrm>
            <a:off x="1530907"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68" name="Rectangle 67">
            <a:extLst>
              <a:ext uri="{FF2B5EF4-FFF2-40B4-BE49-F238E27FC236}">
                <a16:creationId xmlns:a16="http://schemas.microsoft.com/office/drawing/2014/main" id="{72B52516-19FC-47B3-BC47-F8EC69718498}"/>
              </a:ext>
            </a:extLst>
          </p:cNvPr>
          <p:cNvSpPr/>
          <p:nvPr/>
        </p:nvSpPr>
        <p:spPr>
          <a:xfrm>
            <a:off x="5463954"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69" name="Oval 68">
            <a:extLst>
              <a:ext uri="{FF2B5EF4-FFF2-40B4-BE49-F238E27FC236}">
                <a16:creationId xmlns:a16="http://schemas.microsoft.com/office/drawing/2014/main" id="{7DB5EF45-EE80-497A-9EBB-B1ADBE257A0E}"/>
              </a:ext>
            </a:extLst>
          </p:cNvPr>
          <p:cNvSpPr/>
          <p:nvPr/>
        </p:nvSpPr>
        <p:spPr>
          <a:xfrm>
            <a:off x="2197665"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70" name="Oval 69">
            <a:extLst>
              <a:ext uri="{FF2B5EF4-FFF2-40B4-BE49-F238E27FC236}">
                <a16:creationId xmlns:a16="http://schemas.microsoft.com/office/drawing/2014/main" id="{52B6FD67-2868-4F74-B623-0AB92386928C}"/>
              </a:ext>
            </a:extLst>
          </p:cNvPr>
          <p:cNvSpPr/>
          <p:nvPr/>
        </p:nvSpPr>
        <p:spPr>
          <a:xfrm>
            <a:off x="2870084"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71" name="Oval 70">
            <a:extLst>
              <a:ext uri="{FF2B5EF4-FFF2-40B4-BE49-F238E27FC236}">
                <a16:creationId xmlns:a16="http://schemas.microsoft.com/office/drawing/2014/main" id="{D239D352-399C-4160-A83D-5F376004E60D}"/>
              </a:ext>
            </a:extLst>
          </p:cNvPr>
          <p:cNvSpPr/>
          <p:nvPr/>
        </p:nvSpPr>
        <p:spPr>
          <a:xfrm>
            <a:off x="3536842"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72" name="Oval 71">
            <a:extLst>
              <a:ext uri="{FF2B5EF4-FFF2-40B4-BE49-F238E27FC236}">
                <a16:creationId xmlns:a16="http://schemas.microsoft.com/office/drawing/2014/main" id="{400366B3-26C1-406B-9912-7F1015F67D8B}"/>
              </a:ext>
            </a:extLst>
          </p:cNvPr>
          <p:cNvSpPr/>
          <p:nvPr/>
        </p:nvSpPr>
        <p:spPr>
          <a:xfrm>
            <a:off x="4198338" y="2520437"/>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73" name="Oval 72">
            <a:extLst>
              <a:ext uri="{FF2B5EF4-FFF2-40B4-BE49-F238E27FC236}">
                <a16:creationId xmlns:a16="http://schemas.microsoft.com/office/drawing/2014/main" id="{8B484E81-6C04-4E20-896D-4124C2B0BB7D}"/>
              </a:ext>
            </a:extLst>
          </p:cNvPr>
          <p:cNvSpPr/>
          <p:nvPr/>
        </p:nvSpPr>
        <p:spPr>
          <a:xfrm>
            <a:off x="4859834" y="252043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74" name="Rectangle 73">
            <a:extLst>
              <a:ext uri="{FF2B5EF4-FFF2-40B4-BE49-F238E27FC236}">
                <a16:creationId xmlns:a16="http://schemas.microsoft.com/office/drawing/2014/main" id="{6E7E5736-99DA-4141-9FC1-0A740FDEFB3F}"/>
              </a:ext>
            </a:extLst>
          </p:cNvPr>
          <p:cNvSpPr/>
          <p:nvPr/>
        </p:nvSpPr>
        <p:spPr>
          <a:xfrm>
            <a:off x="5858881"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75" name="Oval 74">
            <a:extLst>
              <a:ext uri="{FF2B5EF4-FFF2-40B4-BE49-F238E27FC236}">
                <a16:creationId xmlns:a16="http://schemas.microsoft.com/office/drawing/2014/main" id="{04356010-0BAA-42C8-A3BE-434572B5AAD0}"/>
              </a:ext>
            </a:extLst>
          </p:cNvPr>
          <p:cNvSpPr/>
          <p:nvPr/>
        </p:nvSpPr>
        <p:spPr>
          <a:xfrm>
            <a:off x="6309168"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graphicFrame>
        <p:nvGraphicFramePr>
          <p:cNvPr id="78" name="Table 4">
            <a:extLst>
              <a:ext uri="{FF2B5EF4-FFF2-40B4-BE49-F238E27FC236}">
                <a16:creationId xmlns:a16="http://schemas.microsoft.com/office/drawing/2014/main" id="{3E19921D-EABC-4F27-BBBB-07390FFBDEAF}"/>
              </a:ext>
            </a:extLst>
          </p:cNvPr>
          <p:cNvGraphicFramePr>
            <a:graphicFrameLocks noGrp="1"/>
          </p:cNvGraphicFramePr>
          <p:nvPr/>
        </p:nvGraphicFramePr>
        <p:xfrm>
          <a:off x="1724727" y="3833116"/>
          <a:ext cx="8363366" cy="2240960"/>
        </p:xfrm>
        <a:graphic>
          <a:graphicData uri="http://schemas.openxmlformats.org/drawingml/2006/table">
            <a:tbl>
              <a:tblPr firstRow="1" bandRow="1">
                <a:tableStyleId>{5940675A-B579-460E-94D1-54222C63F5DA}</a:tableStyleId>
              </a:tblPr>
              <a:tblGrid>
                <a:gridCol w="2861862">
                  <a:extLst>
                    <a:ext uri="{9D8B030D-6E8A-4147-A177-3AD203B41FA5}">
                      <a16:colId xmlns:a16="http://schemas.microsoft.com/office/drawing/2014/main" val="1599710418"/>
                    </a:ext>
                  </a:extLst>
                </a:gridCol>
                <a:gridCol w="1375376">
                  <a:extLst>
                    <a:ext uri="{9D8B030D-6E8A-4147-A177-3AD203B41FA5}">
                      <a16:colId xmlns:a16="http://schemas.microsoft.com/office/drawing/2014/main" val="3768285218"/>
                    </a:ext>
                  </a:extLst>
                </a:gridCol>
                <a:gridCol w="1375376">
                  <a:extLst>
                    <a:ext uri="{9D8B030D-6E8A-4147-A177-3AD203B41FA5}">
                      <a16:colId xmlns:a16="http://schemas.microsoft.com/office/drawing/2014/main" val="3214005799"/>
                    </a:ext>
                  </a:extLst>
                </a:gridCol>
                <a:gridCol w="1375376">
                  <a:extLst>
                    <a:ext uri="{9D8B030D-6E8A-4147-A177-3AD203B41FA5}">
                      <a16:colId xmlns:a16="http://schemas.microsoft.com/office/drawing/2014/main" val="3158966512"/>
                    </a:ext>
                  </a:extLst>
                </a:gridCol>
                <a:gridCol w="1375376">
                  <a:extLst>
                    <a:ext uri="{9D8B030D-6E8A-4147-A177-3AD203B41FA5}">
                      <a16:colId xmlns:a16="http://schemas.microsoft.com/office/drawing/2014/main" val="1763579708"/>
                    </a:ext>
                  </a:extLst>
                </a:gridCol>
              </a:tblGrid>
              <a:tr h="560240">
                <a:tc>
                  <a:txBody>
                    <a:bodyPr/>
                    <a:lstStyle/>
                    <a:p>
                      <a:r>
                        <a:rPr lang="en-US" sz="2600" b="1" dirty="0">
                          <a:latin typeface="Times New Roman" panose="02020603050405020304" pitchFamily="18" charset="0"/>
                          <a:cs typeface="Times New Roman" panose="02020603050405020304" pitchFamily="18" charset="0"/>
                        </a:rPr>
                        <a:t>Algorithm</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5</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17</a:t>
                      </a:r>
                    </a:p>
                  </a:txBody>
                  <a:tcPr/>
                </a:tc>
                <a:tc>
                  <a:txBody>
                    <a:bodyPr/>
                    <a:lstStyle/>
                    <a:p>
                      <a:pPr algn="ctr"/>
                      <a:r>
                        <a:rPr lang="en-US" sz="2600" b="0" dirty="0">
                          <a:latin typeface="Times New Roman" panose="02020603050405020304" pitchFamily="18" charset="0"/>
                          <a:cs typeface="Times New Roman" panose="02020603050405020304" pitchFamily="18" charset="0"/>
                        </a:rPr>
                        <a:t>Z = </a:t>
                      </a:r>
                      <a:r>
                        <a:rPr lang="en-US" sz="2600" b="1" dirty="0">
                          <a:latin typeface="Times New Roman" panose="02020603050405020304" pitchFamily="18" charset="0"/>
                          <a:cs typeface="Times New Roman" panose="02020603050405020304" pitchFamily="18" charset="0"/>
                        </a:rPr>
                        <a:t>22</a:t>
                      </a:r>
                    </a:p>
                  </a:txBody>
                  <a:tcPr/>
                </a:tc>
                <a:extLst>
                  <a:ext uri="{0D108BD9-81ED-4DB2-BD59-A6C34878D82A}">
                    <a16:rowId xmlns:a16="http://schemas.microsoft.com/office/drawing/2014/main" val="127161574"/>
                  </a:ext>
                </a:extLst>
              </a:tr>
              <a:tr h="560240">
                <a:tc>
                  <a:txBody>
                    <a:bodyPr/>
                    <a:lstStyle/>
                    <a:p>
                      <a:r>
                        <a:rPr lang="en-US" sz="2600" dirty="0">
                          <a:latin typeface="Times New Roman" panose="02020603050405020304" pitchFamily="18" charset="0"/>
                          <a:cs typeface="Times New Roman" panose="02020603050405020304" pitchFamily="18" charset="0"/>
                        </a:rPr>
                        <a:t>Cache Bursty (A)</a:t>
                      </a:r>
                    </a:p>
                  </a:txBody>
                  <a:tcPr/>
                </a:tc>
                <a:tc>
                  <a:txBody>
                    <a:bodyPr/>
                    <a:lstStyle/>
                    <a:p>
                      <a:pPr algn="ctr"/>
                      <a:r>
                        <a:rPr lang="en-US" sz="2600" dirty="0">
                          <a:latin typeface="Times New Roman" panose="02020603050405020304" pitchFamily="18" charset="0"/>
                          <a:cs typeface="Times New Roman" panose="02020603050405020304" pitchFamily="18" charset="0"/>
                        </a:rPr>
                        <a:t>0.5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1.9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4.3 ms</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6.0 ms</a:t>
                      </a:r>
                    </a:p>
                  </a:txBody>
                  <a:tcPr>
                    <a:solidFill>
                      <a:schemeClr val="bg1"/>
                    </a:solidFill>
                  </a:tcPr>
                </a:tc>
                <a:extLst>
                  <a:ext uri="{0D108BD9-81ED-4DB2-BD59-A6C34878D82A}">
                    <a16:rowId xmlns:a16="http://schemas.microsoft.com/office/drawing/2014/main" val="3162574319"/>
                  </a:ext>
                </a:extLst>
              </a:tr>
              <a:tr h="560240">
                <a:tc>
                  <a:txBody>
                    <a:bodyPr/>
                    <a:lstStyle/>
                    <a:p>
                      <a:r>
                        <a:rPr lang="en-US" sz="2600" dirty="0">
                          <a:latin typeface="Times New Roman" panose="02020603050405020304" pitchFamily="18" charset="0"/>
                          <a:cs typeface="Times New Roman" panose="02020603050405020304" pitchFamily="18" charset="0"/>
                        </a:rPr>
                        <a:t>Cache Paced (B)</a:t>
                      </a:r>
                    </a:p>
                  </a:txBody>
                  <a:tcPr/>
                </a:tc>
                <a:tc>
                  <a:txBody>
                    <a:bodyPr/>
                    <a:lstStyle/>
                    <a:p>
                      <a:pPr algn="ctr"/>
                      <a:r>
                        <a:rPr lang="en-US" sz="2600" dirty="0">
                          <a:latin typeface="Times New Roman" panose="02020603050405020304" pitchFamily="18" charset="0"/>
                          <a:cs typeface="Times New Roman" panose="02020603050405020304" pitchFamily="18" charset="0"/>
                        </a:rPr>
                        <a:t>0.5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1.5 ms </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7.5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5.5 ms</a:t>
                      </a:r>
                    </a:p>
                  </a:txBody>
                  <a:tcPr>
                    <a:solidFill>
                      <a:schemeClr val="accent4">
                        <a:lumMod val="40000"/>
                        <a:lumOff val="60000"/>
                      </a:schemeClr>
                    </a:solidFill>
                  </a:tcPr>
                </a:tc>
                <a:extLst>
                  <a:ext uri="{0D108BD9-81ED-4DB2-BD59-A6C34878D82A}">
                    <a16:rowId xmlns:a16="http://schemas.microsoft.com/office/drawing/2014/main" val="473980975"/>
                  </a:ext>
                </a:extLst>
              </a:tr>
              <a:tr h="560240">
                <a:tc>
                  <a:txBody>
                    <a:bodyPr/>
                    <a:lstStyle/>
                    <a:p>
                      <a:r>
                        <a:rPr lang="en-US" sz="2600" dirty="0">
                          <a:latin typeface="Times New Roman" panose="02020603050405020304" pitchFamily="18" charset="0"/>
                          <a:cs typeface="Times New Roman" panose="02020603050405020304" pitchFamily="18" charset="0"/>
                        </a:rPr>
                        <a:t>LRU</a:t>
                      </a:r>
                    </a:p>
                  </a:txBody>
                  <a:tcPr/>
                </a:tc>
                <a:tc>
                  <a:txBody>
                    <a:bodyPr/>
                    <a:lstStyle/>
                    <a:p>
                      <a:pPr algn="ctr"/>
                      <a:r>
                        <a:rPr lang="en-US" sz="2600" dirty="0">
                          <a:latin typeface="Times New Roman" panose="02020603050405020304" pitchFamily="18" charset="0"/>
                          <a:cs typeface="Times New Roman" panose="02020603050405020304" pitchFamily="18" charset="0"/>
                        </a:rPr>
                        <a:t>0.2 ms</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2.2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5.9 ms</a:t>
                      </a:r>
                    </a:p>
                  </a:txBody>
                  <a:tcPr>
                    <a:solidFill>
                      <a:schemeClr val="bg1"/>
                    </a:solidFill>
                  </a:tcPr>
                </a:tc>
                <a:tc>
                  <a:txBody>
                    <a:bodyPr/>
                    <a:lstStyle/>
                    <a:p>
                      <a:pPr algn="ctr"/>
                      <a:r>
                        <a:rPr lang="en-US" sz="2600" dirty="0">
                          <a:latin typeface="Times New Roman" panose="02020603050405020304" pitchFamily="18" charset="0"/>
                          <a:cs typeface="Times New Roman" panose="02020603050405020304" pitchFamily="18" charset="0"/>
                        </a:rPr>
                        <a:t>6.59 ms</a:t>
                      </a:r>
                    </a:p>
                  </a:txBody>
                  <a:tcPr>
                    <a:solidFill>
                      <a:schemeClr val="bg1"/>
                    </a:solidFill>
                  </a:tcPr>
                </a:tc>
                <a:extLst>
                  <a:ext uri="{0D108BD9-81ED-4DB2-BD59-A6C34878D82A}">
                    <a16:rowId xmlns:a16="http://schemas.microsoft.com/office/drawing/2014/main" val="3615836720"/>
                  </a:ext>
                </a:extLst>
              </a:tr>
            </a:tbl>
          </a:graphicData>
        </a:graphic>
      </p:graphicFrame>
      <p:sp>
        <p:nvSpPr>
          <p:cNvPr id="79" name="TextBox 78">
            <a:extLst>
              <a:ext uri="{FF2B5EF4-FFF2-40B4-BE49-F238E27FC236}">
                <a16:creationId xmlns:a16="http://schemas.microsoft.com/office/drawing/2014/main" id="{A49540A3-65D0-458D-8BFE-465CCA9E55C5}"/>
              </a:ext>
            </a:extLst>
          </p:cNvPr>
          <p:cNvSpPr txBox="1"/>
          <p:nvPr/>
        </p:nvSpPr>
        <p:spPr>
          <a:xfrm>
            <a:off x="818498" y="3018608"/>
            <a:ext cx="609462"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t=0</a:t>
            </a:r>
          </a:p>
          <a:p>
            <a:pPr algn="ctr"/>
            <a:r>
              <a:rPr lang="en-US" dirty="0">
                <a:latin typeface="Times New Roman" panose="02020603050405020304" pitchFamily="18" charset="0"/>
                <a:cs typeface="Times New Roman" panose="02020603050405020304" pitchFamily="18" charset="0"/>
              </a:rPr>
              <a:t>(ms)</a:t>
            </a:r>
          </a:p>
        </p:txBody>
      </p:sp>
      <p:sp>
        <p:nvSpPr>
          <p:cNvPr id="80" name="TextBox 79">
            <a:extLst>
              <a:ext uri="{FF2B5EF4-FFF2-40B4-BE49-F238E27FC236}">
                <a16:creationId xmlns:a16="http://schemas.microsoft.com/office/drawing/2014/main" id="{8AE0C04B-1F65-4481-8016-71534763216C}"/>
              </a:ext>
            </a:extLst>
          </p:cNvPr>
          <p:cNvSpPr txBox="1"/>
          <p:nvPr/>
        </p:nvSpPr>
        <p:spPr>
          <a:xfrm>
            <a:off x="1536051" y="3031642"/>
            <a:ext cx="49404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81" name="TextBox 80">
            <a:extLst>
              <a:ext uri="{FF2B5EF4-FFF2-40B4-BE49-F238E27FC236}">
                <a16:creationId xmlns:a16="http://schemas.microsoft.com/office/drawing/2014/main" id="{7A6824F7-B212-4ACA-AC76-B9F8CF71909C}"/>
              </a:ext>
            </a:extLst>
          </p:cNvPr>
          <p:cNvSpPr txBox="1"/>
          <p:nvPr/>
        </p:nvSpPr>
        <p:spPr>
          <a:xfrm>
            <a:off x="2207549"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82" name="TextBox 81">
            <a:extLst>
              <a:ext uri="{FF2B5EF4-FFF2-40B4-BE49-F238E27FC236}">
                <a16:creationId xmlns:a16="http://schemas.microsoft.com/office/drawing/2014/main" id="{445FA278-62BB-4291-B7D0-8E684D5655CA}"/>
              </a:ext>
            </a:extLst>
          </p:cNvPr>
          <p:cNvSpPr txBox="1"/>
          <p:nvPr/>
        </p:nvSpPr>
        <p:spPr>
          <a:xfrm>
            <a:off x="2876599" y="3018608"/>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t=3</a:t>
            </a:r>
          </a:p>
        </p:txBody>
      </p:sp>
      <p:sp>
        <p:nvSpPr>
          <p:cNvPr id="83" name="TextBox 82">
            <a:extLst>
              <a:ext uri="{FF2B5EF4-FFF2-40B4-BE49-F238E27FC236}">
                <a16:creationId xmlns:a16="http://schemas.microsoft.com/office/drawing/2014/main" id="{6EF4D9A4-05FB-4B46-9690-D9D35AFA776D}"/>
              </a:ext>
            </a:extLst>
          </p:cNvPr>
          <p:cNvSpPr txBox="1"/>
          <p:nvPr/>
        </p:nvSpPr>
        <p:spPr>
          <a:xfrm>
            <a:off x="3545230"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t=4</a:t>
            </a:r>
          </a:p>
        </p:txBody>
      </p:sp>
      <p:sp>
        <p:nvSpPr>
          <p:cNvPr id="84" name="TextBox 83">
            <a:extLst>
              <a:ext uri="{FF2B5EF4-FFF2-40B4-BE49-F238E27FC236}">
                <a16:creationId xmlns:a16="http://schemas.microsoft.com/office/drawing/2014/main" id="{E61F7F61-18AF-4920-8CA9-C0E288030691}"/>
              </a:ext>
            </a:extLst>
          </p:cNvPr>
          <p:cNvSpPr txBox="1"/>
          <p:nvPr/>
        </p:nvSpPr>
        <p:spPr>
          <a:xfrm>
            <a:off x="4216624" y="3031642"/>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t=5</a:t>
            </a:r>
          </a:p>
        </p:txBody>
      </p:sp>
      <p:sp>
        <p:nvSpPr>
          <p:cNvPr id="85" name="TextBox 84">
            <a:extLst>
              <a:ext uri="{FF2B5EF4-FFF2-40B4-BE49-F238E27FC236}">
                <a16:creationId xmlns:a16="http://schemas.microsoft.com/office/drawing/2014/main" id="{30F7C460-9B23-45BA-9908-56027A1A8850}"/>
              </a:ext>
            </a:extLst>
          </p:cNvPr>
          <p:cNvSpPr txBox="1"/>
          <p:nvPr/>
        </p:nvSpPr>
        <p:spPr>
          <a:xfrm>
            <a:off x="4888122" y="3024937"/>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t=6</a:t>
            </a:r>
          </a:p>
        </p:txBody>
      </p:sp>
      <p:sp>
        <p:nvSpPr>
          <p:cNvPr id="86" name="TextBox 85">
            <a:extLst>
              <a:ext uri="{FF2B5EF4-FFF2-40B4-BE49-F238E27FC236}">
                <a16:creationId xmlns:a16="http://schemas.microsoft.com/office/drawing/2014/main" id="{6FF8B8DB-AEE5-4756-AF5F-E74BC651D7B1}"/>
              </a:ext>
            </a:extLst>
          </p:cNvPr>
          <p:cNvSpPr txBox="1"/>
          <p:nvPr/>
        </p:nvSpPr>
        <p:spPr>
          <a:xfrm>
            <a:off x="6310824" y="3023376"/>
            <a:ext cx="49404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t=9</a:t>
            </a:r>
          </a:p>
        </p:txBody>
      </p:sp>
      <p:sp>
        <p:nvSpPr>
          <p:cNvPr id="87" name="TextBox 86">
            <a:extLst>
              <a:ext uri="{FF2B5EF4-FFF2-40B4-BE49-F238E27FC236}">
                <a16:creationId xmlns:a16="http://schemas.microsoft.com/office/drawing/2014/main" id="{752A9336-899C-47CD-91FD-A6C02521A2DF}"/>
              </a:ext>
            </a:extLst>
          </p:cNvPr>
          <p:cNvSpPr txBox="1"/>
          <p:nvPr/>
        </p:nvSpPr>
        <p:spPr>
          <a:xfrm>
            <a:off x="7649954" y="3017047"/>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t=12</a:t>
            </a:r>
          </a:p>
        </p:txBody>
      </p:sp>
      <p:sp>
        <p:nvSpPr>
          <p:cNvPr id="88" name="TextBox 87">
            <a:extLst>
              <a:ext uri="{FF2B5EF4-FFF2-40B4-BE49-F238E27FC236}">
                <a16:creationId xmlns:a16="http://schemas.microsoft.com/office/drawing/2014/main" id="{6BB4B903-C139-4160-9AFD-DA44EEF085B6}"/>
              </a:ext>
            </a:extLst>
          </p:cNvPr>
          <p:cNvSpPr txBox="1"/>
          <p:nvPr/>
        </p:nvSpPr>
        <p:spPr>
          <a:xfrm>
            <a:off x="9068649" y="3031642"/>
            <a:ext cx="60946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t=15</a:t>
            </a:r>
          </a:p>
        </p:txBody>
      </p:sp>
      <p:sp>
        <p:nvSpPr>
          <p:cNvPr id="89" name="Rectangle 88">
            <a:extLst>
              <a:ext uri="{FF2B5EF4-FFF2-40B4-BE49-F238E27FC236}">
                <a16:creationId xmlns:a16="http://schemas.microsoft.com/office/drawing/2014/main" id="{DD1C9DF9-828E-4091-BA56-C9E1CEFE39CE}"/>
              </a:ext>
            </a:extLst>
          </p:cNvPr>
          <p:cNvSpPr/>
          <p:nvPr/>
        </p:nvSpPr>
        <p:spPr>
          <a:xfrm>
            <a:off x="6860454"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0" name="Rectangle 89">
            <a:extLst>
              <a:ext uri="{FF2B5EF4-FFF2-40B4-BE49-F238E27FC236}">
                <a16:creationId xmlns:a16="http://schemas.microsoft.com/office/drawing/2014/main" id="{57CB7867-18E4-4095-B09B-5B29D1BBC19B}"/>
              </a:ext>
            </a:extLst>
          </p:cNvPr>
          <p:cNvSpPr/>
          <p:nvPr/>
        </p:nvSpPr>
        <p:spPr>
          <a:xfrm>
            <a:off x="7255381" y="2509983"/>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1" name="Oval 90">
            <a:extLst>
              <a:ext uri="{FF2B5EF4-FFF2-40B4-BE49-F238E27FC236}">
                <a16:creationId xmlns:a16="http://schemas.microsoft.com/office/drawing/2014/main" id="{A1251F85-C9DC-449E-8CE1-68A070EEB863}"/>
              </a:ext>
            </a:extLst>
          </p:cNvPr>
          <p:cNvSpPr/>
          <p:nvPr/>
        </p:nvSpPr>
        <p:spPr>
          <a:xfrm>
            <a:off x="7705668" y="2519418"/>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92" name="Rectangle 91">
            <a:extLst>
              <a:ext uri="{FF2B5EF4-FFF2-40B4-BE49-F238E27FC236}">
                <a16:creationId xmlns:a16="http://schemas.microsoft.com/office/drawing/2014/main" id="{C5132142-9960-4326-A6BF-F84A9A33A0A2}"/>
              </a:ext>
            </a:extLst>
          </p:cNvPr>
          <p:cNvSpPr/>
          <p:nvPr/>
        </p:nvSpPr>
        <p:spPr>
          <a:xfrm>
            <a:off x="8283203"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3" name="Rectangle 92">
            <a:extLst>
              <a:ext uri="{FF2B5EF4-FFF2-40B4-BE49-F238E27FC236}">
                <a16:creationId xmlns:a16="http://schemas.microsoft.com/office/drawing/2014/main" id="{3D5759B0-D576-475A-B4CD-DF1A56FF26E4}"/>
              </a:ext>
            </a:extLst>
          </p:cNvPr>
          <p:cNvSpPr/>
          <p:nvPr/>
        </p:nvSpPr>
        <p:spPr>
          <a:xfrm>
            <a:off x="8678130" y="2508422"/>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4" name="Oval 93">
            <a:extLst>
              <a:ext uri="{FF2B5EF4-FFF2-40B4-BE49-F238E27FC236}">
                <a16:creationId xmlns:a16="http://schemas.microsoft.com/office/drawing/2014/main" id="{B74282F1-8310-404E-A786-1F66534FA96B}"/>
              </a:ext>
            </a:extLst>
          </p:cNvPr>
          <p:cNvSpPr/>
          <p:nvPr/>
        </p:nvSpPr>
        <p:spPr>
          <a:xfrm>
            <a:off x="9128417" y="2517857"/>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95" name="Rectangle 94">
            <a:extLst>
              <a:ext uri="{FF2B5EF4-FFF2-40B4-BE49-F238E27FC236}">
                <a16:creationId xmlns:a16="http://schemas.microsoft.com/office/drawing/2014/main" id="{42587D92-DD71-45DF-927C-BD59C89CC7C1}"/>
              </a:ext>
            </a:extLst>
          </p:cNvPr>
          <p:cNvSpPr/>
          <p:nvPr/>
        </p:nvSpPr>
        <p:spPr>
          <a:xfrm>
            <a:off x="9728614"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sp>
        <p:nvSpPr>
          <p:cNvPr id="96" name="Rectangle 95">
            <a:extLst>
              <a:ext uri="{FF2B5EF4-FFF2-40B4-BE49-F238E27FC236}">
                <a16:creationId xmlns:a16="http://schemas.microsoft.com/office/drawing/2014/main" id="{D79B502B-0866-4DE0-9EEF-F4CF2B218CD7}"/>
              </a:ext>
            </a:extLst>
          </p:cNvPr>
          <p:cNvSpPr/>
          <p:nvPr/>
        </p:nvSpPr>
        <p:spPr>
          <a:xfrm>
            <a:off x="10123541" y="2508854"/>
            <a:ext cx="3462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X</a:t>
            </a:r>
            <a:endParaRPr lang="en-US" sz="2800" dirty="0"/>
          </a:p>
        </p:txBody>
      </p:sp>
      <p:pic>
        <p:nvPicPr>
          <p:cNvPr id="97" name="Picture 96" descr="A picture containing person, person, holding, table&#10;&#10;Description automatically generated">
            <a:extLst>
              <a:ext uri="{FF2B5EF4-FFF2-40B4-BE49-F238E27FC236}">
                <a16:creationId xmlns:a16="http://schemas.microsoft.com/office/drawing/2014/main" id="{4271C76A-CB27-44F9-BF44-EEDCAFEB5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
        <p:nvSpPr>
          <p:cNvPr id="99" name="Title 1">
            <a:extLst>
              <a:ext uri="{FF2B5EF4-FFF2-40B4-BE49-F238E27FC236}">
                <a16:creationId xmlns:a16="http://schemas.microsoft.com/office/drawing/2014/main" id="{61C13E7C-043D-4832-AC7E-E1ADEB09FF49}"/>
              </a:ext>
            </a:extLst>
          </p:cNvPr>
          <p:cNvSpPr>
            <a:spLocks noGrp="1"/>
          </p:cNvSpPr>
          <p:nvPr>
            <p:ph type="title"/>
          </p:nvPr>
        </p:nvSpPr>
        <p:spPr>
          <a:xfrm>
            <a:off x="716692" y="349885"/>
            <a:ext cx="10637108" cy="1325563"/>
          </a:xfrm>
        </p:spPr>
        <p:txBody>
          <a:bodyPr/>
          <a:lstStyle/>
          <a:p>
            <a:r>
              <a:rPr lang="en-US" dirty="0">
                <a:latin typeface="Times New Roman" panose="02020603050405020304" pitchFamily="18" charset="0"/>
                <a:cs typeface="Times New Roman" panose="02020603050405020304" pitchFamily="18" charset="0"/>
              </a:rPr>
              <a:t>Computing a latency-optimal caching schedule is challenging!</a:t>
            </a:r>
          </a:p>
        </p:txBody>
      </p:sp>
      <p:sp>
        <p:nvSpPr>
          <p:cNvPr id="35" name="TextBox 34">
            <a:extLst>
              <a:ext uri="{FF2B5EF4-FFF2-40B4-BE49-F238E27FC236}">
                <a16:creationId xmlns:a16="http://schemas.microsoft.com/office/drawing/2014/main" id="{557FDABF-B1F2-455F-963C-F23213168CCB}"/>
              </a:ext>
            </a:extLst>
          </p:cNvPr>
          <p:cNvSpPr txBox="1"/>
          <p:nvPr/>
        </p:nvSpPr>
        <p:spPr>
          <a:xfrm>
            <a:off x="469559" y="2305534"/>
            <a:ext cx="389850"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FFB64498-2A26-4B84-BD53-ECC179FB77D8}"/>
              </a:ext>
            </a:extLst>
          </p:cNvPr>
          <p:cNvSpPr txBox="1"/>
          <p:nvPr/>
        </p:nvSpPr>
        <p:spPr>
          <a:xfrm>
            <a:off x="10414772" y="2299787"/>
            <a:ext cx="389851" cy="830997"/>
          </a:xfrm>
          <a:prstGeom prst="rect">
            <a:avLst/>
          </a:prstGeom>
          <a:noFill/>
        </p:spPr>
        <p:txBody>
          <a:bodyPr wrap="none" rtlCol="0">
            <a:spAutoFit/>
          </a:bodyPr>
          <a:lstStyle/>
          <a:p>
            <a:pPr algn="ctr"/>
            <a:r>
              <a:rPr lang="en-US" sz="4800" dirty="0">
                <a:latin typeface="Times New Roman" panose="02020603050405020304" pitchFamily="18" charset="0"/>
                <a:cs typeface="Times New Roman" panose="02020603050405020304" pitchFamily="18" charset="0"/>
              </a:rPr>
              <a:t>)</a:t>
            </a:r>
          </a:p>
        </p:txBody>
      </p:sp>
      <p:sp>
        <p:nvSpPr>
          <p:cNvPr id="37" name="Rectangle 36">
            <a:extLst>
              <a:ext uri="{FF2B5EF4-FFF2-40B4-BE49-F238E27FC236}">
                <a16:creationId xmlns:a16="http://schemas.microsoft.com/office/drawing/2014/main" id="{080A8933-D01D-4D1B-B793-03D2A0FC4957}"/>
              </a:ext>
            </a:extLst>
          </p:cNvPr>
          <p:cNvSpPr/>
          <p:nvPr/>
        </p:nvSpPr>
        <p:spPr>
          <a:xfrm>
            <a:off x="10609697" y="2248955"/>
            <a:ext cx="1189749" cy="369332"/>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Repeats ∞</a:t>
            </a:r>
            <a:endParaRPr lang="en-US" b="1" dirty="0"/>
          </a:p>
        </p:txBody>
      </p:sp>
    </p:spTree>
    <p:extLst>
      <p:ext uri="{BB962C8B-B14F-4D97-AF65-F5344CB8AC3E}">
        <p14:creationId xmlns:p14="http://schemas.microsoft.com/office/powerpoint/2010/main" val="2789813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1" y="479425"/>
            <a:ext cx="10637108" cy="1325563"/>
          </a:xfrm>
        </p:spPr>
        <p:txBody>
          <a:bodyPr/>
          <a:lstStyle/>
          <a:p>
            <a:r>
              <a:rPr lang="en-US" dirty="0">
                <a:latin typeface="Times New Roman" panose="02020603050405020304" pitchFamily="18" charset="0"/>
                <a:cs typeface="Times New Roman" panose="02020603050405020304" pitchFamily="18" charset="0"/>
              </a:rPr>
              <a:t>BELATEDLY</a:t>
            </a:r>
          </a:p>
        </p:txBody>
      </p:sp>
      <p:sp>
        <p:nvSpPr>
          <p:cNvPr id="37" name="Content Placeholder 2">
            <a:extLst>
              <a:ext uri="{FF2B5EF4-FFF2-40B4-BE49-F238E27FC236}">
                <a16:creationId xmlns:a16="http://schemas.microsoft.com/office/drawing/2014/main" id="{DA1C4D39-E71D-4F85-9E5C-173022A47D00}"/>
              </a:ext>
            </a:extLst>
          </p:cNvPr>
          <p:cNvSpPr txBox="1">
            <a:spLocks/>
          </p:cNvSpPr>
          <p:nvPr/>
        </p:nvSpPr>
        <p:spPr>
          <a:xfrm>
            <a:off x="716692" y="1804987"/>
            <a:ext cx="10637108" cy="1269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Times New Roman" panose="02020603050405020304" pitchFamily="18" charset="0"/>
                <a:cs typeface="Times New Roman" panose="02020603050405020304" pitchFamily="18" charset="0"/>
              </a:rPr>
              <a:t>BELATEDLY uses a flow network (Multi-Commodity Min-Cost Flow) formulation and computes empirically tight bounds on the optimal solution in polynomial time.</a:t>
            </a:r>
          </a:p>
        </p:txBody>
      </p:sp>
      <p:pic>
        <p:nvPicPr>
          <p:cNvPr id="9" name="Picture 8" descr="A picture containing person, person, holding, table&#10;&#10;Description automatically generated">
            <a:extLst>
              <a:ext uri="{FF2B5EF4-FFF2-40B4-BE49-F238E27FC236}">
                <a16:creationId xmlns:a16="http://schemas.microsoft.com/office/drawing/2014/main" id="{B94252BB-B176-4DFF-895A-D8C58FFAA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Tree>
    <p:extLst>
      <p:ext uri="{BB962C8B-B14F-4D97-AF65-F5344CB8AC3E}">
        <p14:creationId xmlns:p14="http://schemas.microsoft.com/office/powerpoint/2010/main" val="2801340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 person, holding, table&#10;&#10;Description automatically generated">
            <a:extLst>
              <a:ext uri="{FF2B5EF4-FFF2-40B4-BE49-F238E27FC236}">
                <a16:creationId xmlns:a16="http://schemas.microsoft.com/office/drawing/2014/main" id="{B94252BB-B176-4DFF-895A-D8C58FFAA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84" y="74679"/>
            <a:ext cx="1092020" cy="818332"/>
          </a:xfrm>
          <a:prstGeom prst="rect">
            <a:avLst/>
          </a:prstGeom>
        </p:spPr>
      </p:pic>
      <p:sp>
        <p:nvSpPr>
          <p:cNvPr id="6" name="Oval 5">
            <a:extLst>
              <a:ext uri="{FF2B5EF4-FFF2-40B4-BE49-F238E27FC236}">
                <a16:creationId xmlns:a16="http://schemas.microsoft.com/office/drawing/2014/main" id="{70DBD5EE-5319-4ADF-A7F5-BE9960A283CC}"/>
              </a:ext>
            </a:extLst>
          </p:cNvPr>
          <p:cNvSpPr/>
          <p:nvPr/>
        </p:nvSpPr>
        <p:spPr>
          <a:xfrm>
            <a:off x="2492048" y="1972045"/>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0" name="Oval 9">
            <a:extLst>
              <a:ext uri="{FF2B5EF4-FFF2-40B4-BE49-F238E27FC236}">
                <a16:creationId xmlns:a16="http://schemas.microsoft.com/office/drawing/2014/main" id="{38EC529C-2C02-4DBA-AF18-9BF07DBA7DE7}"/>
              </a:ext>
            </a:extLst>
          </p:cNvPr>
          <p:cNvSpPr/>
          <p:nvPr/>
        </p:nvSpPr>
        <p:spPr>
          <a:xfrm>
            <a:off x="3158806" y="1972045"/>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1" name="Oval 10">
            <a:extLst>
              <a:ext uri="{FF2B5EF4-FFF2-40B4-BE49-F238E27FC236}">
                <a16:creationId xmlns:a16="http://schemas.microsoft.com/office/drawing/2014/main" id="{6F827374-60BF-4484-824D-F841E6AF29A5}"/>
              </a:ext>
            </a:extLst>
          </p:cNvPr>
          <p:cNvSpPr/>
          <p:nvPr/>
        </p:nvSpPr>
        <p:spPr>
          <a:xfrm>
            <a:off x="3825564" y="1972045"/>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2" name="Oval 11">
            <a:extLst>
              <a:ext uri="{FF2B5EF4-FFF2-40B4-BE49-F238E27FC236}">
                <a16:creationId xmlns:a16="http://schemas.microsoft.com/office/drawing/2014/main" id="{2472CEF4-631E-48F4-AC58-8502D30FB5F5}"/>
              </a:ext>
            </a:extLst>
          </p:cNvPr>
          <p:cNvSpPr/>
          <p:nvPr/>
        </p:nvSpPr>
        <p:spPr>
          <a:xfrm>
            <a:off x="4497983" y="1972045"/>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3" name="Oval 12">
            <a:extLst>
              <a:ext uri="{FF2B5EF4-FFF2-40B4-BE49-F238E27FC236}">
                <a16:creationId xmlns:a16="http://schemas.microsoft.com/office/drawing/2014/main" id="{D2E3D7F0-2AC7-459B-BA7B-53D8C16E4F30}"/>
              </a:ext>
            </a:extLst>
          </p:cNvPr>
          <p:cNvSpPr/>
          <p:nvPr/>
        </p:nvSpPr>
        <p:spPr>
          <a:xfrm>
            <a:off x="5164741" y="1972045"/>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4" name="Oval 13">
            <a:extLst>
              <a:ext uri="{FF2B5EF4-FFF2-40B4-BE49-F238E27FC236}">
                <a16:creationId xmlns:a16="http://schemas.microsoft.com/office/drawing/2014/main" id="{84D8440F-976C-4E56-9208-15EB3CC8D3EF}"/>
              </a:ext>
            </a:extLst>
          </p:cNvPr>
          <p:cNvSpPr/>
          <p:nvPr/>
        </p:nvSpPr>
        <p:spPr>
          <a:xfrm>
            <a:off x="5831499" y="1972045"/>
            <a:ext cx="499190" cy="499190"/>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15" name="Oval 14">
            <a:extLst>
              <a:ext uri="{FF2B5EF4-FFF2-40B4-BE49-F238E27FC236}">
                <a16:creationId xmlns:a16="http://schemas.microsoft.com/office/drawing/2014/main" id="{A685B3A5-14CD-4037-BD64-CB64104A4C62}"/>
              </a:ext>
            </a:extLst>
          </p:cNvPr>
          <p:cNvSpPr/>
          <p:nvPr/>
        </p:nvSpPr>
        <p:spPr>
          <a:xfrm>
            <a:off x="6498257" y="1972045"/>
            <a:ext cx="499190" cy="499190"/>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16" name="Oval 15">
            <a:extLst>
              <a:ext uri="{FF2B5EF4-FFF2-40B4-BE49-F238E27FC236}">
                <a16:creationId xmlns:a16="http://schemas.microsoft.com/office/drawing/2014/main" id="{BC4E0401-6C8C-4F4E-BBDF-4EE6083BB63E}"/>
              </a:ext>
            </a:extLst>
          </p:cNvPr>
          <p:cNvSpPr/>
          <p:nvPr/>
        </p:nvSpPr>
        <p:spPr>
          <a:xfrm>
            <a:off x="7165015" y="1972045"/>
            <a:ext cx="499190" cy="499190"/>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17" name="Oval 16">
            <a:extLst>
              <a:ext uri="{FF2B5EF4-FFF2-40B4-BE49-F238E27FC236}">
                <a16:creationId xmlns:a16="http://schemas.microsoft.com/office/drawing/2014/main" id="{2C3BDEF7-C7F8-49FC-AC92-AD8F99C5671A}"/>
              </a:ext>
            </a:extLst>
          </p:cNvPr>
          <p:cNvSpPr/>
          <p:nvPr/>
        </p:nvSpPr>
        <p:spPr>
          <a:xfrm>
            <a:off x="7837434" y="1972045"/>
            <a:ext cx="499190" cy="499190"/>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18" name="Oval 17">
            <a:extLst>
              <a:ext uri="{FF2B5EF4-FFF2-40B4-BE49-F238E27FC236}">
                <a16:creationId xmlns:a16="http://schemas.microsoft.com/office/drawing/2014/main" id="{D7D8D36D-590D-49DA-847C-8D8737B30D93}"/>
              </a:ext>
            </a:extLst>
          </p:cNvPr>
          <p:cNvSpPr/>
          <p:nvPr/>
        </p:nvSpPr>
        <p:spPr>
          <a:xfrm>
            <a:off x="8504192" y="1972045"/>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9" name="Oval 18">
            <a:extLst>
              <a:ext uri="{FF2B5EF4-FFF2-40B4-BE49-F238E27FC236}">
                <a16:creationId xmlns:a16="http://schemas.microsoft.com/office/drawing/2014/main" id="{854376D4-AF17-42D8-98C2-6BC884B9D094}"/>
              </a:ext>
            </a:extLst>
          </p:cNvPr>
          <p:cNvSpPr/>
          <p:nvPr/>
        </p:nvSpPr>
        <p:spPr>
          <a:xfrm>
            <a:off x="9170950" y="1972045"/>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0" name="Oval 19">
            <a:extLst>
              <a:ext uri="{FF2B5EF4-FFF2-40B4-BE49-F238E27FC236}">
                <a16:creationId xmlns:a16="http://schemas.microsoft.com/office/drawing/2014/main" id="{0A2BBEE2-C39C-4B9D-B6F1-78B1DE512BBF}"/>
              </a:ext>
            </a:extLst>
          </p:cNvPr>
          <p:cNvSpPr/>
          <p:nvPr/>
        </p:nvSpPr>
        <p:spPr>
          <a:xfrm>
            <a:off x="9837708" y="1972045"/>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1" name="Oval 20">
            <a:extLst>
              <a:ext uri="{FF2B5EF4-FFF2-40B4-BE49-F238E27FC236}">
                <a16:creationId xmlns:a16="http://schemas.microsoft.com/office/drawing/2014/main" id="{F026E237-C1C6-41A2-89F7-FB3FEAB43D27}"/>
              </a:ext>
            </a:extLst>
          </p:cNvPr>
          <p:cNvSpPr/>
          <p:nvPr/>
        </p:nvSpPr>
        <p:spPr>
          <a:xfrm>
            <a:off x="486113" y="4030573"/>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22" name="Oval 21">
            <a:extLst>
              <a:ext uri="{FF2B5EF4-FFF2-40B4-BE49-F238E27FC236}">
                <a16:creationId xmlns:a16="http://schemas.microsoft.com/office/drawing/2014/main" id="{62479677-F128-4B70-B64A-ACE51F92C221}"/>
              </a:ext>
            </a:extLst>
          </p:cNvPr>
          <p:cNvSpPr/>
          <p:nvPr/>
        </p:nvSpPr>
        <p:spPr>
          <a:xfrm>
            <a:off x="1152871" y="4030573"/>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73E6F91D-7727-431E-B597-88688732C36C}"/>
              </a:ext>
            </a:extLst>
          </p:cNvPr>
          <p:cNvSpPr/>
          <p:nvPr/>
        </p:nvSpPr>
        <p:spPr>
          <a:xfrm>
            <a:off x="1819629" y="4030573"/>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4" name="Oval 23">
            <a:extLst>
              <a:ext uri="{FF2B5EF4-FFF2-40B4-BE49-F238E27FC236}">
                <a16:creationId xmlns:a16="http://schemas.microsoft.com/office/drawing/2014/main" id="{2AA8FF65-0C7F-4ECD-8182-EBEBEB808E7D}"/>
              </a:ext>
            </a:extLst>
          </p:cNvPr>
          <p:cNvSpPr/>
          <p:nvPr/>
        </p:nvSpPr>
        <p:spPr>
          <a:xfrm>
            <a:off x="2492048" y="4030573"/>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5" name="Oval 24">
            <a:extLst>
              <a:ext uri="{FF2B5EF4-FFF2-40B4-BE49-F238E27FC236}">
                <a16:creationId xmlns:a16="http://schemas.microsoft.com/office/drawing/2014/main" id="{25306102-EBB1-42AC-8C0F-B83C0E1DBA0A}"/>
              </a:ext>
            </a:extLst>
          </p:cNvPr>
          <p:cNvSpPr/>
          <p:nvPr/>
        </p:nvSpPr>
        <p:spPr>
          <a:xfrm>
            <a:off x="3158806" y="4030573"/>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6" name="Oval 25">
            <a:extLst>
              <a:ext uri="{FF2B5EF4-FFF2-40B4-BE49-F238E27FC236}">
                <a16:creationId xmlns:a16="http://schemas.microsoft.com/office/drawing/2014/main" id="{C3CA5C44-6B0B-4CEB-AA14-91C438F79EAB}"/>
              </a:ext>
            </a:extLst>
          </p:cNvPr>
          <p:cNvSpPr/>
          <p:nvPr/>
        </p:nvSpPr>
        <p:spPr>
          <a:xfrm>
            <a:off x="3825564" y="4030573"/>
            <a:ext cx="499190" cy="499190"/>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27" name="Oval 26">
            <a:extLst>
              <a:ext uri="{FF2B5EF4-FFF2-40B4-BE49-F238E27FC236}">
                <a16:creationId xmlns:a16="http://schemas.microsoft.com/office/drawing/2014/main" id="{6AB3DFCC-F725-4B61-BAD6-503A97C79BE0}"/>
              </a:ext>
            </a:extLst>
          </p:cNvPr>
          <p:cNvSpPr/>
          <p:nvPr/>
        </p:nvSpPr>
        <p:spPr>
          <a:xfrm>
            <a:off x="4492322" y="4030573"/>
            <a:ext cx="499190" cy="499190"/>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28" name="Oval 27">
            <a:extLst>
              <a:ext uri="{FF2B5EF4-FFF2-40B4-BE49-F238E27FC236}">
                <a16:creationId xmlns:a16="http://schemas.microsoft.com/office/drawing/2014/main" id="{2E52AFD2-9AFB-4048-BFC0-7051FD9F064C}"/>
              </a:ext>
            </a:extLst>
          </p:cNvPr>
          <p:cNvSpPr/>
          <p:nvPr/>
        </p:nvSpPr>
        <p:spPr>
          <a:xfrm>
            <a:off x="5159080" y="4030573"/>
            <a:ext cx="499190" cy="499190"/>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29" name="Oval 28">
            <a:extLst>
              <a:ext uri="{FF2B5EF4-FFF2-40B4-BE49-F238E27FC236}">
                <a16:creationId xmlns:a16="http://schemas.microsoft.com/office/drawing/2014/main" id="{04A81635-C19E-488D-B961-5E9E20FF07D8}"/>
              </a:ext>
            </a:extLst>
          </p:cNvPr>
          <p:cNvSpPr/>
          <p:nvPr/>
        </p:nvSpPr>
        <p:spPr>
          <a:xfrm>
            <a:off x="5831499" y="4030573"/>
            <a:ext cx="499190" cy="499190"/>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30" name="Oval 29">
            <a:extLst>
              <a:ext uri="{FF2B5EF4-FFF2-40B4-BE49-F238E27FC236}">
                <a16:creationId xmlns:a16="http://schemas.microsoft.com/office/drawing/2014/main" id="{830650EB-EAB5-4FFF-9D90-F5195255E23B}"/>
              </a:ext>
            </a:extLst>
          </p:cNvPr>
          <p:cNvSpPr/>
          <p:nvPr/>
        </p:nvSpPr>
        <p:spPr>
          <a:xfrm>
            <a:off x="6498257" y="4030573"/>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31" name="Oval 30">
            <a:extLst>
              <a:ext uri="{FF2B5EF4-FFF2-40B4-BE49-F238E27FC236}">
                <a16:creationId xmlns:a16="http://schemas.microsoft.com/office/drawing/2014/main" id="{D5674F92-D670-4474-A6DB-62AEFD6785CA}"/>
              </a:ext>
            </a:extLst>
          </p:cNvPr>
          <p:cNvSpPr/>
          <p:nvPr/>
        </p:nvSpPr>
        <p:spPr>
          <a:xfrm>
            <a:off x="7165015" y="4030573"/>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32" name="Oval 31">
            <a:extLst>
              <a:ext uri="{FF2B5EF4-FFF2-40B4-BE49-F238E27FC236}">
                <a16:creationId xmlns:a16="http://schemas.microsoft.com/office/drawing/2014/main" id="{3F1DDC5A-E805-4104-BC02-708653B81268}"/>
              </a:ext>
            </a:extLst>
          </p:cNvPr>
          <p:cNvSpPr/>
          <p:nvPr/>
        </p:nvSpPr>
        <p:spPr>
          <a:xfrm>
            <a:off x="7831773" y="4030573"/>
            <a:ext cx="499190" cy="499190"/>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33" name="Oval 32">
            <a:extLst>
              <a:ext uri="{FF2B5EF4-FFF2-40B4-BE49-F238E27FC236}">
                <a16:creationId xmlns:a16="http://schemas.microsoft.com/office/drawing/2014/main" id="{1248A7AD-7784-46D6-B7BD-95FD7C7C005A}"/>
              </a:ext>
            </a:extLst>
          </p:cNvPr>
          <p:cNvSpPr/>
          <p:nvPr/>
        </p:nvSpPr>
        <p:spPr>
          <a:xfrm>
            <a:off x="9804955" y="4456658"/>
            <a:ext cx="573572" cy="57357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2800" dirty="0">
                <a:latin typeface="Times New Roman" panose="02020603050405020304" pitchFamily="18" charset="0"/>
                <a:cs typeface="Times New Roman" panose="02020603050405020304" pitchFamily="18" charset="0"/>
              </a:rPr>
              <a:t>S</a:t>
            </a:r>
            <a:r>
              <a:rPr lang="en-US" sz="2800" baseline="-25000" dirty="0">
                <a:latin typeface="Times New Roman" panose="02020603050405020304" pitchFamily="18" charset="0"/>
                <a:cs typeface="Times New Roman" panose="02020603050405020304" pitchFamily="18" charset="0"/>
              </a:rPr>
              <a:t>A</a:t>
            </a:r>
          </a:p>
        </p:txBody>
      </p:sp>
      <p:sp>
        <p:nvSpPr>
          <p:cNvPr id="34" name="Oval 33">
            <a:extLst>
              <a:ext uri="{FF2B5EF4-FFF2-40B4-BE49-F238E27FC236}">
                <a16:creationId xmlns:a16="http://schemas.microsoft.com/office/drawing/2014/main" id="{A2C6C812-5BAC-4E7C-B158-A863546BAEB8}"/>
              </a:ext>
            </a:extLst>
          </p:cNvPr>
          <p:cNvSpPr/>
          <p:nvPr/>
        </p:nvSpPr>
        <p:spPr>
          <a:xfrm>
            <a:off x="10560461" y="4460856"/>
            <a:ext cx="573572" cy="57357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2800" dirty="0">
                <a:latin typeface="Times New Roman" panose="02020603050405020304" pitchFamily="18" charset="0"/>
                <a:cs typeface="Times New Roman" panose="02020603050405020304" pitchFamily="18" charset="0"/>
              </a:rPr>
              <a:t>S</a:t>
            </a:r>
            <a:r>
              <a:rPr lang="en-US" sz="2800" baseline="-25000" dirty="0">
                <a:latin typeface="Times New Roman" panose="02020603050405020304" pitchFamily="18" charset="0"/>
                <a:cs typeface="Times New Roman" panose="02020603050405020304" pitchFamily="18" charset="0"/>
              </a:rPr>
              <a:t>B</a:t>
            </a:r>
          </a:p>
        </p:txBody>
      </p:sp>
      <p:sp>
        <p:nvSpPr>
          <p:cNvPr id="35" name="Oval 34">
            <a:extLst>
              <a:ext uri="{FF2B5EF4-FFF2-40B4-BE49-F238E27FC236}">
                <a16:creationId xmlns:a16="http://schemas.microsoft.com/office/drawing/2014/main" id="{CFAD5BC4-FED6-4421-A677-7496C1AE2293}"/>
              </a:ext>
            </a:extLst>
          </p:cNvPr>
          <p:cNvSpPr/>
          <p:nvPr/>
        </p:nvSpPr>
        <p:spPr>
          <a:xfrm>
            <a:off x="11320405" y="4460856"/>
            <a:ext cx="573572" cy="573572"/>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2800" dirty="0">
                <a:latin typeface="Times New Roman" panose="02020603050405020304" pitchFamily="18" charset="0"/>
                <a:cs typeface="Times New Roman" panose="02020603050405020304" pitchFamily="18" charset="0"/>
              </a:rPr>
              <a:t>S</a:t>
            </a:r>
            <a:r>
              <a:rPr lang="en-US" sz="2800" baseline="-25000" dirty="0">
                <a:latin typeface="Times New Roman" panose="02020603050405020304" pitchFamily="18" charset="0"/>
                <a:cs typeface="Times New Roman" panose="02020603050405020304" pitchFamily="18" charset="0"/>
              </a:rPr>
              <a:t>C</a:t>
            </a:r>
          </a:p>
        </p:txBody>
      </p:sp>
      <p:cxnSp>
        <p:nvCxnSpPr>
          <p:cNvPr id="36" name="Straight Connector 35">
            <a:extLst>
              <a:ext uri="{FF2B5EF4-FFF2-40B4-BE49-F238E27FC236}">
                <a16:creationId xmlns:a16="http://schemas.microsoft.com/office/drawing/2014/main" id="{83B53789-7B2A-470E-BDC0-9967E43D97BE}"/>
              </a:ext>
            </a:extLst>
          </p:cNvPr>
          <p:cNvCxnSpPr>
            <a:cxnSpLocks/>
          </p:cNvCxnSpPr>
          <p:nvPr/>
        </p:nvCxnSpPr>
        <p:spPr>
          <a:xfrm>
            <a:off x="393274" y="1824031"/>
            <a:ext cx="0" cy="3489747"/>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830AFAA-8751-4B19-A2CA-518C4391B28D}"/>
              </a:ext>
            </a:extLst>
          </p:cNvPr>
          <p:cNvCxnSpPr>
            <a:cxnSpLocks/>
          </p:cNvCxnSpPr>
          <p:nvPr/>
        </p:nvCxnSpPr>
        <p:spPr>
          <a:xfrm>
            <a:off x="1071317"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2798615A-9AB7-4A51-9009-69C42464B144}"/>
              </a:ext>
            </a:extLst>
          </p:cNvPr>
          <p:cNvCxnSpPr>
            <a:cxnSpLocks/>
          </p:cNvCxnSpPr>
          <p:nvPr/>
        </p:nvCxnSpPr>
        <p:spPr>
          <a:xfrm>
            <a:off x="1732934"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A647BF2-2D0F-446F-B5FF-29EDC2A7780B}"/>
              </a:ext>
            </a:extLst>
          </p:cNvPr>
          <p:cNvCxnSpPr>
            <a:cxnSpLocks/>
          </p:cNvCxnSpPr>
          <p:nvPr/>
        </p:nvCxnSpPr>
        <p:spPr>
          <a:xfrm>
            <a:off x="2395463"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52015D8-B228-4C6E-A50F-DD3AD8953C3B}"/>
              </a:ext>
            </a:extLst>
          </p:cNvPr>
          <p:cNvCxnSpPr>
            <a:cxnSpLocks/>
          </p:cNvCxnSpPr>
          <p:nvPr/>
        </p:nvCxnSpPr>
        <p:spPr>
          <a:xfrm>
            <a:off x="3068944"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DDC803C0-BF17-49BD-B419-2AE395BECECC}"/>
              </a:ext>
            </a:extLst>
          </p:cNvPr>
          <p:cNvCxnSpPr>
            <a:cxnSpLocks/>
          </p:cNvCxnSpPr>
          <p:nvPr/>
        </p:nvCxnSpPr>
        <p:spPr>
          <a:xfrm>
            <a:off x="3758850"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E726424-9EFE-4CD2-9B55-9D587296DCAA}"/>
              </a:ext>
            </a:extLst>
          </p:cNvPr>
          <p:cNvCxnSpPr>
            <a:cxnSpLocks/>
          </p:cNvCxnSpPr>
          <p:nvPr/>
        </p:nvCxnSpPr>
        <p:spPr>
          <a:xfrm>
            <a:off x="4394002"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850BCB63-F537-485A-A389-808160072CEB}"/>
              </a:ext>
            </a:extLst>
          </p:cNvPr>
          <p:cNvCxnSpPr>
            <a:cxnSpLocks/>
          </p:cNvCxnSpPr>
          <p:nvPr/>
        </p:nvCxnSpPr>
        <p:spPr>
          <a:xfrm>
            <a:off x="5094859"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0091EF8-089A-4079-805A-06EEFF39B6D1}"/>
              </a:ext>
            </a:extLst>
          </p:cNvPr>
          <p:cNvCxnSpPr>
            <a:cxnSpLocks/>
          </p:cNvCxnSpPr>
          <p:nvPr/>
        </p:nvCxnSpPr>
        <p:spPr>
          <a:xfrm>
            <a:off x="5756476"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25BBD72-4B3A-4206-8BE8-0F52A07697F2}"/>
              </a:ext>
            </a:extLst>
          </p:cNvPr>
          <p:cNvCxnSpPr>
            <a:cxnSpLocks/>
          </p:cNvCxnSpPr>
          <p:nvPr/>
        </p:nvCxnSpPr>
        <p:spPr>
          <a:xfrm>
            <a:off x="6419005"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6ADAD7-D3E3-4190-B0B5-243A28D3E4F2}"/>
              </a:ext>
            </a:extLst>
          </p:cNvPr>
          <p:cNvCxnSpPr>
            <a:cxnSpLocks/>
          </p:cNvCxnSpPr>
          <p:nvPr/>
        </p:nvCxnSpPr>
        <p:spPr>
          <a:xfrm>
            <a:off x="7092486"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A6E11AD-DC9A-4EF9-875A-97F70F90AD79}"/>
              </a:ext>
            </a:extLst>
          </p:cNvPr>
          <p:cNvCxnSpPr>
            <a:cxnSpLocks/>
          </p:cNvCxnSpPr>
          <p:nvPr/>
        </p:nvCxnSpPr>
        <p:spPr>
          <a:xfrm>
            <a:off x="7782392"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950E094-295C-48B2-B870-AFB01D1F9CB8}"/>
              </a:ext>
            </a:extLst>
          </p:cNvPr>
          <p:cNvCxnSpPr>
            <a:cxnSpLocks/>
          </p:cNvCxnSpPr>
          <p:nvPr/>
        </p:nvCxnSpPr>
        <p:spPr>
          <a:xfrm>
            <a:off x="8417544"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6EC58CA-F695-4F16-996F-E0699BF79778}"/>
              </a:ext>
            </a:extLst>
          </p:cNvPr>
          <p:cNvCxnSpPr>
            <a:cxnSpLocks/>
          </p:cNvCxnSpPr>
          <p:nvPr/>
        </p:nvCxnSpPr>
        <p:spPr>
          <a:xfrm>
            <a:off x="9091938"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57C9968-AEDB-492E-A3E9-BCD19B944F0C}"/>
              </a:ext>
            </a:extLst>
          </p:cNvPr>
          <p:cNvCxnSpPr>
            <a:cxnSpLocks/>
          </p:cNvCxnSpPr>
          <p:nvPr/>
        </p:nvCxnSpPr>
        <p:spPr>
          <a:xfrm>
            <a:off x="9737547"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25C594FF-72F7-4955-8081-2E8A77364837}"/>
              </a:ext>
            </a:extLst>
          </p:cNvPr>
          <p:cNvCxnSpPr>
            <a:cxnSpLocks/>
          </p:cNvCxnSpPr>
          <p:nvPr/>
        </p:nvCxnSpPr>
        <p:spPr>
          <a:xfrm>
            <a:off x="10459887" y="1824031"/>
            <a:ext cx="0" cy="3478796"/>
          </a:xfrm>
          <a:prstGeom prst="line">
            <a:avLst/>
          </a:prstGeom>
          <a:ln w="19050">
            <a:solidFill>
              <a:schemeClr val="bg2">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63B935D2-A608-4F53-98AC-0B17772F734D}"/>
              </a:ext>
            </a:extLst>
          </p:cNvPr>
          <p:cNvCxnSpPr>
            <a:cxnSpLocks/>
            <a:stCxn id="21" idx="0"/>
            <a:endCxn id="6" idx="3"/>
          </p:cNvCxnSpPr>
          <p:nvPr/>
        </p:nvCxnSpPr>
        <p:spPr>
          <a:xfrm flipV="1">
            <a:off x="735708" y="2398130"/>
            <a:ext cx="1829445" cy="163244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69" name="Straight Arrow Connector 68">
            <a:extLst>
              <a:ext uri="{FF2B5EF4-FFF2-40B4-BE49-F238E27FC236}">
                <a16:creationId xmlns:a16="http://schemas.microsoft.com/office/drawing/2014/main" id="{E42462B4-8258-4F14-B9ED-89590FB03C4D}"/>
              </a:ext>
            </a:extLst>
          </p:cNvPr>
          <p:cNvCxnSpPr>
            <a:cxnSpLocks/>
            <a:stCxn id="22" idx="0"/>
            <a:endCxn id="10" idx="3"/>
          </p:cNvCxnSpPr>
          <p:nvPr/>
        </p:nvCxnSpPr>
        <p:spPr>
          <a:xfrm flipV="1">
            <a:off x="1402466" y="2398130"/>
            <a:ext cx="1829445" cy="1632443"/>
          </a:xfrm>
          <a:prstGeom prst="straightConnector1">
            <a:avLst/>
          </a:prstGeom>
          <a:ln w="19050">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70" name="Straight Arrow Connector 69">
            <a:extLst>
              <a:ext uri="{FF2B5EF4-FFF2-40B4-BE49-F238E27FC236}">
                <a16:creationId xmlns:a16="http://schemas.microsoft.com/office/drawing/2014/main" id="{4A6C4AB9-4FEF-4063-B162-7CFC03071B22}"/>
              </a:ext>
            </a:extLst>
          </p:cNvPr>
          <p:cNvCxnSpPr>
            <a:cxnSpLocks/>
            <a:stCxn id="23" idx="0"/>
            <a:endCxn id="11" idx="3"/>
          </p:cNvCxnSpPr>
          <p:nvPr/>
        </p:nvCxnSpPr>
        <p:spPr>
          <a:xfrm flipV="1">
            <a:off x="2069224" y="2398130"/>
            <a:ext cx="1829445" cy="1632443"/>
          </a:xfrm>
          <a:prstGeom prst="straightConnector1">
            <a:avLst/>
          </a:prstGeom>
          <a:ln w="19050">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71" name="Straight Arrow Connector 70">
            <a:extLst>
              <a:ext uri="{FF2B5EF4-FFF2-40B4-BE49-F238E27FC236}">
                <a16:creationId xmlns:a16="http://schemas.microsoft.com/office/drawing/2014/main" id="{0CF1CA98-AB71-4B78-8151-9DA7DA94A4AA}"/>
              </a:ext>
            </a:extLst>
          </p:cNvPr>
          <p:cNvCxnSpPr>
            <a:cxnSpLocks/>
            <a:stCxn id="24" idx="0"/>
            <a:endCxn id="12" idx="3"/>
          </p:cNvCxnSpPr>
          <p:nvPr/>
        </p:nvCxnSpPr>
        <p:spPr>
          <a:xfrm flipV="1">
            <a:off x="2741643" y="2398130"/>
            <a:ext cx="1829445" cy="1632443"/>
          </a:xfrm>
          <a:prstGeom prst="straightConnector1">
            <a:avLst/>
          </a:prstGeom>
          <a:ln w="19050">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a:extLst>
              <a:ext uri="{FF2B5EF4-FFF2-40B4-BE49-F238E27FC236}">
                <a16:creationId xmlns:a16="http://schemas.microsoft.com/office/drawing/2014/main" id="{20E62F74-466C-4C9E-BF69-C3897BC69D57}"/>
              </a:ext>
            </a:extLst>
          </p:cNvPr>
          <p:cNvCxnSpPr>
            <a:cxnSpLocks/>
            <a:stCxn id="25" idx="0"/>
            <a:endCxn id="13" idx="3"/>
          </p:cNvCxnSpPr>
          <p:nvPr/>
        </p:nvCxnSpPr>
        <p:spPr>
          <a:xfrm flipV="1">
            <a:off x="3408401" y="2398130"/>
            <a:ext cx="1829445" cy="1632443"/>
          </a:xfrm>
          <a:prstGeom prst="straightConnector1">
            <a:avLst/>
          </a:prstGeom>
          <a:ln w="19050">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73" name="Straight Arrow Connector 72">
            <a:extLst>
              <a:ext uri="{FF2B5EF4-FFF2-40B4-BE49-F238E27FC236}">
                <a16:creationId xmlns:a16="http://schemas.microsoft.com/office/drawing/2014/main" id="{890B095E-5A15-4C82-81DE-09E1051CFEDC}"/>
              </a:ext>
            </a:extLst>
          </p:cNvPr>
          <p:cNvCxnSpPr>
            <a:cxnSpLocks/>
            <a:stCxn id="26" idx="0"/>
            <a:endCxn id="14" idx="3"/>
          </p:cNvCxnSpPr>
          <p:nvPr/>
        </p:nvCxnSpPr>
        <p:spPr>
          <a:xfrm flipV="1">
            <a:off x="4075159" y="2398130"/>
            <a:ext cx="1829445" cy="1632443"/>
          </a:xfrm>
          <a:prstGeom prst="straightConnector1">
            <a:avLst/>
          </a:prstGeom>
          <a:ln w="19050">
            <a:solidFill>
              <a:schemeClr val="accent5">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74" name="Straight Arrow Connector 73">
            <a:extLst>
              <a:ext uri="{FF2B5EF4-FFF2-40B4-BE49-F238E27FC236}">
                <a16:creationId xmlns:a16="http://schemas.microsoft.com/office/drawing/2014/main" id="{94DBDA96-4C9F-49FF-B381-DCE7CB0FA134}"/>
              </a:ext>
            </a:extLst>
          </p:cNvPr>
          <p:cNvCxnSpPr>
            <a:cxnSpLocks/>
            <a:stCxn id="27" idx="0"/>
            <a:endCxn id="15" idx="3"/>
          </p:cNvCxnSpPr>
          <p:nvPr/>
        </p:nvCxnSpPr>
        <p:spPr>
          <a:xfrm flipV="1">
            <a:off x="4741917" y="2398130"/>
            <a:ext cx="1829445" cy="1632443"/>
          </a:xfrm>
          <a:prstGeom prst="straightConnector1">
            <a:avLst/>
          </a:prstGeom>
          <a:ln w="19050">
            <a:solidFill>
              <a:schemeClr val="accent5">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75" name="Straight Arrow Connector 74">
            <a:extLst>
              <a:ext uri="{FF2B5EF4-FFF2-40B4-BE49-F238E27FC236}">
                <a16:creationId xmlns:a16="http://schemas.microsoft.com/office/drawing/2014/main" id="{E82AFD77-A2CC-45BE-B0FF-CD7FBCB73E2B}"/>
              </a:ext>
            </a:extLst>
          </p:cNvPr>
          <p:cNvCxnSpPr>
            <a:cxnSpLocks/>
            <a:stCxn id="28" idx="0"/>
            <a:endCxn id="16" idx="3"/>
          </p:cNvCxnSpPr>
          <p:nvPr/>
        </p:nvCxnSpPr>
        <p:spPr>
          <a:xfrm flipV="1">
            <a:off x="5408675" y="2398130"/>
            <a:ext cx="1829445" cy="1632443"/>
          </a:xfrm>
          <a:prstGeom prst="straightConnector1">
            <a:avLst/>
          </a:prstGeom>
          <a:ln w="19050">
            <a:solidFill>
              <a:schemeClr val="accent5">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76" name="Straight Arrow Connector 75">
            <a:extLst>
              <a:ext uri="{FF2B5EF4-FFF2-40B4-BE49-F238E27FC236}">
                <a16:creationId xmlns:a16="http://schemas.microsoft.com/office/drawing/2014/main" id="{F056E5ED-B913-4652-A4E3-DD48D563CACB}"/>
              </a:ext>
            </a:extLst>
          </p:cNvPr>
          <p:cNvCxnSpPr>
            <a:cxnSpLocks/>
            <a:stCxn id="29" idx="0"/>
            <a:endCxn id="17" idx="3"/>
          </p:cNvCxnSpPr>
          <p:nvPr/>
        </p:nvCxnSpPr>
        <p:spPr>
          <a:xfrm flipV="1">
            <a:off x="6081094" y="2398130"/>
            <a:ext cx="1829445" cy="1632443"/>
          </a:xfrm>
          <a:prstGeom prst="straightConnector1">
            <a:avLst/>
          </a:prstGeom>
          <a:ln w="19050">
            <a:solidFill>
              <a:schemeClr val="accent5">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77" name="Straight Arrow Connector 76">
            <a:extLst>
              <a:ext uri="{FF2B5EF4-FFF2-40B4-BE49-F238E27FC236}">
                <a16:creationId xmlns:a16="http://schemas.microsoft.com/office/drawing/2014/main" id="{2685016F-F741-4BDF-A081-0FA3E91182FB}"/>
              </a:ext>
            </a:extLst>
          </p:cNvPr>
          <p:cNvCxnSpPr>
            <a:cxnSpLocks/>
            <a:stCxn id="30" idx="0"/>
            <a:endCxn id="18" idx="3"/>
          </p:cNvCxnSpPr>
          <p:nvPr/>
        </p:nvCxnSpPr>
        <p:spPr>
          <a:xfrm flipV="1">
            <a:off x="6747852" y="2398130"/>
            <a:ext cx="1829445" cy="163244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78" name="Straight Arrow Connector 77">
            <a:extLst>
              <a:ext uri="{FF2B5EF4-FFF2-40B4-BE49-F238E27FC236}">
                <a16:creationId xmlns:a16="http://schemas.microsoft.com/office/drawing/2014/main" id="{F1ED5075-2178-4A92-A693-D3E32F29EC8D}"/>
              </a:ext>
            </a:extLst>
          </p:cNvPr>
          <p:cNvCxnSpPr>
            <a:cxnSpLocks/>
            <a:stCxn id="31" idx="0"/>
            <a:endCxn id="19" idx="3"/>
          </p:cNvCxnSpPr>
          <p:nvPr/>
        </p:nvCxnSpPr>
        <p:spPr>
          <a:xfrm flipV="1">
            <a:off x="7414610" y="2398130"/>
            <a:ext cx="1829445" cy="1632443"/>
          </a:xfrm>
          <a:prstGeom prst="straightConnector1">
            <a:avLst/>
          </a:prstGeom>
          <a:ln w="19050">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79" name="Straight Arrow Connector 78">
            <a:extLst>
              <a:ext uri="{FF2B5EF4-FFF2-40B4-BE49-F238E27FC236}">
                <a16:creationId xmlns:a16="http://schemas.microsoft.com/office/drawing/2014/main" id="{1E5EBFA3-EC28-4BD0-BB83-815E211D7DAE}"/>
              </a:ext>
            </a:extLst>
          </p:cNvPr>
          <p:cNvCxnSpPr>
            <a:cxnSpLocks/>
            <a:stCxn id="32" idx="0"/>
            <a:endCxn id="20" idx="3"/>
          </p:cNvCxnSpPr>
          <p:nvPr/>
        </p:nvCxnSpPr>
        <p:spPr>
          <a:xfrm flipV="1">
            <a:off x="8081368" y="2398130"/>
            <a:ext cx="1829445" cy="1632443"/>
          </a:xfrm>
          <a:prstGeom prst="straightConnector1">
            <a:avLst/>
          </a:prstGeom>
          <a:ln w="19050">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80" name="Straight Arrow Connector 79">
            <a:extLst>
              <a:ext uri="{FF2B5EF4-FFF2-40B4-BE49-F238E27FC236}">
                <a16:creationId xmlns:a16="http://schemas.microsoft.com/office/drawing/2014/main" id="{E134DF50-7606-4A7E-BA4A-F52A7DE3BED1}"/>
              </a:ext>
            </a:extLst>
          </p:cNvPr>
          <p:cNvCxnSpPr>
            <a:stCxn id="6" idx="6"/>
            <a:endCxn id="10" idx="2"/>
          </p:cNvCxnSpPr>
          <p:nvPr/>
        </p:nvCxnSpPr>
        <p:spPr>
          <a:xfrm>
            <a:off x="2991238"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8E6F3CA5-B135-494F-A90E-4AC1C7A49110}"/>
              </a:ext>
            </a:extLst>
          </p:cNvPr>
          <p:cNvCxnSpPr>
            <a:cxnSpLocks/>
            <a:stCxn id="10" idx="6"/>
            <a:endCxn id="11" idx="2"/>
          </p:cNvCxnSpPr>
          <p:nvPr/>
        </p:nvCxnSpPr>
        <p:spPr>
          <a:xfrm>
            <a:off x="3657996"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B7B1F36A-77C7-4EBE-8DB3-01E614BB574F}"/>
              </a:ext>
            </a:extLst>
          </p:cNvPr>
          <p:cNvCxnSpPr>
            <a:cxnSpLocks/>
            <a:stCxn id="11" idx="6"/>
            <a:endCxn id="12" idx="2"/>
          </p:cNvCxnSpPr>
          <p:nvPr/>
        </p:nvCxnSpPr>
        <p:spPr>
          <a:xfrm>
            <a:off x="4324754" y="2221640"/>
            <a:ext cx="17322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D29561A2-592A-4B46-B231-EE84905DE64F}"/>
              </a:ext>
            </a:extLst>
          </p:cNvPr>
          <p:cNvCxnSpPr>
            <a:cxnSpLocks/>
            <a:stCxn id="12" idx="6"/>
            <a:endCxn id="13" idx="2"/>
          </p:cNvCxnSpPr>
          <p:nvPr/>
        </p:nvCxnSpPr>
        <p:spPr>
          <a:xfrm>
            <a:off x="4997173"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153862DD-BFDF-4BCB-B592-6FCCFDA83101}"/>
              </a:ext>
            </a:extLst>
          </p:cNvPr>
          <p:cNvCxnSpPr>
            <a:cxnSpLocks/>
            <a:stCxn id="13" idx="6"/>
            <a:endCxn id="14" idx="2"/>
          </p:cNvCxnSpPr>
          <p:nvPr/>
        </p:nvCxnSpPr>
        <p:spPr>
          <a:xfrm>
            <a:off x="5663931"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4D94A387-603F-4D6B-834A-8AD1A9E4EEA7}"/>
              </a:ext>
            </a:extLst>
          </p:cNvPr>
          <p:cNvCxnSpPr>
            <a:cxnSpLocks/>
            <a:stCxn id="14" idx="6"/>
            <a:endCxn id="15" idx="2"/>
          </p:cNvCxnSpPr>
          <p:nvPr/>
        </p:nvCxnSpPr>
        <p:spPr>
          <a:xfrm>
            <a:off x="6330689"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6D5AE928-22CF-4EF0-9CAF-305289A826D4}"/>
              </a:ext>
            </a:extLst>
          </p:cNvPr>
          <p:cNvCxnSpPr>
            <a:cxnSpLocks/>
            <a:stCxn id="15" idx="6"/>
            <a:endCxn id="16" idx="2"/>
          </p:cNvCxnSpPr>
          <p:nvPr/>
        </p:nvCxnSpPr>
        <p:spPr>
          <a:xfrm>
            <a:off x="6997447"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6933582F-A77D-45BF-8B63-688EEA17AB7A}"/>
              </a:ext>
            </a:extLst>
          </p:cNvPr>
          <p:cNvCxnSpPr>
            <a:cxnSpLocks/>
            <a:stCxn id="16" idx="6"/>
            <a:endCxn id="17" idx="2"/>
          </p:cNvCxnSpPr>
          <p:nvPr/>
        </p:nvCxnSpPr>
        <p:spPr>
          <a:xfrm>
            <a:off x="7664205" y="2221640"/>
            <a:ext cx="17322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43EA3ECF-F487-4AA8-93A2-0E7643E09A53}"/>
              </a:ext>
            </a:extLst>
          </p:cNvPr>
          <p:cNvCxnSpPr>
            <a:cxnSpLocks/>
            <a:stCxn id="17" idx="6"/>
            <a:endCxn id="18" idx="2"/>
          </p:cNvCxnSpPr>
          <p:nvPr/>
        </p:nvCxnSpPr>
        <p:spPr>
          <a:xfrm>
            <a:off x="8336624"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2DFF3176-1BB6-4DDD-993B-175FD12A4899}"/>
              </a:ext>
            </a:extLst>
          </p:cNvPr>
          <p:cNvCxnSpPr>
            <a:cxnSpLocks/>
            <a:stCxn id="18" idx="6"/>
            <a:endCxn id="19" idx="2"/>
          </p:cNvCxnSpPr>
          <p:nvPr/>
        </p:nvCxnSpPr>
        <p:spPr>
          <a:xfrm>
            <a:off x="9003382"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8C5C8575-45B6-4DAC-9FFB-24255747648C}"/>
              </a:ext>
            </a:extLst>
          </p:cNvPr>
          <p:cNvCxnSpPr>
            <a:cxnSpLocks/>
            <a:stCxn id="19" idx="6"/>
            <a:endCxn id="20" idx="2"/>
          </p:cNvCxnSpPr>
          <p:nvPr/>
        </p:nvCxnSpPr>
        <p:spPr>
          <a:xfrm>
            <a:off x="9670140" y="2221640"/>
            <a:ext cx="16756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DEE4AFCC-C2C8-46F4-8CE0-3F5173D1B149}"/>
              </a:ext>
            </a:extLst>
          </p:cNvPr>
          <p:cNvSpPr txBox="1"/>
          <p:nvPr/>
        </p:nvSpPr>
        <p:spPr>
          <a:xfrm rot="19112643">
            <a:off x="587706" y="2911125"/>
            <a:ext cx="189186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(cap, cost) = (1, 3)</a:t>
            </a:r>
          </a:p>
        </p:txBody>
      </p:sp>
      <p:sp>
        <p:nvSpPr>
          <p:cNvPr id="92" name="TextBox 91">
            <a:extLst>
              <a:ext uri="{FF2B5EF4-FFF2-40B4-BE49-F238E27FC236}">
                <a16:creationId xmlns:a16="http://schemas.microsoft.com/office/drawing/2014/main" id="{EEF29CA2-EE32-4DD8-AF91-1D87C7BEED4E}"/>
              </a:ext>
            </a:extLst>
          </p:cNvPr>
          <p:cNvSpPr txBox="1"/>
          <p:nvPr/>
        </p:nvSpPr>
        <p:spPr>
          <a:xfrm rot="19084091">
            <a:off x="1699970" y="3035173"/>
            <a:ext cx="69018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(1, 6)</a:t>
            </a:r>
          </a:p>
        </p:txBody>
      </p:sp>
      <p:sp>
        <p:nvSpPr>
          <p:cNvPr id="93" name="TextBox 92">
            <a:extLst>
              <a:ext uri="{FF2B5EF4-FFF2-40B4-BE49-F238E27FC236}">
                <a16:creationId xmlns:a16="http://schemas.microsoft.com/office/drawing/2014/main" id="{0B5FFF10-A99B-4B95-BEF0-AD653039A8D5}"/>
              </a:ext>
            </a:extLst>
          </p:cNvPr>
          <p:cNvSpPr txBox="1"/>
          <p:nvPr/>
        </p:nvSpPr>
        <p:spPr>
          <a:xfrm rot="19084091">
            <a:off x="2364308" y="3028366"/>
            <a:ext cx="684803"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(1, 6)</a:t>
            </a:r>
          </a:p>
        </p:txBody>
      </p:sp>
      <p:sp>
        <p:nvSpPr>
          <p:cNvPr id="94" name="TextBox 93">
            <a:extLst>
              <a:ext uri="{FF2B5EF4-FFF2-40B4-BE49-F238E27FC236}">
                <a16:creationId xmlns:a16="http://schemas.microsoft.com/office/drawing/2014/main" id="{65E50A01-BFA5-4B0D-803E-0CA513CDD2F2}"/>
              </a:ext>
            </a:extLst>
          </p:cNvPr>
          <p:cNvSpPr txBox="1"/>
          <p:nvPr/>
        </p:nvSpPr>
        <p:spPr>
          <a:xfrm rot="19084091">
            <a:off x="6340701" y="3051879"/>
            <a:ext cx="684803"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(1, 3)</a:t>
            </a:r>
          </a:p>
        </p:txBody>
      </p:sp>
      <p:sp>
        <p:nvSpPr>
          <p:cNvPr id="95" name="TextBox 94">
            <a:extLst>
              <a:ext uri="{FF2B5EF4-FFF2-40B4-BE49-F238E27FC236}">
                <a16:creationId xmlns:a16="http://schemas.microsoft.com/office/drawing/2014/main" id="{1482217B-021F-47C9-A98B-C0FBAFADF01F}"/>
              </a:ext>
            </a:extLst>
          </p:cNvPr>
          <p:cNvSpPr txBox="1"/>
          <p:nvPr/>
        </p:nvSpPr>
        <p:spPr>
          <a:xfrm rot="19084091">
            <a:off x="7027801" y="3055836"/>
            <a:ext cx="684803"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(1, 3)</a:t>
            </a:r>
          </a:p>
        </p:txBody>
      </p:sp>
      <p:sp>
        <p:nvSpPr>
          <p:cNvPr id="96" name="TextBox 95">
            <a:extLst>
              <a:ext uri="{FF2B5EF4-FFF2-40B4-BE49-F238E27FC236}">
                <a16:creationId xmlns:a16="http://schemas.microsoft.com/office/drawing/2014/main" id="{A14E83C5-4DF6-4179-BE82-416EAEDD9642}"/>
              </a:ext>
            </a:extLst>
          </p:cNvPr>
          <p:cNvSpPr txBox="1"/>
          <p:nvPr/>
        </p:nvSpPr>
        <p:spPr>
          <a:xfrm rot="19084091">
            <a:off x="7702195" y="3047921"/>
            <a:ext cx="684803"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(1, 5)</a:t>
            </a:r>
          </a:p>
        </p:txBody>
      </p:sp>
      <p:sp>
        <p:nvSpPr>
          <p:cNvPr id="97" name="TextBox 96">
            <a:extLst>
              <a:ext uri="{FF2B5EF4-FFF2-40B4-BE49-F238E27FC236}">
                <a16:creationId xmlns:a16="http://schemas.microsoft.com/office/drawing/2014/main" id="{D18CE5CF-A91D-46A2-B4E8-F19A55666282}"/>
              </a:ext>
            </a:extLst>
          </p:cNvPr>
          <p:cNvSpPr txBox="1"/>
          <p:nvPr/>
        </p:nvSpPr>
        <p:spPr>
          <a:xfrm rot="19084091">
            <a:off x="8337984" y="3055837"/>
            <a:ext cx="684803"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(1, 3)</a:t>
            </a:r>
          </a:p>
        </p:txBody>
      </p:sp>
      <p:cxnSp>
        <p:nvCxnSpPr>
          <p:cNvPr id="98" name="Connector: Curved 97">
            <a:extLst>
              <a:ext uri="{FF2B5EF4-FFF2-40B4-BE49-F238E27FC236}">
                <a16:creationId xmlns:a16="http://schemas.microsoft.com/office/drawing/2014/main" id="{697969D3-302C-471E-BC85-3E20073A1601}"/>
              </a:ext>
            </a:extLst>
          </p:cNvPr>
          <p:cNvCxnSpPr>
            <a:stCxn id="6" idx="4"/>
            <a:endCxn id="25" idx="0"/>
          </p:cNvCxnSpPr>
          <p:nvPr/>
        </p:nvCxnSpPr>
        <p:spPr>
          <a:xfrm rot="16200000" flipH="1">
            <a:off x="2295353" y="2917525"/>
            <a:ext cx="1559338" cy="666758"/>
          </a:xfrm>
          <a:prstGeom prst="curvedConnector3">
            <a:avLst>
              <a:gd name="adj1" fmla="val 36657"/>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98">
            <a:extLst>
              <a:ext uri="{FF2B5EF4-FFF2-40B4-BE49-F238E27FC236}">
                <a16:creationId xmlns:a16="http://schemas.microsoft.com/office/drawing/2014/main" id="{83B98D14-D77F-41BB-90B6-37D298C4DF54}"/>
              </a:ext>
            </a:extLst>
          </p:cNvPr>
          <p:cNvCxnSpPr>
            <a:cxnSpLocks/>
            <a:stCxn id="10" idx="4"/>
            <a:endCxn id="25" idx="0"/>
          </p:cNvCxnSpPr>
          <p:nvPr/>
        </p:nvCxnSpPr>
        <p:spPr>
          <a:xfrm rot="5400000">
            <a:off x="2628732" y="3250904"/>
            <a:ext cx="1559338" cy="12700"/>
          </a:xfrm>
          <a:prstGeom prst="curvedConnector3">
            <a:avLst>
              <a:gd name="adj1" fmla="val 50000"/>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Connector: Curved 99">
            <a:extLst>
              <a:ext uri="{FF2B5EF4-FFF2-40B4-BE49-F238E27FC236}">
                <a16:creationId xmlns:a16="http://schemas.microsoft.com/office/drawing/2014/main" id="{29DF7095-5326-4046-ACA5-81B3ECC4FAC9}"/>
              </a:ext>
            </a:extLst>
          </p:cNvPr>
          <p:cNvCxnSpPr>
            <a:cxnSpLocks/>
            <a:stCxn id="6" idx="4"/>
            <a:endCxn id="26" idx="0"/>
          </p:cNvCxnSpPr>
          <p:nvPr/>
        </p:nvCxnSpPr>
        <p:spPr>
          <a:xfrm rot="16200000" flipH="1">
            <a:off x="2628732" y="2584146"/>
            <a:ext cx="1559338" cy="1333516"/>
          </a:xfrm>
          <a:prstGeom prst="curvedConnector3">
            <a:avLst>
              <a:gd name="adj1" fmla="val 35253"/>
            </a:avLst>
          </a:prstGeom>
          <a:ln w="1905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Connector: Curved 100">
            <a:extLst>
              <a:ext uri="{FF2B5EF4-FFF2-40B4-BE49-F238E27FC236}">
                <a16:creationId xmlns:a16="http://schemas.microsoft.com/office/drawing/2014/main" id="{A5552D19-7F8E-42A0-89D5-2E73AB003652}"/>
              </a:ext>
            </a:extLst>
          </p:cNvPr>
          <p:cNvCxnSpPr>
            <a:cxnSpLocks/>
            <a:stCxn id="6" idx="4"/>
            <a:endCxn id="30" idx="0"/>
          </p:cNvCxnSpPr>
          <p:nvPr/>
        </p:nvCxnSpPr>
        <p:spPr>
          <a:xfrm rot="16200000" flipH="1">
            <a:off x="3965078" y="1247799"/>
            <a:ext cx="1559338" cy="4006209"/>
          </a:xfrm>
          <a:prstGeom prst="curvedConnector3">
            <a:avLst>
              <a:gd name="adj1" fmla="val 39115"/>
            </a:avLst>
          </a:prstGeom>
          <a:ln w="190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Connector: Curved 101">
            <a:extLst>
              <a:ext uri="{FF2B5EF4-FFF2-40B4-BE49-F238E27FC236}">
                <a16:creationId xmlns:a16="http://schemas.microsoft.com/office/drawing/2014/main" id="{796ACE28-7CC7-45D9-841C-8BABA55557D1}"/>
              </a:ext>
            </a:extLst>
          </p:cNvPr>
          <p:cNvCxnSpPr>
            <a:cxnSpLocks/>
            <a:stCxn id="10" idx="4"/>
            <a:endCxn id="26" idx="0"/>
          </p:cNvCxnSpPr>
          <p:nvPr/>
        </p:nvCxnSpPr>
        <p:spPr>
          <a:xfrm rot="16200000" flipH="1">
            <a:off x="2962111" y="2917525"/>
            <a:ext cx="1559338" cy="666758"/>
          </a:xfrm>
          <a:prstGeom prst="curvedConnector3">
            <a:avLst>
              <a:gd name="adj1" fmla="val 24718"/>
            </a:avLst>
          </a:prstGeom>
          <a:ln w="1905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Connector: Curved 102">
            <a:extLst>
              <a:ext uri="{FF2B5EF4-FFF2-40B4-BE49-F238E27FC236}">
                <a16:creationId xmlns:a16="http://schemas.microsoft.com/office/drawing/2014/main" id="{C7AD70ED-CB3E-4AA4-9EDE-47E7F8ACFE55}"/>
              </a:ext>
            </a:extLst>
          </p:cNvPr>
          <p:cNvCxnSpPr>
            <a:cxnSpLocks/>
            <a:stCxn id="10" idx="4"/>
            <a:endCxn id="30" idx="0"/>
          </p:cNvCxnSpPr>
          <p:nvPr/>
        </p:nvCxnSpPr>
        <p:spPr>
          <a:xfrm rot="16200000" flipH="1">
            <a:off x="4298457" y="1581178"/>
            <a:ext cx="1559338" cy="3339451"/>
          </a:xfrm>
          <a:prstGeom prst="curvedConnector3">
            <a:avLst>
              <a:gd name="adj1" fmla="val 29634"/>
            </a:avLst>
          </a:prstGeom>
          <a:ln w="190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56060F8-24E1-4EB6-9298-9DCA812DC6C7}"/>
              </a:ext>
            </a:extLst>
          </p:cNvPr>
          <p:cNvSpPr txBox="1"/>
          <p:nvPr/>
        </p:nvSpPr>
        <p:spPr>
          <a:xfrm>
            <a:off x="357584" y="4558778"/>
            <a:ext cx="777777" cy="369332"/>
          </a:xfrm>
          <a:prstGeom prst="rect">
            <a:avLst/>
          </a:prstGeom>
          <a:noFill/>
        </p:spPr>
        <p:txBody>
          <a:bodyPr wrap="square" rtlCol="0">
            <a:spAutoFit/>
          </a:bodyPr>
          <a:lstStyle/>
          <a:p>
            <a:pPr algn="ctr"/>
            <a:r>
              <a:rPr lang="en-US" dirty="0">
                <a:solidFill>
                  <a:schemeClr val="accent6">
                    <a:lumMod val="75000"/>
                  </a:schemeClr>
                </a:solidFill>
                <a:latin typeface="Times New Roman" panose="02020603050405020304" pitchFamily="18" charset="0"/>
                <a:cs typeface="Times New Roman" panose="02020603050405020304" pitchFamily="18" charset="0"/>
              </a:rPr>
              <a:t>d</a:t>
            </a:r>
            <a:r>
              <a:rPr lang="en-US" baseline="-25000" dirty="0">
                <a:solidFill>
                  <a:schemeClr val="accent6">
                    <a:lumMod val="75000"/>
                  </a:schemeClr>
                </a:solidFill>
                <a:latin typeface="Times New Roman" panose="02020603050405020304" pitchFamily="18" charset="0"/>
                <a:cs typeface="Times New Roman" panose="02020603050405020304" pitchFamily="18" charset="0"/>
              </a:rPr>
              <a:t>B</a:t>
            </a:r>
            <a:r>
              <a:rPr lang="en-US" dirty="0">
                <a:solidFill>
                  <a:schemeClr val="accent6">
                    <a:lumMod val="75000"/>
                  </a:schemeClr>
                </a:solidFill>
                <a:latin typeface="Times New Roman" panose="02020603050405020304" pitchFamily="18" charset="0"/>
                <a:cs typeface="Times New Roman" panose="02020603050405020304" pitchFamily="18" charset="0"/>
              </a:rPr>
              <a:t>=+1</a:t>
            </a:r>
            <a:endParaRPr lang="en-US" baseline="-25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5" name="TextBox 104">
            <a:extLst>
              <a:ext uri="{FF2B5EF4-FFF2-40B4-BE49-F238E27FC236}">
                <a16:creationId xmlns:a16="http://schemas.microsoft.com/office/drawing/2014/main" id="{06AE6EE5-86EE-47F3-8FE0-76191C1F9B30}"/>
              </a:ext>
            </a:extLst>
          </p:cNvPr>
          <p:cNvSpPr txBox="1"/>
          <p:nvPr/>
        </p:nvSpPr>
        <p:spPr>
          <a:xfrm>
            <a:off x="1013979" y="4543803"/>
            <a:ext cx="822238" cy="369332"/>
          </a:xfrm>
          <a:prstGeom prst="rect">
            <a:avLst/>
          </a:prstGeom>
          <a:noFill/>
        </p:spPr>
        <p:txBody>
          <a:bodyPr wrap="square" rtlCol="0">
            <a:spAutoFit/>
          </a:bodyPr>
          <a:lstStyle/>
          <a:p>
            <a:pPr algn="ctr"/>
            <a:r>
              <a:rPr lang="en-US" dirty="0" err="1">
                <a:solidFill>
                  <a:srgbClr val="C00000"/>
                </a:solidFill>
                <a:latin typeface="Times New Roman" panose="02020603050405020304" pitchFamily="18" charset="0"/>
                <a:cs typeface="Times New Roman" panose="02020603050405020304" pitchFamily="18" charset="0"/>
              </a:rPr>
              <a:t>d</a:t>
            </a:r>
            <a:r>
              <a:rPr lang="en-US" baseline="-25000" dirty="0" err="1">
                <a:solidFill>
                  <a:srgbClr val="C00000"/>
                </a:solidFill>
                <a:latin typeface="Times New Roman" panose="02020603050405020304" pitchFamily="18" charset="0"/>
                <a:cs typeface="Times New Roman" panose="02020603050405020304" pitchFamily="18" charset="0"/>
              </a:rPr>
              <a:t>A</a:t>
            </a:r>
            <a:r>
              <a:rPr lang="en-US" dirty="0">
                <a:solidFill>
                  <a:srgbClr val="C00000"/>
                </a:solidFill>
                <a:latin typeface="Times New Roman" panose="02020603050405020304" pitchFamily="18" charset="0"/>
                <a:cs typeface="Times New Roman" panose="02020603050405020304" pitchFamily="18" charset="0"/>
              </a:rPr>
              <a:t>=+1</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4023D296-594E-46F4-B3EE-CA0BCC6441E5}"/>
              </a:ext>
            </a:extLst>
          </p:cNvPr>
          <p:cNvSpPr txBox="1"/>
          <p:nvPr/>
        </p:nvSpPr>
        <p:spPr>
          <a:xfrm>
            <a:off x="3707189" y="4543803"/>
            <a:ext cx="777777" cy="369332"/>
          </a:xfrm>
          <a:prstGeom prst="rect">
            <a:avLst/>
          </a:prstGeom>
          <a:noFill/>
        </p:spPr>
        <p:txBody>
          <a:bodyPr wrap="square" rtlCol="0">
            <a:spAutoFit/>
          </a:bodyPr>
          <a:lstStyle/>
          <a:p>
            <a:pPr algn="ctr"/>
            <a:r>
              <a:rPr lang="en-US" dirty="0" err="1">
                <a:solidFill>
                  <a:schemeClr val="accent5">
                    <a:lumMod val="75000"/>
                  </a:schemeClr>
                </a:solidFill>
                <a:latin typeface="Times New Roman" panose="02020603050405020304" pitchFamily="18" charset="0"/>
                <a:cs typeface="Times New Roman" panose="02020603050405020304" pitchFamily="18" charset="0"/>
              </a:rPr>
              <a:t>d</a:t>
            </a:r>
            <a:r>
              <a:rPr lang="en-US" baseline="-25000" dirty="0" err="1">
                <a:solidFill>
                  <a:schemeClr val="accent5">
                    <a:lumMod val="75000"/>
                  </a:schemeClr>
                </a:solidFill>
                <a:latin typeface="Times New Roman" panose="02020603050405020304" pitchFamily="18" charset="0"/>
                <a:cs typeface="Times New Roman" panose="02020603050405020304" pitchFamily="18" charset="0"/>
              </a:rPr>
              <a:t>C</a:t>
            </a:r>
            <a:r>
              <a:rPr lang="en-US" dirty="0">
                <a:solidFill>
                  <a:schemeClr val="accent5">
                    <a:lumMod val="75000"/>
                  </a:schemeClr>
                </a:solidFill>
                <a:latin typeface="Times New Roman" panose="02020603050405020304" pitchFamily="18" charset="0"/>
                <a:cs typeface="Times New Roman" panose="02020603050405020304" pitchFamily="18" charset="0"/>
              </a:rPr>
              <a:t>=+1</a:t>
            </a:r>
            <a:endParaRPr lang="en-US" baseline="-25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07" name="TextBox 106">
            <a:extLst>
              <a:ext uri="{FF2B5EF4-FFF2-40B4-BE49-F238E27FC236}">
                <a16:creationId xmlns:a16="http://schemas.microsoft.com/office/drawing/2014/main" id="{AB105CE2-8BB0-448F-A524-11369A6E8EEA}"/>
              </a:ext>
            </a:extLst>
          </p:cNvPr>
          <p:cNvSpPr txBox="1"/>
          <p:nvPr/>
        </p:nvSpPr>
        <p:spPr>
          <a:xfrm>
            <a:off x="9723536" y="5081895"/>
            <a:ext cx="822238" cy="369332"/>
          </a:xfrm>
          <a:prstGeom prst="rect">
            <a:avLst/>
          </a:prstGeom>
          <a:noFill/>
        </p:spPr>
        <p:txBody>
          <a:bodyPr wrap="square" rtlCol="0">
            <a:spAutoFit/>
          </a:bodyPr>
          <a:lstStyle/>
          <a:p>
            <a:pPr algn="ctr"/>
            <a:r>
              <a:rPr lang="en-US" dirty="0" err="1">
                <a:solidFill>
                  <a:srgbClr val="C00000"/>
                </a:solidFill>
                <a:latin typeface="Times New Roman" panose="02020603050405020304" pitchFamily="18" charset="0"/>
                <a:cs typeface="Times New Roman" panose="02020603050405020304" pitchFamily="18" charset="0"/>
              </a:rPr>
              <a:t>d</a:t>
            </a:r>
            <a:r>
              <a:rPr lang="en-US" baseline="-25000" dirty="0" err="1">
                <a:solidFill>
                  <a:srgbClr val="C00000"/>
                </a:solidFill>
                <a:latin typeface="Times New Roman" panose="02020603050405020304" pitchFamily="18" charset="0"/>
                <a:cs typeface="Times New Roman" panose="02020603050405020304" pitchFamily="18" charset="0"/>
              </a:rPr>
              <a:t>A</a:t>
            </a:r>
            <a:r>
              <a:rPr lang="en-US" dirty="0">
                <a:solidFill>
                  <a:srgbClr val="C00000"/>
                </a:solidFill>
                <a:latin typeface="Times New Roman" panose="02020603050405020304" pitchFamily="18" charset="0"/>
                <a:cs typeface="Times New Roman" panose="02020603050405020304" pitchFamily="18" charset="0"/>
              </a:rPr>
              <a:t>= -1</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76809E14-5EC9-45AC-9A0B-E714A8CDCF00}"/>
              </a:ext>
            </a:extLst>
          </p:cNvPr>
          <p:cNvSpPr txBox="1"/>
          <p:nvPr/>
        </p:nvSpPr>
        <p:spPr>
          <a:xfrm>
            <a:off x="10476443" y="5084939"/>
            <a:ext cx="777777" cy="369332"/>
          </a:xfrm>
          <a:prstGeom prst="rect">
            <a:avLst/>
          </a:prstGeom>
          <a:noFill/>
        </p:spPr>
        <p:txBody>
          <a:bodyPr wrap="square" rtlCol="0">
            <a:spAutoFit/>
          </a:bodyPr>
          <a:lstStyle/>
          <a:p>
            <a:pPr algn="ctr"/>
            <a:r>
              <a:rPr lang="en-US" dirty="0">
                <a:solidFill>
                  <a:schemeClr val="accent6">
                    <a:lumMod val="75000"/>
                  </a:schemeClr>
                </a:solidFill>
                <a:latin typeface="Times New Roman" panose="02020603050405020304" pitchFamily="18" charset="0"/>
                <a:cs typeface="Times New Roman" panose="02020603050405020304" pitchFamily="18" charset="0"/>
              </a:rPr>
              <a:t>d</a:t>
            </a:r>
            <a:r>
              <a:rPr lang="en-US" baseline="-25000" dirty="0">
                <a:solidFill>
                  <a:schemeClr val="accent6">
                    <a:lumMod val="75000"/>
                  </a:schemeClr>
                </a:solidFill>
                <a:latin typeface="Times New Roman" panose="02020603050405020304" pitchFamily="18" charset="0"/>
                <a:cs typeface="Times New Roman" panose="02020603050405020304" pitchFamily="18" charset="0"/>
              </a:rPr>
              <a:t>B</a:t>
            </a:r>
            <a:r>
              <a:rPr lang="en-US" dirty="0">
                <a:solidFill>
                  <a:schemeClr val="accent6">
                    <a:lumMod val="75000"/>
                  </a:schemeClr>
                </a:solidFill>
                <a:latin typeface="Times New Roman" panose="02020603050405020304" pitchFamily="18" charset="0"/>
                <a:cs typeface="Times New Roman" panose="02020603050405020304" pitchFamily="18" charset="0"/>
              </a:rPr>
              <a:t>= -1</a:t>
            </a:r>
            <a:endParaRPr lang="en-US" baseline="-25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9" name="TextBox 108">
            <a:extLst>
              <a:ext uri="{FF2B5EF4-FFF2-40B4-BE49-F238E27FC236}">
                <a16:creationId xmlns:a16="http://schemas.microsoft.com/office/drawing/2014/main" id="{3022F48F-C201-4D6C-AC66-0FD1FDAA2798}"/>
              </a:ext>
            </a:extLst>
          </p:cNvPr>
          <p:cNvSpPr txBox="1"/>
          <p:nvPr/>
        </p:nvSpPr>
        <p:spPr>
          <a:xfrm>
            <a:off x="11212795" y="5081895"/>
            <a:ext cx="777777" cy="369332"/>
          </a:xfrm>
          <a:prstGeom prst="rect">
            <a:avLst/>
          </a:prstGeom>
          <a:noFill/>
        </p:spPr>
        <p:txBody>
          <a:bodyPr wrap="square" rtlCol="0">
            <a:spAutoFit/>
          </a:bodyPr>
          <a:lstStyle/>
          <a:p>
            <a:pPr algn="ctr"/>
            <a:r>
              <a:rPr lang="en-US" dirty="0" err="1">
                <a:solidFill>
                  <a:schemeClr val="accent5">
                    <a:lumMod val="75000"/>
                  </a:schemeClr>
                </a:solidFill>
                <a:latin typeface="Times New Roman" panose="02020603050405020304" pitchFamily="18" charset="0"/>
                <a:cs typeface="Times New Roman" panose="02020603050405020304" pitchFamily="18" charset="0"/>
              </a:rPr>
              <a:t>d</a:t>
            </a:r>
            <a:r>
              <a:rPr lang="en-US" baseline="-25000" dirty="0" err="1">
                <a:solidFill>
                  <a:schemeClr val="accent5">
                    <a:lumMod val="75000"/>
                  </a:schemeClr>
                </a:solidFill>
                <a:latin typeface="Times New Roman" panose="02020603050405020304" pitchFamily="18" charset="0"/>
                <a:cs typeface="Times New Roman" panose="02020603050405020304" pitchFamily="18" charset="0"/>
              </a:rPr>
              <a:t>C</a:t>
            </a:r>
            <a:r>
              <a:rPr lang="en-US" dirty="0">
                <a:solidFill>
                  <a:schemeClr val="accent5">
                    <a:lumMod val="75000"/>
                  </a:schemeClr>
                </a:solidFill>
                <a:latin typeface="Times New Roman" panose="02020603050405020304" pitchFamily="18" charset="0"/>
                <a:cs typeface="Times New Roman" panose="02020603050405020304" pitchFamily="18" charset="0"/>
              </a:rPr>
              <a:t>= -1</a:t>
            </a:r>
            <a:endParaRPr lang="en-US" baseline="-25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32" name="Content Placeholder 2">
            <a:extLst>
              <a:ext uri="{FF2B5EF4-FFF2-40B4-BE49-F238E27FC236}">
                <a16:creationId xmlns:a16="http://schemas.microsoft.com/office/drawing/2014/main" id="{9951AFAD-A27A-4417-9EDE-671814372138}"/>
              </a:ext>
            </a:extLst>
          </p:cNvPr>
          <p:cNvSpPr>
            <a:spLocks noGrp="1"/>
          </p:cNvSpPr>
          <p:nvPr>
            <p:ph idx="1"/>
          </p:nvPr>
        </p:nvSpPr>
        <p:spPr>
          <a:xfrm>
            <a:off x="359489" y="5562633"/>
            <a:ext cx="11631077" cy="977667"/>
          </a:xfrm>
        </p:spPr>
        <p:txBody>
          <a:bodyPr>
            <a:normAutofit/>
          </a:bodyPr>
          <a:lstStyle/>
          <a:p>
            <a:pPr marL="457200" indent="-457200">
              <a:lnSpc>
                <a:spcPct val="100000"/>
              </a:lnSpc>
              <a:spcBef>
                <a:spcPts val="0"/>
              </a:spcBef>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Uses MCMCF, which is NP-Hard</a:t>
            </a:r>
          </a:p>
          <a:p>
            <a:pPr marL="457200" indent="-457200">
              <a:lnSpc>
                <a:spcPct val="100000"/>
              </a:lnSpc>
              <a:spcBef>
                <a:spcPts val="0"/>
              </a:spcBef>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Introduced us to </a:t>
            </a:r>
            <a:r>
              <a:rPr lang="en-US" i="1" dirty="0" err="1">
                <a:latin typeface="Times New Roman" panose="02020603050405020304" pitchFamily="18" charset="0"/>
                <a:cs typeface="Times New Roman" panose="02020603050405020304" pitchFamily="18" charset="0"/>
              </a:rPr>
              <a:t>AggregateDelay</a:t>
            </a:r>
            <a:r>
              <a:rPr lang="en-US" dirty="0">
                <a:latin typeface="Times New Roman" panose="02020603050405020304" pitchFamily="18" charset="0"/>
                <a:cs typeface="Times New Roman" panose="02020603050405020304" pitchFamily="18" charset="0"/>
              </a:rPr>
              <a:t>, a key component of our online algorithm</a:t>
            </a:r>
            <a:endParaRPr lang="en-US" i="1" dirty="0">
              <a:latin typeface="Times New Roman" panose="02020603050405020304" pitchFamily="18" charset="0"/>
              <a:cs typeface="Times New Roman" panose="02020603050405020304" pitchFamily="18" charset="0"/>
            </a:endParaRPr>
          </a:p>
        </p:txBody>
      </p:sp>
      <p:sp>
        <p:nvSpPr>
          <p:cNvPr id="139" name="Title 1">
            <a:extLst>
              <a:ext uri="{FF2B5EF4-FFF2-40B4-BE49-F238E27FC236}">
                <a16:creationId xmlns:a16="http://schemas.microsoft.com/office/drawing/2014/main" id="{4E41ECFD-4175-458E-ADB9-38404D205418}"/>
              </a:ext>
            </a:extLst>
          </p:cNvPr>
          <p:cNvSpPr>
            <a:spLocks noGrp="1"/>
          </p:cNvSpPr>
          <p:nvPr>
            <p:ph type="title"/>
          </p:nvPr>
        </p:nvSpPr>
        <p:spPr>
          <a:xfrm>
            <a:off x="716691" y="479425"/>
            <a:ext cx="10637108" cy="1325563"/>
          </a:xfrm>
        </p:spPr>
        <p:txBody>
          <a:bodyPr/>
          <a:lstStyle/>
          <a:p>
            <a:r>
              <a:rPr lang="en-US" dirty="0">
                <a:latin typeface="Times New Roman" panose="02020603050405020304" pitchFamily="18" charset="0"/>
                <a:cs typeface="Times New Roman" panose="02020603050405020304" pitchFamily="18" charset="0"/>
              </a:rPr>
              <a:t>BELATEDLY</a:t>
            </a:r>
          </a:p>
        </p:txBody>
      </p:sp>
    </p:spTree>
    <p:extLst>
      <p:ext uri="{BB962C8B-B14F-4D97-AF65-F5344CB8AC3E}">
        <p14:creationId xmlns:p14="http://schemas.microsoft.com/office/powerpoint/2010/main" val="3292735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6192E"/>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4880CB8-3F1F-41E5-84A0-DEA4C9683F21}"/>
              </a:ext>
            </a:extLst>
          </p:cNvPr>
          <p:cNvSpPr>
            <a:spLocks noGrp="1"/>
          </p:cNvSpPr>
          <p:nvPr>
            <p:ph type="title"/>
          </p:nvPr>
        </p:nvSpPr>
        <p:spPr>
          <a:xfrm>
            <a:off x="831850" y="1709738"/>
            <a:ext cx="10515600" cy="2852737"/>
          </a:xfrm>
        </p:spPr>
        <p:txBody>
          <a:bodyPr>
            <a:normAutofit/>
          </a:bodyPr>
          <a:lstStyle/>
          <a:p>
            <a:r>
              <a:rPr lang="en-US" sz="5400" dirty="0">
                <a:solidFill>
                  <a:schemeClr val="bg1"/>
                </a:solidFill>
                <a:latin typeface="Times New Roman" panose="02020603050405020304" pitchFamily="18" charset="0"/>
                <a:cs typeface="Times New Roman" panose="02020603050405020304" pitchFamily="18" charset="0"/>
              </a:rPr>
              <a:t>What is the gap between the hit-rate maximization strategy (Belady) and latency optimality (BELATEDLY)?</a:t>
            </a:r>
          </a:p>
        </p:txBody>
      </p:sp>
    </p:spTree>
    <p:extLst>
      <p:ext uri="{BB962C8B-B14F-4D97-AF65-F5344CB8AC3E}">
        <p14:creationId xmlns:p14="http://schemas.microsoft.com/office/powerpoint/2010/main" val="177201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Caching</a:t>
            </a:r>
          </a:p>
        </p:txBody>
      </p:sp>
      <p:pic>
        <p:nvPicPr>
          <p:cNvPr id="4" name="Picture 3" descr="A picture containing screenshot, drawing&#10;&#10;Description automatically generated">
            <a:extLst>
              <a:ext uri="{FF2B5EF4-FFF2-40B4-BE49-F238E27FC236}">
                <a16:creationId xmlns:a16="http://schemas.microsoft.com/office/drawing/2014/main" id="{28BB7DB6-A33A-48E7-9CBE-F3ACA8F69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64" y="2314318"/>
            <a:ext cx="10813472" cy="2873600"/>
          </a:xfrm>
          <a:prstGeom prst="rect">
            <a:avLst/>
          </a:prstGeom>
        </p:spPr>
      </p:pic>
    </p:spTree>
    <p:extLst>
      <p:ext uri="{BB962C8B-B14F-4D97-AF65-F5344CB8AC3E}">
        <p14:creationId xmlns:p14="http://schemas.microsoft.com/office/powerpoint/2010/main" val="1476643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557549" y="0"/>
            <a:ext cx="11076901" cy="858129"/>
          </a:xfrm>
        </p:spPr>
        <p:txBody>
          <a:bodyPr>
            <a:normAutofit/>
          </a:bodyPr>
          <a:lstStyle/>
          <a:p>
            <a:r>
              <a:rPr lang="en-US" sz="3400" b="1" dirty="0">
                <a:latin typeface="Times New Roman" panose="02020603050405020304" pitchFamily="18" charset="0"/>
                <a:cs typeface="Times New Roman" panose="02020603050405020304" pitchFamily="18" charset="0"/>
              </a:rPr>
              <a:t>Latency</a:t>
            </a:r>
            <a:r>
              <a:rPr lang="en-US" sz="3400"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Gap</a:t>
            </a:r>
            <a:r>
              <a:rPr lang="en-US" sz="3400" dirty="0">
                <a:latin typeface="Times New Roman" panose="02020603050405020304" pitchFamily="18" charset="0"/>
                <a:cs typeface="Times New Roman" panose="02020603050405020304" pitchFamily="18" charset="0"/>
              </a:rPr>
              <a:t> between Belady &amp; BELATEDLY grows with Z</a:t>
            </a:r>
          </a:p>
        </p:txBody>
      </p:sp>
      <p:pic>
        <p:nvPicPr>
          <p:cNvPr id="6" name="Picture 5" descr="A screenshot of a cell phone&#10;&#10;Description automatically generated">
            <a:extLst>
              <a:ext uri="{FF2B5EF4-FFF2-40B4-BE49-F238E27FC236}">
                <a16:creationId xmlns:a16="http://schemas.microsoft.com/office/drawing/2014/main" id="{A1B33FFE-6E40-4F2B-9449-0A77D881B3A7}"/>
              </a:ext>
            </a:extLst>
          </p:cNvPr>
          <p:cNvPicPr>
            <a:picLocks noChangeAspect="1"/>
          </p:cNvPicPr>
          <p:nvPr/>
        </p:nvPicPr>
        <p:blipFill rotWithShape="1">
          <a:blip r:embed="rId3">
            <a:extLst>
              <a:ext uri="{28A0092B-C50C-407E-A947-70E740481C1C}">
                <a14:useLocalDpi xmlns:a14="http://schemas.microsoft.com/office/drawing/2010/main" val="0"/>
              </a:ext>
            </a:extLst>
          </a:blip>
          <a:srcRect l="1" r="-56"/>
          <a:stretch/>
        </p:blipFill>
        <p:spPr>
          <a:xfrm>
            <a:off x="2006991" y="1000832"/>
            <a:ext cx="8182558" cy="5587970"/>
          </a:xfrm>
          <a:prstGeom prst="rect">
            <a:avLst/>
          </a:prstGeom>
        </p:spPr>
      </p:pic>
      <p:sp>
        <p:nvSpPr>
          <p:cNvPr id="4" name="Rectangle 3">
            <a:extLst>
              <a:ext uri="{FF2B5EF4-FFF2-40B4-BE49-F238E27FC236}">
                <a16:creationId xmlns:a16="http://schemas.microsoft.com/office/drawing/2014/main" id="{EB8B5EC0-3790-49B3-9E3D-1DED83664500}"/>
              </a:ext>
            </a:extLst>
          </p:cNvPr>
          <p:cNvSpPr/>
          <p:nvPr/>
        </p:nvSpPr>
        <p:spPr>
          <a:xfrm>
            <a:off x="2514601" y="1040606"/>
            <a:ext cx="7594599" cy="528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427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557549" y="0"/>
            <a:ext cx="11076901" cy="858129"/>
          </a:xfrm>
        </p:spPr>
        <p:txBody>
          <a:bodyPr>
            <a:normAutofit/>
          </a:bodyPr>
          <a:lstStyle/>
          <a:p>
            <a:r>
              <a:rPr lang="en-US" sz="3400" b="1" dirty="0">
                <a:latin typeface="Times New Roman" panose="02020603050405020304" pitchFamily="18" charset="0"/>
                <a:cs typeface="Times New Roman" panose="02020603050405020304" pitchFamily="18" charset="0"/>
              </a:rPr>
              <a:t>Latency</a:t>
            </a:r>
            <a:r>
              <a:rPr lang="en-US" sz="3400"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Gap</a:t>
            </a:r>
            <a:r>
              <a:rPr lang="en-US" sz="3400" dirty="0">
                <a:latin typeface="Times New Roman" panose="02020603050405020304" pitchFamily="18" charset="0"/>
                <a:cs typeface="Times New Roman" panose="02020603050405020304" pitchFamily="18" charset="0"/>
              </a:rPr>
              <a:t> between Belady &amp; BELATEDLY grows with Z</a:t>
            </a:r>
          </a:p>
        </p:txBody>
      </p:sp>
      <p:pic>
        <p:nvPicPr>
          <p:cNvPr id="6" name="Picture 5" descr="A screenshot of a cell phone&#10;&#10;Description automatically generated">
            <a:extLst>
              <a:ext uri="{FF2B5EF4-FFF2-40B4-BE49-F238E27FC236}">
                <a16:creationId xmlns:a16="http://schemas.microsoft.com/office/drawing/2014/main" id="{A1B33FFE-6E40-4F2B-9449-0A77D881B3A7}"/>
              </a:ext>
            </a:extLst>
          </p:cNvPr>
          <p:cNvPicPr>
            <a:picLocks noChangeAspect="1"/>
          </p:cNvPicPr>
          <p:nvPr/>
        </p:nvPicPr>
        <p:blipFill rotWithShape="1">
          <a:blip r:embed="rId3">
            <a:extLst>
              <a:ext uri="{28A0092B-C50C-407E-A947-70E740481C1C}">
                <a14:useLocalDpi xmlns:a14="http://schemas.microsoft.com/office/drawing/2010/main" val="0"/>
              </a:ext>
            </a:extLst>
          </a:blip>
          <a:srcRect l="1" r="-56"/>
          <a:stretch/>
        </p:blipFill>
        <p:spPr>
          <a:xfrm>
            <a:off x="2006991" y="1000832"/>
            <a:ext cx="8182558" cy="5587970"/>
          </a:xfrm>
          <a:prstGeom prst="rect">
            <a:avLst/>
          </a:prstGeom>
        </p:spPr>
      </p:pic>
      <p:sp>
        <p:nvSpPr>
          <p:cNvPr id="4" name="Rectangle 3">
            <a:extLst>
              <a:ext uri="{FF2B5EF4-FFF2-40B4-BE49-F238E27FC236}">
                <a16:creationId xmlns:a16="http://schemas.microsoft.com/office/drawing/2014/main" id="{EB8B5EC0-3790-49B3-9E3D-1DED83664500}"/>
              </a:ext>
            </a:extLst>
          </p:cNvPr>
          <p:cNvSpPr/>
          <p:nvPr/>
        </p:nvSpPr>
        <p:spPr>
          <a:xfrm>
            <a:off x="6096000" y="1040606"/>
            <a:ext cx="4013200" cy="5285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766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D501AA-432D-4098-A5BA-41701E5F9751}"/>
              </a:ext>
            </a:extLst>
          </p:cNvPr>
          <p:cNvSpPr>
            <a:spLocks noGrp="1"/>
          </p:cNvSpPr>
          <p:nvPr>
            <p:ph type="title"/>
          </p:nvPr>
        </p:nvSpPr>
        <p:spPr>
          <a:xfrm>
            <a:off x="557549" y="0"/>
            <a:ext cx="11076901" cy="858129"/>
          </a:xfrm>
        </p:spPr>
        <p:txBody>
          <a:bodyPr>
            <a:normAutofit/>
          </a:bodyPr>
          <a:lstStyle/>
          <a:p>
            <a:r>
              <a:rPr lang="en-US" sz="3400" b="1" dirty="0">
                <a:latin typeface="Times New Roman" panose="02020603050405020304" pitchFamily="18" charset="0"/>
                <a:cs typeface="Times New Roman" panose="02020603050405020304" pitchFamily="18" charset="0"/>
              </a:rPr>
              <a:t>Latency</a:t>
            </a:r>
            <a:r>
              <a:rPr lang="en-US" sz="3400"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Gap</a:t>
            </a:r>
            <a:r>
              <a:rPr lang="en-US" sz="3400" dirty="0">
                <a:latin typeface="Times New Roman" panose="02020603050405020304" pitchFamily="18" charset="0"/>
                <a:cs typeface="Times New Roman" panose="02020603050405020304" pitchFamily="18" charset="0"/>
              </a:rPr>
              <a:t> between Belady &amp; BELATEDLY grows with Z</a:t>
            </a:r>
          </a:p>
        </p:txBody>
      </p:sp>
      <p:pic>
        <p:nvPicPr>
          <p:cNvPr id="7" name="Picture 6" descr="A screenshot of a cell phone&#10;&#10;Description automatically generated">
            <a:extLst>
              <a:ext uri="{FF2B5EF4-FFF2-40B4-BE49-F238E27FC236}">
                <a16:creationId xmlns:a16="http://schemas.microsoft.com/office/drawing/2014/main" id="{E2D4CBAA-1035-4182-84F6-F8BAF729E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991" y="1000832"/>
            <a:ext cx="8178018" cy="5587970"/>
          </a:xfrm>
          <a:prstGeom prst="rect">
            <a:avLst/>
          </a:prstGeom>
        </p:spPr>
      </p:pic>
      <p:sp>
        <p:nvSpPr>
          <p:cNvPr id="10" name="Rectangle 9">
            <a:extLst>
              <a:ext uri="{FF2B5EF4-FFF2-40B4-BE49-F238E27FC236}">
                <a16:creationId xmlns:a16="http://schemas.microsoft.com/office/drawing/2014/main" id="{AA0E2619-8CE0-4D7C-A105-6B3270EF490A}"/>
              </a:ext>
            </a:extLst>
          </p:cNvPr>
          <p:cNvSpPr/>
          <p:nvPr/>
        </p:nvSpPr>
        <p:spPr>
          <a:xfrm>
            <a:off x="8029575" y="1040606"/>
            <a:ext cx="2070100" cy="528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746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A1B33FFE-6E40-4F2B-9449-0A77D881B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991" y="1000832"/>
            <a:ext cx="8178018" cy="5587970"/>
          </a:xfrm>
          <a:prstGeom prst="rect">
            <a:avLst/>
          </a:prstGeom>
        </p:spPr>
      </p:pic>
      <p:sp>
        <p:nvSpPr>
          <p:cNvPr id="5" name="Title 1">
            <a:extLst>
              <a:ext uri="{FF2B5EF4-FFF2-40B4-BE49-F238E27FC236}">
                <a16:creationId xmlns:a16="http://schemas.microsoft.com/office/drawing/2014/main" id="{4B2E356F-A71F-4D8F-8F5E-4AEA8CF25D47}"/>
              </a:ext>
            </a:extLst>
          </p:cNvPr>
          <p:cNvSpPr>
            <a:spLocks noGrp="1"/>
          </p:cNvSpPr>
          <p:nvPr>
            <p:ph type="title"/>
          </p:nvPr>
        </p:nvSpPr>
        <p:spPr>
          <a:xfrm>
            <a:off x="557549" y="0"/>
            <a:ext cx="11076901" cy="858129"/>
          </a:xfrm>
        </p:spPr>
        <p:txBody>
          <a:bodyPr>
            <a:normAutofit/>
          </a:bodyPr>
          <a:lstStyle/>
          <a:p>
            <a:r>
              <a:rPr lang="en-US" sz="3400" b="1" dirty="0">
                <a:latin typeface="Times New Roman" panose="02020603050405020304" pitchFamily="18" charset="0"/>
                <a:cs typeface="Times New Roman" panose="02020603050405020304" pitchFamily="18" charset="0"/>
              </a:rPr>
              <a:t>Latency</a:t>
            </a:r>
            <a:r>
              <a:rPr lang="en-US" sz="3400"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Gap</a:t>
            </a:r>
            <a:r>
              <a:rPr lang="en-US" sz="3400" dirty="0">
                <a:latin typeface="Times New Roman" panose="02020603050405020304" pitchFamily="18" charset="0"/>
                <a:cs typeface="Times New Roman" panose="02020603050405020304" pitchFamily="18" charset="0"/>
              </a:rPr>
              <a:t> between Belady &amp; BELATEDLY grows with Z</a:t>
            </a:r>
          </a:p>
        </p:txBody>
      </p:sp>
    </p:spTree>
    <p:extLst>
      <p:ext uri="{BB962C8B-B14F-4D97-AF65-F5344CB8AC3E}">
        <p14:creationId xmlns:p14="http://schemas.microsoft.com/office/powerpoint/2010/main" val="327414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6192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2A1F3-EA73-40E4-BFA9-264831239E0B}"/>
              </a:ext>
            </a:extLst>
          </p:cNvPr>
          <p:cNvSpPr>
            <a:spLocks noGrp="1"/>
          </p:cNvSpPr>
          <p:nvPr>
            <p:ph type="title"/>
          </p:nvPr>
        </p:nvSpPr>
        <p:spPr>
          <a:xfrm>
            <a:off x="394833" y="2568575"/>
            <a:ext cx="11141075" cy="1590675"/>
          </a:xfrm>
        </p:spPr>
        <p:txBody>
          <a:bodyPr>
            <a:normAutofit/>
          </a:bodyPr>
          <a:lstStyle/>
          <a:p>
            <a:pPr marL="914400" indent="-800100">
              <a:buFont typeface="+mj-lt"/>
              <a:buAutoNum type="arabicPeriod" startAt="3"/>
            </a:pPr>
            <a:r>
              <a:rPr lang="en-US" sz="5400" dirty="0">
                <a:solidFill>
                  <a:schemeClr val="bg1"/>
                </a:solidFill>
                <a:latin typeface="Times New Roman" panose="02020603050405020304" pitchFamily="18" charset="0"/>
                <a:cs typeface="Times New Roman" panose="02020603050405020304" pitchFamily="18" charset="0"/>
              </a:rPr>
              <a:t>Can we build delayed hits-aware caches with better latency?</a:t>
            </a:r>
            <a:endParaRPr lang="en-US" sz="5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697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can I do for my cache?</a:t>
            </a:r>
          </a:p>
        </p:txBody>
      </p:sp>
      <p:pic>
        <p:nvPicPr>
          <p:cNvPr id="4" name="Picture 3" descr="A picture containing screenshot, drawing&#10;&#10;Description automatically generated">
            <a:extLst>
              <a:ext uri="{FF2B5EF4-FFF2-40B4-BE49-F238E27FC236}">
                <a16:creationId xmlns:a16="http://schemas.microsoft.com/office/drawing/2014/main" id="{5543E1F9-1421-4FAD-B65F-2B55777BA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64" y="2314318"/>
            <a:ext cx="10813472" cy="2873600"/>
          </a:xfrm>
          <a:prstGeom prst="rect">
            <a:avLst/>
          </a:prstGeom>
        </p:spPr>
      </p:pic>
    </p:spTree>
    <p:extLst>
      <p:ext uri="{BB962C8B-B14F-4D97-AF65-F5344CB8AC3E}">
        <p14:creationId xmlns:p14="http://schemas.microsoft.com/office/powerpoint/2010/main" val="1089765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can I do for my cache?</a:t>
            </a:r>
          </a:p>
        </p:txBody>
      </p:sp>
      <p:pic>
        <p:nvPicPr>
          <p:cNvPr id="4" name="Picture 3" descr="A picture containing person, person, holding, table&#10;&#10;Description automatically generated">
            <a:extLst>
              <a:ext uri="{FF2B5EF4-FFF2-40B4-BE49-F238E27FC236}">
                <a16:creationId xmlns:a16="http://schemas.microsoft.com/office/drawing/2014/main" id="{94A88106-CCE8-4806-BECE-4DFF9C7DD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387" y="1771650"/>
            <a:ext cx="5908850" cy="4427946"/>
          </a:xfrm>
          <a:prstGeom prst="rect">
            <a:avLst/>
          </a:prstGeom>
        </p:spPr>
      </p:pic>
      <p:grpSp>
        <p:nvGrpSpPr>
          <p:cNvPr id="5" name="Group 4">
            <a:extLst>
              <a:ext uri="{FF2B5EF4-FFF2-40B4-BE49-F238E27FC236}">
                <a16:creationId xmlns:a16="http://schemas.microsoft.com/office/drawing/2014/main" id="{EDE1AE4C-DC1A-4794-A3F3-EE123A599AB9}"/>
              </a:ext>
            </a:extLst>
          </p:cNvPr>
          <p:cNvGrpSpPr/>
          <p:nvPr/>
        </p:nvGrpSpPr>
        <p:grpSpPr>
          <a:xfrm>
            <a:off x="6702458" y="1564322"/>
            <a:ext cx="3045919" cy="1656080"/>
            <a:chOff x="5202271" y="1483360"/>
            <a:chExt cx="3045919" cy="1656080"/>
          </a:xfrm>
        </p:grpSpPr>
        <p:sp>
          <p:nvSpPr>
            <p:cNvPr id="6" name="Oval 5">
              <a:extLst>
                <a:ext uri="{FF2B5EF4-FFF2-40B4-BE49-F238E27FC236}">
                  <a16:creationId xmlns:a16="http://schemas.microsoft.com/office/drawing/2014/main" id="{8ECD6AC8-EDFD-4CA2-AF1D-4CE23B43B9AA}"/>
                </a:ext>
              </a:extLst>
            </p:cNvPr>
            <p:cNvSpPr/>
            <p:nvPr/>
          </p:nvSpPr>
          <p:spPr>
            <a:xfrm>
              <a:off x="5202271" y="2862582"/>
              <a:ext cx="154938" cy="1549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B772F695-320B-42E8-8EEA-4871EAC93E23}"/>
                </a:ext>
              </a:extLst>
            </p:cNvPr>
            <p:cNvSpPr/>
            <p:nvPr/>
          </p:nvSpPr>
          <p:spPr>
            <a:xfrm>
              <a:off x="5296710" y="2736851"/>
              <a:ext cx="233680" cy="2336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Cloud 7">
              <a:extLst>
                <a:ext uri="{FF2B5EF4-FFF2-40B4-BE49-F238E27FC236}">
                  <a16:creationId xmlns:a16="http://schemas.microsoft.com/office/drawing/2014/main" id="{1D6AB2B9-AC93-4C5C-B66A-55A761F7E9E3}"/>
                </a:ext>
              </a:extLst>
            </p:cNvPr>
            <p:cNvSpPr/>
            <p:nvPr/>
          </p:nvSpPr>
          <p:spPr>
            <a:xfrm>
              <a:off x="5245910" y="1483360"/>
              <a:ext cx="3002280" cy="165608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Who are you and why are you in my castle?</a:t>
              </a:r>
            </a:p>
          </p:txBody>
        </p:sp>
      </p:grpSp>
    </p:spTree>
    <p:extLst>
      <p:ext uri="{BB962C8B-B14F-4D97-AF65-F5344CB8AC3E}">
        <p14:creationId xmlns:p14="http://schemas.microsoft.com/office/powerpoint/2010/main" val="981205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3365"/>
            <a:ext cx="10637108" cy="1325563"/>
          </a:xfrm>
        </p:spPr>
        <p:txBody>
          <a:bodyPr/>
          <a:lstStyle/>
          <a:p>
            <a:r>
              <a:rPr lang="en-US" dirty="0" err="1">
                <a:latin typeface="Times New Roman" panose="02020603050405020304" pitchFamily="18" charset="0"/>
                <a:cs typeface="Times New Roman" panose="02020603050405020304" pitchFamily="18" charset="0"/>
              </a:rPr>
              <a:t>AggregateDelay</a:t>
            </a: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0228EFB-B011-4BCE-9EFF-BF18752A67BC}"/>
              </a:ext>
            </a:extLst>
          </p:cNvPr>
          <p:cNvSpPr/>
          <p:nvPr/>
        </p:nvSpPr>
        <p:spPr>
          <a:xfrm>
            <a:off x="716691" y="1692972"/>
            <a:ext cx="11044567" cy="523220"/>
          </a:xfrm>
          <a:prstGeom prst="rect">
            <a:avLst/>
          </a:prstGeom>
        </p:spPr>
        <p:txBody>
          <a:bodyPr wrap="square">
            <a:spAutoFit/>
          </a:bodyPr>
          <a:lstStyle/>
          <a:p>
            <a:pPr marL="457200" indent="-457200" algn="just">
              <a:spcBef>
                <a:spcPts val="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We turn to the </a:t>
            </a:r>
            <a:r>
              <a:rPr lang="en-US" sz="2800" i="1" dirty="0">
                <a:latin typeface="Times New Roman" panose="02020603050405020304" pitchFamily="18" charset="0"/>
                <a:cs typeface="Times New Roman" panose="02020603050405020304" pitchFamily="18" charset="0"/>
              </a:rPr>
              <a:t>true</a:t>
            </a:r>
            <a:r>
              <a:rPr lang="en-US" sz="2800" dirty="0">
                <a:latin typeface="Times New Roman" panose="02020603050405020304" pitchFamily="18" charset="0"/>
                <a:cs typeface="Times New Roman" panose="02020603050405020304" pitchFamily="18" charset="0"/>
              </a:rPr>
              <a:t> latency cost: </a:t>
            </a:r>
            <a:r>
              <a:rPr lang="en-US" sz="2800" b="1" dirty="0" err="1">
                <a:latin typeface="Times New Roman" panose="02020603050405020304" pitchFamily="18" charset="0"/>
                <a:cs typeface="Times New Roman" panose="02020603050405020304" pitchFamily="18" charset="0"/>
              </a:rPr>
              <a:t>AggregateDelay</a:t>
            </a:r>
            <a:r>
              <a:rPr lang="en-US" sz="2800" b="1" dirty="0">
                <a:latin typeface="Times New Roman" panose="02020603050405020304" pitchFamily="18" charset="0"/>
                <a:cs typeface="Times New Roman" panose="02020603050405020304" pitchFamily="18" charset="0"/>
              </a:rPr>
              <a:t> (AD)</a:t>
            </a:r>
            <a:endParaRPr lang="en-US" sz="2800" dirty="0">
              <a:latin typeface="Times New Roman" panose="02020603050405020304" pitchFamily="18" charset="0"/>
              <a:cs typeface="Times New Roman" panose="02020603050405020304" pitchFamily="18" charset="0"/>
            </a:endParaRPr>
          </a:p>
        </p:txBody>
      </p:sp>
      <p:sp>
        <p:nvSpPr>
          <p:cNvPr id="42" name="Oval 41">
            <a:extLst>
              <a:ext uri="{FF2B5EF4-FFF2-40B4-BE49-F238E27FC236}">
                <a16:creationId xmlns:a16="http://schemas.microsoft.com/office/drawing/2014/main" id="{FF751362-DA5F-436D-A6F9-0DDC1650C3A5}"/>
              </a:ext>
            </a:extLst>
          </p:cNvPr>
          <p:cNvSpPr/>
          <p:nvPr/>
        </p:nvSpPr>
        <p:spPr>
          <a:xfrm>
            <a:off x="3795489" y="3202125"/>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46" name="Oval 45">
            <a:extLst>
              <a:ext uri="{FF2B5EF4-FFF2-40B4-BE49-F238E27FC236}">
                <a16:creationId xmlns:a16="http://schemas.microsoft.com/office/drawing/2014/main" id="{C92CA145-E350-482D-B9D5-E1575458621A}"/>
              </a:ext>
            </a:extLst>
          </p:cNvPr>
          <p:cNvSpPr/>
          <p:nvPr/>
        </p:nvSpPr>
        <p:spPr>
          <a:xfrm>
            <a:off x="5957023" y="3202125"/>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ECEA5934-A4BB-4BBB-91F7-C8676EE30456}"/>
              </a:ext>
            </a:extLst>
          </p:cNvPr>
          <p:cNvSpPr/>
          <p:nvPr/>
        </p:nvSpPr>
        <p:spPr>
          <a:xfrm>
            <a:off x="6696218" y="3202125"/>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6F01846A-343A-429B-AA37-C8734CA0CC14}"/>
              </a:ext>
            </a:extLst>
          </p:cNvPr>
          <p:cNvSpPr/>
          <p:nvPr/>
        </p:nvSpPr>
        <p:spPr>
          <a:xfrm>
            <a:off x="5217828" y="3202125"/>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D04387-8893-4589-A7E6-FDD8148FE82A}"/>
              </a:ext>
            </a:extLst>
          </p:cNvPr>
          <p:cNvSpPr txBox="1"/>
          <p:nvPr/>
        </p:nvSpPr>
        <p:spPr>
          <a:xfrm flipH="1">
            <a:off x="3689702" y="2715335"/>
            <a:ext cx="80297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Miss</a:t>
            </a:r>
          </a:p>
        </p:txBody>
      </p:sp>
      <p:sp>
        <p:nvSpPr>
          <p:cNvPr id="53" name="TextBox 52">
            <a:extLst>
              <a:ext uri="{FF2B5EF4-FFF2-40B4-BE49-F238E27FC236}">
                <a16:creationId xmlns:a16="http://schemas.microsoft.com/office/drawing/2014/main" id="{EA11D7CF-9EEA-4075-9D08-1995B8DA38E8}"/>
              </a:ext>
            </a:extLst>
          </p:cNvPr>
          <p:cNvSpPr txBox="1"/>
          <p:nvPr/>
        </p:nvSpPr>
        <p:spPr>
          <a:xfrm flipH="1">
            <a:off x="5424938" y="2715335"/>
            <a:ext cx="1655572"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Delayed Hits</a:t>
            </a:r>
          </a:p>
        </p:txBody>
      </p:sp>
      <p:cxnSp>
        <p:nvCxnSpPr>
          <p:cNvPr id="54" name="Straight Connector 53">
            <a:extLst>
              <a:ext uri="{FF2B5EF4-FFF2-40B4-BE49-F238E27FC236}">
                <a16:creationId xmlns:a16="http://schemas.microsoft.com/office/drawing/2014/main" id="{25FEA73D-2CE4-4CA0-86A3-465D3E8F2B0F}"/>
              </a:ext>
            </a:extLst>
          </p:cNvPr>
          <p:cNvCxnSpPr>
            <a:cxnSpLocks/>
          </p:cNvCxnSpPr>
          <p:nvPr/>
        </p:nvCxnSpPr>
        <p:spPr>
          <a:xfrm>
            <a:off x="3743415" y="3955409"/>
            <a:ext cx="4359185" cy="0"/>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FE75965-3755-46FD-A755-0F2B74C3EB67}"/>
              </a:ext>
            </a:extLst>
          </p:cNvPr>
          <p:cNvCxnSpPr/>
          <p:nvPr/>
        </p:nvCxnSpPr>
        <p:spPr>
          <a:xfrm>
            <a:off x="3743415" y="3895381"/>
            <a:ext cx="0" cy="140018"/>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191ABAE-B79B-44D2-91CD-FB42C7CFE79A}"/>
              </a:ext>
            </a:extLst>
          </p:cNvPr>
          <p:cNvCxnSpPr>
            <a:cxnSpLocks/>
          </p:cNvCxnSpPr>
          <p:nvPr/>
        </p:nvCxnSpPr>
        <p:spPr>
          <a:xfrm>
            <a:off x="8088014" y="3881091"/>
            <a:ext cx="0" cy="140018"/>
          </a:xfrm>
          <a:prstGeom prst="line">
            <a:avLst/>
          </a:prstGeom>
          <a:ln w="28575"/>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5F17DD16-C9EA-41B6-925D-8B8B7E27251E}"/>
              </a:ext>
            </a:extLst>
          </p:cNvPr>
          <p:cNvSpPr/>
          <p:nvPr/>
        </p:nvSpPr>
        <p:spPr>
          <a:xfrm>
            <a:off x="716691" y="4938315"/>
            <a:ext cx="2699989" cy="492443"/>
          </a:xfrm>
          <a:prstGeom prst="rect">
            <a:avLst/>
          </a:prstGeom>
        </p:spPr>
        <p:txBody>
          <a:bodyPr wrap="square">
            <a:spAutoFit/>
          </a:bodyPr>
          <a:lstStyle/>
          <a:p>
            <a:r>
              <a:rPr lang="en-US" sz="2600" b="1" dirty="0" err="1">
                <a:latin typeface="Times New Roman" panose="02020603050405020304" pitchFamily="18" charset="0"/>
                <a:cs typeface="Times New Roman" panose="02020603050405020304" pitchFamily="18" charset="0"/>
              </a:rPr>
              <a:t>AggregateDelay</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endParaRPr lang="en-US" sz="2600" dirty="0"/>
          </a:p>
        </p:txBody>
      </p:sp>
      <p:sp>
        <p:nvSpPr>
          <p:cNvPr id="58" name="Rectangle 57">
            <a:extLst>
              <a:ext uri="{FF2B5EF4-FFF2-40B4-BE49-F238E27FC236}">
                <a16:creationId xmlns:a16="http://schemas.microsoft.com/office/drawing/2014/main" id="{EB5E1148-EA46-404F-810C-BA6B79A1F7DA}"/>
              </a:ext>
            </a:extLst>
          </p:cNvPr>
          <p:cNvSpPr/>
          <p:nvPr/>
        </p:nvSpPr>
        <p:spPr>
          <a:xfrm>
            <a:off x="3360198" y="4938315"/>
            <a:ext cx="6955750" cy="892552"/>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Cost of miss (</a:t>
            </a:r>
            <a:r>
              <a:rPr lang="en-US" sz="2600" i="1" dirty="0">
                <a:latin typeface="Times New Roman" panose="02020603050405020304" pitchFamily="18" charset="0"/>
                <a:cs typeface="Times New Roman" panose="02020603050405020304" pitchFamily="18" charset="0"/>
              </a:rPr>
              <a:t>i.e.</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Z</a:t>
            </a:r>
            <a:r>
              <a:rPr lang="en-US" sz="2600"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Cost of delayed hits within Z timesteps of the miss</a:t>
            </a:r>
            <a:endParaRPr lang="en-US" sz="2600" dirty="0"/>
          </a:p>
        </p:txBody>
      </p:sp>
      <p:sp>
        <p:nvSpPr>
          <p:cNvPr id="59" name="Rectangle 58">
            <a:extLst>
              <a:ext uri="{FF2B5EF4-FFF2-40B4-BE49-F238E27FC236}">
                <a16:creationId xmlns:a16="http://schemas.microsoft.com/office/drawing/2014/main" id="{6762CED7-39A1-46EF-9024-E1EC96A51BC0}"/>
              </a:ext>
            </a:extLst>
          </p:cNvPr>
          <p:cNvSpPr/>
          <p:nvPr/>
        </p:nvSpPr>
        <p:spPr>
          <a:xfrm>
            <a:off x="5158421" y="3986372"/>
            <a:ext cx="1753649"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Z</a:t>
            </a:r>
            <a:r>
              <a:rPr lang="en-US" sz="2600" dirty="0">
                <a:latin typeface="Times New Roman" panose="02020603050405020304" pitchFamily="18" charset="0"/>
                <a:cs typeface="Times New Roman" panose="02020603050405020304" pitchFamily="18" charset="0"/>
              </a:rPr>
              <a:t> timesteps</a:t>
            </a:r>
            <a:endParaRPr lang="en-US" sz="2600" dirty="0"/>
          </a:p>
        </p:txBody>
      </p:sp>
    </p:spTree>
    <p:extLst>
      <p:ext uri="{BB962C8B-B14F-4D97-AF65-F5344CB8AC3E}">
        <p14:creationId xmlns:p14="http://schemas.microsoft.com/office/powerpoint/2010/main" val="16935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47" grpId="0" animBg="1"/>
      <p:bldP spid="52" grpId="0" animBg="1"/>
      <p:bldP spid="4" grpId="0"/>
      <p:bldP spid="53" grpId="0"/>
      <p:bldP spid="25" grpId="0"/>
      <p:bldP spid="58" grpId="0"/>
      <p:bldP spid="5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3365"/>
            <a:ext cx="10637108" cy="1325563"/>
          </a:xfrm>
        </p:spPr>
        <p:txBody>
          <a:bodyPr/>
          <a:lstStyle/>
          <a:p>
            <a:r>
              <a:rPr lang="en-US" dirty="0" err="1">
                <a:latin typeface="Times New Roman" panose="02020603050405020304" pitchFamily="18" charset="0"/>
                <a:cs typeface="Times New Roman" panose="02020603050405020304" pitchFamily="18" charset="0"/>
              </a:rPr>
              <a:t>AggregateDelay</a:t>
            </a:r>
            <a:endParaRPr lang="en-US"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FB6B8514-53B4-4E7F-A3FF-742A878C838C}"/>
              </a:ext>
            </a:extLst>
          </p:cNvPr>
          <p:cNvSpPr/>
          <p:nvPr/>
        </p:nvSpPr>
        <p:spPr>
          <a:xfrm>
            <a:off x="4298075" y="3572059"/>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2" name="Rectangle 21">
            <a:extLst>
              <a:ext uri="{FF2B5EF4-FFF2-40B4-BE49-F238E27FC236}">
                <a16:creationId xmlns:a16="http://schemas.microsoft.com/office/drawing/2014/main" id="{F35E037F-3482-4DB7-A67D-D2CF0872B2A3}"/>
              </a:ext>
            </a:extLst>
          </p:cNvPr>
          <p:cNvSpPr/>
          <p:nvPr/>
        </p:nvSpPr>
        <p:spPr>
          <a:xfrm>
            <a:off x="4652932" y="4355653"/>
            <a:ext cx="2945191"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For A, </a:t>
            </a:r>
            <a:r>
              <a:rPr lang="en-US" b="1" dirty="0">
                <a:latin typeface="Times New Roman" panose="02020603050405020304" pitchFamily="18" charset="0"/>
                <a:cs typeface="Times New Roman" panose="02020603050405020304" pitchFamily="18" charset="0"/>
              </a:rPr>
              <a:t>AD</a:t>
            </a:r>
            <a:r>
              <a:rPr lang="en-US" dirty="0">
                <a:latin typeface="Times New Roman" panose="02020603050405020304" pitchFamily="18" charset="0"/>
                <a:cs typeface="Times New Roman" panose="02020603050405020304" pitchFamily="18" charset="0"/>
              </a:rPr>
              <a:t> = 5+2+1 = 8</a:t>
            </a:r>
            <a:endParaRPr lang="en-US" dirty="0"/>
          </a:p>
        </p:txBody>
      </p:sp>
      <p:sp>
        <p:nvSpPr>
          <p:cNvPr id="23" name="Oval 22">
            <a:extLst>
              <a:ext uri="{FF2B5EF4-FFF2-40B4-BE49-F238E27FC236}">
                <a16:creationId xmlns:a16="http://schemas.microsoft.com/office/drawing/2014/main" id="{EBDDF751-AAA8-4881-B349-EFB8CE62DBF7}"/>
              </a:ext>
            </a:extLst>
          </p:cNvPr>
          <p:cNvSpPr/>
          <p:nvPr/>
        </p:nvSpPr>
        <p:spPr>
          <a:xfrm>
            <a:off x="5050212" y="3567173"/>
            <a:ext cx="591402" cy="591402"/>
          </a:xfrm>
          <a:prstGeom prst="ellipse">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24" name="Oval 23">
            <a:extLst>
              <a:ext uri="{FF2B5EF4-FFF2-40B4-BE49-F238E27FC236}">
                <a16:creationId xmlns:a16="http://schemas.microsoft.com/office/drawing/2014/main" id="{69B016EA-17AD-4146-B7FC-42EA67AE9C51}"/>
              </a:ext>
            </a:extLst>
          </p:cNvPr>
          <p:cNvSpPr/>
          <p:nvPr/>
        </p:nvSpPr>
        <p:spPr>
          <a:xfrm>
            <a:off x="5822123" y="3567173"/>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35" name="Oval 34">
            <a:extLst>
              <a:ext uri="{FF2B5EF4-FFF2-40B4-BE49-F238E27FC236}">
                <a16:creationId xmlns:a16="http://schemas.microsoft.com/office/drawing/2014/main" id="{E458936B-38C6-4D5F-AA68-DEAFF98037F4}"/>
              </a:ext>
            </a:extLst>
          </p:cNvPr>
          <p:cNvSpPr/>
          <p:nvPr/>
        </p:nvSpPr>
        <p:spPr>
          <a:xfrm>
            <a:off x="6577187" y="3567173"/>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36" name="Oval 35">
            <a:extLst>
              <a:ext uri="{FF2B5EF4-FFF2-40B4-BE49-F238E27FC236}">
                <a16:creationId xmlns:a16="http://schemas.microsoft.com/office/drawing/2014/main" id="{6597A389-45DB-4EE5-80C3-6EB88A378F6B}"/>
              </a:ext>
            </a:extLst>
          </p:cNvPr>
          <p:cNvSpPr/>
          <p:nvPr/>
        </p:nvSpPr>
        <p:spPr>
          <a:xfrm>
            <a:off x="7351544" y="3567173"/>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graphicFrame>
        <p:nvGraphicFramePr>
          <p:cNvPr id="37" name="Table 36">
            <a:extLst>
              <a:ext uri="{FF2B5EF4-FFF2-40B4-BE49-F238E27FC236}">
                <a16:creationId xmlns:a16="http://schemas.microsoft.com/office/drawing/2014/main" id="{E88BDBD2-9EEF-4422-A4C4-B9AF82833C70}"/>
              </a:ext>
            </a:extLst>
          </p:cNvPr>
          <p:cNvGraphicFramePr>
            <a:graphicFrameLocks noGrp="1"/>
          </p:cNvGraphicFramePr>
          <p:nvPr>
            <p:extLst>
              <p:ext uri="{D42A27DB-BD31-4B8C-83A1-F6EECF244321}">
                <p14:modId xmlns:p14="http://schemas.microsoft.com/office/powerpoint/2010/main" val="4081315177"/>
              </p:ext>
            </p:extLst>
          </p:nvPr>
        </p:nvGraphicFramePr>
        <p:xfrm>
          <a:off x="4249052" y="2687320"/>
          <a:ext cx="3693895" cy="741680"/>
        </p:xfrm>
        <a:graphic>
          <a:graphicData uri="http://schemas.openxmlformats.org/drawingml/2006/table">
            <a:tbl>
              <a:tblPr firstRow="1" bandRow="1">
                <a:tableStyleId>{5940675A-B579-460E-94D1-54222C63F5DA}</a:tableStyleId>
              </a:tblPr>
              <a:tblGrid>
                <a:gridCol w="738779">
                  <a:extLst>
                    <a:ext uri="{9D8B030D-6E8A-4147-A177-3AD203B41FA5}">
                      <a16:colId xmlns:a16="http://schemas.microsoft.com/office/drawing/2014/main" val="3945226963"/>
                    </a:ext>
                  </a:extLst>
                </a:gridCol>
                <a:gridCol w="738779">
                  <a:extLst>
                    <a:ext uri="{9D8B030D-6E8A-4147-A177-3AD203B41FA5}">
                      <a16:colId xmlns:a16="http://schemas.microsoft.com/office/drawing/2014/main" val="627861584"/>
                    </a:ext>
                  </a:extLst>
                </a:gridCol>
                <a:gridCol w="738779">
                  <a:extLst>
                    <a:ext uri="{9D8B030D-6E8A-4147-A177-3AD203B41FA5}">
                      <a16:colId xmlns:a16="http://schemas.microsoft.com/office/drawing/2014/main" val="2664942475"/>
                    </a:ext>
                  </a:extLst>
                </a:gridCol>
                <a:gridCol w="738779">
                  <a:extLst>
                    <a:ext uri="{9D8B030D-6E8A-4147-A177-3AD203B41FA5}">
                      <a16:colId xmlns:a16="http://schemas.microsoft.com/office/drawing/2014/main" val="645462105"/>
                    </a:ext>
                  </a:extLst>
                </a:gridCol>
                <a:gridCol w="738779">
                  <a:extLst>
                    <a:ext uri="{9D8B030D-6E8A-4147-A177-3AD203B41FA5}">
                      <a16:colId xmlns:a16="http://schemas.microsoft.com/office/drawing/2014/main" val="1343961616"/>
                    </a:ext>
                  </a:extLst>
                </a:gridCol>
              </a:tblGrid>
              <a:tr h="370840">
                <a:tc>
                  <a:txBody>
                    <a:bodyPr/>
                    <a:lstStyle/>
                    <a:p>
                      <a:endParaRPr lang="en-US" dirty="0"/>
                    </a:p>
                  </a:txBody>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10653343"/>
                  </a:ext>
                </a:extLst>
              </a:tr>
              <a:tr h="370840">
                <a:tc>
                  <a:txBody>
                    <a:bodyPr/>
                    <a:lstStyle/>
                    <a:p>
                      <a:endParaRPr lang="en-US" dirty="0"/>
                    </a:p>
                  </a:txBody>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6910139"/>
                  </a:ext>
                </a:extLst>
              </a:tr>
            </a:tbl>
          </a:graphicData>
        </a:graphic>
      </p:graphicFrame>
      <p:sp>
        <p:nvSpPr>
          <p:cNvPr id="38" name="TextBox 37">
            <a:extLst>
              <a:ext uri="{FF2B5EF4-FFF2-40B4-BE49-F238E27FC236}">
                <a16:creationId xmlns:a16="http://schemas.microsoft.com/office/drawing/2014/main" id="{211CCCD6-AE2D-4BB4-B732-CE27739D8505}"/>
              </a:ext>
            </a:extLst>
          </p:cNvPr>
          <p:cNvSpPr txBox="1"/>
          <p:nvPr/>
        </p:nvSpPr>
        <p:spPr>
          <a:xfrm>
            <a:off x="4270610" y="2685591"/>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p>
          <a:p>
            <a:pPr algn="ctr">
              <a:spcBef>
                <a:spcPts val="800"/>
              </a:spcBef>
            </a:pPr>
            <a:r>
              <a:rPr lang="en-US" dirty="0">
                <a:latin typeface="Times New Roman" panose="02020603050405020304" pitchFamily="18" charset="0"/>
                <a:cs typeface="Times New Roman" panose="02020603050405020304" pitchFamily="18" charset="0"/>
              </a:rPr>
              <a:t>5</a:t>
            </a:r>
          </a:p>
        </p:txBody>
      </p:sp>
      <p:sp>
        <p:nvSpPr>
          <p:cNvPr id="39" name="TextBox 38">
            <a:extLst>
              <a:ext uri="{FF2B5EF4-FFF2-40B4-BE49-F238E27FC236}">
                <a16:creationId xmlns:a16="http://schemas.microsoft.com/office/drawing/2014/main" id="{2863D368-A2A5-4848-B89A-31D0A300915F}"/>
              </a:ext>
            </a:extLst>
          </p:cNvPr>
          <p:cNvSpPr txBox="1"/>
          <p:nvPr/>
        </p:nvSpPr>
        <p:spPr>
          <a:xfrm>
            <a:off x="6675087" y="3060247"/>
            <a:ext cx="300082" cy="369332"/>
          </a:xfrm>
          <a:prstGeom prst="rect">
            <a:avLst/>
          </a:prstGeom>
          <a:noFill/>
        </p:spPr>
        <p:txBody>
          <a:bodyPr wrap="none" rtlCol="0">
            <a:spAutoFit/>
          </a:bodyPr>
          <a:lstStyle/>
          <a:p>
            <a:pPr algn="ctr">
              <a:spcBef>
                <a:spcPts val="800"/>
              </a:spcBef>
            </a:pPr>
            <a:r>
              <a:rPr lang="en-US" dirty="0">
                <a:latin typeface="Times New Roman" panose="02020603050405020304" pitchFamily="18" charset="0"/>
                <a:cs typeface="Times New Roman" panose="02020603050405020304" pitchFamily="18" charset="0"/>
              </a:rPr>
              <a:t>2</a:t>
            </a:r>
          </a:p>
        </p:txBody>
      </p:sp>
      <p:sp>
        <p:nvSpPr>
          <p:cNvPr id="40" name="TextBox 39">
            <a:extLst>
              <a:ext uri="{FF2B5EF4-FFF2-40B4-BE49-F238E27FC236}">
                <a16:creationId xmlns:a16="http://schemas.microsoft.com/office/drawing/2014/main" id="{4F7FCC5A-ED81-4022-A4A8-A6160B25DEFC}"/>
              </a:ext>
            </a:extLst>
          </p:cNvPr>
          <p:cNvSpPr txBox="1"/>
          <p:nvPr/>
        </p:nvSpPr>
        <p:spPr>
          <a:xfrm>
            <a:off x="7433535" y="3069873"/>
            <a:ext cx="300082" cy="369332"/>
          </a:xfrm>
          <a:prstGeom prst="rect">
            <a:avLst/>
          </a:prstGeom>
          <a:noFill/>
        </p:spPr>
        <p:txBody>
          <a:bodyPr wrap="none" rtlCol="0">
            <a:spAutoFit/>
          </a:bodyPr>
          <a:lstStyle/>
          <a:p>
            <a:pPr algn="ctr">
              <a:spcBef>
                <a:spcPts val="800"/>
              </a:spcBef>
            </a:pPr>
            <a:r>
              <a:rPr lang="en-US" dirty="0">
                <a:latin typeface="Times New Roman" panose="02020603050405020304" pitchFamily="18" charset="0"/>
                <a:cs typeface="Times New Roman" panose="02020603050405020304" pitchFamily="18" charset="0"/>
              </a:rPr>
              <a:t>1</a:t>
            </a:r>
          </a:p>
        </p:txBody>
      </p:sp>
      <p:sp>
        <p:nvSpPr>
          <p:cNvPr id="41" name="TextBox 40">
            <a:extLst>
              <a:ext uri="{FF2B5EF4-FFF2-40B4-BE49-F238E27FC236}">
                <a16:creationId xmlns:a16="http://schemas.microsoft.com/office/drawing/2014/main" id="{BC2F270F-5967-4111-830A-B431AE56FE8D}"/>
              </a:ext>
            </a:extLst>
          </p:cNvPr>
          <p:cNvSpPr txBox="1"/>
          <p:nvPr/>
        </p:nvSpPr>
        <p:spPr>
          <a:xfrm>
            <a:off x="6495114" y="2693628"/>
            <a:ext cx="1447832"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Delayed Hits</a:t>
            </a:r>
          </a:p>
        </p:txBody>
      </p:sp>
      <p:grpSp>
        <p:nvGrpSpPr>
          <p:cNvPr id="50" name="Group 49">
            <a:extLst>
              <a:ext uri="{FF2B5EF4-FFF2-40B4-BE49-F238E27FC236}">
                <a16:creationId xmlns:a16="http://schemas.microsoft.com/office/drawing/2014/main" id="{A0E10D9E-B536-4D57-B2FB-F762FFE35C75}"/>
              </a:ext>
            </a:extLst>
          </p:cNvPr>
          <p:cNvGrpSpPr/>
          <p:nvPr/>
        </p:nvGrpSpPr>
        <p:grpSpPr>
          <a:xfrm>
            <a:off x="4270610" y="4194811"/>
            <a:ext cx="3709836" cy="140020"/>
            <a:chOff x="6475171" y="5924678"/>
            <a:chExt cx="3709836" cy="140020"/>
          </a:xfrm>
        </p:grpSpPr>
        <p:cxnSp>
          <p:nvCxnSpPr>
            <p:cNvPr id="43" name="Straight Connector 42">
              <a:extLst>
                <a:ext uri="{FF2B5EF4-FFF2-40B4-BE49-F238E27FC236}">
                  <a16:creationId xmlns:a16="http://schemas.microsoft.com/office/drawing/2014/main" id="{63489FBF-5423-4532-8A05-5B950D120F92}"/>
                </a:ext>
              </a:extLst>
            </p:cNvPr>
            <p:cNvCxnSpPr>
              <a:cxnSpLocks/>
            </p:cNvCxnSpPr>
            <p:nvPr/>
          </p:nvCxnSpPr>
          <p:spPr>
            <a:xfrm>
              <a:off x="6475171" y="6050406"/>
              <a:ext cx="370983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6AAF653F-B2DC-4167-B04C-E8C14C1FB704}"/>
                </a:ext>
              </a:extLst>
            </p:cNvPr>
            <p:cNvCxnSpPr/>
            <p:nvPr/>
          </p:nvCxnSpPr>
          <p:spPr>
            <a:xfrm>
              <a:off x="6475171" y="5924678"/>
              <a:ext cx="0" cy="140018"/>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DC27E039-0854-4B1A-BBEA-D2AEC297E111}"/>
                </a:ext>
              </a:extLst>
            </p:cNvPr>
            <p:cNvCxnSpPr/>
            <p:nvPr/>
          </p:nvCxnSpPr>
          <p:spPr>
            <a:xfrm>
              <a:off x="10185007" y="5924680"/>
              <a:ext cx="0" cy="140018"/>
            </a:xfrm>
            <a:prstGeom prst="line">
              <a:avLst/>
            </a:prstGeom>
            <a:ln w="28575"/>
          </p:spPr>
          <p:style>
            <a:lnRef idx="1">
              <a:schemeClr val="dk1"/>
            </a:lnRef>
            <a:fillRef idx="0">
              <a:schemeClr val="dk1"/>
            </a:fillRef>
            <a:effectRef idx="0">
              <a:schemeClr val="dk1"/>
            </a:effectRef>
            <a:fontRef idx="minor">
              <a:schemeClr val="tx1"/>
            </a:fontRef>
          </p:style>
        </p:cxnSp>
      </p:grpSp>
      <p:sp>
        <p:nvSpPr>
          <p:cNvPr id="49" name="Rectangle 48">
            <a:extLst>
              <a:ext uri="{FF2B5EF4-FFF2-40B4-BE49-F238E27FC236}">
                <a16:creationId xmlns:a16="http://schemas.microsoft.com/office/drawing/2014/main" id="{3DC5274F-8D0A-401D-9D55-E783856053D6}"/>
              </a:ext>
            </a:extLst>
          </p:cNvPr>
          <p:cNvSpPr/>
          <p:nvPr/>
        </p:nvSpPr>
        <p:spPr>
          <a:xfrm>
            <a:off x="4254158" y="2312362"/>
            <a:ext cx="3688788"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Z = 5</a:t>
            </a:r>
            <a:endParaRPr lang="en-US" dirty="0"/>
          </a:p>
        </p:txBody>
      </p:sp>
    </p:spTree>
    <p:extLst>
      <p:ext uri="{BB962C8B-B14F-4D97-AF65-F5344CB8AC3E}">
        <p14:creationId xmlns:p14="http://schemas.microsoft.com/office/powerpoint/2010/main" val="33799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P spid="23" grpId="0" animBg="1"/>
      <p:bldP spid="24" grpId="0" animBg="1"/>
      <p:bldP spid="35" grpId="0" animBg="1"/>
      <p:bldP spid="36" grpId="0" animBg="1"/>
      <p:bldP spid="38" grpId="0"/>
      <p:bldP spid="39" grpId="0"/>
      <p:bldP spid="40" grpId="0"/>
      <p:bldP spid="41" grpId="0"/>
      <p:bldP spid="4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5125"/>
            <a:ext cx="10637108" cy="1325563"/>
          </a:xfrm>
        </p:spPr>
        <p:txBody>
          <a:bodyPr/>
          <a:lstStyle/>
          <a:p>
            <a:r>
              <a:rPr lang="en-US" dirty="0">
                <a:latin typeface="Times New Roman" panose="02020603050405020304" pitchFamily="18" charset="0"/>
                <a:cs typeface="Times New Roman" panose="02020603050405020304" pitchFamily="18" charset="0"/>
              </a:rPr>
              <a:t>So, does </a:t>
            </a:r>
            <a:r>
              <a:rPr lang="en-US" dirty="0" err="1">
                <a:latin typeface="Times New Roman" panose="02020603050405020304" pitchFamily="18" charset="0"/>
                <a:cs typeface="Times New Roman" panose="02020603050405020304" pitchFamily="18" charset="0"/>
              </a:rPr>
              <a:t>AggregateDelay</a:t>
            </a:r>
            <a:r>
              <a:rPr lang="en-US" dirty="0">
                <a:latin typeface="Times New Roman" panose="02020603050405020304" pitchFamily="18" charset="0"/>
                <a:cs typeface="Times New Roman" panose="02020603050405020304" pitchFamily="18" charset="0"/>
              </a:rPr>
              <a:t> work?</a:t>
            </a:r>
          </a:p>
        </p:txBody>
      </p:sp>
      <p:sp>
        <p:nvSpPr>
          <p:cNvPr id="4" name="Content Placeholder 2">
            <a:extLst>
              <a:ext uri="{FF2B5EF4-FFF2-40B4-BE49-F238E27FC236}">
                <a16:creationId xmlns:a16="http://schemas.microsoft.com/office/drawing/2014/main" id="{4B3516F8-6859-46F2-AB8E-316349396E44}"/>
              </a:ext>
            </a:extLst>
          </p:cNvPr>
          <p:cNvSpPr>
            <a:spLocks noGrp="1"/>
          </p:cNvSpPr>
          <p:nvPr>
            <p:ph idx="1"/>
          </p:nvPr>
        </p:nvSpPr>
        <p:spPr>
          <a:xfrm>
            <a:off x="716692" y="1825626"/>
            <a:ext cx="10451371" cy="523220"/>
          </a:xfrm>
        </p:spPr>
        <p:txBody>
          <a:bodyPr>
            <a:normAutofit/>
          </a:bodyPr>
          <a:lstStyle/>
          <a:p>
            <a:pPr marL="0" indent="0" algn="just">
              <a:lnSpc>
                <a:spcPct val="100000"/>
              </a:lnSpc>
              <a:spcBef>
                <a:spcPts val="0"/>
              </a:spcBef>
              <a:buNone/>
            </a:pPr>
            <a:r>
              <a:rPr lang="en-US" i="1" dirty="0">
                <a:latin typeface="Times New Roman" panose="02020603050405020304" pitchFamily="18" charset="0"/>
                <a:cs typeface="Times New Roman" panose="02020603050405020304" pitchFamily="18" charset="0"/>
              </a:rPr>
              <a:t>Almost</a:t>
            </a:r>
            <a:r>
              <a:rPr lang="en-US" dirty="0">
                <a:latin typeface="Times New Roman" panose="02020603050405020304" pitchFamily="18" charset="0"/>
                <a:cs typeface="Times New Roman" panose="02020603050405020304" pitchFamily="18" charset="0"/>
              </a:rPr>
              <a:t>, but not by itself!</a:t>
            </a:r>
          </a:p>
        </p:txBody>
      </p:sp>
      <p:sp>
        <p:nvSpPr>
          <p:cNvPr id="42" name="Rectangle 41">
            <a:extLst>
              <a:ext uri="{FF2B5EF4-FFF2-40B4-BE49-F238E27FC236}">
                <a16:creationId xmlns:a16="http://schemas.microsoft.com/office/drawing/2014/main" id="{27F08FD6-921C-41DA-B0A8-85234F667ABD}"/>
              </a:ext>
            </a:extLst>
          </p:cNvPr>
          <p:cNvSpPr/>
          <p:nvPr/>
        </p:nvSpPr>
        <p:spPr>
          <a:xfrm>
            <a:off x="1327157" y="3650583"/>
            <a:ext cx="796220"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844B7CDE-396C-4B50-95F1-CFFAE6004880}"/>
              </a:ext>
            </a:extLst>
          </p:cNvPr>
          <p:cNvSpPr/>
          <p:nvPr/>
        </p:nvSpPr>
        <p:spPr>
          <a:xfrm>
            <a:off x="886340" y="2962998"/>
            <a:ext cx="591402" cy="591402"/>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47" name="TextBox 46">
            <a:extLst>
              <a:ext uri="{FF2B5EF4-FFF2-40B4-BE49-F238E27FC236}">
                <a16:creationId xmlns:a16="http://schemas.microsoft.com/office/drawing/2014/main" id="{7BC1421D-B931-4EA1-8065-D55199E1C54F}"/>
              </a:ext>
            </a:extLst>
          </p:cNvPr>
          <p:cNvSpPr txBox="1"/>
          <p:nvPr/>
        </p:nvSpPr>
        <p:spPr>
          <a:xfrm>
            <a:off x="997343" y="4427630"/>
            <a:ext cx="1455848"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Cache</a:t>
            </a:r>
          </a:p>
          <a:p>
            <a:pPr algn="ctr"/>
            <a:r>
              <a:rPr lang="en-US" sz="2000" dirty="0">
                <a:latin typeface="Times New Roman" panose="02020603050405020304" pitchFamily="18" charset="0"/>
                <a:cs typeface="Times New Roman" panose="02020603050405020304" pitchFamily="18" charset="0"/>
              </a:rPr>
              <a:t>Size=1, Z=3</a:t>
            </a:r>
          </a:p>
        </p:txBody>
      </p:sp>
      <p:sp>
        <p:nvSpPr>
          <p:cNvPr id="51" name="Rectangle 50">
            <a:extLst>
              <a:ext uri="{FF2B5EF4-FFF2-40B4-BE49-F238E27FC236}">
                <a16:creationId xmlns:a16="http://schemas.microsoft.com/office/drawing/2014/main" id="{9355BD4A-D525-495E-818A-F1436DEE723C}"/>
              </a:ext>
            </a:extLst>
          </p:cNvPr>
          <p:cNvSpPr/>
          <p:nvPr/>
        </p:nvSpPr>
        <p:spPr>
          <a:xfrm>
            <a:off x="1972794" y="2962998"/>
            <a:ext cx="591402" cy="591402"/>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52" name="TextBox 51">
            <a:extLst>
              <a:ext uri="{FF2B5EF4-FFF2-40B4-BE49-F238E27FC236}">
                <a16:creationId xmlns:a16="http://schemas.microsoft.com/office/drawing/2014/main" id="{E719EB6A-668A-41CC-9759-720E7C659C63}"/>
              </a:ext>
            </a:extLst>
          </p:cNvPr>
          <p:cNvSpPr txBox="1"/>
          <p:nvPr/>
        </p:nvSpPr>
        <p:spPr>
          <a:xfrm>
            <a:off x="1526335" y="3058644"/>
            <a:ext cx="397866"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or</a:t>
            </a:r>
          </a:p>
        </p:txBody>
      </p:sp>
      <p:cxnSp>
        <p:nvCxnSpPr>
          <p:cNvPr id="53" name="Straight Arrow Connector 52">
            <a:extLst>
              <a:ext uri="{FF2B5EF4-FFF2-40B4-BE49-F238E27FC236}">
                <a16:creationId xmlns:a16="http://schemas.microsoft.com/office/drawing/2014/main" id="{CEEE4DC8-DCD2-48DE-A39F-05105D999DAE}"/>
              </a:ext>
            </a:extLst>
          </p:cNvPr>
          <p:cNvCxnSpPr>
            <a:cxnSpLocks/>
          </p:cNvCxnSpPr>
          <p:nvPr/>
        </p:nvCxnSpPr>
        <p:spPr>
          <a:xfrm flipV="1">
            <a:off x="2123377" y="2900363"/>
            <a:ext cx="5044067" cy="11537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E0E0DC2D-5BED-480F-A379-E0CF3FD612AF}"/>
              </a:ext>
            </a:extLst>
          </p:cNvPr>
          <p:cNvCxnSpPr>
            <a:cxnSpLocks/>
          </p:cNvCxnSpPr>
          <p:nvPr/>
        </p:nvCxnSpPr>
        <p:spPr>
          <a:xfrm>
            <a:off x="2123377" y="4054149"/>
            <a:ext cx="1981898" cy="5202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0CBA6B7B-D2F9-4FA2-A876-4E024401B342}"/>
              </a:ext>
            </a:extLst>
          </p:cNvPr>
          <p:cNvSpPr txBox="1"/>
          <p:nvPr/>
        </p:nvSpPr>
        <p:spPr>
          <a:xfrm rot="880343">
            <a:off x="2379188" y="4275155"/>
            <a:ext cx="1470275"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10 timesteps</a:t>
            </a:r>
          </a:p>
        </p:txBody>
      </p:sp>
      <p:sp>
        <p:nvSpPr>
          <p:cNvPr id="56" name="TextBox 55">
            <a:extLst>
              <a:ext uri="{FF2B5EF4-FFF2-40B4-BE49-F238E27FC236}">
                <a16:creationId xmlns:a16="http://schemas.microsoft.com/office/drawing/2014/main" id="{AF40EFAF-1A2C-4F8E-AA01-45B644283381}"/>
              </a:ext>
            </a:extLst>
          </p:cNvPr>
          <p:cNvSpPr txBox="1"/>
          <p:nvPr/>
        </p:nvSpPr>
        <p:spPr>
          <a:xfrm rot="20812693">
            <a:off x="3384964" y="3168419"/>
            <a:ext cx="1598515"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100 timesteps</a:t>
            </a:r>
          </a:p>
        </p:txBody>
      </p:sp>
      <p:sp>
        <p:nvSpPr>
          <p:cNvPr id="57" name="Oval 56">
            <a:extLst>
              <a:ext uri="{FF2B5EF4-FFF2-40B4-BE49-F238E27FC236}">
                <a16:creationId xmlns:a16="http://schemas.microsoft.com/office/drawing/2014/main" id="{3525F796-C977-4B53-A432-7F6B0E418C6A}"/>
              </a:ext>
            </a:extLst>
          </p:cNvPr>
          <p:cNvSpPr/>
          <p:nvPr/>
        </p:nvSpPr>
        <p:spPr>
          <a:xfrm>
            <a:off x="7318027" y="2604662"/>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58" name="Oval 57">
            <a:extLst>
              <a:ext uri="{FF2B5EF4-FFF2-40B4-BE49-F238E27FC236}">
                <a16:creationId xmlns:a16="http://schemas.microsoft.com/office/drawing/2014/main" id="{D1C3EEDD-EE0D-4423-A0FB-2E4EFF381B96}"/>
              </a:ext>
            </a:extLst>
          </p:cNvPr>
          <p:cNvSpPr/>
          <p:nvPr/>
        </p:nvSpPr>
        <p:spPr>
          <a:xfrm>
            <a:off x="8092384" y="2604662"/>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59" name="Oval 58">
            <a:extLst>
              <a:ext uri="{FF2B5EF4-FFF2-40B4-BE49-F238E27FC236}">
                <a16:creationId xmlns:a16="http://schemas.microsoft.com/office/drawing/2014/main" id="{0904654D-FEC9-44E8-8940-7AD3C1D1C49C}"/>
              </a:ext>
            </a:extLst>
          </p:cNvPr>
          <p:cNvSpPr/>
          <p:nvPr/>
        </p:nvSpPr>
        <p:spPr>
          <a:xfrm>
            <a:off x="8866741" y="2604662"/>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60" name="Oval 59">
            <a:extLst>
              <a:ext uri="{FF2B5EF4-FFF2-40B4-BE49-F238E27FC236}">
                <a16:creationId xmlns:a16="http://schemas.microsoft.com/office/drawing/2014/main" id="{C3FB5C74-DEBF-4F6E-AD59-FB80B3E41099}"/>
              </a:ext>
            </a:extLst>
          </p:cNvPr>
          <p:cNvSpPr/>
          <p:nvPr/>
        </p:nvSpPr>
        <p:spPr>
          <a:xfrm>
            <a:off x="4286582" y="4324781"/>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61" name="Oval 60">
            <a:extLst>
              <a:ext uri="{FF2B5EF4-FFF2-40B4-BE49-F238E27FC236}">
                <a16:creationId xmlns:a16="http://schemas.microsoft.com/office/drawing/2014/main" id="{291B335B-7E8B-4BB5-9BEA-EF901ADB36B8}"/>
              </a:ext>
            </a:extLst>
          </p:cNvPr>
          <p:cNvSpPr/>
          <p:nvPr/>
        </p:nvSpPr>
        <p:spPr>
          <a:xfrm>
            <a:off x="4961230" y="4324781"/>
            <a:ext cx="499190" cy="499190"/>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63" name="Rectangle 62">
            <a:extLst>
              <a:ext uri="{FF2B5EF4-FFF2-40B4-BE49-F238E27FC236}">
                <a16:creationId xmlns:a16="http://schemas.microsoft.com/office/drawing/2014/main" id="{B08C9A5F-E212-45EA-AB58-146C078C5F63}"/>
              </a:ext>
            </a:extLst>
          </p:cNvPr>
          <p:cNvSpPr/>
          <p:nvPr/>
        </p:nvSpPr>
        <p:spPr>
          <a:xfrm>
            <a:off x="7318028" y="3362564"/>
            <a:ext cx="2140116"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AD</a:t>
            </a:r>
            <a:r>
              <a:rPr lang="en-US" dirty="0">
                <a:latin typeface="Times New Roman" panose="02020603050405020304" pitchFamily="18" charset="0"/>
                <a:cs typeface="Times New Roman" panose="02020603050405020304" pitchFamily="18" charset="0"/>
              </a:rPr>
              <a:t> = 6</a:t>
            </a:r>
            <a:endParaRPr lang="en-US" dirty="0"/>
          </a:p>
        </p:txBody>
      </p:sp>
      <p:grpSp>
        <p:nvGrpSpPr>
          <p:cNvPr id="64" name="Group 63">
            <a:extLst>
              <a:ext uri="{FF2B5EF4-FFF2-40B4-BE49-F238E27FC236}">
                <a16:creationId xmlns:a16="http://schemas.microsoft.com/office/drawing/2014/main" id="{BFD747B9-85B9-4167-B565-D28BC420C8F5}"/>
              </a:ext>
            </a:extLst>
          </p:cNvPr>
          <p:cNvGrpSpPr/>
          <p:nvPr/>
        </p:nvGrpSpPr>
        <p:grpSpPr>
          <a:xfrm>
            <a:off x="7318027" y="3207176"/>
            <a:ext cx="2140116" cy="140020"/>
            <a:chOff x="2930494" y="5794060"/>
            <a:chExt cx="2140116" cy="140020"/>
          </a:xfrm>
        </p:grpSpPr>
        <p:cxnSp>
          <p:nvCxnSpPr>
            <p:cNvPr id="65" name="Straight Connector 64">
              <a:extLst>
                <a:ext uri="{FF2B5EF4-FFF2-40B4-BE49-F238E27FC236}">
                  <a16:creationId xmlns:a16="http://schemas.microsoft.com/office/drawing/2014/main" id="{F311AC79-9234-430B-86B1-E6079C101623}"/>
                </a:ext>
              </a:extLst>
            </p:cNvPr>
            <p:cNvCxnSpPr/>
            <p:nvPr/>
          </p:nvCxnSpPr>
          <p:spPr>
            <a:xfrm>
              <a:off x="2930494" y="5919788"/>
              <a:ext cx="21401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0BFD188-643E-49FB-B482-479750BD319A}"/>
                </a:ext>
              </a:extLst>
            </p:cNvPr>
            <p:cNvCxnSpPr/>
            <p:nvPr/>
          </p:nvCxnSpPr>
          <p:spPr>
            <a:xfrm>
              <a:off x="2930494" y="5794060"/>
              <a:ext cx="0" cy="140018"/>
            </a:xfrm>
            <a:prstGeom prst="line">
              <a:avLst/>
            </a:prstGeom>
            <a:ln w="28575"/>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65B26D8C-3721-4E03-9D4C-8EEDCE796E26}"/>
                </a:ext>
              </a:extLst>
            </p:cNvPr>
            <p:cNvCxnSpPr/>
            <p:nvPr/>
          </p:nvCxnSpPr>
          <p:spPr>
            <a:xfrm>
              <a:off x="5070610" y="5794062"/>
              <a:ext cx="0" cy="140018"/>
            </a:xfrm>
            <a:prstGeom prst="line">
              <a:avLst/>
            </a:prstGeom>
            <a:ln w="28575"/>
          </p:spPr>
          <p:style>
            <a:lnRef idx="1">
              <a:schemeClr val="dk1"/>
            </a:lnRef>
            <a:fillRef idx="0">
              <a:schemeClr val="dk1"/>
            </a:fillRef>
            <a:effectRef idx="0">
              <a:schemeClr val="dk1"/>
            </a:effectRef>
            <a:fontRef idx="minor">
              <a:schemeClr val="tx1"/>
            </a:fontRef>
          </p:style>
        </p:cxnSp>
      </p:grpSp>
      <p:sp>
        <p:nvSpPr>
          <p:cNvPr id="69" name="Rectangle 68">
            <a:extLst>
              <a:ext uri="{FF2B5EF4-FFF2-40B4-BE49-F238E27FC236}">
                <a16:creationId xmlns:a16="http://schemas.microsoft.com/office/drawing/2014/main" id="{93C76801-CEF4-446B-A3D1-3CE9EF6B0495}"/>
              </a:ext>
            </a:extLst>
          </p:cNvPr>
          <p:cNvSpPr/>
          <p:nvPr/>
        </p:nvSpPr>
        <p:spPr>
          <a:xfrm>
            <a:off x="4105276" y="5010334"/>
            <a:ext cx="1553906"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AD</a:t>
            </a:r>
            <a:r>
              <a:rPr lang="en-US" dirty="0">
                <a:latin typeface="Times New Roman" panose="02020603050405020304" pitchFamily="18" charset="0"/>
                <a:cs typeface="Times New Roman" panose="02020603050405020304" pitchFamily="18" charset="0"/>
              </a:rPr>
              <a:t> = 5</a:t>
            </a:r>
            <a:endParaRPr lang="en-US" dirty="0"/>
          </a:p>
        </p:txBody>
      </p:sp>
      <p:cxnSp>
        <p:nvCxnSpPr>
          <p:cNvPr id="71" name="Straight Connector 70">
            <a:extLst>
              <a:ext uri="{FF2B5EF4-FFF2-40B4-BE49-F238E27FC236}">
                <a16:creationId xmlns:a16="http://schemas.microsoft.com/office/drawing/2014/main" id="{85F6B20B-BFB8-4BFF-81C0-3210C21DDD7A}"/>
              </a:ext>
            </a:extLst>
          </p:cNvPr>
          <p:cNvCxnSpPr>
            <a:cxnSpLocks/>
          </p:cNvCxnSpPr>
          <p:nvPr/>
        </p:nvCxnSpPr>
        <p:spPr>
          <a:xfrm>
            <a:off x="4203352" y="4980674"/>
            <a:ext cx="13640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96CFFCA-00C8-43FE-AF68-DE4BD490B458}"/>
              </a:ext>
            </a:extLst>
          </p:cNvPr>
          <p:cNvCxnSpPr/>
          <p:nvPr/>
        </p:nvCxnSpPr>
        <p:spPr>
          <a:xfrm>
            <a:off x="4203352" y="4854946"/>
            <a:ext cx="0" cy="140018"/>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6818037-2CE7-4FA9-B74A-3CD90C375124}"/>
              </a:ext>
            </a:extLst>
          </p:cNvPr>
          <p:cNvCxnSpPr/>
          <p:nvPr/>
        </p:nvCxnSpPr>
        <p:spPr>
          <a:xfrm>
            <a:off x="5567363" y="4854946"/>
            <a:ext cx="0" cy="140018"/>
          </a:xfrm>
          <a:prstGeom prst="line">
            <a:avLst/>
          </a:prstGeom>
          <a:ln w="28575"/>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73A67055-D244-4C33-AB4D-C58D2E2F3494}"/>
              </a:ext>
            </a:extLst>
          </p:cNvPr>
          <p:cNvSpPr txBox="1"/>
          <p:nvPr/>
        </p:nvSpPr>
        <p:spPr>
          <a:xfrm>
            <a:off x="716691" y="5654803"/>
            <a:ext cx="71927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Each timestep we cache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“saves” 6/100 units of latency</a:t>
            </a:r>
          </a:p>
        </p:txBody>
      </p:sp>
      <p:sp>
        <p:nvSpPr>
          <p:cNvPr id="21" name="Rectangle 20">
            <a:extLst>
              <a:ext uri="{FF2B5EF4-FFF2-40B4-BE49-F238E27FC236}">
                <a16:creationId xmlns:a16="http://schemas.microsoft.com/office/drawing/2014/main" id="{D886DDFF-5C54-479C-9961-5F71D1707F5D}"/>
              </a:ext>
            </a:extLst>
          </p:cNvPr>
          <p:cNvSpPr/>
          <p:nvPr/>
        </p:nvSpPr>
        <p:spPr>
          <a:xfrm>
            <a:off x="716691" y="6112687"/>
            <a:ext cx="7192732"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Each timestep we cache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“saves” 5/10 units of latency</a:t>
            </a:r>
            <a:endParaRPr lang="en-US" sz="2400" b="1" dirty="0">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24013945-4831-4A12-879A-6D38613064C2}"/>
              </a:ext>
            </a:extLst>
          </p:cNvPr>
          <p:cNvSpPr txBox="1"/>
          <p:nvPr/>
        </p:nvSpPr>
        <p:spPr>
          <a:xfrm>
            <a:off x="7754769" y="5532687"/>
            <a:ext cx="553357" cy="1015663"/>
          </a:xfrm>
          <a:prstGeom prst="rect">
            <a:avLst/>
          </a:prstGeom>
          <a:noFill/>
        </p:spPr>
        <p:txBody>
          <a:bodyPr wrap="none" rtlCol="0" anchor="b">
            <a:spAutoFit/>
          </a:bodyPr>
          <a:lstStyle/>
          <a:p>
            <a:r>
              <a:rPr lang="en-US" sz="6000" dirty="0">
                <a:latin typeface="Times New Roman" panose="02020603050405020304" pitchFamily="18" charset="0"/>
                <a:cs typeface="Times New Roman" panose="02020603050405020304" pitchFamily="18" charset="0"/>
              </a:rPr>
              <a:t>}</a:t>
            </a:r>
          </a:p>
        </p:txBody>
      </p:sp>
      <p:sp>
        <p:nvSpPr>
          <p:cNvPr id="78" name="Rectangle 77">
            <a:extLst>
              <a:ext uri="{FF2B5EF4-FFF2-40B4-BE49-F238E27FC236}">
                <a16:creationId xmlns:a16="http://schemas.microsoft.com/office/drawing/2014/main" id="{2FBD3E23-1B1C-47D1-B1DD-DDC98EF38E20}"/>
              </a:ext>
            </a:extLst>
          </p:cNvPr>
          <p:cNvSpPr/>
          <p:nvPr/>
        </p:nvSpPr>
        <p:spPr>
          <a:xfrm>
            <a:off x="8174776" y="5885790"/>
            <a:ext cx="1712174" cy="461665"/>
          </a:xfrm>
          <a:prstGeom prst="rect">
            <a:avLst/>
          </a:prstGeom>
        </p:spPr>
        <p:txBody>
          <a:bodyPr wrap="square">
            <a:spAutoFit/>
          </a:bodyPr>
          <a:lstStyle/>
          <a:p>
            <a:r>
              <a:rPr lang="en-US" sz="2400" dirty="0">
                <a:latin typeface="Times New Roman" panose="02020603050405020304" pitchFamily="18" charset="0"/>
                <a:ea typeface="Cambria Math" panose="02040503050406030204" pitchFamily="18" charset="0"/>
                <a:cs typeface="Times New Roman" panose="02020603050405020304" pitchFamily="18" charset="0"/>
              </a:rPr>
              <a:t>Cache B</a:t>
            </a:r>
            <a:endParaRPr lang="en-US" sz="2400" dirty="0"/>
          </a:p>
        </p:txBody>
      </p:sp>
    </p:spTree>
    <p:extLst>
      <p:ext uri="{BB962C8B-B14F-4D97-AF65-F5344CB8AC3E}">
        <p14:creationId xmlns:p14="http://schemas.microsoft.com/office/powerpoint/2010/main" val="350663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21" grpId="0"/>
      <p:bldP spid="77" grpId="0"/>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192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2A1F3-EA73-40E4-BFA9-264831239E0B}"/>
              </a:ext>
            </a:extLst>
          </p:cNvPr>
          <p:cNvSpPr>
            <a:spLocks noGrp="1"/>
          </p:cNvSpPr>
          <p:nvPr>
            <p:ph type="title"/>
          </p:nvPr>
        </p:nvSpPr>
        <p:spPr>
          <a:xfrm>
            <a:off x="525462" y="2568575"/>
            <a:ext cx="11141075" cy="1590675"/>
          </a:xfrm>
        </p:spPr>
        <p:txBody>
          <a:bodyPr>
            <a:normAutofit/>
          </a:bodyPr>
          <a:lstStyle/>
          <a:p>
            <a:pPr marL="228600"/>
            <a:r>
              <a:rPr lang="en-US" sz="5400" dirty="0">
                <a:solidFill>
                  <a:schemeClr val="bg1"/>
                </a:solidFill>
                <a:latin typeface="Times New Roman" panose="02020603050405020304" pitchFamily="18" charset="0"/>
                <a:cs typeface="Times New Roman" panose="02020603050405020304" pitchFamily="18" charset="0"/>
              </a:rPr>
              <a:t>Two possible outcomes:</a:t>
            </a:r>
            <a:br>
              <a:rPr lang="en-US" sz="5400" dirty="0">
                <a:solidFill>
                  <a:schemeClr val="bg1"/>
                </a:solidFill>
                <a:latin typeface="Times New Roman" panose="02020603050405020304" pitchFamily="18" charset="0"/>
                <a:cs typeface="Times New Roman" panose="02020603050405020304" pitchFamily="18" charset="0"/>
              </a:rPr>
            </a:br>
            <a:r>
              <a:rPr lang="en-US" sz="5400" i="1" dirty="0">
                <a:solidFill>
                  <a:schemeClr val="bg1"/>
                </a:solidFill>
                <a:latin typeface="Times New Roman" panose="02020603050405020304" pitchFamily="18" charset="0"/>
                <a:cs typeface="Times New Roman" panose="02020603050405020304" pitchFamily="18" charset="0"/>
              </a:rPr>
              <a:t>Hits</a:t>
            </a:r>
            <a:r>
              <a:rPr lang="en-US" sz="5400" dirty="0">
                <a:solidFill>
                  <a:schemeClr val="bg1"/>
                </a:solidFill>
                <a:latin typeface="Times New Roman" panose="02020603050405020304" pitchFamily="18" charset="0"/>
                <a:cs typeface="Times New Roman" panose="02020603050405020304" pitchFamily="18" charset="0"/>
              </a:rPr>
              <a:t> and </a:t>
            </a:r>
            <a:r>
              <a:rPr lang="en-US" sz="5400" i="1" dirty="0">
                <a:solidFill>
                  <a:schemeClr val="bg1"/>
                </a:solidFill>
                <a:latin typeface="Times New Roman" panose="02020603050405020304" pitchFamily="18" charset="0"/>
                <a:cs typeface="Times New Roman" panose="02020603050405020304" pitchFamily="18" charset="0"/>
              </a:rPr>
              <a:t>Misses</a:t>
            </a:r>
          </a:p>
        </p:txBody>
      </p:sp>
    </p:spTree>
    <p:extLst>
      <p:ext uri="{BB962C8B-B14F-4D97-AF65-F5344CB8AC3E}">
        <p14:creationId xmlns:p14="http://schemas.microsoft.com/office/powerpoint/2010/main" val="2387052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5125"/>
            <a:ext cx="10637108" cy="1325563"/>
          </a:xfrm>
        </p:spPr>
        <p:txBody>
          <a:bodyPr/>
          <a:lstStyle/>
          <a:p>
            <a:r>
              <a:rPr lang="en-US" b="1" dirty="0">
                <a:latin typeface="Times New Roman" panose="02020603050405020304" pitchFamily="18" charset="0"/>
                <a:cs typeface="Times New Roman" panose="02020603050405020304" pitchFamily="18" charset="0"/>
              </a:rPr>
              <a:t>MAD</a:t>
            </a:r>
            <a:r>
              <a:rPr lang="en-US" dirty="0">
                <a:latin typeface="Times New Roman" panose="02020603050405020304" pitchFamily="18" charset="0"/>
                <a:cs typeface="Times New Roman" panose="02020603050405020304" pitchFamily="18" charset="0"/>
              </a:rPr>
              <a:t> (Minimum </a:t>
            </a:r>
            <a:r>
              <a:rPr lang="en-US" dirty="0" err="1">
                <a:latin typeface="Times New Roman" panose="02020603050405020304" pitchFamily="18" charset="0"/>
                <a:cs typeface="Times New Roman" panose="02020603050405020304" pitchFamily="18" charset="0"/>
              </a:rPr>
              <a:t>AggregateDelay</a:t>
            </a:r>
            <a:r>
              <a:rPr lang="en-US" dirty="0">
                <a:latin typeface="Times New Roman" panose="02020603050405020304" pitchFamily="18" charset="0"/>
                <a:cs typeface="Times New Roman" panose="02020603050405020304" pitchFamily="18" charset="0"/>
              </a:rPr>
              <a:t>)</a:t>
            </a:r>
          </a:p>
        </p:txBody>
      </p:sp>
      <p:sp>
        <p:nvSpPr>
          <p:cNvPr id="4" name="Content Placeholder 2">
            <a:extLst>
              <a:ext uri="{FF2B5EF4-FFF2-40B4-BE49-F238E27FC236}">
                <a16:creationId xmlns:a16="http://schemas.microsoft.com/office/drawing/2014/main" id="{4B3516F8-6859-46F2-AB8E-316349396E44}"/>
              </a:ext>
            </a:extLst>
          </p:cNvPr>
          <p:cNvSpPr>
            <a:spLocks noGrp="1"/>
          </p:cNvSpPr>
          <p:nvPr>
            <p:ph idx="1"/>
          </p:nvPr>
        </p:nvSpPr>
        <p:spPr>
          <a:xfrm>
            <a:off x="716692" y="1997079"/>
            <a:ext cx="1750583" cy="550859"/>
          </a:xfrm>
        </p:spPr>
        <p:txBody>
          <a:bodyPr>
            <a:normAutofit/>
          </a:bodyPr>
          <a:lstStyle/>
          <a:p>
            <a:pPr marL="0" indent="0" algn="just">
              <a:lnSpc>
                <a:spcPct val="100000"/>
              </a:lnSpc>
              <a:spcBef>
                <a:spcPts val="0"/>
              </a:spcBef>
              <a:buNone/>
            </a:pPr>
            <a:r>
              <a:rPr lang="en-US" dirty="0">
                <a:latin typeface="Times New Roman" panose="02020603050405020304" pitchFamily="18" charset="0"/>
                <a:cs typeface="Times New Roman" panose="02020603050405020304" pitchFamily="18" charset="0"/>
              </a:rPr>
              <a:t>Rank(X) =</a:t>
            </a:r>
          </a:p>
        </p:txBody>
      </p:sp>
      <p:sp>
        <p:nvSpPr>
          <p:cNvPr id="42" name="Google Shape;891;p51">
            <a:extLst>
              <a:ext uri="{FF2B5EF4-FFF2-40B4-BE49-F238E27FC236}">
                <a16:creationId xmlns:a16="http://schemas.microsoft.com/office/drawing/2014/main" id="{200A6AD3-0E21-483D-B069-DD596B852E42}"/>
              </a:ext>
            </a:extLst>
          </p:cNvPr>
          <p:cNvSpPr txBox="1"/>
          <p:nvPr/>
        </p:nvSpPr>
        <p:spPr>
          <a:xfrm>
            <a:off x="2491239" y="1581445"/>
            <a:ext cx="3925988" cy="1390432"/>
          </a:xfrm>
          <a:prstGeom prst="rect">
            <a:avLst/>
          </a:prstGeom>
          <a:noFill/>
          <a:ln>
            <a:noFill/>
          </a:ln>
        </p:spPr>
        <p:txBody>
          <a:bodyPr spcFirstLastPara="1" wrap="square" lIns="121900" tIns="121900" rIns="121900" bIns="121900" anchor="t" anchorCtr="0">
            <a:noAutofit/>
          </a:bodyPr>
          <a:lstStyle/>
          <a:p>
            <a:pPr algn="ctr">
              <a:lnSpc>
                <a:spcPct val="125000"/>
              </a:lnSpc>
            </a:pPr>
            <a:r>
              <a:rPr lang="en" sz="2800" b="1" dirty="0">
                <a:latin typeface="Times New Roman" panose="02020603050405020304" pitchFamily="18" charset="0"/>
                <a:ea typeface="Roboto"/>
                <a:cs typeface="Times New Roman" panose="02020603050405020304" pitchFamily="18" charset="0"/>
                <a:sym typeface="Roboto"/>
              </a:rPr>
              <a:t>AggregateDelay</a:t>
            </a:r>
            <a:r>
              <a:rPr lang="en" sz="2800" dirty="0">
                <a:latin typeface="Times New Roman" panose="02020603050405020304" pitchFamily="18" charset="0"/>
                <a:ea typeface="Roboto"/>
                <a:cs typeface="Times New Roman" panose="02020603050405020304" pitchFamily="18" charset="0"/>
                <a:sym typeface="Roboto"/>
              </a:rPr>
              <a:t>(X)</a:t>
            </a:r>
            <a:endParaRPr sz="2800" dirty="0">
              <a:latin typeface="Times New Roman" panose="02020603050405020304" pitchFamily="18" charset="0"/>
              <a:ea typeface="Roboto"/>
              <a:cs typeface="Times New Roman" panose="02020603050405020304" pitchFamily="18" charset="0"/>
              <a:sym typeface="Roboto"/>
            </a:endParaRPr>
          </a:p>
          <a:p>
            <a:pPr algn="ctr">
              <a:lnSpc>
                <a:spcPct val="125000"/>
              </a:lnSpc>
            </a:pPr>
            <a:r>
              <a:rPr lang="en" sz="2800" b="1" dirty="0">
                <a:latin typeface="Times New Roman" panose="02020603050405020304" pitchFamily="18" charset="0"/>
                <a:ea typeface="Roboto"/>
                <a:cs typeface="Times New Roman" panose="02020603050405020304" pitchFamily="18" charset="0"/>
                <a:sym typeface="Roboto"/>
              </a:rPr>
              <a:t>Time-to-Next-Access</a:t>
            </a:r>
            <a:r>
              <a:rPr lang="en" sz="2800" dirty="0">
                <a:latin typeface="Times New Roman" panose="02020603050405020304" pitchFamily="18" charset="0"/>
                <a:ea typeface="Roboto"/>
                <a:cs typeface="Times New Roman" panose="02020603050405020304" pitchFamily="18" charset="0"/>
                <a:sym typeface="Roboto"/>
              </a:rPr>
              <a:t>(X)</a:t>
            </a:r>
            <a:endParaRPr sz="2800" dirty="0">
              <a:latin typeface="Times New Roman" panose="02020603050405020304" pitchFamily="18" charset="0"/>
              <a:cs typeface="Times New Roman" panose="02020603050405020304" pitchFamily="18" charset="0"/>
            </a:endParaRPr>
          </a:p>
        </p:txBody>
      </p:sp>
      <p:cxnSp>
        <p:nvCxnSpPr>
          <p:cNvPr id="47" name="Google Shape;892;p51">
            <a:extLst>
              <a:ext uri="{FF2B5EF4-FFF2-40B4-BE49-F238E27FC236}">
                <a16:creationId xmlns:a16="http://schemas.microsoft.com/office/drawing/2014/main" id="{B1DF332F-2C94-4ED8-A894-120CD2E21DDD}"/>
              </a:ext>
            </a:extLst>
          </p:cNvPr>
          <p:cNvCxnSpPr>
            <a:cxnSpLocks/>
            <a:endCxn id="42" idx="3"/>
          </p:cNvCxnSpPr>
          <p:nvPr/>
        </p:nvCxnSpPr>
        <p:spPr>
          <a:xfrm>
            <a:off x="2467275" y="2276661"/>
            <a:ext cx="3949952" cy="0"/>
          </a:xfrm>
          <a:prstGeom prst="straightConnector1">
            <a:avLst/>
          </a:prstGeom>
          <a:noFill/>
          <a:ln w="9525" cap="flat" cmpd="sng">
            <a:solidFill>
              <a:schemeClr val="dk2"/>
            </a:solidFill>
            <a:prstDash val="solid"/>
            <a:round/>
            <a:headEnd type="none" w="med" len="med"/>
            <a:tailEnd type="none" w="med" len="med"/>
          </a:ln>
        </p:spPr>
      </p:cxnSp>
      <p:sp>
        <p:nvSpPr>
          <p:cNvPr id="14" name="Rectangle 13">
            <a:extLst>
              <a:ext uri="{FF2B5EF4-FFF2-40B4-BE49-F238E27FC236}">
                <a16:creationId xmlns:a16="http://schemas.microsoft.com/office/drawing/2014/main" id="{69634C58-4AB7-4729-BC67-B85F72328A60}"/>
              </a:ext>
            </a:extLst>
          </p:cNvPr>
          <p:cNvSpPr/>
          <p:nvPr/>
        </p:nvSpPr>
        <p:spPr>
          <a:xfrm>
            <a:off x="716692" y="3207467"/>
            <a:ext cx="7155721" cy="1292662"/>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Algorithm:</a:t>
            </a:r>
          </a:p>
          <a:p>
            <a:r>
              <a:rPr lang="en-US" sz="2600" dirty="0">
                <a:latin typeface="Times New Roman" panose="02020603050405020304" pitchFamily="18" charset="0"/>
                <a:cs typeface="Times New Roman" panose="02020603050405020304" pitchFamily="18" charset="0"/>
              </a:rPr>
              <a:t>- Compute </a:t>
            </a:r>
            <a:r>
              <a:rPr lang="en-US" sz="2600" i="1" dirty="0">
                <a:latin typeface="Times New Roman" panose="02020603050405020304" pitchFamily="18" charset="0"/>
                <a:cs typeface="Times New Roman" panose="02020603050405020304" pitchFamily="18" charset="0"/>
              </a:rPr>
              <a:t>Rank(X)</a:t>
            </a:r>
            <a:r>
              <a:rPr lang="en-US" sz="2600" dirty="0">
                <a:latin typeface="Times New Roman" panose="02020603050405020304" pitchFamily="18" charset="0"/>
                <a:cs typeface="Times New Roman" panose="02020603050405020304" pitchFamily="18" charset="0"/>
              </a:rPr>
              <a:t> for all cached objects</a:t>
            </a:r>
          </a:p>
          <a:p>
            <a:r>
              <a:rPr lang="en-US" sz="2600" dirty="0">
                <a:latin typeface="Times New Roman" panose="02020603050405020304" pitchFamily="18" charset="0"/>
                <a:cs typeface="Times New Roman" panose="02020603050405020304" pitchFamily="18" charset="0"/>
              </a:rPr>
              <a:t>- Evict the cached object with the lowest rank</a:t>
            </a:r>
          </a:p>
        </p:txBody>
      </p:sp>
      <p:sp>
        <p:nvSpPr>
          <p:cNvPr id="23" name="Rectangle 22">
            <a:extLst>
              <a:ext uri="{FF2B5EF4-FFF2-40B4-BE49-F238E27FC236}">
                <a16:creationId xmlns:a16="http://schemas.microsoft.com/office/drawing/2014/main" id="{6240F8C5-7C9A-465D-B4F0-298F6754A949}"/>
              </a:ext>
            </a:extLst>
          </p:cNvPr>
          <p:cNvSpPr/>
          <p:nvPr/>
        </p:nvSpPr>
        <p:spPr>
          <a:xfrm>
            <a:off x="716691" y="4903943"/>
            <a:ext cx="7155721" cy="892552"/>
          </a:xfrm>
          <a:prstGeom prst="rect">
            <a:avLst/>
          </a:prstGeom>
        </p:spPr>
        <p:txBody>
          <a:bodyPr wrap="square">
            <a:spAutoFit/>
          </a:bodyPr>
          <a:lstStyle/>
          <a:p>
            <a:r>
              <a:rPr lang="en-US" sz="2600" b="1" dirty="0">
                <a:solidFill>
                  <a:srgbClr val="A6192E"/>
                </a:solidFill>
                <a:latin typeface="Times New Roman" panose="02020603050405020304" pitchFamily="18" charset="0"/>
                <a:cs typeface="Times New Roman" panose="02020603050405020304" pitchFamily="18" charset="0"/>
              </a:rPr>
              <a:t>Wait… doesn’t this need future information?</a:t>
            </a:r>
            <a:endParaRPr lang="en-US" sz="2600" dirty="0">
              <a:solidFill>
                <a:srgbClr val="A6192E"/>
              </a:solidFill>
              <a:latin typeface="Times New Roman" panose="02020603050405020304" pitchFamily="18" charset="0"/>
              <a:cs typeface="Times New Roman" panose="02020603050405020304" pitchFamily="18" charset="0"/>
            </a:endParaRPr>
          </a:p>
          <a:p>
            <a:r>
              <a:rPr lang="en-US" sz="2600" dirty="0">
                <a:solidFill>
                  <a:srgbClr val="A6192E"/>
                </a:solidFill>
                <a:latin typeface="Times New Roman" panose="02020603050405020304" pitchFamily="18" charset="0"/>
                <a:cs typeface="Times New Roman" panose="02020603050405020304" pitchFamily="18" charset="0"/>
              </a:rPr>
              <a:t>Use past to make predictions of the future!</a:t>
            </a:r>
          </a:p>
        </p:txBody>
      </p:sp>
    </p:spTree>
    <p:extLst>
      <p:ext uri="{BB962C8B-B14F-4D97-AF65-F5344CB8AC3E}">
        <p14:creationId xmlns:p14="http://schemas.microsoft.com/office/powerpoint/2010/main" val="400520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5125"/>
            <a:ext cx="10637108" cy="1325563"/>
          </a:xfrm>
        </p:spPr>
        <p:txBody>
          <a:bodyPr/>
          <a:lstStyle/>
          <a:p>
            <a:r>
              <a:rPr lang="en-US" b="1" dirty="0">
                <a:latin typeface="Times New Roman" panose="02020603050405020304" pitchFamily="18" charset="0"/>
                <a:cs typeface="Times New Roman" panose="02020603050405020304" pitchFamily="18" charset="0"/>
              </a:rPr>
              <a:t>MAD</a:t>
            </a:r>
            <a:r>
              <a:rPr lang="en-US" dirty="0">
                <a:latin typeface="Times New Roman" panose="02020603050405020304" pitchFamily="18" charset="0"/>
                <a:cs typeface="Times New Roman" panose="02020603050405020304" pitchFamily="18" charset="0"/>
              </a:rPr>
              <a:t>: Estimating Time-to-Next-Access</a:t>
            </a:r>
          </a:p>
        </p:txBody>
      </p:sp>
      <p:sp>
        <p:nvSpPr>
          <p:cNvPr id="4" name="Content Placeholder 2">
            <a:extLst>
              <a:ext uri="{FF2B5EF4-FFF2-40B4-BE49-F238E27FC236}">
                <a16:creationId xmlns:a16="http://schemas.microsoft.com/office/drawing/2014/main" id="{4B3516F8-6859-46F2-AB8E-316349396E44}"/>
              </a:ext>
            </a:extLst>
          </p:cNvPr>
          <p:cNvSpPr>
            <a:spLocks noGrp="1"/>
          </p:cNvSpPr>
          <p:nvPr>
            <p:ph idx="1"/>
          </p:nvPr>
        </p:nvSpPr>
        <p:spPr>
          <a:xfrm>
            <a:off x="716692" y="1997079"/>
            <a:ext cx="1750583" cy="550859"/>
          </a:xfrm>
        </p:spPr>
        <p:txBody>
          <a:bodyPr>
            <a:normAutofit/>
          </a:bodyPr>
          <a:lstStyle/>
          <a:p>
            <a:pPr marL="0" indent="0" algn="just">
              <a:lnSpc>
                <a:spcPct val="100000"/>
              </a:lnSpc>
              <a:spcBef>
                <a:spcPts val="0"/>
              </a:spcBef>
              <a:buNone/>
            </a:pPr>
            <a:r>
              <a:rPr lang="en-US" dirty="0">
                <a:latin typeface="Times New Roman" panose="02020603050405020304" pitchFamily="18" charset="0"/>
                <a:cs typeface="Times New Roman" panose="02020603050405020304" pitchFamily="18" charset="0"/>
              </a:rPr>
              <a:t>Rank(X) =</a:t>
            </a:r>
          </a:p>
        </p:txBody>
      </p:sp>
      <p:sp>
        <p:nvSpPr>
          <p:cNvPr id="42" name="Google Shape;891;p51">
            <a:extLst>
              <a:ext uri="{FF2B5EF4-FFF2-40B4-BE49-F238E27FC236}">
                <a16:creationId xmlns:a16="http://schemas.microsoft.com/office/drawing/2014/main" id="{200A6AD3-0E21-483D-B069-DD596B852E42}"/>
              </a:ext>
            </a:extLst>
          </p:cNvPr>
          <p:cNvSpPr txBox="1"/>
          <p:nvPr/>
        </p:nvSpPr>
        <p:spPr>
          <a:xfrm>
            <a:off x="2491239" y="1581445"/>
            <a:ext cx="3925988" cy="1390432"/>
          </a:xfrm>
          <a:prstGeom prst="rect">
            <a:avLst/>
          </a:prstGeom>
          <a:noFill/>
          <a:ln>
            <a:noFill/>
          </a:ln>
        </p:spPr>
        <p:txBody>
          <a:bodyPr spcFirstLastPara="1" wrap="square" lIns="121900" tIns="121900" rIns="121900" bIns="121900" anchor="t" anchorCtr="0">
            <a:noAutofit/>
          </a:bodyPr>
          <a:lstStyle/>
          <a:p>
            <a:pPr algn="ctr">
              <a:lnSpc>
                <a:spcPct val="125000"/>
              </a:lnSpc>
            </a:pPr>
            <a:r>
              <a:rPr lang="en" sz="2800" b="1" dirty="0">
                <a:latin typeface="Times New Roman" panose="02020603050405020304" pitchFamily="18" charset="0"/>
                <a:ea typeface="Roboto"/>
                <a:cs typeface="Times New Roman" panose="02020603050405020304" pitchFamily="18" charset="0"/>
                <a:sym typeface="Roboto"/>
              </a:rPr>
              <a:t>AggregateDelay</a:t>
            </a:r>
            <a:r>
              <a:rPr lang="en" sz="2800" dirty="0">
                <a:latin typeface="Times New Roman" panose="02020603050405020304" pitchFamily="18" charset="0"/>
                <a:ea typeface="Roboto"/>
                <a:cs typeface="Times New Roman" panose="02020603050405020304" pitchFamily="18" charset="0"/>
                <a:sym typeface="Roboto"/>
              </a:rPr>
              <a:t>(X)</a:t>
            </a:r>
            <a:endParaRPr sz="2800" dirty="0">
              <a:latin typeface="Times New Roman" panose="02020603050405020304" pitchFamily="18" charset="0"/>
              <a:ea typeface="Roboto"/>
              <a:cs typeface="Times New Roman" panose="02020603050405020304" pitchFamily="18" charset="0"/>
              <a:sym typeface="Roboto"/>
            </a:endParaRPr>
          </a:p>
          <a:p>
            <a:pPr algn="ctr">
              <a:lnSpc>
                <a:spcPct val="125000"/>
              </a:lnSpc>
            </a:pPr>
            <a:r>
              <a:rPr lang="en" sz="2800" b="1" dirty="0">
                <a:latin typeface="Times New Roman" panose="02020603050405020304" pitchFamily="18" charset="0"/>
                <a:ea typeface="Roboto"/>
                <a:cs typeface="Times New Roman" panose="02020603050405020304" pitchFamily="18" charset="0"/>
                <a:sym typeface="Roboto"/>
              </a:rPr>
              <a:t>Time-to-Next-Access</a:t>
            </a:r>
            <a:r>
              <a:rPr lang="en" sz="2800" dirty="0">
                <a:latin typeface="Times New Roman" panose="02020603050405020304" pitchFamily="18" charset="0"/>
                <a:ea typeface="Roboto"/>
                <a:cs typeface="Times New Roman" panose="02020603050405020304" pitchFamily="18" charset="0"/>
                <a:sym typeface="Roboto"/>
              </a:rPr>
              <a:t>(X)</a:t>
            </a:r>
            <a:endParaRPr sz="2800" dirty="0">
              <a:latin typeface="Times New Roman" panose="02020603050405020304" pitchFamily="18" charset="0"/>
              <a:cs typeface="Times New Roman" panose="02020603050405020304" pitchFamily="18" charset="0"/>
            </a:endParaRPr>
          </a:p>
        </p:txBody>
      </p:sp>
      <p:cxnSp>
        <p:nvCxnSpPr>
          <p:cNvPr id="47" name="Google Shape;892;p51">
            <a:extLst>
              <a:ext uri="{FF2B5EF4-FFF2-40B4-BE49-F238E27FC236}">
                <a16:creationId xmlns:a16="http://schemas.microsoft.com/office/drawing/2014/main" id="{B1DF332F-2C94-4ED8-A894-120CD2E21DDD}"/>
              </a:ext>
            </a:extLst>
          </p:cNvPr>
          <p:cNvCxnSpPr>
            <a:cxnSpLocks/>
            <a:endCxn id="42" idx="3"/>
          </p:cNvCxnSpPr>
          <p:nvPr/>
        </p:nvCxnSpPr>
        <p:spPr>
          <a:xfrm>
            <a:off x="2467275" y="2276661"/>
            <a:ext cx="3949952" cy="0"/>
          </a:xfrm>
          <a:prstGeom prst="straightConnector1">
            <a:avLst/>
          </a:prstGeom>
          <a:noFill/>
          <a:ln w="9525" cap="flat" cmpd="sng">
            <a:solidFill>
              <a:schemeClr val="dk2"/>
            </a:solidFill>
            <a:prstDash val="solid"/>
            <a:round/>
            <a:headEnd type="none" w="med" len="med"/>
            <a:tailEnd type="none" w="med" len="med"/>
          </a:ln>
        </p:spPr>
      </p:cxnSp>
      <p:sp>
        <p:nvSpPr>
          <p:cNvPr id="2" name="Rectangle 1">
            <a:extLst>
              <a:ext uri="{FF2B5EF4-FFF2-40B4-BE49-F238E27FC236}">
                <a16:creationId xmlns:a16="http://schemas.microsoft.com/office/drawing/2014/main" id="{647E54AC-BD77-4018-9734-BEF8FCDD0F5C}"/>
              </a:ext>
            </a:extLst>
          </p:cNvPr>
          <p:cNvSpPr/>
          <p:nvPr/>
        </p:nvSpPr>
        <p:spPr>
          <a:xfrm>
            <a:off x="2544470" y="2317045"/>
            <a:ext cx="3819525" cy="440442"/>
          </a:xfrm>
          <a:prstGeom prst="rect">
            <a:avLst/>
          </a:prstGeom>
          <a:noFill/>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AD598D2-B225-420A-B83B-C53875F4585C}"/>
              </a:ext>
            </a:extLst>
          </p:cNvPr>
          <p:cNvSpPr txBox="1">
            <a:spLocks/>
          </p:cNvSpPr>
          <p:nvPr/>
        </p:nvSpPr>
        <p:spPr>
          <a:xfrm>
            <a:off x="602379" y="3452809"/>
            <a:ext cx="5865082" cy="952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dirty="0">
                <a:latin typeface="Times New Roman" panose="02020603050405020304" pitchFamily="18" charset="0"/>
                <a:cs typeface="Times New Roman" panose="02020603050405020304" pitchFamily="18" charset="0"/>
              </a:rPr>
              <a:t>Belady ranks objects by TTNA(X)</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and is hit-rate optimal.</a:t>
            </a:r>
          </a:p>
        </p:txBody>
      </p:sp>
      <p:sp>
        <p:nvSpPr>
          <p:cNvPr id="17" name="Content Placeholder 2">
            <a:extLst>
              <a:ext uri="{FF2B5EF4-FFF2-40B4-BE49-F238E27FC236}">
                <a16:creationId xmlns:a16="http://schemas.microsoft.com/office/drawing/2014/main" id="{A9A7CFD7-0702-4903-9027-C8161C8183CC}"/>
              </a:ext>
            </a:extLst>
          </p:cNvPr>
          <p:cNvSpPr txBox="1">
            <a:spLocks/>
          </p:cNvSpPr>
          <p:nvPr/>
        </p:nvSpPr>
        <p:spPr>
          <a:xfrm>
            <a:off x="602380" y="5167312"/>
            <a:ext cx="5865083" cy="1090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dirty="0">
                <a:latin typeface="Times New Roman" panose="02020603050405020304" pitchFamily="18" charset="0"/>
                <a:cs typeface="Times New Roman" panose="02020603050405020304" pitchFamily="18" charset="0"/>
              </a:rPr>
              <a:t>Hit-rate optimizing algorithms aim to approximate Belady’s ranking function.</a:t>
            </a:r>
          </a:p>
        </p:txBody>
      </p:sp>
      <p:sp>
        <p:nvSpPr>
          <p:cNvPr id="5" name="Arrow: Down 4">
            <a:extLst>
              <a:ext uri="{FF2B5EF4-FFF2-40B4-BE49-F238E27FC236}">
                <a16:creationId xmlns:a16="http://schemas.microsoft.com/office/drawing/2014/main" id="{E545ED4F-9FF9-4AB2-8C32-C82ABF37D016}"/>
              </a:ext>
            </a:extLst>
          </p:cNvPr>
          <p:cNvSpPr/>
          <p:nvPr/>
        </p:nvSpPr>
        <p:spPr>
          <a:xfrm>
            <a:off x="3363470" y="4475042"/>
            <a:ext cx="342900" cy="69227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FD522742-F1BC-45E5-B590-85B7AF96BEC0}"/>
              </a:ext>
            </a:extLst>
          </p:cNvPr>
          <p:cNvSpPr/>
          <p:nvPr/>
        </p:nvSpPr>
        <p:spPr>
          <a:xfrm rot="16200000">
            <a:off x="6756752" y="5366427"/>
            <a:ext cx="342900" cy="69227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33C8A890-6BF5-4976-835C-462D02522036}"/>
              </a:ext>
            </a:extLst>
          </p:cNvPr>
          <p:cNvSpPr txBox="1">
            <a:spLocks/>
          </p:cNvSpPr>
          <p:nvPr/>
        </p:nvSpPr>
        <p:spPr>
          <a:xfrm>
            <a:off x="7388941" y="5167312"/>
            <a:ext cx="4417284" cy="1090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dirty="0">
                <a:latin typeface="Times New Roman" panose="02020603050405020304" pitchFamily="18" charset="0"/>
                <a:cs typeface="Times New Roman" panose="02020603050405020304" pitchFamily="18" charset="0"/>
              </a:rPr>
              <a:t>Use existing algorithms (e.g. LRU) to estimate TTNA(X)</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sp>
        <p:nvSpPr>
          <p:cNvPr id="20" name="Content Placeholder 2">
            <a:extLst>
              <a:ext uri="{FF2B5EF4-FFF2-40B4-BE49-F238E27FC236}">
                <a16:creationId xmlns:a16="http://schemas.microsoft.com/office/drawing/2014/main" id="{9694372C-BF57-4160-A8F2-EB7BABB62DB7}"/>
              </a:ext>
            </a:extLst>
          </p:cNvPr>
          <p:cNvSpPr txBox="1">
            <a:spLocks/>
          </p:cNvSpPr>
          <p:nvPr/>
        </p:nvSpPr>
        <p:spPr>
          <a:xfrm>
            <a:off x="7125127" y="2862635"/>
            <a:ext cx="3925988" cy="104434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Existing estimators (</a:t>
            </a:r>
            <a:r>
              <a:rPr lang="en-US" sz="2000" i="1" dirty="0">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LRU, LHD [NSDI ‘18], LRB [NSDI’ 20], GDW [</a:t>
            </a:r>
            <a:r>
              <a:rPr lang="en-US" sz="2000" dirty="0" err="1">
                <a:latin typeface="Times New Roman" panose="02020603050405020304" pitchFamily="18" charset="0"/>
                <a:cs typeface="Times New Roman" panose="02020603050405020304" pitchFamily="18" charset="0"/>
              </a:rPr>
              <a:t>Eurosys</a:t>
            </a:r>
            <a:r>
              <a:rPr lang="en-US" sz="2000" dirty="0">
                <a:latin typeface="Times New Roman" panose="02020603050405020304" pitchFamily="18" charset="0"/>
                <a:cs typeface="Times New Roman" panose="02020603050405020304" pitchFamily="18" charset="0"/>
              </a:rPr>
              <a:t> ‘15])</a:t>
            </a:r>
          </a:p>
        </p:txBody>
      </p:sp>
      <p:cxnSp>
        <p:nvCxnSpPr>
          <p:cNvPr id="21" name="Straight Arrow Connector 20">
            <a:extLst>
              <a:ext uri="{FF2B5EF4-FFF2-40B4-BE49-F238E27FC236}">
                <a16:creationId xmlns:a16="http://schemas.microsoft.com/office/drawing/2014/main" id="{D2D10DFC-5638-4171-8846-DDC1A10D52F7}"/>
              </a:ext>
            </a:extLst>
          </p:cNvPr>
          <p:cNvCxnSpPr>
            <a:cxnSpLocks/>
            <a:stCxn id="20" idx="1"/>
          </p:cNvCxnSpPr>
          <p:nvPr/>
        </p:nvCxnSpPr>
        <p:spPr>
          <a:xfrm flipH="1" flipV="1">
            <a:off x="6363995" y="2778859"/>
            <a:ext cx="761132" cy="6059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91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5" grpId="0" animBg="1"/>
      <p:bldP spid="18" grpId="0" animBg="1"/>
      <p:bldP spid="19" grpId="0"/>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5125"/>
            <a:ext cx="10637108" cy="1325563"/>
          </a:xfrm>
        </p:spPr>
        <p:txBody>
          <a:bodyPr/>
          <a:lstStyle/>
          <a:p>
            <a:r>
              <a:rPr lang="en-US" b="1" dirty="0">
                <a:latin typeface="Times New Roman" panose="02020603050405020304" pitchFamily="18" charset="0"/>
                <a:cs typeface="Times New Roman" panose="02020603050405020304" pitchFamily="18" charset="0"/>
              </a:rPr>
              <a:t>MAD</a:t>
            </a:r>
            <a:r>
              <a:rPr lang="en-US" dirty="0">
                <a:latin typeface="Times New Roman" panose="02020603050405020304" pitchFamily="18" charset="0"/>
                <a:cs typeface="Times New Roman" panose="02020603050405020304" pitchFamily="18" charset="0"/>
              </a:rPr>
              <a:t>: Estimating </a:t>
            </a:r>
            <a:r>
              <a:rPr lang="en-US" dirty="0" err="1">
                <a:latin typeface="Times New Roman" panose="02020603050405020304" pitchFamily="18" charset="0"/>
                <a:cs typeface="Times New Roman" panose="02020603050405020304" pitchFamily="18" charset="0"/>
              </a:rPr>
              <a:t>AggregateDelay</a:t>
            </a:r>
            <a:endParaRPr lang="en-US"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4B3516F8-6859-46F2-AB8E-316349396E44}"/>
              </a:ext>
            </a:extLst>
          </p:cNvPr>
          <p:cNvSpPr>
            <a:spLocks noGrp="1"/>
          </p:cNvSpPr>
          <p:nvPr>
            <p:ph idx="1"/>
          </p:nvPr>
        </p:nvSpPr>
        <p:spPr>
          <a:xfrm>
            <a:off x="716692" y="1997079"/>
            <a:ext cx="1750583" cy="550859"/>
          </a:xfrm>
        </p:spPr>
        <p:txBody>
          <a:bodyPr>
            <a:normAutofit/>
          </a:bodyPr>
          <a:lstStyle/>
          <a:p>
            <a:pPr marL="0" indent="0" algn="just">
              <a:lnSpc>
                <a:spcPct val="100000"/>
              </a:lnSpc>
              <a:spcBef>
                <a:spcPts val="0"/>
              </a:spcBef>
              <a:buNone/>
            </a:pPr>
            <a:r>
              <a:rPr lang="en-US" dirty="0">
                <a:latin typeface="Times New Roman" panose="02020603050405020304" pitchFamily="18" charset="0"/>
                <a:cs typeface="Times New Roman" panose="02020603050405020304" pitchFamily="18" charset="0"/>
              </a:rPr>
              <a:t>Rank(X) =</a:t>
            </a:r>
          </a:p>
        </p:txBody>
      </p:sp>
      <p:sp>
        <p:nvSpPr>
          <p:cNvPr id="42" name="Google Shape;891;p51">
            <a:extLst>
              <a:ext uri="{FF2B5EF4-FFF2-40B4-BE49-F238E27FC236}">
                <a16:creationId xmlns:a16="http://schemas.microsoft.com/office/drawing/2014/main" id="{200A6AD3-0E21-483D-B069-DD596B852E42}"/>
              </a:ext>
            </a:extLst>
          </p:cNvPr>
          <p:cNvSpPr txBox="1"/>
          <p:nvPr/>
        </p:nvSpPr>
        <p:spPr>
          <a:xfrm>
            <a:off x="2491239" y="1581445"/>
            <a:ext cx="3925988" cy="1390432"/>
          </a:xfrm>
          <a:prstGeom prst="rect">
            <a:avLst/>
          </a:prstGeom>
          <a:noFill/>
          <a:ln>
            <a:noFill/>
          </a:ln>
        </p:spPr>
        <p:txBody>
          <a:bodyPr spcFirstLastPara="1" wrap="square" lIns="121900" tIns="121900" rIns="121900" bIns="121900" anchor="t" anchorCtr="0">
            <a:noAutofit/>
          </a:bodyPr>
          <a:lstStyle/>
          <a:p>
            <a:pPr algn="ctr">
              <a:lnSpc>
                <a:spcPct val="125000"/>
              </a:lnSpc>
            </a:pPr>
            <a:r>
              <a:rPr lang="en" sz="2800" b="1" dirty="0">
                <a:latin typeface="Times New Roman" panose="02020603050405020304" pitchFamily="18" charset="0"/>
                <a:ea typeface="Roboto"/>
                <a:cs typeface="Times New Roman" panose="02020603050405020304" pitchFamily="18" charset="0"/>
                <a:sym typeface="Roboto"/>
              </a:rPr>
              <a:t>AggregateDelay</a:t>
            </a:r>
            <a:r>
              <a:rPr lang="en" sz="2800" dirty="0">
                <a:latin typeface="Times New Roman" panose="02020603050405020304" pitchFamily="18" charset="0"/>
                <a:ea typeface="Roboto"/>
                <a:cs typeface="Times New Roman" panose="02020603050405020304" pitchFamily="18" charset="0"/>
                <a:sym typeface="Roboto"/>
              </a:rPr>
              <a:t>(X)</a:t>
            </a:r>
            <a:endParaRPr sz="2800" dirty="0">
              <a:latin typeface="Times New Roman" panose="02020603050405020304" pitchFamily="18" charset="0"/>
              <a:ea typeface="Roboto"/>
              <a:cs typeface="Times New Roman" panose="02020603050405020304" pitchFamily="18" charset="0"/>
              <a:sym typeface="Roboto"/>
            </a:endParaRPr>
          </a:p>
          <a:p>
            <a:pPr algn="ctr">
              <a:lnSpc>
                <a:spcPct val="125000"/>
              </a:lnSpc>
            </a:pPr>
            <a:r>
              <a:rPr lang="en" sz="2800" b="1" dirty="0">
                <a:latin typeface="Times New Roman" panose="02020603050405020304" pitchFamily="18" charset="0"/>
                <a:ea typeface="Roboto"/>
                <a:cs typeface="Times New Roman" panose="02020603050405020304" pitchFamily="18" charset="0"/>
                <a:sym typeface="Roboto"/>
              </a:rPr>
              <a:t>Time-to-Next-Access</a:t>
            </a:r>
            <a:r>
              <a:rPr lang="en" sz="2800" dirty="0">
                <a:latin typeface="Times New Roman" panose="02020603050405020304" pitchFamily="18" charset="0"/>
                <a:ea typeface="Roboto"/>
                <a:cs typeface="Times New Roman" panose="02020603050405020304" pitchFamily="18" charset="0"/>
                <a:sym typeface="Roboto"/>
              </a:rPr>
              <a:t>(X)</a:t>
            </a:r>
            <a:endParaRPr sz="2800" dirty="0">
              <a:latin typeface="Times New Roman" panose="02020603050405020304" pitchFamily="18" charset="0"/>
              <a:cs typeface="Times New Roman" panose="02020603050405020304" pitchFamily="18" charset="0"/>
            </a:endParaRPr>
          </a:p>
        </p:txBody>
      </p:sp>
      <p:cxnSp>
        <p:nvCxnSpPr>
          <p:cNvPr id="47" name="Google Shape;892;p51">
            <a:extLst>
              <a:ext uri="{FF2B5EF4-FFF2-40B4-BE49-F238E27FC236}">
                <a16:creationId xmlns:a16="http://schemas.microsoft.com/office/drawing/2014/main" id="{B1DF332F-2C94-4ED8-A894-120CD2E21DDD}"/>
              </a:ext>
            </a:extLst>
          </p:cNvPr>
          <p:cNvCxnSpPr>
            <a:cxnSpLocks/>
            <a:endCxn id="42" idx="3"/>
          </p:cNvCxnSpPr>
          <p:nvPr/>
        </p:nvCxnSpPr>
        <p:spPr>
          <a:xfrm>
            <a:off x="2467275" y="2276661"/>
            <a:ext cx="3949952" cy="0"/>
          </a:xfrm>
          <a:prstGeom prst="straightConnector1">
            <a:avLst/>
          </a:prstGeom>
          <a:noFill/>
          <a:ln w="9525" cap="flat" cmpd="sng">
            <a:solidFill>
              <a:schemeClr val="dk2"/>
            </a:solidFill>
            <a:prstDash val="solid"/>
            <a:round/>
            <a:headEnd type="none" w="med" len="med"/>
            <a:tailEnd type="none" w="med" len="med"/>
          </a:ln>
        </p:spPr>
      </p:cxnSp>
      <p:sp>
        <p:nvSpPr>
          <p:cNvPr id="2" name="Rectangle 1">
            <a:extLst>
              <a:ext uri="{FF2B5EF4-FFF2-40B4-BE49-F238E27FC236}">
                <a16:creationId xmlns:a16="http://schemas.microsoft.com/office/drawing/2014/main" id="{647E54AC-BD77-4018-9734-BEF8FCDD0F5C}"/>
              </a:ext>
            </a:extLst>
          </p:cNvPr>
          <p:cNvSpPr/>
          <p:nvPr/>
        </p:nvSpPr>
        <p:spPr>
          <a:xfrm>
            <a:off x="2544470" y="1794331"/>
            <a:ext cx="3819525" cy="440442"/>
          </a:xfrm>
          <a:prstGeom prst="rect">
            <a:avLst/>
          </a:prstGeom>
          <a:noFill/>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Graphic 5" descr="Checkmark">
            <a:extLst>
              <a:ext uri="{FF2B5EF4-FFF2-40B4-BE49-F238E27FC236}">
                <a16:creationId xmlns:a16="http://schemas.microsoft.com/office/drawing/2014/main" id="{C7366B72-9D9A-4308-AE10-6755056E57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0312" y="2318550"/>
            <a:ext cx="333375" cy="333375"/>
          </a:xfrm>
          <a:prstGeom prst="rect">
            <a:avLst/>
          </a:prstGeom>
        </p:spPr>
      </p:pic>
      <p:sp>
        <p:nvSpPr>
          <p:cNvPr id="16" name="Oval 15">
            <a:extLst>
              <a:ext uri="{FF2B5EF4-FFF2-40B4-BE49-F238E27FC236}">
                <a16:creationId xmlns:a16="http://schemas.microsoft.com/office/drawing/2014/main" id="{E7E6F9B8-71CB-45A6-BB42-20503C66FF0D}"/>
              </a:ext>
            </a:extLst>
          </p:cNvPr>
          <p:cNvSpPr/>
          <p:nvPr/>
        </p:nvSpPr>
        <p:spPr>
          <a:xfrm>
            <a:off x="716692" y="4188197"/>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2" name="Oval 21">
            <a:extLst>
              <a:ext uri="{FF2B5EF4-FFF2-40B4-BE49-F238E27FC236}">
                <a16:creationId xmlns:a16="http://schemas.microsoft.com/office/drawing/2014/main" id="{577CE8E5-9413-4E2C-A687-D70015FC8C5E}"/>
              </a:ext>
            </a:extLst>
          </p:cNvPr>
          <p:cNvSpPr/>
          <p:nvPr/>
        </p:nvSpPr>
        <p:spPr>
          <a:xfrm>
            <a:off x="1491049" y="4188197"/>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4" name="Oval 23">
            <a:extLst>
              <a:ext uri="{FF2B5EF4-FFF2-40B4-BE49-F238E27FC236}">
                <a16:creationId xmlns:a16="http://schemas.microsoft.com/office/drawing/2014/main" id="{0B30C2F8-265E-44D8-AB69-3B1C1C29377F}"/>
              </a:ext>
            </a:extLst>
          </p:cNvPr>
          <p:cNvSpPr/>
          <p:nvPr/>
        </p:nvSpPr>
        <p:spPr>
          <a:xfrm>
            <a:off x="4479951" y="4188197"/>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5" name="Oval 24">
            <a:extLst>
              <a:ext uri="{FF2B5EF4-FFF2-40B4-BE49-F238E27FC236}">
                <a16:creationId xmlns:a16="http://schemas.microsoft.com/office/drawing/2014/main" id="{C26EB191-6058-49A1-88E8-C14398F5A714}"/>
              </a:ext>
            </a:extLst>
          </p:cNvPr>
          <p:cNvSpPr/>
          <p:nvPr/>
        </p:nvSpPr>
        <p:spPr>
          <a:xfrm>
            <a:off x="5254308" y="4188197"/>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6" name="Oval 25">
            <a:extLst>
              <a:ext uri="{FF2B5EF4-FFF2-40B4-BE49-F238E27FC236}">
                <a16:creationId xmlns:a16="http://schemas.microsoft.com/office/drawing/2014/main" id="{6EF294C7-4EAF-4B47-B159-B758C9547AFA}"/>
              </a:ext>
            </a:extLst>
          </p:cNvPr>
          <p:cNvSpPr/>
          <p:nvPr/>
        </p:nvSpPr>
        <p:spPr>
          <a:xfrm>
            <a:off x="6028665" y="4188197"/>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grpSp>
        <p:nvGrpSpPr>
          <p:cNvPr id="90" name="Group 89">
            <a:extLst>
              <a:ext uri="{FF2B5EF4-FFF2-40B4-BE49-F238E27FC236}">
                <a16:creationId xmlns:a16="http://schemas.microsoft.com/office/drawing/2014/main" id="{05C87D78-C94C-4EDC-B81C-FAB4BCA913EE}"/>
              </a:ext>
            </a:extLst>
          </p:cNvPr>
          <p:cNvGrpSpPr/>
          <p:nvPr/>
        </p:nvGrpSpPr>
        <p:grpSpPr>
          <a:xfrm>
            <a:off x="716692" y="4813402"/>
            <a:ext cx="2140116" cy="140020"/>
            <a:chOff x="716692" y="4813402"/>
            <a:chExt cx="2140116" cy="140020"/>
          </a:xfrm>
        </p:grpSpPr>
        <p:cxnSp>
          <p:nvCxnSpPr>
            <p:cNvPr id="28" name="Straight Connector 27">
              <a:extLst>
                <a:ext uri="{FF2B5EF4-FFF2-40B4-BE49-F238E27FC236}">
                  <a16:creationId xmlns:a16="http://schemas.microsoft.com/office/drawing/2014/main" id="{A8E5D7A4-956F-43F3-8531-B110F3F91143}"/>
                </a:ext>
              </a:extLst>
            </p:cNvPr>
            <p:cNvCxnSpPr/>
            <p:nvPr/>
          </p:nvCxnSpPr>
          <p:spPr>
            <a:xfrm>
              <a:off x="716692" y="4941512"/>
              <a:ext cx="21401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BA80F4D-A089-467C-BF80-7EA918A9F81C}"/>
                </a:ext>
              </a:extLst>
            </p:cNvPr>
            <p:cNvCxnSpPr/>
            <p:nvPr/>
          </p:nvCxnSpPr>
          <p:spPr>
            <a:xfrm>
              <a:off x="716692" y="4813402"/>
              <a:ext cx="0" cy="140018"/>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659F6B4-00E0-4160-8591-5E66AE7EB756}"/>
                </a:ext>
              </a:extLst>
            </p:cNvPr>
            <p:cNvCxnSpPr/>
            <p:nvPr/>
          </p:nvCxnSpPr>
          <p:spPr>
            <a:xfrm>
              <a:off x="2856808" y="4813404"/>
              <a:ext cx="0" cy="140018"/>
            </a:xfrm>
            <a:prstGeom prst="line">
              <a:avLst/>
            </a:prstGeom>
            <a:ln w="28575"/>
          </p:spPr>
          <p:style>
            <a:lnRef idx="1">
              <a:schemeClr val="dk1"/>
            </a:lnRef>
            <a:fillRef idx="0">
              <a:schemeClr val="dk1"/>
            </a:fillRef>
            <a:effectRef idx="0">
              <a:schemeClr val="dk1"/>
            </a:effectRef>
            <a:fontRef idx="minor">
              <a:schemeClr val="tx1"/>
            </a:fontRef>
          </p:style>
        </p:cxnSp>
      </p:grpSp>
      <p:sp>
        <p:nvSpPr>
          <p:cNvPr id="34" name="Oval 33">
            <a:extLst>
              <a:ext uri="{FF2B5EF4-FFF2-40B4-BE49-F238E27FC236}">
                <a16:creationId xmlns:a16="http://schemas.microsoft.com/office/drawing/2014/main" id="{BE7DCE5B-4EB5-4E28-B4E9-F651AACCF3EE}"/>
              </a:ext>
            </a:extLst>
          </p:cNvPr>
          <p:cNvSpPr/>
          <p:nvPr/>
        </p:nvSpPr>
        <p:spPr>
          <a:xfrm>
            <a:off x="6803020" y="4189029"/>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grpSp>
        <p:nvGrpSpPr>
          <p:cNvPr id="91" name="Group 90">
            <a:extLst>
              <a:ext uri="{FF2B5EF4-FFF2-40B4-BE49-F238E27FC236}">
                <a16:creationId xmlns:a16="http://schemas.microsoft.com/office/drawing/2014/main" id="{40F05CE6-AF4C-48D4-A310-69BA222A93EF}"/>
              </a:ext>
            </a:extLst>
          </p:cNvPr>
          <p:cNvGrpSpPr/>
          <p:nvPr/>
        </p:nvGrpSpPr>
        <p:grpSpPr>
          <a:xfrm>
            <a:off x="4479951" y="4813402"/>
            <a:ext cx="2140116" cy="140020"/>
            <a:chOff x="4479951" y="4813402"/>
            <a:chExt cx="2140116" cy="140020"/>
          </a:xfrm>
        </p:grpSpPr>
        <p:cxnSp>
          <p:nvCxnSpPr>
            <p:cNvPr id="36" name="Straight Connector 35">
              <a:extLst>
                <a:ext uri="{FF2B5EF4-FFF2-40B4-BE49-F238E27FC236}">
                  <a16:creationId xmlns:a16="http://schemas.microsoft.com/office/drawing/2014/main" id="{A292273C-A4E6-40B7-93E5-36BAABE8C813}"/>
                </a:ext>
              </a:extLst>
            </p:cNvPr>
            <p:cNvCxnSpPr/>
            <p:nvPr/>
          </p:nvCxnSpPr>
          <p:spPr>
            <a:xfrm>
              <a:off x="4479951" y="4940084"/>
              <a:ext cx="21401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0E5B502-7055-4094-884A-F60515D9887E}"/>
                </a:ext>
              </a:extLst>
            </p:cNvPr>
            <p:cNvCxnSpPr/>
            <p:nvPr/>
          </p:nvCxnSpPr>
          <p:spPr>
            <a:xfrm>
              <a:off x="4479951" y="4813402"/>
              <a:ext cx="0" cy="140018"/>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4DF3748-40E1-4D0B-9742-141F0694DF48}"/>
                </a:ext>
              </a:extLst>
            </p:cNvPr>
            <p:cNvCxnSpPr/>
            <p:nvPr/>
          </p:nvCxnSpPr>
          <p:spPr>
            <a:xfrm>
              <a:off x="6620067" y="4813404"/>
              <a:ext cx="0" cy="140018"/>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92" name="Group 91">
            <a:extLst>
              <a:ext uri="{FF2B5EF4-FFF2-40B4-BE49-F238E27FC236}">
                <a16:creationId xmlns:a16="http://schemas.microsoft.com/office/drawing/2014/main" id="{4CFAC728-FD15-4CC6-A25D-8720E348800C}"/>
              </a:ext>
            </a:extLst>
          </p:cNvPr>
          <p:cNvGrpSpPr/>
          <p:nvPr/>
        </p:nvGrpSpPr>
        <p:grpSpPr>
          <a:xfrm>
            <a:off x="6803020" y="4809884"/>
            <a:ext cx="2140116" cy="140020"/>
            <a:chOff x="6803020" y="4809884"/>
            <a:chExt cx="2140116" cy="140020"/>
          </a:xfrm>
        </p:grpSpPr>
        <p:cxnSp>
          <p:nvCxnSpPr>
            <p:cNvPr id="40" name="Straight Connector 39">
              <a:extLst>
                <a:ext uri="{FF2B5EF4-FFF2-40B4-BE49-F238E27FC236}">
                  <a16:creationId xmlns:a16="http://schemas.microsoft.com/office/drawing/2014/main" id="{1F42E66F-99E1-43E7-9B43-8152B5A5DE66}"/>
                </a:ext>
              </a:extLst>
            </p:cNvPr>
            <p:cNvCxnSpPr/>
            <p:nvPr/>
          </p:nvCxnSpPr>
          <p:spPr>
            <a:xfrm>
              <a:off x="6803020" y="4936803"/>
              <a:ext cx="21401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8514BBC-7545-46F6-AFD7-B631BFDB037A}"/>
                </a:ext>
              </a:extLst>
            </p:cNvPr>
            <p:cNvCxnSpPr/>
            <p:nvPr/>
          </p:nvCxnSpPr>
          <p:spPr>
            <a:xfrm>
              <a:off x="6803020" y="4809884"/>
              <a:ext cx="0" cy="140018"/>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57BB897A-6B83-4C70-B25D-035D4CB0CA62}"/>
                </a:ext>
              </a:extLst>
            </p:cNvPr>
            <p:cNvCxnSpPr/>
            <p:nvPr/>
          </p:nvCxnSpPr>
          <p:spPr>
            <a:xfrm>
              <a:off x="8943136" y="4809886"/>
              <a:ext cx="0" cy="140018"/>
            </a:xfrm>
            <a:prstGeom prst="line">
              <a:avLst/>
            </a:prstGeom>
            <a:ln w="28575"/>
          </p:spPr>
          <p:style>
            <a:lnRef idx="1">
              <a:schemeClr val="dk1"/>
            </a:lnRef>
            <a:fillRef idx="0">
              <a:schemeClr val="dk1"/>
            </a:fillRef>
            <a:effectRef idx="0">
              <a:schemeClr val="dk1"/>
            </a:effectRef>
            <a:fontRef idx="minor">
              <a:schemeClr val="tx1"/>
            </a:fontRef>
          </p:style>
        </p:cxnSp>
      </p:grpSp>
      <p:sp>
        <p:nvSpPr>
          <p:cNvPr id="44" name="Rectangle 43">
            <a:extLst>
              <a:ext uri="{FF2B5EF4-FFF2-40B4-BE49-F238E27FC236}">
                <a16:creationId xmlns:a16="http://schemas.microsoft.com/office/drawing/2014/main" id="{A8FA7BB0-C4B1-439F-B25B-1769BBD2F303}"/>
              </a:ext>
            </a:extLst>
          </p:cNvPr>
          <p:cNvSpPr/>
          <p:nvPr/>
        </p:nvSpPr>
        <p:spPr>
          <a:xfrm>
            <a:off x="716690" y="4934780"/>
            <a:ext cx="2140117"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AD</a:t>
            </a:r>
            <a:r>
              <a:rPr lang="en-US" b="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5</a:t>
            </a:r>
            <a:endParaRPr lang="en-US" dirty="0"/>
          </a:p>
        </p:txBody>
      </p:sp>
      <p:sp>
        <p:nvSpPr>
          <p:cNvPr id="45" name="Rectangle 44">
            <a:extLst>
              <a:ext uri="{FF2B5EF4-FFF2-40B4-BE49-F238E27FC236}">
                <a16:creationId xmlns:a16="http://schemas.microsoft.com/office/drawing/2014/main" id="{6FC06C5B-DB21-495E-86D8-58CFCB5D610B}"/>
              </a:ext>
            </a:extLst>
          </p:cNvPr>
          <p:cNvSpPr/>
          <p:nvPr/>
        </p:nvSpPr>
        <p:spPr>
          <a:xfrm>
            <a:off x="4479948" y="4934780"/>
            <a:ext cx="2140117"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AD</a:t>
            </a:r>
            <a:r>
              <a:rPr lang="en-US" b="1"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6</a:t>
            </a:r>
            <a:endParaRPr lang="en-US" dirty="0"/>
          </a:p>
        </p:txBody>
      </p:sp>
      <p:sp>
        <p:nvSpPr>
          <p:cNvPr id="49" name="Rectangle 48">
            <a:extLst>
              <a:ext uri="{FF2B5EF4-FFF2-40B4-BE49-F238E27FC236}">
                <a16:creationId xmlns:a16="http://schemas.microsoft.com/office/drawing/2014/main" id="{A311EAFC-19EB-4A55-B1BF-032383894A4B}"/>
              </a:ext>
            </a:extLst>
          </p:cNvPr>
          <p:cNvSpPr/>
          <p:nvPr/>
        </p:nvSpPr>
        <p:spPr>
          <a:xfrm>
            <a:off x="3022113" y="4907223"/>
            <a:ext cx="323439"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1</a:t>
            </a:r>
            <a:endParaRPr lang="en-US" baseline="-25000" dirty="0"/>
          </a:p>
        </p:txBody>
      </p:sp>
      <p:sp>
        <p:nvSpPr>
          <p:cNvPr id="51" name="Rectangle 50">
            <a:extLst>
              <a:ext uri="{FF2B5EF4-FFF2-40B4-BE49-F238E27FC236}">
                <a16:creationId xmlns:a16="http://schemas.microsoft.com/office/drawing/2014/main" id="{360F07EB-5192-4820-B07D-9AC28188A15B}"/>
              </a:ext>
            </a:extLst>
          </p:cNvPr>
          <p:cNvSpPr/>
          <p:nvPr/>
        </p:nvSpPr>
        <p:spPr>
          <a:xfrm>
            <a:off x="1538674" y="5680148"/>
            <a:ext cx="2466153"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Average AD = 5</a:t>
            </a:r>
          </a:p>
        </p:txBody>
      </p:sp>
      <p:cxnSp>
        <p:nvCxnSpPr>
          <p:cNvPr id="14" name="Connector: Curved 13">
            <a:extLst>
              <a:ext uri="{FF2B5EF4-FFF2-40B4-BE49-F238E27FC236}">
                <a16:creationId xmlns:a16="http://schemas.microsoft.com/office/drawing/2014/main" id="{22AE70E1-E2A4-4EC3-B3EF-A6C83BC61E9C}"/>
              </a:ext>
            </a:extLst>
          </p:cNvPr>
          <p:cNvCxnSpPr>
            <a:cxnSpLocks/>
            <a:stCxn id="49" idx="2"/>
            <a:endCxn id="51" idx="0"/>
          </p:cNvCxnSpPr>
          <p:nvPr/>
        </p:nvCxnSpPr>
        <p:spPr>
          <a:xfrm rot="5400000">
            <a:off x="2775996" y="5272310"/>
            <a:ext cx="403593" cy="412082"/>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73493E24-DD36-4AF3-B9B0-DEFEB466E3A0}"/>
              </a:ext>
            </a:extLst>
          </p:cNvPr>
          <p:cNvSpPr/>
          <p:nvPr/>
        </p:nvSpPr>
        <p:spPr>
          <a:xfrm>
            <a:off x="6549823" y="4907223"/>
            <a:ext cx="323439"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2</a:t>
            </a:r>
            <a:endParaRPr lang="en-US" baseline="-25000" dirty="0"/>
          </a:p>
        </p:txBody>
      </p:sp>
      <p:cxnSp>
        <p:nvCxnSpPr>
          <p:cNvPr id="56" name="Straight Connector 55">
            <a:extLst>
              <a:ext uri="{FF2B5EF4-FFF2-40B4-BE49-F238E27FC236}">
                <a16:creationId xmlns:a16="http://schemas.microsoft.com/office/drawing/2014/main" id="{5BC98274-E09E-4E83-ABBB-EF7D7C980CAD}"/>
              </a:ext>
            </a:extLst>
          </p:cNvPr>
          <p:cNvCxnSpPr>
            <a:cxnSpLocks/>
          </p:cNvCxnSpPr>
          <p:nvPr/>
        </p:nvCxnSpPr>
        <p:spPr>
          <a:xfrm>
            <a:off x="6717129" y="4038600"/>
            <a:ext cx="0" cy="911302"/>
          </a:xfrm>
          <a:prstGeom prst="line">
            <a:avLst/>
          </a:prstGeom>
          <a:ln w="28575">
            <a:solidFill>
              <a:schemeClr val="accent3">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DF252E1C-1010-4251-82CF-C764B182F893}"/>
              </a:ext>
            </a:extLst>
          </p:cNvPr>
          <p:cNvCxnSpPr>
            <a:cxnSpLocks/>
          </p:cNvCxnSpPr>
          <p:nvPr/>
        </p:nvCxnSpPr>
        <p:spPr>
          <a:xfrm>
            <a:off x="3148764" y="4038600"/>
            <a:ext cx="0" cy="911302"/>
          </a:xfrm>
          <a:prstGeom prst="line">
            <a:avLst/>
          </a:prstGeom>
          <a:ln w="28575">
            <a:solidFill>
              <a:schemeClr val="accent3">
                <a:lumMod val="60000"/>
                <a:lumOff val="40000"/>
              </a:schemeClr>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7C86AE40-E4F1-469B-9E69-24A26771E2CA}"/>
                  </a:ext>
                </a:extLst>
              </p:cNvPr>
              <p:cNvSpPr/>
              <p:nvPr/>
            </p:nvSpPr>
            <p:spPr>
              <a:xfrm>
                <a:off x="5115971" y="5610622"/>
                <a:ext cx="2466153" cy="496354"/>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Average AD = </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(5+6)</m:t>
                        </m:r>
                      </m:num>
                      <m:den>
                        <m:r>
                          <a:rPr lang="en-US" b="0" i="1" smtClean="0">
                            <a:latin typeface="Cambria Math" panose="02040503050406030204" pitchFamily="18" charset="0"/>
                            <a:cs typeface="Times New Roman" panose="02020603050405020304" pitchFamily="18" charset="0"/>
                          </a:rPr>
                          <m:t>2</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11</m:t>
                        </m:r>
                      </m:num>
                      <m:den>
                        <m:r>
                          <a:rPr lang="en-US" b="0" i="1" smtClean="0">
                            <a:latin typeface="Cambria Math" panose="02040503050406030204" pitchFamily="18" charset="0"/>
                            <a:cs typeface="Times New Roman" panose="02020603050405020304" pitchFamily="18" charset="0"/>
                          </a:rPr>
                          <m:t>2</m:t>
                        </m:r>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63" name="Rectangle 62">
                <a:extLst>
                  <a:ext uri="{FF2B5EF4-FFF2-40B4-BE49-F238E27FC236}">
                    <a16:creationId xmlns:a16="http://schemas.microsoft.com/office/drawing/2014/main" id="{7C86AE40-E4F1-469B-9E69-24A26771E2CA}"/>
                  </a:ext>
                </a:extLst>
              </p:cNvPr>
              <p:cNvSpPr>
                <a:spLocks noRot="1" noChangeAspect="1" noMove="1" noResize="1" noEditPoints="1" noAdjustHandles="1" noChangeArrowheads="1" noChangeShapeType="1" noTextEdit="1"/>
              </p:cNvSpPr>
              <p:nvPr/>
            </p:nvSpPr>
            <p:spPr>
              <a:xfrm>
                <a:off x="5115971" y="5610622"/>
                <a:ext cx="2466153" cy="496354"/>
              </a:xfrm>
              <a:prstGeom prst="rect">
                <a:avLst/>
              </a:prstGeom>
              <a:blipFill>
                <a:blip r:embed="rId5"/>
                <a:stretch>
                  <a:fillRect l="-1728" b="-6098"/>
                </a:stretch>
              </a:blipFill>
            </p:spPr>
            <p:txBody>
              <a:bodyPr/>
              <a:lstStyle/>
              <a:p>
                <a:r>
                  <a:rPr lang="en-US">
                    <a:noFill/>
                  </a:rPr>
                  <a:t> </a:t>
                </a:r>
              </a:p>
            </p:txBody>
          </p:sp>
        </mc:Fallback>
      </mc:AlternateContent>
      <p:cxnSp>
        <p:nvCxnSpPr>
          <p:cNvPr id="64" name="Connector: Curved 63">
            <a:extLst>
              <a:ext uri="{FF2B5EF4-FFF2-40B4-BE49-F238E27FC236}">
                <a16:creationId xmlns:a16="http://schemas.microsoft.com/office/drawing/2014/main" id="{5E6446CF-4C56-495F-8565-E66DFA793662}"/>
              </a:ext>
            </a:extLst>
          </p:cNvPr>
          <p:cNvCxnSpPr>
            <a:cxnSpLocks/>
            <a:stCxn id="53" idx="2"/>
            <a:endCxn id="63" idx="0"/>
          </p:cNvCxnSpPr>
          <p:nvPr/>
        </p:nvCxnSpPr>
        <p:spPr>
          <a:xfrm rot="5400000">
            <a:off x="6363263" y="5262341"/>
            <a:ext cx="334067" cy="362495"/>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sp>
        <p:nvSpPr>
          <p:cNvPr id="71" name="Rectangle 70">
            <a:extLst>
              <a:ext uri="{FF2B5EF4-FFF2-40B4-BE49-F238E27FC236}">
                <a16:creationId xmlns:a16="http://schemas.microsoft.com/office/drawing/2014/main" id="{54866BCD-2B60-46C4-823D-87A82F9DA899}"/>
              </a:ext>
            </a:extLst>
          </p:cNvPr>
          <p:cNvSpPr/>
          <p:nvPr/>
        </p:nvSpPr>
        <p:spPr>
          <a:xfrm>
            <a:off x="8876531" y="4907223"/>
            <a:ext cx="323439"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3</a:t>
            </a:r>
            <a:endParaRPr lang="en-US" baseline="-25000" dirty="0"/>
          </a:p>
        </p:txBody>
      </p:sp>
      <p:cxnSp>
        <p:nvCxnSpPr>
          <p:cNvPr id="72" name="Straight Connector 71">
            <a:extLst>
              <a:ext uri="{FF2B5EF4-FFF2-40B4-BE49-F238E27FC236}">
                <a16:creationId xmlns:a16="http://schemas.microsoft.com/office/drawing/2014/main" id="{F58FE566-4C7A-4655-848E-8A78327A8315}"/>
              </a:ext>
            </a:extLst>
          </p:cNvPr>
          <p:cNvCxnSpPr>
            <a:cxnSpLocks/>
          </p:cNvCxnSpPr>
          <p:nvPr/>
        </p:nvCxnSpPr>
        <p:spPr>
          <a:xfrm>
            <a:off x="9043837" y="4038600"/>
            <a:ext cx="0" cy="911302"/>
          </a:xfrm>
          <a:prstGeom prst="line">
            <a:avLst/>
          </a:prstGeom>
          <a:ln w="28575">
            <a:solidFill>
              <a:schemeClr val="accent3">
                <a:lumMod val="60000"/>
                <a:lumOff val="40000"/>
              </a:schemeClr>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75B6FB50-E30C-4394-8F57-DF385CDF883E}"/>
                  </a:ext>
                </a:extLst>
              </p:cNvPr>
              <p:cNvSpPr/>
              <p:nvPr/>
            </p:nvSpPr>
            <p:spPr>
              <a:xfrm>
                <a:off x="8359324" y="5610622"/>
                <a:ext cx="2823026" cy="497765"/>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Average AD =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(5+6+3)</m:t>
                        </m:r>
                      </m:num>
                      <m:den>
                        <m:r>
                          <a:rPr lang="en-US" i="1">
                            <a:latin typeface="Cambria Math" panose="02040503050406030204" pitchFamily="18" charset="0"/>
                            <a:cs typeface="Times New Roman" panose="02020603050405020304" pitchFamily="18" charset="0"/>
                          </a:rPr>
                          <m:t>3</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14</m:t>
                        </m:r>
                      </m:num>
                      <m:den>
                        <m:r>
                          <a:rPr lang="en-US" b="0" i="1" smtClean="0">
                            <a:latin typeface="Cambria Math" panose="02040503050406030204" pitchFamily="18" charset="0"/>
                            <a:cs typeface="Times New Roman" panose="02020603050405020304" pitchFamily="18" charset="0"/>
                          </a:rPr>
                          <m:t>3</m:t>
                        </m:r>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73" name="Rectangle 72">
                <a:extLst>
                  <a:ext uri="{FF2B5EF4-FFF2-40B4-BE49-F238E27FC236}">
                    <a16:creationId xmlns:a16="http://schemas.microsoft.com/office/drawing/2014/main" id="{75B6FB50-E30C-4394-8F57-DF385CDF883E}"/>
                  </a:ext>
                </a:extLst>
              </p:cNvPr>
              <p:cNvSpPr>
                <a:spLocks noRot="1" noChangeAspect="1" noMove="1" noResize="1" noEditPoints="1" noAdjustHandles="1" noChangeArrowheads="1" noChangeShapeType="1" noTextEdit="1"/>
              </p:cNvSpPr>
              <p:nvPr/>
            </p:nvSpPr>
            <p:spPr>
              <a:xfrm>
                <a:off x="8359324" y="5610622"/>
                <a:ext cx="2823026" cy="497765"/>
              </a:xfrm>
              <a:prstGeom prst="rect">
                <a:avLst/>
              </a:prstGeom>
              <a:blipFill>
                <a:blip r:embed="rId6"/>
                <a:stretch>
                  <a:fillRect b="-6098"/>
                </a:stretch>
              </a:blipFill>
            </p:spPr>
            <p:txBody>
              <a:bodyPr/>
              <a:lstStyle/>
              <a:p>
                <a:r>
                  <a:rPr lang="en-US">
                    <a:noFill/>
                  </a:rPr>
                  <a:t> </a:t>
                </a:r>
              </a:p>
            </p:txBody>
          </p:sp>
        </mc:Fallback>
      </mc:AlternateContent>
      <p:cxnSp>
        <p:nvCxnSpPr>
          <p:cNvPr id="74" name="Connector: Curved 73">
            <a:extLst>
              <a:ext uri="{FF2B5EF4-FFF2-40B4-BE49-F238E27FC236}">
                <a16:creationId xmlns:a16="http://schemas.microsoft.com/office/drawing/2014/main" id="{9BCF2EC6-E70A-4021-BC41-AE827C9D353C}"/>
              </a:ext>
            </a:extLst>
          </p:cNvPr>
          <p:cNvCxnSpPr>
            <a:cxnSpLocks/>
            <a:stCxn id="71" idx="2"/>
            <a:endCxn id="73" idx="0"/>
          </p:cNvCxnSpPr>
          <p:nvPr/>
        </p:nvCxnSpPr>
        <p:spPr>
          <a:xfrm rot="16200000" flipH="1">
            <a:off x="9237511" y="5077295"/>
            <a:ext cx="334067" cy="732586"/>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78" name="Rectangle 77">
            <a:extLst>
              <a:ext uri="{FF2B5EF4-FFF2-40B4-BE49-F238E27FC236}">
                <a16:creationId xmlns:a16="http://schemas.microsoft.com/office/drawing/2014/main" id="{5D0FC7AB-FA58-4EF6-AA2F-2CC2F84458F4}"/>
              </a:ext>
            </a:extLst>
          </p:cNvPr>
          <p:cNvSpPr/>
          <p:nvPr/>
        </p:nvSpPr>
        <p:spPr>
          <a:xfrm>
            <a:off x="6803016" y="4949902"/>
            <a:ext cx="2140117"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AD</a:t>
            </a:r>
            <a:r>
              <a:rPr lang="en-US" b="1"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3</a:t>
            </a:r>
            <a:endParaRPr lang="en-US" dirty="0"/>
          </a:p>
        </p:txBody>
      </p:sp>
      <p:sp>
        <p:nvSpPr>
          <p:cNvPr id="84" name="Content Placeholder 2">
            <a:extLst>
              <a:ext uri="{FF2B5EF4-FFF2-40B4-BE49-F238E27FC236}">
                <a16:creationId xmlns:a16="http://schemas.microsoft.com/office/drawing/2014/main" id="{58AD21BD-5719-4938-ADE1-1FF55B91AF02}"/>
              </a:ext>
            </a:extLst>
          </p:cNvPr>
          <p:cNvSpPr txBox="1">
            <a:spLocks/>
          </p:cNvSpPr>
          <p:nvPr/>
        </p:nvSpPr>
        <p:spPr>
          <a:xfrm>
            <a:off x="7260922" y="1785861"/>
            <a:ext cx="4214386" cy="4573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Our </a:t>
            </a:r>
            <a:r>
              <a:rPr lang="en-US" sz="2000" i="1" dirty="0">
                <a:latin typeface="Times New Roman" panose="02020603050405020304" pitchFamily="18" charset="0"/>
                <a:cs typeface="Times New Roman" panose="02020603050405020304" pitchFamily="18" charset="0"/>
              </a:rPr>
              <a:t>Average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AggregateDelay</a:t>
            </a:r>
            <a:r>
              <a:rPr lang="en-US" sz="2000" dirty="0">
                <a:latin typeface="Times New Roman" panose="02020603050405020304" pitchFamily="18" charset="0"/>
                <a:cs typeface="Times New Roman" panose="02020603050405020304" pitchFamily="18" charset="0"/>
              </a:rPr>
              <a:t> estimator</a:t>
            </a:r>
          </a:p>
        </p:txBody>
      </p:sp>
      <p:cxnSp>
        <p:nvCxnSpPr>
          <p:cNvPr id="86" name="Straight Arrow Connector 85">
            <a:extLst>
              <a:ext uri="{FF2B5EF4-FFF2-40B4-BE49-F238E27FC236}">
                <a16:creationId xmlns:a16="http://schemas.microsoft.com/office/drawing/2014/main" id="{DA95D04A-0347-489D-B588-ED0E0DF1E2DF}"/>
              </a:ext>
            </a:extLst>
          </p:cNvPr>
          <p:cNvCxnSpPr>
            <a:stCxn id="84" idx="1"/>
            <a:endCxn id="2" idx="3"/>
          </p:cNvCxnSpPr>
          <p:nvPr/>
        </p:nvCxnSpPr>
        <p:spPr>
          <a:xfrm flipH="1">
            <a:off x="6363995" y="2014552"/>
            <a:ext cx="89692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818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4" grpId="0" animBg="1"/>
      <p:bldP spid="25" grpId="0" animBg="1"/>
      <p:bldP spid="26" grpId="0" animBg="1"/>
      <p:bldP spid="34" grpId="0" animBg="1"/>
      <p:bldP spid="44" grpId="0"/>
      <p:bldP spid="45" grpId="0"/>
      <p:bldP spid="49" grpId="0"/>
      <p:bldP spid="51" grpId="0"/>
      <p:bldP spid="53" grpId="0"/>
      <p:bldP spid="63" grpId="0"/>
      <p:bldP spid="71" grpId="0"/>
      <p:bldP spid="73" grpId="0"/>
      <p:bldP spid="78" grpId="0"/>
      <p:bldP spid="8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365125"/>
            <a:ext cx="10637108" cy="1325563"/>
          </a:xfrm>
        </p:spPr>
        <p:txBody>
          <a:bodyPr/>
          <a:lstStyle/>
          <a:p>
            <a:r>
              <a:rPr lang="en-US" b="1" dirty="0">
                <a:latin typeface="Times New Roman" panose="02020603050405020304" pitchFamily="18" charset="0"/>
                <a:cs typeface="Times New Roman" panose="02020603050405020304" pitchFamily="18" charset="0"/>
              </a:rPr>
              <a:t>MAD</a:t>
            </a:r>
            <a:r>
              <a:rPr lang="en-US" dirty="0">
                <a:latin typeface="Times New Roman" panose="02020603050405020304" pitchFamily="18" charset="0"/>
                <a:cs typeface="Times New Roman" panose="02020603050405020304" pitchFamily="18" charset="0"/>
              </a:rPr>
              <a:t> (Minimum </a:t>
            </a:r>
            <a:r>
              <a:rPr lang="en-US" dirty="0" err="1">
                <a:latin typeface="Times New Roman" panose="02020603050405020304" pitchFamily="18" charset="0"/>
                <a:cs typeface="Times New Roman" panose="02020603050405020304" pitchFamily="18" charset="0"/>
              </a:rPr>
              <a:t>AggregateDelay</a:t>
            </a:r>
            <a:r>
              <a:rPr lang="en-US"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69634C58-4AB7-4729-BC67-B85F72328A60}"/>
              </a:ext>
            </a:extLst>
          </p:cNvPr>
          <p:cNvSpPr/>
          <p:nvPr/>
        </p:nvSpPr>
        <p:spPr>
          <a:xfrm>
            <a:off x="716692" y="3207467"/>
            <a:ext cx="7155721" cy="1292662"/>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Algorithm:</a:t>
            </a:r>
          </a:p>
          <a:p>
            <a:r>
              <a:rPr lang="en-US" sz="2600" dirty="0">
                <a:latin typeface="Times New Roman" panose="02020603050405020304" pitchFamily="18" charset="0"/>
                <a:cs typeface="Times New Roman" panose="02020603050405020304" pitchFamily="18" charset="0"/>
              </a:rPr>
              <a:t>- Compute </a:t>
            </a:r>
            <a:r>
              <a:rPr lang="en-US" sz="2600" i="1" dirty="0">
                <a:latin typeface="Times New Roman" panose="02020603050405020304" pitchFamily="18" charset="0"/>
                <a:cs typeface="Times New Roman" panose="02020603050405020304" pitchFamily="18" charset="0"/>
              </a:rPr>
              <a:t>Rank(X)</a:t>
            </a:r>
            <a:r>
              <a:rPr lang="en-US" sz="2600" dirty="0">
                <a:latin typeface="Times New Roman" panose="02020603050405020304" pitchFamily="18" charset="0"/>
                <a:cs typeface="Times New Roman" panose="02020603050405020304" pitchFamily="18" charset="0"/>
              </a:rPr>
              <a:t> for all cached objects</a:t>
            </a:r>
          </a:p>
          <a:p>
            <a:r>
              <a:rPr lang="en-US" sz="2600" dirty="0">
                <a:latin typeface="Times New Roman" panose="02020603050405020304" pitchFamily="18" charset="0"/>
                <a:cs typeface="Times New Roman" panose="02020603050405020304" pitchFamily="18" charset="0"/>
              </a:rPr>
              <a:t>- Evict the cached object with the lowest rank</a:t>
            </a:r>
          </a:p>
        </p:txBody>
      </p:sp>
      <p:sp>
        <p:nvSpPr>
          <p:cNvPr id="17" name="Content Placeholder 2">
            <a:extLst>
              <a:ext uri="{FF2B5EF4-FFF2-40B4-BE49-F238E27FC236}">
                <a16:creationId xmlns:a16="http://schemas.microsoft.com/office/drawing/2014/main" id="{3D6E0295-1C92-4C0C-BA7B-069DDCDAD305}"/>
              </a:ext>
            </a:extLst>
          </p:cNvPr>
          <p:cNvSpPr>
            <a:spLocks noGrp="1"/>
          </p:cNvSpPr>
          <p:nvPr>
            <p:ph idx="1"/>
          </p:nvPr>
        </p:nvSpPr>
        <p:spPr>
          <a:xfrm>
            <a:off x="716692" y="1997079"/>
            <a:ext cx="1750583" cy="550859"/>
          </a:xfrm>
        </p:spPr>
        <p:txBody>
          <a:bodyPr>
            <a:normAutofit/>
          </a:bodyPr>
          <a:lstStyle/>
          <a:p>
            <a:pPr marL="0" indent="0" algn="just">
              <a:lnSpc>
                <a:spcPct val="100000"/>
              </a:lnSpc>
              <a:spcBef>
                <a:spcPts val="0"/>
              </a:spcBef>
              <a:buNone/>
            </a:pPr>
            <a:r>
              <a:rPr lang="en-US" dirty="0">
                <a:latin typeface="Times New Roman" panose="02020603050405020304" pitchFamily="18" charset="0"/>
                <a:cs typeface="Times New Roman" panose="02020603050405020304" pitchFamily="18" charset="0"/>
              </a:rPr>
              <a:t>Rank(X) =</a:t>
            </a:r>
          </a:p>
        </p:txBody>
      </p:sp>
      <p:sp>
        <p:nvSpPr>
          <p:cNvPr id="18" name="Google Shape;891;p51">
            <a:extLst>
              <a:ext uri="{FF2B5EF4-FFF2-40B4-BE49-F238E27FC236}">
                <a16:creationId xmlns:a16="http://schemas.microsoft.com/office/drawing/2014/main" id="{AB030B34-2DEC-40FA-9426-8898F61573A8}"/>
              </a:ext>
            </a:extLst>
          </p:cNvPr>
          <p:cNvSpPr txBox="1"/>
          <p:nvPr/>
        </p:nvSpPr>
        <p:spPr>
          <a:xfrm>
            <a:off x="2491239" y="1581445"/>
            <a:ext cx="3925988" cy="1390432"/>
          </a:xfrm>
          <a:prstGeom prst="rect">
            <a:avLst/>
          </a:prstGeom>
          <a:noFill/>
          <a:ln>
            <a:noFill/>
          </a:ln>
        </p:spPr>
        <p:txBody>
          <a:bodyPr spcFirstLastPara="1" wrap="square" lIns="121900" tIns="121900" rIns="121900" bIns="121900" anchor="t" anchorCtr="0">
            <a:noAutofit/>
          </a:bodyPr>
          <a:lstStyle/>
          <a:p>
            <a:pPr algn="ctr">
              <a:lnSpc>
                <a:spcPct val="125000"/>
              </a:lnSpc>
            </a:pPr>
            <a:r>
              <a:rPr lang="en" sz="2800" b="1" dirty="0">
                <a:latin typeface="Times New Roman" panose="02020603050405020304" pitchFamily="18" charset="0"/>
                <a:ea typeface="Roboto"/>
                <a:cs typeface="Times New Roman" panose="02020603050405020304" pitchFamily="18" charset="0"/>
                <a:sym typeface="Roboto"/>
              </a:rPr>
              <a:t>AggregateDelay</a:t>
            </a:r>
            <a:r>
              <a:rPr lang="en" sz="2800" dirty="0">
                <a:latin typeface="Times New Roman" panose="02020603050405020304" pitchFamily="18" charset="0"/>
                <a:ea typeface="Roboto"/>
                <a:cs typeface="Times New Roman" panose="02020603050405020304" pitchFamily="18" charset="0"/>
                <a:sym typeface="Roboto"/>
              </a:rPr>
              <a:t>(X)</a:t>
            </a:r>
            <a:endParaRPr sz="2800" dirty="0">
              <a:latin typeface="Times New Roman" panose="02020603050405020304" pitchFamily="18" charset="0"/>
              <a:ea typeface="Roboto"/>
              <a:cs typeface="Times New Roman" panose="02020603050405020304" pitchFamily="18" charset="0"/>
              <a:sym typeface="Roboto"/>
            </a:endParaRPr>
          </a:p>
          <a:p>
            <a:pPr algn="ctr">
              <a:lnSpc>
                <a:spcPct val="125000"/>
              </a:lnSpc>
            </a:pPr>
            <a:r>
              <a:rPr lang="en" sz="2800" b="1" dirty="0">
                <a:latin typeface="Times New Roman" panose="02020603050405020304" pitchFamily="18" charset="0"/>
                <a:ea typeface="Roboto"/>
                <a:cs typeface="Times New Roman" panose="02020603050405020304" pitchFamily="18" charset="0"/>
                <a:sym typeface="Roboto"/>
              </a:rPr>
              <a:t>Time-to-Next-Access</a:t>
            </a:r>
            <a:r>
              <a:rPr lang="en" sz="2800" dirty="0">
                <a:latin typeface="Times New Roman" panose="02020603050405020304" pitchFamily="18" charset="0"/>
                <a:ea typeface="Roboto"/>
                <a:cs typeface="Times New Roman" panose="02020603050405020304" pitchFamily="18" charset="0"/>
                <a:sym typeface="Roboto"/>
              </a:rPr>
              <a:t>(X)</a:t>
            </a:r>
            <a:endParaRPr sz="2800" dirty="0">
              <a:latin typeface="Times New Roman" panose="02020603050405020304" pitchFamily="18" charset="0"/>
              <a:cs typeface="Times New Roman" panose="02020603050405020304" pitchFamily="18" charset="0"/>
            </a:endParaRPr>
          </a:p>
        </p:txBody>
      </p:sp>
      <p:cxnSp>
        <p:nvCxnSpPr>
          <p:cNvPr id="19" name="Google Shape;892;p51">
            <a:extLst>
              <a:ext uri="{FF2B5EF4-FFF2-40B4-BE49-F238E27FC236}">
                <a16:creationId xmlns:a16="http://schemas.microsoft.com/office/drawing/2014/main" id="{00B85971-4110-4058-8AE6-F260923E0B8A}"/>
              </a:ext>
            </a:extLst>
          </p:cNvPr>
          <p:cNvCxnSpPr>
            <a:cxnSpLocks/>
            <a:endCxn id="18" idx="3"/>
          </p:cNvCxnSpPr>
          <p:nvPr/>
        </p:nvCxnSpPr>
        <p:spPr>
          <a:xfrm>
            <a:off x="2467275" y="2276661"/>
            <a:ext cx="3949952" cy="0"/>
          </a:xfrm>
          <a:prstGeom prst="straightConnector1">
            <a:avLst/>
          </a:prstGeom>
          <a:noFill/>
          <a:ln w="9525" cap="flat" cmpd="sng">
            <a:solidFill>
              <a:schemeClr val="dk2"/>
            </a:solidFill>
            <a:prstDash val="solid"/>
            <a:round/>
            <a:headEnd type="none" w="med" len="med"/>
            <a:tailEnd type="none" w="med" len="med"/>
          </a:ln>
        </p:spPr>
      </p:cxnSp>
      <p:sp>
        <p:nvSpPr>
          <p:cNvPr id="20" name="Content Placeholder 2">
            <a:extLst>
              <a:ext uri="{FF2B5EF4-FFF2-40B4-BE49-F238E27FC236}">
                <a16:creationId xmlns:a16="http://schemas.microsoft.com/office/drawing/2014/main" id="{85C01FE3-ED77-4FAC-91D1-70710B9C4D48}"/>
              </a:ext>
            </a:extLst>
          </p:cNvPr>
          <p:cNvSpPr txBox="1">
            <a:spLocks/>
          </p:cNvSpPr>
          <p:nvPr/>
        </p:nvSpPr>
        <p:spPr>
          <a:xfrm>
            <a:off x="7125127" y="2862634"/>
            <a:ext cx="3925988" cy="105993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000" dirty="0">
                <a:latin typeface="Times New Roman" panose="02020603050405020304" pitchFamily="18" charset="0"/>
                <a:cs typeface="Times New Roman" panose="02020603050405020304" pitchFamily="18" charset="0"/>
              </a:rPr>
              <a:t>Existing estimators (</a:t>
            </a:r>
            <a:r>
              <a:rPr lang="en-US" sz="2000" i="1" dirty="0">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LRU, LHD [NSDI ‘18], LRB [NSDI’ 20], GDW [</a:t>
            </a:r>
            <a:r>
              <a:rPr lang="en-US" sz="2000" dirty="0" err="1">
                <a:latin typeface="Times New Roman" panose="02020603050405020304" pitchFamily="18" charset="0"/>
                <a:cs typeface="Times New Roman" panose="02020603050405020304" pitchFamily="18" charset="0"/>
              </a:rPr>
              <a:t>Eurosys</a:t>
            </a:r>
            <a:r>
              <a:rPr lang="en-US" sz="2000" dirty="0">
                <a:latin typeface="Times New Roman" panose="02020603050405020304" pitchFamily="18" charset="0"/>
                <a:cs typeface="Times New Roman" panose="02020603050405020304" pitchFamily="18" charset="0"/>
              </a:rPr>
              <a:t> ‘15])</a:t>
            </a:r>
          </a:p>
        </p:txBody>
      </p:sp>
      <p:cxnSp>
        <p:nvCxnSpPr>
          <p:cNvPr id="21" name="Straight Arrow Connector 20">
            <a:extLst>
              <a:ext uri="{FF2B5EF4-FFF2-40B4-BE49-F238E27FC236}">
                <a16:creationId xmlns:a16="http://schemas.microsoft.com/office/drawing/2014/main" id="{87B91B6E-8AE5-465A-886D-3948F55FA6C5}"/>
              </a:ext>
            </a:extLst>
          </p:cNvPr>
          <p:cNvCxnSpPr>
            <a:cxnSpLocks/>
            <a:stCxn id="20" idx="1"/>
          </p:cNvCxnSpPr>
          <p:nvPr/>
        </p:nvCxnSpPr>
        <p:spPr>
          <a:xfrm flipH="1" flipV="1">
            <a:off x="6363995" y="2778859"/>
            <a:ext cx="761132" cy="6137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CA4A9D5D-1B89-4AAA-A25B-963E6145A319}"/>
              </a:ext>
            </a:extLst>
          </p:cNvPr>
          <p:cNvSpPr txBox="1">
            <a:spLocks/>
          </p:cNvSpPr>
          <p:nvPr/>
        </p:nvSpPr>
        <p:spPr>
          <a:xfrm>
            <a:off x="7260922" y="1785861"/>
            <a:ext cx="4214386" cy="4573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Our </a:t>
            </a:r>
            <a:r>
              <a:rPr lang="en-US" sz="2000" i="1" dirty="0">
                <a:latin typeface="Times New Roman" panose="02020603050405020304" pitchFamily="18" charset="0"/>
                <a:cs typeface="Times New Roman" panose="02020603050405020304" pitchFamily="18" charset="0"/>
              </a:rPr>
              <a:t>Average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AggregateDelay</a:t>
            </a:r>
            <a:r>
              <a:rPr lang="en-US" sz="2000" dirty="0">
                <a:latin typeface="Times New Roman" panose="02020603050405020304" pitchFamily="18" charset="0"/>
                <a:cs typeface="Times New Roman" panose="02020603050405020304" pitchFamily="18" charset="0"/>
              </a:rPr>
              <a:t> estimator</a:t>
            </a:r>
          </a:p>
        </p:txBody>
      </p:sp>
      <p:cxnSp>
        <p:nvCxnSpPr>
          <p:cNvPr id="24" name="Straight Arrow Connector 23">
            <a:extLst>
              <a:ext uri="{FF2B5EF4-FFF2-40B4-BE49-F238E27FC236}">
                <a16:creationId xmlns:a16="http://schemas.microsoft.com/office/drawing/2014/main" id="{14C4B7DC-EF26-44AF-A8D1-CC1C0148079B}"/>
              </a:ext>
            </a:extLst>
          </p:cNvPr>
          <p:cNvCxnSpPr>
            <a:stCxn id="22" idx="1"/>
          </p:cNvCxnSpPr>
          <p:nvPr/>
        </p:nvCxnSpPr>
        <p:spPr>
          <a:xfrm flipH="1">
            <a:off x="6363995" y="2014552"/>
            <a:ext cx="89692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8959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6192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2A1F3-EA73-40E4-BFA9-264831239E0B}"/>
              </a:ext>
            </a:extLst>
          </p:cNvPr>
          <p:cNvSpPr>
            <a:spLocks noGrp="1"/>
          </p:cNvSpPr>
          <p:nvPr>
            <p:ph type="title"/>
          </p:nvPr>
        </p:nvSpPr>
        <p:spPr>
          <a:xfrm>
            <a:off x="394833" y="2568575"/>
            <a:ext cx="11141075" cy="1590675"/>
          </a:xfrm>
        </p:spPr>
        <p:txBody>
          <a:bodyPr>
            <a:normAutofit/>
          </a:bodyPr>
          <a:lstStyle/>
          <a:p>
            <a:pPr marL="114300"/>
            <a:r>
              <a:rPr lang="en-US" sz="5400" dirty="0">
                <a:solidFill>
                  <a:schemeClr val="bg1"/>
                </a:solidFill>
                <a:latin typeface="Times New Roman" panose="02020603050405020304" pitchFamily="18" charset="0"/>
                <a:cs typeface="Times New Roman" panose="02020603050405020304" pitchFamily="18" charset="0"/>
              </a:rPr>
              <a:t>Evaluating MAD</a:t>
            </a:r>
          </a:p>
        </p:txBody>
      </p:sp>
    </p:spTree>
    <p:extLst>
      <p:ext uri="{BB962C8B-B14F-4D97-AF65-F5344CB8AC3E}">
        <p14:creationId xmlns:p14="http://schemas.microsoft.com/office/powerpoint/2010/main" val="1007574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1DCDA1A8-F210-48D6-A79A-B75A23862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19" y="2642707"/>
            <a:ext cx="7415382" cy="2703126"/>
          </a:xfrm>
          <a:prstGeom prst="rect">
            <a:avLst/>
          </a:prstGeom>
        </p:spPr>
      </p:pic>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290514"/>
            <a:ext cx="10637108" cy="1176996"/>
          </a:xfrm>
        </p:spPr>
        <p:txBody>
          <a:bodyPr/>
          <a:lstStyle/>
          <a:p>
            <a:r>
              <a:rPr lang="en-US" dirty="0">
                <a:latin typeface="Times New Roman" panose="02020603050405020304" pitchFamily="18" charset="0"/>
                <a:cs typeface="Times New Roman" panose="02020603050405020304" pitchFamily="18" charset="0"/>
              </a:rPr>
              <a:t>Evaluating MAD</a:t>
            </a:r>
          </a:p>
        </p:txBody>
      </p:sp>
      <p:cxnSp>
        <p:nvCxnSpPr>
          <p:cNvPr id="10" name="Straight Arrow Connector 9">
            <a:extLst>
              <a:ext uri="{FF2B5EF4-FFF2-40B4-BE49-F238E27FC236}">
                <a16:creationId xmlns:a16="http://schemas.microsoft.com/office/drawing/2014/main" id="{D9FF9120-837A-40B7-8E53-5F6E19FA6C74}"/>
              </a:ext>
            </a:extLst>
          </p:cNvPr>
          <p:cNvCxnSpPr>
            <a:cxnSpLocks/>
          </p:cNvCxnSpPr>
          <p:nvPr/>
        </p:nvCxnSpPr>
        <p:spPr>
          <a:xfrm flipV="1">
            <a:off x="7606295" y="2094206"/>
            <a:ext cx="1492746" cy="1781834"/>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7DCD2AF-B252-4EB8-BF7F-9D7A040E57DB}"/>
              </a:ext>
            </a:extLst>
          </p:cNvPr>
          <p:cNvCxnSpPr>
            <a:cxnSpLocks/>
          </p:cNvCxnSpPr>
          <p:nvPr/>
        </p:nvCxnSpPr>
        <p:spPr>
          <a:xfrm flipV="1">
            <a:off x="7606295" y="3275013"/>
            <a:ext cx="2335216" cy="600473"/>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65DC53C-74B1-41C9-87AE-8B77D3266F50}"/>
              </a:ext>
            </a:extLst>
          </p:cNvPr>
          <p:cNvCxnSpPr>
            <a:cxnSpLocks/>
          </p:cNvCxnSpPr>
          <p:nvPr/>
        </p:nvCxnSpPr>
        <p:spPr>
          <a:xfrm>
            <a:off x="7606295" y="3876040"/>
            <a:ext cx="3320247" cy="1345881"/>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28" name="Google Shape;891;p51">
            <a:extLst>
              <a:ext uri="{FF2B5EF4-FFF2-40B4-BE49-F238E27FC236}">
                <a16:creationId xmlns:a16="http://schemas.microsoft.com/office/drawing/2014/main" id="{F3454542-AF92-4778-AB34-973551D6C424}"/>
              </a:ext>
            </a:extLst>
          </p:cNvPr>
          <p:cNvSpPr txBox="1"/>
          <p:nvPr/>
        </p:nvSpPr>
        <p:spPr>
          <a:xfrm>
            <a:off x="8173742" y="916101"/>
            <a:ext cx="1850597" cy="389864"/>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dirty="0">
                <a:latin typeface="Times New Roman" panose="02020603050405020304" pitchFamily="18" charset="0"/>
                <a:cs typeface="Times New Roman" panose="02020603050405020304" pitchFamily="18" charset="0"/>
              </a:rPr>
              <a:t>Origin A (LA)</a:t>
            </a:r>
            <a:endParaRPr dirty="0">
              <a:latin typeface="Times New Roman" panose="02020603050405020304" pitchFamily="18" charset="0"/>
              <a:cs typeface="Times New Roman" panose="02020603050405020304" pitchFamily="18" charset="0"/>
            </a:endParaRPr>
          </a:p>
        </p:txBody>
      </p:sp>
      <p:sp>
        <p:nvSpPr>
          <p:cNvPr id="29" name="Google Shape;891;p51">
            <a:extLst>
              <a:ext uri="{FF2B5EF4-FFF2-40B4-BE49-F238E27FC236}">
                <a16:creationId xmlns:a16="http://schemas.microsoft.com/office/drawing/2014/main" id="{40025C55-E25E-4BC0-BC01-5C0C081E0C74}"/>
              </a:ext>
            </a:extLst>
          </p:cNvPr>
          <p:cNvSpPr txBox="1"/>
          <p:nvPr/>
        </p:nvSpPr>
        <p:spPr>
          <a:xfrm>
            <a:off x="9171435" y="3552111"/>
            <a:ext cx="2293610" cy="595497"/>
          </a:xfrm>
          <a:prstGeom prst="rect">
            <a:avLst/>
          </a:prstGeom>
          <a:noFill/>
          <a:ln>
            <a:noFill/>
          </a:ln>
        </p:spPr>
        <p:txBody>
          <a:bodyPr spcFirstLastPara="1" wrap="square" lIns="121900" tIns="121900" rIns="121900" bIns="121900" anchor="ctr" anchorCtr="0">
            <a:noAutofit/>
          </a:bodyPr>
          <a:lstStyle/>
          <a:p>
            <a:pPr algn="ctr"/>
            <a:r>
              <a:rPr lang="en-US" dirty="0">
                <a:latin typeface="Times New Roman" panose="02020603050405020304" pitchFamily="18" charset="0"/>
                <a:cs typeface="Times New Roman" panose="02020603050405020304" pitchFamily="18" charset="0"/>
              </a:rPr>
              <a:t>Origin B (Netherlands)</a:t>
            </a:r>
            <a:endParaRPr dirty="0">
              <a:latin typeface="Times New Roman" panose="02020603050405020304" pitchFamily="18" charset="0"/>
              <a:cs typeface="Times New Roman" panose="02020603050405020304" pitchFamily="18" charset="0"/>
            </a:endParaRPr>
          </a:p>
        </p:txBody>
      </p:sp>
      <p:sp>
        <p:nvSpPr>
          <p:cNvPr id="30" name="Google Shape;891;p51">
            <a:extLst>
              <a:ext uri="{FF2B5EF4-FFF2-40B4-BE49-F238E27FC236}">
                <a16:creationId xmlns:a16="http://schemas.microsoft.com/office/drawing/2014/main" id="{EA4729E4-D2FA-4F19-BF21-E5E9789B2160}"/>
              </a:ext>
            </a:extLst>
          </p:cNvPr>
          <p:cNvSpPr txBox="1"/>
          <p:nvPr/>
        </p:nvSpPr>
        <p:spPr>
          <a:xfrm>
            <a:off x="10538044" y="5494043"/>
            <a:ext cx="1589299" cy="595497"/>
          </a:xfrm>
          <a:prstGeom prst="rect">
            <a:avLst/>
          </a:prstGeom>
          <a:noFill/>
          <a:ln>
            <a:noFill/>
          </a:ln>
        </p:spPr>
        <p:txBody>
          <a:bodyPr spcFirstLastPara="1" wrap="square" lIns="121900" tIns="121900" rIns="121900" bIns="121900" anchor="ctr" anchorCtr="0">
            <a:noAutofit/>
          </a:bodyPr>
          <a:lstStyle/>
          <a:p>
            <a:pPr algn="ctr"/>
            <a:r>
              <a:rPr lang="en-US" dirty="0">
                <a:latin typeface="Times New Roman" panose="02020603050405020304" pitchFamily="18" charset="0"/>
                <a:cs typeface="Times New Roman" panose="02020603050405020304" pitchFamily="18" charset="0"/>
              </a:rPr>
              <a:t>Origin C (Singapore)</a:t>
            </a:r>
          </a:p>
        </p:txBody>
      </p:sp>
      <p:pic>
        <p:nvPicPr>
          <p:cNvPr id="3" name="Graphic 2" descr="Server">
            <a:extLst>
              <a:ext uri="{FF2B5EF4-FFF2-40B4-BE49-F238E27FC236}">
                <a16:creationId xmlns:a16="http://schemas.microsoft.com/office/drawing/2014/main" id="{2DA214C7-20CD-49AE-874E-05987A5F10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1840" y="1226050"/>
            <a:ext cx="914400" cy="914400"/>
          </a:xfrm>
          <a:prstGeom prst="rect">
            <a:avLst/>
          </a:prstGeom>
        </p:spPr>
      </p:pic>
      <p:pic>
        <p:nvPicPr>
          <p:cNvPr id="17" name="Graphic 16" descr="Server">
            <a:extLst>
              <a:ext uri="{FF2B5EF4-FFF2-40B4-BE49-F238E27FC236}">
                <a16:creationId xmlns:a16="http://schemas.microsoft.com/office/drawing/2014/main" id="{88C3B2D4-C258-4955-91D1-29E87CD459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1040" y="2739968"/>
            <a:ext cx="914400" cy="914400"/>
          </a:xfrm>
          <a:prstGeom prst="rect">
            <a:avLst/>
          </a:prstGeom>
        </p:spPr>
      </p:pic>
      <p:pic>
        <p:nvPicPr>
          <p:cNvPr id="18" name="Graphic 17" descr="Server">
            <a:extLst>
              <a:ext uri="{FF2B5EF4-FFF2-40B4-BE49-F238E27FC236}">
                <a16:creationId xmlns:a16="http://schemas.microsoft.com/office/drawing/2014/main" id="{69506021-E574-47BA-BF56-F8510ADCD9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5493" y="4678862"/>
            <a:ext cx="914400" cy="914400"/>
          </a:xfrm>
          <a:prstGeom prst="rect">
            <a:avLst/>
          </a:prstGeom>
        </p:spPr>
      </p:pic>
    </p:spTree>
    <p:extLst>
      <p:ext uri="{BB962C8B-B14F-4D97-AF65-F5344CB8AC3E}">
        <p14:creationId xmlns:p14="http://schemas.microsoft.com/office/powerpoint/2010/main" val="10405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290514"/>
            <a:ext cx="10637108" cy="1176996"/>
          </a:xfrm>
        </p:spPr>
        <p:txBody>
          <a:bodyPr/>
          <a:lstStyle/>
          <a:p>
            <a:r>
              <a:rPr lang="en-US" dirty="0">
                <a:latin typeface="Times New Roman" panose="02020603050405020304" pitchFamily="18" charset="0"/>
                <a:cs typeface="Times New Roman" panose="02020603050405020304" pitchFamily="18" charset="0"/>
              </a:rPr>
              <a:t>Evaluating MAD</a:t>
            </a:r>
          </a:p>
        </p:txBody>
      </p:sp>
      <p:pic>
        <p:nvPicPr>
          <p:cNvPr id="4" name="Picture 3" descr="A screenshot of a cell phone&#10;&#10;Description automatically generated">
            <a:extLst>
              <a:ext uri="{FF2B5EF4-FFF2-40B4-BE49-F238E27FC236}">
                <a16:creationId xmlns:a16="http://schemas.microsoft.com/office/drawing/2014/main" id="{81FE3FE0-18E5-4A4D-B426-93A37B57BF06}"/>
              </a:ext>
            </a:extLst>
          </p:cNvPr>
          <p:cNvPicPr>
            <a:picLocks noChangeAspect="1"/>
          </p:cNvPicPr>
          <p:nvPr/>
        </p:nvPicPr>
        <p:blipFill rotWithShape="1">
          <a:blip r:embed="rId3">
            <a:extLst>
              <a:ext uri="{28A0092B-C50C-407E-A947-70E740481C1C}">
                <a14:useLocalDpi xmlns:a14="http://schemas.microsoft.com/office/drawing/2010/main" val="0"/>
              </a:ext>
            </a:extLst>
          </a:blip>
          <a:srcRect r="25893"/>
          <a:stretch/>
        </p:blipFill>
        <p:spPr>
          <a:xfrm>
            <a:off x="743923" y="1740477"/>
            <a:ext cx="7932486" cy="4551218"/>
          </a:xfrm>
          <a:prstGeom prst="rect">
            <a:avLst/>
          </a:prstGeom>
        </p:spPr>
      </p:pic>
      <p:sp>
        <p:nvSpPr>
          <p:cNvPr id="5" name="Arrow: Curved Down 4">
            <a:extLst>
              <a:ext uri="{FF2B5EF4-FFF2-40B4-BE49-F238E27FC236}">
                <a16:creationId xmlns:a16="http://schemas.microsoft.com/office/drawing/2014/main" id="{CC0B2AD2-B606-470A-B7C5-6193B1098AE2}"/>
              </a:ext>
            </a:extLst>
          </p:cNvPr>
          <p:cNvSpPr/>
          <p:nvPr/>
        </p:nvSpPr>
        <p:spPr>
          <a:xfrm rot="670525">
            <a:off x="2620448" y="4079860"/>
            <a:ext cx="1061691" cy="501373"/>
          </a:xfrm>
          <a:prstGeom prst="curvedDownArrow">
            <a:avLst>
              <a:gd name="adj1" fmla="val 32383"/>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Arrow: Curved Down 7">
            <a:extLst>
              <a:ext uri="{FF2B5EF4-FFF2-40B4-BE49-F238E27FC236}">
                <a16:creationId xmlns:a16="http://schemas.microsoft.com/office/drawing/2014/main" id="{D1106304-0A28-49FA-9A86-B81C9A493458}"/>
              </a:ext>
            </a:extLst>
          </p:cNvPr>
          <p:cNvSpPr/>
          <p:nvPr/>
        </p:nvSpPr>
        <p:spPr>
          <a:xfrm rot="1166354">
            <a:off x="4935034" y="3624391"/>
            <a:ext cx="1061691" cy="501373"/>
          </a:xfrm>
          <a:prstGeom prst="curvedDownArrow">
            <a:avLst>
              <a:gd name="adj1" fmla="val 32383"/>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Arrow: Curved Down 8">
            <a:extLst>
              <a:ext uri="{FF2B5EF4-FFF2-40B4-BE49-F238E27FC236}">
                <a16:creationId xmlns:a16="http://schemas.microsoft.com/office/drawing/2014/main" id="{2C93D8D7-23F7-47F4-BF34-D14A6E2293A6}"/>
              </a:ext>
            </a:extLst>
          </p:cNvPr>
          <p:cNvSpPr/>
          <p:nvPr/>
        </p:nvSpPr>
        <p:spPr>
          <a:xfrm rot="2202705">
            <a:off x="7329263" y="2377482"/>
            <a:ext cx="1061691" cy="501373"/>
          </a:xfrm>
          <a:prstGeom prst="curvedDownArrow">
            <a:avLst>
              <a:gd name="adj1" fmla="val 32383"/>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Google Shape;891;p51">
            <a:extLst>
              <a:ext uri="{FF2B5EF4-FFF2-40B4-BE49-F238E27FC236}">
                <a16:creationId xmlns:a16="http://schemas.microsoft.com/office/drawing/2014/main" id="{67BB798A-7306-4C34-8A1F-D4E9600D7003}"/>
              </a:ext>
            </a:extLst>
          </p:cNvPr>
          <p:cNvSpPr txBox="1"/>
          <p:nvPr/>
        </p:nvSpPr>
        <p:spPr>
          <a:xfrm>
            <a:off x="2165326" y="3612645"/>
            <a:ext cx="1971933" cy="389864"/>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sz="2400" b="1" dirty="0">
                <a:solidFill>
                  <a:srgbClr val="C00000"/>
                </a:solidFill>
                <a:latin typeface="Times New Roman" panose="02020603050405020304" pitchFamily="18" charset="0"/>
                <a:cs typeface="Times New Roman" panose="02020603050405020304" pitchFamily="18" charset="0"/>
              </a:rPr>
              <a:t>12% Lower</a:t>
            </a:r>
            <a:endParaRPr sz="2400" b="1" dirty="0">
              <a:solidFill>
                <a:srgbClr val="C00000"/>
              </a:solidFill>
              <a:latin typeface="Times New Roman" panose="02020603050405020304" pitchFamily="18" charset="0"/>
              <a:cs typeface="Times New Roman" panose="02020603050405020304" pitchFamily="18" charset="0"/>
            </a:endParaRPr>
          </a:p>
        </p:txBody>
      </p:sp>
      <p:sp>
        <p:nvSpPr>
          <p:cNvPr id="11" name="Google Shape;891;p51">
            <a:extLst>
              <a:ext uri="{FF2B5EF4-FFF2-40B4-BE49-F238E27FC236}">
                <a16:creationId xmlns:a16="http://schemas.microsoft.com/office/drawing/2014/main" id="{0D0E7A97-50AE-4033-86A8-9A501032529D}"/>
              </a:ext>
            </a:extLst>
          </p:cNvPr>
          <p:cNvSpPr txBox="1"/>
          <p:nvPr/>
        </p:nvSpPr>
        <p:spPr>
          <a:xfrm>
            <a:off x="4411496" y="3130597"/>
            <a:ext cx="1971933" cy="389864"/>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sz="2400" b="1" dirty="0">
                <a:solidFill>
                  <a:srgbClr val="C00000"/>
                </a:solidFill>
                <a:latin typeface="Times New Roman" panose="02020603050405020304" pitchFamily="18" charset="0"/>
                <a:cs typeface="Times New Roman" panose="02020603050405020304" pitchFamily="18" charset="0"/>
              </a:rPr>
              <a:t>15% Lower</a:t>
            </a:r>
            <a:endParaRPr sz="2400" b="1" dirty="0">
              <a:solidFill>
                <a:srgbClr val="C00000"/>
              </a:solidFill>
              <a:latin typeface="Times New Roman" panose="02020603050405020304" pitchFamily="18" charset="0"/>
              <a:cs typeface="Times New Roman" panose="02020603050405020304" pitchFamily="18" charset="0"/>
            </a:endParaRPr>
          </a:p>
        </p:txBody>
      </p:sp>
      <p:sp>
        <p:nvSpPr>
          <p:cNvPr id="12" name="Google Shape;891;p51">
            <a:extLst>
              <a:ext uri="{FF2B5EF4-FFF2-40B4-BE49-F238E27FC236}">
                <a16:creationId xmlns:a16="http://schemas.microsoft.com/office/drawing/2014/main" id="{CE0CB64B-85EA-4187-AF89-8B6B6910CAEC}"/>
              </a:ext>
            </a:extLst>
          </p:cNvPr>
          <p:cNvSpPr txBox="1"/>
          <p:nvPr/>
        </p:nvSpPr>
        <p:spPr>
          <a:xfrm>
            <a:off x="6744254" y="1836936"/>
            <a:ext cx="1971933" cy="389864"/>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sz="2400" b="1" dirty="0">
                <a:solidFill>
                  <a:srgbClr val="C00000"/>
                </a:solidFill>
                <a:latin typeface="Times New Roman" panose="02020603050405020304" pitchFamily="18" charset="0"/>
                <a:cs typeface="Times New Roman" panose="02020603050405020304" pitchFamily="18" charset="0"/>
              </a:rPr>
              <a:t>18% Lower</a:t>
            </a:r>
            <a:endParaRPr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686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290514"/>
            <a:ext cx="10637108" cy="1176996"/>
          </a:xfrm>
        </p:spPr>
        <p:txBody>
          <a:bodyPr/>
          <a:lstStyle/>
          <a:p>
            <a:r>
              <a:rPr lang="en-US" dirty="0">
                <a:latin typeface="Times New Roman" panose="02020603050405020304" pitchFamily="18" charset="0"/>
                <a:cs typeface="Times New Roman" panose="02020603050405020304" pitchFamily="18" charset="0"/>
              </a:rPr>
              <a:t>Evaluating MAD</a:t>
            </a:r>
          </a:p>
        </p:txBody>
      </p:sp>
      <p:pic>
        <p:nvPicPr>
          <p:cNvPr id="4" name="Picture 3" descr="A screenshot of a cell phone&#10;&#10;Description automatically generated">
            <a:extLst>
              <a:ext uri="{FF2B5EF4-FFF2-40B4-BE49-F238E27FC236}">
                <a16:creationId xmlns:a16="http://schemas.microsoft.com/office/drawing/2014/main" id="{5442B0B2-727B-46C0-B7CF-9BBEED54F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23" y="1740477"/>
            <a:ext cx="10704154" cy="4551218"/>
          </a:xfrm>
          <a:prstGeom prst="rect">
            <a:avLst/>
          </a:prstGeom>
        </p:spPr>
      </p:pic>
      <p:sp>
        <p:nvSpPr>
          <p:cNvPr id="5" name="Arrow: Curved Down 4">
            <a:extLst>
              <a:ext uri="{FF2B5EF4-FFF2-40B4-BE49-F238E27FC236}">
                <a16:creationId xmlns:a16="http://schemas.microsoft.com/office/drawing/2014/main" id="{1249198E-A1CF-43B3-9BB9-B37426CA4A77}"/>
              </a:ext>
            </a:extLst>
          </p:cNvPr>
          <p:cNvSpPr/>
          <p:nvPr/>
        </p:nvSpPr>
        <p:spPr>
          <a:xfrm rot="670525">
            <a:off x="2620448" y="4079860"/>
            <a:ext cx="1061691" cy="501373"/>
          </a:xfrm>
          <a:prstGeom prst="curvedDownArrow">
            <a:avLst>
              <a:gd name="adj1" fmla="val 32383"/>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3646C204-26C1-43F4-80CB-D82CB164FC2C}"/>
              </a:ext>
            </a:extLst>
          </p:cNvPr>
          <p:cNvSpPr/>
          <p:nvPr/>
        </p:nvSpPr>
        <p:spPr>
          <a:xfrm rot="1166354">
            <a:off x="4935034" y="3624391"/>
            <a:ext cx="1061691" cy="501373"/>
          </a:xfrm>
          <a:prstGeom prst="curvedDownArrow">
            <a:avLst>
              <a:gd name="adj1" fmla="val 32383"/>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Arrow: Curved Down 7">
            <a:extLst>
              <a:ext uri="{FF2B5EF4-FFF2-40B4-BE49-F238E27FC236}">
                <a16:creationId xmlns:a16="http://schemas.microsoft.com/office/drawing/2014/main" id="{99707C06-3E8F-42FF-A3BC-D637A10A1185}"/>
              </a:ext>
            </a:extLst>
          </p:cNvPr>
          <p:cNvSpPr/>
          <p:nvPr/>
        </p:nvSpPr>
        <p:spPr>
          <a:xfrm rot="2202705">
            <a:off x="7329263" y="2377482"/>
            <a:ext cx="1061691" cy="501373"/>
          </a:xfrm>
          <a:prstGeom prst="curvedDownArrow">
            <a:avLst>
              <a:gd name="adj1" fmla="val 32383"/>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Google Shape;891;p51">
            <a:extLst>
              <a:ext uri="{FF2B5EF4-FFF2-40B4-BE49-F238E27FC236}">
                <a16:creationId xmlns:a16="http://schemas.microsoft.com/office/drawing/2014/main" id="{1D7CDE1A-DE21-48C8-ADD1-AAE67BD93CBD}"/>
              </a:ext>
            </a:extLst>
          </p:cNvPr>
          <p:cNvSpPr txBox="1"/>
          <p:nvPr/>
        </p:nvSpPr>
        <p:spPr>
          <a:xfrm>
            <a:off x="2165326" y="3612645"/>
            <a:ext cx="1971933" cy="389864"/>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sz="2400" b="1" dirty="0">
                <a:solidFill>
                  <a:srgbClr val="C00000"/>
                </a:solidFill>
                <a:latin typeface="Times New Roman" panose="02020603050405020304" pitchFamily="18" charset="0"/>
                <a:cs typeface="Times New Roman" panose="02020603050405020304" pitchFamily="18" charset="0"/>
              </a:rPr>
              <a:t>12% Lower</a:t>
            </a:r>
            <a:endParaRPr sz="2400" b="1" dirty="0">
              <a:solidFill>
                <a:srgbClr val="C00000"/>
              </a:solidFill>
              <a:latin typeface="Times New Roman" panose="02020603050405020304" pitchFamily="18" charset="0"/>
              <a:cs typeface="Times New Roman" panose="02020603050405020304" pitchFamily="18" charset="0"/>
            </a:endParaRPr>
          </a:p>
        </p:txBody>
      </p:sp>
      <p:sp>
        <p:nvSpPr>
          <p:cNvPr id="10" name="Google Shape;891;p51">
            <a:extLst>
              <a:ext uri="{FF2B5EF4-FFF2-40B4-BE49-F238E27FC236}">
                <a16:creationId xmlns:a16="http://schemas.microsoft.com/office/drawing/2014/main" id="{7CD4262F-D4C1-4741-938C-7AB063775EAA}"/>
              </a:ext>
            </a:extLst>
          </p:cNvPr>
          <p:cNvSpPr txBox="1"/>
          <p:nvPr/>
        </p:nvSpPr>
        <p:spPr>
          <a:xfrm>
            <a:off x="4411496" y="3130597"/>
            <a:ext cx="1971933" cy="389864"/>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sz="2400" b="1" dirty="0">
                <a:solidFill>
                  <a:srgbClr val="C00000"/>
                </a:solidFill>
                <a:latin typeface="Times New Roman" panose="02020603050405020304" pitchFamily="18" charset="0"/>
                <a:cs typeface="Times New Roman" panose="02020603050405020304" pitchFamily="18" charset="0"/>
              </a:rPr>
              <a:t>15% Lower</a:t>
            </a:r>
            <a:endParaRPr sz="2400" b="1" dirty="0">
              <a:solidFill>
                <a:srgbClr val="C00000"/>
              </a:solidFill>
              <a:latin typeface="Times New Roman" panose="02020603050405020304" pitchFamily="18" charset="0"/>
              <a:cs typeface="Times New Roman" panose="02020603050405020304" pitchFamily="18" charset="0"/>
            </a:endParaRPr>
          </a:p>
        </p:txBody>
      </p:sp>
      <p:sp>
        <p:nvSpPr>
          <p:cNvPr id="11" name="Google Shape;891;p51">
            <a:extLst>
              <a:ext uri="{FF2B5EF4-FFF2-40B4-BE49-F238E27FC236}">
                <a16:creationId xmlns:a16="http://schemas.microsoft.com/office/drawing/2014/main" id="{D6FF2342-1299-4874-A6F4-DE3A4D87CC77}"/>
              </a:ext>
            </a:extLst>
          </p:cNvPr>
          <p:cNvSpPr txBox="1"/>
          <p:nvPr/>
        </p:nvSpPr>
        <p:spPr>
          <a:xfrm>
            <a:off x="6744254" y="1836936"/>
            <a:ext cx="1971933" cy="389864"/>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sz="2400" b="1" dirty="0">
                <a:solidFill>
                  <a:srgbClr val="C00000"/>
                </a:solidFill>
                <a:latin typeface="Times New Roman" panose="02020603050405020304" pitchFamily="18" charset="0"/>
                <a:cs typeface="Times New Roman" panose="02020603050405020304" pitchFamily="18" charset="0"/>
              </a:rPr>
              <a:t>18% Lower</a:t>
            </a:r>
            <a:endParaRPr sz="2400" b="1" dirty="0">
              <a:solidFill>
                <a:srgbClr val="C00000"/>
              </a:solidFill>
              <a:latin typeface="Times New Roman" panose="02020603050405020304" pitchFamily="18" charset="0"/>
              <a:cs typeface="Times New Roman" panose="02020603050405020304" pitchFamily="18" charset="0"/>
            </a:endParaRPr>
          </a:p>
        </p:txBody>
      </p:sp>
      <p:sp>
        <p:nvSpPr>
          <p:cNvPr id="12" name="Arrow: Curved Down 11">
            <a:extLst>
              <a:ext uri="{FF2B5EF4-FFF2-40B4-BE49-F238E27FC236}">
                <a16:creationId xmlns:a16="http://schemas.microsoft.com/office/drawing/2014/main" id="{43856E33-4323-4DD6-8923-F1F09E63BD2F}"/>
              </a:ext>
            </a:extLst>
          </p:cNvPr>
          <p:cNvSpPr/>
          <p:nvPr/>
        </p:nvSpPr>
        <p:spPr>
          <a:xfrm rot="1367235">
            <a:off x="9610232" y="3328677"/>
            <a:ext cx="1061691" cy="501373"/>
          </a:xfrm>
          <a:prstGeom prst="curvedDownArrow">
            <a:avLst>
              <a:gd name="adj1" fmla="val 32383"/>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Google Shape;891;p51">
            <a:extLst>
              <a:ext uri="{FF2B5EF4-FFF2-40B4-BE49-F238E27FC236}">
                <a16:creationId xmlns:a16="http://schemas.microsoft.com/office/drawing/2014/main" id="{FA2D6811-6C58-4F82-94D0-3396BA0AF6E5}"/>
              </a:ext>
            </a:extLst>
          </p:cNvPr>
          <p:cNvSpPr txBox="1"/>
          <p:nvPr/>
        </p:nvSpPr>
        <p:spPr>
          <a:xfrm>
            <a:off x="9155110" y="2811226"/>
            <a:ext cx="1971933" cy="389864"/>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sz="2400" b="1" dirty="0">
                <a:solidFill>
                  <a:srgbClr val="C00000"/>
                </a:solidFill>
                <a:latin typeface="Times New Roman" panose="02020603050405020304" pitchFamily="18" charset="0"/>
                <a:cs typeface="Times New Roman" panose="02020603050405020304" pitchFamily="18" charset="0"/>
              </a:rPr>
              <a:t>17% Lower</a:t>
            </a:r>
            <a:endParaRPr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749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1"/>
            <a:ext cx="10637108" cy="1176996"/>
          </a:xfrm>
        </p:spPr>
        <p:txBody>
          <a:bodyPr/>
          <a:lstStyle/>
          <a:p>
            <a:r>
              <a:rPr lang="en-US" b="1" dirty="0">
                <a:latin typeface="Times New Roman" panose="02020603050405020304" pitchFamily="18" charset="0"/>
                <a:cs typeface="Times New Roman" panose="02020603050405020304" pitchFamily="18" charset="0"/>
              </a:rPr>
              <a:t>Simulation</a:t>
            </a:r>
            <a:r>
              <a:rPr lang="en-US" dirty="0">
                <a:latin typeface="Times New Roman" panose="02020603050405020304" pitchFamily="18" charset="0"/>
                <a:cs typeface="Times New Roman" panose="02020603050405020304" pitchFamily="18" charset="0"/>
              </a:rPr>
              <a:t> Results: </a:t>
            </a:r>
            <a:r>
              <a:rPr lang="en-US" b="1" dirty="0">
                <a:latin typeface="Times New Roman" panose="02020603050405020304" pitchFamily="18" charset="0"/>
                <a:cs typeface="Times New Roman" panose="02020603050405020304" pitchFamily="18" charset="0"/>
              </a:rPr>
              <a:t>Network</a:t>
            </a:r>
            <a:r>
              <a:rPr lang="en-US" dirty="0">
                <a:latin typeface="Times New Roman" panose="02020603050405020304" pitchFamily="18" charset="0"/>
                <a:cs typeface="Times New Roman" panose="02020603050405020304" pitchFamily="18" charset="0"/>
              </a:rPr>
              <a:t> Trace</a:t>
            </a:r>
          </a:p>
        </p:txBody>
      </p:sp>
      <p:pic>
        <p:nvPicPr>
          <p:cNvPr id="4" name="Picture 3" descr="A close up of a map&#10;&#10;Description automatically generated">
            <a:extLst>
              <a:ext uri="{FF2B5EF4-FFF2-40B4-BE49-F238E27FC236}">
                <a16:creationId xmlns:a16="http://schemas.microsoft.com/office/drawing/2014/main" id="{69A08EAD-B1B5-4B91-898E-A0D241CFD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748" y="1176996"/>
            <a:ext cx="7272996" cy="5454748"/>
          </a:xfrm>
          <a:prstGeom prst="rect">
            <a:avLst/>
          </a:prstGeom>
        </p:spPr>
      </p:pic>
    </p:spTree>
    <p:extLst>
      <p:ext uri="{BB962C8B-B14F-4D97-AF65-F5344CB8AC3E}">
        <p14:creationId xmlns:p14="http://schemas.microsoft.com/office/powerpoint/2010/main" val="433836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1"/>
            <a:ext cx="10637108" cy="1176996"/>
          </a:xfrm>
        </p:spPr>
        <p:txBody>
          <a:bodyPr/>
          <a:lstStyle/>
          <a:p>
            <a:r>
              <a:rPr lang="en-US" b="1" dirty="0">
                <a:latin typeface="Times New Roman" panose="02020603050405020304" pitchFamily="18" charset="0"/>
                <a:cs typeface="Times New Roman" panose="02020603050405020304" pitchFamily="18" charset="0"/>
              </a:rPr>
              <a:t>Simulation</a:t>
            </a:r>
            <a:r>
              <a:rPr lang="en-US" dirty="0">
                <a:latin typeface="Times New Roman" panose="02020603050405020304" pitchFamily="18" charset="0"/>
                <a:cs typeface="Times New Roman" panose="02020603050405020304" pitchFamily="18" charset="0"/>
              </a:rPr>
              <a:t> Results: </a:t>
            </a:r>
            <a:r>
              <a:rPr lang="en-US" b="1" dirty="0">
                <a:latin typeface="Times New Roman" panose="02020603050405020304" pitchFamily="18" charset="0"/>
                <a:cs typeface="Times New Roman" panose="02020603050405020304" pitchFamily="18" charset="0"/>
              </a:rPr>
              <a:t>CDN</a:t>
            </a:r>
            <a:r>
              <a:rPr lang="en-US" dirty="0">
                <a:latin typeface="Times New Roman" panose="02020603050405020304" pitchFamily="18" charset="0"/>
                <a:cs typeface="Times New Roman" panose="02020603050405020304" pitchFamily="18" charset="0"/>
              </a:rPr>
              <a:t> Trace</a:t>
            </a:r>
          </a:p>
        </p:txBody>
      </p:sp>
      <p:pic>
        <p:nvPicPr>
          <p:cNvPr id="5" name="Picture 4" descr="A close up of a map&#10;&#10;Description automatically generated">
            <a:extLst>
              <a:ext uri="{FF2B5EF4-FFF2-40B4-BE49-F238E27FC236}">
                <a16:creationId xmlns:a16="http://schemas.microsoft.com/office/drawing/2014/main" id="{1CED7926-51ED-45B5-AB27-E1EC8E314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034" y="1134793"/>
            <a:ext cx="7258152" cy="5443613"/>
          </a:xfrm>
          <a:prstGeom prst="rect">
            <a:avLst/>
          </a:prstGeom>
        </p:spPr>
      </p:pic>
    </p:spTree>
    <p:extLst>
      <p:ext uri="{BB962C8B-B14F-4D97-AF65-F5344CB8AC3E}">
        <p14:creationId xmlns:p14="http://schemas.microsoft.com/office/powerpoint/2010/main" val="218652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3627DB6-D567-4CFD-9357-E773473572EC}"/>
              </a:ext>
            </a:extLst>
          </p:cNvPr>
          <p:cNvGraphicFramePr>
            <a:graphicFrameLocks noGrp="1"/>
          </p:cNvGraphicFramePr>
          <p:nvPr>
            <p:extLst>
              <p:ext uri="{D42A27DB-BD31-4B8C-83A1-F6EECF244321}">
                <p14:modId xmlns:p14="http://schemas.microsoft.com/office/powerpoint/2010/main" val="32298688"/>
              </p:ext>
            </p:extLst>
          </p:nvPr>
        </p:nvGraphicFramePr>
        <p:xfrm>
          <a:off x="2799971" y="4005703"/>
          <a:ext cx="6208360" cy="741680"/>
        </p:xfrm>
        <a:graphic>
          <a:graphicData uri="http://schemas.openxmlformats.org/drawingml/2006/table">
            <a:tbl>
              <a:tblPr firstRow="1" bandRow="1">
                <a:tableStyleId>{0505E3EF-67EA-436B-97B2-0124C06EBD24}</a:tableStyleId>
              </a:tblPr>
              <a:tblGrid>
                <a:gridCol w="776045">
                  <a:extLst>
                    <a:ext uri="{9D8B030D-6E8A-4147-A177-3AD203B41FA5}">
                      <a16:colId xmlns:a16="http://schemas.microsoft.com/office/drawing/2014/main" val="2142613188"/>
                    </a:ext>
                  </a:extLst>
                </a:gridCol>
                <a:gridCol w="776045">
                  <a:extLst>
                    <a:ext uri="{9D8B030D-6E8A-4147-A177-3AD203B41FA5}">
                      <a16:colId xmlns:a16="http://schemas.microsoft.com/office/drawing/2014/main" val="3883719787"/>
                    </a:ext>
                  </a:extLst>
                </a:gridCol>
                <a:gridCol w="776045">
                  <a:extLst>
                    <a:ext uri="{9D8B030D-6E8A-4147-A177-3AD203B41FA5}">
                      <a16:colId xmlns:a16="http://schemas.microsoft.com/office/drawing/2014/main" val="1025986222"/>
                    </a:ext>
                  </a:extLst>
                </a:gridCol>
                <a:gridCol w="776045">
                  <a:extLst>
                    <a:ext uri="{9D8B030D-6E8A-4147-A177-3AD203B41FA5}">
                      <a16:colId xmlns:a16="http://schemas.microsoft.com/office/drawing/2014/main" val="4217915530"/>
                    </a:ext>
                  </a:extLst>
                </a:gridCol>
                <a:gridCol w="776045">
                  <a:extLst>
                    <a:ext uri="{9D8B030D-6E8A-4147-A177-3AD203B41FA5}">
                      <a16:colId xmlns:a16="http://schemas.microsoft.com/office/drawing/2014/main" val="1651295010"/>
                    </a:ext>
                  </a:extLst>
                </a:gridCol>
                <a:gridCol w="776045">
                  <a:extLst>
                    <a:ext uri="{9D8B030D-6E8A-4147-A177-3AD203B41FA5}">
                      <a16:colId xmlns:a16="http://schemas.microsoft.com/office/drawing/2014/main" val="2394888951"/>
                    </a:ext>
                  </a:extLst>
                </a:gridCol>
                <a:gridCol w="776045">
                  <a:extLst>
                    <a:ext uri="{9D8B030D-6E8A-4147-A177-3AD203B41FA5}">
                      <a16:colId xmlns:a16="http://schemas.microsoft.com/office/drawing/2014/main" val="2987655920"/>
                    </a:ext>
                  </a:extLst>
                </a:gridCol>
                <a:gridCol w="776045">
                  <a:extLst>
                    <a:ext uri="{9D8B030D-6E8A-4147-A177-3AD203B41FA5}">
                      <a16:colId xmlns:a16="http://schemas.microsoft.com/office/drawing/2014/main" val="4208932051"/>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1065334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6910139"/>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5A6FA643-CB89-4313-8ABA-39DD8FDF230D}"/>
              </a:ext>
            </a:extLst>
          </p:cNvPr>
          <p:cNvPicPr>
            <a:picLocks noChangeAspect="1"/>
          </p:cNvPicPr>
          <p:nvPr/>
        </p:nvPicPr>
        <p:blipFill rotWithShape="1">
          <a:blip r:embed="rId3">
            <a:extLst>
              <a:ext uri="{28A0092B-C50C-407E-A947-70E740481C1C}">
                <a14:useLocalDpi xmlns:a14="http://schemas.microsoft.com/office/drawing/2010/main" val="0"/>
              </a:ext>
            </a:extLst>
          </a:blip>
          <a:srcRect l="24474" t="22252" r="23374" b="21654"/>
          <a:stretch/>
        </p:blipFill>
        <p:spPr>
          <a:xfrm>
            <a:off x="973325" y="2199286"/>
            <a:ext cx="904088" cy="972403"/>
          </a:xfrm>
          <a:prstGeom prst="rect">
            <a:avLst/>
          </a:prstGeom>
        </p:spPr>
      </p:pic>
      <p:sp>
        <p:nvSpPr>
          <p:cNvPr id="28" name="TextBox 27">
            <a:extLst>
              <a:ext uri="{FF2B5EF4-FFF2-40B4-BE49-F238E27FC236}">
                <a16:creationId xmlns:a16="http://schemas.microsoft.com/office/drawing/2014/main" id="{20FC72CD-E1A3-41BB-9633-882FF58AA463}"/>
              </a:ext>
            </a:extLst>
          </p:cNvPr>
          <p:cNvSpPr txBox="1"/>
          <p:nvPr/>
        </p:nvSpPr>
        <p:spPr>
          <a:xfrm>
            <a:off x="3536429" y="3160223"/>
            <a:ext cx="952504"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Cache</a:t>
            </a:r>
          </a:p>
        </p:txBody>
      </p:sp>
      <p:cxnSp>
        <p:nvCxnSpPr>
          <p:cNvPr id="37" name="Straight Arrow Connector 36">
            <a:extLst>
              <a:ext uri="{FF2B5EF4-FFF2-40B4-BE49-F238E27FC236}">
                <a16:creationId xmlns:a16="http://schemas.microsoft.com/office/drawing/2014/main" id="{FC632AA7-BDFE-4214-A9E4-C5C16856B9FE}"/>
              </a:ext>
            </a:extLst>
          </p:cNvPr>
          <p:cNvCxnSpPr>
            <a:cxnSpLocks/>
          </p:cNvCxnSpPr>
          <p:nvPr/>
        </p:nvCxnSpPr>
        <p:spPr>
          <a:xfrm>
            <a:off x="2079476" y="2591756"/>
            <a:ext cx="152016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D0A60EAC-859D-419A-BC95-56C5132A3F52}"/>
              </a:ext>
            </a:extLst>
          </p:cNvPr>
          <p:cNvCxnSpPr>
            <a:cxnSpLocks/>
          </p:cNvCxnSpPr>
          <p:nvPr/>
        </p:nvCxnSpPr>
        <p:spPr>
          <a:xfrm flipH="1">
            <a:off x="2079476" y="3042606"/>
            <a:ext cx="15201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01F47D72-1698-462A-A782-0F698FACA343}"/>
              </a:ext>
            </a:extLst>
          </p:cNvPr>
          <p:cNvSpPr txBox="1"/>
          <p:nvPr/>
        </p:nvSpPr>
        <p:spPr>
          <a:xfrm>
            <a:off x="957933" y="3152815"/>
            <a:ext cx="934871"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Client</a:t>
            </a:r>
          </a:p>
        </p:txBody>
      </p:sp>
      <p:cxnSp>
        <p:nvCxnSpPr>
          <p:cNvPr id="20" name="Straight Arrow Connector 19">
            <a:extLst>
              <a:ext uri="{FF2B5EF4-FFF2-40B4-BE49-F238E27FC236}">
                <a16:creationId xmlns:a16="http://schemas.microsoft.com/office/drawing/2014/main" id="{13CD4B98-7626-49C5-BD9D-0905FA2319A5}"/>
              </a:ext>
            </a:extLst>
          </p:cNvPr>
          <p:cNvCxnSpPr>
            <a:cxnSpLocks/>
          </p:cNvCxnSpPr>
          <p:nvPr/>
        </p:nvCxnSpPr>
        <p:spPr>
          <a:xfrm>
            <a:off x="4425722" y="2575258"/>
            <a:ext cx="451645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7B6679C-9767-4253-BA14-3B0F63991217}"/>
              </a:ext>
            </a:extLst>
          </p:cNvPr>
          <p:cNvCxnSpPr>
            <a:cxnSpLocks/>
          </p:cNvCxnSpPr>
          <p:nvPr/>
        </p:nvCxnSpPr>
        <p:spPr>
          <a:xfrm flipH="1">
            <a:off x="4425722" y="3042606"/>
            <a:ext cx="451645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35F58301-C575-4F60-9197-2FC5333EEB5F}"/>
              </a:ext>
            </a:extLst>
          </p:cNvPr>
          <p:cNvSpPr/>
          <p:nvPr/>
        </p:nvSpPr>
        <p:spPr>
          <a:xfrm>
            <a:off x="3599643" y="2401660"/>
            <a:ext cx="820563"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TextBox 33">
            <a:extLst>
              <a:ext uri="{FF2B5EF4-FFF2-40B4-BE49-F238E27FC236}">
                <a16:creationId xmlns:a16="http://schemas.microsoft.com/office/drawing/2014/main" id="{FEAA2BD8-0AA6-4CBE-A063-B68D7FE550C5}"/>
              </a:ext>
            </a:extLst>
          </p:cNvPr>
          <p:cNvSpPr txBox="1"/>
          <p:nvPr/>
        </p:nvSpPr>
        <p:spPr>
          <a:xfrm>
            <a:off x="8987960" y="3158294"/>
            <a:ext cx="2020105"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Remote Server</a:t>
            </a:r>
          </a:p>
        </p:txBody>
      </p:sp>
      <p:sp>
        <p:nvSpPr>
          <p:cNvPr id="36" name="Rectangle 35">
            <a:extLst>
              <a:ext uri="{FF2B5EF4-FFF2-40B4-BE49-F238E27FC236}">
                <a16:creationId xmlns:a16="http://schemas.microsoft.com/office/drawing/2014/main" id="{915FD7D0-32A3-42C7-BE44-6D8F8503A522}"/>
              </a:ext>
            </a:extLst>
          </p:cNvPr>
          <p:cNvSpPr/>
          <p:nvPr/>
        </p:nvSpPr>
        <p:spPr>
          <a:xfrm>
            <a:off x="8942172" y="2401660"/>
            <a:ext cx="2100650"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C4CA2DF9-AC59-4F4D-B0CB-AD1DFE2C74EA}"/>
              </a:ext>
            </a:extLst>
          </p:cNvPr>
          <p:cNvCxnSpPr>
            <a:cxnSpLocks/>
          </p:cNvCxnSpPr>
          <p:nvPr/>
        </p:nvCxnSpPr>
        <p:spPr>
          <a:xfrm>
            <a:off x="2787947" y="5706544"/>
            <a:ext cx="696729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F92E254-0F33-4049-99D2-916D6C46FD20}"/>
              </a:ext>
            </a:extLst>
          </p:cNvPr>
          <p:cNvSpPr txBox="1"/>
          <p:nvPr/>
        </p:nvSpPr>
        <p:spPr>
          <a:xfrm>
            <a:off x="9007774" y="5713813"/>
            <a:ext cx="663836"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Time</a:t>
            </a:r>
          </a:p>
          <a:p>
            <a:pPr algn="ctr"/>
            <a:r>
              <a:rPr lang="en-US" dirty="0">
                <a:latin typeface="Times New Roman" panose="02020603050405020304" pitchFamily="18" charset="0"/>
                <a:cs typeface="Times New Roman" panose="02020603050405020304" pitchFamily="18" charset="0"/>
              </a:rPr>
              <a:t>(ms)</a:t>
            </a:r>
          </a:p>
        </p:txBody>
      </p:sp>
      <p:sp>
        <p:nvSpPr>
          <p:cNvPr id="8" name="Oval 7">
            <a:extLst>
              <a:ext uri="{FF2B5EF4-FFF2-40B4-BE49-F238E27FC236}">
                <a16:creationId xmlns:a16="http://schemas.microsoft.com/office/drawing/2014/main" id="{CF1E4567-D6F8-4640-A71D-3E17F1191530}"/>
              </a:ext>
            </a:extLst>
          </p:cNvPr>
          <p:cNvSpPr/>
          <p:nvPr/>
        </p:nvSpPr>
        <p:spPr>
          <a:xfrm>
            <a:off x="2894400" y="489261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9" name="Oval 18">
            <a:extLst>
              <a:ext uri="{FF2B5EF4-FFF2-40B4-BE49-F238E27FC236}">
                <a16:creationId xmlns:a16="http://schemas.microsoft.com/office/drawing/2014/main" id="{1C974CB5-A98B-410C-8D6E-96A20095ADA1}"/>
              </a:ext>
            </a:extLst>
          </p:cNvPr>
          <p:cNvSpPr/>
          <p:nvPr/>
        </p:nvSpPr>
        <p:spPr>
          <a:xfrm>
            <a:off x="3668757" y="489261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1" name="Oval 20">
            <a:extLst>
              <a:ext uri="{FF2B5EF4-FFF2-40B4-BE49-F238E27FC236}">
                <a16:creationId xmlns:a16="http://schemas.microsoft.com/office/drawing/2014/main" id="{0D224060-332B-4713-8BEF-D3B4F86189D9}"/>
              </a:ext>
            </a:extLst>
          </p:cNvPr>
          <p:cNvSpPr/>
          <p:nvPr/>
        </p:nvSpPr>
        <p:spPr>
          <a:xfrm>
            <a:off x="4443114" y="489261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CAF244B4-B3ED-49E8-8483-E84F8306669E}"/>
              </a:ext>
            </a:extLst>
          </p:cNvPr>
          <p:cNvSpPr/>
          <p:nvPr/>
        </p:nvSpPr>
        <p:spPr>
          <a:xfrm>
            <a:off x="5217471" y="489261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4" name="Oval 23">
            <a:extLst>
              <a:ext uri="{FF2B5EF4-FFF2-40B4-BE49-F238E27FC236}">
                <a16:creationId xmlns:a16="http://schemas.microsoft.com/office/drawing/2014/main" id="{365F85DA-A011-4D6F-B6BB-EA2CF89673DD}"/>
              </a:ext>
            </a:extLst>
          </p:cNvPr>
          <p:cNvSpPr/>
          <p:nvPr/>
        </p:nvSpPr>
        <p:spPr>
          <a:xfrm>
            <a:off x="5991828" y="489261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25" name="Oval 24">
            <a:extLst>
              <a:ext uri="{FF2B5EF4-FFF2-40B4-BE49-F238E27FC236}">
                <a16:creationId xmlns:a16="http://schemas.microsoft.com/office/drawing/2014/main" id="{B019D1C7-5DD7-479D-A5BC-F015E5E6712E}"/>
              </a:ext>
            </a:extLst>
          </p:cNvPr>
          <p:cNvSpPr/>
          <p:nvPr/>
        </p:nvSpPr>
        <p:spPr>
          <a:xfrm>
            <a:off x="6766185" y="489261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26" name="Oval 25">
            <a:extLst>
              <a:ext uri="{FF2B5EF4-FFF2-40B4-BE49-F238E27FC236}">
                <a16:creationId xmlns:a16="http://schemas.microsoft.com/office/drawing/2014/main" id="{BF748C76-9D9D-4871-B243-E7A6195B1C0E}"/>
              </a:ext>
            </a:extLst>
          </p:cNvPr>
          <p:cNvSpPr/>
          <p:nvPr/>
        </p:nvSpPr>
        <p:spPr>
          <a:xfrm>
            <a:off x="7540542" y="489261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27" name="Oval 26">
            <a:extLst>
              <a:ext uri="{FF2B5EF4-FFF2-40B4-BE49-F238E27FC236}">
                <a16:creationId xmlns:a16="http://schemas.microsoft.com/office/drawing/2014/main" id="{D37B657F-752B-44EC-97AC-0E717A2C3E38}"/>
              </a:ext>
            </a:extLst>
          </p:cNvPr>
          <p:cNvSpPr/>
          <p:nvPr/>
        </p:nvSpPr>
        <p:spPr>
          <a:xfrm>
            <a:off x="8314899" y="489261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38" name="Rectangle 37">
            <a:extLst>
              <a:ext uri="{FF2B5EF4-FFF2-40B4-BE49-F238E27FC236}">
                <a16:creationId xmlns:a16="http://schemas.microsoft.com/office/drawing/2014/main" id="{B287236A-3CD4-4270-B7B0-CCDE95F2A0B5}"/>
              </a:ext>
            </a:extLst>
          </p:cNvPr>
          <p:cNvSpPr/>
          <p:nvPr/>
        </p:nvSpPr>
        <p:spPr>
          <a:xfrm>
            <a:off x="9031593" y="2484967"/>
            <a:ext cx="591402" cy="591402"/>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39" name="Rectangle 38">
            <a:extLst>
              <a:ext uri="{FF2B5EF4-FFF2-40B4-BE49-F238E27FC236}">
                <a16:creationId xmlns:a16="http://schemas.microsoft.com/office/drawing/2014/main" id="{BE512798-9BAA-4A00-8202-AC085A6068FD}"/>
              </a:ext>
            </a:extLst>
          </p:cNvPr>
          <p:cNvSpPr/>
          <p:nvPr/>
        </p:nvSpPr>
        <p:spPr>
          <a:xfrm>
            <a:off x="9702312" y="2484967"/>
            <a:ext cx="591402" cy="591402"/>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40" name="Rectangle 39">
            <a:extLst>
              <a:ext uri="{FF2B5EF4-FFF2-40B4-BE49-F238E27FC236}">
                <a16:creationId xmlns:a16="http://schemas.microsoft.com/office/drawing/2014/main" id="{ECCB61C5-C67F-4F8B-AEBD-F0DA8B612E50}"/>
              </a:ext>
            </a:extLst>
          </p:cNvPr>
          <p:cNvSpPr/>
          <p:nvPr/>
        </p:nvSpPr>
        <p:spPr>
          <a:xfrm>
            <a:off x="10378945" y="2484967"/>
            <a:ext cx="591402" cy="591402"/>
          </a:xfrm>
          <a:prstGeom prst="rect">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47" name="TextBox 46">
            <a:extLst>
              <a:ext uri="{FF2B5EF4-FFF2-40B4-BE49-F238E27FC236}">
                <a16:creationId xmlns:a16="http://schemas.microsoft.com/office/drawing/2014/main" id="{C2E0E6BF-86AB-4132-BB71-8ECDAB814DE9}"/>
              </a:ext>
            </a:extLst>
          </p:cNvPr>
          <p:cNvSpPr txBox="1"/>
          <p:nvPr/>
        </p:nvSpPr>
        <p:spPr>
          <a:xfrm>
            <a:off x="5142015" y="1944736"/>
            <a:ext cx="2767104"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Miss Latency = 3 ms</a:t>
            </a:r>
          </a:p>
        </p:txBody>
      </p:sp>
      <p:cxnSp>
        <p:nvCxnSpPr>
          <p:cNvPr id="48" name="Straight Connector 47">
            <a:extLst>
              <a:ext uri="{FF2B5EF4-FFF2-40B4-BE49-F238E27FC236}">
                <a16:creationId xmlns:a16="http://schemas.microsoft.com/office/drawing/2014/main" id="{257A973A-3EF7-41E0-B107-BC1C5FC7109F}"/>
              </a:ext>
            </a:extLst>
          </p:cNvPr>
          <p:cNvCxnSpPr/>
          <p:nvPr/>
        </p:nvCxnSpPr>
        <p:spPr>
          <a:xfrm>
            <a:off x="3190101" y="5659727"/>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10570159-8201-46A6-9C15-17EF78934C09}"/>
              </a:ext>
            </a:extLst>
          </p:cNvPr>
          <p:cNvCxnSpPr/>
          <p:nvPr/>
        </p:nvCxnSpPr>
        <p:spPr>
          <a:xfrm>
            <a:off x="3962446"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0B1C8AF-2E88-4705-8E3D-40495C94E109}"/>
              </a:ext>
            </a:extLst>
          </p:cNvPr>
          <p:cNvCxnSpPr/>
          <p:nvPr/>
        </p:nvCxnSpPr>
        <p:spPr>
          <a:xfrm>
            <a:off x="4738815"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5941840-DC28-4D96-8F93-6B03C6859C8B}"/>
              </a:ext>
            </a:extLst>
          </p:cNvPr>
          <p:cNvCxnSpPr/>
          <p:nvPr/>
        </p:nvCxnSpPr>
        <p:spPr>
          <a:xfrm>
            <a:off x="5513172"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9C2F3E1-D57F-4597-AE65-824C8B08CC3E}"/>
              </a:ext>
            </a:extLst>
          </p:cNvPr>
          <p:cNvCxnSpPr/>
          <p:nvPr/>
        </p:nvCxnSpPr>
        <p:spPr>
          <a:xfrm>
            <a:off x="6291345"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0DD6A58-4DA4-4012-A3A3-94D5A9967E2E}"/>
              </a:ext>
            </a:extLst>
          </p:cNvPr>
          <p:cNvCxnSpPr/>
          <p:nvPr/>
        </p:nvCxnSpPr>
        <p:spPr>
          <a:xfrm>
            <a:off x="7061886"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3EA314B-DD49-4130-98E1-98C8968927B7}"/>
              </a:ext>
            </a:extLst>
          </p:cNvPr>
          <p:cNvCxnSpPr/>
          <p:nvPr/>
        </p:nvCxnSpPr>
        <p:spPr>
          <a:xfrm>
            <a:off x="7832427" y="5664342"/>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238606-72C3-429E-B6CA-B1ADD3C96337}"/>
              </a:ext>
            </a:extLst>
          </p:cNvPr>
          <p:cNvCxnSpPr/>
          <p:nvPr/>
        </p:nvCxnSpPr>
        <p:spPr>
          <a:xfrm>
            <a:off x="8604772" y="5660763"/>
            <a:ext cx="0" cy="115330"/>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6F8F04F1-DF22-4440-BD6B-28088EFC5D1F}"/>
              </a:ext>
            </a:extLst>
          </p:cNvPr>
          <p:cNvSpPr txBox="1"/>
          <p:nvPr/>
        </p:nvSpPr>
        <p:spPr>
          <a:xfrm>
            <a:off x="3040059" y="574260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0</a:t>
            </a:r>
          </a:p>
        </p:txBody>
      </p:sp>
      <p:sp>
        <p:nvSpPr>
          <p:cNvPr id="64" name="TextBox 63">
            <a:extLst>
              <a:ext uri="{FF2B5EF4-FFF2-40B4-BE49-F238E27FC236}">
                <a16:creationId xmlns:a16="http://schemas.microsoft.com/office/drawing/2014/main" id="{A39DA296-D8AC-4333-A0EB-ED845BC9AAE6}"/>
              </a:ext>
            </a:extLst>
          </p:cNvPr>
          <p:cNvSpPr txBox="1"/>
          <p:nvPr/>
        </p:nvSpPr>
        <p:spPr>
          <a:xfrm>
            <a:off x="3818232" y="574260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1</a:t>
            </a:r>
          </a:p>
        </p:txBody>
      </p:sp>
      <p:sp>
        <p:nvSpPr>
          <p:cNvPr id="65" name="TextBox 64">
            <a:extLst>
              <a:ext uri="{FF2B5EF4-FFF2-40B4-BE49-F238E27FC236}">
                <a16:creationId xmlns:a16="http://schemas.microsoft.com/office/drawing/2014/main" id="{0A4707C9-FC96-49F3-9171-EBFF41935BB1}"/>
              </a:ext>
            </a:extLst>
          </p:cNvPr>
          <p:cNvSpPr txBox="1"/>
          <p:nvPr/>
        </p:nvSpPr>
        <p:spPr>
          <a:xfrm>
            <a:off x="4592251" y="574260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2</a:t>
            </a:r>
          </a:p>
        </p:txBody>
      </p:sp>
      <p:sp>
        <p:nvSpPr>
          <p:cNvPr id="66" name="TextBox 65">
            <a:extLst>
              <a:ext uri="{FF2B5EF4-FFF2-40B4-BE49-F238E27FC236}">
                <a16:creationId xmlns:a16="http://schemas.microsoft.com/office/drawing/2014/main" id="{4E001515-7B10-4E4A-BAB6-F46B3E41B866}"/>
              </a:ext>
            </a:extLst>
          </p:cNvPr>
          <p:cNvSpPr txBox="1"/>
          <p:nvPr/>
        </p:nvSpPr>
        <p:spPr>
          <a:xfrm>
            <a:off x="5370425" y="5744914"/>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3</a:t>
            </a:r>
          </a:p>
        </p:txBody>
      </p:sp>
      <p:sp>
        <p:nvSpPr>
          <p:cNvPr id="69" name="TextBox 68">
            <a:extLst>
              <a:ext uri="{FF2B5EF4-FFF2-40B4-BE49-F238E27FC236}">
                <a16:creationId xmlns:a16="http://schemas.microsoft.com/office/drawing/2014/main" id="{BC1BA3FF-F789-4F2A-8FB8-0F5D2A3F262F}"/>
              </a:ext>
            </a:extLst>
          </p:cNvPr>
          <p:cNvSpPr txBox="1"/>
          <p:nvPr/>
        </p:nvSpPr>
        <p:spPr>
          <a:xfrm>
            <a:off x="6134011" y="573209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4</a:t>
            </a:r>
          </a:p>
        </p:txBody>
      </p:sp>
      <p:sp>
        <p:nvSpPr>
          <p:cNvPr id="70" name="TextBox 69">
            <a:extLst>
              <a:ext uri="{FF2B5EF4-FFF2-40B4-BE49-F238E27FC236}">
                <a16:creationId xmlns:a16="http://schemas.microsoft.com/office/drawing/2014/main" id="{FA3DA643-1D59-4D27-B54B-01C2028E1696}"/>
              </a:ext>
            </a:extLst>
          </p:cNvPr>
          <p:cNvSpPr txBox="1"/>
          <p:nvPr/>
        </p:nvSpPr>
        <p:spPr>
          <a:xfrm>
            <a:off x="6912184" y="573209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5</a:t>
            </a:r>
          </a:p>
        </p:txBody>
      </p:sp>
      <p:sp>
        <p:nvSpPr>
          <p:cNvPr id="71" name="TextBox 70">
            <a:extLst>
              <a:ext uri="{FF2B5EF4-FFF2-40B4-BE49-F238E27FC236}">
                <a16:creationId xmlns:a16="http://schemas.microsoft.com/office/drawing/2014/main" id="{9F1FB1F4-2192-4E23-97EC-CAA6AA79EA95}"/>
              </a:ext>
            </a:extLst>
          </p:cNvPr>
          <p:cNvSpPr txBox="1"/>
          <p:nvPr/>
        </p:nvSpPr>
        <p:spPr>
          <a:xfrm>
            <a:off x="7686203" y="573209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6</a:t>
            </a:r>
          </a:p>
        </p:txBody>
      </p:sp>
      <p:sp>
        <p:nvSpPr>
          <p:cNvPr id="72" name="TextBox 71">
            <a:extLst>
              <a:ext uri="{FF2B5EF4-FFF2-40B4-BE49-F238E27FC236}">
                <a16:creationId xmlns:a16="http://schemas.microsoft.com/office/drawing/2014/main" id="{F648C661-F61D-47D1-92AB-8B573E26B61C}"/>
              </a:ext>
            </a:extLst>
          </p:cNvPr>
          <p:cNvSpPr txBox="1"/>
          <p:nvPr/>
        </p:nvSpPr>
        <p:spPr>
          <a:xfrm>
            <a:off x="8464377" y="5734408"/>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7</a:t>
            </a:r>
          </a:p>
        </p:txBody>
      </p:sp>
      <p:sp>
        <p:nvSpPr>
          <p:cNvPr id="78" name="TextBox 77">
            <a:extLst>
              <a:ext uri="{FF2B5EF4-FFF2-40B4-BE49-F238E27FC236}">
                <a16:creationId xmlns:a16="http://schemas.microsoft.com/office/drawing/2014/main" id="{B9AE8669-46B4-493C-9209-BB30B0A51BED}"/>
              </a:ext>
            </a:extLst>
          </p:cNvPr>
          <p:cNvSpPr txBox="1"/>
          <p:nvPr/>
        </p:nvSpPr>
        <p:spPr>
          <a:xfrm>
            <a:off x="2862112" y="4003985"/>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p>
          <a:p>
            <a:pPr algn="ctr">
              <a:spcBef>
                <a:spcPts val="800"/>
              </a:spcBef>
            </a:pPr>
            <a:r>
              <a:rPr lang="en-US" dirty="0">
                <a:latin typeface="Times New Roman" panose="02020603050405020304" pitchFamily="18" charset="0"/>
                <a:cs typeface="Times New Roman" panose="02020603050405020304" pitchFamily="18" charset="0"/>
              </a:rPr>
              <a:t>3</a:t>
            </a:r>
          </a:p>
        </p:txBody>
      </p:sp>
      <p:sp>
        <p:nvSpPr>
          <p:cNvPr id="79" name="TextBox 78">
            <a:extLst>
              <a:ext uri="{FF2B5EF4-FFF2-40B4-BE49-F238E27FC236}">
                <a16:creationId xmlns:a16="http://schemas.microsoft.com/office/drawing/2014/main" id="{171DAEFC-AE2A-404F-A119-D6F79EAC77D4}"/>
              </a:ext>
            </a:extLst>
          </p:cNvPr>
          <p:cNvSpPr txBox="1"/>
          <p:nvPr/>
        </p:nvSpPr>
        <p:spPr>
          <a:xfrm>
            <a:off x="3708097" y="3996136"/>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80" name="TextBox 79">
            <a:extLst>
              <a:ext uri="{FF2B5EF4-FFF2-40B4-BE49-F238E27FC236}">
                <a16:creationId xmlns:a16="http://schemas.microsoft.com/office/drawing/2014/main" id="{F9E564F5-DEE4-4FEE-B803-55DBB89D191E}"/>
              </a:ext>
            </a:extLst>
          </p:cNvPr>
          <p:cNvSpPr txBox="1"/>
          <p:nvPr/>
        </p:nvSpPr>
        <p:spPr>
          <a:xfrm>
            <a:off x="4477820" y="3996136"/>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81" name="TextBox 80">
            <a:extLst>
              <a:ext uri="{FF2B5EF4-FFF2-40B4-BE49-F238E27FC236}">
                <a16:creationId xmlns:a16="http://schemas.microsoft.com/office/drawing/2014/main" id="{E20C72FE-053E-4754-B985-9A07ED1A352D}"/>
              </a:ext>
            </a:extLst>
          </p:cNvPr>
          <p:cNvSpPr txBox="1"/>
          <p:nvPr/>
        </p:nvSpPr>
        <p:spPr>
          <a:xfrm>
            <a:off x="5255993" y="4003984"/>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82" name="TextBox 81">
            <a:extLst>
              <a:ext uri="{FF2B5EF4-FFF2-40B4-BE49-F238E27FC236}">
                <a16:creationId xmlns:a16="http://schemas.microsoft.com/office/drawing/2014/main" id="{525262C8-F3C9-4099-9DE9-FA47B23BECA4}"/>
              </a:ext>
            </a:extLst>
          </p:cNvPr>
          <p:cNvSpPr txBox="1"/>
          <p:nvPr/>
        </p:nvSpPr>
        <p:spPr>
          <a:xfrm>
            <a:off x="5967931" y="4003983"/>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p>
          <a:p>
            <a:pPr algn="ctr">
              <a:spcBef>
                <a:spcPts val="800"/>
              </a:spcBef>
            </a:pPr>
            <a:r>
              <a:rPr lang="en-US" dirty="0">
                <a:latin typeface="Times New Roman" panose="02020603050405020304" pitchFamily="18" charset="0"/>
                <a:cs typeface="Times New Roman" panose="02020603050405020304" pitchFamily="18" charset="0"/>
              </a:rPr>
              <a:t>3</a:t>
            </a:r>
          </a:p>
        </p:txBody>
      </p:sp>
      <p:sp>
        <p:nvSpPr>
          <p:cNvPr id="83" name="TextBox 82">
            <a:extLst>
              <a:ext uri="{FF2B5EF4-FFF2-40B4-BE49-F238E27FC236}">
                <a16:creationId xmlns:a16="http://schemas.microsoft.com/office/drawing/2014/main" id="{D4AD9AF9-73B5-4BBD-BF2E-382270F14E1F}"/>
              </a:ext>
            </a:extLst>
          </p:cNvPr>
          <p:cNvSpPr txBox="1"/>
          <p:nvPr/>
        </p:nvSpPr>
        <p:spPr>
          <a:xfrm>
            <a:off x="6809252" y="4003982"/>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84" name="TextBox 83">
            <a:extLst>
              <a:ext uri="{FF2B5EF4-FFF2-40B4-BE49-F238E27FC236}">
                <a16:creationId xmlns:a16="http://schemas.microsoft.com/office/drawing/2014/main" id="{927ED1A6-A722-4CF1-89ED-02A27DE6A4AF}"/>
              </a:ext>
            </a:extLst>
          </p:cNvPr>
          <p:cNvSpPr txBox="1"/>
          <p:nvPr/>
        </p:nvSpPr>
        <p:spPr>
          <a:xfrm>
            <a:off x="7576070" y="4003981"/>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85" name="TextBox 84">
            <a:extLst>
              <a:ext uri="{FF2B5EF4-FFF2-40B4-BE49-F238E27FC236}">
                <a16:creationId xmlns:a16="http://schemas.microsoft.com/office/drawing/2014/main" id="{3FF07436-E10A-475C-A6E5-E2CB9EAEE2DB}"/>
              </a:ext>
            </a:extLst>
          </p:cNvPr>
          <p:cNvSpPr txBox="1"/>
          <p:nvPr/>
        </p:nvSpPr>
        <p:spPr>
          <a:xfrm>
            <a:off x="8362834" y="4003980"/>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94" name="Rectangle 93">
            <a:extLst>
              <a:ext uri="{FF2B5EF4-FFF2-40B4-BE49-F238E27FC236}">
                <a16:creationId xmlns:a16="http://schemas.microsoft.com/office/drawing/2014/main" id="{8B21DA1C-ABAA-4F8A-8A48-7997800882C8}"/>
              </a:ext>
            </a:extLst>
          </p:cNvPr>
          <p:cNvSpPr/>
          <p:nvPr/>
        </p:nvSpPr>
        <p:spPr>
          <a:xfrm>
            <a:off x="9031593" y="2484276"/>
            <a:ext cx="591402" cy="591402"/>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95" name="TextBox 94">
            <a:extLst>
              <a:ext uri="{FF2B5EF4-FFF2-40B4-BE49-F238E27FC236}">
                <a16:creationId xmlns:a16="http://schemas.microsoft.com/office/drawing/2014/main" id="{AEA35404-22B4-4BA5-9D63-3ECFE1DD0B9B}"/>
              </a:ext>
            </a:extLst>
          </p:cNvPr>
          <p:cNvSpPr txBox="1"/>
          <p:nvPr/>
        </p:nvSpPr>
        <p:spPr>
          <a:xfrm>
            <a:off x="1808191" y="4370597"/>
            <a:ext cx="979756"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Latency</a:t>
            </a:r>
          </a:p>
        </p:txBody>
      </p:sp>
      <p:sp>
        <p:nvSpPr>
          <p:cNvPr id="98" name="Title 1">
            <a:extLst>
              <a:ext uri="{FF2B5EF4-FFF2-40B4-BE49-F238E27FC236}">
                <a16:creationId xmlns:a16="http://schemas.microsoft.com/office/drawing/2014/main" id="{A0182BEA-A900-4295-8410-235F2E0BB5A5}"/>
              </a:ext>
            </a:extLst>
          </p:cNvPr>
          <p:cNvSpPr>
            <a:spLocks noGrp="1"/>
          </p:cNvSpPr>
          <p:nvPr>
            <p:ph type="title"/>
          </p:nvPr>
        </p:nvSpPr>
        <p:spPr>
          <a:xfrm>
            <a:off x="838201" y="365125"/>
            <a:ext cx="10605488" cy="1325563"/>
          </a:xfrm>
        </p:spPr>
        <p:txBody>
          <a:bodyPr>
            <a:normAutofit/>
          </a:bodyPr>
          <a:lstStyle/>
          <a:p>
            <a:r>
              <a:rPr lang="en-US" sz="3600" dirty="0">
                <a:latin typeface="Times New Roman" panose="02020603050405020304" pitchFamily="18" charset="0"/>
                <a:cs typeface="Times New Roman" panose="02020603050405020304" pitchFamily="18" charset="0"/>
              </a:rPr>
              <a:t>Traditional Caching: </a:t>
            </a:r>
            <a:r>
              <a:rPr lang="en-US" sz="3600" b="1" dirty="0">
                <a:solidFill>
                  <a:srgbClr val="C00000"/>
                </a:solidFill>
                <a:latin typeface="Times New Roman" panose="02020603050405020304" pitchFamily="18" charset="0"/>
                <a:cs typeface="Times New Roman" panose="02020603050405020304" pitchFamily="18" charset="0"/>
              </a:rPr>
              <a:t>What’s wrong with this picture?</a:t>
            </a:r>
          </a:p>
        </p:txBody>
      </p:sp>
      <p:cxnSp>
        <p:nvCxnSpPr>
          <p:cNvPr id="5" name="Straight Arrow Connector 4">
            <a:extLst>
              <a:ext uri="{FF2B5EF4-FFF2-40B4-BE49-F238E27FC236}">
                <a16:creationId xmlns:a16="http://schemas.microsoft.com/office/drawing/2014/main" id="{6DF3A947-63A5-4CFF-91FF-B6920CDB4CA7}"/>
              </a:ext>
            </a:extLst>
          </p:cNvPr>
          <p:cNvCxnSpPr>
            <a:cxnSpLocks/>
          </p:cNvCxnSpPr>
          <p:nvPr/>
        </p:nvCxnSpPr>
        <p:spPr>
          <a:xfrm flipV="1">
            <a:off x="3190101" y="6111935"/>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6" name="Straight Arrow Connector 95">
            <a:extLst>
              <a:ext uri="{FF2B5EF4-FFF2-40B4-BE49-F238E27FC236}">
                <a16:creationId xmlns:a16="http://schemas.microsoft.com/office/drawing/2014/main" id="{AF122302-188B-4CB5-BF08-20A3D1D695C5}"/>
              </a:ext>
            </a:extLst>
          </p:cNvPr>
          <p:cNvCxnSpPr>
            <a:cxnSpLocks/>
          </p:cNvCxnSpPr>
          <p:nvPr/>
        </p:nvCxnSpPr>
        <p:spPr>
          <a:xfrm flipV="1">
            <a:off x="3967034" y="6111935"/>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7" name="Straight Arrow Connector 96">
            <a:extLst>
              <a:ext uri="{FF2B5EF4-FFF2-40B4-BE49-F238E27FC236}">
                <a16:creationId xmlns:a16="http://schemas.microsoft.com/office/drawing/2014/main" id="{BDEF56B7-E586-44F4-A255-029F1C9D3D25}"/>
              </a:ext>
            </a:extLst>
          </p:cNvPr>
          <p:cNvCxnSpPr>
            <a:cxnSpLocks/>
          </p:cNvCxnSpPr>
          <p:nvPr/>
        </p:nvCxnSpPr>
        <p:spPr>
          <a:xfrm flipV="1">
            <a:off x="4737075" y="6111935"/>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9" name="Straight Arrow Connector 98">
            <a:extLst>
              <a:ext uri="{FF2B5EF4-FFF2-40B4-BE49-F238E27FC236}">
                <a16:creationId xmlns:a16="http://schemas.microsoft.com/office/drawing/2014/main" id="{98BD959D-744D-4AFC-928F-C08EC3A73272}"/>
              </a:ext>
            </a:extLst>
          </p:cNvPr>
          <p:cNvCxnSpPr>
            <a:cxnSpLocks/>
          </p:cNvCxnSpPr>
          <p:nvPr/>
        </p:nvCxnSpPr>
        <p:spPr>
          <a:xfrm flipV="1">
            <a:off x="5520464" y="6111935"/>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3" name="Straight Arrow Connector 102">
            <a:extLst>
              <a:ext uri="{FF2B5EF4-FFF2-40B4-BE49-F238E27FC236}">
                <a16:creationId xmlns:a16="http://schemas.microsoft.com/office/drawing/2014/main" id="{7B3A3D8E-91DC-455D-9F81-1E0F2A28448E}"/>
              </a:ext>
            </a:extLst>
          </p:cNvPr>
          <p:cNvCxnSpPr>
            <a:cxnSpLocks/>
          </p:cNvCxnSpPr>
          <p:nvPr/>
        </p:nvCxnSpPr>
        <p:spPr>
          <a:xfrm flipV="1">
            <a:off x="8604772" y="6111933"/>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1" name="Rectangle 90">
            <a:extLst>
              <a:ext uri="{FF2B5EF4-FFF2-40B4-BE49-F238E27FC236}">
                <a16:creationId xmlns:a16="http://schemas.microsoft.com/office/drawing/2014/main" id="{EAA4CBB2-E96B-4F39-B3E2-EEC41605C7B2}"/>
              </a:ext>
            </a:extLst>
          </p:cNvPr>
          <p:cNvSpPr/>
          <p:nvPr/>
        </p:nvSpPr>
        <p:spPr>
          <a:xfrm>
            <a:off x="3719418" y="2474689"/>
            <a:ext cx="591402" cy="591402"/>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043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2" nodeType="clickEffect">
                                  <p:stCondLst>
                                    <p:cond delay="0"/>
                                  </p:stCondLst>
                                  <p:childTnLst>
                                    <p:animMotion origin="layout" path="M -3.95833E-6 -4.07407E-6 L -0.43567 -0.00115 " pathEditMode="relative" rAng="0" ptsTypes="AA">
                                      <p:cBhvr>
                                        <p:cTn id="70" dur="2000" fill="hold"/>
                                        <p:tgtEl>
                                          <p:spTgt spid="94"/>
                                        </p:tgtEl>
                                        <p:attrNameLst>
                                          <p:attrName>ppt_x</p:attrName>
                                          <p:attrName>ppt_y</p:attrName>
                                        </p:attrNameLst>
                                      </p:cBhvr>
                                      <p:rCtr x="-21784" y="-69"/>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9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9"/>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9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2"/>
                                        </p:tgtEl>
                                        <p:attrNameLst>
                                          <p:attrName>style.visibility</p:attrName>
                                        </p:attrNameLst>
                                      </p:cBhvr>
                                      <p:to>
                                        <p:strVal val="visible"/>
                                      </p:to>
                                    </p:set>
                                  </p:childTnLst>
                                </p:cTn>
                              </p:par>
                              <p:par>
                                <p:cTn id="99" presetID="1" presetClass="exit" presetSubtype="0" fill="hold" nodeType="withEffect">
                                  <p:stCondLst>
                                    <p:cond delay="0"/>
                                  </p:stCondLst>
                                  <p:childTnLst>
                                    <p:set>
                                      <p:cBhvr>
                                        <p:cTn id="100" dur="1" fill="hold">
                                          <p:stCondLst>
                                            <p:cond delay="0"/>
                                          </p:stCondLst>
                                        </p:cTn>
                                        <p:tgtEl>
                                          <p:spTgt spid="99"/>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8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9" grpId="0" animBg="1"/>
      <p:bldP spid="21" grpId="0" animBg="1"/>
      <p:bldP spid="23" grpId="0" animBg="1"/>
      <p:bldP spid="24" grpId="0" animBg="1"/>
      <p:bldP spid="25" grpId="0" animBg="1"/>
      <p:bldP spid="26" grpId="0" animBg="1"/>
      <p:bldP spid="27" grpId="0" animBg="1"/>
      <p:bldP spid="63" grpId="0"/>
      <p:bldP spid="64" grpId="0"/>
      <p:bldP spid="65" grpId="0"/>
      <p:bldP spid="66" grpId="0"/>
      <p:bldP spid="69" grpId="0"/>
      <p:bldP spid="70" grpId="0"/>
      <p:bldP spid="71" grpId="0"/>
      <p:bldP spid="72" grpId="0"/>
      <p:bldP spid="78" grpId="0"/>
      <p:bldP spid="79" grpId="0"/>
      <p:bldP spid="80" grpId="0"/>
      <p:bldP spid="81" grpId="0"/>
      <p:bldP spid="82" grpId="0"/>
      <p:bldP spid="83" grpId="0"/>
      <p:bldP spid="84" grpId="0"/>
      <p:bldP spid="85" grpId="0"/>
      <p:bldP spid="94" grpId="2" animBg="1"/>
      <p:bldP spid="95" grpId="0"/>
      <p:bldP spid="9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1"/>
            <a:ext cx="10637108" cy="1176996"/>
          </a:xfrm>
        </p:spPr>
        <p:txBody>
          <a:bodyPr/>
          <a:lstStyle/>
          <a:p>
            <a:r>
              <a:rPr lang="en-US" b="1" dirty="0">
                <a:latin typeface="Times New Roman" panose="02020603050405020304" pitchFamily="18" charset="0"/>
                <a:cs typeface="Times New Roman" panose="02020603050405020304" pitchFamily="18" charset="0"/>
              </a:rPr>
              <a:t>Simulation</a:t>
            </a:r>
            <a:r>
              <a:rPr lang="en-US" dirty="0">
                <a:latin typeface="Times New Roman" panose="02020603050405020304" pitchFamily="18" charset="0"/>
                <a:cs typeface="Times New Roman" panose="02020603050405020304" pitchFamily="18" charset="0"/>
              </a:rPr>
              <a:t> Results: </a:t>
            </a:r>
            <a:r>
              <a:rPr lang="en-US" b="1" dirty="0">
                <a:latin typeface="Times New Roman" panose="02020603050405020304" pitchFamily="18" charset="0"/>
                <a:cs typeface="Times New Roman" panose="02020603050405020304" pitchFamily="18" charset="0"/>
              </a:rPr>
              <a:t>Storage</a:t>
            </a:r>
            <a:r>
              <a:rPr lang="en-US" dirty="0">
                <a:latin typeface="Times New Roman" panose="02020603050405020304" pitchFamily="18" charset="0"/>
                <a:cs typeface="Times New Roman" panose="02020603050405020304" pitchFamily="18" charset="0"/>
              </a:rPr>
              <a:t> Trace</a:t>
            </a:r>
          </a:p>
        </p:txBody>
      </p:sp>
      <p:pic>
        <p:nvPicPr>
          <p:cNvPr id="4" name="Picture 3" descr="A close up of a map&#10;&#10;Description automatically generated">
            <a:extLst>
              <a:ext uri="{FF2B5EF4-FFF2-40B4-BE49-F238E27FC236}">
                <a16:creationId xmlns:a16="http://schemas.microsoft.com/office/drawing/2014/main" id="{569FD24E-982C-43FB-B326-1D3070B6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635" y="1176997"/>
            <a:ext cx="7273222" cy="5454918"/>
          </a:xfrm>
          <a:prstGeom prst="rect">
            <a:avLst/>
          </a:prstGeom>
        </p:spPr>
      </p:pic>
    </p:spTree>
    <p:extLst>
      <p:ext uri="{BB962C8B-B14F-4D97-AF65-F5344CB8AC3E}">
        <p14:creationId xmlns:p14="http://schemas.microsoft.com/office/powerpoint/2010/main" val="748679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6192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2A1F3-EA73-40E4-BFA9-264831239E0B}"/>
              </a:ext>
            </a:extLst>
          </p:cNvPr>
          <p:cNvSpPr>
            <a:spLocks noGrp="1"/>
          </p:cNvSpPr>
          <p:nvPr>
            <p:ph type="title"/>
          </p:nvPr>
        </p:nvSpPr>
        <p:spPr>
          <a:xfrm>
            <a:off x="394833" y="2568575"/>
            <a:ext cx="11141075" cy="1590675"/>
          </a:xfrm>
        </p:spPr>
        <p:txBody>
          <a:bodyPr>
            <a:normAutofit/>
          </a:bodyPr>
          <a:lstStyle/>
          <a:p>
            <a:pPr marL="114300"/>
            <a:r>
              <a:rPr lang="en-US" sz="5400" dirty="0">
                <a:solidFill>
                  <a:schemeClr val="bg1"/>
                </a:solidFill>
                <a:latin typeface="Times New Roman" panose="02020603050405020304" pitchFamily="18" charset="0"/>
                <a:cs typeface="Times New Roman" panose="02020603050405020304" pitchFamily="18" charset="0"/>
              </a:rPr>
              <a:t>Wait… Free </a:t>
            </a:r>
            <a:r>
              <a:rPr lang="en-US" sz="5400" strike="sngStrike" dirty="0">
                <a:solidFill>
                  <a:schemeClr val="bg1"/>
                </a:solidFill>
                <a:latin typeface="Times New Roman" panose="02020603050405020304" pitchFamily="18" charset="0"/>
                <a:cs typeface="Times New Roman" panose="02020603050405020304" pitchFamily="18" charset="0"/>
              </a:rPr>
              <a:t>Latency</a:t>
            </a:r>
            <a:r>
              <a:rPr lang="en-US" sz="5400" dirty="0">
                <a:solidFill>
                  <a:schemeClr val="bg1"/>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9B3DCB4-7069-4AA6-AACD-0A9BB118E20E}"/>
              </a:ext>
            </a:extLst>
          </p:cNvPr>
          <p:cNvSpPr/>
          <p:nvPr/>
        </p:nvSpPr>
        <p:spPr>
          <a:xfrm>
            <a:off x="4026043" y="2568575"/>
            <a:ext cx="2597276" cy="923330"/>
          </a:xfrm>
          <a:prstGeom prst="rect">
            <a:avLst/>
          </a:prstGeom>
        </p:spPr>
        <p:txBody>
          <a:bodyPr wrap="square">
            <a:spAutoFit/>
          </a:bodyPr>
          <a:lstStyle/>
          <a:p>
            <a:pPr algn="ctr"/>
            <a:r>
              <a:rPr lang="en-US" sz="5400" dirty="0">
                <a:solidFill>
                  <a:schemeClr val="bg1"/>
                </a:solidFill>
                <a:latin typeface="Times New Roman" panose="02020603050405020304" pitchFamily="18" charset="0"/>
                <a:cs typeface="Times New Roman" panose="02020603050405020304" pitchFamily="18" charset="0"/>
              </a:rPr>
              <a:t>Lunch</a:t>
            </a:r>
            <a:endParaRPr lang="en-US" sz="5400" dirty="0"/>
          </a:p>
        </p:txBody>
      </p:sp>
    </p:spTree>
    <p:extLst>
      <p:ext uri="{BB962C8B-B14F-4D97-AF65-F5344CB8AC3E}">
        <p14:creationId xmlns:p14="http://schemas.microsoft.com/office/powerpoint/2010/main" val="594530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290514"/>
            <a:ext cx="10637108" cy="1176996"/>
          </a:xfrm>
        </p:spPr>
        <p:txBody>
          <a:bodyPr/>
          <a:lstStyle/>
          <a:p>
            <a:r>
              <a:rPr lang="en-US" i="1" dirty="0">
                <a:latin typeface="Times New Roman" panose="02020603050405020304" pitchFamily="18" charset="0"/>
                <a:cs typeface="Times New Roman" panose="02020603050405020304" pitchFamily="18" charset="0"/>
              </a:rPr>
              <a:t>Non</a:t>
            </a:r>
            <a:r>
              <a:rPr lang="en-US" dirty="0">
                <a:latin typeface="Times New Roman" panose="02020603050405020304" pitchFamily="18" charset="0"/>
                <a:cs typeface="Times New Roman" panose="02020603050405020304" pitchFamily="18" charset="0"/>
              </a:rPr>
              <a:t> anti-monotonicity</a:t>
            </a:r>
          </a:p>
        </p:txBody>
      </p:sp>
      <p:sp>
        <p:nvSpPr>
          <p:cNvPr id="3" name="Oval 2">
            <a:extLst>
              <a:ext uri="{FF2B5EF4-FFF2-40B4-BE49-F238E27FC236}">
                <a16:creationId xmlns:a16="http://schemas.microsoft.com/office/drawing/2014/main" id="{5F1051B2-4D94-4FBC-A470-6F3132D0D666}"/>
              </a:ext>
            </a:extLst>
          </p:cNvPr>
          <p:cNvSpPr/>
          <p:nvPr/>
        </p:nvSpPr>
        <p:spPr>
          <a:xfrm>
            <a:off x="217852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aphicFrame>
        <p:nvGraphicFramePr>
          <p:cNvPr id="50" name="Table 50">
            <a:extLst>
              <a:ext uri="{FF2B5EF4-FFF2-40B4-BE49-F238E27FC236}">
                <a16:creationId xmlns:a16="http://schemas.microsoft.com/office/drawing/2014/main" id="{920FFDDE-EF8F-436C-8405-468D1093AE77}"/>
              </a:ext>
            </a:extLst>
          </p:cNvPr>
          <p:cNvGraphicFramePr>
            <a:graphicFrameLocks noGrp="1"/>
          </p:cNvGraphicFramePr>
          <p:nvPr/>
        </p:nvGraphicFramePr>
        <p:xfrm>
          <a:off x="1945739" y="3314700"/>
          <a:ext cx="7947457" cy="784225"/>
        </p:xfrm>
        <a:graphic>
          <a:graphicData uri="http://schemas.openxmlformats.org/drawingml/2006/table">
            <a:tbl>
              <a:tblPr firstRow="1" bandRow="1">
                <a:tableStyleId>{5940675A-B579-460E-94D1-54222C63F5DA}</a:tableStyleId>
              </a:tblPr>
              <a:tblGrid>
                <a:gridCol w="1135351">
                  <a:extLst>
                    <a:ext uri="{9D8B030D-6E8A-4147-A177-3AD203B41FA5}">
                      <a16:colId xmlns:a16="http://schemas.microsoft.com/office/drawing/2014/main" val="2909014832"/>
                    </a:ext>
                  </a:extLst>
                </a:gridCol>
                <a:gridCol w="1135351">
                  <a:extLst>
                    <a:ext uri="{9D8B030D-6E8A-4147-A177-3AD203B41FA5}">
                      <a16:colId xmlns:a16="http://schemas.microsoft.com/office/drawing/2014/main" val="1041886893"/>
                    </a:ext>
                  </a:extLst>
                </a:gridCol>
                <a:gridCol w="1135351">
                  <a:extLst>
                    <a:ext uri="{9D8B030D-6E8A-4147-A177-3AD203B41FA5}">
                      <a16:colId xmlns:a16="http://schemas.microsoft.com/office/drawing/2014/main" val="3743311789"/>
                    </a:ext>
                  </a:extLst>
                </a:gridCol>
                <a:gridCol w="1135351">
                  <a:extLst>
                    <a:ext uri="{9D8B030D-6E8A-4147-A177-3AD203B41FA5}">
                      <a16:colId xmlns:a16="http://schemas.microsoft.com/office/drawing/2014/main" val="3725084921"/>
                    </a:ext>
                  </a:extLst>
                </a:gridCol>
                <a:gridCol w="1135351">
                  <a:extLst>
                    <a:ext uri="{9D8B030D-6E8A-4147-A177-3AD203B41FA5}">
                      <a16:colId xmlns:a16="http://schemas.microsoft.com/office/drawing/2014/main" val="1944073307"/>
                    </a:ext>
                  </a:extLst>
                </a:gridCol>
                <a:gridCol w="1135351">
                  <a:extLst>
                    <a:ext uri="{9D8B030D-6E8A-4147-A177-3AD203B41FA5}">
                      <a16:colId xmlns:a16="http://schemas.microsoft.com/office/drawing/2014/main" val="3216071536"/>
                    </a:ext>
                  </a:extLst>
                </a:gridCol>
                <a:gridCol w="1135351">
                  <a:extLst>
                    <a:ext uri="{9D8B030D-6E8A-4147-A177-3AD203B41FA5}">
                      <a16:colId xmlns:a16="http://schemas.microsoft.com/office/drawing/2014/main" val="2374877598"/>
                    </a:ext>
                  </a:extLst>
                </a:gridCol>
              </a:tblGrid>
              <a:tr h="784225">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extLst>
                  <a:ext uri="{0D108BD9-81ED-4DB2-BD59-A6C34878D82A}">
                    <a16:rowId xmlns:a16="http://schemas.microsoft.com/office/drawing/2014/main" val="2789813117"/>
                  </a:ext>
                </a:extLst>
              </a:tr>
            </a:tbl>
          </a:graphicData>
        </a:graphic>
      </p:graphicFrame>
      <p:sp>
        <p:nvSpPr>
          <p:cNvPr id="51" name="Oval 50">
            <a:extLst>
              <a:ext uri="{FF2B5EF4-FFF2-40B4-BE49-F238E27FC236}">
                <a16:creationId xmlns:a16="http://schemas.microsoft.com/office/drawing/2014/main" id="{CAD46A7B-D239-44E7-8974-996707D5A152}"/>
              </a:ext>
            </a:extLst>
          </p:cNvPr>
          <p:cNvSpPr/>
          <p:nvPr/>
        </p:nvSpPr>
        <p:spPr>
          <a:xfrm>
            <a:off x="331517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307CCD75-C9D6-4143-BDAF-140069210B24}"/>
              </a:ext>
            </a:extLst>
          </p:cNvPr>
          <p:cNvSpPr/>
          <p:nvPr/>
        </p:nvSpPr>
        <p:spPr>
          <a:xfrm>
            <a:off x="445182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AE27D8A1-37AD-4A9F-B09D-10923D25F1FE}"/>
              </a:ext>
            </a:extLst>
          </p:cNvPr>
          <p:cNvSpPr/>
          <p:nvPr/>
        </p:nvSpPr>
        <p:spPr>
          <a:xfrm>
            <a:off x="558847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id="{87D03EE4-94D4-411E-BB02-E2DB610B1A39}"/>
              </a:ext>
            </a:extLst>
          </p:cNvPr>
          <p:cNvSpPr/>
          <p:nvPr/>
        </p:nvSpPr>
        <p:spPr>
          <a:xfrm>
            <a:off x="672512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0DA44DE1-D6DF-4602-A672-EF64D6AE1E18}"/>
              </a:ext>
            </a:extLst>
          </p:cNvPr>
          <p:cNvSpPr/>
          <p:nvPr/>
        </p:nvSpPr>
        <p:spPr>
          <a:xfrm>
            <a:off x="786177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id="{3D7D7612-A405-45D7-AD6A-CB7EB5AA2F7A}"/>
              </a:ext>
            </a:extLst>
          </p:cNvPr>
          <p:cNvSpPr/>
          <p:nvPr/>
        </p:nvSpPr>
        <p:spPr>
          <a:xfrm>
            <a:off x="899842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aphicFrame>
        <p:nvGraphicFramePr>
          <p:cNvPr id="58" name="Table 57">
            <a:extLst>
              <a:ext uri="{FF2B5EF4-FFF2-40B4-BE49-F238E27FC236}">
                <a16:creationId xmlns:a16="http://schemas.microsoft.com/office/drawing/2014/main" id="{CFA98564-9760-46AB-8A8D-18925650D06F}"/>
              </a:ext>
            </a:extLst>
          </p:cNvPr>
          <p:cNvGraphicFramePr>
            <a:graphicFrameLocks noGrp="1"/>
          </p:cNvGraphicFramePr>
          <p:nvPr/>
        </p:nvGraphicFramePr>
        <p:xfrm>
          <a:off x="1945738" y="4606925"/>
          <a:ext cx="7947457" cy="784225"/>
        </p:xfrm>
        <a:graphic>
          <a:graphicData uri="http://schemas.openxmlformats.org/drawingml/2006/table">
            <a:tbl>
              <a:tblPr firstRow="1" bandRow="1">
                <a:tableStyleId>{5940675A-B579-460E-94D1-54222C63F5DA}</a:tableStyleId>
              </a:tblPr>
              <a:tblGrid>
                <a:gridCol w="1135351">
                  <a:extLst>
                    <a:ext uri="{9D8B030D-6E8A-4147-A177-3AD203B41FA5}">
                      <a16:colId xmlns:a16="http://schemas.microsoft.com/office/drawing/2014/main" val="3507941457"/>
                    </a:ext>
                  </a:extLst>
                </a:gridCol>
                <a:gridCol w="1135351">
                  <a:extLst>
                    <a:ext uri="{9D8B030D-6E8A-4147-A177-3AD203B41FA5}">
                      <a16:colId xmlns:a16="http://schemas.microsoft.com/office/drawing/2014/main" val="3437509698"/>
                    </a:ext>
                  </a:extLst>
                </a:gridCol>
                <a:gridCol w="1135351">
                  <a:extLst>
                    <a:ext uri="{9D8B030D-6E8A-4147-A177-3AD203B41FA5}">
                      <a16:colId xmlns:a16="http://schemas.microsoft.com/office/drawing/2014/main" val="2576196538"/>
                    </a:ext>
                  </a:extLst>
                </a:gridCol>
                <a:gridCol w="1135351">
                  <a:extLst>
                    <a:ext uri="{9D8B030D-6E8A-4147-A177-3AD203B41FA5}">
                      <a16:colId xmlns:a16="http://schemas.microsoft.com/office/drawing/2014/main" val="2450122550"/>
                    </a:ext>
                  </a:extLst>
                </a:gridCol>
                <a:gridCol w="1135351">
                  <a:extLst>
                    <a:ext uri="{9D8B030D-6E8A-4147-A177-3AD203B41FA5}">
                      <a16:colId xmlns:a16="http://schemas.microsoft.com/office/drawing/2014/main" val="113273647"/>
                    </a:ext>
                  </a:extLst>
                </a:gridCol>
                <a:gridCol w="1135351">
                  <a:extLst>
                    <a:ext uri="{9D8B030D-6E8A-4147-A177-3AD203B41FA5}">
                      <a16:colId xmlns:a16="http://schemas.microsoft.com/office/drawing/2014/main" val="1725594112"/>
                    </a:ext>
                  </a:extLst>
                </a:gridCol>
                <a:gridCol w="1135351">
                  <a:extLst>
                    <a:ext uri="{9D8B030D-6E8A-4147-A177-3AD203B41FA5}">
                      <a16:colId xmlns:a16="http://schemas.microsoft.com/office/drawing/2014/main" val="3878444671"/>
                    </a:ext>
                  </a:extLst>
                </a:gridCol>
              </a:tblGrid>
              <a:tr h="784225">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a:t>
                      </a:r>
                    </a:p>
                    <a:p>
                      <a:pPr algn="ctr"/>
                      <a:r>
                        <a:rPr lang="en-US" sz="2000" dirty="0">
                          <a:latin typeface="Times New Roman" panose="02020603050405020304" pitchFamily="18" charset="0"/>
                          <a:cs typeface="Times New Roman" panose="02020603050405020304" pitchFamily="18" charset="0"/>
                        </a:rPr>
                        <a:t>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extLst>
                  <a:ext uri="{0D108BD9-81ED-4DB2-BD59-A6C34878D82A}">
                    <a16:rowId xmlns:a16="http://schemas.microsoft.com/office/drawing/2014/main" val="2896558465"/>
                  </a:ext>
                </a:extLst>
              </a:tr>
            </a:tbl>
          </a:graphicData>
        </a:graphic>
      </p:graphicFrame>
      <p:sp>
        <p:nvSpPr>
          <p:cNvPr id="59" name="Rectangle 58">
            <a:extLst>
              <a:ext uri="{FF2B5EF4-FFF2-40B4-BE49-F238E27FC236}">
                <a16:creationId xmlns:a16="http://schemas.microsoft.com/office/drawing/2014/main" id="{2EC35E17-0F83-4710-A588-7CB558A7C012}"/>
              </a:ext>
            </a:extLst>
          </p:cNvPr>
          <p:cNvSpPr/>
          <p:nvPr/>
        </p:nvSpPr>
        <p:spPr>
          <a:xfrm>
            <a:off x="1346535" y="3414424"/>
            <a:ext cx="399469" cy="584775"/>
          </a:xfrm>
          <a:prstGeom prst="rect">
            <a:avLst/>
          </a:prstGeom>
        </p:spPr>
        <p:txBody>
          <a:bodyPr wrap="none">
            <a:spAutoFit/>
          </a:bodyPr>
          <a:lstStyle/>
          <a:p>
            <a:pPr algn="ctr"/>
            <a:r>
              <a:rPr lang="el-GR" sz="3200" dirty="0">
                <a:latin typeface="Times New Roman" panose="02020603050405020304" pitchFamily="18" charset="0"/>
                <a:cs typeface="Times New Roman" panose="02020603050405020304" pitchFamily="18" charset="0"/>
              </a:rPr>
              <a:t>α</a:t>
            </a:r>
            <a:endParaRPr lang="en-US" sz="3200"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F5EDF13B-15EC-4628-B175-42E8EE696B3D}"/>
              </a:ext>
            </a:extLst>
          </p:cNvPr>
          <p:cNvSpPr/>
          <p:nvPr/>
        </p:nvSpPr>
        <p:spPr>
          <a:xfrm>
            <a:off x="1346535" y="4706649"/>
            <a:ext cx="399469" cy="584775"/>
          </a:xfrm>
          <a:prstGeom prst="rect">
            <a:avLst/>
          </a:prstGeom>
        </p:spPr>
        <p:txBody>
          <a:bodyPr wrap="none">
            <a:spAutoFit/>
          </a:bodyPr>
          <a:lstStyle/>
          <a:p>
            <a:pPr algn="ctr"/>
            <a:r>
              <a:rPr lang="el-GR" sz="3200" dirty="0">
                <a:latin typeface="Times New Roman" panose="02020603050405020304" pitchFamily="18" charset="0"/>
                <a:cs typeface="Times New Roman" panose="02020603050405020304" pitchFamily="18" charset="0"/>
              </a:rPr>
              <a:t>β</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929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290514"/>
            <a:ext cx="10637108" cy="1176996"/>
          </a:xfrm>
        </p:spPr>
        <p:txBody>
          <a:bodyPr/>
          <a:lstStyle/>
          <a:p>
            <a:r>
              <a:rPr lang="en-US" i="1" dirty="0">
                <a:latin typeface="Times New Roman" panose="02020603050405020304" pitchFamily="18" charset="0"/>
                <a:cs typeface="Times New Roman" panose="02020603050405020304" pitchFamily="18" charset="0"/>
              </a:rPr>
              <a:t>Non</a:t>
            </a:r>
            <a:r>
              <a:rPr lang="en-US" dirty="0">
                <a:latin typeface="Times New Roman" panose="02020603050405020304" pitchFamily="18" charset="0"/>
                <a:cs typeface="Times New Roman" panose="02020603050405020304" pitchFamily="18" charset="0"/>
              </a:rPr>
              <a:t> anti-monotonicity</a:t>
            </a:r>
          </a:p>
        </p:txBody>
      </p:sp>
      <p:sp>
        <p:nvSpPr>
          <p:cNvPr id="3" name="Oval 2">
            <a:extLst>
              <a:ext uri="{FF2B5EF4-FFF2-40B4-BE49-F238E27FC236}">
                <a16:creationId xmlns:a16="http://schemas.microsoft.com/office/drawing/2014/main" id="{5F1051B2-4D94-4FBC-A470-6F3132D0D666}"/>
              </a:ext>
            </a:extLst>
          </p:cNvPr>
          <p:cNvSpPr/>
          <p:nvPr/>
        </p:nvSpPr>
        <p:spPr>
          <a:xfrm>
            <a:off x="217852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aphicFrame>
        <p:nvGraphicFramePr>
          <p:cNvPr id="50" name="Table 50">
            <a:extLst>
              <a:ext uri="{FF2B5EF4-FFF2-40B4-BE49-F238E27FC236}">
                <a16:creationId xmlns:a16="http://schemas.microsoft.com/office/drawing/2014/main" id="{920FFDDE-EF8F-436C-8405-468D1093AE77}"/>
              </a:ext>
            </a:extLst>
          </p:cNvPr>
          <p:cNvGraphicFramePr>
            <a:graphicFrameLocks noGrp="1"/>
          </p:cNvGraphicFramePr>
          <p:nvPr/>
        </p:nvGraphicFramePr>
        <p:xfrm>
          <a:off x="1945739" y="3314700"/>
          <a:ext cx="7947457" cy="784225"/>
        </p:xfrm>
        <a:graphic>
          <a:graphicData uri="http://schemas.openxmlformats.org/drawingml/2006/table">
            <a:tbl>
              <a:tblPr firstRow="1" bandRow="1">
                <a:tableStyleId>{5940675A-B579-460E-94D1-54222C63F5DA}</a:tableStyleId>
              </a:tblPr>
              <a:tblGrid>
                <a:gridCol w="1135351">
                  <a:extLst>
                    <a:ext uri="{9D8B030D-6E8A-4147-A177-3AD203B41FA5}">
                      <a16:colId xmlns:a16="http://schemas.microsoft.com/office/drawing/2014/main" val="2909014832"/>
                    </a:ext>
                  </a:extLst>
                </a:gridCol>
                <a:gridCol w="1135351">
                  <a:extLst>
                    <a:ext uri="{9D8B030D-6E8A-4147-A177-3AD203B41FA5}">
                      <a16:colId xmlns:a16="http://schemas.microsoft.com/office/drawing/2014/main" val="1041886893"/>
                    </a:ext>
                  </a:extLst>
                </a:gridCol>
                <a:gridCol w="1135351">
                  <a:extLst>
                    <a:ext uri="{9D8B030D-6E8A-4147-A177-3AD203B41FA5}">
                      <a16:colId xmlns:a16="http://schemas.microsoft.com/office/drawing/2014/main" val="3743311789"/>
                    </a:ext>
                  </a:extLst>
                </a:gridCol>
                <a:gridCol w="1135351">
                  <a:extLst>
                    <a:ext uri="{9D8B030D-6E8A-4147-A177-3AD203B41FA5}">
                      <a16:colId xmlns:a16="http://schemas.microsoft.com/office/drawing/2014/main" val="3725084921"/>
                    </a:ext>
                  </a:extLst>
                </a:gridCol>
                <a:gridCol w="1135351">
                  <a:extLst>
                    <a:ext uri="{9D8B030D-6E8A-4147-A177-3AD203B41FA5}">
                      <a16:colId xmlns:a16="http://schemas.microsoft.com/office/drawing/2014/main" val="1944073307"/>
                    </a:ext>
                  </a:extLst>
                </a:gridCol>
                <a:gridCol w="1135351">
                  <a:extLst>
                    <a:ext uri="{9D8B030D-6E8A-4147-A177-3AD203B41FA5}">
                      <a16:colId xmlns:a16="http://schemas.microsoft.com/office/drawing/2014/main" val="3216071536"/>
                    </a:ext>
                  </a:extLst>
                </a:gridCol>
                <a:gridCol w="1135351">
                  <a:extLst>
                    <a:ext uri="{9D8B030D-6E8A-4147-A177-3AD203B41FA5}">
                      <a16:colId xmlns:a16="http://schemas.microsoft.com/office/drawing/2014/main" val="2374877598"/>
                    </a:ext>
                  </a:extLst>
                </a:gridCol>
              </a:tblGrid>
              <a:tr h="784225">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Hit</a:t>
                      </a:r>
                    </a:p>
                  </a:txBody>
                  <a:tcPr marL="0" marR="0" marT="0" marB="0" anchor="ctr">
                    <a:solidFill>
                      <a:schemeClr val="accent6">
                        <a:lumMod val="40000"/>
                        <a:lumOff val="60000"/>
                      </a:schemeClr>
                    </a:solidFill>
                  </a:tcP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extLst>
                  <a:ext uri="{0D108BD9-81ED-4DB2-BD59-A6C34878D82A}">
                    <a16:rowId xmlns:a16="http://schemas.microsoft.com/office/drawing/2014/main" val="2789813117"/>
                  </a:ext>
                </a:extLst>
              </a:tr>
            </a:tbl>
          </a:graphicData>
        </a:graphic>
      </p:graphicFrame>
      <p:sp>
        <p:nvSpPr>
          <p:cNvPr id="51" name="Oval 50">
            <a:extLst>
              <a:ext uri="{FF2B5EF4-FFF2-40B4-BE49-F238E27FC236}">
                <a16:creationId xmlns:a16="http://schemas.microsoft.com/office/drawing/2014/main" id="{CAD46A7B-D239-44E7-8974-996707D5A152}"/>
              </a:ext>
            </a:extLst>
          </p:cNvPr>
          <p:cNvSpPr/>
          <p:nvPr/>
        </p:nvSpPr>
        <p:spPr>
          <a:xfrm>
            <a:off x="331517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307CCD75-C9D6-4143-BDAF-140069210B24}"/>
              </a:ext>
            </a:extLst>
          </p:cNvPr>
          <p:cNvSpPr/>
          <p:nvPr/>
        </p:nvSpPr>
        <p:spPr>
          <a:xfrm>
            <a:off x="445182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AE27D8A1-37AD-4A9F-B09D-10923D25F1FE}"/>
              </a:ext>
            </a:extLst>
          </p:cNvPr>
          <p:cNvSpPr/>
          <p:nvPr/>
        </p:nvSpPr>
        <p:spPr>
          <a:xfrm>
            <a:off x="558847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id="{87D03EE4-94D4-411E-BB02-E2DB610B1A39}"/>
              </a:ext>
            </a:extLst>
          </p:cNvPr>
          <p:cNvSpPr/>
          <p:nvPr/>
        </p:nvSpPr>
        <p:spPr>
          <a:xfrm>
            <a:off x="672512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0DA44DE1-D6DF-4602-A672-EF64D6AE1E18}"/>
              </a:ext>
            </a:extLst>
          </p:cNvPr>
          <p:cNvSpPr/>
          <p:nvPr/>
        </p:nvSpPr>
        <p:spPr>
          <a:xfrm>
            <a:off x="786177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id="{3D7D7612-A405-45D7-AD6A-CB7EB5AA2F7A}"/>
              </a:ext>
            </a:extLst>
          </p:cNvPr>
          <p:cNvSpPr/>
          <p:nvPr/>
        </p:nvSpPr>
        <p:spPr>
          <a:xfrm>
            <a:off x="8998421" y="2068506"/>
            <a:ext cx="661994" cy="661994"/>
          </a:xfrm>
          <a:prstGeom prst="ellipse">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aphicFrame>
        <p:nvGraphicFramePr>
          <p:cNvPr id="58" name="Table 57">
            <a:extLst>
              <a:ext uri="{FF2B5EF4-FFF2-40B4-BE49-F238E27FC236}">
                <a16:creationId xmlns:a16="http://schemas.microsoft.com/office/drawing/2014/main" id="{CFA98564-9760-46AB-8A8D-18925650D06F}"/>
              </a:ext>
            </a:extLst>
          </p:cNvPr>
          <p:cNvGraphicFramePr>
            <a:graphicFrameLocks noGrp="1"/>
          </p:cNvGraphicFramePr>
          <p:nvPr/>
        </p:nvGraphicFramePr>
        <p:xfrm>
          <a:off x="1945738" y="4606925"/>
          <a:ext cx="7947457" cy="784225"/>
        </p:xfrm>
        <a:graphic>
          <a:graphicData uri="http://schemas.openxmlformats.org/drawingml/2006/table">
            <a:tbl>
              <a:tblPr firstRow="1" bandRow="1">
                <a:tableStyleId>{5940675A-B579-460E-94D1-54222C63F5DA}</a:tableStyleId>
              </a:tblPr>
              <a:tblGrid>
                <a:gridCol w="1135351">
                  <a:extLst>
                    <a:ext uri="{9D8B030D-6E8A-4147-A177-3AD203B41FA5}">
                      <a16:colId xmlns:a16="http://schemas.microsoft.com/office/drawing/2014/main" val="3507941457"/>
                    </a:ext>
                  </a:extLst>
                </a:gridCol>
                <a:gridCol w="1135351">
                  <a:extLst>
                    <a:ext uri="{9D8B030D-6E8A-4147-A177-3AD203B41FA5}">
                      <a16:colId xmlns:a16="http://schemas.microsoft.com/office/drawing/2014/main" val="3437509698"/>
                    </a:ext>
                  </a:extLst>
                </a:gridCol>
                <a:gridCol w="1135351">
                  <a:extLst>
                    <a:ext uri="{9D8B030D-6E8A-4147-A177-3AD203B41FA5}">
                      <a16:colId xmlns:a16="http://schemas.microsoft.com/office/drawing/2014/main" val="2576196538"/>
                    </a:ext>
                  </a:extLst>
                </a:gridCol>
                <a:gridCol w="1135351">
                  <a:extLst>
                    <a:ext uri="{9D8B030D-6E8A-4147-A177-3AD203B41FA5}">
                      <a16:colId xmlns:a16="http://schemas.microsoft.com/office/drawing/2014/main" val="2450122550"/>
                    </a:ext>
                  </a:extLst>
                </a:gridCol>
                <a:gridCol w="1135351">
                  <a:extLst>
                    <a:ext uri="{9D8B030D-6E8A-4147-A177-3AD203B41FA5}">
                      <a16:colId xmlns:a16="http://schemas.microsoft.com/office/drawing/2014/main" val="113273647"/>
                    </a:ext>
                  </a:extLst>
                </a:gridCol>
                <a:gridCol w="1135351">
                  <a:extLst>
                    <a:ext uri="{9D8B030D-6E8A-4147-A177-3AD203B41FA5}">
                      <a16:colId xmlns:a16="http://schemas.microsoft.com/office/drawing/2014/main" val="1725594112"/>
                    </a:ext>
                  </a:extLst>
                </a:gridCol>
                <a:gridCol w="1135351">
                  <a:extLst>
                    <a:ext uri="{9D8B030D-6E8A-4147-A177-3AD203B41FA5}">
                      <a16:colId xmlns:a16="http://schemas.microsoft.com/office/drawing/2014/main" val="3878444671"/>
                    </a:ext>
                  </a:extLst>
                </a:gridCol>
              </a:tblGrid>
              <a:tr h="784225">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a:t>
                      </a:r>
                    </a:p>
                    <a:p>
                      <a:pPr algn="ctr"/>
                      <a:r>
                        <a:rPr lang="en-US" sz="2000" dirty="0">
                          <a:latin typeface="Times New Roman" panose="02020603050405020304" pitchFamily="18" charset="0"/>
                          <a:cs typeface="Times New Roman" panose="02020603050405020304" pitchFamily="18" charset="0"/>
                        </a:rPr>
                        <a:t>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solidFill>
                      <a:schemeClr val="accent2">
                        <a:lumMod val="40000"/>
                        <a:lumOff val="60000"/>
                      </a:schemeClr>
                    </a:solidFill>
                  </a:tcP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Delayed Hit</a:t>
                      </a:r>
                    </a:p>
                  </a:txBody>
                  <a:tcPr marL="0" marR="0" marT="0" marB="0" anchor="ctr"/>
                </a:tc>
                <a:tc>
                  <a:txBody>
                    <a:bodyPr/>
                    <a:lstStyle/>
                    <a:p>
                      <a:pPr algn="ctr"/>
                      <a:r>
                        <a:rPr lang="en-US" sz="2000" dirty="0">
                          <a:latin typeface="Times New Roman" panose="02020603050405020304" pitchFamily="18" charset="0"/>
                          <a:cs typeface="Times New Roman" panose="02020603050405020304" pitchFamily="18" charset="0"/>
                        </a:rPr>
                        <a:t>Miss</a:t>
                      </a:r>
                    </a:p>
                  </a:txBody>
                  <a:tcPr marL="0" marR="0" marT="0" marB="0" anchor="ctr"/>
                </a:tc>
                <a:extLst>
                  <a:ext uri="{0D108BD9-81ED-4DB2-BD59-A6C34878D82A}">
                    <a16:rowId xmlns:a16="http://schemas.microsoft.com/office/drawing/2014/main" val="2896558465"/>
                  </a:ext>
                </a:extLst>
              </a:tr>
            </a:tbl>
          </a:graphicData>
        </a:graphic>
      </p:graphicFrame>
      <p:sp>
        <p:nvSpPr>
          <p:cNvPr id="59" name="Rectangle 58">
            <a:extLst>
              <a:ext uri="{FF2B5EF4-FFF2-40B4-BE49-F238E27FC236}">
                <a16:creationId xmlns:a16="http://schemas.microsoft.com/office/drawing/2014/main" id="{2EC35E17-0F83-4710-A588-7CB558A7C012}"/>
              </a:ext>
            </a:extLst>
          </p:cNvPr>
          <p:cNvSpPr/>
          <p:nvPr/>
        </p:nvSpPr>
        <p:spPr>
          <a:xfrm>
            <a:off x="1346535" y="3414424"/>
            <a:ext cx="399469" cy="584775"/>
          </a:xfrm>
          <a:prstGeom prst="rect">
            <a:avLst/>
          </a:prstGeom>
        </p:spPr>
        <p:txBody>
          <a:bodyPr wrap="none">
            <a:spAutoFit/>
          </a:bodyPr>
          <a:lstStyle/>
          <a:p>
            <a:pPr algn="ctr"/>
            <a:r>
              <a:rPr lang="el-GR" sz="3200" dirty="0">
                <a:latin typeface="Times New Roman" panose="02020603050405020304" pitchFamily="18" charset="0"/>
                <a:cs typeface="Times New Roman" panose="02020603050405020304" pitchFamily="18" charset="0"/>
              </a:rPr>
              <a:t>α</a:t>
            </a:r>
            <a:endParaRPr lang="en-US" sz="3200"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F5EDF13B-15EC-4628-B175-42E8EE696B3D}"/>
              </a:ext>
            </a:extLst>
          </p:cNvPr>
          <p:cNvSpPr/>
          <p:nvPr/>
        </p:nvSpPr>
        <p:spPr>
          <a:xfrm>
            <a:off x="1346535" y="4706649"/>
            <a:ext cx="399469" cy="584775"/>
          </a:xfrm>
          <a:prstGeom prst="rect">
            <a:avLst/>
          </a:prstGeom>
        </p:spPr>
        <p:txBody>
          <a:bodyPr wrap="none">
            <a:spAutoFit/>
          </a:bodyPr>
          <a:lstStyle/>
          <a:p>
            <a:pPr algn="ctr"/>
            <a:r>
              <a:rPr lang="el-GR" sz="3200" dirty="0">
                <a:latin typeface="Times New Roman" panose="02020603050405020304" pitchFamily="18" charset="0"/>
                <a:cs typeface="Times New Roman" panose="02020603050405020304" pitchFamily="18" charset="0"/>
              </a:rPr>
              <a:t>β</a:t>
            </a:r>
            <a:endParaRPr lang="en-US" sz="32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133EF39-6F81-4556-8B4D-4E5598EB90C3}"/>
              </a:ext>
            </a:extLst>
          </p:cNvPr>
          <p:cNvSpPr/>
          <p:nvPr/>
        </p:nvSpPr>
        <p:spPr>
          <a:xfrm>
            <a:off x="3804944" y="5740400"/>
            <a:ext cx="4229043"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Latency(</a:t>
            </a:r>
            <a:r>
              <a:rPr lang="el-GR" sz="3200" dirty="0">
                <a:latin typeface="Times New Roman" panose="02020603050405020304" pitchFamily="18" charset="0"/>
                <a:cs typeface="Times New Roman" panose="02020603050405020304" pitchFamily="18" charset="0"/>
              </a:rPr>
              <a:t>α</a:t>
            </a:r>
            <a:r>
              <a:rPr lang="en-US" sz="3200" dirty="0">
                <a:latin typeface="Times New Roman" panose="02020603050405020304" pitchFamily="18" charset="0"/>
                <a:cs typeface="Times New Roman" panose="02020603050405020304" pitchFamily="18" charset="0"/>
              </a:rPr>
              <a:t>) ≤ Latency(</a:t>
            </a:r>
            <a:r>
              <a:rPr lang="el-GR" sz="3200" dirty="0">
                <a:latin typeface="Times New Roman" panose="02020603050405020304" pitchFamily="18" charset="0"/>
                <a:cs typeface="Times New Roman" panose="02020603050405020304" pitchFamily="18" charset="0"/>
              </a:rPr>
              <a:t>β</a:t>
            </a:r>
            <a:r>
              <a:rPr lang="en-US" sz="3200" dirty="0">
                <a:latin typeface="Times New Roman" panose="02020603050405020304" pitchFamily="18" charset="0"/>
                <a:cs typeface="Times New Roman" panose="02020603050405020304" pitchFamily="18" charset="0"/>
              </a:rPr>
              <a:t>)</a:t>
            </a:r>
          </a:p>
        </p:txBody>
      </p:sp>
      <p:sp>
        <p:nvSpPr>
          <p:cNvPr id="4" name="Multiplication Sign 3">
            <a:extLst>
              <a:ext uri="{FF2B5EF4-FFF2-40B4-BE49-F238E27FC236}">
                <a16:creationId xmlns:a16="http://schemas.microsoft.com/office/drawing/2014/main" id="{D609EF7E-2E28-4BE6-BEB8-BB297179E489}"/>
              </a:ext>
            </a:extLst>
          </p:cNvPr>
          <p:cNvSpPr/>
          <p:nvPr/>
        </p:nvSpPr>
        <p:spPr>
          <a:xfrm>
            <a:off x="5277321" y="5334287"/>
            <a:ext cx="1397000" cy="1397000"/>
          </a:xfrm>
          <a:prstGeom prst="mathMultiply">
            <a:avLst>
              <a:gd name="adj1" fmla="val 80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9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290514"/>
            <a:ext cx="10637108" cy="1176996"/>
          </a:xfrm>
        </p:spPr>
        <p:txBody>
          <a:bodyPr/>
          <a:lstStyle/>
          <a:p>
            <a:r>
              <a:rPr lang="en-US" dirty="0">
                <a:latin typeface="Times New Roman" panose="02020603050405020304" pitchFamily="18" charset="0"/>
                <a:cs typeface="Times New Roman" panose="02020603050405020304" pitchFamily="18" charset="0"/>
              </a:rPr>
              <a:t>(Potential) tradeoff: Latency </a:t>
            </a:r>
            <a:r>
              <a:rPr lang="en-US" i="1" dirty="0">
                <a:latin typeface="Times New Roman" panose="02020603050405020304" pitchFamily="18" charset="0"/>
                <a:cs typeface="Times New Roman" panose="02020603050405020304" pitchFamily="18" charset="0"/>
              </a:rPr>
              <a:t>vs.</a:t>
            </a:r>
            <a:r>
              <a:rPr lang="en-US" dirty="0">
                <a:latin typeface="Times New Roman" panose="02020603050405020304" pitchFamily="18" charset="0"/>
                <a:cs typeface="Times New Roman" panose="02020603050405020304" pitchFamily="18" charset="0"/>
              </a:rPr>
              <a:t> Miss Rate</a:t>
            </a:r>
          </a:p>
        </p:txBody>
      </p:sp>
      <p:pic>
        <p:nvPicPr>
          <p:cNvPr id="3" name="Picture 2" descr="A close up of a map&#10;&#10;Description automatically generated">
            <a:extLst>
              <a:ext uri="{FF2B5EF4-FFF2-40B4-BE49-F238E27FC236}">
                <a16:creationId xmlns:a16="http://schemas.microsoft.com/office/drawing/2014/main" id="{0C07625A-E072-48A6-AFA7-55F5BED97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710" y="1467510"/>
            <a:ext cx="7644580" cy="5282246"/>
          </a:xfrm>
          <a:prstGeom prst="rect">
            <a:avLst/>
          </a:prstGeom>
        </p:spPr>
      </p:pic>
      <p:sp>
        <p:nvSpPr>
          <p:cNvPr id="4" name="TextBox 3">
            <a:extLst>
              <a:ext uri="{FF2B5EF4-FFF2-40B4-BE49-F238E27FC236}">
                <a16:creationId xmlns:a16="http://schemas.microsoft.com/office/drawing/2014/main" id="{4B89E443-EC1E-4D31-B75B-C55C097159CE}"/>
              </a:ext>
            </a:extLst>
          </p:cNvPr>
          <p:cNvSpPr txBox="1"/>
          <p:nvPr/>
        </p:nvSpPr>
        <p:spPr>
          <a:xfrm>
            <a:off x="3234089" y="1467510"/>
            <a:ext cx="2727606" cy="584775"/>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Network</a:t>
            </a:r>
            <a:r>
              <a:rPr lang="en-US" sz="3200" dirty="0">
                <a:latin typeface="Times New Roman" panose="02020603050405020304" pitchFamily="18" charset="0"/>
                <a:cs typeface="Times New Roman" panose="02020603050405020304" pitchFamily="18" charset="0"/>
              </a:rPr>
              <a:t> Trace</a:t>
            </a:r>
          </a:p>
        </p:txBody>
      </p:sp>
      <p:sp>
        <p:nvSpPr>
          <p:cNvPr id="2" name="Oval 1">
            <a:extLst>
              <a:ext uri="{FF2B5EF4-FFF2-40B4-BE49-F238E27FC236}">
                <a16:creationId xmlns:a16="http://schemas.microsoft.com/office/drawing/2014/main" id="{305DF427-FAE6-4797-BB36-94A3D64E815D}"/>
              </a:ext>
            </a:extLst>
          </p:cNvPr>
          <p:cNvSpPr/>
          <p:nvPr/>
        </p:nvSpPr>
        <p:spPr>
          <a:xfrm>
            <a:off x="7271409" y="1759897"/>
            <a:ext cx="466020" cy="4660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79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8F7351-BA86-4AE2-82AC-9E7822C99039}"/>
              </a:ext>
            </a:extLst>
          </p:cNvPr>
          <p:cNvSpPr>
            <a:spLocks noGrp="1"/>
          </p:cNvSpPr>
          <p:nvPr>
            <p:ph type="title"/>
          </p:nvPr>
        </p:nvSpPr>
        <p:spPr>
          <a:xfrm>
            <a:off x="716692" y="290514"/>
            <a:ext cx="10637108" cy="1176996"/>
          </a:xfrm>
        </p:spPr>
        <p:txBody>
          <a:bodyPr/>
          <a:lstStyle/>
          <a:p>
            <a:r>
              <a:rPr lang="en-US" dirty="0">
                <a:latin typeface="Times New Roman" panose="02020603050405020304" pitchFamily="18" charset="0"/>
                <a:cs typeface="Times New Roman" panose="02020603050405020304" pitchFamily="18" charset="0"/>
              </a:rPr>
              <a:t>(Potential) tradeoff: Latency </a:t>
            </a:r>
            <a:r>
              <a:rPr lang="en-US" i="1" dirty="0">
                <a:latin typeface="Times New Roman" panose="02020603050405020304" pitchFamily="18" charset="0"/>
                <a:cs typeface="Times New Roman" panose="02020603050405020304" pitchFamily="18" charset="0"/>
              </a:rPr>
              <a:t>vs.</a:t>
            </a:r>
            <a:r>
              <a:rPr lang="en-US" dirty="0">
                <a:latin typeface="Times New Roman" panose="02020603050405020304" pitchFamily="18" charset="0"/>
                <a:cs typeface="Times New Roman" panose="02020603050405020304" pitchFamily="18" charset="0"/>
              </a:rPr>
              <a:t> Miss Rate</a:t>
            </a:r>
          </a:p>
        </p:txBody>
      </p:sp>
      <p:pic>
        <p:nvPicPr>
          <p:cNvPr id="5" name="Picture 4" descr="A close up of a map&#10;&#10;Description automatically generated">
            <a:extLst>
              <a:ext uri="{FF2B5EF4-FFF2-40B4-BE49-F238E27FC236}">
                <a16:creationId xmlns:a16="http://schemas.microsoft.com/office/drawing/2014/main" id="{B0B9785C-9840-4713-A9DA-48423C995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090" y="1467510"/>
            <a:ext cx="7747820" cy="5238172"/>
          </a:xfrm>
          <a:prstGeom prst="rect">
            <a:avLst/>
          </a:prstGeom>
        </p:spPr>
      </p:pic>
      <p:sp>
        <p:nvSpPr>
          <p:cNvPr id="8" name="TextBox 7">
            <a:extLst>
              <a:ext uri="{FF2B5EF4-FFF2-40B4-BE49-F238E27FC236}">
                <a16:creationId xmlns:a16="http://schemas.microsoft.com/office/drawing/2014/main" id="{B78965B8-B448-4589-8FD0-BD1F2A27EDC4}"/>
              </a:ext>
            </a:extLst>
          </p:cNvPr>
          <p:cNvSpPr txBox="1"/>
          <p:nvPr/>
        </p:nvSpPr>
        <p:spPr>
          <a:xfrm>
            <a:off x="3199123" y="1467510"/>
            <a:ext cx="2089611" cy="584775"/>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CDN</a:t>
            </a:r>
            <a:r>
              <a:rPr lang="en-US" sz="3200" dirty="0">
                <a:latin typeface="Times New Roman" panose="02020603050405020304" pitchFamily="18" charset="0"/>
                <a:cs typeface="Times New Roman" panose="02020603050405020304" pitchFamily="18" charset="0"/>
              </a:rPr>
              <a:t> Trace</a:t>
            </a:r>
          </a:p>
        </p:txBody>
      </p:sp>
      <p:sp>
        <p:nvSpPr>
          <p:cNvPr id="9" name="Oval 8">
            <a:extLst>
              <a:ext uri="{FF2B5EF4-FFF2-40B4-BE49-F238E27FC236}">
                <a16:creationId xmlns:a16="http://schemas.microsoft.com/office/drawing/2014/main" id="{6B01A2A6-BBB7-428B-91C9-206A448C7BD4}"/>
              </a:ext>
            </a:extLst>
          </p:cNvPr>
          <p:cNvSpPr/>
          <p:nvPr/>
        </p:nvSpPr>
        <p:spPr>
          <a:xfrm>
            <a:off x="8443906" y="5321632"/>
            <a:ext cx="466020" cy="4660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563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64"/>
          <p:cNvSpPr txBox="1">
            <a:spLocks noGrp="1"/>
          </p:cNvSpPr>
          <p:nvPr>
            <p:ph type="title"/>
          </p:nvPr>
        </p:nvSpPr>
        <p:spPr>
          <a:xfrm>
            <a:off x="614600" y="368321"/>
            <a:ext cx="10962800" cy="1023600"/>
          </a:xfrm>
          <a:prstGeom prst="rect">
            <a:avLst/>
          </a:prstGeom>
        </p:spPr>
        <p:txBody>
          <a:bodyPr spcFirstLastPara="1" vert="horz" wrap="square" lIns="121900" tIns="121900" rIns="121900" bIns="121900" rtlCol="0" anchor="b" anchorCtr="0">
            <a:noAutofit/>
          </a:bodyPr>
          <a:lstStyle/>
          <a:p>
            <a:r>
              <a:rPr lang="en" dirty="0">
                <a:latin typeface="Times New Roman" panose="02020603050405020304" pitchFamily="18" charset="0"/>
                <a:cs typeface="Times New Roman" panose="02020603050405020304" pitchFamily="18" charset="0"/>
              </a:rPr>
              <a:t>Conclusion</a:t>
            </a:r>
            <a:endParaRPr dirty="0">
              <a:latin typeface="Times New Roman" panose="02020603050405020304" pitchFamily="18" charset="0"/>
              <a:cs typeface="Times New Roman" panose="02020603050405020304" pitchFamily="18" charset="0"/>
            </a:endParaRPr>
          </a:p>
        </p:txBody>
      </p:sp>
      <p:sp>
        <p:nvSpPr>
          <p:cNvPr id="1046" name="Google Shape;1046;p64"/>
          <p:cNvSpPr txBox="1">
            <a:spLocks noGrp="1"/>
          </p:cNvSpPr>
          <p:nvPr>
            <p:ph type="body" idx="4294967295"/>
          </p:nvPr>
        </p:nvSpPr>
        <p:spPr>
          <a:xfrm>
            <a:off x="614599" y="1391921"/>
            <a:ext cx="8986600" cy="1625599"/>
          </a:xfrm>
          <a:prstGeom prst="rect">
            <a:avLst/>
          </a:prstGeom>
        </p:spPr>
        <p:txBody>
          <a:bodyPr spcFirstLastPara="1" vert="horz" wrap="square" lIns="121900" tIns="121900" rIns="121900" bIns="121900" rtlCol="0" anchor="t" anchorCtr="0">
            <a:noAutofit/>
          </a:bodyPr>
          <a:lstStyle/>
          <a:p>
            <a:pPr marL="0" indent="0" algn="just">
              <a:buNone/>
            </a:pPr>
            <a:r>
              <a:rPr lang="en-US" sz="2750" dirty="0">
                <a:latin typeface="Times New Roman" panose="02020603050405020304" pitchFamily="18" charset="0"/>
                <a:cs typeface="Times New Roman" panose="02020603050405020304" pitchFamily="18" charset="0"/>
              </a:rPr>
              <a:t>Cache requests can result in hits, misses, and </a:t>
            </a:r>
            <a:r>
              <a:rPr lang="en-US" sz="2750" i="1" dirty="0">
                <a:latin typeface="Times New Roman" panose="02020603050405020304" pitchFamily="18" charset="0"/>
                <a:cs typeface="Times New Roman" panose="02020603050405020304" pitchFamily="18" charset="0"/>
              </a:rPr>
              <a:t>delayed hits</a:t>
            </a:r>
            <a:r>
              <a:rPr lang="en-US" sz="2750" dirty="0">
                <a:latin typeface="Times New Roman" panose="02020603050405020304" pitchFamily="18" charset="0"/>
                <a:cs typeface="Times New Roman" panose="02020603050405020304" pitchFamily="18" charset="0"/>
              </a:rPr>
              <a:t>. To achieve low latency, high-throughput caches must be designed with delayed hits in mind.</a:t>
            </a:r>
          </a:p>
        </p:txBody>
      </p:sp>
      <p:sp>
        <p:nvSpPr>
          <p:cNvPr id="5" name="Google Shape;1046;p64">
            <a:extLst>
              <a:ext uri="{FF2B5EF4-FFF2-40B4-BE49-F238E27FC236}">
                <a16:creationId xmlns:a16="http://schemas.microsoft.com/office/drawing/2014/main" id="{8488E1F5-1BB9-445A-BBD8-79B40EFE7ABD}"/>
              </a:ext>
            </a:extLst>
          </p:cNvPr>
          <p:cNvSpPr txBox="1">
            <a:spLocks/>
          </p:cNvSpPr>
          <p:nvPr/>
        </p:nvSpPr>
        <p:spPr>
          <a:xfrm>
            <a:off x="614599" y="5226376"/>
            <a:ext cx="11078047" cy="13504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indent="0">
              <a:buNone/>
            </a:pPr>
            <a:r>
              <a:rPr lang="en-US" dirty="0">
                <a:latin typeface="Times New Roman" panose="02020603050405020304" pitchFamily="18" charset="0"/>
                <a:cs typeface="Times New Roman" panose="02020603050405020304" pitchFamily="18" charset="0"/>
              </a:rPr>
              <a:t>Contact: </a:t>
            </a:r>
            <a:r>
              <a:rPr lang="en-US" dirty="0">
                <a:latin typeface="Times New Roman" panose="02020603050405020304" pitchFamily="18" charset="0"/>
                <a:cs typeface="Times New Roman" panose="02020603050405020304" pitchFamily="18" charset="0"/>
                <a:hlinkClick r:id="rId3"/>
              </a:rPr>
              <a:t>natre@cs.cmu.edu</a:t>
            </a:r>
            <a:r>
              <a:rPr lang="en-US" dirty="0">
                <a:latin typeface="Times New Roman" panose="02020603050405020304" pitchFamily="18" charset="0"/>
                <a:cs typeface="Times New Roman" panose="02020603050405020304" pitchFamily="18" charset="0"/>
              </a:rPr>
              <a:t> OR </a:t>
            </a:r>
            <a:r>
              <a:rPr lang="en-US" dirty="0">
                <a:latin typeface="Times New Roman" panose="02020603050405020304" pitchFamily="18" charset="0"/>
                <a:cs typeface="Times New Roman" panose="02020603050405020304" pitchFamily="18" charset="0"/>
                <a:hlinkClick r:id="rId4"/>
              </a:rPr>
              <a:t>https://cs.cmu.edu/~natre</a:t>
            </a:r>
            <a:endParaRPr lang="en-US" dirty="0">
              <a:latin typeface="Times New Roman" panose="02020603050405020304" pitchFamily="18" charset="0"/>
              <a:cs typeface="Times New Roman" panose="02020603050405020304" pitchFamily="18" charset="0"/>
            </a:endParaRPr>
          </a:p>
          <a:p>
            <a:pPr marL="117475" indent="0">
              <a:buNone/>
            </a:pPr>
            <a:r>
              <a:rPr lang="en-US" dirty="0">
                <a:latin typeface="Times New Roman" panose="02020603050405020304" pitchFamily="18" charset="0"/>
                <a:cs typeface="Times New Roman" panose="02020603050405020304" pitchFamily="18" charset="0"/>
              </a:rPr>
              <a:t>Simulator + BELATEDLY: </a:t>
            </a:r>
            <a:r>
              <a:rPr lang="en-US" dirty="0">
                <a:latin typeface="Times New Roman" panose="02020603050405020304" pitchFamily="18" charset="0"/>
                <a:cs typeface="Times New Roman" panose="02020603050405020304" pitchFamily="18" charset="0"/>
                <a:hlinkClick r:id="rId5"/>
              </a:rPr>
              <a:t>https://github.com/cmu-snap/Delayed-Hits</a:t>
            </a:r>
            <a:endParaRPr lang="en-US" dirty="0">
              <a:latin typeface="Times New Roman" panose="02020603050405020304" pitchFamily="18" charset="0"/>
              <a:cs typeface="Times New Roman" panose="02020603050405020304" pitchFamily="18" charset="0"/>
            </a:endParaRPr>
          </a:p>
        </p:txBody>
      </p:sp>
      <p:pic>
        <p:nvPicPr>
          <p:cNvPr id="4" name="Picture 3" descr="A person smiling for the camera&#10;&#10;Description automatically generated">
            <a:extLst>
              <a:ext uri="{FF2B5EF4-FFF2-40B4-BE49-F238E27FC236}">
                <a16:creationId xmlns:a16="http://schemas.microsoft.com/office/drawing/2014/main" id="{A0BE2C31-4D63-4CE5-8E02-7080174A4C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1572" y="3017520"/>
            <a:ext cx="2208856" cy="2208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47"/>
    </mc:Choice>
    <mc:Fallback xmlns="">
      <p:transition spd="slow" advTm="434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7BDB361F-8245-4414-B338-705D51437D6F}"/>
              </a:ext>
            </a:extLst>
          </p:cNvPr>
          <p:cNvSpPr/>
          <p:nvPr/>
        </p:nvSpPr>
        <p:spPr>
          <a:xfrm>
            <a:off x="3599643" y="2401660"/>
            <a:ext cx="820563"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5A6FA643-CB89-4313-8ABA-39DD8FDF230D}"/>
              </a:ext>
            </a:extLst>
          </p:cNvPr>
          <p:cNvPicPr>
            <a:picLocks noChangeAspect="1"/>
          </p:cNvPicPr>
          <p:nvPr/>
        </p:nvPicPr>
        <p:blipFill rotWithShape="1">
          <a:blip r:embed="rId3">
            <a:extLst>
              <a:ext uri="{28A0092B-C50C-407E-A947-70E740481C1C}">
                <a14:useLocalDpi xmlns:a14="http://schemas.microsoft.com/office/drawing/2010/main" val="0"/>
              </a:ext>
            </a:extLst>
          </a:blip>
          <a:srcRect l="24474" t="22252" r="23374" b="21654"/>
          <a:stretch/>
        </p:blipFill>
        <p:spPr>
          <a:xfrm>
            <a:off x="973325" y="2199807"/>
            <a:ext cx="904088" cy="972403"/>
          </a:xfrm>
          <a:prstGeom prst="rect">
            <a:avLst/>
          </a:prstGeom>
        </p:spPr>
      </p:pic>
      <p:sp>
        <p:nvSpPr>
          <p:cNvPr id="28" name="TextBox 27">
            <a:extLst>
              <a:ext uri="{FF2B5EF4-FFF2-40B4-BE49-F238E27FC236}">
                <a16:creationId xmlns:a16="http://schemas.microsoft.com/office/drawing/2014/main" id="{20FC72CD-E1A3-41BB-9633-882FF58AA463}"/>
              </a:ext>
            </a:extLst>
          </p:cNvPr>
          <p:cNvSpPr txBox="1"/>
          <p:nvPr/>
        </p:nvSpPr>
        <p:spPr>
          <a:xfrm>
            <a:off x="3536429" y="3160744"/>
            <a:ext cx="952505"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Cache</a:t>
            </a:r>
          </a:p>
        </p:txBody>
      </p:sp>
      <p:cxnSp>
        <p:nvCxnSpPr>
          <p:cNvPr id="37" name="Straight Arrow Connector 36">
            <a:extLst>
              <a:ext uri="{FF2B5EF4-FFF2-40B4-BE49-F238E27FC236}">
                <a16:creationId xmlns:a16="http://schemas.microsoft.com/office/drawing/2014/main" id="{FC632AA7-BDFE-4214-A9E4-C5C16856B9FE}"/>
              </a:ext>
            </a:extLst>
          </p:cNvPr>
          <p:cNvCxnSpPr>
            <a:cxnSpLocks/>
          </p:cNvCxnSpPr>
          <p:nvPr/>
        </p:nvCxnSpPr>
        <p:spPr>
          <a:xfrm>
            <a:off x="2079476" y="2592277"/>
            <a:ext cx="152016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D0A60EAC-859D-419A-BC95-56C5132A3F52}"/>
              </a:ext>
            </a:extLst>
          </p:cNvPr>
          <p:cNvCxnSpPr>
            <a:cxnSpLocks/>
          </p:cNvCxnSpPr>
          <p:nvPr/>
        </p:nvCxnSpPr>
        <p:spPr>
          <a:xfrm flipH="1">
            <a:off x="2079476" y="3043127"/>
            <a:ext cx="15201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01F47D72-1698-462A-A782-0F698FACA343}"/>
              </a:ext>
            </a:extLst>
          </p:cNvPr>
          <p:cNvSpPr txBox="1"/>
          <p:nvPr/>
        </p:nvSpPr>
        <p:spPr>
          <a:xfrm>
            <a:off x="957933" y="3153336"/>
            <a:ext cx="934871"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Client</a:t>
            </a:r>
          </a:p>
        </p:txBody>
      </p:sp>
      <p:cxnSp>
        <p:nvCxnSpPr>
          <p:cNvPr id="20" name="Straight Arrow Connector 19">
            <a:extLst>
              <a:ext uri="{FF2B5EF4-FFF2-40B4-BE49-F238E27FC236}">
                <a16:creationId xmlns:a16="http://schemas.microsoft.com/office/drawing/2014/main" id="{13CD4B98-7626-49C5-BD9D-0905FA2319A5}"/>
              </a:ext>
            </a:extLst>
          </p:cNvPr>
          <p:cNvCxnSpPr>
            <a:cxnSpLocks/>
          </p:cNvCxnSpPr>
          <p:nvPr/>
        </p:nvCxnSpPr>
        <p:spPr>
          <a:xfrm>
            <a:off x="4425722" y="2575779"/>
            <a:ext cx="451645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7B6679C-9767-4253-BA14-3B0F63991217}"/>
              </a:ext>
            </a:extLst>
          </p:cNvPr>
          <p:cNvCxnSpPr>
            <a:cxnSpLocks/>
          </p:cNvCxnSpPr>
          <p:nvPr/>
        </p:nvCxnSpPr>
        <p:spPr>
          <a:xfrm flipH="1">
            <a:off x="4425722" y="3043127"/>
            <a:ext cx="451645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FEAA2BD8-0AA6-4CBE-A063-B68D7FE550C5}"/>
              </a:ext>
            </a:extLst>
          </p:cNvPr>
          <p:cNvSpPr txBox="1"/>
          <p:nvPr/>
        </p:nvSpPr>
        <p:spPr>
          <a:xfrm>
            <a:off x="8987961" y="3158815"/>
            <a:ext cx="2020105"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Remote Server</a:t>
            </a:r>
          </a:p>
        </p:txBody>
      </p:sp>
      <p:sp>
        <p:nvSpPr>
          <p:cNvPr id="36" name="Rectangle 35">
            <a:extLst>
              <a:ext uri="{FF2B5EF4-FFF2-40B4-BE49-F238E27FC236}">
                <a16:creationId xmlns:a16="http://schemas.microsoft.com/office/drawing/2014/main" id="{915FD7D0-32A3-42C7-BE44-6D8F8503A522}"/>
              </a:ext>
            </a:extLst>
          </p:cNvPr>
          <p:cNvSpPr/>
          <p:nvPr/>
        </p:nvSpPr>
        <p:spPr>
          <a:xfrm>
            <a:off x="8942172" y="2402181"/>
            <a:ext cx="2100650"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287236A-3CD4-4270-B7B0-CCDE95F2A0B5}"/>
              </a:ext>
            </a:extLst>
          </p:cNvPr>
          <p:cNvSpPr/>
          <p:nvPr/>
        </p:nvSpPr>
        <p:spPr>
          <a:xfrm>
            <a:off x="9031593" y="2485488"/>
            <a:ext cx="591402" cy="591402"/>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39" name="Rectangle 38">
            <a:extLst>
              <a:ext uri="{FF2B5EF4-FFF2-40B4-BE49-F238E27FC236}">
                <a16:creationId xmlns:a16="http://schemas.microsoft.com/office/drawing/2014/main" id="{BE512798-9BAA-4A00-8202-AC085A6068FD}"/>
              </a:ext>
            </a:extLst>
          </p:cNvPr>
          <p:cNvSpPr/>
          <p:nvPr/>
        </p:nvSpPr>
        <p:spPr>
          <a:xfrm>
            <a:off x="9702312" y="2485488"/>
            <a:ext cx="591402" cy="591402"/>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40" name="Rectangle 39">
            <a:extLst>
              <a:ext uri="{FF2B5EF4-FFF2-40B4-BE49-F238E27FC236}">
                <a16:creationId xmlns:a16="http://schemas.microsoft.com/office/drawing/2014/main" id="{ECCB61C5-C67F-4F8B-AEBD-F0DA8B612E50}"/>
              </a:ext>
            </a:extLst>
          </p:cNvPr>
          <p:cNvSpPr/>
          <p:nvPr/>
        </p:nvSpPr>
        <p:spPr>
          <a:xfrm>
            <a:off x="10378945" y="2485488"/>
            <a:ext cx="591402" cy="591402"/>
          </a:xfrm>
          <a:prstGeom prst="rect">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47" name="TextBox 46">
            <a:extLst>
              <a:ext uri="{FF2B5EF4-FFF2-40B4-BE49-F238E27FC236}">
                <a16:creationId xmlns:a16="http://schemas.microsoft.com/office/drawing/2014/main" id="{C2E0E6BF-86AB-4132-BB71-8ECDAB814DE9}"/>
              </a:ext>
            </a:extLst>
          </p:cNvPr>
          <p:cNvSpPr txBox="1"/>
          <p:nvPr/>
        </p:nvSpPr>
        <p:spPr>
          <a:xfrm>
            <a:off x="5113546" y="1945257"/>
            <a:ext cx="2824042"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Miss Latency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3 ms</a:t>
            </a:r>
          </a:p>
        </p:txBody>
      </p:sp>
      <p:sp>
        <p:nvSpPr>
          <p:cNvPr id="5" name="Rectangle 4">
            <a:extLst>
              <a:ext uri="{FF2B5EF4-FFF2-40B4-BE49-F238E27FC236}">
                <a16:creationId xmlns:a16="http://schemas.microsoft.com/office/drawing/2014/main" id="{C4C336D9-95D8-4326-BE97-A7CF8AEAA2C3}"/>
              </a:ext>
            </a:extLst>
          </p:cNvPr>
          <p:cNvSpPr/>
          <p:nvPr/>
        </p:nvSpPr>
        <p:spPr>
          <a:xfrm>
            <a:off x="5152984" y="1967606"/>
            <a:ext cx="2743242" cy="427847"/>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96" name="TextBox 95">
            <a:extLst>
              <a:ext uri="{FF2B5EF4-FFF2-40B4-BE49-F238E27FC236}">
                <a16:creationId xmlns:a16="http://schemas.microsoft.com/office/drawing/2014/main" id="{4CE06CF2-1CFB-47D9-BDDA-7AC20731DF5E}"/>
              </a:ext>
            </a:extLst>
          </p:cNvPr>
          <p:cNvSpPr txBox="1"/>
          <p:nvPr/>
        </p:nvSpPr>
        <p:spPr>
          <a:xfrm>
            <a:off x="5828684" y="803440"/>
            <a:ext cx="2709332" cy="523220"/>
          </a:xfrm>
          <a:prstGeom prst="rect">
            <a:avLst/>
          </a:prstGeom>
          <a:noFill/>
        </p:spPr>
        <p:txBody>
          <a:bodyPr wrap="non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Here be dragons</a:t>
            </a:r>
          </a:p>
        </p:txBody>
      </p:sp>
      <p:cxnSp>
        <p:nvCxnSpPr>
          <p:cNvPr id="6" name="Connector: Curved 5">
            <a:extLst>
              <a:ext uri="{FF2B5EF4-FFF2-40B4-BE49-F238E27FC236}">
                <a16:creationId xmlns:a16="http://schemas.microsoft.com/office/drawing/2014/main" id="{F08D4AEC-66BC-4E6D-A7B2-A3CA80A33DC9}"/>
              </a:ext>
            </a:extLst>
          </p:cNvPr>
          <p:cNvCxnSpPr>
            <a:cxnSpLocks/>
            <a:stCxn id="96" idx="1"/>
            <a:endCxn id="5" idx="0"/>
          </p:cNvCxnSpPr>
          <p:nvPr/>
        </p:nvCxnSpPr>
        <p:spPr>
          <a:xfrm rot="10800000" flipH="1" flipV="1">
            <a:off x="5828683" y="1065050"/>
            <a:ext cx="695921" cy="902556"/>
          </a:xfrm>
          <a:prstGeom prst="curvedConnector4">
            <a:avLst>
              <a:gd name="adj1" fmla="val -32849"/>
              <a:gd name="adj2" fmla="val 6449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98">
            <a:extLst>
              <a:ext uri="{FF2B5EF4-FFF2-40B4-BE49-F238E27FC236}">
                <a16:creationId xmlns:a16="http://schemas.microsoft.com/office/drawing/2014/main" id="{322101A1-3215-4978-9ED0-1BEA76BC402D}"/>
              </a:ext>
            </a:extLst>
          </p:cNvPr>
          <p:cNvCxnSpPr>
            <a:cxnSpLocks/>
            <a:stCxn id="96" idx="1"/>
          </p:cNvCxnSpPr>
          <p:nvPr/>
        </p:nvCxnSpPr>
        <p:spPr>
          <a:xfrm rot="10800000" flipV="1">
            <a:off x="4592252" y="1065050"/>
            <a:ext cx="1236433" cy="2931086"/>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8" name="Picture 107" descr="A close up of a logo&#10;&#10;Description automatically generated">
            <a:extLst>
              <a:ext uri="{FF2B5EF4-FFF2-40B4-BE49-F238E27FC236}">
                <a16:creationId xmlns:a16="http://schemas.microsoft.com/office/drawing/2014/main" id="{D8464AC2-4934-4BDA-9358-1679DE0F54A1}"/>
              </a:ext>
            </a:extLst>
          </p:cNvPr>
          <p:cNvPicPr>
            <a:picLocks noChangeAspect="1"/>
          </p:cNvPicPr>
          <p:nvPr/>
        </p:nvPicPr>
        <p:blipFill rotWithShape="1">
          <a:blip r:embed="rId4">
            <a:extLst>
              <a:ext uri="{28A0092B-C50C-407E-A947-70E740481C1C}">
                <a14:useLocalDpi xmlns:a14="http://schemas.microsoft.com/office/drawing/2010/main" val="0"/>
              </a:ext>
            </a:extLst>
          </a:blip>
          <a:srcRect t="3087" b="25296"/>
          <a:stretch/>
        </p:blipFill>
        <p:spPr>
          <a:xfrm>
            <a:off x="8631073" y="73212"/>
            <a:ext cx="3481256" cy="1994538"/>
          </a:xfrm>
          <a:prstGeom prst="rect">
            <a:avLst/>
          </a:prstGeom>
        </p:spPr>
      </p:pic>
      <p:sp>
        <p:nvSpPr>
          <p:cNvPr id="174" name="Title 1">
            <a:extLst>
              <a:ext uri="{FF2B5EF4-FFF2-40B4-BE49-F238E27FC236}">
                <a16:creationId xmlns:a16="http://schemas.microsoft.com/office/drawing/2014/main" id="{0CAD1E94-0779-49EF-9247-3069A9FCCDBA}"/>
              </a:ext>
            </a:extLst>
          </p:cNvPr>
          <p:cNvSpPr>
            <a:spLocks noGrp="1"/>
          </p:cNvSpPr>
          <p:nvPr>
            <p:ph type="title"/>
          </p:nvPr>
        </p:nvSpPr>
        <p:spPr>
          <a:xfrm>
            <a:off x="838201" y="365125"/>
            <a:ext cx="4314782" cy="1325563"/>
          </a:xfrm>
        </p:spPr>
        <p:txBody>
          <a:bodyPr>
            <a:normAutofit/>
          </a:bodyPr>
          <a:lstStyle/>
          <a:p>
            <a:r>
              <a:rPr lang="en-US" sz="3600" dirty="0">
                <a:latin typeface="Times New Roman" panose="02020603050405020304" pitchFamily="18" charset="0"/>
                <a:cs typeface="Times New Roman" panose="02020603050405020304" pitchFamily="18" charset="0"/>
              </a:rPr>
              <a:t>Traditional Caching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85" name="Table 4">
            <a:extLst>
              <a:ext uri="{FF2B5EF4-FFF2-40B4-BE49-F238E27FC236}">
                <a16:creationId xmlns:a16="http://schemas.microsoft.com/office/drawing/2014/main" id="{84E0DB7D-41AC-4B4C-9B14-D7A187863DBA}"/>
              </a:ext>
            </a:extLst>
          </p:cNvPr>
          <p:cNvGraphicFramePr>
            <a:graphicFrameLocks noGrp="1"/>
          </p:cNvGraphicFramePr>
          <p:nvPr>
            <p:extLst>
              <p:ext uri="{D42A27DB-BD31-4B8C-83A1-F6EECF244321}">
                <p14:modId xmlns:p14="http://schemas.microsoft.com/office/powerpoint/2010/main" val="2865056164"/>
              </p:ext>
            </p:extLst>
          </p:nvPr>
        </p:nvGraphicFramePr>
        <p:xfrm>
          <a:off x="2799971" y="4005703"/>
          <a:ext cx="6208360" cy="741680"/>
        </p:xfrm>
        <a:graphic>
          <a:graphicData uri="http://schemas.openxmlformats.org/drawingml/2006/table">
            <a:tbl>
              <a:tblPr firstRow="1" bandRow="1">
                <a:tableStyleId>{0505E3EF-67EA-436B-97B2-0124C06EBD24}</a:tableStyleId>
              </a:tblPr>
              <a:tblGrid>
                <a:gridCol w="776045">
                  <a:extLst>
                    <a:ext uri="{9D8B030D-6E8A-4147-A177-3AD203B41FA5}">
                      <a16:colId xmlns:a16="http://schemas.microsoft.com/office/drawing/2014/main" val="2142613188"/>
                    </a:ext>
                  </a:extLst>
                </a:gridCol>
                <a:gridCol w="776045">
                  <a:extLst>
                    <a:ext uri="{9D8B030D-6E8A-4147-A177-3AD203B41FA5}">
                      <a16:colId xmlns:a16="http://schemas.microsoft.com/office/drawing/2014/main" val="3883719787"/>
                    </a:ext>
                  </a:extLst>
                </a:gridCol>
                <a:gridCol w="776045">
                  <a:extLst>
                    <a:ext uri="{9D8B030D-6E8A-4147-A177-3AD203B41FA5}">
                      <a16:colId xmlns:a16="http://schemas.microsoft.com/office/drawing/2014/main" val="1025986222"/>
                    </a:ext>
                  </a:extLst>
                </a:gridCol>
                <a:gridCol w="776045">
                  <a:extLst>
                    <a:ext uri="{9D8B030D-6E8A-4147-A177-3AD203B41FA5}">
                      <a16:colId xmlns:a16="http://schemas.microsoft.com/office/drawing/2014/main" val="4217915530"/>
                    </a:ext>
                  </a:extLst>
                </a:gridCol>
                <a:gridCol w="776045">
                  <a:extLst>
                    <a:ext uri="{9D8B030D-6E8A-4147-A177-3AD203B41FA5}">
                      <a16:colId xmlns:a16="http://schemas.microsoft.com/office/drawing/2014/main" val="1651295010"/>
                    </a:ext>
                  </a:extLst>
                </a:gridCol>
                <a:gridCol w="776045">
                  <a:extLst>
                    <a:ext uri="{9D8B030D-6E8A-4147-A177-3AD203B41FA5}">
                      <a16:colId xmlns:a16="http://schemas.microsoft.com/office/drawing/2014/main" val="2394888951"/>
                    </a:ext>
                  </a:extLst>
                </a:gridCol>
                <a:gridCol w="776045">
                  <a:extLst>
                    <a:ext uri="{9D8B030D-6E8A-4147-A177-3AD203B41FA5}">
                      <a16:colId xmlns:a16="http://schemas.microsoft.com/office/drawing/2014/main" val="2987655920"/>
                    </a:ext>
                  </a:extLst>
                </a:gridCol>
                <a:gridCol w="776045">
                  <a:extLst>
                    <a:ext uri="{9D8B030D-6E8A-4147-A177-3AD203B41FA5}">
                      <a16:colId xmlns:a16="http://schemas.microsoft.com/office/drawing/2014/main" val="4208932051"/>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1065334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6910139"/>
                  </a:ext>
                </a:extLst>
              </a:tr>
            </a:tbl>
          </a:graphicData>
        </a:graphic>
      </p:graphicFrame>
      <p:cxnSp>
        <p:nvCxnSpPr>
          <p:cNvPr id="86" name="Straight Arrow Connector 85">
            <a:extLst>
              <a:ext uri="{FF2B5EF4-FFF2-40B4-BE49-F238E27FC236}">
                <a16:creationId xmlns:a16="http://schemas.microsoft.com/office/drawing/2014/main" id="{0102ADF7-FE26-4B10-A9A1-0D575AB4251E}"/>
              </a:ext>
            </a:extLst>
          </p:cNvPr>
          <p:cNvCxnSpPr>
            <a:cxnSpLocks/>
          </p:cNvCxnSpPr>
          <p:nvPr/>
        </p:nvCxnSpPr>
        <p:spPr>
          <a:xfrm>
            <a:off x="2787947" y="5706544"/>
            <a:ext cx="696729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96090BC3-CE10-49BF-B91F-CEE11079FB34}"/>
              </a:ext>
            </a:extLst>
          </p:cNvPr>
          <p:cNvSpPr txBox="1"/>
          <p:nvPr/>
        </p:nvSpPr>
        <p:spPr>
          <a:xfrm>
            <a:off x="9007774" y="5713813"/>
            <a:ext cx="663836"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Time</a:t>
            </a:r>
          </a:p>
          <a:p>
            <a:pPr algn="ctr"/>
            <a:r>
              <a:rPr lang="en-US" dirty="0">
                <a:latin typeface="Times New Roman" panose="02020603050405020304" pitchFamily="18" charset="0"/>
                <a:cs typeface="Times New Roman" panose="02020603050405020304" pitchFamily="18" charset="0"/>
              </a:rPr>
              <a:t>(ms)</a:t>
            </a:r>
          </a:p>
        </p:txBody>
      </p:sp>
      <p:sp>
        <p:nvSpPr>
          <p:cNvPr id="88" name="Oval 87">
            <a:extLst>
              <a:ext uri="{FF2B5EF4-FFF2-40B4-BE49-F238E27FC236}">
                <a16:creationId xmlns:a16="http://schemas.microsoft.com/office/drawing/2014/main" id="{A67B5230-F332-4D25-B638-E49C28D1D17D}"/>
              </a:ext>
            </a:extLst>
          </p:cNvPr>
          <p:cNvSpPr/>
          <p:nvPr/>
        </p:nvSpPr>
        <p:spPr>
          <a:xfrm>
            <a:off x="2894400" y="489261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89" name="Oval 88">
            <a:extLst>
              <a:ext uri="{FF2B5EF4-FFF2-40B4-BE49-F238E27FC236}">
                <a16:creationId xmlns:a16="http://schemas.microsoft.com/office/drawing/2014/main" id="{9CF2462F-1A13-4BFF-8200-E693D2D4A05A}"/>
              </a:ext>
            </a:extLst>
          </p:cNvPr>
          <p:cNvSpPr/>
          <p:nvPr/>
        </p:nvSpPr>
        <p:spPr>
          <a:xfrm>
            <a:off x="3668757" y="489261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90" name="Oval 89">
            <a:extLst>
              <a:ext uri="{FF2B5EF4-FFF2-40B4-BE49-F238E27FC236}">
                <a16:creationId xmlns:a16="http://schemas.microsoft.com/office/drawing/2014/main" id="{DEC4772A-81C0-4101-91A0-9C7E30E92CE4}"/>
              </a:ext>
            </a:extLst>
          </p:cNvPr>
          <p:cNvSpPr/>
          <p:nvPr/>
        </p:nvSpPr>
        <p:spPr>
          <a:xfrm>
            <a:off x="4443114" y="489261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95" name="Oval 94">
            <a:extLst>
              <a:ext uri="{FF2B5EF4-FFF2-40B4-BE49-F238E27FC236}">
                <a16:creationId xmlns:a16="http://schemas.microsoft.com/office/drawing/2014/main" id="{C7B6056C-2399-4D41-B2F8-5E4BA7811FC8}"/>
              </a:ext>
            </a:extLst>
          </p:cNvPr>
          <p:cNvSpPr/>
          <p:nvPr/>
        </p:nvSpPr>
        <p:spPr>
          <a:xfrm>
            <a:off x="5217471" y="489261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98" name="Oval 97">
            <a:extLst>
              <a:ext uri="{FF2B5EF4-FFF2-40B4-BE49-F238E27FC236}">
                <a16:creationId xmlns:a16="http://schemas.microsoft.com/office/drawing/2014/main" id="{A07952BA-AB8E-4801-990A-EC96723AF608}"/>
              </a:ext>
            </a:extLst>
          </p:cNvPr>
          <p:cNvSpPr/>
          <p:nvPr/>
        </p:nvSpPr>
        <p:spPr>
          <a:xfrm>
            <a:off x="5991828" y="489261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57" name="Oval 156">
            <a:extLst>
              <a:ext uri="{FF2B5EF4-FFF2-40B4-BE49-F238E27FC236}">
                <a16:creationId xmlns:a16="http://schemas.microsoft.com/office/drawing/2014/main" id="{626267C7-3754-4D38-9B43-3D8C9CC88328}"/>
              </a:ext>
            </a:extLst>
          </p:cNvPr>
          <p:cNvSpPr/>
          <p:nvPr/>
        </p:nvSpPr>
        <p:spPr>
          <a:xfrm>
            <a:off x="6766185" y="489261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58" name="Oval 157">
            <a:extLst>
              <a:ext uri="{FF2B5EF4-FFF2-40B4-BE49-F238E27FC236}">
                <a16:creationId xmlns:a16="http://schemas.microsoft.com/office/drawing/2014/main" id="{E0493082-1097-4484-95AE-B7F966B4F4E3}"/>
              </a:ext>
            </a:extLst>
          </p:cNvPr>
          <p:cNvSpPr/>
          <p:nvPr/>
        </p:nvSpPr>
        <p:spPr>
          <a:xfrm>
            <a:off x="7540542" y="489261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159" name="Oval 158">
            <a:extLst>
              <a:ext uri="{FF2B5EF4-FFF2-40B4-BE49-F238E27FC236}">
                <a16:creationId xmlns:a16="http://schemas.microsoft.com/office/drawing/2014/main" id="{37925034-9900-4447-8789-19FCA15C8C8E}"/>
              </a:ext>
            </a:extLst>
          </p:cNvPr>
          <p:cNvSpPr/>
          <p:nvPr/>
        </p:nvSpPr>
        <p:spPr>
          <a:xfrm>
            <a:off x="8314899" y="489261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cxnSp>
        <p:nvCxnSpPr>
          <p:cNvPr id="160" name="Straight Connector 159">
            <a:extLst>
              <a:ext uri="{FF2B5EF4-FFF2-40B4-BE49-F238E27FC236}">
                <a16:creationId xmlns:a16="http://schemas.microsoft.com/office/drawing/2014/main" id="{A9548748-B723-454E-847E-70F7FE0E14BC}"/>
              </a:ext>
            </a:extLst>
          </p:cNvPr>
          <p:cNvCxnSpPr/>
          <p:nvPr/>
        </p:nvCxnSpPr>
        <p:spPr>
          <a:xfrm>
            <a:off x="3190101" y="5659727"/>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358FE02-6876-43F6-A5A5-B65E95596394}"/>
              </a:ext>
            </a:extLst>
          </p:cNvPr>
          <p:cNvCxnSpPr/>
          <p:nvPr/>
        </p:nvCxnSpPr>
        <p:spPr>
          <a:xfrm>
            <a:off x="3962446"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081B7FBF-7F07-49B6-9B0B-23090D16C5D7}"/>
              </a:ext>
            </a:extLst>
          </p:cNvPr>
          <p:cNvCxnSpPr/>
          <p:nvPr/>
        </p:nvCxnSpPr>
        <p:spPr>
          <a:xfrm>
            <a:off x="4738815"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A1C1AE0F-D372-425A-9EA4-6CAC6BB33A62}"/>
              </a:ext>
            </a:extLst>
          </p:cNvPr>
          <p:cNvCxnSpPr/>
          <p:nvPr/>
        </p:nvCxnSpPr>
        <p:spPr>
          <a:xfrm>
            <a:off x="5513172"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B76C1AB1-0F50-4FE6-B80D-5CC08B44DBC0}"/>
              </a:ext>
            </a:extLst>
          </p:cNvPr>
          <p:cNvCxnSpPr/>
          <p:nvPr/>
        </p:nvCxnSpPr>
        <p:spPr>
          <a:xfrm>
            <a:off x="6291345"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726C80B5-86DB-4276-8C59-F876B6EA4CD8}"/>
              </a:ext>
            </a:extLst>
          </p:cNvPr>
          <p:cNvCxnSpPr/>
          <p:nvPr/>
        </p:nvCxnSpPr>
        <p:spPr>
          <a:xfrm>
            <a:off x="7061886" y="565614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E60D7399-305E-488F-BB99-473281E5A3B7}"/>
              </a:ext>
            </a:extLst>
          </p:cNvPr>
          <p:cNvCxnSpPr/>
          <p:nvPr/>
        </p:nvCxnSpPr>
        <p:spPr>
          <a:xfrm>
            <a:off x="7832427" y="5664342"/>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4E578BB7-E8EC-426D-9D29-B4745EF7F592}"/>
              </a:ext>
            </a:extLst>
          </p:cNvPr>
          <p:cNvCxnSpPr/>
          <p:nvPr/>
        </p:nvCxnSpPr>
        <p:spPr>
          <a:xfrm>
            <a:off x="8604772" y="5660763"/>
            <a:ext cx="0" cy="115330"/>
          </a:xfrm>
          <a:prstGeom prst="line">
            <a:avLst/>
          </a:prstGeom>
          <a:ln w="38100"/>
        </p:spPr>
        <p:style>
          <a:lnRef idx="1">
            <a:schemeClr val="dk1"/>
          </a:lnRef>
          <a:fillRef idx="0">
            <a:schemeClr val="dk1"/>
          </a:fillRef>
          <a:effectRef idx="0">
            <a:schemeClr val="dk1"/>
          </a:effectRef>
          <a:fontRef idx="minor">
            <a:schemeClr val="tx1"/>
          </a:fontRef>
        </p:style>
      </p:cxnSp>
      <p:sp>
        <p:nvSpPr>
          <p:cNvPr id="168" name="TextBox 167">
            <a:extLst>
              <a:ext uri="{FF2B5EF4-FFF2-40B4-BE49-F238E27FC236}">
                <a16:creationId xmlns:a16="http://schemas.microsoft.com/office/drawing/2014/main" id="{A42E9813-4054-4157-90A0-98A39593BFCA}"/>
              </a:ext>
            </a:extLst>
          </p:cNvPr>
          <p:cNvSpPr txBox="1"/>
          <p:nvPr/>
        </p:nvSpPr>
        <p:spPr>
          <a:xfrm>
            <a:off x="3040059" y="574260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0</a:t>
            </a:r>
          </a:p>
        </p:txBody>
      </p:sp>
      <p:sp>
        <p:nvSpPr>
          <p:cNvPr id="169" name="TextBox 168">
            <a:extLst>
              <a:ext uri="{FF2B5EF4-FFF2-40B4-BE49-F238E27FC236}">
                <a16:creationId xmlns:a16="http://schemas.microsoft.com/office/drawing/2014/main" id="{881F3AEC-FDA7-4457-8E95-3442DD993D67}"/>
              </a:ext>
            </a:extLst>
          </p:cNvPr>
          <p:cNvSpPr txBox="1"/>
          <p:nvPr/>
        </p:nvSpPr>
        <p:spPr>
          <a:xfrm>
            <a:off x="3818232" y="574260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1</a:t>
            </a:r>
          </a:p>
        </p:txBody>
      </p:sp>
      <p:sp>
        <p:nvSpPr>
          <p:cNvPr id="170" name="TextBox 169">
            <a:extLst>
              <a:ext uri="{FF2B5EF4-FFF2-40B4-BE49-F238E27FC236}">
                <a16:creationId xmlns:a16="http://schemas.microsoft.com/office/drawing/2014/main" id="{6C592E81-521E-4193-B099-2893B8C0D3B5}"/>
              </a:ext>
            </a:extLst>
          </p:cNvPr>
          <p:cNvSpPr txBox="1"/>
          <p:nvPr/>
        </p:nvSpPr>
        <p:spPr>
          <a:xfrm>
            <a:off x="4592251" y="574260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2</a:t>
            </a:r>
          </a:p>
        </p:txBody>
      </p:sp>
      <p:sp>
        <p:nvSpPr>
          <p:cNvPr id="171" name="TextBox 170">
            <a:extLst>
              <a:ext uri="{FF2B5EF4-FFF2-40B4-BE49-F238E27FC236}">
                <a16:creationId xmlns:a16="http://schemas.microsoft.com/office/drawing/2014/main" id="{BADBDB7C-D247-4C1A-A2FE-14AB505EA7AC}"/>
              </a:ext>
            </a:extLst>
          </p:cNvPr>
          <p:cNvSpPr txBox="1"/>
          <p:nvPr/>
        </p:nvSpPr>
        <p:spPr>
          <a:xfrm>
            <a:off x="5370425" y="5744914"/>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3</a:t>
            </a:r>
          </a:p>
        </p:txBody>
      </p:sp>
      <p:sp>
        <p:nvSpPr>
          <p:cNvPr id="172" name="TextBox 171">
            <a:extLst>
              <a:ext uri="{FF2B5EF4-FFF2-40B4-BE49-F238E27FC236}">
                <a16:creationId xmlns:a16="http://schemas.microsoft.com/office/drawing/2014/main" id="{122C83FF-AF7F-4CBB-B581-18156CB36E36}"/>
              </a:ext>
            </a:extLst>
          </p:cNvPr>
          <p:cNvSpPr txBox="1"/>
          <p:nvPr/>
        </p:nvSpPr>
        <p:spPr>
          <a:xfrm>
            <a:off x="6134011" y="573209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4</a:t>
            </a:r>
          </a:p>
        </p:txBody>
      </p:sp>
      <p:sp>
        <p:nvSpPr>
          <p:cNvPr id="173" name="TextBox 172">
            <a:extLst>
              <a:ext uri="{FF2B5EF4-FFF2-40B4-BE49-F238E27FC236}">
                <a16:creationId xmlns:a16="http://schemas.microsoft.com/office/drawing/2014/main" id="{86FA615B-7BFC-4B81-89F3-71844BC5F926}"/>
              </a:ext>
            </a:extLst>
          </p:cNvPr>
          <p:cNvSpPr txBox="1"/>
          <p:nvPr/>
        </p:nvSpPr>
        <p:spPr>
          <a:xfrm>
            <a:off x="6912184" y="573209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5</a:t>
            </a:r>
          </a:p>
        </p:txBody>
      </p:sp>
      <p:sp>
        <p:nvSpPr>
          <p:cNvPr id="175" name="TextBox 174">
            <a:extLst>
              <a:ext uri="{FF2B5EF4-FFF2-40B4-BE49-F238E27FC236}">
                <a16:creationId xmlns:a16="http://schemas.microsoft.com/office/drawing/2014/main" id="{06F87BA3-B555-493D-BAB3-A04D18EA0F58}"/>
              </a:ext>
            </a:extLst>
          </p:cNvPr>
          <p:cNvSpPr txBox="1"/>
          <p:nvPr/>
        </p:nvSpPr>
        <p:spPr>
          <a:xfrm>
            <a:off x="7686203" y="573209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6</a:t>
            </a:r>
          </a:p>
        </p:txBody>
      </p:sp>
      <p:sp>
        <p:nvSpPr>
          <p:cNvPr id="176" name="TextBox 175">
            <a:extLst>
              <a:ext uri="{FF2B5EF4-FFF2-40B4-BE49-F238E27FC236}">
                <a16:creationId xmlns:a16="http://schemas.microsoft.com/office/drawing/2014/main" id="{743A9516-023B-4C0A-A308-056B7D3BC5BA}"/>
              </a:ext>
            </a:extLst>
          </p:cNvPr>
          <p:cNvSpPr txBox="1"/>
          <p:nvPr/>
        </p:nvSpPr>
        <p:spPr>
          <a:xfrm>
            <a:off x="8464377" y="5734408"/>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7</a:t>
            </a:r>
          </a:p>
        </p:txBody>
      </p:sp>
      <p:sp>
        <p:nvSpPr>
          <p:cNvPr id="177" name="TextBox 176">
            <a:extLst>
              <a:ext uri="{FF2B5EF4-FFF2-40B4-BE49-F238E27FC236}">
                <a16:creationId xmlns:a16="http://schemas.microsoft.com/office/drawing/2014/main" id="{FA42F97F-7C4D-4258-B59F-74AE61392D8D}"/>
              </a:ext>
            </a:extLst>
          </p:cNvPr>
          <p:cNvSpPr txBox="1"/>
          <p:nvPr/>
        </p:nvSpPr>
        <p:spPr>
          <a:xfrm>
            <a:off x="2862112" y="4003985"/>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p>
          <a:p>
            <a:pPr algn="ctr">
              <a:spcBef>
                <a:spcPts val="800"/>
              </a:spcBef>
            </a:pPr>
            <a:r>
              <a:rPr lang="en-US" dirty="0">
                <a:latin typeface="Times New Roman" panose="02020603050405020304" pitchFamily="18" charset="0"/>
                <a:cs typeface="Times New Roman" panose="02020603050405020304" pitchFamily="18" charset="0"/>
              </a:rPr>
              <a:t>3</a:t>
            </a:r>
          </a:p>
        </p:txBody>
      </p:sp>
      <p:sp>
        <p:nvSpPr>
          <p:cNvPr id="178" name="TextBox 177">
            <a:extLst>
              <a:ext uri="{FF2B5EF4-FFF2-40B4-BE49-F238E27FC236}">
                <a16:creationId xmlns:a16="http://schemas.microsoft.com/office/drawing/2014/main" id="{AC1988B5-839F-4A4C-8523-ADD42D0CD2C5}"/>
              </a:ext>
            </a:extLst>
          </p:cNvPr>
          <p:cNvSpPr txBox="1"/>
          <p:nvPr/>
        </p:nvSpPr>
        <p:spPr>
          <a:xfrm>
            <a:off x="3708097" y="3996136"/>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79" name="TextBox 178">
            <a:extLst>
              <a:ext uri="{FF2B5EF4-FFF2-40B4-BE49-F238E27FC236}">
                <a16:creationId xmlns:a16="http://schemas.microsoft.com/office/drawing/2014/main" id="{6F7580E3-FDD7-49B9-8C5F-2FC40D374FA1}"/>
              </a:ext>
            </a:extLst>
          </p:cNvPr>
          <p:cNvSpPr txBox="1"/>
          <p:nvPr/>
        </p:nvSpPr>
        <p:spPr>
          <a:xfrm>
            <a:off x="4477820" y="3996136"/>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80" name="TextBox 179">
            <a:extLst>
              <a:ext uri="{FF2B5EF4-FFF2-40B4-BE49-F238E27FC236}">
                <a16:creationId xmlns:a16="http://schemas.microsoft.com/office/drawing/2014/main" id="{0DED187A-289A-409A-AA5F-89BE4B4E81EB}"/>
              </a:ext>
            </a:extLst>
          </p:cNvPr>
          <p:cNvSpPr txBox="1"/>
          <p:nvPr/>
        </p:nvSpPr>
        <p:spPr>
          <a:xfrm>
            <a:off x="5255993" y="4003984"/>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81" name="TextBox 180">
            <a:extLst>
              <a:ext uri="{FF2B5EF4-FFF2-40B4-BE49-F238E27FC236}">
                <a16:creationId xmlns:a16="http://schemas.microsoft.com/office/drawing/2014/main" id="{FD69AEBE-5E07-4035-BA89-FADE4A26416D}"/>
              </a:ext>
            </a:extLst>
          </p:cNvPr>
          <p:cNvSpPr txBox="1"/>
          <p:nvPr/>
        </p:nvSpPr>
        <p:spPr>
          <a:xfrm>
            <a:off x="5967931" y="4003983"/>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p>
          <a:p>
            <a:pPr algn="ctr">
              <a:spcBef>
                <a:spcPts val="800"/>
              </a:spcBef>
            </a:pPr>
            <a:r>
              <a:rPr lang="en-US" dirty="0">
                <a:latin typeface="Times New Roman" panose="02020603050405020304" pitchFamily="18" charset="0"/>
                <a:cs typeface="Times New Roman" panose="02020603050405020304" pitchFamily="18" charset="0"/>
              </a:rPr>
              <a:t>3</a:t>
            </a:r>
          </a:p>
        </p:txBody>
      </p:sp>
      <p:sp>
        <p:nvSpPr>
          <p:cNvPr id="182" name="TextBox 181">
            <a:extLst>
              <a:ext uri="{FF2B5EF4-FFF2-40B4-BE49-F238E27FC236}">
                <a16:creationId xmlns:a16="http://schemas.microsoft.com/office/drawing/2014/main" id="{8FE228A2-04CC-41C4-9C84-0CE22ADB06DE}"/>
              </a:ext>
            </a:extLst>
          </p:cNvPr>
          <p:cNvSpPr txBox="1"/>
          <p:nvPr/>
        </p:nvSpPr>
        <p:spPr>
          <a:xfrm>
            <a:off x="6809252" y="4003982"/>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83" name="TextBox 182">
            <a:extLst>
              <a:ext uri="{FF2B5EF4-FFF2-40B4-BE49-F238E27FC236}">
                <a16:creationId xmlns:a16="http://schemas.microsoft.com/office/drawing/2014/main" id="{BED0AF29-3B4D-465A-B4CF-1A0DA1893ECB}"/>
              </a:ext>
            </a:extLst>
          </p:cNvPr>
          <p:cNvSpPr txBox="1"/>
          <p:nvPr/>
        </p:nvSpPr>
        <p:spPr>
          <a:xfrm>
            <a:off x="7576070" y="4003981"/>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84" name="TextBox 183">
            <a:extLst>
              <a:ext uri="{FF2B5EF4-FFF2-40B4-BE49-F238E27FC236}">
                <a16:creationId xmlns:a16="http://schemas.microsoft.com/office/drawing/2014/main" id="{71F23DEE-F60C-4DEF-9503-527926BB42AF}"/>
              </a:ext>
            </a:extLst>
          </p:cNvPr>
          <p:cNvSpPr txBox="1"/>
          <p:nvPr/>
        </p:nvSpPr>
        <p:spPr>
          <a:xfrm>
            <a:off x="8362834" y="4003980"/>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185" name="TextBox 184">
            <a:extLst>
              <a:ext uri="{FF2B5EF4-FFF2-40B4-BE49-F238E27FC236}">
                <a16:creationId xmlns:a16="http://schemas.microsoft.com/office/drawing/2014/main" id="{EAD2FFD0-664C-421E-BD9F-2F5B0A9FB29B}"/>
              </a:ext>
            </a:extLst>
          </p:cNvPr>
          <p:cNvSpPr txBox="1"/>
          <p:nvPr/>
        </p:nvSpPr>
        <p:spPr>
          <a:xfrm>
            <a:off x="1808191" y="4370597"/>
            <a:ext cx="979756"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Latency</a:t>
            </a:r>
          </a:p>
        </p:txBody>
      </p:sp>
      <p:sp>
        <p:nvSpPr>
          <p:cNvPr id="97" name="Rectangle 96">
            <a:extLst>
              <a:ext uri="{FF2B5EF4-FFF2-40B4-BE49-F238E27FC236}">
                <a16:creationId xmlns:a16="http://schemas.microsoft.com/office/drawing/2014/main" id="{26B6BC6C-24A2-43C7-AD52-D244CAE96DA7}"/>
              </a:ext>
            </a:extLst>
          </p:cNvPr>
          <p:cNvSpPr/>
          <p:nvPr/>
        </p:nvSpPr>
        <p:spPr>
          <a:xfrm>
            <a:off x="3568589" y="4001524"/>
            <a:ext cx="1559999" cy="745651"/>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61" name="Rectangle 60">
            <a:extLst>
              <a:ext uri="{FF2B5EF4-FFF2-40B4-BE49-F238E27FC236}">
                <a16:creationId xmlns:a16="http://schemas.microsoft.com/office/drawing/2014/main" id="{A80EB323-1F0D-4452-9849-F6821331F1C3}"/>
              </a:ext>
            </a:extLst>
          </p:cNvPr>
          <p:cNvSpPr/>
          <p:nvPr/>
        </p:nvSpPr>
        <p:spPr>
          <a:xfrm>
            <a:off x="3719418" y="2474689"/>
            <a:ext cx="591402" cy="591402"/>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6691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6" grpId="0"/>
      <p:bldP spid="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C8BDF4E2-1E05-4121-9A24-C862DAF7A8D7}"/>
              </a:ext>
            </a:extLst>
          </p:cNvPr>
          <p:cNvSpPr txBox="1"/>
          <p:nvPr/>
        </p:nvSpPr>
        <p:spPr>
          <a:xfrm>
            <a:off x="3444074" y="3175469"/>
            <a:ext cx="1167307" cy="461665"/>
          </a:xfrm>
          <a:prstGeom prst="rect">
            <a:avLst/>
          </a:prstGeom>
          <a:noFill/>
        </p:spPr>
        <p:txBody>
          <a:bodyPr wrap="square" rtlCol="0">
            <a:spAutoFit/>
          </a:bodyPr>
          <a:lstStyle/>
          <a:p>
            <a:pPr algn="ctr"/>
            <a:r>
              <a:rPr lang="en-US" sz="2400" dirty="0">
                <a:solidFill>
                  <a:schemeClr val="accent6">
                    <a:lumMod val="75000"/>
                  </a:schemeClr>
                </a:solidFill>
                <a:latin typeface="Times New Roman" panose="02020603050405020304" pitchFamily="18" charset="0"/>
                <a:cs typeface="Times New Roman" panose="02020603050405020304" pitchFamily="18" charset="0"/>
              </a:rPr>
              <a:t>Fetch B</a:t>
            </a:r>
          </a:p>
        </p:txBody>
      </p:sp>
      <p:sp>
        <p:nvSpPr>
          <p:cNvPr id="68" name="TextBox 67">
            <a:extLst>
              <a:ext uri="{FF2B5EF4-FFF2-40B4-BE49-F238E27FC236}">
                <a16:creationId xmlns:a16="http://schemas.microsoft.com/office/drawing/2014/main" id="{FBE0626A-30EF-4103-977A-68C37C291A31}"/>
              </a:ext>
            </a:extLst>
          </p:cNvPr>
          <p:cNvSpPr txBox="1"/>
          <p:nvPr/>
        </p:nvSpPr>
        <p:spPr>
          <a:xfrm>
            <a:off x="3443635" y="3177526"/>
            <a:ext cx="1167307" cy="461665"/>
          </a:xfrm>
          <a:prstGeom prst="rect">
            <a:avLst/>
          </a:prstGeom>
          <a:noFill/>
        </p:spPr>
        <p:txBody>
          <a:bodyPr wrap="square" rtlCol="0">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Fetch A</a:t>
            </a:r>
          </a:p>
        </p:txBody>
      </p:sp>
      <p:graphicFrame>
        <p:nvGraphicFramePr>
          <p:cNvPr id="4" name="Table 4">
            <a:extLst>
              <a:ext uri="{FF2B5EF4-FFF2-40B4-BE49-F238E27FC236}">
                <a16:creationId xmlns:a16="http://schemas.microsoft.com/office/drawing/2014/main" id="{93627DB6-D567-4CFD-9357-E773473572EC}"/>
              </a:ext>
            </a:extLst>
          </p:cNvPr>
          <p:cNvGraphicFramePr>
            <a:graphicFrameLocks noGrp="1"/>
          </p:cNvGraphicFramePr>
          <p:nvPr>
            <p:extLst>
              <p:ext uri="{D42A27DB-BD31-4B8C-83A1-F6EECF244321}">
                <p14:modId xmlns:p14="http://schemas.microsoft.com/office/powerpoint/2010/main" val="3839679389"/>
              </p:ext>
            </p:extLst>
          </p:nvPr>
        </p:nvGraphicFramePr>
        <p:xfrm>
          <a:off x="2799418" y="4002733"/>
          <a:ext cx="6208360" cy="741680"/>
        </p:xfrm>
        <a:graphic>
          <a:graphicData uri="http://schemas.openxmlformats.org/drawingml/2006/table">
            <a:tbl>
              <a:tblPr firstRow="1" bandRow="1">
                <a:tableStyleId>{0505E3EF-67EA-436B-97B2-0124C06EBD24}</a:tableStyleId>
              </a:tblPr>
              <a:tblGrid>
                <a:gridCol w="776045">
                  <a:extLst>
                    <a:ext uri="{9D8B030D-6E8A-4147-A177-3AD203B41FA5}">
                      <a16:colId xmlns:a16="http://schemas.microsoft.com/office/drawing/2014/main" val="2142613188"/>
                    </a:ext>
                  </a:extLst>
                </a:gridCol>
                <a:gridCol w="776045">
                  <a:extLst>
                    <a:ext uri="{9D8B030D-6E8A-4147-A177-3AD203B41FA5}">
                      <a16:colId xmlns:a16="http://schemas.microsoft.com/office/drawing/2014/main" val="3883719787"/>
                    </a:ext>
                  </a:extLst>
                </a:gridCol>
                <a:gridCol w="776045">
                  <a:extLst>
                    <a:ext uri="{9D8B030D-6E8A-4147-A177-3AD203B41FA5}">
                      <a16:colId xmlns:a16="http://schemas.microsoft.com/office/drawing/2014/main" val="1025986222"/>
                    </a:ext>
                  </a:extLst>
                </a:gridCol>
                <a:gridCol w="776045">
                  <a:extLst>
                    <a:ext uri="{9D8B030D-6E8A-4147-A177-3AD203B41FA5}">
                      <a16:colId xmlns:a16="http://schemas.microsoft.com/office/drawing/2014/main" val="4217915530"/>
                    </a:ext>
                  </a:extLst>
                </a:gridCol>
                <a:gridCol w="776045">
                  <a:extLst>
                    <a:ext uri="{9D8B030D-6E8A-4147-A177-3AD203B41FA5}">
                      <a16:colId xmlns:a16="http://schemas.microsoft.com/office/drawing/2014/main" val="1651295010"/>
                    </a:ext>
                  </a:extLst>
                </a:gridCol>
                <a:gridCol w="776045">
                  <a:extLst>
                    <a:ext uri="{9D8B030D-6E8A-4147-A177-3AD203B41FA5}">
                      <a16:colId xmlns:a16="http://schemas.microsoft.com/office/drawing/2014/main" val="2394888951"/>
                    </a:ext>
                  </a:extLst>
                </a:gridCol>
                <a:gridCol w="776045">
                  <a:extLst>
                    <a:ext uri="{9D8B030D-6E8A-4147-A177-3AD203B41FA5}">
                      <a16:colId xmlns:a16="http://schemas.microsoft.com/office/drawing/2014/main" val="2987655920"/>
                    </a:ext>
                  </a:extLst>
                </a:gridCol>
                <a:gridCol w="776045">
                  <a:extLst>
                    <a:ext uri="{9D8B030D-6E8A-4147-A177-3AD203B41FA5}">
                      <a16:colId xmlns:a16="http://schemas.microsoft.com/office/drawing/2014/main" val="4208932051"/>
                    </a:ext>
                  </a:extLst>
                </a:gridCol>
              </a:tblGrid>
              <a:tr h="370840">
                <a:tc>
                  <a:txBody>
                    <a:bodyPr/>
                    <a:lstStyle/>
                    <a:p>
                      <a:endParaRPr lang="en-US" dirty="0"/>
                    </a:p>
                  </a:txBody>
                  <a:tcPr/>
                </a:tc>
                <a:tc gridSpan="2">
                  <a:txBody>
                    <a:bodyPr/>
                    <a:lstStyle/>
                    <a:p>
                      <a:endParaRPr lang="en-US" dirty="0"/>
                    </a:p>
                  </a:txBody>
                  <a:tcPr/>
                </a:tc>
                <a:tc hMerge="1">
                  <a:txBody>
                    <a:bodyPr/>
                    <a:lstStyle/>
                    <a:p>
                      <a:endParaRPr lang="en-US" dirty="0"/>
                    </a:p>
                  </a:txBody>
                  <a:tcPr/>
                </a:tc>
                <a:tc>
                  <a:txBody>
                    <a:bodyPr/>
                    <a:lstStyle/>
                    <a:p>
                      <a:endParaRPr lang="en-US" dirty="0"/>
                    </a:p>
                  </a:txBody>
                  <a:tcPr/>
                </a:tc>
                <a:tc>
                  <a:txBody>
                    <a:bodyPr/>
                    <a:lstStyle/>
                    <a:p>
                      <a:endParaRPr lang="en-US" dirty="0"/>
                    </a:p>
                  </a:txBody>
                  <a:tcPr/>
                </a:tc>
                <a:tc gridSpan="2">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1065334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6910139"/>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5A6FA643-CB89-4313-8ABA-39DD8FDF230D}"/>
              </a:ext>
            </a:extLst>
          </p:cNvPr>
          <p:cNvPicPr>
            <a:picLocks noChangeAspect="1"/>
          </p:cNvPicPr>
          <p:nvPr/>
        </p:nvPicPr>
        <p:blipFill rotWithShape="1">
          <a:blip r:embed="rId3">
            <a:extLst>
              <a:ext uri="{28A0092B-C50C-407E-A947-70E740481C1C}">
                <a14:useLocalDpi xmlns:a14="http://schemas.microsoft.com/office/drawing/2010/main" val="0"/>
              </a:ext>
            </a:extLst>
          </a:blip>
          <a:srcRect l="24474" t="22252" r="23374" b="21654"/>
          <a:stretch/>
        </p:blipFill>
        <p:spPr>
          <a:xfrm>
            <a:off x="973325" y="2196096"/>
            <a:ext cx="904088" cy="972403"/>
          </a:xfrm>
          <a:prstGeom prst="rect">
            <a:avLst/>
          </a:prstGeom>
        </p:spPr>
      </p:pic>
      <p:cxnSp>
        <p:nvCxnSpPr>
          <p:cNvPr id="37" name="Straight Arrow Connector 36">
            <a:extLst>
              <a:ext uri="{FF2B5EF4-FFF2-40B4-BE49-F238E27FC236}">
                <a16:creationId xmlns:a16="http://schemas.microsoft.com/office/drawing/2014/main" id="{FC632AA7-BDFE-4214-A9E4-C5C16856B9FE}"/>
              </a:ext>
            </a:extLst>
          </p:cNvPr>
          <p:cNvCxnSpPr>
            <a:cxnSpLocks/>
          </p:cNvCxnSpPr>
          <p:nvPr/>
        </p:nvCxnSpPr>
        <p:spPr>
          <a:xfrm>
            <a:off x="2079476" y="2588566"/>
            <a:ext cx="15201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D0A60EAC-859D-419A-BC95-56C5132A3F52}"/>
              </a:ext>
            </a:extLst>
          </p:cNvPr>
          <p:cNvCxnSpPr>
            <a:cxnSpLocks/>
          </p:cNvCxnSpPr>
          <p:nvPr/>
        </p:nvCxnSpPr>
        <p:spPr>
          <a:xfrm flipH="1">
            <a:off x="2079476" y="3039416"/>
            <a:ext cx="15201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01F47D72-1698-462A-A782-0F698FACA343}"/>
              </a:ext>
            </a:extLst>
          </p:cNvPr>
          <p:cNvSpPr txBox="1"/>
          <p:nvPr/>
        </p:nvSpPr>
        <p:spPr>
          <a:xfrm>
            <a:off x="957933" y="3154649"/>
            <a:ext cx="934871"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Client</a:t>
            </a:r>
          </a:p>
        </p:txBody>
      </p:sp>
      <p:cxnSp>
        <p:nvCxnSpPr>
          <p:cNvPr id="20" name="Straight Arrow Connector 19">
            <a:extLst>
              <a:ext uri="{FF2B5EF4-FFF2-40B4-BE49-F238E27FC236}">
                <a16:creationId xmlns:a16="http://schemas.microsoft.com/office/drawing/2014/main" id="{13CD4B98-7626-49C5-BD9D-0905FA2319A5}"/>
              </a:ext>
            </a:extLst>
          </p:cNvPr>
          <p:cNvCxnSpPr>
            <a:cxnSpLocks/>
          </p:cNvCxnSpPr>
          <p:nvPr/>
        </p:nvCxnSpPr>
        <p:spPr>
          <a:xfrm>
            <a:off x="4425722" y="2572068"/>
            <a:ext cx="451645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7B6679C-9767-4253-BA14-3B0F63991217}"/>
              </a:ext>
            </a:extLst>
          </p:cNvPr>
          <p:cNvCxnSpPr>
            <a:cxnSpLocks/>
          </p:cNvCxnSpPr>
          <p:nvPr/>
        </p:nvCxnSpPr>
        <p:spPr>
          <a:xfrm flipH="1">
            <a:off x="4425722" y="3039416"/>
            <a:ext cx="451645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4CA2DF9-AC59-4F4D-B0CB-AD1DFE2C74EA}"/>
              </a:ext>
            </a:extLst>
          </p:cNvPr>
          <p:cNvCxnSpPr>
            <a:cxnSpLocks/>
          </p:cNvCxnSpPr>
          <p:nvPr/>
        </p:nvCxnSpPr>
        <p:spPr>
          <a:xfrm>
            <a:off x="2787394" y="5703574"/>
            <a:ext cx="684074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F92E254-0F33-4049-99D2-916D6C46FD20}"/>
              </a:ext>
            </a:extLst>
          </p:cNvPr>
          <p:cNvSpPr txBox="1"/>
          <p:nvPr/>
        </p:nvSpPr>
        <p:spPr>
          <a:xfrm>
            <a:off x="8913559" y="5690536"/>
            <a:ext cx="663836"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Time</a:t>
            </a:r>
          </a:p>
          <a:p>
            <a:pPr algn="ctr"/>
            <a:r>
              <a:rPr lang="en-US" dirty="0">
                <a:latin typeface="Times New Roman" panose="02020603050405020304" pitchFamily="18" charset="0"/>
                <a:cs typeface="Times New Roman" panose="02020603050405020304" pitchFamily="18" charset="0"/>
              </a:rPr>
              <a:t>(ms)</a:t>
            </a:r>
          </a:p>
        </p:txBody>
      </p:sp>
      <p:sp>
        <p:nvSpPr>
          <p:cNvPr id="8" name="Oval 7">
            <a:extLst>
              <a:ext uri="{FF2B5EF4-FFF2-40B4-BE49-F238E27FC236}">
                <a16:creationId xmlns:a16="http://schemas.microsoft.com/office/drawing/2014/main" id="{CF1E4567-D6F8-4640-A71D-3E17F1191530}"/>
              </a:ext>
            </a:extLst>
          </p:cNvPr>
          <p:cNvSpPr/>
          <p:nvPr/>
        </p:nvSpPr>
        <p:spPr>
          <a:xfrm>
            <a:off x="2893847" y="488964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9" name="Oval 18">
            <a:extLst>
              <a:ext uri="{FF2B5EF4-FFF2-40B4-BE49-F238E27FC236}">
                <a16:creationId xmlns:a16="http://schemas.microsoft.com/office/drawing/2014/main" id="{1C974CB5-A98B-410C-8D6E-96A20095ADA1}"/>
              </a:ext>
            </a:extLst>
          </p:cNvPr>
          <p:cNvSpPr/>
          <p:nvPr/>
        </p:nvSpPr>
        <p:spPr>
          <a:xfrm>
            <a:off x="3668204" y="488964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1" name="Oval 20">
            <a:extLst>
              <a:ext uri="{FF2B5EF4-FFF2-40B4-BE49-F238E27FC236}">
                <a16:creationId xmlns:a16="http://schemas.microsoft.com/office/drawing/2014/main" id="{0D224060-332B-4713-8BEF-D3B4F86189D9}"/>
              </a:ext>
            </a:extLst>
          </p:cNvPr>
          <p:cNvSpPr/>
          <p:nvPr/>
        </p:nvSpPr>
        <p:spPr>
          <a:xfrm>
            <a:off x="4442561" y="488964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CAF244B4-B3ED-49E8-8483-E84F8306669E}"/>
              </a:ext>
            </a:extLst>
          </p:cNvPr>
          <p:cNvSpPr/>
          <p:nvPr/>
        </p:nvSpPr>
        <p:spPr>
          <a:xfrm>
            <a:off x="5216918" y="4889644"/>
            <a:ext cx="591402" cy="591402"/>
          </a:xfrm>
          <a:prstGeom prst="ellipse">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24" name="Oval 23">
            <a:extLst>
              <a:ext uri="{FF2B5EF4-FFF2-40B4-BE49-F238E27FC236}">
                <a16:creationId xmlns:a16="http://schemas.microsoft.com/office/drawing/2014/main" id="{365F85DA-A011-4D6F-B6BB-EA2CF89673DD}"/>
              </a:ext>
            </a:extLst>
          </p:cNvPr>
          <p:cNvSpPr/>
          <p:nvPr/>
        </p:nvSpPr>
        <p:spPr>
          <a:xfrm>
            <a:off x="5991275" y="488964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25" name="Oval 24">
            <a:extLst>
              <a:ext uri="{FF2B5EF4-FFF2-40B4-BE49-F238E27FC236}">
                <a16:creationId xmlns:a16="http://schemas.microsoft.com/office/drawing/2014/main" id="{B019D1C7-5DD7-479D-A5BC-F015E5E6712E}"/>
              </a:ext>
            </a:extLst>
          </p:cNvPr>
          <p:cNvSpPr/>
          <p:nvPr/>
        </p:nvSpPr>
        <p:spPr>
          <a:xfrm>
            <a:off x="6765632" y="488964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26" name="Oval 25">
            <a:extLst>
              <a:ext uri="{FF2B5EF4-FFF2-40B4-BE49-F238E27FC236}">
                <a16:creationId xmlns:a16="http://schemas.microsoft.com/office/drawing/2014/main" id="{BF748C76-9D9D-4871-B243-E7A6195B1C0E}"/>
              </a:ext>
            </a:extLst>
          </p:cNvPr>
          <p:cNvSpPr/>
          <p:nvPr/>
        </p:nvSpPr>
        <p:spPr>
          <a:xfrm>
            <a:off x="7539989" y="488964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27" name="Oval 26">
            <a:extLst>
              <a:ext uri="{FF2B5EF4-FFF2-40B4-BE49-F238E27FC236}">
                <a16:creationId xmlns:a16="http://schemas.microsoft.com/office/drawing/2014/main" id="{D37B657F-752B-44EC-97AC-0E717A2C3E38}"/>
              </a:ext>
            </a:extLst>
          </p:cNvPr>
          <p:cNvSpPr/>
          <p:nvPr/>
        </p:nvSpPr>
        <p:spPr>
          <a:xfrm>
            <a:off x="8314346" y="4889644"/>
            <a:ext cx="591402" cy="591402"/>
          </a:xfrm>
          <a:prstGeom prst="ellipse">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47" name="TextBox 46">
            <a:extLst>
              <a:ext uri="{FF2B5EF4-FFF2-40B4-BE49-F238E27FC236}">
                <a16:creationId xmlns:a16="http://schemas.microsoft.com/office/drawing/2014/main" id="{C2E0E6BF-86AB-4132-BB71-8ECDAB814DE9}"/>
              </a:ext>
            </a:extLst>
          </p:cNvPr>
          <p:cNvSpPr txBox="1"/>
          <p:nvPr/>
        </p:nvSpPr>
        <p:spPr>
          <a:xfrm>
            <a:off x="5142016" y="1941546"/>
            <a:ext cx="2767103"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Miss Latency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3 ms</a:t>
            </a:r>
          </a:p>
        </p:txBody>
      </p:sp>
      <p:cxnSp>
        <p:nvCxnSpPr>
          <p:cNvPr id="48" name="Straight Connector 47">
            <a:extLst>
              <a:ext uri="{FF2B5EF4-FFF2-40B4-BE49-F238E27FC236}">
                <a16:creationId xmlns:a16="http://schemas.microsoft.com/office/drawing/2014/main" id="{257A973A-3EF7-41E0-B107-BC1C5FC7109F}"/>
              </a:ext>
            </a:extLst>
          </p:cNvPr>
          <p:cNvCxnSpPr/>
          <p:nvPr/>
        </p:nvCxnSpPr>
        <p:spPr>
          <a:xfrm>
            <a:off x="3189548" y="5656757"/>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10570159-8201-46A6-9C15-17EF78934C09}"/>
              </a:ext>
            </a:extLst>
          </p:cNvPr>
          <p:cNvCxnSpPr/>
          <p:nvPr/>
        </p:nvCxnSpPr>
        <p:spPr>
          <a:xfrm>
            <a:off x="3961893" y="565317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0B1C8AF-2E88-4705-8E3D-40495C94E109}"/>
              </a:ext>
            </a:extLst>
          </p:cNvPr>
          <p:cNvCxnSpPr/>
          <p:nvPr/>
        </p:nvCxnSpPr>
        <p:spPr>
          <a:xfrm>
            <a:off x="4738262" y="565317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5941840-DC28-4D96-8F93-6B03C6859C8B}"/>
              </a:ext>
            </a:extLst>
          </p:cNvPr>
          <p:cNvCxnSpPr/>
          <p:nvPr/>
        </p:nvCxnSpPr>
        <p:spPr>
          <a:xfrm>
            <a:off x="5512619" y="565317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9C2F3E1-D57F-4597-AE65-824C8B08CC3E}"/>
              </a:ext>
            </a:extLst>
          </p:cNvPr>
          <p:cNvCxnSpPr/>
          <p:nvPr/>
        </p:nvCxnSpPr>
        <p:spPr>
          <a:xfrm>
            <a:off x="6290792" y="565317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0DD6A58-4DA4-4012-A3A3-94D5A9967E2E}"/>
              </a:ext>
            </a:extLst>
          </p:cNvPr>
          <p:cNvCxnSpPr/>
          <p:nvPr/>
        </p:nvCxnSpPr>
        <p:spPr>
          <a:xfrm>
            <a:off x="7061333" y="5653178"/>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3EA314B-DD49-4130-98E1-98C8968927B7}"/>
              </a:ext>
            </a:extLst>
          </p:cNvPr>
          <p:cNvCxnSpPr/>
          <p:nvPr/>
        </p:nvCxnSpPr>
        <p:spPr>
          <a:xfrm>
            <a:off x="7831874" y="5661372"/>
            <a:ext cx="0" cy="115330"/>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238606-72C3-429E-B6CA-B1ADD3C96337}"/>
              </a:ext>
            </a:extLst>
          </p:cNvPr>
          <p:cNvCxnSpPr/>
          <p:nvPr/>
        </p:nvCxnSpPr>
        <p:spPr>
          <a:xfrm>
            <a:off x="8604219" y="5657793"/>
            <a:ext cx="0" cy="115330"/>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6F8F04F1-DF22-4440-BD6B-28088EFC5D1F}"/>
              </a:ext>
            </a:extLst>
          </p:cNvPr>
          <p:cNvSpPr txBox="1"/>
          <p:nvPr/>
        </p:nvSpPr>
        <p:spPr>
          <a:xfrm>
            <a:off x="3039506" y="573963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0</a:t>
            </a:r>
          </a:p>
        </p:txBody>
      </p:sp>
      <p:sp>
        <p:nvSpPr>
          <p:cNvPr id="64" name="TextBox 63">
            <a:extLst>
              <a:ext uri="{FF2B5EF4-FFF2-40B4-BE49-F238E27FC236}">
                <a16:creationId xmlns:a16="http://schemas.microsoft.com/office/drawing/2014/main" id="{A39DA296-D8AC-4333-A0EB-ED845BC9AAE6}"/>
              </a:ext>
            </a:extLst>
          </p:cNvPr>
          <p:cNvSpPr txBox="1"/>
          <p:nvPr/>
        </p:nvSpPr>
        <p:spPr>
          <a:xfrm>
            <a:off x="3817679" y="573963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1</a:t>
            </a:r>
          </a:p>
        </p:txBody>
      </p:sp>
      <p:sp>
        <p:nvSpPr>
          <p:cNvPr id="65" name="TextBox 64">
            <a:extLst>
              <a:ext uri="{FF2B5EF4-FFF2-40B4-BE49-F238E27FC236}">
                <a16:creationId xmlns:a16="http://schemas.microsoft.com/office/drawing/2014/main" id="{0A4707C9-FC96-49F3-9171-EBFF41935BB1}"/>
              </a:ext>
            </a:extLst>
          </p:cNvPr>
          <p:cNvSpPr txBox="1"/>
          <p:nvPr/>
        </p:nvSpPr>
        <p:spPr>
          <a:xfrm>
            <a:off x="4591698" y="5739632"/>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2</a:t>
            </a:r>
          </a:p>
        </p:txBody>
      </p:sp>
      <p:sp>
        <p:nvSpPr>
          <p:cNvPr id="66" name="TextBox 65">
            <a:extLst>
              <a:ext uri="{FF2B5EF4-FFF2-40B4-BE49-F238E27FC236}">
                <a16:creationId xmlns:a16="http://schemas.microsoft.com/office/drawing/2014/main" id="{4E001515-7B10-4E4A-BAB6-F46B3E41B866}"/>
              </a:ext>
            </a:extLst>
          </p:cNvPr>
          <p:cNvSpPr txBox="1"/>
          <p:nvPr/>
        </p:nvSpPr>
        <p:spPr>
          <a:xfrm>
            <a:off x="5369872" y="5741944"/>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3</a:t>
            </a:r>
          </a:p>
        </p:txBody>
      </p:sp>
      <p:sp>
        <p:nvSpPr>
          <p:cNvPr id="69" name="TextBox 68">
            <a:extLst>
              <a:ext uri="{FF2B5EF4-FFF2-40B4-BE49-F238E27FC236}">
                <a16:creationId xmlns:a16="http://schemas.microsoft.com/office/drawing/2014/main" id="{BC1BA3FF-F789-4F2A-8FB8-0F5D2A3F262F}"/>
              </a:ext>
            </a:extLst>
          </p:cNvPr>
          <p:cNvSpPr txBox="1"/>
          <p:nvPr/>
        </p:nvSpPr>
        <p:spPr>
          <a:xfrm>
            <a:off x="6133458" y="572912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4</a:t>
            </a:r>
          </a:p>
        </p:txBody>
      </p:sp>
      <p:sp>
        <p:nvSpPr>
          <p:cNvPr id="70" name="TextBox 69">
            <a:extLst>
              <a:ext uri="{FF2B5EF4-FFF2-40B4-BE49-F238E27FC236}">
                <a16:creationId xmlns:a16="http://schemas.microsoft.com/office/drawing/2014/main" id="{FA3DA643-1D59-4D27-B54B-01C2028E1696}"/>
              </a:ext>
            </a:extLst>
          </p:cNvPr>
          <p:cNvSpPr txBox="1"/>
          <p:nvPr/>
        </p:nvSpPr>
        <p:spPr>
          <a:xfrm>
            <a:off x="6911631" y="572912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5</a:t>
            </a:r>
          </a:p>
        </p:txBody>
      </p:sp>
      <p:sp>
        <p:nvSpPr>
          <p:cNvPr id="71" name="TextBox 70">
            <a:extLst>
              <a:ext uri="{FF2B5EF4-FFF2-40B4-BE49-F238E27FC236}">
                <a16:creationId xmlns:a16="http://schemas.microsoft.com/office/drawing/2014/main" id="{9F1FB1F4-2192-4E23-97EC-CAA6AA79EA95}"/>
              </a:ext>
            </a:extLst>
          </p:cNvPr>
          <p:cNvSpPr txBox="1"/>
          <p:nvPr/>
        </p:nvSpPr>
        <p:spPr>
          <a:xfrm>
            <a:off x="7685650" y="5729126"/>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6</a:t>
            </a:r>
          </a:p>
        </p:txBody>
      </p:sp>
      <p:sp>
        <p:nvSpPr>
          <p:cNvPr id="72" name="TextBox 71">
            <a:extLst>
              <a:ext uri="{FF2B5EF4-FFF2-40B4-BE49-F238E27FC236}">
                <a16:creationId xmlns:a16="http://schemas.microsoft.com/office/drawing/2014/main" id="{F648C661-F61D-47D1-92AB-8B573E26B61C}"/>
              </a:ext>
            </a:extLst>
          </p:cNvPr>
          <p:cNvSpPr txBox="1"/>
          <p:nvPr/>
        </p:nvSpPr>
        <p:spPr>
          <a:xfrm>
            <a:off x="8463824" y="5731438"/>
            <a:ext cx="30008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7</a:t>
            </a:r>
          </a:p>
        </p:txBody>
      </p:sp>
      <p:sp>
        <p:nvSpPr>
          <p:cNvPr id="78" name="TextBox 77">
            <a:extLst>
              <a:ext uri="{FF2B5EF4-FFF2-40B4-BE49-F238E27FC236}">
                <a16:creationId xmlns:a16="http://schemas.microsoft.com/office/drawing/2014/main" id="{B9AE8669-46B4-493C-9209-BB30B0A51BED}"/>
              </a:ext>
            </a:extLst>
          </p:cNvPr>
          <p:cNvSpPr txBox="1"/>
          <p:nvPr/>
        </p:nvSpPr>
        <p:spPr>
          <a:xfrm>
            <a:off x="2861559" y="4001015"/>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p>
          <a:p>
            <a:pPr algn="ctr">
              <a:spcBef>
                <a:spcPts val="800"/>
              </a:spcBef>
            </a:pPr>
            <a:r>
              <a:rPr lang="en-US" dirty="0">
                <a:latin typeface="Times New Roman" panose="02020603050405020304" pitchFamily="18" charset="0"/>
                <a:cs typeface="Times New Roman" panose="02020603050405020304" pitchFamily="18" charset="0"/>
              </a:rPr>
              <a:t>3</a:t>
            </a:r>
          </a:p>
        </p:txBody>
      </p:sp>
      <p:sp>
        <p:nvSpPr>
          <p:cNvPr id="79" name="TextBox 78">
            <a:extLst>
              <a:ext uri="{FF2B5EF4-FFF2-40B4-BE49-F238E27FC236}">
                <a16:creationId xmlns:a16="http://schemas.microsoft.com/office/drawing/2014/main" id="{171DAEFC-AE2A-404F-A119-D6F79EAC77D4}"/>
              </a:ext>
            </a:extLst>
          </p:cNvPr>
          <p:cNvSpPr txBox="1"/>
          <p:nvPr/>
        </p:nvSpPr>
        <p:spPr>
          <a:xfrm>
            <a:off x="3810950" y="4375081"/>
            <a:ext cx="300082" cy="369332"/>
          </a:xfrm>
          <a:prstGeom prst="rect">
            <a:avLst/>
          </a:prstGeom>
          <a:noFill/>
        </p:spPr>
        <p:txBody>
          <a:bodyPr wrap="none" rtlCol="0">
            <a:spAutoFit/>
          </a:bodyPr>
          <a:lstStyle/>
          <a:p>
            <a:pPr algn="ctr">
              <a:spcBef>
                <a:spcPts val="800"/>
              </a:spcBef>
            </a:pPr>
            <a:r>
              <a:rPr lang="en-US" dirty="0">
                <a:latin typeface="Times New Roman" panose="02020603050405020304" pitchFamily="18" charset="0"/>
                <a:cs typeface="Times New Roman" panose="02020603050405020304" pitchFamily="18" charset="0"/>
              </a:rPr>
              <a:t>2</a:t>
            </a:r>
          </a:p>
        </p:txBody>
      </p:sp>
      <p:sp>
        <p:nvSpPr>
          <p:cNvPr id="80" name="TextBox 79">
            <a:extLst>
              <a:ext uri="{FF2B5EF4-FFF2-40B4-BE49-F238E27FC236}">
                <a16:creationId xmlns:a16="http://schemas.microsoft.com/office/drawing/2014/main" id="{F9E564F5-DEE4-4FEE-B803-55DBB89D191E}"/>
              </a:ext>
            </a:extLst>
          </p:cNvPr>
          <p:cNvSpPr txBox="1"/>
          <p:nvPr/>
        </p:nvSpPr>
        <p:spPr>
          <a:xfrm>
            <a:off x="4592168" y="4375081"/>
            <a:ext cx="300082" cy="369332"/>
          </a:xfrm>
          <a:prstGeom prst="rect">
            <a:avLst/>
          </a:prstGeom>
          <a:noFill/>
        </p:spPr>
        <p:txBody>
          <a:bodyPr wrap="none" rtlCol="0">
            <a:spAutoFit/>
          </a:bodyPr>
          <a:lstStyle/>
          <a:p>
            <a:pPr algn="ctr">
              <a:spcBef>
                <a:spcPts val="800"/>
              </a:spcBef>
            </a:pPr>
            <a:r>
              <a:rPr lang="en-US" dirty="0">
                <a:latin typeface="Times New Roman" panose="02020603050405020304" pitchFamily="18" charset="0"/>
                <a:cs typeface="Times New Roman" panose="02020603050405020304" pitchFamily="18" charset="0"/>
              </a:rPr>
              <a:t>1</a:t>
            </a:r>
          </a:p>
        </p:txBody>
      </p:sp>
      <p:sp>
        <p:nvSpPr>
          <p:cNvPr id="81" name="TextBox 80">
            <a:extLst>
              <a:ext uri="{FF2B5EF4-FFF2-40B4-BE49-F238E27FC236}">
                <a16:creationId xmlns:a16="http://schemas.microsoft.com/office/drawing/2014/main" id="{E20C72FE-053E-4754-B985-9A07ED1A352D}"/>
              </a:ext>
            </a:extLst>
          </p:cNvPr>
          <p:cNvSpPr txBox="1"/>
          <p:nvPr/>
        </p:nvSpPr>
        <p:spPr>
          <a:xfrm>
            <a:off x="5255440" y="4001014"/>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82" name="TextBox 81">
            <a:extLst>
              <a:ext uri="{FF2B5EF4-FFF2-40B4-BE49-F238E27FC236}">
                <a16:creationId xmlns:a16="http://schemas.microsoft.com/office/drawing/2014/main" id="{525262C8-F3C9-4099-9DE9-FA47B23BECA4}"/>
              </a:ext>
            </a:extLst>
          </p:cNvPr>
          <p:cNvSpPr txBox="1"/>
          <p:nvPr/>
        </p:nvSpPr>
        <p:spPr>
          <a:xfrm>
            <a:off x="5967378" y="4001013"/>
            <a:ext cx="646331"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Miss</a:t>
            </a:r>
          </a:p>
          <a:p>
            <a:pPr algn="ctr">
              <a:spcBef>
                <a:spcPts val="800"/>
              </a:spcBef>
            </a:pPr>
            <a:r>
              <a:rPr lang="en-US" dirty="0">
                <a:latin typeface="Times New Roman" panose="02020603050405020304" pitchFamily="18" charset="0"/>
                <a:cs typeface="Times New Roman" panose="02020603050405020304" pitchFamily="18" charset="0"/>
              </a:rPr>
              <a:t>3</a:t>
            </a:r>
          </a:p>
        </p:txBody>
      </p:sp>
      <p:sp>
        <p:nvSpPr>
          <p:cNvPr id="83" name="TextBox 82">
            <a:extLst>
              <a:ext uri="{FF2B5EF4-FFF2-40B4-BE49-F238E27FC236}">
                <a16:creationId xmlns:a16="http://schemas.microsoft.com/office/drawing/2014/main" id="{D4AD9AF9-73B5-4BBD-BF2E-382270F14E1F}"/>
              </a:ext>
            </a:extLst>
          </p:cNvPr>
          <p:cNvSpPr txBox="1"/>
          <p:nvPr/>
        </p:nvSpPr>
        <p:spPr>
          <a:xfrm>
            <a:off x="6905115" y="4380237"/>
            <a:ext cx="300082" cy="369332"/>
          </a:xfrm>
          <a:prstGeom prst="rect">
            <a:avLst/>
          </a:prstGeom>
          <a:noFill/>
        </p:spPr>
        <p:txBody>
          <a:bodyPr wrap="none" rtlCol="0">
            <a:spAutoFit/>
          </a:bodyPr>
          <a:lstStyle/>
          <a:p>
            <a:pPr algn="ctr">
              <a:spcBef>
                <a:spcPts val="800"/>
              </a:spcBef>
            </a:pPr>
            <a:r>
              <a:rPr lang="en-US" dirty="0">
                <a:latin typeface="Times New Roman" panose="02020603050405020304" pitchFamily="18" charset="0"/>
                <a:cs typeface="Times New Roman" panose="02020603050405020304" pitchFamily="18" charset="0"/>
              </a:rPr>
              <a:t>2</a:t>
            </a:r>
          </a:p>
        </p:txBody>
      </p:sp>
      <p:sp>
        <p:nvSpPr>
          <p:cNvPr id="84" name="TextBox 83">
            <a:extLst>
              <a:ext uri="{FF2B5EF4-FFF2-40B4-BE49-F238E27FC236}">
                <a16:creationId xmlns:a16="http://schemas.microsoft.com/office/drawing/2014/main" id="{927ED1A6-A722-4CF1-89ED-02A27DE6A4AF}"/>
              </a:ext>
            </a:extLst>
          </p:cNvPr>
          <p:cNvSpPr txBox="1"/>
          <p:nvPr/>
        </p:nvSpPr>
        <p:spPr>
          <a:xfrm>
            <a:off x="7693669" y="4383222"/>
            <a:ext cx="300082" cy="369332"/>
          </a:xfrm>
          <a:prstGeom prst="rect">
            <a:avLst/>
          </a:prstGeom>
          <a:noFill/>
        </p:spPr>
        <p:txBody>
          <a:bodyPr wrap="none" rtlCol="0">
            <a:spAutoFit/>
          </a:bodyPr>
          <a:lstStyle/>
          <a:p>
            <a:pPr algn="ctr">
              <a:spcBef>
                <a:spcPts val="800"/>
              </a:spcBef>
            </a:pPr>
            <a:r>
              <a:rPr lang="en-US" dirty="0">
                <a:latin typeface="Times New Roman" panose="02020603050405020304" pitchFamily="18" charset="0"/>
                <a:cs typeface="Times New Roman" panose="02020603050405020304" pitchFamily="18" charset="0"/>
              </a:rPr>
              <a:t>1</a:t>
            </a:r>
          </a:p>
        </p:txBody>
      </p:sp>
      <p:sp>
        <p:nvSpPr>
          <p:cNvPr id="85" name="TextBox 84">
            <a:extLst>
              <a:ext uri="{FF2B5EF4-FFF2-40B4-BE49-F238E27FC236}">
                <a16:creationId xmlns:a16="http://schemas.microsoft.com/office/drawing/2014/main" id="{3FF07436-E10A-475C-A6E5-E2CB9EAEE2DB}"/>
              </a:ext>
            </a:extLst>
          </p:cNvPr>
          <p:cNvSpPr txBox="1"/>
          <p:nvPr/>
        </p:nvSpPr>
        <p:spPr>
          <a:xfrm>
            <a:off x="8362281" y="4001010"/>
            <a:ext cx="505267" cy="748923"/>
          </a:xfrm>
          <a:prstGeom prst="rect">
            <a:avLst/>
          </a:prstGeom>
          <a:noFill/>
        </p:spPr>
        <p:txBody>
          <a:bodyPr wrap="none" rtlCol="0">
            <a:spAutoFit/>
          </a:bodyPr>
          <a:lstStyle/>
          <a:p>
            <a:pPr algn="ctr">
              <a:spcBef>
                <a:spcPts val="800"/>
              </a:spcBef>
            </a:pPr>
            <a:r>
              <a:rPr lang="en-US" b="1" dirty="0">
                <a:latin typeface="Times New Roman" panose="02020603050405020304" pitchFamily="18" charset="0"/>
                <a:cs typeface="Times New Roman" panose="02020603050405020304" pitchFamily="18" charset="0"/>
              </a:rPr>
              <a:t>Hit</a:t>
            </a:r>
            <a:endParaRPr lang="en-US" dirty="0">
              <a:latin typeface="Times New Roman" panose="02020603050405020304" pitchFamily="18" charset="0"/>
              <a:cs typeface="Times New Roman" panose="02020603050405020304" pitchFamily="18" charset="0"/>
            </a:endParaRPr>
          </a:p>
          <a:p>
            <a:pPr algn="ctr">
              <a:spcBef>
                <a:spcPts val="800"/>
              </a:spcBef>
            </a:pPr>
            <a:r>
              <a:rPr lang="en-US" dirty="0">
                <a:latin typeface="Times New Roman" panose="02020603050405020304" pitchFamily="18" charset="0"/>
                <a:cs typeface="Times New Roman" panose="02020603050405020304" pitchFamily="18" charset="0"/>
              </a:rPr>
              <a:t>0</a:t>
            </a:r>
          </a:p>
        </p:txBody>
      </p:sp>
      <p:sp>
        <p:nvSpPr>
          <p:cNvPr id="95" name="TextBox 94">
            <a:extLst>
              <a:ext uri="{FF2B5EF4-FFF2-40B4-BE49-F238E27FC236}">
                <a16:creationId xmlns:a16="http://schemas.microsoft.com/office/drawing/2014/main" id="{AEA35404-22B4-4BA5-9D63-3ECFE1DD0B9B}"/>
              </a:ext>
            </a:extLst>
          </p:cNvPr>
          <p:cNvSpPr txBox="1"/>
          <p:nvPr/>
        </p:nvSpPr>
        <p:spPr>
          <a:xfrm>
            <a:off x="1807638" y="4367627"/>
            <a:ext cx="979756"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Latency</a:t>
            </a:r>
          </a:p>
        </p:txBody>
      </p:sp>
      <p:sp>
        <p:nvSpPr>
          <p:cNvPr id="98" name="Title 1">
            <a:extLst>
              <a:ext uri="{FF2B5EF4-FFF2-40B4-BE49-F238E27FC236}">
                <a16:creationId xmlns:a16="http://schemas.microsoft.com/office/drawing/2014/main" id="{A0182BEA-A900-4295-8410-235F2E0BB5A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Delayed Hits</a:t>
            </a:r>
          </a:p>
        </p:txBody>
      </p:sp>
      <p:cxnSp>
        <p:nvCxnSpPr>
          <p:cNvPr id="92" name="Straight Arrow Connector 91">
            <a:extLst>
              <a:ext uri="{FF2B5EF4-FFF2-40B4-BE49-F238E27FC236}">
                <a16:creationId xmlns:a16="http://schemas.microsoft.com/office/drawing/2014/main" id="{FEFC4EEC-6DF3-4799-AF89-0DBD7EACF71C}"/>
              </a:ext>
            </a:extLst>
          </p:cNvPr>
          <p:cNvCxnSpPr>
            <a:cxnSpLocks/>
          </p:cNvCxnSpPr>
          <p:nvPr/>
        </p:nvCxnSpPr>
        <p:spPr>
          <a:xfrm flipV="1">
            <a:off x="3966481" y="6108965"/>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3" name="Straight Arrow Connector 92">
            <a:extLst>
              <a:ext uri="{FF2B5EF4-FFF2-40B4-BE49-F238E27FC236}">
                <a16:creationId xmlns:a16="http://schemas.microsoft.com/office/drawing/2014/main" id="{2D66B920-A8B6-4809-BCFE-4079395EA843}"/>
              </a:ext>
            </a:extLst>
          </p:cNvPr>
          <p:cNvCxnSpPr>
            <a:cxnSpLocks/>
          </p:cNvCxnSpPr>
          <p:nvPr/>
        </p:nvCxnSpPr>
        <p:spPr>
          <a:xfrm flipV="1">
            <a:off x="4736522" y="6108965"/>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Connector: Curved 9">
            <a:extLst>
              <a:ext uri="{FF2B5EF4-FFF2-40B4-BE49-F238E27FC236}">
                <a16:creationId xmlns:a16="http://schemas.microsoft.com/office/drawing/2014/main" id="{AF7B23A1-F75E-431D-8153-309284A2DA48}"/>
              </a:ext>
            </a:extLst>
          </p:cNvPr>
          <p:cNvCxnSpPr>
            <a:cxnSpLocks/>
          </p:cNvCxnSpPr>
          <p:nvPr/>
        </p:nvCxnSpPr>
        <p:spPr>
          <a:xfrm rot="16200000" flipH="1">
            <a:off x="4361194" y="4944937"/>
            <a:ext cx="2312" cy="2330366"/>
          </a:xfrm>
          <a:prstGeom prst="curvedConnector3">
            <a:avLst>
              <a:gd name="adj1" fmla="val 26125908"/>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AE8B6646-BEE1-4CC8-83C3-B4042204AFB5}"/>
              </a:ext>
            </a:extLst>
          </p:cNvPr>
          <p:cNvCxnSpPr>
            <a:cxnSpLocks/>
          </p:cNvCxnSpPr>
          <p:nvPr/>
        </p:nvCxnSpPr>
        <p:spPr>
          <a:xfrm flipV="1">
            <a:off x="5519911" y="6108965"/>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9" name="TextBox 108">
            <a:extLst>
              <a:ext uri="{FF2B5EF4-FFF2-40B4-BE49-F238E27FC236}">
                <a16:creationId xmlns:a16="http://schemas.microsoft.com/office/drawing/2014/main" id="{0ACDE269-E9DC-4F28-918B-81303CABE449}"/>
              </a:ext>
            </a:extLst>
          </p:cNvPr>
          <p:cNvSpPr txBox="1"/>
          <p:nvPr/>
        </p:nvSpPr>
        <p:spPr>
          <a:xfrm>
            <a:off x="3628573" y="3994592"/>
            <a:ext cx="1447832" cy="369332"/>
          </a:xfrm>
          <a:prstGeom prst="rect">
            <a:avLst/>
          </a:prstGeom>
          <a:noFill/>
        </p:spPr>
        <p:txBody>
          <a:bodyPr wrap="none" rtlCol="0">
            <a:spAutoFit/>
          </a:bodyPr>
          <a:lstStyle/>
          <a:p>
            <a:pPr algn="ctr"/>
            <a:r>
              <a:rPr lang="en-US" b="1" i="1" dirty="0">
                <a:latin typeface="Times New Roman" panose="02020603050405020304" pitchFamily="18" charset="0"/>
                <a:cs typeface="Times New Roman" panose="02020603050405020304" pitchFamily="18" charset="0"/>
              </a:rPr>
              <a:t>Delayed Hits</a:t>
            </a:r>
          </a:p>
        </p:txBody>
      </p:sp>
      <p:cxnSp>
        <p:nvCxnSpPr>
          <p:cNvPr id="110" name="Connector: Curved 109">
            <a:extLst>
              <a:ext uri="{FF2B5EF4-FFF2-40B4-BE49-F238E27FC236}">
                <a16:creationId xmlns:a16="http://schemas.microsoft.com/office/drawing/2014/main" id="{179108A1-C401-4323-B95A-7699BF10D8A9}"/>
              </a:ext>
            </a:extLst>
          </p:cNvPr>
          <p:cNvCxnSpPr>
            <a:cxnSpLocks/>
          </p:cNvCxnSpPr>
          <p:nvPr/>
        </p:nvCxnSpPr>
        <p:spPr>
          <a:xfrm rot="16200000" flipH="1">
            <a:off x="7455660" y="4934431"/>
            <a:ext cx="2312" cy="2330366"/>
          </a:xfrm>
          <a:prstGeom prst="curvedConnector3">
            <a:avLst>
              <a:gd name="adj1" fmla="val 26362716"/>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81A884C-8301-434B-A841-63D09595B0AF}"/>
              </a:ext>
            </a:extLst>
          </p:cNvPr>
          <p:cNvCxnSpPr>
            <a:cxnSpLocks/>
          </p:cNvCxnSpPr>
          <p:nvPr/>
        </p:nvCxnSpPr>
        <p:spPr>
          <a:xfrm flipV="1">
            <a:off x="6283495" y="6108964"/>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1" name="Straight Arrow Connector 90">
            <a:extLst>
              <a:ext uri="{FF2B5EF4-FFF2-40B4-BE49-F238E27FC236}">
                <a16:creationId xmlns:a16="http://schemas.microsoft.com/office/drawing/2014/main" id="{5F29EC21-A9F1-4F34-8583-93D57E836ED7}"/>
              </a:ext>
            </a:extLst>
          </p:cNvPr>
          <p:cNvCxnSpPr>
            <a:cxnSpLocks/>
          </p:cNvCxnSpPr>
          <p:nvPr/>
        </p:nvCxnSpPr>
        <p:spPr>
          <a:xfrm flipV="1">
            <a:off x="3189548" y="6108965"/>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3" name="TextBox 112">
            <a:extLst>
              <a:ext uri="{FF2B5EF4-FFF2-40B4-BE49-F238E27FC236}">
                <a16:creationId xmlns:a16="http://schemas.microsoft.com/office/drawing/2014/main" id="{1124215F-F738-4033-9CBE-2821ED3DEB38}"/>
              </a:ext>
            </a:extLst>
          </p:cNvPr>
          <p:cNvSpPr txBox="1"/>
          <p:nvPr/>
        </p:nvSpPr>
        <p:spPr>
          <a:xfrm>
            <a:off x="6737830" y="4001008"/>
            <a:ext cx="1447832" cy="369332"/>
          </a:xfrm>
          <a:prstGeom prst="rect">
            <a:avLst/>
          </a:prstGeom>
          <a:noFill/>
        </p:spPr>
        <p:txBody>
          <a:bodyPr wrap="none" rtlCol="0">
            <a:spAutoFit/>
          </a:bodyPr>
          <a:lstStyle/>
          <a:p>
            <a:pPr algn="ctr"/>
            <a:r>
              <a:rPr lang="en-US" b="1" i="1" dirty="0">
                <a:latin typeface="Times New Roman" panose="02020603050405020304" pitchFamily="18" charset="0"/>
                <a:cs typeface="Times New Roman" panose="02020603050405020304" pitchFamily="18" charset="0"/>
              </a:rPr>
              <a:t>Delayed Hits</a:t>
            </a:r>
          </a:p>
        </p:txBody>
      </p:sp>
      <p:cxnSp>
        <p:nvCxnSpPr>
          <p:cNvPr id="99" name="Straight Arrow Connector 98">
            <a:extLst>
              <a:ext uri="{FF2B5EF4-FFF2-40B4-BE49-F238E27FC236}">
                <a16:creationId xmlns:a16="http://schemas.microsoft.com/office/drawing/2014/main" id="{1D13B5D5-ED4F-499B-AAC9-F16A2A41041B}"/>
              </a:ext>
            </a:extLst>
          </p:cNvPr>
          <p:cNvCxnSpPr>
            <a:cxnSpLocks/>
          </p:cNvCxnSpPr>
          <p:nvPr/>
        </p:nvCxnSpPr>
        <p:spPr>
          <a:xfrm flipV="1">
            <a:off x="7057946" y="6100770"/>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1" name="Straight Arrow Connector 100">
            <a:extLst>
              <a:ext uri="{FF2B5EF4-FFF2-40B4-BE49-F238E27FC236}">
                <a16:creationId xmlns:a16="http://schemas.microsoft.com/office/drawing/2014/main" id="{6D0A52CF-9E2B-4757-8E18-CEF2A1E51F44}"/>
              </a:ext>
            </a:extLst>
          </p:cNvPr>
          <p:cNvCxnSpPr>
            <a:cxnSpLocks/>
          </p:cNvCxnSpPr>
          <p:nvPr/>
        </p:nvCxnSpPr>
        <p:spPr>
          <a:xfrm flipV="1">
            <a:off x="7847142" y="6100770"/>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3" name="Straight Arrow Connector 102">
            <a:extLst>
              <a:ext uri="{FF2B5EF4-FFF2-40B4-BE49-F238E27FC236}">
                <a16:creationId xmlns:a16="http://schemas.microsoft.com/office/drawing/2014/main" id="{1B8EBF72-6C74-4281-90A1-8EA6442E2F92}"/>
              </a:ext>
            </a:extLst>
          </p:cNvPr>
          <p:cNvCxnSpPr>
            <a:cxnSpLocks/>
          </p:cNvCxnSpPr>
          <p:nvPr/>
        </p:nvCxnSpPr>
        <p:spPr>
          <a:xfrm flipV="1">
            <a:off x="8604218" y="6104921"/>
            <a:ext cx="1" cy="1870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6" name="Rectangle 105">
            <a:extLst>
              <a:ext uri="{FF2B5EF4-FFF2-40B4-BE49-F238E27FC236}">
                <a16:creationId xmlns:a16="http://schemas.microsoft.com/office/drawing/2014/main" id="{6376916D-ABDE-495D-9F0A-7074F7A108D1}"/>
              </a:ext>
            </a:extLst>
          </p:cNvPr>
          <p:cNvSpPr/>
          <p:nvPr/>
        </p:nvSpPr>
        <p:spPr>
          <a:xfrm>
            <a:off x="4083735" y="6250016"/>
            <a:ext cx="62709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ms</a:t>
            </a:r>
            <a:endParaRPr lang="en-US" dirty="0"/>
          </a:p>
        </p:txBody>
      </p:sp>
      <p:sp>
        <p:nvSpPr>
          <p:cNvPr id="28" name="TextBox 27">
            <a:extLst>
              <a:ext uri="{FF2B5EF4-FFF2-40B4-BE49-F238E27FC236}">
                <a16:creationId xmlns:a16="http://schemas.microsoft.com/office/drawing/2014/main" id="{20FC72CD-E1A3-41BB-9633-882FF58AA463}"/>
              </a:ext>
            </a:extLst>
          </p:cNvPr>
          <p:cNvSpPr txBox="1"/>
          <p:nvPr/>
        </p:nvSpPr>
        <p:spPr>
          <a:xfrm>
            <a:off x="3349198" y="3161087"/>
            <a:ext cx="1321042" cy="461665"/>
          </a:xfrm>
          <a:prstGeom prst="rect">
            <a:avLst/>
          </a:prstGeom>
          <a:solidFill>
            <a:schemeClr val="bg1"/>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Cache</a:t>
            </a:r>
          </a:p>
        </p:txBody>
      </p:sp>
      <p:sp>
        <p:nvSpPr>
          <p:cNvPr id="3" name="Rectangle 2">
            <a:extLst>
              <a:ext uri="{FF2B5EF4-FFF2-40B4-BE49-F238E27FC236}">
                <a16:creationId xmlns:a16="http://schemas.microsoft.com/office/drawing/2014/main" id="{35F58301-C575-4F60-9197-2FC5333EEB5F}"/>
              </a:ext>
            </a:extLst>
          </p:cNvPr>
          <p:cNvSpPr/>
          <p:nvPr/>
        </p:nvSpPr>
        <p:spPr>
          <a:xfrm>
            <a:off x="3586163" y="2398470"/>
            <a:ext cx="834413"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TextBox 33">
            <a:extLst>
              <a:ext uri="{FF2B5EF4-FFF2-40B4-BE49-F238E27FC236}">
                <a16:creationId xmlns:a16="http://schemas.microsoft.com/office/drawing/2014/main" id="{FEAA2BD8-0AA6-4CBE-A063-B68D7FE550C5}"/>
              </a:ext>
            </a:extLst>
          </p:cNvPr>
          <p:cNvSpPr txBox="1"/>
          <p:nvPr/>
        </p:nvSpPr>
        <p:spPr>
          <a:xfrm>
            <a:off x="8987960" y="3160128"/>
            <a:ext cx="2020105" cy="461665"/>
          </a:xfrm>
          <a:prstGeom prst="rect">
            <a:avLst/>
          </a:prstGeom>
          <a:solidFill>
            <a:schemeClr val="bg1"/>
          </a:solid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Remote Server</a:t>
            </a:r>
          </a:p>
        </p:txBody>
      </p:sp>
      <p:sp>
        <p:nvSpPr>
          <p:cNvPr id="36" name="Rectangle 35">
            <a:extLst>
              <a:ext uri="{FF2B5EF4-FFF2-40B4-BE49-F238E27FC236}">
                <a16:creationId xmlns:a16="http://schemas.microsoft.com/office/drawing/2014/main" id="{915FD7D0-32A3-42C7-BE44-6D8F8503A522}"/>
              </a:ext>
            </a:extLst>
          </p:cNvPr>
          <p:cNvSpPr/>
          <p:nvPr/>
        </p:nvSpPr>
        <p:spPr>
          <a:xfrm>
            <a:off x="8942172" y="2398470"/>
            <a:ext cx="2100650" cy="77003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287236A-3CD4-4270-B7B0-CCDE95F2A0B5}"/>
              </a:ext>
            </a:extLst>
          </p:cNvPr>
          <p:cNvSpPr/>
          <p:nvPr/>
        </p:nvSpPr>
        <p:spPr>
          <a:xfrm>
            <a:off x="9031593" y="2481777"/>
            <a:ext cx="591402" cy="591402"/>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39" name="Rectangle 38">
            <a:extLst>
              <a:ext uri="{FF2B5EF4-FFF2-40B4-BE49-F238E27FC236}">
                <a16:creationId xmlns:a16="http://schemas.microsoft.com/office/drawing/2014/main" id="{BE512798-9BAA-4A00-8202-AC085A6068FD}"/>
              </a:ext>
            </a:extLst>
          </p:cNvPr>
          <p:cNvSpPr/>
          <p:nvPr/>
        </p:nvSpPr>
        <p:spPr>
          <a:xfrm>
            <a:off x="9702312" y="2481777"/>
            <a:ext cx="591402" cy="591402"/>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
        <p:nvSpPr>
          <p:cNvPr id="40" name="Rectangle 39">
            <a:extLst>
              <a:ext uri="{FF2B5EF4-FFF2-40B4-BE49-F238E27FC236}">
                <a16:creationId xmlns:a16="http://schemas.microsoft.com/office/drawing/2014/main" id="{ECCB61C5-C67F-4F8B-AEBD-F0DA8B612E50}"/>
              </a:ext>
            </a:extLst>
          </p:cNvPr>
          <p:cNvSpPr/>
          <p:nvPr/>
        </p:nvSpPr>
        <p:spPr>
          <a:xfrm>
            <a:off x="10378945" y="2481777"/>
            <a:ext cx="591402" cy="591402"/>
          </a:xfrm>
          <a:prstGeom prst="rect">
            <a:avLst/>
          </a:prstGeom>
          <a:solidFill>
            <a:schemeClr val="accent5">
              <a:lumMod val="75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96" name="Rectangle 95">
            <a:extLst>
              <a:ext uri="{FF2B5EF4-FFF2-40B4-BE49-F238E27FC236}">
                <a16:creationId xmlns:a16="http://schemas.microsoft.com/office/drawing/2014/main" id="{045F19B3-1C7F-4F92-95F3-1298F94564A6}"/>
              </a:ext>
            </a:extLst>
          </p:cNvPr>
          <p:cNvSpPr/>
          <p:nvPr/>
        </p:nvSpPr>
        <p:spPr>
          <a:xfrm>
            <a:off x="9036739" y="2478838"/>
            <a:ext cx="591402" cy="591402"/>
          </a:xfrm>
          <a:prstGeom prst="rect">
            <a:avLst/>
          </a:prstGeom>
          <a:solidFill>
            <a:srgbClr val="C00000"/>
          </a:solidFill>
          <a:ln>
            <a:solidFill>
              <a:srgbClr val="A6192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100" name="Rectangle 99">
            <a:extLst>
              <a:ext uri="{FF2B5EF4-FFF2-40B4-BE49-F238E27FC236}">
                <a16:creationId xmlns:a16="http://schemas.microsoft.com/office/drawing/2014/main" id="{8F554B34-3281-4BE9-9FE8-560C692EB978}"/>
              </a:ext>
            </a:extLst>
          </p:cNvPr>
          <p:cNvSpPr/>
          <p:nvPr/>
        </p:nvSpPr>
        <p:spPr>
          <a:xfrm>
            <a:off x="9702312" y="2487784"/>
            <a:ext cx="591402" cy="591402"/>
          </a:xfrm>
          <a:prstGeom prst="rect">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2841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42" presetClass="path" presetSubtype="0" accel="50000" decel="50000" fill="hold" grpId="1" nodeType="withEffect">
                                  <p:stCondLst>
                                    <p:cond delay="0"/>
                                  </p:stCondLst>
                                  <p:childTnLst>
                                    <p:animMotion origin="layout" path="M 1.45833E-6 -7.40741E-7 L 0.28698 -7.40741E-7 " pathEditMode="relative" rAng="0" ptsTypes="AA">
                                      <p:cBhvr>
                                        <p:cTn id="22" dur="2000" fill="hold"/>
                                        <p:tgtEl>
                                          <p:spTgt spid="68"/>
                                        </p:tgtEl>
                                        <p:attrNameLst>
                                          <p:attrName>ppt_x</p:attrName>
                                          <p:attrName>ppt_y</p:attrName>
                                        </p:attrNameLst>
                                      </p:cBhvr>
                                      <p:rCtr x="14349"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42" presetClass="path" presetSubtype="0" accel="50000" decel="50000" fill="hold" grpId="2" nodeType="withEffect">
                                  <p:stCondLst>
                                    <p:cond delay="0"/>
                                  </p:stCondLst>
                                  <p:childTnLst>
                                    <p:animMotion origin="layout" path="M 0.28698 -4.44444E-6 L 0.4888 0.0007 " pathEditMode="relative" rAng="0" ptsTypes="AA">
                                      <p:cBhvr>
                                        <p:cTn id="34" dur="1000" fill="hold"/>
                                        <p:tgtEl>
                                          <p:spTgt spid="68"/>
                                        </p:tgtEl>
                                        <p:attrNameLst>
                                          <p:attrName>ppt_x</p:attrName>
                                          <p:attrName>ppt_y</p:attrName>
                                        </p:attrNameLst>
                                      </p:cBhvr>
                                      <p:rCtr x="10026" y="162"/>
                                    </p:animMotion>
                                  </p:childTnLst>
                                </p:cTn>
                              </p:par>
                            </p:childTnLst>
                          </p:cTn>
                        </p:par>
                        <p:par>
                          <p:cTn id="35" fill="hold">
                            <p:stCondLst>
                              <p:cond delay="1000"/>
                            </p:stCondLst>
                            <p:childTnLst>
                              <p:par>
                                <p:cTn id="36" presetID="42" presetClass="path" presetSubtype="0" accel="50000" decel="50000" fill="hold" grpId="0" nodeType="afterEffect">
                                  <p:stCondLst>
                                    <p:cond delay="0"/>
                                  </p:stCondLst>
                                  <p:childTnLst>
                                    <p:animMotion origin="layout" path="M -4.58333E-6 1.85185E-6 L -0.14687 0.00463 " pathEditMode="relative" rAng="0" ptsTypes="AA">
                                      <p:cBhvr>
                                        <p:cTn id="37" dur="1000" fill="hold"/>
                                        <p:tgtEl>
                                          <p:spTgt spid="96"/>
                                        </p:tgtEl>
                                        <p:attrNameLst>
                                          <p:attrName>ppt_x</p:attrName>
                                          <p:attrName>ppt_y</p:attrName>
                                        </p:attrNameLst>
                                      </p:cBhvr>
                                      <p:rCtr x="-7344" y="231"/>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9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94"/>
                                        </p:tgtEl>
                                        <p:attrNameLst>
                                          <p:attrName>style.visibility</p:attrName>
                                        </p:attrNameLst>
                                      </p:cBhvr>
                                      <p:to>
                                        <p:strVal val="visible"/>
                                      </p:to>
                                    </p:set>
                                  </p:childTnLst>
                                </p:cTn>
                              </p:par>
                              <p:par>
                                <p:cTn id="52" presetID="42" presetClass="path" presetSubtype="0" accel="50000" decel="50000" fill="hold" grpId="1" nodeType="withEffect">
                                  <p:stCondLst>
                                    <p:cond delay="0"/>
                                  </p:stCondLst>
                                  <p:childTnLst>
                                    <p:animMotion origin="layout" path="M -0.14687 0.00463 L -0.43619 0.00116 " pathEditMode="relative" rAng="0" ptsTypes="AA">
                                      <p:cBhvr>
                                        <p:cTn id="53" dur="2000" fill="hold"/>
                                        <p:tgtEl>
                                          <p:spTgt spid="96"/>
                                        </p:tgtEl>
                                        <p:attrNameLst>
                                          <p:attrName>ppt_x</p:attrName>
                                          <p:attrName>ppt_y</p:attrName>
                                        </p:attrNameLst>
                                      </p:cBhvr>
                                      <p:rCtr x="-14466" y="-185"/>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94"/>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9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1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97"/>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99"/>
                                        </p:tgtEl>
                                        <p:attrNameLst>
                                          <p:attrName>style.visibility</p:attrName>
                                        </p:attrNameLst>
                                      </p:cBhvr>
                                      <p:to>
                                        <p:strVal val="visible"/>
                                      </p:to>
                                    </p:set>
                                  </p:childTnLst>
                                </p:cTn>
                              </p:par>
                              <p:par>
                                <p:cTn id="76" presetID="42" presetClass="path" presetSubtype="0" accel="50000" decel="50000" fill="hold" grpId="0" nodeType="withEffect">
                                  <p:stCondLst>
                                    <p:cond delay="0"/>
                                  </p:stCondLst>
                                  <p:childTnLst>
                                    <p:animMotion origin="layout" path="M 1.45833E-6 2.22222E-6 L 0.28698 2.22222E-6 " pathEditMode="relative" rAng="0" ptsTypes="AA">
                                      <p:cBhvr>
                                        <p:cTn id="77" dur="2000" fill="hold"/>
                                        <p:tgtEl>
                                          <p:spTgt spid="73"/>
                                        </p:tgtEl>
                                        <p:attrNameLst>
                                          <p:attrName>ppt_x</p:attrName>
                                          <p:attrName>ppt_y</p:attrName>
                                        </p:attrNameLst>
                                      </p:cBhvr>
                                      <p:rCtr x="14349" y="0"/>
                                    </p:animMotion>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99"/>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101"/>
                                        </p:tgtEl>
                                        <p:attrNameLst>
                                          <p:attrName>style.visibility</p:attrName>
                                        </p:attrNameLst>
                                      </p:cBhvr>
                                      <p:to>
                                        <p:strVal val="visible"/>
                                      </p:to>
                                    </p:set>
                                  </p:childTnLst>
                                </p:cTn>
                              </p:par>
                              <p:par>
                                <p:cTn id="88" presetID="42" presetClass="path" presetSubtype="0" accel="50000" decel="50000" fill="hold" grpId="2" nodeType="withEffect">
                                  <p:stCondLst>
                                    <p:cond delay="0"/>
                                  </p:stCondLst>
                                  <p:childTnLst>
                                    <p:animMotion origin="layout" path="M 0.28698 0.00047 L 0.48906 0.00116 " pathEditMode="relative" rAng="0" ptsTypes="AA">
                                      <p:cBhvr>
                                        <p:cTn id="89" dur="1000" fill="hold"/>
                                        <p:tgtEl>
                                          <p:spTgt spid="73"/>
                                        </p:tgtEl>
                                        <p:attrNameLst>
                                          <p:attrName>ppt_x</p:attrName>
                                          <p:attrName>ppt_y</p:attrName>
                                        </p:attrNameLst>
                                      </p:cBhvr>
                                      <p:rCtr x="10039" y="0"/>
                                    </p:animMotion>
                                  </p:childTnLst>
                                </p:cTn>
                              </p:par>
                            </p:childTnLst>
                          </p:cTn>
                        </p:par>
                        <p:par>
                          <p:cTn id="90" fill="hold">
                            <p:stCondLst>
                              <p:cond delay="1000"/>
                            </p:stCondLst>
                            <p:childTnLst>
                              <p:par>
                                <p:cTn id="91" presetID="42" presetClass="path" presetSubtype="0" accel="50000" decel="50000" fill="hold" grpId="0" nodeType="afterEffect">
                                  <p:stCondLst>
                                    <p:cond delay="0"/>
                                  </p:stCondLst>
                                  <p:childTnLst>
                                    <p:animMotion origin="layout" path="M -2.08333E-6 2.96296E-6 L -0.20156 0.00324 " pathEditMode="relative" rAng="0" ptsTypes="AA">
                                      <p:cBhvr>
                                        <p:cTn id="92" dur="1000" fill="hold"/>
                                        <p:tgtEl>
                                          <p:spTgt spid="100"/>
                                        </p:tgtEl>
                                        <p:attrNameLst>
                                          <p:attrName>ppt_x</p:attrName>
                                          <p:attrName>ppt_y</p:attrName>
                                        </p:attrNameLst>
                                      </p:cBhvr>
                                      <p:rCtr x="-10078" y="231"/>
                                    </p:animMotion>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01"/>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03"/>
                                        </p:tgtEl>
                                        <p:attrNameLst>
                                          <p:attrName>style.visibility</p:attrName>
                                        </p:attrNameLst>
                                      </p:cBhvr>
                                      <p:to>
                                        <p:strVal val="visible"/>
                                      </p:to>
                                    </p:set>
                                  </p:childTnLst>
                                </p:cTn>
                              </p:par>
                              <p:par>
                                <p:cTn id="107" presetID="42" presetClass="path" presetSubtype="0" accel="50000" decel="50000" fill="hold" grpId="1" nodeType="withEffect">
                                  <p:stCondLst>
                                    <p:cond delay="0"/>
                                  </p:stCondLst>
                                  <p:childTnLst>
                                    <p:animMotion origin="layout" path="M -0.20156 0.00324 L -0.49114 -0.00047 " pathEditMode="relative" rAng="0" ptsTypes="AA">
                                      <p:cBhvr>
                                        <p:cTn id="108" dur="2000" fill="hold"/>
                                        <p:tgtEl>
                                          <p:spTgt spid="100"/>
                                        </p:tgtEl>
                                        <p:attrNameLst>
                                          <p:attrName>ppt_x</p:attrName>
                                          <p:attrName>ppt_y</p:attrName>
                                        </p:attrNameLst>
                                      </p:cBhvr>
                                      <p:rCtr x="-14479" y="-185"/>
                                    </p:animMotion>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5"/>
                                        </p:tgtEl>
                                        <p:attrNameLst>
                                          <p:attrName>style.visibility</p:attrName>
                                        </p:attrNameLst>
                                      </p:cBhvr>
                                      <p:to>
                                        <p:strVal val="visible"/>
                                      </p:to>
                                    </p:set>
                                  </p:childTnLst>
                                </p:cTn>
                              </p:par>
                              <p:par>
                                <p:cTn id="113" presetID="1" presetClass="exit" presetSubtype="0" fill="hold" nodeType="withEffect">
                                  <p:stCondLst>
                                    <p:cond delay="0"/>
                                  </p:stCondLst>
                                  <p:childTnLst>
                                    <p:set>
                                      <p:cBhvr>
                                        <p:cTn id="114"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2"/>
      <p:bldP spid="68" grpId="1"/>
      <p:bldP spid="68" grpId="2"/>
      <p:bldP spid="78" grpId="0"/>
      <p:bldP spid="79" grpId="0"/>
      <p:bldP spid="80" grpId="0"/>
      <p:bldP spid="81" grpId="0"/>
      <p:bldP spid="82" grpId="0"/>
      <p:bldP spid="83" grpId="0"/>
      <p:bldP spid="84" grpId="0"/>
      <p:bldP spid="85" grpId="0"/>
      <p:bldP spid="109" grpId="0"/>
      <p:bldP spid="113" grpId="0"/>
      <p:bldP spid="106" grpId="0"/>
      <p:bldP spid="96" grpId="0" animBg="1"/>
      <p:bldP spid="96" grpId="1" animBg="1"/>
      <p:bldP spid="100" grpId="0" animBg="1"/>
      <p:bldP spid="10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6192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2A1F3-EA73-40E4-BFA9-264831239E0B}"/>
              </a:ext>
            </a:extLst>
          </p:cNvPr>
          <p:cNvSpPr>
            <a:spLocks noGrp="1"/>
          </p:cNvSpPr>
          <p:nvPr>
            <p:ph type="title"/>
          </p:nvPr>
        </p:nvSpPr>
        <p:spPr>
          <a:xfrm>
            <a:off x="525462" y="2568575"/>
            <a:ext cx="11141075" cy="1590675"/>
          </a:xfrm>
        </p:spPr>
        <p:txBody>
          <a:bodyPr>
            <a:normAutofit/>
          </a:bodyPr>
          <a:lstStyle/>
          <a:p>
            <a:pPr marL="228600"/>
            <a:r>
              <a:rPr lang="en-US" sz="5400" dirty="0">
                <a:solidFill>
                  <a:schemeClr val="bg1"/>
                </a:solidFill>
                <a:latin typeface="Times New Roman" panose="02020603050405020304" pitchFamily="18" charset="0"/>
                <a:cs typeface="Times New Roman" panose="02020603050405020304" pitchFamily="18" charset="0"/>
              </a:rPr>
              <a:t>Caches have hits, misses,</a:t>
            </a:r>
            <a:br>
              <a:rPr lang="en-US" sz="5400" dirty="0">
                <a:solidFill>
                  <a:schemeClr val="bg1"/>
                </a:solidFill>
                <a:latin typeface="Times New Roman" panose="02020603050405020304" pitchFamily="18" charset="0"/>
                <a:cs typeface="Times New Roman" panose="02020603050405020304" pitchFamily="18" charset="0"/>
              </a:rPr>
            </a:br>
            <a:r>
              <a:rPr lang="en-US" sz="5400" u="sng" dirty="0">
                <a:solidFill>
                  <a:schemeClr val="bg1"/>
                </a:solidFill>
                <a:latin typeface="Times New Roman" panose="02020603050405020304" pitchFamily="18" charset="0"/>
                <a:cs typeface="Times New Roman" panose="02020603050405020304" pitchFamily="18" charset="0"/>
              </a:rPr>
              <a:t>and delayed hits</a:t>
            </a:r>
            <a:r>
              <a:rPr lang="en-US" sz="5400" dirty="0">
                <a:solidFill>
                  <a:schemeClr val="bg1"/>
                </a:solidFill>
                <a:latin typeface="Times New Roman" panose="02020603050405020304" pitchFamily="18" charset="0"/>
                <a:cs typeface="Times New Roman" panose="02020603050405020304" pitchFamily="18" charset="0"/>
              </a:rPr>
              <a:t>.</a:t>
            </a:r>
            <a:endParaRPr lang="en-US" sz="5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75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1FDB-9334-4A84-BAF2-35A3E8FD2BC6}"/>
              </a:ext>
            </a:extLst>
          </p:cNvPr>
          <p:cNvSpPr>
            <a:spLocks noGrp="1"/>
          </p:cNvSpPr>
          <p:nvPr>
            <p:ph type="title"/>
          </p:nvPr>
        </p:nvSpPr>
        <p:spPr>
          <a:xfrm>
            <a:off x="417369" y="102329"/>
            <a:ext cx="10515600" cy="1325563"/>
          </a:xfrm>
        </p:spPr>
        <p:txBody>
          <a:bodyPr/>
          <a:lstStyle/>
          <a:p>
            <a:r>
              <a:rPr lang="en-US" dirty="0">
                <a:latin typeface="Times New Roman" panose="02020603050405020304" pitchFamily="18" charset="0"/>
                <a:cs typeface="Times New Roman" panose="02020603050405020304" pitchFamily="18" charset="0"/>
              </a:rPr>
              <a:t>Why delayed hits increasingly matter</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756FEBF-A98D-402D-9BB9-B1B84C656753}"/>
              </a:ext>
            </a:extLst>
          </p:cNvPr>
          <p:cNvSpPr>
            <a:spLocks noGrp="1"/>
          </p:cNvSpPr>
          <p:nvPr>
            <p:ph idx="1"/>
          </p:nvPr>
        </p:nvSpPr>
        <p:spPr>
          <a:xfrm>
            <a:off x="417370" y="1413479"/>
            <a:ext cx="6934199" cy="930009"/>
          </a:xfrm>
        </p:spPr>
        <p:txBody>
          <a:bodyPr>
            <a:noAutofit/>
          </a:bodyPr>
          <a:lstStyle/>
          <a:p>
            <a:pPr marL="0" indent="0" algn="just">
              <a:lnSpc>
                <a:spcPct val="100000"/>
              </a:lnSpc>
              <a:spcBef>
                <a:spcPts val="0"/>
              </a:spcBef>
              <a:buNone/>
            </a:pPr>
            <a:r>
              <a:rPr lang="en-US" sz="2600" b="1" dirty="0">
                <a:latin typeface="Times New Roman" panose="02020603050405020304" pitchFamily="18" charset="0"/>
                <a:cs typeface="Times New Roman" panose="02020603050405020304" pitchFamily="18" charset="0"/>
              </a:rPr>
              <a:t>Z</a:t>
            </a:r>
            <a:r>
              <a:rPr lang="en-US" sz="2600" dirty="0">
                <a:latin typeface="Times New Roman" panose="02020603050405020304" pitchFamily="18" charset="0"/>
                <a:cs typeface="Times New Roman" panose="02020603050405020304" pitchFamily="18" charset="0"/>
              </a:rPr>
              <a:t> = Average #requests arriving during a fetch</a:t>
            </a:r>
          </a:p>
        </p:txBody>
      </p:sp>
      <p:graphicFrame>
        <p:nvGraphicFramePr>
          <p:cNvPr id="4" name="Table 4">
            <a:extLst>
              <a:ext uri="{FF2B5EF4-FFF2-40B4-BE49-F238E27FC236}">
                <a16:creationId xmlns:a16="http://schemas.microsoft.com/office/drawing/2014/main" id="{40F3F84C-6081-48E3-BB66-FBD9F7287397}"/>
              </a:ext>
            </a:extLst>
          </p:cNvPr>
          <p:cNvGraphicFramePr>
            <a:graphicFrameLocks noGrp="1"/>
          </p:cNvGraphicFramePr>
          <p:nvPr>
            <p:extLst>
              <p:ext uri="{D42A27DB-BD31-4B8C-83A1-F6EECF244321}">
                <p14:modId xmlns:p14="http://schemas.microsoft.com/office/powerpoint/2010/main" val="1852063843"/>
              </p:ext>
            </p:extLst>
          </p:nvPr>
        </p:nvGraphicFramePr>
        <p:xfrm>
          <a:off x="1079345" y="4549314"/>
          <a:ext cx="7448551" cy="1950480"/>
        </p:xfrm>
        <a:graphic>
          <a:graphicData uri="http://schemas.openxmlformats.org/drawingml/2006/table">
            <a:tbl>
              <a:tblPr firstRow="1" bandRow="1">
                <a:tableStyleId>{5940675A-B579-460E-94D1-54222C63F5DA}</a:tableStyleId>
              </a:tblPr>
              <a:tblGrid>
                <a:gridCol w="3432464">
                  <a:extLst>
                    <a:ext uri="{9D8B030D-6E8A-4147-A177-3AD203B41FA5}">
                      <a16:colId xmlns:a16="http://schemas.microsoft.com/office/drawing/2014/main" val="268091056"/>
                    </a:ext>
                  </a:extLst>
                </a:gridCol>
                <a:gridCol w="1236518">
                  <a:extLst>
                    <a:ext uri="{9D8B030D-6E8A-4147-A177-3AD203B41FA5}">
                      <a16:colId xmlns:a16="http://schemas.microsoft.com/office/drawing/2014/main" val="1159101493"/>
                    </a:ext>
                  </a:extLst>
                </a:gridCol>
                <a:gridCol w="2779569">
                  <a:extLst>
                    <a:ext uri="{9D8B030D-6E8A-4147-A177-3AD203B41FA5}">
                      <a16:colId xmlns:a16="http://schemas.microsoft.com/office/drawing/2014/main" val="989025713"/>
                    </a:ext>
                  </a:extLst>
                </a:gridCol>
              </a:tblGrid>
              <a:tr h="487620">
                <a:tc>
                  <a:txBody>
                    <a:bodyPr/>
                    <a:lstStyle/>
                    <a:p>
                      <a:pPr algn="l"/>
                      <a:r>
                        <a:rPr lang="en-US" sz="2200" b="1" dirty="0">
                          <a:latin typeface="Times New Roman" panose="02020603050405020304" pitchFamily="18" charset="0"/>
                          <a:cs typeface="Times New Roman" panose="02020603050405020304" pitchFamily="18" charset="0"/>
                        </a:rPr>
                        <a:t>CDN </a:t>
                      </a:r>
                      <a:r>
                        <a:rPr lang="en-US" sz="2200" b="1" dirty="0" err="1">
                          <a:latin typeface="Times New Roman" panose="02020603050405020304" pitchFamily="18" charset="0"/>
                          <a:cs typeface="Times New Roman" panose="02020603050405020304" pitchFamily="18" charset="0"/>
                        </a:rPr>
                        <a:t>PoP</a:t>
                      </a:r>
                      <a:r>
                        <a:rPr lang="en-US" sz="2200" b="1" dirty="0">
                          <a:latin typeface="Times New Roman" panose="02020603050405020304" pitchFamily="18" charset="0"/>
                          <a:cs typeface="Times New Roman" panose="02020603050405020304" pitchFamily="18" charset="0"/>
                        </a:rPr>
                        <a:t> in Pittsburgh</a:t>
                      </a:r>
                    </a:p>
                  </a:txBody>
                  <a:tcPr anchor="ctr"/>
                </a:tc>
                <a:tc>
                  <a:txBody>
                    <a:bodyPr/>
                    <a:lstStyle/>
                    <a:p>
                      <a:pPr algn="ctr"/>
                      <a:r>
                        <a:rPr lang="en-US" sz="2200" b="1" dirty="0">
                          <a:latin typeface="Times New Roman" panose="02020603050405020304" pitchFamily="18" charset="0"/>
                          <a:cs typeface="Times New Roman" panose="02020603050405020304" pitchFamily="18" charset="0"/>
                        </a:rPr>
                        <a:t>Latency</a:t>
                      </a:r>
                    </a:p>
                  </a:txBody>
                  <a:tcPr anchor="ctr"/>
                </a:tc>
                <a:tc>
                  <a:txBody>
                    <a:bodyPr/>
                    <a:lstStyle/>
                    <a:p>
                      <a:pPr algn="ctr"/>
                      <a:r>
                        <a:rPr lang="en-US" sz="2200" b="1" dirty="0">
                          <a:latin typeface="Times New Roman" panose="02020603050405020304" pitchFamily="18" charset="0"/>
                          <a:cs typeface="Times New Roman" panose="02020603050405020304" pitchFamily="18" charset="0"/>
                        </a:rPr>
                        <a:t>40Gbps, IRT=1</a:t>
                      </a:r>
                      <a:r>
                        <a:rPr lang="en-US" sz="2200" b="1" i="1" dirty="0">
                          <a:latin typeface="Times New Roman" panose="02020603050405020304" pitchFamily="18" charset="0"/>
                          <a:cs typeface="Times New Roman" panose="02020603050405020304" pitchFamily="18" charset="0"/>
                        </a:rPr>
                        <a:t>us</a:t>
                      </a:r>
                      <a:endParaRPr lang="en-US" sz="2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09595181"/>
                  </a:ext>
                </a:extLst>
              </a:tr>
              <a:tr h="487620">
                <a:tc>
                  <a:txBody>
                    <a:bodyPr/>
                    <a:lstStyle/>
                    <a:p>
                      <a:pPr algn="l"/>
                      <a:r>
                        <a:rPr lang="en-US" sz="2200" dirty="0">
                          <a:latin typeface="Times New Roman" panose="02020603050405020304" pitchFamily="18" charset="0"/>
                          <a:cs typeface="Times New Roman" panose="02020603050405020304" pitchFamily="18" charset="0"/>
                        </a:rPr>
                        <a:t>Origin in Pittsburgh</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ms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Z = 1K</a:t>
                      </a:r>
                    </a:p>
                  </a:txBody>
                  <a:tcPr anchor="ctr"/>
                </a:tc>
                <a:extLst>
                  <a:ext uri="{0D108BD9-81ED-4DB2-BD59-A6C34878D82A}">
                    <a16:rowId xmlns:a16="http://schemas.microsoft.com/office/drawing/2014/main" val="3818448404"/>
                  </a:ext>
                </a:extLst>
              </a:tr>
              <a:tr h="487620">
                <a:tc>
                  <a:txBody>
                    <a:bodyPr/>
                    <a:lstStyle/>
                    <a:p>
                      <a:pPr algn="l"/>
                      <a:r>
                        <a:rPr lang="en-US" sz="2200" dirty="0">
                          <a:latin typeface="Times New Roman" panose="02020603050405020304" pitchFamily="18" charset="0"/>
                          <a:cs typeface="Times New Roman" panose="02020603050405020304" pitchFamily="18" charset="0"/>
                        </a:rPr>
                        <a:t>Origin in LA</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68</a:t>
                      </a:r>
                      <a:r>
                        <a:rPr lang="en-US" sz="2200" i="1" dirty="0">
                          <a:latin typeface="Times New Roman" panose="02020603050405020304" pitchFamily="18" charset="0"/>
                          <a:cs typeface="Times New Roman" panose="02020603050405020304" pitchFamily="18" charset="0"/>
                        </a:rPr>
                        <a:t>ms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Z = 68K</a:t>
                      </a:r>
                    </a:p>
                  </a:txBody>
                  <a:tcPr anchor="ctr"/>
                </a:tc>
                <a:extLst>
                  <a:ext uri="{0D108BD9-81ED-4DB2-BD59-A6C34878D82A}">
                    <a16:rowId xmlns:a16="http://schemas.microsoft.com/office/drawing/2014/main" val="2522936890"/>
                  </a:ext>
                </a:extLst>
              </a:tr>
              <a:tr h="487620">
                <a:tc>
                  <a:txBody>
                    <a:bodyPr/>
                    <a:lstStyle/>
                    <a:p>
                      <a:pPr algn="l"/>
                      <a:r>
                        <a:rPr lang="en-US" sz="2200" dirty="0">
                          <a:latin typeface="Times New Roman" panose="02020603050405020304" pitchFamily="18" charset="0"/>
                          <a:cs typeface="Times New Roman" panose="02020603050405020304" pitchFamily="18" charset="0"/>
                        </a:rPr>
                        <a:t>Origin in Singapore</a:t>
                      </a:r>
                    </a:p>
                  </a:txBody>
                  <a:tcPr anchor="ctr"/>
                </a:tc>
                <a:tc>
                  <a:txBody>
                    <a:bodyPr/>
                    <a:lstStyle/>
                    <a:p>
                      <a:pPr algn="ctr"/>
                      <a:r>
                        <a:rPr lang="en-US" sz="2200" i="0" dirty="0">
                          <a:latin typeface="Times New Roman" panose="02020603050405020304" pitchFamily="18" charset="0"/>
                          <a:cs typeface="Times New Roman" panose="02020603050405020304" pitchFamily="18" charset="0"/>
                        </a:rPr>
                        <a:t>226</a:t>
                      </a:r>
                      <a:r>
                        <a:rPr lang="en-US" sz="2200" i="1" dirty="0">
                          <a:latin typeface="Times New Roman" panose="02020603050405020304" pitchFamily="18" charset="0"/>
                          <a:cs typeface="Times New Roman" panose="02020603050405020304" pitchFamily="18" charset="0"/>
                        </a:rPr>
                        <a:t>ms</a:t>
                      </a:r>
                    </a:p>
                  </a:txBody>
                  <a:tcPr anchor="ctr"/>
                </a:tc>
                <a:tc>
                  <a:txBody>
                    <a:bodyPr/>
                    <a:lstStyle/>
                    <a:p>
                      <a:pPr algn="ctr"/>
                      <a:r>
                        <a:rPr lang="en-US" sz="2200" dirty="0">
                          <a:latin typeface="Times New Roman" panose="02020603050405020304" pitchFamily="18" charset="0"/>
                          <a:cs typeface="Times New Roman" panose="02020603050405020304" pitchFamily="18" charset="0"/>
                        </a:rPr>
                        <a:t>Z = 226K</a:t>
                      </a:r>
                    </a:p>
                  </a:txBody>
                  <a:tcPr anchor="ctr"/>
                </a:tc>
                <a:extLst>
                  <a:ext uri="{0D108BD9-81ED-4DB2-BD59-A6C34878D82A}">
                    <a16:rowId xmlns:a16="http://schemas.microsoft.com/office/drawing/2014/main" val="1023797587"/>
                  </a:ext>
                </a:extLst>
              </a:tr>
            </a:tbl>
          </a:graphicData>
        </a:graphic>
      </p:graphicFrame>
      <p:sp>
        <p:nvSpPr>
          <p:cNvPr id="27" name="Google Shape;891;p51">
            <a:extLst>
              <a:ext uri="{FF2B5EF4-FFF2-40B4-BE49-F238E27FC236}">
                <a16:creationId xmlns:a16="http://schemas.microsoft.com/office/drawing/2014/main" id="{2AC52F77-4F84-4519-8155-6B7B7A08CA5E}"/>
              </a:ext>
            </a:extLst>
          </p:cNvPr>
          <p:cNvSpPr txBox="1"/>
          <p:nvPr/>
        </p:nvSpPr>
        <p:spPr>
          <a:xfrm>
            <a:off x="5595505" y="2340732"/>
            <a:ext cx="3855027" cy="595497"/>
          </a:xfrm>
          <a:prstGeom prst="rect">
            <a:avLst/>
          </a:prstGeom>
          <a:noFill/>
          <a:ln>
            <a:noFill/>
          </a:ln>
        </p:spPr>
        <p:txBody>
          <a:bodyPr spcFirstLastPara="1" wrap="square" lIns="121900" tIns="121900" rIns="121900" bIns="121900" anchor="ctr" anchorCtr="0">
            <a:noAutofit/>
          </a:bodyPr>
          <a:lstStyle/>
          <a:p>
            <a:pPr algn="ctr">
              <a:lnSpc>
                <a:spcPct val="125000"/>
              </a:lnSpc>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Roboto"/>
                <a:cs typeface="Times New Roman" panose="02020603050405020304" pitchFamily="18" charset="0"/>
                <a:sym typeface="Roboto"/>
              </a:rPr>
              <a:t>Latency x </a:t>
            </a:r>
            <a:r>
              <a:rPr lang="en" sz="2800" dirty="0">
                <a:latin typeface="Times New Roman" panose="02020603050405020304" pitchFamily="18" charset="0"/>
                <a:ea typeface="Roboto"/>
                <a:cs typeface="Times New Roman" panose="02020603050405020304" pitchFamily="18" charset="0"/>
                <a:sym typeface="Roboto"/>
              </a:rPr>
              <a:t>Bandwidth</a:t>
            </a:r>
            <a:endParaRPr sz="2800" dirty="0">
              <a:latin typeface="Times New Roman" panose="02020603050405020304" pitchFamily="18" charset="0"/>
              <a:cs typeface="Times New Roman" panose="02020603050405020304" pitchFamily="18" charset="0"/>
            </a:endParaRPr>
          </a:p>
        </p:txBody>
      </p:sp>
      <p:sp>
        <p:nvSpPr>
          <p:cNvPr id="29" name="Arrow: Down 28">
            <a:extLst>
              <a:ext uri="{FF2B5EF4-FFF2-40B4-BE49-F238E27FC236}">
                <a16:creationId xmlns:a16="http://schemas.microsoft.com/office/drawing/2014/main" id="{487D4FBB-F107-4AA5-8026-8AFC359ADE43}"/>
              </a:ext>
            </a:extLst>
          </p:cNvPr>
          <p:cNvSpPr/>
          <p:nvPr/>
        </p:nvSpPr>
        <p:spPr>
          <a:xfrm>
            <a:off x="6779652" y="2093638"/>
            <a:ext cx="172354" cy="347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822D2AD1-6B0E-45C0-AE5B-CB813590FE1B}"/>
              </a:ext>
            </a:extLst>
          </p:cNvPr>
          <p:cNvSpPr/>
          <p:nvPr/>
        </p:nvSpPr>
        <p:spPr>
          <a:xfrm rot="10800000">
            <a:off x="8397998" y="2093638"/>
            <a:ext cx="172354" cy="34796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FC47E1A1-8C27-45CA-9A47-51720AC613CA}"/>
              </a:ext>
            </a:extLst>
          </p:cNvPr>
          <p:cNvCxnSpPr>
            <a:cxnSpLocks/>
          </p:cNvCxnSpPr>
          <p:nvPr/>
        </p:nvCxnSpPr>
        <p:spPr>
          <a:xfrm flipH="1">
            <a:off x="6488269" y="2880899"/>
            <a:ext cx="333514" cy="37542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72BDC2D2-E76A-4DC8-A264-041B8671DECE}"/>
              </a:ext>
            </a:extLst>
          </p:cNvPr>
          <p:cNvCxnSpPr>
            <a:cxnSpLocks/>
          </p:cNvCxnSpPr>
          <p:nvPr/>
        </p:nvCxnSpPr>
        <p:spPr>
          <a:xfrm>
            <a:off x="8484175" y="2880899"/>
            <a:ext cx="368880" cy="37542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4" name="Google Shape;891;p51">
            <a:extLst>
              <a:ext uri="{FF2B5EF4-FFF2-40B4-BE49-F238E27FC236}">
                <a16:creationId xmlns:a16="http://schemas.microsoft.com/office/drawing/2014/main" id="{797E9181-DA44-41C0-9B52-EA915AF9B8DF}"/>
              </a:ext>
            </a:extLst>
          </p:cNvPr>
          <p:cNvSpPr txBox="1"/>
          <p:nvPr/>
        </p:nvSpPr>
        <p:spPr>
          <a:xfrm>
            <a:off x="4940894" y="3207256"/>
            <a:ext cx="2850132" cy="1128565"/>
          </a:xfrm>
          <a:prstGeom prst="rect">
            <a:avLst/>
          </a:prstGeom>
          <a:noFill/>
          <a:ln>
            <a:noFill/>
          </a:ln>
        </p:spPr>
        <p:txBody>
          <a:bodyPr spcFirstLastPara="1" wrap="square" lIns="121900" tIns="121900" rIns="121900" bIns="121900" anchor="t" anchorCtr="0">
            <a:noAutofit/>
          </a:bodyPr>
          <a:lstStyle/>
          <a:p>
            <a:pPr algn="ctr"/>
            <a:r>
              <a:rPr lang="en-US" sz="2000" b="1" dirty="0">
                <a:latin typeface="Times New Roman" panose="02020603050405020304" pitchFamily="18" charset="0"/>
                <a:cs typeface="Times New Roman" panose="02020603050405020304" pitchFamily="18" charset="0"/>
              </a:rPr>
              <a:t>Speed-of-light bound</a:t>
            </a:r>
          </a:p>
          <a:p>
            <a:pPr algn="ct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Lower-bound on PIT-LA RTT is 34</a:t>
            </a:r>
            <a:r>
              <a:rPr lang="en-US" sz="2000" i="1" dirty="0">
                <a:latin typeface="Times New Roman" panose="02020603050405020304" pitchFamily="18" charset="0"/>
                <a:cs typeface="Times New Roman" panose="02020603050405020304" pitchFamily="18" charset="0"/>
              </a:rPr>
              <a:t>ms</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55" name="Google Shape;891;p51">
            <a:extLst>
              <a:ext uri="{FF2B5EF4-FFF2-40B4-BE49-F238E27FC236}">
                <a16:creationId xmlns:a16="http://schemas.microsoft.com/office/drawing/2014/main" id="{59C28889-2129-4BDE-951A-9F98A2287D56}"/>
              </a:ext>
            </a:extLst>
          </p:cNvPr>
          <p:cNvSpPr txBox="1"/>
          <p:nvPr/>
        </p:nvSpPr>
        <p:spPr>
          <a:xfrm>
            <a:off x="7788000" y="3206832"/>
            <a:ext cx="3319012" cy="809314"/>
          </a:xfrm>
          <a:prstGeom prst="rect">
            <a:avLst/>
          </a:prstGeom>
          <a:noFill/>
          <a:ln>
            <a:noFill/>
          </a:ln>
        </p:spPr>
        <p:txBody>
          <a:bodyPr spcFirstLastPara="1" wrap="square" lIns="121900" tIns="121900" rIns="121900" bIns="121900" anchor="t" anchorCtr="0">
            <a:noAutofit/>
          </a:bodyPr>
          <a:lstStyle/>
          <a:p>
            <a:pPr algn="ctr"/>
            <a:r>
              <a:rPr lang="en-US" sz="2000" b="1" dirty="0">
                <a:latin typeface="Times New Roman" panose="02020603050405020304" pitchFamily="18" charset="0"/>
                <a:cs typeface="Times New Roman" panose="02020603050405020304" pitchFamily="18" charset="0"/>
              </a:rPr>
              <a:t>Keeps growing unhindered</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10Gbps → 400Gbps)</a:t>
            </a:r>
            <a:endParaRPr sz="2000" i="1" dirty="0">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64A42E8C-097E-436A-917D-9868F8660FF9}"/>
              </a:ext>
            </a:extLst>
          </p:cNvPr>
          <p:cNvGraphicFramePr>
            <a:graphicFrameLocks noGrp="1"/>
          </p:cNvGraphicFramePr>
          <p:nvPr>
            <p:extLst>
              <p:ext uri="{D42A27DB-BD31-4B8C-83A1-F6EECF244321}">
                <p14:modId xmlns:p14="http://schemas.microsoft.com/office/powerpoint/2010/main" val="3352687238"/>
              </p:ext>
            </p:extLst>
          </p:nvPr>
        </p:nvGraphicFramePr>
        <p:xfrm>
          <a:off x="8527896" y="4549314"/>
          <a:ext cx="2779569" cy="1950480"/>
        </p:xfrm>
        <a:graphic>
          <a:graphicData uri="http://schemas.openxmlformats.org/drawingml/2006/table">
            <a:tbl>
              <a:tblPr firstRow="1" bandRow="1">
                <a:tableStyleId>{5940675A-B579-460E-94D1-54222C63F5DA}</a:tableStyleId>
              </a:tblPr>
              <a:tblGrid>
                <a:gridCol w="2779569">
                  <a:extLst>
                    <a:ext uri="{9D8B030D-6E8A-4147-A177-3AD203B41FA5}">
                      <a16:colId xmlns:a16="http://schemas.microsoft.com/office/drawing/2014/main" val="1353175737"/>
                    </a:ext>
                  </a:extLst>
                </a:gridCol>
              </a:tblGrid>
              <a:tr h="487620">
                <a:tc>
                  <a:txBody>
                    <a:bodyPr/>
                    <a:lstStyle/>
                    <a:p>
                      <a:pPr algn="ctr"/>
                      <a:r>
                        <a:rPr lang="en-US" sz="2200" b="1" dirty="0">
                          <a:latin typeface="Times New Roman" panose="02020603050405020304" pitchFamily="18" charset="0"/>
                          <a:cs typeface="Times New Roman" panose="02020603050405020304" pitchFamily="18" charset="0"/>
                        </a:rPr>
                        <a:t>200Gbps, IRT=200</a:t>
                      </a:r>
                      <a:r>
                        <a:rPr lang="en-US" sz="2200" b="1" i="1" dirty="0">
                          <a:latin typeface="Times New Roman" panose="02020603050405020304" pitchFamily="18" charset="0"/>
                          <a:cs typeface="Times New Roman" panose="02020603050405020304" pitchFamily="18" charset="0"/>
                        </a:rPr>
                        <a:t>ns</a:t>
                      </a:r>
                      <a:endParaRPr lang="en-US" sz="2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43422111"/>
                  </a:ext>
                </a:extLst>
              </a:tr>
              <a:tr h="487620">
                <a:tc>
                  <a:txBody>
                    <a:bodyPr/>
                    <a:lstStyle/>
                    <a:p>
                      <a:pPr algn="ctr"/>
                      <a:r>
                        <a:rPr lang="en-US" sz="2200" dirty="0">
                          <a:latin typeface="Times New Roman" panose="02020603050405020304" pitchFamily="18" charset="0"/>
                          <a:cs typeface="Times New Roman" panose="02020603050405020304" pitchFamily="18" charset="0"/>
                        </a:rPr>
                        <a:t>Z = 5K</a:t>
                      </a:r>
                    </a:p>
                  </a:txBody>
                  <a:tcPr anchor="ctr"/>
                </a:tc>
                <a:extLst>
                  <a:ext uri="{0D108BD9-81ED-4DB2-BD59-A6C34878D82A}">
                    <a16:rowId xmlns:a16="http://schemas.microsoft.com/office/drawing/2014/main" val="2012438695"/>
                  </a:ext>
                </a:extLst>
              </a:tr>
              <a:tr h="487620">
                <a:tc>
                  <a:txBody>
                    <a:bodyPr/>
                    <a:lstStyle/>
                    <a:p>
                      <a:pPr algn="ctr"/>
                      <a:r>
                        <a:rPr lang="en-US" sz="2200" dirty="0">
                          <a:latin typeface="Times New Roman" panose="02020603050405020304" pitchFamily="18" charset="0"/>
                          <a:cs typeface="Times New Roman" panose="02020603050405020304" pitchFamily="18" charset="0"/>
                        </a:rPr>
                        <a:t>Z = 340K</a:t>
                      </a:r>
                    </a:p>
                  </a:txBody>
                  <a:tcPr anchor="ctr"/>
                </a:tc>
                <a:extLst>
                  <a:ext uri="{0D108BD9-81ED-4DB2-BD59-A6C34878D82A}">
                    <a16:rowId xmlns:a16="http://schemas.microsoft.com/office/drawing/2014/main" val="2181756145"/>
                  </a:ext>
                </a:extLst>
              </a:tr>
              <a:tr h="487620">
                <a:tc>
                  <a:txBody>
                    <a:bodyPr/>
                    <a:lstStyle/>
                    <a:p>
                      <a:pPr algn="ctr"/>
                      <a:r>
                        <a:rPr lang="en-US" sz="2200" dirty="0">
                          <a:latin typeface="Times New Roman" panose="02020603050405020304" pitchFamily="18" charset="0"/>
                          <a:cs typeface="Times New Roman" panose="02020603050405020304" pitchFamily="18" charset="0"/>
                        </a:rPr>
                        <a:t>Z = 1.1M</a:t>
                      </a:r>
                    </a:p>
                  </a:txBody>
                  <a:tcPr anchor="ctr"/>
                </a:tc>
                <a:extLst>
                  <a:ext uri="{0D108BD9-81ED-4DB2-BD59-A6C34878D82A}">
                    <a16:rowId xmlns:a16="http://schemas.microsoft.com/office/drawing/2014/main" val="1937665047"/>
                  </a:ext>
                </a:extLst>
              </a:tr>
            </a:tbl>
          </a:graphicData>
        </a:graphic>
      </p:graphicFrame>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43A1111A-FBD7-4750-AFD5-60BE9A6B83D0}"/>
                  </a:ext>
                </a:extLst>
              </p:cNvPr>
              <p:cNvSpPr/>
              <p:nvPr/>
            </p:nvSpPr>
            <p:spPr>
              <a:xfrm>
                <a:off x="718061" y="2231118"/>
                <a:ext cx="5469517" cy="762645"/>
              </a:xfrm>
              <a:prstGeom prst="rect">
                <a:avLst/>
              </a:prstGeom>
            </p:spPr>
            <p:txBody>
              <a:bodyPr wrap="square">
                <a:spAutoFit/>
              </a:bodyPr>
              <a:lstStyle/>
              <a:p>
                <a:pPr algn="just"/>
                <a:r>
                  <a:rPr lang="en-US" sz="26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a:latin typeface="Times New Roman" panose="02020603050405020304" pitchFamily="18" charset="0"/>
                            <a:cs typeface="Times New Roman" panose="02020603050405020304" pitchFamily="18" charset="0"/>
                          </a:rPr>
                          <m:t>Latency</m:t>
                        </m:r>
                        <m:r>
                          <m:rPr>
                            <m:nor/>
                          </m:rPr>
                          <a:rPr lang="en-US" sz="240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to</m:t>
                        </m:r>
                        <m:r>
                          <m:rPr>
                            <m:nor/>
                          </m:rPr>
                          <a:rPr lang="en-US" sz="240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backing</m:t>
                        </m:r>
                        <m:r>
                          <m:rPr>
                            <m:nor/>
                          </m:rPr>
                          <a:rPr lang="en-US" sz="240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store</m:t>
                        </m:r>
                      </m:num>
                      <m:den>
                        <m:r>
                          <m:rPr>
                            <m:nor/>
                          </m:rPr>
                          <a:rPr lang="en-US" sz="2400">
                            <a:latin typeface="Cambria Math" panose="02040503050406030204" pitchFamily="18" charset="0"/>
                            <a:cs typeface="Times New Roman" panose="02020603050405020304" pitchFamily="18" charset="0"/>
                          </a:rPr>
                          <m:t>Average</m:t>
                        </m:r>
                        <m:r>
                          <m:rPr>
                            <m:nor/>
                          </m:rPr>
                          <a:rPr lang="en-US" sz="2400">
                            <a:latin typeface="Cambria Math" panose="02040503050406030204" pitchFamily="18" charset="0"/>
                            <a:cs typeface="Times New Roman" panose="02020603050405020304" pitchFamily="18" charset="0"/>
                          </a:rPr>
                          <m:t> </m:t>
                        </m:r>
                        <m:r>
                          <m:rPr>
                            <m:nor/>
                          </m:rPr>
                          <a:rPr lang="en-US" sz="2400">
                            <a:latin typeface="Cambria Math" panose="02040503050406030204" pitchFamily="18" charset="0"/>
                            <a:cs typeface="Times New Roman" panose="02020603050405020304" pitchFamily="18" charset="0"/>
                          </a:rPr>
                          <m:t>inter</m:t>
                        </m:r>
                        <m:r>
                          <m:rPr>
                            <m:nor/>
                          </m:rPr>
                          <a:rPr lang="en-US" sz="2400">
                            <a:latin typeface="Cambria Math" panose="02040503050406030204" pitchFamily="18" charset="0"/>
                            <a:cs typeface="Times New Roman" panose="02020603050405020304" pitchFamily="18" charset="0"/>
                          </a:rPr>
                          <m:t>−</m:t>
                        </m:r>
                        <m:r>
                          <m:rPr>
                            <m:nor/>
                          </m:rPr>
                          <a:rPr lang="en-US" sz="2400">
                            <a:latin typeface="Cambria Math" panose="02040503050406030204" pitchFamily="18" charset="0"/>
                            <a:cs typeface="Times New Roman" panose="02020603050405020304" pitchFamily="18" charset="0"/>
                          </a:rPr>
                          <m:t>request</m:t>
                        </m:r>
                        <m:r>
                          <m:rPr>
                            <m:nor/>
                          </m:rPr>
                          <a:rPr lang="en-US" sz="2400">
                            <a:latin typeface="Cambria Math" panose="02040503050406030204" pitchFamily="18" charset="0"/>
                            <a:cs typeface="Times New Roman" panose="02020603050405020304" pitchFamily="18" charset="0"/>
                          </a:rPr>
                          <m:t> </m:t>
                        </m:r>
                        <m:r>
                          <m:rPr>
                            <m:nor/>
                          </m:rPr>
                          <a:rPr lang="en-US" sz="2400">
                            <a:latin typeface="Cambria Math" panose="02040503050406030204" pitchFamily="18" charset="0"/>
                            <a:cs typeface="Times New Roman" panose="02020603050405020304" pitchFamily="18" charset="0"/>
                          </a:rPr>
                          <m:t>time</m:t>
                        </m:r>
                        <m:r>
                          <m:rPr>
                            <m:nor/>
                          </m:rPr>
                          <a:rPr lang="en-US" sz="2400">
                            <a:latin typeface="Cambria Math" panose="02040503050406030204" pitchFamily="18" charset="0"/>
                            <a:cs typeface="Times New Roman" panose="02020603050405020304" pitchFamily="18" charset="0"/>
                          </a:rPr>
                          <m:t> (</m:t>
                        </m:r>
                        <m:r>
                          <m:rPr>
                            <m:nor/>
                          </m:rPr>
                          <a:rPr lang="en-US" sz="2400">
                            <a:latin typeface="Cambria Math" panose="02040503050406030204" pitchFamily="18" charset="0"/>
                            <a:cs typeface="Times New Roman" panose="02020603050405020304" pitchFamily="18" charset="0"/>
                          </a:rPr>
                          <m:t>IRT</m:t>
                        </m:r>
                        <m:r>
                          <m:rPr>
                            <m:nor/>
                          </m:rPr>
                          <a:rPr lang="en-US" sz="2400">
                            <a:latin typeface="Cambria Math" panose="02040503050406030204" pitchFamily="18" charset="0"/>
                            <a:cs typeface="Times New Roman" panose="02020603050405020304" pitchFamily="18" charset="0"/>
                          </a:rPr>
                          <m:t>)</m:t>
                        </m:r>
                      </m:den>
                    </m:f>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56" name="Rectangle 55">
                <a:extLst>
                  <a:ext uri="{FF2B5EF4-FFF2-40B4-BE49-F238E27FC236}">
                    <a16:creationId xmlns:a16="http://schemas.microsoft.com/office/drawing/2014/main" id="{43A1111A-FBD7-4750-AFD5-60BE9A6B83D0}"/>
                  </a:ext>
                </a:extLst>
              </p:cNvPr>
              <p:cNvSpPr>
                <a:spLocks noRot="1" noChangeAspect="1" noMove="1" noResize="1" noEditPoints="1" noAdjustHandles="1" noChangeArrowheads="1" noChangeShapeType="1" noTextEdit="1"/>
              </p:cNvSpPr>
              <p:nvPr/>
            </p:nvSpPr>
            <p:spPr>
              <a:xfrm>
                <a:off x="718061" y="2231118"/>
                <a:ext cx="5469517" cy="762645"/>
              </a:xfrm>
              <a:prstGeom prst="rect">
                <a:avLst/>
              </a:prstGeom>
              <a:blipFill>
                <a:blip r:embed="rId3"/>
                <a:stretch>
                  <a:fillRect l="-2007"/>
                </a:stretch>
              </a:blipFill>
            </p:spPr>
            <p:txBody>
              <a:bodyPr/>
              <a:lstStyle/>
              <a:p>
                <a:r>
                  <a:rPr lang="en-US">
                    <a:noFill/>
                  </a:rPr>
                  <a:t> </a:t>
                </a:r>
              </a:p>
            </p:txBody>
          </p:sp>
        </mc:Fallback>
      </mc:AlternateContent>
    </p:spTree>
    <p:extLst>
      <p:ext uri="{BB962C8B-B14F-4D97-AF65-F5344CB8AC3E}">
        <p14:creationId xmlns:p14="http://schemas.microsoft.com/office/powerpoint/2010/main" val="35941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animBg="1"/>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6683</Words>
  <Application>Microsoft Office PowerPoint</Application>
  <PresentationFormat>Widescreen</PresentationFormat>
  <Paragraphs>933</Paragraphs>
  <Slides>56</Slides>
  <Notes>56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Calibri Light</vt:lpstr>
      <vt:lpstr>Cambria Math</vt:lpstr>
      <vt:lpstr>Times New Roman</vt:lpstr>
      <vt:lpstr>Wingdings</vt:lpstr>
      <vt:lpstr>Office Theme</vt:lpstr>
      <vt:lpstr>Office Theme</vt:lpstr>
      <vt:lpstr>Caching with Delayed Hits</vt:lpstr>
      <vt:lpstr>Caching</vt:lpstr>
      <vt:lpstr>Caching</vt:lpstr>
      <vt:lpstr>Two possible outcomes: Hits and Misses</vt:lpstr>
      <vt:lpstr>Traditional Caching: What’s wrong with this picture?</vt:lpstr>
      <vt:lpstr>Traditional Caching</vt:lpstr>
      <vt:lpstr>Delayed Hits</vt:lpstr>
      <vt:lpstr>Caches have hits, misses, and delayed hits.</vt:lpstr>
      <vt:lpstr>Why delayed hits increasingly matter</vt:lpstr>
      <vt:lpstr>This Talk</vt:lpstr>
      <vt:lpstr>Delayed Hits break our assumptions about latency-minimizing caching.</vt:lpstr>
      <vt:lpstr>Two assumptions in traditional caching*</vt:lpstr>
      <vt:lpstr>What is Z?</vt:lpstr>
      <vt:lpstr>Computing Average Latency using Hit-Rate</vt:lpstr>
      <vt:lpstr>Idealized vs. Actual Latencies</vt:lpstr>
      <vt:lpstr>Two assumptions in traditional caching*</vt:lpstr>
      <vt:lpstr>What does it mean to be offline optimal?</vt:lpstr>
      <vt:lpstr>Belady’s algorithm maximizes hit-rate</vt:lpstr>
      <vt:lpstr>Belady is Latency-suboptimal</vt:lpstr>
      <vt:lpstr>Two assumptions in traditional caching*</vt:lpstr>
      <vt:lpstr>How do we design a latency-optimal offline algorithm?</vt:lpstr>
      <vt:lpstr>Computing a latency-optimal caching schedule is challenging!</vt:lpstr>
      <vt:lpstr>Computing a latency-optimal caching schedule is challenging!</vt:lpstr>
      <vt:lpstr>Computing a latency-optimal caching schedule is challenging!</vt:lpstr>
      <vt:lpstr>Computing a latency-optimal caching schedule is challenging!</vt:lpstr>
      <vt:lpstr>Computing a latency-optimal caching schedule is challenging!</vt:lpstr>
      <vt:lpstr>BELATEDLY</vt:lpstr>
      <vt:lpstr>BELATEDLY</vt:lpstr>
      <vt:lpstr>What is the gap between the hit-rate maximization strategy (Belady) and latency optimality (BELATEDLY)?</vt:lpstr>
      <vt:lpstr>Latency Gap between Belady &amp; BELATEDLY grows with Z</vt:lpstr>
      <vt:lpstr>Latency Gap between Belady &amp; BELATEDLY grows with Z</vt:lpstr>
      <vt:lpstr>Latency Gap between Belady &amp; BELATEDLY grows with Z</vt:lpstr>
      <vt:lpstr>Latency Gap between Belady &amp; BELATEDLY grows with Z</vt:lpstr>
      <vt:lpstr>Can we build delayed hits-aware caches with better latency?</vt:lpstr>
      <vt:lpstr>What can I do for my cache?</vt:lpstr>
      <vt:lpstr>What can I do for my cache?</vt:lpstr>
      <vt:lpstr>AggregateDelay</vt:lpstr>
      <vt:lpstr>AggregateDelay</vt:lpstr>
      <vt:lpstr>So, does AggregateDelay work?</vt:lpstr>
      <vt:lpstr>MAD (Minimum AggregateDelay)</vt:lpstr>
      <vt:lpstr>MAD: Estimating Time-to-Next-Access</vt:lpstr>
      <vt:lpstr>MAD: Estimating AggregateDelay</vt:lpstr>
      <vt:lpstr>MAD (Minimum AggregateDelay)</vt:lpstr>
      <vt:lpstr>Evaluating MAD</vt:lpstr>
      <vt:lpstr>Evaluating MAD</vt:lpstr>
      <vt:lpstr>Evaluating MAD</vt:lpstr>
      <vt:lpstr>Evaluating MAD</vt:lpstr>
      <vt:lpstr>Simulation Results: Network Trace</vt:lpstr>
      <vt:lpstr>Simulation Results: CDN Trace</vt:lpstr>
      <vt:lpstr>Simulation Results: Storage Trace</vt:lpstr>
      <vt:lpstr>Wait… Free Latency?</vt:lpstr>
      <vt:lpstr>Non anti-monotonicity</vt:lpstr>
      <vt:lpstr>Non anti-monotonicity</vt:lpstr>
      <vt:lpstr>(Potential) tradeoff: Latency vs. Miss Rate</vt:lpstr>
      <vt:lpstr>(Potential) tradeoff: Latency vs. Miss Rate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Caching with Delayed Hits</dc:title>
  <dc:creator>Nirav Atre</dc:creator>
  <cp:lastModifiedBy>Nirav Atre</cp:lastModifiedBy>
  <cp:revision>699</cp:revision>
  <cp:lastPrinted>2020-07-25T03:57:29Z</cp:lastPrinted>
  <dcterms:created xsi:type="dcterms:W3CDTF">2020-07-22T16:04:19Z</dcterms:created>
  <dcterms:modified xsi:type="dcterms:W3CDTF">2020-08-13T20:52:02Z</dcterms:modified>
</cp:coreProperties>
</file>