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3"/>
  </p:notesMasterIdLst>
  <p:sldIdLst>
    <p:sldId id="257" r:id="rId2"/>
    <p:sldId id="427" r:id="rId3"/>
    <p:sldId id="430" r:id="rId4"/>
    <p:sldId id="512" r:id="rId5"/>
    <p:sldId id="513" r:id="rId6"/>
    <p:sldId id="514" r:id="rId7"/>
    <p:sldId id="511" r:id="rId8"/>
    <p:sldId id="432" r:id="rId9"/>
    <p:sldId id="431" r:id="rId10"/>
    <p:sldId id="433" r:id="rId11"/>
    <p:sldId id="268" r:id="rId12"/>
    <p:sldId id="434" r:id="rId13"/>
    <p:sldId id="435" r:id="rId14"/>
    <p:sldId id="441" r:id="rId15"/>
    <p:sldId id="564" r:id="rId16"/>
    <p:sldId id="558" r:id="rId17"/>
    <p:sldId id="559" r:id="rId18"/>
    <p:sldId id="523" r:id="rId19"/>
    <p:sldId id="444" r:id="rId20"/>
    <p:sldId id="524" r:id="rId21"/>
    <p:sldId id="525" r:id="rId22"/>
    <p:sldId id="448" r:id="rId23"/>
    <p:sldId id="526" r:id="rId24"/>
    <p:sldId id="455" r:id="rId25"/>
    <p:sldId id="560" r:id="rId26"/>
    <p:sldId id="456" r:id="rId27"/>
    <p:sldId id="527" r:id="rId28"/>
    <p:sldId id="528" r:id="rId29"/>
    <p:sldId id="529" r:id="rId30"/>
    <p:sldId id="544" r:id="rId31"/>
    <p:sldId id="561" r:id="rId32"/>
    <p:sldId id="562" r:id="rId33"/>
    <p:sldId id="554" r:id="rId34"/>
    <p:sldId id="555" r:id="rId35"/>
    <p:sldId id="547" r:id="rId36"/>
    <p:sldId id="542" r:id="rId37"/>
    <p:sldId id="543" r:id="rId38"/>
    <p:sldId id="563" r:id="rId39"/>
    <p:sldId id="556" r:id="rId40"/>
    <p:sldId id="533" r:id="rId41"/>
    <p:sldId id="566" r:id="rId42"/>
    <p:sldId id="565" r:id="rId43"/>
    <p:sldId id="413" r:id="rId44"/>
    <p:sldId id="534" r:id="rId45"/>
    <p:sldId id="567" r:id="rId46"/>
    <p:sldId id="535" r:id="rId47"/>
    <p:sldId id="536" r:id="rId48"/>
    <p:sldId id="537" r:id="rId49"/>
    <p:sldId id="538" r:id="rId50"/>
    <p:sldId id="539" r:id="rId51"/>
    <p:sldId id="540"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1120"/>
    <a:srgbClr val="90B2D5"/>
    <a:srgbClr val="F9D2C0"/>
    <a:srgbClr val="C8E2EE"/>
    <a:srgbClr val="D88B95"/>
    <a:srgbClr val="2F528F"/>
    <a:srgbClr val="4472C4"/>
    <a:srgbClr val="2166AC"/>
    <a:srgbClr val="FFFFFF"/>
    <a:srgbClr val="9E1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6" autoAdjust="0"/>
    <p:restoredTop sz="79294" autoAdjust="0"/>
  </p:normalViewPr>
  <p:slideViewPr>
    <p:cSldViewPr snapToGrid="0">
      <p:cViewPr varScale="1">
        <p:scale>
          <a:sx n="124" d="100"/>
          <a:sy n="124" d="100"/>
        </p:scale>
        <p:origin x="1496"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AAD8B-571C-4BDB-8823-0F6C857B77D5}" type="datetimeFigureOut">
              <a:rPr lang="en-US" smtClean="0"/>
              <a:t>5/26/2024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96CFFC-7833-4120-A6DC-FD087DA1BBC4}" type="slidenum">
              <a:rPr lang="en-US" smtClean="0"/>
              <a:t>‹#›</a:t>
            </a:fld>
            <a:endParaRPr lang="en-US"/>
          </a:p>
        </p:txBody>
      </p:sp>
    </p:spTree>
    <p:extLst>
      <p:ext uri="{BB962C8B-B14F-4D97-AF65-F5344CB8AC3E}">
        <p14:creationId xmlns:p14="http://schemas.microsoft.com/office/powerpoint/2010/main" val="94279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I’m excited to present a highly scalable and performant priority queue architecture for hardware packet scheduling</a:t>
            </a:r>
          </a:p>
        </p:txBody>
      </p:sp>
      <p:sp>
        <p:nvSpPr>
          <p:cNvPr id="4" name="Slide Number Placeholder 3"/>
          <p:cNvSpPr>
            <a:spLocks noGrp="1"/>
          </p:cNvSpPr>
          <p:nvPr>
            <p:ph type="sldNum" sz="quarter" idx="5"/>
          </p:nvPr>
        </p:nvSpPr>
        <p:spPr/>
        <p:txBody>
          <a:bodyPr/>
          <a:lstStyle/>
          <a:p>
            <a:fld id="{E3C61E98-0639-46E7-B1A7-0DE1CC69F67E}" type="slidenum">
              <a:rPr lang="en-US" smtClean="0"/>
              <a:t>1</a:t>
            </a:fld>
            <a:endParaRPr lang="en-US"/>
          </a:p>
        </p:txBody>
      </p:sp>
    </p:spTree>
    <p:extLst>
      <p:ext uri="{BB962C8B-B14F-4D97-AF65-F5344CB8AC3E}">
        <p14:creationId xmlns:p14="http://schemas.microsoft.com/office/powerpoint/2010/main" val="789610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culprit is a data-structure that lies at the heart of PIFO: it’s hardware priority queue.</a:t>
            </a:r>
          </a:p>
          <a:p>
            <a:endParaRPr lang="en-US" dirty="0"/>
          </a:p>
          <a:p>
            <a:r>
              <a:rPr lang="en-US" dirty="0"/>
              <a:t>Unfortunately, PIFO’s grand vision is hampered by throughput, scalability and overhead issues associated with existing priority queue designs.</a:t>
            </a:r>
          </a:p>
        </p:txBody>
      </p:sp>
      <p:sp>
        <p:nvSpPr>
          <p:cNvPr id="4" name="Slide Number Placeholder 3"/>
          <p:cNvSpPr>
            <a:spLocks noGrp="1"/>
          </p:cNvSpPr>
          <p:nvPr>
            <p:ph type="sldNum" sz="quarter" idx="5"/>
          </p:nvPr>
        </p:nvSpPr>
        <p:spPr/>
        <p:txBody>
          <a:bodyPr/>
          <a:lstStyle/>
          <a:p>
            <a:fld id="{5F96CFFC-7833-4120-A6DC-FD087DA1BBC4}" type="slidenum">
              <a:rPr lang="en-US" smtClean="0"/>
              <a:t>10</a:t>
            </a:fld>
            <a:endParaRPr lang="en-US"/>
          </a:p>
        </p:txBody>
      </p:sp>
    </p:spTree>
    <p:extLst>
      <p:ext uri="{BB962C8B-B14F-4D97-AF65-F5344CB8AC3E}">
        <p14:creationId xmlns:p14="http://schemas.microsoft.com/office/powerpoint/2010/main" val="2292179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talk, I’m going to tell you </a:t>
            </a:r>
            <a:r>
              <a:rPr lang="en-US" i="1" dirty="0"/>
              <a:t>why</a:t>
            </a:r>
            <a:r>
              <a:rPr lang="en-US" i="0" dirty="0"/>
              <a:t> existing designs are infeasible when it comes to </a:t>
            </a:r>
            <a:r>
              <a:rPr lang="en-US" i="0" dirty="0" err="1"/>
              <a:t>deployability</a:t>
            </a:r>
            <a:r>
              <a:rPr lang="en-US" i="0" dirty="0"/>
              <a:t> on modern switches and SmartNICs, and then we’re going to try to answer this big question of how to get here.</a:t>
            </a:r>
            <a:endParaRPr lang="en-US" i="1" dirty="0"/>
          </a:p>
        </p:txBody>
      </p:sp>
      <p:sp>
        <p:nvSpPr>
          <p:cNvPr id="4" name="Slide Number Placeholder 3"/>
          <p:cNvSpPr>
            <a:spLocks noGrp="1"/>
          </p:cNvSpPr>
          <p:nvPr>
            <p:ph type="sldNum" sz="quarter" idx="5"/>
          </p:nvPr>
        </p:nvSpPr>
        <p:spPr/>
        <p:txBody>
          <a:bodyPr/>
          <a:lstStyle/>
          <a:p>
            <a:fld id="{05C01FD0-75A2-4D7C-8A2B-F005A2A1EDAC}" type="slidenum">
              <a:rPr lang="en-US" smtClean="0"/>
              <a:t>11</a:t>
            </a:fld>
            <a:endParaRPr lang="en-US" dirty="0"/>
          </a:p>
        </p:txBody>
      </p:sp>
    </p:spTree>
    <p:extLst>
      <p:ext uri="{BB962C8B-B14F-4D97-AF65-F5344CB8AC3E}">
        <p14:creationId xmlns:p14="http://schemas.microsoft.com/office/powerpoint/2010/main" val="3166452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start by outlining the minimum requirements that modern switches and SmartNICs impose on schedulers, and transitively, the underlying priority queue.</a:t>
            </a:r>
          </a:p>
        </p:txBody>
      </p:sp>
      <p:sp>
        <p:nvSpPr>
          <p:cNvPr id="4" name="Slide Number Placeholder 3"/>
          <p:cNvSpPr>
            <a:spLocks noGrp="1"/>
          </p:cNvSpPr>
          <p:nvPr>
            <p:ph type="sldNum" sz="quarter" idx="5"/>
          </p:nvPr>
        </p:nvSpPr>
        <p:spPr/>
        <p:txBody>
          <a:bodyPr/>
          <a:lstStyle/>
          <a:p>
            <a:fld id="{05C01FD0-75A2-4D7C-8A2B-F005A2A1EDAC}" type="slidenum">
              <a:rPr lang="en-US" smtClean="0"/>
              <a:t>12</a:t>
            </a:fld>
            <a:endParaRPr lang="en-US" dirty="0"/>
          </a:p>
        </p:txBody>
      </p:sp>
    </p:spTree>
    <p:extLst>
      <p:ext uri="{BB962C8B-B14F-4D97-AF65-F5344CB8AC3E}">
        <p14:creationId xmlns:p14="http://schemas.microsoft.com/office/powerpoint/2010/main" val="557651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major requirement is scalability. Any practical scheduler needs to support the flow counts that we see in modern networks. For instance, NVIDIA’s Spectrum SN4700, a state-of-the-art 32x 400Gbps switch has a packet buffer capable of storing 100K+ packets. Each of those packets might correspond to a different flow, and so our priority queue needs to be able to support 100K+ flows.</a:t>
            </a:r>
          </a:p>
          <a:p>
            <a:endParaRPr lang="en-US" dirty="0"/>
          </a:p>
          <a:p>
            <a:r>
              <a:rPr lang="en-US" dirty="0"/>
              <a:t>The next requirement is performance (or what we call single-instance performance). Our priority queue needs to sustain packet rates corresponding to today’s line rates, which means </a:t>
            </a:r>
            <a:r>
              <a:rPr lang="en-US" i="1" dirty="0"/>
              <a:t>at least</a:t>
            </a:r>
            <a:r>
              <a:rPr lang="en-US" dirty="0"/>
              <a:t> 100Gbps for both switches and SmartNICs.</a:t>
            </a:r>
          </a:p>
          <a:p>
            <a:endParaRPr lang="en-US" dirty="0"/>
          </a:p>
          <a:p>
            <a:r>
              <a:rPr lang="en-US" dirty="0"/>
              <a:t>The final requirement is what we call “logical partitioning”. Logical partitioning refers to the ability to statistically multiplex a single physical priority queue between many independent logical priority queues. I</a:t>
            </a:r>
            <a:r>
              <a:rPr lang="en-US" b="0" dirty="0"/>
              <a:t>t turns out that logical partitioning is a hard requirement for switches, and any scheduler where we need to do hierarchical scheduling. Any priority queue that doesn’t support this functionality would simply not fit on the chip.</a:t>
            </a:r>
            <a:endParaRPr lang="en-US" b="1" dirty="0"/>
          </a:p>
        </p:txBody>
      </p:sp>
      <p:sp>
        <p:nvSpPr>
          <p:cNvPr id="4" name="Slide Number Placeholder 3"/>
          <p:cNvSpPr>
            <a:spLocks noGrp="1"/>
          </p:cNvSpPr>
          <p:nvPr>
            <p:ph type="sldNum" sz="quarter" idx="5"/>
          </p:nvPr>
        </p:nvSpPr>
        <p:spPr/>
        <p:txBody>
          <a:bodyPr/>
          <a:lstStyle/>
          <a:p>
            <a:fld id="{05C01FD0-75A2-4D7C-8A2B-F005A2A1EDAC}" type="slidenum">
              <a:rPr lang="en-US" smtClean="0"/>
              <a:t>13</a:t>
            </a:fld>
            <a:endParaRPr lang="en-US" dirty="0"/>
          </a:p>
        </p:txBody>
      </p:sp>
    </p:spTree>
    <p:extLst>
      <p:ext uri="{BB962C8B-B14F-4D97-AF65-F5344CB8AC3E}">
        <p14:creationId xmlns:p14="http://schemas.microsoft.com/office/powerpoint/2010/main" val="3783312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don’t existing designs work?</a:t>
            </a:r>
          </a:p>
        </p:txBody>
      </p:sp>
      <p:sp>
        <p:nvSpPr>
          <p:cNvPr id="4" name="Slide Number Placeholder 3"/>
          <p:cNvSpPr>
            <a:spLocks noGrp="1"/>
          </p:cNvSpPr>
          <p:nvPr>
            <p:ph type="sldNum" sz="quarter" idx="5"/>
          </p:nvPr>
        </p:nvSpPr>
        <p:spPr/>
        <p:txBody>
          <a:bodyPr/>
          <a:lstStyle/>
          <a:p>
            <a:fld id="{05C01FD0-75A2-4D7C-8A2B-F005A2A1EDAC}" type="slidenum">
              <a:rPr lang="en-US" smtClean="0"/>
              <a:t>14</a:t>
            </a:fld>
            <a:endParaRPr lang="en-US" dirty="0"/>
          </a:p>
        </p:txBody>
      </p:sp>
    </p:spTree>
    <p:extLst>
      <p:ext uri="{BB962C8B-B14F-4D97-AF65-F5344CB8AC3E}">
        <p14:creationId xmlns:p14="http://schemas.microsoft.com/office/powerpoint/2010/main" val="657546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understand why, let’s take a look at PIFO’s priority queue architecture. I told you earlier that PIFO implements the priority queue as an array of flows sorted in increasing order of priority. Here I’m showing this structure: the letter corresponds to the flow ID, and the number corresponds to its priority. So, when a new flow arrives (e.g., L with priority 4), PIFO uses an array of comparators in parallel to decide where to insert the new flow. The problem is that each of these comparators is a hardware circuit that is extremely expensive to synthesize. The more of them you have, the worse the performance gets.</a:t>
            </a:r>
          </a:p>
          <a:p>
            <a:endParaRPr lang="en-US" dirty="0"/>
          </a:p>
          <a:p>
            <a:r>
              <a:rPr lang="en-US" dirty="0"/>
              <a:t>This might remind you of the </a:t>
            </a:r>
            <a:r>
              <a:rPr lang="en-US" dirty="0" err="1"/>
              <a:t>nlog</a:t>
            </a:r>
            <a:r>
              <a:rPr lang="en-US" dirty="0"/>
              <a:t>(n) complexity lower-bound imposed by comparison-based sorting… what is happening here is precisely the hardware version of that. With PIFO, we hit a hard limit of 4K flows, beyond which the circuit simply won’t synthesize.</a:t>
            </a:r>
          </a:p>
        </p:txBody>
      </p:sp>
      <p:sp>
        <p:nvSpPr>
          <p:cNvPr id="4" name="Slide Number Placeholder 3"/>
          <p:cNvSpPr>
            <a:spLocks noGrp="1"/>
          </p:cNvSpPr>
          <p:nvPr>
            <p:ph type="sldNum" sz="quarter" idx="5"/>
          </p:nvPr>
        </p:nvSpPr>
        <p:spPr/>
        <p:txBody>
          <a:bodyPr/>
          <a:lstStyle/>
          <a:p>
            <a:fld id="{05C01FD0-75A2-4D7C-8A2B-F005A2A1EDAC}" type="slidenum">
              <a:rPr lang="en-US" smtClean="0"/>
              <a:t>15</a:t>
            </a:fld>
            <a:endParaRPr lang="en-US" dirty="0"/>
          </a:p>
        </p:txBody>
      </p:sp>
    </p:spTree>
    <p:extLst>
      <p:ext uri="{BB962C8B-B14F-4D97-AF65-F5344CB8AC3E}">
        <p14:creationId xmlns:p14="http://schemas.microsoft.com/office/powerpoint/2010/main" val="93503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then, there has been a long line of work that seeks to improve upon PIFO’s priority queue using more sophisticated parallelization techniques. So, for example, PIEO, which appeared at SIGCOMM ‘19, restructured this list into a matrix, and BMW-tree, which appeared at SIGCOMM last year, used a tree of arrays. This work represents a concerted effort to improve upon the scalability aspect. And, indeed, we see progressively better scaling, all the way up to 100K+ flows.</a:t>
            </a:r>
          </a:p>
        </p:txBody>
      </p:sp>
      <p:sp>
        <p:nvSpPr>
          <p:cNvPr id="4" name="Slide Number Placeholder 3"/>
          <p:cNvSpPr>
            <a:spLocks noGrp="1"/>
          </p:cNvSpPr>
          <p:nvPr>
            <p:ph type="sldNum" sz="quarter" idx="5"/>
          </p:nvPr>
        </p:nvSpPr>
        <p:spPr/>
        <p:txBody>
          <a:bodyPr/>
          <a:lstStyle/>
          <a:p>
            <a:fld id="{05C01FD0-75A2-4D7C-8A2B-F005A2A1EDAC}" type="slidenum">
              <a:rPr lang="en-US" smtClean="0"/>
              <a:t>16</a:t>
            </a:fld>
            <a:endParaRPr lang="en-US" dirty="0"/>
          </a:p>
        </p:txBody>
      </p:sp>
    </p:spTree>
    <p:extLst>
      <p:ext uri="{BB962C8B-B14F-4D97-AF65-F5344CB8AC3E}">
        <p14:creationId xmlns:p14="http://schemas.microsoft.com/office/powerpoint/2010/main" val="1784558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problem is that these designs give up one feature or the other to scale. For instance, PIEO can only do 15 Mpps on an FPGA </a:t>
            </a:r>
            <a:r>
              <a:rPr lang="en-US" dirty="0" err="1"/>
              <a:t>SmartNIC</a:t>
            </a:r>
            <a:r>
              <a:rPr lang="en-US" dirty="0"/>
              <a:t>, representing about 10% of line rate at 100 Gbps. BMW-Tree gives up logical partitioning, </a:t>
            </a:r>
            <a:r>
              <a:rPr lang="en-US" sz="1800" dirty="0">
                <a:effectLst/>
                <a:latin typeface="Open Sans" panose="020B0606030504020204" pitchFamily="34" charset="0"/>
                <a:ea typeface="Aptos" panose="020B0004020202020204" pitchFamily="34" charset="0"/>
              </a:rPr>
              <a:t>which means we would need 1000+ copies of the priority queue to perform output queueing on a switch, corresponding to 1.5 – 6X the chip area to do priority queueing alone!</a:t>
            </a:r>
            <a:endParaRPr lang="en-US" dirty="0"/>
          </a:p>
        </p:txBody>
      </p:sp>
      <p:sp>
        <p:nvSpPr>
          <p:cNvPr id="4" name="Slide Number Placeholder 3"/>
          <p:cNvSpPr>
            <a:spLocks noGrp="1"/>
          </p:cNvSpPr>
          <p:nvPr>
            <p:ph type="sldNum" sz="quarter" idx="5"/>
          </p:nvPr>
        </p:nvSpPr>
        <p:spPr/>
        <p:txBody>
          <a:bodyPr/>
          <a:lstStyle/>
          <a:p>
            <a:fld id="{05C01FD0-75A2-4D7C-8A2B-F005A2A1EDAC}" type="slidenum">
              <a:rPr lang="en-US" smtClean="0"/>
              <a:t>17</a:t>
            </a:fld>
            <a:endParaRPr lang="en-US" dirty="0"/>
          </a:p>
        </p:txBody>
      </p:sp>
    </p:spTree>
    <p:extLst>
      <p:ext uri="{BB962C8B-B14F-4D97-AF65-F5344CB8AC3E}">
        <p14:creationId xmlns:p14="http://schemas.microsoft.com/office/powerpoint/2010/main" val="1118364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big question is: how do we satisfy these very tight constraints?</a:t>
            </a:r>
          </a:p>
        </p:txBody>
      </p:sp>
      <p:sp>
        <p:nvSpPr>
          <p:cNvPr id="4" name="Slide Number Placeholder 3"/>
          <p:cNvSpPr>
            <a:spLocks noGrp="1"/>
          </p:cNvSpPr>
          <p:nvPr>
            <p:ph type="sldNum" sz="quarter" idx="5"/>
          </p:nvPr>
        </p:nvSpPr>
        <p:spPr/>
        <p:txBody>
          <a:bodyPr/>
          <a:lstStyle/>
          <a:p>
            <a:fld id="{05C01FD0-75A2-4D7C-8A2B-F005A2A1EDAC}" type="slidenum">
              <a:rPr lang="en-US" smtClean="0"/>
              <a:t>18</a:t>
            </a:fld>
            <a:endParaRPr lang="en-US" dirty="0"/>
          </a:p>
        </p:txBody>
      </p:sp>
    </p:spTree>
    <p:extLst>
      <p:ext uri="{BB962C8B-B14F-4D97-AF65-F5344CB8AC3E}">
        <p14:creationId xmlns:p14="http://schemas.microsoft.com/office/powerpoint/2010/main" val="1763321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idea is that if the priority range of our elements is bounded, as it tends to be for networked applications, we can achieve all 3 properties using non-comparison-based sorting.</a:t>
            </a:r>
          </a:p>
        </p:txBody>
      </p:sp>
      <p:sp>
        <p:nvSpPr>
          <p:cNvPr id="4" name="Slide Number Placeholder 3"/>
          <p:cNvSpPr>
            <a:spLocks noGrp="1"/>
          </p:cNvSpPr>
          <p:nvPr>
            <p:ph type="sldNum" sz="quarter" idx="5"/>
          </p:nvPr>
        </p:nvSpPr>
        <p:spPr/>
        <p:txBody>
          <a:bodyPr/>
          <a:lstStyle/>
          <a:p>
            <a:fld id="{05C01FD0-75A2-4D7C-8A2B-F005A2A1EDAC}" type="slidenum">
              <a:rPr lang="en-US" smtClean="0"/>
              <a:t>19</a:t>
            </a:fld>
            <a:endParaRPr lang="en-US" dirty="0"/>
          </a:p>
        </p:txBody>
      </p:sp>
    </p:spTree>
    <p:extLst>
      <p:ext uri="{BB962C8B-B14F-4D97-AF65-F5344CB8AC3E}">
        <p14:creationId xmlns:p14="http://schemas.microsoft.com/office/powerpoint/2010/main" val="254864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past 30 years, we’ve witnessed a proliferation of packet scheduling algorithms optimizing for different performance objectives in a variety of network settings. For instance, we have algorithms that seek to impose fairness, optimize flow completion times, rate-limit flows, or even imbue applications with resilience to adversarial attacks. And this is barely scratching the surface in terms of algorithms and objectives.</a:t>
            </a:r>
          </a:p>
          <a:p>
            <a:endParaRPr lang="en-US" dirty="0"/>
          </a:p>
          <a:p>
            <a:r>
              <a:rPr lang="en-US" dirty="0"/>
              <a:t>Universal packet scheduling, a paper that appeared at NSDI 2016 demonstrated that there is no single “universal” scheduling algorithm that can achieve these objectives.</a:t>
            </a:r>
          </a:p>
          <a:p>
            <a:r>
              <a:rPr lang="en-US" dirty="0"/>
              <a:t>As such, the key to deployment is this idea of </a:t>
            </a:r>
            <a:r>
              <a:rPr lang="en-US" i="1" dirty="0"/>
              <a:t>programmable</a:t>
            </a:r>
            <a:r>
              <a:rPr lang="en-US" dirty="0"/>
              <a:t> packet scheduling.</a:t>
            </a:r>
          </a:p>
        </p:txBody>
      </p:sp>
      <p:sp>
        <p:nvSpPr>
          <p:cNvPr id="4" name="Slide Number Placeholder 3"/>
          <p:cNvSpPr>
            <a:spLocks noGrp="1"/>
          </p:cNvSpPr>
          <p:nvPr>
            <p:ph type="sldNum" sz="quarter" idx="5"/>
          </p:nvPr>
        </p:nvSpPr>
        <p:spPr/>
        <p:txBody>
          <a:bodyPr/>
          <a:lstStyle/>
          <a:p>
            <a:fld id="{5F96CFFC-7833-4120-A6DC-FD087DA1BBC4}" type="slidenum">
              <a:rPr lang="en-US" smtClean="0"/>
              <a:t>2</a:t>
            </a:fld>
            <a:endParaRPr lang="en-US"/>
          </a:p>
        </p:txBody>
      </p:sp>
    </p:spTree>
    <p:extLst>
      <p:ext uri="{BB962C8B-B14F-4D97-AF65-F5344CB8AC3E}">
        <p14:creationId xmlns:p14="http://schemas.microsoft.com/office/powerpoint/2010/main" val="37839679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see how this alternative to comparison-based sorting, called Integer Priority Queueing (IPQ) works in practice. Let’s say we want to support 4 priorities in the range 0 to 3. We’re going to maintain an array of 4 priority buckets as shown here, where each bucket is a linked list. If a flow B with priority 0 arrives, we simply index into the bucket and enqueue “B” into the list. Similarly, if elements “A” and “C” arrive with priority 2, we group them together in the corresponding bucket. So enqueueing is simple.</a:t>
            </a:r>
          </a:p>
          <a:p>
            <a:endParaRPr lang="en-US" dirty="0"/>
          </a:p>
          <a:p>
            <a:r>
              <a:rPr lang="en-US" dirty="0"/>
              <a:t>Now, in order to realize a priority queue, we want to be able to dequeue the highest-priority flow. A naïve strategy would be to iterate over the buckets in decreasing order of priority and dequeue the first non-empty bucket. However, this is going to be slow.</a:t>
            </a:r>
          </a:p>
        </p:txBody>
      </p:sp>
      <p:sp>
        <p:nvSpPr>
          <p:cNvPr id="4" name="Slide Number Placeholder 3"/>
          <p:cNvSpPr>
            <a:spLocks noGrp="1"/>
          </p:cNvSpPr>
          <p:nvPr>
            <p:ph type="sldNum" sz="quarter" idx="5"/>
          </p:nvPr>
        </p:nvSpPr>
        <p:spPr/>
        <p:txBody>
          <a:bodyPr/>
          <a:lstStyle/>
          <a:p>
            <a:fld id="{5F96CFFC-7833-4120-A6DC-FD087DA1BBC4}" type="slidenum">
              <a:rPr lang="en-US" smtClean="0"/>
              <a:t>20</a:t>
            </a:fld>
            <a:endParaRPr lang="en-US"/>
          </a:p>
        </p:txBody>
      </p:sp>
    </p:spTree>
    <p:extLst>
      <p:ext uri="{BB962C8B-B14F-4D97-AF65-F5344CB8AC3E}">
        <p14:creationId xmlns:p14="http://schemas.microsoft.com/office/powerpoint/2010/main" val="1972721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what we can do is augment this structure with a 4-bit bitmap, where every bit in the bitmap encodes the occupancy of the corresponding priority bucket. For instance, we’ve bits corresponding to priorities 0 and 2 to 1 because the buckets have at least one flow, the other bits are set to 0 because the corresponding buckets are empty. Now, in to locate the highest-priority non-empty bucket, we can perform this operation called Find-First Set (or FFS), that returns the index of the leftmost set bit. That leads us to this highlighted bucket here, and we can pop this list. We can implement FFS in logarithmic time using a binary search-like algorithm, so it’s significantly more efficient than iteratively checking buckets.</a:t>
            </a:r>
          </a:p>
        </p:txBody>
      </p:sp>
      <p:sp>
        <p:nvSpPr>
          <p:cNvPr id="4" name="Slide Number Placeholder 3"/>
          <p:cNvSpPr>
            <a:spLocks noGrp="1"/>
          </p:cNvSpPr>
          <p:nvPr>
            <p:ph type="sldNum" sz="quarter" idx="5"/>
          </p:nvPr>
        </p:nvSpPr>
        <p:spPr/>
        <p:txBody>
          <a:bodyPr/>
          <a:lstStyle/>
          <a:p>
            <a:fld id="{5F96CFFC-7833-4120-A6DC-FD087DA1BBC4}" type="slidenum">
              <a:rPr lang="en-US" smtClean="0"/>
              <a:t>21</a:t>
            </a:fld>
            <a:endParaRPr lang="en-US"/>
          </a:p>
        </p:txBody>
      </p:sp>
    </p:spTree>
    <p:extLst>
      <p:ext uri="{BB962C8B-B14F-4D97-AF65-F5344CB8AC3E}">
        <p14:creationId xmlns:p14="http://schemas.microsoft.com/office/powerpoint/2010/main" val="1236699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96CFFC-7833-4120-A6DC-FD087DA1BBC4}" type="slidenum">
              <a:rPr lang="en-US" smtClean="0"/>
              <a:t>22</a:t>
            </a:fld>
            <a:endParaRPr lang="en-US"/>
          </a:p>
        </p:txBody>
      </p:sp>
    </p:spTree>
    <p:extLst>
      <p:ext uri="{BB962C8B-B14F-4D97-AF65-F5344CB8AC3E}">
        <p14:creationId xmlns:p14="http://schemas.microsoft.com/office/powerpoint/2010/main" val="1970974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is great for small priority ranges. But what if we wanted to support a huge number of priorities (e.g., 32K). Unfortunately, due to limitations on the word size that hardware on, we can’t simply do FFS on the 32-bit bitmap. Our hardware would really not be happy.</a:t>
            </a:r>
          </a:p>
        </p:txBody>
      </p:sp>
      <p:sp>
        <p:nvSpPr>
          <p:cNvPr id="4" name="Slide Number Placeholder 3"/>
          <p:cNvSpPr>
            <a:spLocks noGrp="1"/>
          </p:cNvSpPr>
          <p:nvPr>
            <p:ph type="sldNum" sz="quarter" idx="5"/>
          </p:nvPr>
        </p:nvSpPr>
        <p:spPr/>
        <p:txBody>
          <a:bodyPr/>
          <a:lstStyle/>
          <a:p>
            <a:fld id="{5F96CFFC-7833-4120-A6DC-FD087DA1BBC4}" type="slidenum">
              <a:rPr lang="en-US" smtClean="0"/>
              <a:t>23</a:t>
            </a:fld>
            <a:endParaRPr lang="en-US"/>
          </a:p>
        </p:txBody>
      </p:sp>
    </p:spTree>
    <p:extLst>
      <p:ext uri="{BB962C8B-B14F-4D97-AF65-F5344CB8AC3E}">
        <p14:creationId xmlns:p14="http://schemas.microsoft.com/office/powerpoint/2010/main" val="2880983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we can turn to recursion. Let’s say we wanted to support 8 priorities. As before, we’re going to have our 8 priority buckets and bitmaps encoding occupancy.</a:t>
            </a:r>
          </a:p>
        </p:txBody>
      </p:sp>
      <p:sp>
        <p:nvSpPr>
          <p:cNvPr id="4" name="Slide Number Placeholder 3"/>
          <p:cNvSpPr>
            <a:spLocks noGrp="1"/>
          </p:cNvSpPr>
          <p:nvPr>
            <p:ph type="sldNum" sz="quarter" idx="5"/>
          </p:nvPr>
        </p:nvSpPr>
        <p:spPr/>
        <p:txBody>
          <a:bodyPr/>
          <a:lstStyle/>
          <a:p>
            <a:fld id="{05C01FD0-75A2-4D7C-8A2B-F005A2A1EDAC}" type="slidenum">
              <a:rPr lang="en-US" smtClean="0"/>
              <a:t>24</a:t>
            </a:fld>
            <a:endParaRPr lang="en-US" dirty="0"/>
          </a:p>
        </p:txBody>
      </p:sp>
    </p:spTree>
    <p:extLst>
      <p:ext uri="{BB962C8B-B14F-4D97-AF65-F5344CB8AC3E}">
        <p14:creationId xmlns:p14="http://schemas.microsoft.com/office/powerpoint/2010/main" val="975134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now, we’re going to construct a tree of bitmaps…</a:t>
            </a:r>
          </a:p>
        </p:txBody>
      </p:sp>
      <p:sp>
        <p:nvSpPr>
          <p:cNvPr id="4" name="Slide Number Placeholder 3"/>
          <p:cNvSpPr>
            <a:spLocks noGrp="1"/>
          </p:cNvSpPr>
          <p:nvPr>
            <p:ph type="sldNum" sz="quarter" idx="5"/>
          </p:nvPr>
        </p:nvSpPr>
        <p:spPr/>
        <p:txBody>
          <a:bodyPr/>
          <a:lstStyle/>
          <a:p>
            <a:fld id="{05C01FD0-75A2-4D7C-8A2B-F005A2A1EDAC}" type="slidenum">
              <a:rPr lang="en-US" smtClean="0"/>
              <a:t>25</a:t>
            </a:fld>
            <a:endParaRPr lang="en-US" dirty="0"/>
          </a:p>
        </p:txBody>
      </p:sp>
    </p:spTree>
    <p:extLst>
      <p:ext uri="{BB962C8B-B14F-4D97-AF65-F5344CB8AC3E}">
        <p14:creationId xmlns:p14="http://schemas.microsoft.com/office/powerpoint/2010/main" val="23072365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every bit in a non-leaf bitmap represents a non-empty priority bucket in the subtree rooted at that bit. For instance, we’ve set this bit to 1 to indicate the right subtree has a non-empty bucket, while this bit is set to 0 because the left subtree is empty.</a:t>
            </a:r>
          </a:p>
        </p:txBody>
      </p:sp>
      <p:sp>
        <p:nvSpPr>
          <p:cNvPr id="4" name="Slide Number Placeholder 3"/>
          <p:cNvSpPr>
            <a:spLocks noGrp="1"/>
          </p:cNvSpPr>
          <p:nvPr>
            <p:ph type="sldNum" sz="quarter" idx="5"/>
          </p:nvPr>
        </p:nvSpPr>
        <p:spPr/>
        <p:txBody>
          <a:bodyPr/>
          <a:lstStyle/>
          <a:p>
            <a:fld id="{05C01FD0-75A2-4D7C-8A2B-F005A2A1EDAC}" type="slidenum">
              <a:rPr lang="en-US" smtClean="0"/>
              <a:t>26</a:t>
            </a:fld>
            <a:endParaRPr lang="en-US" dirty="0"/>
          </a:p>
        </p:txBody>
      </p:sp>
    </p:spTree>
    <p:extLst>
      <p:ext uri="{BB962C8B-B14F-4D97-AF65-F5344CB8AC3E}">
        <p14:creationId xmlns:p14="http://schemas.microsoft.com/office/powerpoint/2010/main" val="35702358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in order to dequeue the highest-priority entry, we recursively perform FFS starting at the root, which leads us down the highest-priority subtree and finally to the highest-priority flow to dequeue.</a:t>
            </a:r>
          </a:p>
        </p:txBody>
      </p:sp>
      <p:sp>
        <p:nvSpPr>
          <p:cNvPr id="4" name="Slide Number Placeholder 3"/>
          <p:cNvSpPr>
            <a:spLocks noGrp="1"/>
          </p:cNvSpPr>
          <p:nvPr>
            <p:ph type="sldNum" sz="quarter" idx="5"/>
          </p:nvPr>
        </p:nvSpPr>
        <p:spPr/>
        <p:txBody>
          <a:bodyPr/>
          <a:lstStyle/>
          <a:p>
            <a:fld id="{05C01FD0-75A2-4D7C-8A2B-F005A2A1EDAC}" type="slidenum">
              <a:rPr lang="en-US" smtClean="0"/>
              <a:t>27</a:t>
            </a:fld>
            <a:endParaRPr lang="en-US" dirty="0"/>
          </a:p>
        </p:txBody>
      </p:sp>
    </p:spTree>
    <p:extLst>
      <p:ext uri="{BB962C8B-B14F-4D97-AF65-F5344CB8AC3E}">
        <p14:creationId xmlns:p14="http://schemas.microsoft.com/office/powerpoint/2010/main" val="34447453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C01FD0-75A2-4D7C-8A2B-F005A2A1EDAC}" type="slidenum">
              <a:rPr lang="en-US" smtClean="0"/>
              <a:t>28</a:t>
            </a:fld>
            <a:endParaRPr lang="en-US" dirty="0"/>
          </a:p>
        </p:txBody>
      </p:sp>
    </p:spTree>
    <p:extLst>
      <p:ext uri="{BB962C8B-B14F-4D97-AF65-F5344CB8AC3E}">
        <p14:creationId xmlns:p14="http://schemas.microsoft.com/office/powerpoint/2010/main" val="23930917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C01FD0-75A2-4D7C-8A2B-F005A2A1EDAC}" type="slidenum">
              <a:rPr lang="en-US" smtClean="0"/>
              <a:t>29</a:t>
            </a:fld>
            <a:endParaRPr lang="en-US" dirty="0"/>
          </a:p>
        </p:txBody>
      </p:sp>
    </p:spTree>
    <p:extLst>
      <p:ext uri="{BB962C8B-B14F-4D97-AF65-F5344CB8AC3E}">
        <p14:creationId xmlns:p14="http://schemas.microsoft.com/office/powerpoint/2010/main" val="1658334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seminal work in this regard is a paper that appeared at SIGCOMM the same year, which proposed the Push-In First-Out (or PIFO) abstraction for packet scheduling. Here is what that looks like.</a:t>
            </a:r>
          </a:p>
          <a:p>
            <a:endParaRPr lang="en-US" dirty="0"/>
          </a:p>
          <a:p>
            <a:r>
              <a:rPr lang="en-US" dirty="0"/>
              <a:t>Let’s say we have a packet belonging to flow “C” that appears on the wire.</a:t>
            </a:r>
          </a:p>
        </p:txBody>
      </p:sp>
      <p:sp>
        <p:nvSpPr>
          <p:cNvPr id="4" name="Slide Number Placeholder 3"/>
          <p:cNvSpPr>
            <a:spLocks noGrp="1"/>
          </p:cNvSpPr>
          <p:nvPr>
            <p:ph type="sldNum" sz="quarter" idx="5"/>
          </p:nvPr>
        </p:nvSpPr>
        <p:spPr/>
        <p:txBody>
          <a:bodyPr/>
          <a:lstStyle/>
          <a:p>
            <a:fld id="{5F96CFFC-7833-4120-A6DC-FD087DA1BBC4}" type="slidenum">
              <a:rPr lang="en-US" smtClean="0"/>
              <a:t>3</a:t>
            </a:fld>
            <a:endParaRPr lang="en-US"/>
          </a:p>
        </p:txBody>
      </p:sp>
    </p:spTree>
    <p:extLst>
      <p:ext uri="{BB962C8B-B14F-4D97-AF65-F5344CB8AC3E}">
        <p14:creationId xmlns:p14="http://schemas.microsoft.com/office/powerpoint/2010/main" val="10335534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C01FD0-75A2-4D7C-8A2B-F005A2A1EDAC}" type="slidenum">
              <a:rPr lang="en-US" smtClean="0"/>
              <a:t>30</a:t>
            </a:fld>
            <a:endParaRPr lang="en-US" dirty="0"/>
          </a:p>
        </p:txBody>
      </p:sp>
    </p:spTree>
    <p:extLst>
      <p:ext uri="{BB962C8B-B14F-4D97-AF65-F5344CB8AC3E}">
        <p14:creationId xmlns:p14="http://schemas.microsoft.com/office/powerpoint/2010/main" val="10317565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C01FD0-75A2-4D7C-8A2B-F005A2A1EDAC}" type="slidenum">
              <a:rPr lang="en-US" smtClean="0"/>
              <a:t>31</a:t>
            </a:fld>
            <a:endParaRPr lang="en-US" dirty="0"/>
          </a:p>
        </p:txBody>
      </p:sp>
    </p:spTree>
    <p:extLst>
      <p:ext uri="{BB962C8B-B14F-4D97-AF65-F5344CB8AC3E}">
        <p14:creationId xmlns:p14="http://schemas.microsoft.com/office/powerpoint/2010/main" val="16369248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C01FD0-75A2-4D7C-8A2B-F005A2A1EDAC}" type="slidenum">
              <a:rPr lang="en-US" smtClean="0"/>
              <a:t>32</a:t>
            </a:fld>
            <a:endParaRPr lang="en-US" dirty="0"/>
          </a:p>
        </p:txBody>
      </p:sp>
    </p:spTree>
    <p:extLst>
      <p:ext uri="{BB962C8B-B14F-4D97-AF65-F5344CB8AC3E}">
        <p14:creationId xmlns:p14="http://schemas.microsoft.com/office/powerpoint/2010/main" val="41118810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C01FD0-75A2-4D7C-8A2B-F005A2A1EDAC}" type="slidenum">
              <a:rPr lang="en-US" smtClean="0"/>
              <a:t>33</a:t>
            </a:fld>
            <a:endParaRPr lang="en-US" dirty="0"/>
          </a:p>
        </p:txBody>
      </p:sp>
    </p:spTree>
    <p:extLst>
      <p:ext uri="{BB962C8B-B14F-4D97-AF65-F5344CB8AC3E}">
        <p14:creationId xmlns:p14="http://schemas.microsoft.com/office/powerpoint/2010/main" val="36845862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C01FD0-75A2-4D7C-8A2B-F005A2A1EDAC}" type="slidenum">
              <a:rPr lang="en-US" smtClean="0"/>
              <a:t>34</a:t>
            </a:fld>
            <a:endParaRPr lang="en-US" dirty="0"/>
          </a:p>
        </p:txBody>
      </p:sp>
    </p:spTree>
    <p:extLst>
      <p:ext uri="{BB962C8B-B14F-4D97-AF65-F5344CB8AC3E}">
        <p14:creationId xmlns:p14="http://schemas.microsoft.com/office/powerpoint/2010/main" val="20036514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C01FD0-75A2-4D7C-8A2B-F005A2A1EDAC}" type="slidenum">
              <a:rPr lang="en-US" smtClean="0"/>
              <a:t>35</a:t>
            </a:fld>
            <a:endParaRPr lang="en-US" dirty="0"/>
          </a:p>
        </p:txBody>
      </p:sp>
    </p:spTree>
    <p:extLst>
      <p:ext uri="{BB962C8B-B14F-4D97-AF65-F5344CB8AC3E}">
        <p14:creationId xmlns:p14="http://schemas.microsoft.com/office/powerpoint/2010/main" val="40687307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C01FD0-75A2-4D7C-8A2B-F005A2A1EDAC}" type="slidenum">
              <a:rPr lang="en-US" smtClean="0"/>
              <a:t>36</a:t>
            </a:fld>
            <a:endParaRPr lang="en-US" dirty="0"/>
          </a:p>
        </p:txBody>
      </p:sp>
    </p:spTree>
    <p:extLst>
      <p:ext uri="{BB962C8B-B14F-4D97-AF65-F5344CB8AC3E}">
        <p14:creationId xmlns:p14="http://schemas.microsoft.com/office/powerpoint/2010/main" val="35315565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C01FD0-75A2-4D7C-8A2B-F005A2A1EDAC}" type="slidenum">
              <a:rPr lang="en-US" smtClean="0"/>
              <a:t>37</a:t>
            </a:fld>
            <a:endParaRPr lang="en-US" dirty="0"/>
          </a:p>
        </p:txBody>
      </p:sp>
    </p:spTree>
    <p:extLst>
      <p:ext uri="{BB962C8B-B14F-4D97-AF65-F5344CB8AC3E}">
        <p14:creationId xmlns:p14="http://schemas.microsoft.com/office/powerpoint/2010/main" val="31975676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C01FD0-75A2-4D7C-8A2B-F005A2A1EDAC}" type="slidenum">
              <a:rPr lang="en-US" smtClean="0"/>
              <a:t>38</a:t>
            </a:fld>
            <a:endParaRPr lang="en-US" dirty="0"/>
          </a:p>
        </p:txBody>
      </p:sp>
    </p:spTree>
    <p:extLst>
      <p:ext uri="{BB962C8B-B14F-4D97-AF65-F5344CB8AC3E}">
        <p14:creationId xmlns:p14="http://schemas.microsoft.com/office/powerpoint/2010/main" val="29236489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C01FD0-75A2-4D7C-8A2B-F005A2A1EDAC}" type="slidenum">
              <a:rPr lang="en-US" smtClean="0"/>
              <a:t>39</a:t>
            </a:fld>
            <a:endParaRPr lang="en-US" dirty="0"/>
          </a:p>
        </p:txBody>
      </p:sp>
    </p:spTree>
    <p:extLst>
      <p:ext uri="{BB962C8B-B14F-4D97-AF65-F5344CB8AC3E}">
        <p14:creationId xmlns:p14="http://schemas.microsoft.com/office/powerpoint/2010/main" val="3975230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our scheduler, we’re going to maintain per-flow FIFO queues that buffer packets of each flow.</a:t>
            </a:r>
          </a:p>
        </p:txBody>
      </p:sp>
      <p:sp>
        <p:nvSpPr>
          <p:cNvPr id="4" name="Slide Number Placeholder 3"/>
          <p:cNvSpPr>
            <a:spLocks noGrp="1"/>
          </p:cNvSpPr>
          <p:nvPr>
            <p:ph type="sldNum" sz="quarter" idx="5"/>
          </p:nvPr>
        </p:nvSpPr>
        <p:spPr/>
        <p:txBody>
          <a:bodyPr/>
          <a:lstStyle/>
          <a:p>
            <a:fld id="{5F96CFFC-7833-4120-A6DC-FD087DA1BBC4}" type="slidenum">
              <a:rPr lang="en-US" smtClean="0"/>
              <a:t>4</a:t>
            </a:fld>
            <a:endParaRPr lang="en-US"/>
          </a:p>
        </p:txBody>
      </p:sp>
    </p:spTree>
    <p:extLst>
      <p:ext uri="{BB962C8B-B14F-4D97-AF65-F5344CB8AC3E}">
        <p14:creationId xmlns:p14="http://schemas.microsoft.com/office/powerpoint/2010/main" val="5866262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C01FD0-75A2-4D7C-8A2B-F005A2A1EDAC}" type="slidenum">
              <a:rPr lang="en-US" smtClean="0"/>
              <a:t>40</a:t>
            </a:fld>
            <a:endParaRPr lang="en-US" dirty="0"/>
          </a:p>
        </p:txBody>
      </p:sp>
    </p:spTree>
    <p:extLst>
      <p:ext uri="{BB962C8B-B14F-4D97-AF65-F5344CB8AC3E}">
        <p14:creationId xmlns:p14="http://schemas.microsoft.com/office/powerpoint/2010/main" val="13209858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C01FD0-75A2-4D7C-8A2B-F005A2A1EDAC}" type="slidenum">
              <a:rPr lang="en-US" smtClean="0"/>
              <a:t>41</a:t>
            </a:fld>
            <a:endParaRPr lang="en-US" dirty="0"/>
          </a:p>
        </p:txBody>
      </p:sp>
    </p:spTree>
    <p:extLst>
      <p:ext uri="{BB962C8B-B14F-4D97-AF65-F5344CB8AC3E}">
        <p14:creationId xmlns:p14="http://schemas.microsoft.com/office/powerpoint/2010/main" val="19506545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C01FD0-75A2-4D7C-8A2B-F005A2A1EDAC}" type="slidenum">
              <a:rPr lang="en-US" smtClean="0"/>
              <a:t>42</a:t>
            </a:fld>
            <a:endParaRPr lang="en-US" dirty="0"/>
          </a:p>
        </p:txBody>
      </p:sp>
    </p:spTree>
    <p:extLst>
      <p:ext uri="{BB962C8B-B14F-4D97-AF65-F5344CB8AC3E}">
        <p14:creationId xmlns:p14="http://schemas.microsoft.com/office/powerpoint/2010/main" val="35808781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96CFFC-7833-4120-A6DC-FD087DA1BBC4}" type="slidenum">
              <a:rPr lang="en-US" smtClean="0"/>
              <a:t>43</a:t>
            </a:fld>
            <a:endParaRPr lang="en-US"/>
          </a:p>
        </p:txBody>
      </p:sp>
    </p:spTree>
    <p:extLst>
      <p:ext uri="{BB962C8B-B14F-4D97-AF65-F5344CB8AC3E}">
        <p14:creationId xmlns:p14="http://schemas.microsoft.com/office/powerpoint/2010/main" val="1641608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96CFFC-7833-4120-A6DC-FD087DA1BBC4}" type="slidenum">
              <a:rPr lang="en-US" smtClean="0"/>
              <a:t>44</a:t>
            </a:fld>
            <a:endParaRPr lang="en-US"/>
          </a:p>
        </p:txBody>
      </p:sp>
    </p:spTree>
    <p:extLst>
      <p:ext uri="{BB962C8B-B14F-4D97-AF65-F5344CB8AC3E}">
        <p14:creationId xmlns:p14="http://schemas.microsoft.com/office/powerpoint/2010/main" val="30661211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C01FD0-75A2-4D7C-8A2B-F005A2A1EDAC}" type="slidenum">
              <a:rPr lang="en-US" smtClean="0"/>
              <a:t>45</a:t>
            </a:fld>
            <a:endParaRPr lang="en-US" dirty="0"/>
          </a:p>
        </p:txBody>
      </p:sp>
    </p:spTree>
    <p:extLst>
      <p:ext uri="{BB962C8B-B14F-4D97-AF65-F5344CB8AC3E}">
        <p14:creationId xmlns:p14="http://schemas.microsoft.com/office/powerpoint/2010/main" val="14901335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96CFFC-7833-4120-A6DC-FD087DA1BBC4}" type="slidenum">
              <a:rPr lang="en-US" smtClean="0"/>
              <a:t>46</a:t>
            </a:fld>
            <a:endParaRPr lang="en-US"/>
          </a:p>
        </p:txBody>
      </p:sp>
    </p:spTree>
    <p:extLst>
      <p:ext uri="{BB962C8B-B14F-4D97-AF65-F5344CB8AC3E}">
        <p14:creationId xmlns:p14="http://schemas.microsoft.com/office/powerpoint/2010/main" val="38233663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96CFFC-7833-4120-A6DC-FD087DA1BBC4}" type="slidenum">
              <a:rPr lang="en-US" smtClean="0"/>
              <a:t>47</a:t>
            </a:fld>
            <a:endParaRPr lang="en-US"/>
          </a:p>
        </p:txBody>
      </p:sp>
    </p:spTree>
    <p:extLst>
      <p:ext uri="{BB962C8B-B14F-4D97-AF65-F5344CB8AC3E}">
        <p14:creationId xmlns:p14="http://schemas.microsoft.com/office/powerpoint/2010/main" val="32442431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96CFFC-7833-4120-A6DC-FD087DA1BBC4}" type="slidenum">
              <a:rPr lang="en-US" smtClean="0"/>
              <a:t>48</a:t>
            </a:fld>
            <a:endParaRPr lang="en-US"/>
          </a:p>
        </p:txBody>
      </p:sp>
    </p:spTree>
    <p:extLst>
      <p:ext uri="{BB962C8B-B14F-4D97-AF65-F5344CB8AC3E}">
        <p14:creationId xmlns:p14="http://schemas.microsoft.com/office/powerpoint/2010/main" val="1548796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96CFFC-7833-4120-A6DC-FD087DA1BBC4}" type="slidenum">
              <a:rPr lang="en-US" smtClean="0"/>
              <a:t>49</a:t>
            </a:fld>
            <a:endParaRPr lang="en-US"/>
          </a:p>
        </p:txBody>
      </p:sp>
    </p:spTree>
    <p:extLst>
      <p:ext uri="{BB962C8B-B14F-4D97-AF65-F5344CB8AC3E}">
        <p14:creationId xmlns:p14="http://schemas.microsoft.com/office/powerpoint/2010/main" val="2616613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We’re first going to enqueue the incoming packet in the queue for flow C.</a:t>
            </a:r>
          </a:p>
        </p:txBody>
      </p:sp>
      <p:sp>
        <p:nvSpPr>
          <p:cNvPr id="4" name="Slide Number Placeholder 3"/>
          <p:cNvSpPr>
            <a:spLocks noGrp="1"/>
          </p:cNvSpPr>
          <p:nvPr>
            <p:ph type="sldNum" sz="quarter" idx="5"/>
          </p:nvPr>
        </p:nvSpPr>
        <p:spPr/>
        <p:txBody>
          <a:bodyPr/>
          <a:lstStyle/>
          <a:p>
            <a:fld id="{5F96CFFC-7833-4120-A6DC-FD087DA1BBC4}" type="slidenum">
              <a:rPr lang="en-US" smtClean="0"/>
              <a:t>5</a:t>
            </a:fld>
            <a:endParaRPr lang="en-US"/>
          </a:p>
        </p:txBody>
      </p:sp>
    </p:spTree>
    <p:extLst>
      <p:ext uri="{BB962C8B-B14F-4D97-AF65-F5344CB8AC3E}">
        <p14:creationId xmlns:p14="http://schemas.microsoft.com/office/powerpoint/2010/main" val="31611492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96CFFC-7833-4120-A6DC-FD087DA1BBC4}" type="slidenum">
              <a:rPr lang="en-US" smtClean="0"/>
              <a:t>50</a:t>
            </a:fld>
            <a:endParaRPr lang="en-US"/>
          </a:p>
        </p:txBody>
      </p:sp>
    </p:spTree>
    <p:extLst>
      <p:ext uri="{BB962C8B-B14F-4D97-AF65-F5344CB8AC3E}">
        <p14:creationId xmlns:p14="http://schemas.microsoft.com/office/powerpoint/2010/main" val="4957271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96CFFC-7833-4120-A6DC-FD087DA1BBC4}" type="slidenum">
              <a:rPr lang="en-US" smtClean="0"/>
              <a:t>51</a:t>
            </a:fld>
            <a:endParaRPr lang="en-US"/>
          </a:p>
        </p:txBody>
      </p:sp>
    </p:spTree>
    <p:extLst>
      <p:ext uri="{BB962C8B-B14F-4D97-AF65-F5344CB8AC3E}">
        <p14:creationId xmlns:p14="http://schemas.microsoft.com/office/powerpoint/2010/main" val="556693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this causes C’s queue to become non-empty, we’re going to invoke a small program that evaluates the “rank” (or priority) of this flow.</a:t>
            </a:r>
          </a:p>
        </p:txBody>
      </p:sp>
      <p:sp>
        <p:nvSpPr>
          <p:cNvPr id="4" name="Slide Number Placeholder 3"/>
          <p:cNvSpPr>
            <a:spLocks noGrp="1"/>
          </p:cNvSpPr>
          <p:nvPr>
            <p:ph type="sldNum" sz="quarter" idx="5"/>
          </p:nvPr>
        </p:nvSpPr>
        <p:spPr/>
        <p:txBody>
          <a:bodyPr/>
          <a:lstStyle/>
          <a:p>
            <a:fld id="{5F96CFFC-7833-4120-A6DC-FD087DA1BBC4}" type="slidenum">
              <a:rPr lang="en-US" smtClean="0"/>
              <a:t>6</a:t>
            </a:fld>
            <a:endParaRPr lang="en-US"/>
          </a:p>
        </p:txBody>
      </p:sp>
    </p:spTree>
    <p:extLst>
      <p:ext uri="{BB962C8B-B14F-4D97-AF65-F5344CB8AC3E}">
        <p14:creationId xmlns:p14="http://schemas.microsoft.com/office/powerpoint/2010/main" val="3121138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we’re going to enqueue the flow into a priority queue that translates flow priorities into a schedule.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original PIFO architecture implements this as an array of elements sorted in increasing order of priority. Finally, when we’re ready to schedule, we’re going to dequeue the highest-priority element from the priority queue, which in turn corresponds to the next flow to schedule.</a:t>
            </a:r>
          </a:p>
        </p:txBody>
      </p:sp>
      <p:sp>
        <p:nvSpPr>
          <p:cNvPr id="4" name="Slide Number Placeholder 3"/>
          <p:cNvSpPr>
            <a:spLocks noGrp="1"/>
          </p:cNvSpPr>
          <p:nvPr>
            <p:ph type="sldNum" sz="quarter" idx="5"/>
          </p:nvPr>
        </p:nvSpPr>
        <p:spPr/>
        <p:txBody>
          <a:bodyPr/>
          <a:lstStyle/>
          <a:p>
            <a:fld id="{5F96CFFC-7833-4120-A6DC-FD087DA1BBC4}" type="slidenum">
              <a:rPr lang="en-US" smtClean="0"/>
              <a:t>7</a:t>
            </a:fld>
            <a:endParaRPr lang="en-US"/>
          </a:p>
        </p:txBody>
      </p:sp>
    </p:spTree>
    <p:extLst>
      <p:ext uri="{BB962C8B-B14F-4D97-AF65-F5344CB8AC3E}">
        <p14:creationId xmlns:p14="http://schemas.microsoft.com/office/powerpoint/2010/main" val="1032209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PIFO promises a panacea for packet scheduling. It gives us a powerful abstraction that captures practically any scheduling algorithm you might care about, and it gives us a way to implement this abstraction at line rate. So, are we done?</a:t>
            </a:r>
          </a:p>
        </p:txBody>
      </p:sp>
      <p:sp>
        <p:nvSpPr>
          <p:cNvPr id="4" name="Slide Number Placeholder 3"/>
          <p:cNvSpPr>
            <a:spLocks noGrp="1"/>
          </p:cNvSpPr>
          <p:nvPr>
            <p:ph type="sldNum" sz="quarter" idx="5"/>
          </p:nvPr>
        </p:nvSpPr>
        <p:spPr/>
        <p:txBody>
          <a:bodyPr/>
          <a:lstStyle/>
          <a:p>
            <a:fld id="{5F96CFFC-7833-4120-A6DC-FD087DA1BBC4}" type="slidenum">
              <a:rPr lang="en-US" smtClean="0"/>
              <a:t>8</a:t>
            </a:fld>
            <a:endParaRPr lang="en-US"/>
          </a:p>
        </p:txBody>
      </p:sp>
    </p:spTree>
    <p:extLst>
      <p:ext uri="{BB962C8B-B14F-4D97-AF65-F5344CB8AC3E}">
        <p14:creationId xmlns:p14="http://schemas.microsoft.com/office/powerpoint/2010/main" val="3359965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apparently not. It’s been 8 years since PIFO was published, and we’re yet to see a switch ASIC that implements this abstraction. So, this begs the question: why?</a:t>
            </a:r>
          </a:p>
        </p:txBody>
      </p:sp>
      <p:sp>
        <p:nvSpPr>
          <p:cNvPr id="4" name="Slide Number Placeholder 3"/>
          <p:cNvSpPr>
            <a:spLocks noGrp="1"/>
          </p:cNvSpPr>
          <p:nvPr>
            <p:ph type="sldNum" sz="quarter" idx="5"/>
          </p:nvPr>
        </p:nvSpPr>
        <p:spPr/>
        <p:txBody>
          <a:bodyPr/>
          <a:lstStyle/>
          <a:p>
            <a:fld id="{5F96CFFC-7833-4120-A6DC-FD087DA1BBC4}" type="slidenum">
              <a:rPr lang="en-US" smtClean="0"/>
              <a:t>9</a:t>
            </a:fld>
            <a:endParaRPr lang="en-US"/>
          </a:p>
        </p:txBody>
      </p:sp>
    </p:spTree>
    <p:extLst>
      <p:ext uri="{BB962C8B-B14F-4D97-AF65-F5344CB8AC3E}">
        <p14:creationId xmlns:p14="http://schemas.microsoft.com/office/powerpoint/2010/main" val="199941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2953F-AA11-D7CC-AD6C-3D0542CEB4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7368AA-D83D-1ED2-C097-F37070C898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042FE9-1624-A99D-E183-E02129400765}"/>
              </a:ext>
            </a:extLst>
          </p:cNvPr>
          <p:cNvSpPr>
            <a:spLocks noGrp="1"/>
          </p:cNvSpPr>
          <p:nvPr>
            <p:ph type="dt" sz="half" idx="10"/>
          </p:nvPr>
        </p:nvSpPr>
        <p:spPr/>
        <p:txBody>
          <a:bodyPr/>
          <a:lstStyle/>
          <a:p>
            <a:fld id="{D958E02B-337A-4FE5-9C00-0C200206A536}" type="datetime1">
              <a:rPr lang="en-US" smtClean="0"/>
              <a:t>5/26/2024</a:t>
            </a:fld>
            <a:endParaRPr lang="en-US"/>
          </a:p>
        </p:txBody>
      </p:sp>
      <p:sp>
        <p:nvSpPr>
          <p:cNvPr id="5" name="Footer Placeholder 4">
            <a:extLst>
              <a:ext uri="{FF2B5EF4-FFF2-40B4-BE49-F238E27FC236}">
                <a16:creationId xmlns:a16="http://schemas.microsoft.com/office/drawing/2014/main" id="{ACD16E8B-B610-0404-EDB7-969DAAB76F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519CBE-F899-D09F-3E71-FA051C06C232}"/>
              </a:ext>
            </a:extLst>
          </p:cNvPr>
          <p:cNvSpPr>
            <a:spLocks noGrp="1"/>
          </p:cNvSpPr>
          <p:nvPr>
            <p:ph type="sldNum" sz="quarter" idx="12"/>
          </p:nvPr>
        </p:nvSpPr>
        <p:spPr/>
        <p:txBody>
          <a:bodyPr/>
          <a:lstStyle/>
          <a:p>
            <a:fld id="{68700ED8-E7AF-43E0-9E26-42C1DF41C742}" type="slidenum">
              <a:rPr lang="en-US" smtClean="0"/>
              <a:t>‹#›</a:t>
            </a:fld>
            <a:endParaRPr lang="en-US"/>
          </a:p>
        </p:txBody>
      </p:sp>
    </p:spTree>
    <p:extLst>
      <p:ext uri="{BB962C8B-B14F-4D97-AF65-F5344CB8AC3E}">
        <p14:creationId xmlns:p14="http://schemas.microsoft.com/office/powerpoint/2010/main" val="1655048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56C53-1742-5E22-FC9E-7C60679753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F12EF1-6B85-3A03-EBDB-1B4C3323C5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879D36-DA66-05B3-5E0C-204B4A77741A}"/>
              </a:ext>
            </a:extLst>
          </p:cNvPr>
          <p:cNvSpPr>
            <a:spLocks noGrp="1"/>
          </p:cNvSpPr>
          <p:nvPr>
            <p:ph type="dt" sz="half" idx="10"/>
          </p:nvPr>
        </p:nvSpPr>
        <p:spPr/>
        <p:txBody>
          <a:bodyPr/>
          <a:lstStyle/>
          <a:p>
            <a:fld id="{D5B3959E-C236-48A3-991C-452A85A83080}" type="datetime1">
              <a:rPr lang="en-US" smtClean="0"/>
              <a:t>5/26/2024</a:t>
            </a:fld>
            <a:endParaRPr lang="en-US"/>
          </a:p>
        </p:txBody>
      </p:sp>
      <p:sp>
        <p:nvSpPr>
          <p:cNvPr id="5" name="Footer Placeholder 4">
            <a:extLst>
              <a:ext uri="{FF2B5EF4-FFF2-40B4-BE49-F238E27FC236}">
                <a16:creationId xmlns:a16="http://schemas.microsoft.com/office/drawing/2014/main" id="{5CA0DB49-7DDB-5FAE-BC28-A7EDB34159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051127-7876-8C79-B947-258A70A4E12F}"/>
              </a:ext>
            </a:extLst>
          </p:cNvPr>
          <p:cNvSpPr>
            <a:spLocks noGrp="1"/>
          </p:cNvSpPr>
          <p:nvPr>
            <p:ph type="sldNum" sz="quarter" idx="12"/>
          </p:nvPr>
        </p:nvSpPr>
        <p:spPr/>
        <p:txBody>
          <a:bodyPr/>
          <a:lstStyle/>
          <a:p>
            <a:fld id="{68700ED8-E7AF-43E0-9E26-42C1DF41C742}" type="slidenum">
              <a:rPr lang="en-US" smtClean="0"/>
              <a:t>‹#›</a:t>
            </a:fld>
            <a:endParaRPr lang="en-US"/>
          </a:p>
        </p:txBody>
      </p:sp>
    </p:spTree>
    <p:extLst>
      <p:ext uri="{BB962C8B-B14F-4D97-AF65-F5344CB8AC3E}">
        <p14:creationId xmlns:p14="http://schemas.microsoft.com/office/powerpoint/2010/main" val="1873573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8FCD47-181A-ED7D-CDA5-406DEA7034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5D7630-52B1-585A-A825-C3764094CC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E8D23C-7680-5C05-2AAE-32DBB3A6D97B}"/>
              </a:ext>
            </a:extLst>
          </p:cNvPr>
          <p:cNvSpPr>
            <a:spLocks noGrp="1"/>
          </p:cNvSpPr>
          <p:nvPr>
            <p:ph type="dt" sz="half" idx="10"/>
          </p:nvPr>
        </p:nvSpPr>
        <p:spPr/>
        <p:txBody>
          <a:bodyPr/>
          <a:lstStyle/>
          <a:p>
            <a:fld id="{A10688BE-57B5-4349-B5EF-1AC0631F1B0C}" type="datetime1">
              <a:rPr lang="en-US" smtClean="0"/>
              <a:t>5/26/2024</a:t>
            </a:fld>
            <a:endParaRPr lang="en-US"/>
          </a:p>
        </p:txBody>
      </p:sp>
      <p:sp>
        <p:nvSpPr>
          <p:cNvPr id="5" name="Footer Placeholder 4">
            <a:extLst>
              <a:ext uri="{FF2B5EF4-FFF2-40B4-BE49-F238E27FC236}">
                <a16:creationId xmlns:a16="http://schemas.microsoft.com/office/drawing/2014/main" id="{F383BFC1-EEC5-FF57-8E69-4E01DA2083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C86EA6-845D-C648-C3A6-B1EB4710E0C6}"/>
              </a:ext>
            </a:extLst>
          </p:cNvPr>
          <p:cNvSpPr>
            <a:spLocks noGrp="1"/>
          </p:cNvSpPr>
          <p:nvPr>
            <p:ph type="sldNum" sz="quarter" idx="12"/>
          </p:nvPr>
        </p:nvSpPr>
        <p:spPr/>
        <p:txBody>
          <a:bodyPr/>
          <a:lstStyle/>
          <a:p>
            <a:fld id="{68700ED8-E7AF-43E0-9E26-42C1DF41C742}" type="slidenum">
              <a:rPr lang="en-US" smtClean="0"/>
              <a:t>‹#›</a:t>
            </a:fld>
            <a:endParaRPr lang="en-US"/>
          </a:p>
        </p:txBody>
      </p:sp>
    </p:spTree>
    <p:extLst>
      <p:ext uri="{BB962C8B-B14F-4D97-AF65-F5344CB8AC3E}">
        <p14:creationId xmlns:p14="http://schemas.microsoft.com/office/powerpoint/2010/main" val="362814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BBC05-50C8-8229-3E73-1DC2AB933B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5AE9C4-33C6-A5E3-9574-44BBA4729A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20386-E0BD-4C8E-6FC6-626F64C79AA9}"/>
              </a:ext>
            </a:extLst>
          </p:cNvPr>
          <p:cNvSpPr>
            <a:spLocks noGrp="1"/>
          </p:cNvSpPr>
          <p:nvPr>
            <p:ph type="dt" sz="half" idx="10"/>
          </p:nvPr>
        </p:nvSpPr>
        <p:spPr/>
        <p:txBody>
          <a:bodyPr/>
          <a:lstStyle/>
          <a:p>
            <a:fld id="{45E91783-F4E8-4E5A-9A11-25734FDE8056}" type="datetime1">
              <a:rPr lang="en-US" smtClean="0"/>
              <a:t>5/26/2024</a:t>
            </a:fld>
            <a:endParaRPr lang="en-US"/>
          </a:p>
        </p:txBody>
      </p:sp>
      <p:sp>
        <p:nvSpPr>
          <p:cNvPr id="5" name="Footer Placeholder 4">
            <a:extLst>
              <a:ext uri="{FF2B5EF4-FFF2-40B4-BE49-F238E27FC236}">
                <a16:creationId xmlns:a16="http://schemas.microsoft.com/office/drawing/2014/main" id="{270259BB-B84C-5049-FC99-DB67B6F2D2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6645FD-3412-2FFA-2092-95978F70AFDC}"/>
              </a:ext>
            </a:extLst>
          </p:cNvPr>
          <p:cNvSpPr>
            <a:spLocks noGrp="1"/>
          </p:cNvSpPr>
          <p:nvPr>
            <p:ph type="sldNum" sz="quarter" idx="12"/>
          </p:nvPr>
        </p:nvSpPr>
        <p:spPr/>
        <p:txBody>
          <a:bodyPr/>
          <a:lstStyle/>
          <a:p>
            <a:fld id="{68700ED8-E7AF-43E0-9E26-42C1DF41C742}" type="slidenum">
              <a:rPr lang="en-US" smtClean="0"/>
              <a:t>‹#›</a:t>
            </a:fld>
            <a:endParaRPr lang="en-US"/>
          </a:p>
        </p:txBody>
      </p:sp>
    </p:spTree>
    <p:extLst>
      <p:ext uri="{BB962C8B-B14F-4D97-AF65-F5344CB8AC3E}">
        <p14:creationId xmlns:p14="http://schemas.microsoft.com/office/powerpoint/2010/main" val="2887960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E2E54-A3D9-FCE9-E9AA-DAEB197BE6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8E73D1-C434-428D-4D36-55E76C5A40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43177E-0DE4-1875-33F3-60C65D4D6B77}"/>
              </a:ext>
            </a:extLst>
          </p:cNvPr>
          <p:cNvSpPr>
            <a:spLocks noGrp="1"/>
          </p:cNvSpPr>
          <p:nvPr>
            <p:ph type="dt" sz="half" idx="10"/>
          </p:nvPr>
        </p:nvSpPr>
        <p:spPr/>
        <p:txBody>
          <a:bodyPr/>
          <a:lstStyle/>
          <a:p>
            <a:fld id="{4A9AE6F5-6C2D-41D2-9805-1EEA78202474}" type="datetime1">
              <a:rPr lang="en-US" smtClean="0"/>
              <a:t>5/26/2024</a:t>
            </a:fld>
            <a:endParaRPr lang="en-US"/>
          </a:p>
        </p:txBody>
      </p:sp>
      <p:sp>
        <p:nvSpPr>
          <p:cNvPr id="5" name="Footer Placeholder 4">
            <a:extLst>
              <a:ext uri="{FF2B5EF4-FFF2-40B4-BE49-F238E27FC236}">
                <a16:creationId xmlns:a16="http://schemas.microsoft.com/office/drawing/2014/main" id="{D0F03FA0-0D0D-29F3-41C4-EAB98CD247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17B92-83E5-8AE9-022A-51D223CC1D95}"/>
              </a:ext>
            </a:extLst>
          </p:cNvPr>
          <p:cNvSpPr>
            <a:spLocks noGrp="1"/>
          </p:cNvSpPr>
          <p:nvPr>
            <p:ph type="sldNum" sz="quarter" idx="12"/>
          </p:nvPr>
        </p:nvSpPr>
        <p:spPr/>
        <p:txBody>
          <a:bodyPr/>
          <a:lstStyle/>
          <a:p>
            <a:fld id="{68700ED8-E7AF-43E0-9E26-42C1DF41C742}" type="slidenum">
              <a:rPr lang="en-US" smtClean="0"/>
              <a:t>‹#›</a:t>
            </a:fld>
            <a:endParaRPr lang="en-US"/>
          </a:p>
        </p:txBody>
      </p:sp>
    </p:spTree>
    <p:extLst>
      <p:ext uri="{BB962C8B-B14F-4D97-AF65-F5344CB8AC3E}">
        <p14:creationId xmlns:p14="http://schemas.microsoft.com/office/powerpoint/2010/main" val="2240473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B6701-E82F-48AC-BD02-F7E532D7C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1A1CC5-719E-9A71-8EDC-9FD410CFE6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4E3F86-D58E-9260-0B5C-CB8BF2B719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1B10D5-2A04-27A6-E179-6E83F3796AE8}"/>
              </a:ext>
            </a:extLst>
          </p:cNvPr>
          <p:cNvSpPr>
            <a:spLocks noGrp="1"/>
          </p:cNvSpPr>
          <p:nvPr>
            <p:ph type="dt" sz="half" idx="10"/>
          </p:nvPr>
        </p:nvSpPr>
        <p:spPr/>
        <p:txBody>
          <a:bodyPr/>
          <a:lstStyle/>
          <a:p>
            <a:fld id="{63F813D3-EC9E-49BC-8384-C4466A66C372}" type="datetime1">
              <a:rPr lang="en-US" smtClean="0"/>
              <a:t>5/26/2024</a:t>
            </a:fld>
            <a:endParaRPr lang="en-US"/>
          </a:p>
        </p:txBody>
      </p:sp>
      <p:sp>
        <p:nvSpPr>
          <p:cNvPr id="6" name="Footer Placeholder 5">
            <a:extLst>
              <a:ext uri="{FF2B5EF4-FFF2-40B4-BE49-F238E27FC236}">
                <a16:creationId xmlns:a16="http://schemas.microsoft.com/office/drawing/2014/main" id="{EBF84CE5-99CF-366E-D419-53A26FD998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26110-200A-C0B1-DBAB-EB437113B2D7}"/>
              </a:ext>
            </a:extLst>
          </p:cNvPr>
          <p:cNvSpPr>
            <a:spLocks noGrp="1"/>
          </p:cNvSpPr>
          <p:nvPr>
            <p:ph type="sldNum" sz="quarter" idx="12"/>
          </p:nvPr>
        </p:nvSpPr>
        <p:spPr/>
        <p:txBody>
          <a:bodyPr/>
          <a:lstStyle/>
          <a:p>
            <a:fld id="{68700ED8-E7AF-43E0-9E26-42C1DF41C742}" type="slidenum">
              <a:rPr lang="en-US" smtClean="0"/>
              <a:t>‹#›</a:t>
            </a:fld>
            <a:endParaRPr lang="en-US"/>
          </a:p>
        </p:txBody>
      </p:sp>
    </p:spTree>
    <p:extLst>
      <p:ext uri="{BB962C8B-B14F-4D97-AF65-F5344CB8AC3E}">
        <p14:creationId xmlns:p14="http://schemas.microsoft.com/office/powerpoint/2010/main" val="3312815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8718E-5380-ED5B-B944-BF4EA079BB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4C69BC-4109-FF62-A23C-335671F254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B0046A-5AB5-25EB-DDC6-9F4E3FED0D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570E3B-ADF9-A576-54FF-D7888D3097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AA06ED-C22C-1BAF-83EC-C88D8E2AD5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A75ABC-E42F-9E0F-9936-91CEE797299C}"/>
              </a:ext>
            </a:extLst>
          </p:cNvPr>
          <p:cNvSpPr>
            <a:spLocks noGrp="1"/>
          </p:cNvSpPr>
          <p:nvPr>
            <p:ph type="dt" sz="half" idx="10"/>
          </p:nvPr>
        </p:nvSpPr>
        <p:spPr/>
        <p:txBody>
          <a:bodyPr/>
          <a:lstStyle/>
          <a:p>
            <a:fld id="{2FA2EB85-686B-4D6F-8FCB-28523BFE47A9}" type="datetime1">
              <a:rPr lang="en-US" smtClean="0"/>
              <a:t>5/26/2024</a:t>
            </a:fld>
            <a:endParaRPr lang="en-US"/>
          </a:p>
        </p:txBody>
      </p:sp>
      <p:sp>
        <p:nvSpPr>
          <p:cNvPr id="8" name="Footer Placeholder 7">
            <a:extLst>
              <a:ext uri="{FF2B5EF4-FFF2-40B4-BE49-F238E27FC236}">
                <a16:creationId xmlns:a16="http://schemas.microsoft.com/office/drawing/2014/main" id="{05306FF6-5438-98AA-F9BC-4675A41507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31F1A8-1BFE-4EF8-980A-993412D5CC41}"/>
              </a:ext>
            </a:extLst>
          </p:cNvPr>
          <p:cNvSpPr>
            <a:spLocks noGrp="1"/>
          </p:cNvSpPr>
          <p:nvPr>
            <p:ph type="sldNum" sz="quarter" idx="12"/>
          </p:nvPr>
        </p:nvSpPr>
        <p:spPr/>
        <p:txBody>
          <a:bodyPr/>
          <a:lstStyle/>
          <a:p>
            <a:fld id="{68700ED8-E7AF-43E0-9E26-42C1DF41C742}" type="slidenum">
              <a:rPr lang="en-US" smtClean="0"/>
              <a:t>‹#›</a:t>
            </a:fld>
            <a:endParaRPr lang="en-US"/>
          </a:p>
        </p:txBody>
      </p:sp>
    </p:spTree>
    <p:extLst>
      <p:ext uri="{BB962C8B-B14F-4D97-AF65-F5344CB8AC3E}">
        <p14:creationId xmlns:p14="http://schemas.microsoft.com/office/powerpoint/2010/main" val="658103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1EF7A-C120-535D-4C89-0CD346FC23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47F77F-2D4A-F454-CF1F-655FFEFEF35B}"/>
              </a:ext>
            </a:extLst>
          </p:cNvPr>
          <p:cNvSpPr>
            <a:spLocks noGrp="1"/>
          </p:cNvSpPr>
          <p:nvPr>
            <p:ph type="dt" sz="half" idx="10"/>
          </p:nvPr>
        </p:nvSpPr>
        <p:spPr/>
        <p:txBody>
          <a:bodyPr/>
          <a:lstStyle/>
          <a:p>
            <a:fld id="{2225FB0A-DD5A-48E9-9A60-10FB53195606}" type="datetime1">
              <a:rPr lang="en-US" smtClean="0"/>
              <a:t>5/26/2024</a:t>
            </a:fld>
            <a:endParaRPr lang="en-US"/>
          </a:p>
        </p:txBody>
      </p:sp>
      <p:sp>
        <p:nvSpPr>
          <p:cNvPr id="4" name="Footer Placeholder 3">
            <a:extLst>
              <a:ext uri="{FF2B5EF4-FFF2-40B4-BE49-F238E27FC236}">
                <a16:creationId xmlns:a16="http://schemas.microsoft.com/office/drawing/2014/main" id="{DB5BB347-944A-B9E2-3610-B058CE3C2A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CDE4A1-FFA8-7FB1-D991-27627FED81A8}"/>
              </a:ext>
            </a:extLst>
          </p:cNvPr>
          <p:cNvSpPr>
            <a:spLocks noGrp="1"/>
          </p:cNvSpPr>
          <p:nvPr>
            <p:ph type="sldNum" sz="quarter" idx="12"/>
          </p:nvPr>
        </p:nvSpPr>
        <p:spPr/>
        <p:txBody>
          <a:bodyPr/>
          <a:lstStyle/>
          <a:p>
            <a:fld id="{68700ED8-E7AF-43E0-9E26-42C1DF41C742}" type="slidenum">
              <a:rPr lang="en-US" smtClean="0"/>
              <a:t>‹#›</a:t>
            </a:fld>
            <a:endParaRPr lang="en-US"/>
          </a:p>
        </p:txBody>
      </p:sp>
    </p:spTree>
    <p:extLst>
      <p:ext uri="{BB962C8B-B14F-4D97-AF65-F5344CB8AC3E}">
        <p14:creationId xmlns:p14="http://schemas.microsoft.com/office/powerpoint/2010/main" val="1576915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2490F6-AEBC-1359-586E-F32A2B39A853}"/>
              </a:ext>
            </a:extLst>
          </p:cNvPr>
          <p:cNvSpPr>
            <a:spLocks noGrp="1"/>
          </p:cNvSpPr>
          <p:nvPr>
            <p:ph type="dt" sz="half" idx="10"/>
          </p:nvPr>
        </p:nvSpPr>
        <p:spPr/>
        <p:txBody>
          <a:bodyPr/>
          <a:lstStyle/>
          <a:p>
            <a:fld id="{1708D625-7971-4694-9058-66546D9DE0EA}" type="datetime1">
              <a:rPr lang="en-US" smtClean="0"/>
              <a:t>5/26/2024</a:t>
            </a:fld>
            <a:endParaRPr lang="en-US"/>
          </a:p>
        </p:txBody>
      </p:sp>
      <p:sp>
        <p:nvSpPr>
          <p:cNvPr id="3" name="Footer Placeholder 2">
            <a:extLst>
              <a:ext uri="{FF2B5EF4-FFF2-40B4-BE49-F238E27FC236}">
                <a16:creationId xmlns:a16="http://schemas.microsoft.com/office/drawing/2014/main" id="{C49FEC2D-4BDC-06EC-FD19-E6F0111575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5D2C24-CD5E-26EE-D3EF-DCB01AF2321B}"/>
              </a:ext>
            </a:extLst>
          </p:cNvPr>
          <p:cNvSpPr>
            <a:spLocks noGrp="1"/>
          </p:cNvSpPr>
          <p:nvPr>
            <p:ph type="sldNum" sz="quarter" idx="12"/>
          </p:nvPr>
        </p:nvSpPr>
        <p:spPr/>
        <p:txBody>
          <a:bodyPr/>
          <a:lstStyle/>
          <a:p>
            <a:fld id="{68700ED8-E7AF-43E0-9E26-42C1DF41C742}" type="slidenum">
              <a:rPr lang="en-US" smtClean="0"/>
              <a:t>‹#›</a:t>
            </a:fld>
            <a:endParaRPr lang="en-US"/>
          </a:p>
        </p:txBody>
      </p:sp>
    </p:spTree>
    <p:extLst>
      <p:ext uri="{BB962C8B-B14F-4D97-AF65-F5344CB8AC3E}">
        <p14:creationId xmlns:p14="http://schemas.microsoft.com/office/powerpoint/2010/main" val="2914988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F8892-A5EA-0425-E488-2CC7A3D3BC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44C29E-1A67-C0EF-838A-E056597716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C40119-D64F-CE99-4E7E-B9BF1FCE8A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474007-6639-3049-2499-76877002402A}"/>
              </a:ext>
            </a:extLst>
          </p:cNvPr>
          <p:cNvSpPr>
            <a:spLocks noGrp="1"/>
          </p:cNvSpPr>
          <p:nvPr>
            <p:ph type="dt" sz="half" idx="10"/>
          </p:nvPr>
        </p:nvSpPr>
        <p:spPr/>
        <p:txBody>
          <a:bodyPr/>
          <a:lstStyle/>
          <a:p>
            <a:fld id="{CC2574EB-ED20-4FA1-86F5-9858E5DEB918}" type="datetime1">
              <a:rPr lang="en-US" smtClean="0"/>
              <a:t>5/26/2024</a:t>
            </a:fld>
            <a:endParaRPr lang="en-US"/>
          </a:p>
        </p:txBody>
      </p:sp>
      <p:sp>
        <p:nvSpPr>
          <p:cNvPr id="6" name="Footer Placeholder 5">
            <a:extLst>
              <a:ext uri="{FF2B5EF4-FFF2-40B4-BE49-F238E27FC236}">
                <a16:creationId xmlns:a16="http://schemas.microsoft.com/office/drawing/2014/main" id="{519BCA44-77BB-EC98-8AF4-B5ACAD2684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5E3549-6D82-8319-58F7-8BCFB082A729}"/>
              </a:ext>
            </a:extLst>
          </p:cNvPr>
          <p:cNvSpPr>
            <a:spLocks noGrp="1"/>
          </p:cNvSpPr>
          <p:nvPr>
            <p:ph type="sldNum" sz="quarter" idx="12"/>
          </p:nvPr>
        </p:nvSpPr>
        <p:spPr/>
        <p:txBody>
          <a:bodyPr/>
          <a:lstStyle/>
          <a:p>
            <a:fld id="{68700ED8-E7AF-43E0-9E26-42C1DF41C742}" type="slidenum">
              <a:rPr lang="en-US" smtClean="0"/>
              <a:t>‹#›</a:t>
            </a:fld>
            <a:endParaRPr lang="en-US"/>
          </a:p>
        </p:txBody>
      </p:sp>
    </p:spTree>
    <p:extLst>
      <p:ext uri="{BB962C8B-B14F-4D97-AF65-F5344CB8AC3E}">
        <p14:creationId xmlns:p14="http://schemas.microsoft.com/office/powerpoint/2010/main" val="3615457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0056F-42E9-B153-0F1F-E7B0D12F7A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F3F356-F97B-D315-3EB4-8B228C10E8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A66773-6602-CC21-68EB-1BAA0C77BE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0181C1-BBBE-BCF3-FB7D-D1A13D678A60}"/>
              </a:ext>
            </a:extLst>
          </p:cNvPr>
          <p:cNvSpPr>
            <a:spLocks noGrp="1"/>
          </p:cNvSpPr>
          <p:nvPr>
            <p:ph type="dt" sz="half" idx="10"/>
          </p:nvPr>
        </p:nvSpPr>
        <p:spPr/>
        <p:txBody>
          <a:bodyPr/>
          <a:lstStyle/>
          <a:p>
            <a:fld id="{1EC6E9CF-86F2-4D41-99FC-66DE33993FC0}" type="datetime1">
              <a:rPr lang="en-US" smtClean="0"/>
              <a:t>5/26/2024</a:t>
            </a:fld>
            <a:endParaRPr lang="en-US"/>
          </a:p>
        </p:txBody>
      </p:sp>
      <p:sp>
        <p:nvSpPr>
          <p:cNvPr id="6" name="Footer Placeholder 5">
            <a:extLst>
              <a:ext uri="{FF2B5EF4-FFF2-40B4-BE49-F238E27FC236}">
                <a16:creationId xmlns:a16="http://schemas.microsoft.com/office/drawing/2014/main" id="{0C438A00-201A-BCD2-B55F-8EDF535C74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C582E6-C342-CB68-9ECB-0932A2EBCD0C}"/>
              </a:ext>
            </a:extLst>
          </p:cNvPr>
          <p:cNvSpPr>
            <a:spLocks noGrp="1"/>
          </p:cNvSpPr>
          <p:nvPr>
            <p:ph type="sldNum" sz="quarter" idx="12"/>
          </p:nvPr>
        </p:nvSpPr>
        <p:spPr/>
        <p:txBody>
          <a:bodyPr/>
          <a:lstStyle/>
          <a:p>
            <a:fld id="{68700ED8-E7AF-43E0-9E26-42C1DF41C742}" type="slidenum">
              <a:rPr lang="en-US" smtClean="0"/>
              <a:t>‹#›</a:t>
            </a:fld>
            <a:endParaRPr lang="en-US"/>
          </a:p>
        </p:txBody>
      </p:sp>
    </p:spTree>
    <p:extLst>
      <p:ext uri="{BB962C8B-B14F-4D97-AF65-F5344CB8AC3E}">
        <p14:creationId xmlns:p14="http://schemas.microsoft.com/office/powerpoint/2010/main" val="2704134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949119-A095-1203-D644-5F60558EC6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CB6327-86AE-681E-0A49-0CF0B6AD53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57271F-E8E7-4A8E-A8D1-7A7C6CCEF1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0DFC6F-34F1-448D-A94C-B28C6A16B736}" type="datetime1">
              <a:rPr lang="en-US" smtClean="0"/>
              <a:t>5/26/2024</a:t>
            </a:fld>
            <a:endParaRPr lang="en-US"/>
          </a:p>
        </p:txBody>
      </p:sp>
      <p:sp>
        <p:nvSpPr>
          <p:cNvPr id="5" name="Footer Placeholder 4">
            <a:extLst>
              <a:ext uri="{FF2B5EF4-FFF2-40B4-BE49-F238E27FC236}">
                <a16:creationId xmlns:a16="http://schemas.microsoft.com/office/drawing/2014/main" id="{017377AE-7945-C163-20D7-ECECC966CF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D83897-88BE-78EB-7A2E-5EDD6445BC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700ED8-E7AF-43E0-9E26-42C1DF41C742}" type="slidenum">
              <a:rPr lang="en-US" smtClean="0"/>
              <a:t>‹#›</a:t>
            </a:fld>
            <a:endParaRPr lang="en-US"/>
          </a:p>
        </p:txBody>
      </p:sp>
    </p:spTree>
    <p:extLst>
      <p:ext uri="{BB962C8B-B14F-4D97-AF65-F5344CB8AC3E}">
        <p14:creationId xmlns:p14="http://schemas.microsoft.com/office/powerpoint/2010/main" val="1306905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6.sv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6.sv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6.sv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6.png"/><Relationship Id="rId4" Type="http://schemas.openxmlformats.org/officeDocument/2006/relationships/image" Target="../media/image23.sv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6.sv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8.sv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3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jpg"/><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C35DE-DC46-496F-8619-B31F011BD120}"/>
              </a:ext>
            </a:extLst>
          </p:cNvPr>
          <p:cNvSpPr>
            <a:spLocks noGrp="1"/>
          </p:cNvSpPr>
          <p:nvPr>
            <p:ph type="ctrTitle"/>
          </p:nvPr>
        </p:nvSpPr>
        <p:spPr>
          <a:xfrm>
            <a:off x="1794992" y="910106"/>
            <a:ext cx="8602015" cy="2587580"/>
          </a:xfrm>
        </p:spPr>
        <p:txBody>
          <a:bodyPr>
            <a:noAutofit/>
          </a:bodyPr>
          <a:lstStyle/>
          <a:p>
            <a:r>
              <a:rPr lang="en-US" sz="4000" b="1" cap="small" dirty="0">
                <a:latin typeface="Open Sans" panose="020B0606030504020204" pitchFamily="34" charset="0"/>
                <a:ea typeface="Open Sans" panose="020B0606030504020204" pitchFamily="34" charset="0"/>
                <a:cs typeface="Open Sans" panose="020B0606030504020204" pitchFamily="34" charset="0"/>
              </a:rPr>
              <a:t>BBQ:</a:t>
            </a:r>
            <a:r>
              <a:rPr lang="en-US" sz="4000" b="1" dirty="0">
                <a:latin typeface="Open Sans" panose="020B0606030504020204" pitchFamily="34" charset="0"/>
                <a:ea typeface="Open Sans" panose="020B0606030504020204" pitchFamily="34" charset="0"/>
                <a:cs typeface="Open Sans" panose="020B0606030504020204" pitchFamily="34" charset="0"/>
              </a:rPr>
              <a:t> A Fast and Scalable Integer Priority Queue for Hardware Packet Scheduling</a:t>
            </a:r>
          </a:p>
        </p:txBody>
      </p:sp>
      <p:sp>
        <p:nvSpPr>
          <p:cNvPr id="3" name="Subtitle 2">
            <a:extLst>
              <a:ext uri="{FF2B5EF4-FFF2-40B4-BE49-F238E27FC236}">
                <a16:creationId xmlns:a16="http://schemas.microsoft.com/office/drawing/2014/main" id="{07A396E2-99B3-43F1-BC82-9A84194DA150}"/>
              </a:ext>
            </a:extLst>
          </p:cNvPr>
          <p:cNvSpPr>
            <a:spLocks noGrp="1"/>
          </p:cNvSpPr>
          <p:nvPr>
            <p:ph type="subTitle" idx="1"/>
          </p:nvPr>
        </p:nvSpPr>
        <p:spPr>
          <a:xfrm>
            <a:off x="1524000" y="3665406"/>
            <a:ext cx="9144000" cy="1154353"/>
          </a:xfrm>
        </p:spPr>
        <p:txBody>
          <a:bodyPr>
            <a:normAutofit/>
          </a:bodyPr>
          <a:lstStyle/>
          <a:p>
            <a:r>
              <a:rPr lang="en-US" b="1" dirty="0">
                <a:latin typeface="Open Sans" panose="020B0606030504020204" pitchFamily="34" charset="0"/>
                <a:ea typeface="Open Sans" panose="020B0606030504020204" pitchFamily="34" charset="0"/>
                <a:cs typeface="Open Sans" panose="020B0606030504020204" pitchFamily="34" charset="0"/>
              </a:rPr>
              <a:t>Nirav Atre</a:t>
            </a:r>
            <a:r>
              <a:rPr lang="en-US" dirty="0">
                <a:latin typeface="Open Sans" panose="020B0606030504020204" pitchFamily="34" charset="0"/>
                <a:ea typeface="Open Sans" panose="020B0606030504020204" pitchFamily="34" charset="0"/>
                <a:cs typeface="Open Sans" panose="020B0606030504020204" pitchFamily="34" charset="0"/>
              </a:rPr>
              <a:t>, Hugo </a:t>
            </a:r>
            <a:r>
              <a:rPr lang="en-US" dirty="0" err="1">
                <a:latin typeface="Open Sans" panose="020B0606030504020204" pitchFamily="34" charset="0"/>
                <a:ea typeface="Open Sans" panose="020B0606030504020204" pitchFamily="34" charset="0"/>
                <a:cs typeface="Open Sans" panose="020B0606030504020204" pitchFamily="34" charset="0"/>
              </a:rPr>
              <a:t>Sadok</a:t>
            </a:r>
            <a:r>
              <a:rPr lang="en-US" dirty="0">
                <a:latin typeface="Open Sans" panose="020B0606030504020204" pitchFamily="34" charset="0"/>
                <a:ea typeface="Open Sans" panose="020B0606030504020204" pitchFamily="34" charset="0"/>
                <a:cs typeface="Open Sans" panose="020B0606030504020204" pitchFamily="34" charset="0"/>
              </a:rPr>
              <a:t>, Justine Sherry</a:t>
            </a:r>
          </a:p>
          <a:p>
            <a:r>
              <a:rPr lang="en-US" sz="1800" i="1" dirty="0">
                <a:latin typeface="Open Sans" panose="020B0606030504020204" pitchFamily="34" charset="0"/>
                <a:ea typeface="Open Sans" panose="020B0606030504020204" pitchFamily="34" charset="0"/>
                <a:cs typeface="Open Sans" panose="020B0606030504020204" pitchFamily="34" charset="0"/>
              </a:rPr>
              <a:t>Carnegie Mellon University</a:t>
            </a:r>
          </a:p>
        </p:txBody>
      </p:sp>
      <p:pic>
        <p:nvPicPr>
          <p:cNvPr id="5" name="Picture 4" descr="Icon&#10;&#10;Description automatically generated">
            <a:extLst>
              <a:ext uri="{FF2B5EF4-FFF2-40B4-BE49-F238E27FC236}">
                <a16:creationId xmlns:a16="http://schemas.microsoft.com/office/drawing/2014/main" id="{9B4C73E1-FF6B-491A-BA08-215BEA62FA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8677" y="5493412"/>
            <a:ext cx="1740881" cy="1154354"/>
          </a:xfrm>
          <a:prstGeom prst="rect">
            <a:avLst/>
          </a:prstGeom>
        </p:spPr>
      </p:pic>
      <p:pic>
        <p:nvPicPr>
          <p:cNvPr id="4" name="Graphic 3">
            <a:extLst>
              <a:ext uri="{FF2B5EF4-FFF2-40B4-BE49-F238E27FC236}">
                <a16:creationId xmlns:a16="http://schemas.microsoft.com/office/drawing/2014/main" id="{C62E2D61-4BE2-B37E-5939-3EB3593D724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2442" y="5493412"/>
            <a:ext cx="1806815" cy="1154354"/>
          </a:xfrm>
          <a:prstGeom prst="rect">
            <a:avLst/>
          </a:prstGeom>
        </p:spPr>
      </p:pic>
    </p:spTree>
    <p:extLst>
      <p:ext uri="{BB962C8B-B14F-4D97-AF65-F5344CB8AC3E}">
        <p14:creationId xmlns:p14="http://schemas.microsoft.com/office/powerpoint/2010/main" val="4182708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552FE8-E4EB-7DAF-63FB-BF778904FED3}"/>
              </a:ext>
            </a:extLst>
          </p:cNvPr>
          <p:cNvSpPr>
            <a:spLocks noGrp="1"/>
          </p:cNvSpPr>
          <p:nvPr>
            <p:ph idx="1"/>
          </p:nvPr>
        </p:nvSpPr>
        <p:spPr>
          <a:xfrm>
            <a:off x="838202" y="1687618"/>
            <a:ext cx="9438638" cy="1060662"/>
          </a:xfrm>
        </p:spPr>
        <p:txBody>
          <a:bodyPr>
            <a:normAutofit/>
          </a:bodyPr>
          <a:lstStyle/>
          <a:p>
            <a:pPr marL="0" indent="0">
              <a:lnSpc>
                <a:spcPct val="100000"/>
              </a:lnSpc>
              <a:spcBef>
                <a:spcPts val="0"/>
              </a:spcBef>
              <a:buNone/>
            </a:pPr>
            <a:r>
              <a:rPr lang="en-US" sz="2200" dirty="0">
                <a:latin typeface="Open Sans" panose="020B0606030504020204" pitchFamily="34" charset="0"/>
                <a:ea typeface="Open Sans" panose="020B0606030504020204" pitchFamily="34" charset="0"/>
                <a:cs typeface="Open Sans" panose="020B0606030504020204" pitchFamily="34" charset="0"/>
              </a:rPr>
              <a:t>Programmable Packet Scheduling at Line Rate </a:t>
            </a:r>
            <a:r>
              <a:rPr lang="en-US" sz="2200"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[SIGCOMM ’16]</a:t>
            </a:r>
            <a:endParaRPr lang="en-US" sz="22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None/>
            </a:pPr>
            <a:r>
              <a:rPr lang="en-US" sz="2200" b="1" dirty="0">
                <a:latin typeface="Open Sans" panose="020B0606030504020204" pitchFamily="34" charset="0"/>
                <a:ea typeface="Open Sans" panose="020B0606030504020204" pitchFamily="34" charset="0"/>
                <a:cs typeface="Open Sans" panose="020B0606030504020204" pitchFamily="34" charset="0"/>
              </a:rPr>
              <a:t>→ Push-In First-Out (PIFO)</a:t>
            </a:r>
            <a:endParaRPr lang="en-US" sz="2200"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itle 3">
            <a:extLst>
              <a:ext uri="{FF2B5EF4-FFF2-40B4-BE49-F238E27FC236}">
                <a16:creationId xmlns:a16="http://schemas.microsoft.com/office/drawing/2014/main" id="{60A39A7F-3478-9058-2786-1BD262928972}"/>
              </a:ext>
            </a:extLst>
          </p:cNvPr>
          <p:cNvSpPr>
            <a:spLocks noGrp="1"/>
          </p:cNvSpPr>
          <p:nvPr>
            <p:ph type="title"/>
          </p:nvPr>
        </p:nvSpPr>
        <p:spPr>
          <a:xfrm>
            <a:off x="838200" y="365125"/>
            <a:ext cx="10515600" cy="1325563"/>
          </a:xfrm>
        </p:spPr>
        <p:txBody>
          <a:bodyPr>
            <a:normAutofit/>
          </a:bodyPr>
          <a:lstStyle/>
          <a:p>
            <a:r>
              <a:rPr lang="en-US" sz="4000" b="1" i="1" dirty="0">
                <a:latin typeface="Open Sans" panose="020B0606030504020204" pitchFamily="34" charset="0"/>
                <a:ea typeface="Open Sans" panose="020B0606030504020204" pitchFamily="34" charset="0"/>
                <a:cs typeface="Open Sans" panose="020B0606030504020204" pitchFamily="34" charset="0"/>
              </a:rPr>
              <a:t>Programmable</a:t>
            </a:r>
            <a:r>
              <a:rPr lang="en-US" sz="4000" b="1" dirty="0">
                <a:latin typeface="Open Sans" panose="020B0606030504020204" pitchFamily="34" charset="0"/>
                <a:ea typeface="Open Sans" panose="020B0606030504020204" pitchFamily="34" charset="0"/>
                <a:cs typeface="Open Sans" panose="020B0606030504020204" pitchFamily="34" charset="0"/>
              </a:rPr>
              <a:t> Packet Scheduling</a:t>
            </a:r>
          </a:p>
        </p:txBody>
      </p:sp>
      <p:pic>
        <p:nvPicPr>
          <p:cNvPr id="28" name="Graphic 27">
            <a:extLst>
              <a:ext uri="{FF2B5EF4-FFF2-40B4-BE49-F238E27FC236}">
                <a16:creationId xmlns:a16="http://schemas.microsoft.com/office/drawing/2014/main" id="{3834BFE8-24AB-DDAA-16A1-6D3822981F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99381" y="3213522"/>
            <a:ext cx="1193800" cy="1193800"/>
          </a:xfrm>
          <a:prstGeom prst="rect">
            <a:avLst/>
          </a:prstGeom>
        </p:spPr>
      </p:pic>
      <p:sp>
        <p:nvSpPr>
          <p:cNvPr id="71" name="Content Placeholder 2">
            <a:extLst>
              <a:ext uri="{FF2B5EF4-FFF2-40B4-BE49-F238E27FC236}">
                <a16:creationId xmlns:a16="http://schemas.microsoft.com/office/drawing/2014/main" id="{A0D2EB66-FD63-BDDB-79A5-91E7AC8A0971}"/>
              </a:ext>
            </a:extLst>
          </p:cNvPr>
          <p:cNvSpPr txBox="1">
            <a:spLocks/>
          </p:cNvSpPr>
          <p:nvPr/>
        </p:nvSpPr>
        <p:spPr>
          <a:xfrm>
            <a:off x="3123211" y="4372988"/>
            <a:ext cx="1987552" cy="77215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1400" i="1" dirty="0">
                <a:latin typeface="Open Sans" panose="020B0606030504020204" pitchFamily="34" charset="0"/>
                <a:ea typeface="Open Sans" panose="020B0606030504020204" pitchFamily="34" charset="0"/>
                <a:cs typeface="Open Sans" panose="020B0606030504020204" pitchFamily="34" charset="0"/>
              </a:rPr>
              <a:t>Programmable</a:t>
            </a:r>
          </a:p>
          <a:p>
            <a:pPr marL="0" indent="0" algn="ctr">
              <a:lnSpc>
                <a:spcPct val="100000"/>
              </a:lnSpc>
              <a:spcBef>
                <a:spcPts val="0"/>
              </a:spcBef>
              <a:buFont typeface="Arial" panose="020B0604020202020204" pitchFamily="34" charset="0"/>
              <a:buNone/>
            </a:pPr>
            <a:r>
              <a:rPr lang="en-US" sz="1400" dirty="0">
                <a:latin typeface="Open Sans" panose="020B0606030504020204" pitchFamily="34" charset="0"/>
                <a:ea typeface="Open Sans" panose="020B0606030504020204" pitchFamily="34" charset="0"/>
                <a:cs typeface="Open Sans" panose="020B0606030504020204" pitchFamily="34" charset="0"/>
              </a:rPr>
              <a:t>Priority (Rank) Computation</a:t>
            </a:r>
          </a:p>
        </p:txBody>
      </p:sp>
      <p:sp>
        <p:nvSpPr>
          <p:cNvPr id="73" name="Rectangle 72">
            <a:extLst>
              <a:ext uri="{FF2B5EF4-FFF2-40B4-BE49-F238E27FC236}">
                <a16:creationId xmlns:a16="http://schemas.microsoft.com/office/drawing/2014/main" id="{830E5C2A-B8E7-6BF0-70C3-B23476971D24}"/>
              </a:ext>
            </a:extLst>
          </p:cNvPr>
          <p:cNvSpPr/>
          <p:nvPr/>
        </p:nvSpPr>
        <p:spPr>
          <a:xfrm>
            <a:off x="5207518" y="3466648"/>
            <a:ext cx="1844675" cy="635848"/>
          </a:xfrm>
          <a:prstGeom prst="rect">
            <a:avLst/>
          </a:prstGeom>
          <a:solidFill>
            <a:srgbClr val="E7E6E6"/>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ontent Placeholder 2">
            <a:extLst>
              <a:ext uri="{FF2B5EF4-FFF2-40B4-BE49-F238E27FC236}">
                <a16:creationId xmlns:a16="http://schemas.microsoft.com/office/drawing/2014/main" id="{6D373A60-BC2D-956D-3F90-EED6B57511F9}"/>
              </a:ext>
            </a:extLst>
          </p:cNvPr>
          <p:cNvSpPr txBox="1">
            <a:spLocks/>
          </p:cNvSpPr>
          <p:nvPr/>
        </p:nvSpPr>
        <p:spPr>
          <a:xfrm>
            <a:off x="5244666" y="4042384"/>
            <a:ext cx="1794938" cy="54761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1400" dirty="0">
                <a:latin typeface="Open Sans" panose="020B0606030504020204" pitchFamily="34" charset="0"/>
                <a:ea typeface="Open Sans" panose="020B0606030504020204" pitchFamily="34" charset="0"/>
                <a:cs typeface="Open Sans" panose="020B0606030504020204" pitchFamily="34" charset="0"/>
              </a:rPr>
              <a:t>Priority Queue</a:t>
            </a:r>
          </a:p>
        </p:txBody>
      </p:sp>
      <p:sp>
        <p:nvSpPr>
          <p:cNvPr id="75" name="Rectangle 74">
            <a:extLst>
              <a:ext uri="{FF2B5EF4-FFF2-40B4-BE49-F238E27FC236}">
                <a16:creationId xmlns:a16="http://schemas.microsoft.com/office/drawing/2014/main" id="{259EBF80-64BC-F5EA-403B-69536324AF1B}"/>
              </a:ext>
            </a:extLst>
          </p:cNvPr>
          <p:cNvSpPr/>
          <p:nvPr/>
        </p:nvSpPr>
        <p:spPr>
          <a:xfrm>
            <a:off x="6468955" y="3536592"/>
            <a:ext cx="499100" cy="495960"/>
          </a:xfrm>
          <a:prstGeom prst="rect">
            <a:avLst/>
          </a:prstGeom>
          <a:solidFill>
            <a:srgbClr val="E66101"/>
          </a:solidFill>
          <a:ln>
            <a:solidFill>
              <a:srgbClr val="CB58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a:t>
            </a:r>
          </a:p>
        </p:txBody>
      </p:sp>
      <p:sp>
        <p:nvSpPr>
          <p:cNvPr id="77" name="Rectangle 76">
            <a:extLst>
              <a:ext uri="{FF2B5EF4-FFF2-40B4-BE49-F238E27FC236}">
                <a16:creationId xmlns:a16="http://schemas.microsoft.com/office/drawing/2014/main" id="{B2952843-4236-831C-C57B-47B75CC6B7FD}"/>
              </a:ext>
            </a:extLst>
          </p:cNvPr>
          <p:cNvSpPr/>
          <p:nvPr/>
        </p:nvSpPr>
        <p:spPr>
          <a:xfrm>
            <a:off x="5882970" y="3536592"/>
            <a:ext cx="499100" cy="495960"/>
          </a:xfrm>
          <a:prstGeom prst="rect">
            <a:avLst/>
          </a:prstGeom>
          <a:solidFill>
            <a:srgbClr val="4472C4"/>
          </a:solidFill>
          <a:ln>
            <a:solidFill>
              <a:srgbClr val="2F52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a:t>
            </a:r>
          </a:p>
        </p:txBody>
      </p:sp>
      <p:sp>
        <p:nvSpPr>
          <p:cNvPr id="78" name="Rectangle 77">
            <a:extLst>
              <a:ext uri="{FF2B5EF4-FFF2-40B4-BE49-F238E27FC236}">
                <a16:creationId xmlns:a16="http://schemas.microsoft.com/office/drawing/2014/main" id="{2223A6B1-104B-8AA3-E65C-06E395EF1A63}"/>
              </a:ext>
            </a:extLst>
          </p:cNvPr>
          <p:cNvSpPr/>
          <p:nvPr/>
        </p:nvSpPr>
        <p:spPr>
          <a:xfrm>
            <a:off x="5296985" y="3536592"/>
            <a:ext cx="499100" cy="495960"/>
          </a:xfrm>
          <a:prstGeom prst="rect">
            <a:avLst/>
          </a:prstGeom>
          <a:solidFill>
            <a:srgbClr val="552579"/>
          </a:solidFill>
          <a:ln>
            <a:solidFill>
              <a:srgbClr val="3A19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a:t>
            </a:r>
          </a:p>
        </p:txBody>
      </p:sp>
      <p:sp>
        <p:nvSpPr>
          <p:cNvPr id="8" name="Content Placeholder 2">
            <a:extLst>
              <a:ext uri="{FF2B5EF4-FFF2-40B4-BE49-F238E27FC236}">
                <a16:creationId xmlns:a16="http://schemas.microsoft.com/office/drawing/2014/main" id="{F330FC40-DE9B-5568-2258-86E4643330C5}"/>
              </a:ext>
            </a:extLst>
          </p:cNvPr>
          <p:cNvSpPr txBox="1">
            <a:spLocks/>
          </p:cNvSpPr>
          <p:nvPr/>
        </p:nvSpPr>
        <p:spPr>
          <a:xfrm>
            <a:off x="3410389" y="5214237"/>
            <a:ext cx="3757689" cy="42164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1600" b="1" dirty="0">
                <a:latin typeface="Open Sans" panose="020B0606030504020204" pitchFamily="34" charset="0"/>
                <a:ea typeface="Open Sans" panose="020B0606030504020204" pitchFamily="34" charset="0"/>
                <a:cs typeface="Open Sans" panose="020B0606030504020204" pitchFamily="34" charset="0"/>
              </a:rPr>
              <a:t>PIFO Abstraction</a:t>
            </a:r>
          </a:p>
        </p:txBody>
      </p:sp>
      <p:sp>
        <p:nvSpPr>
          <p:cNvPr id="10" name="Rectangle 9">
            <a:extLst>
              <a:ext uri="{FF2B5EF4-FFF2-40B4-BE49-F238E27FC236}">
                <a16:creationId xmlns:a16="http://schemas.microsoft.com/office/drawing/2014/main" id="{6D9A95A0-FCA2-07BB-C61E-84700197DD34}"/>
              </a:ext>
            </a:extLst>
          </p:cNvPr>
          <p:cNvSpPr/>
          <p:nvPr/>
        </p:nvSpPr>
        <p:spPr>
          <a:xfrm>
            <a:off x="944033" y="5751906"/>
            <a:ext cx="10022944" cy="883110"/>
          </a:xfrm>
          <a:prstGeom prst="rect">
            <a:avLst/>
          </a:prstGeom>
          <a:solidFill>
            <a:srgbClr val="9411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latin typeface="Open Sans" panose="020B0606030504020204" pitchFamily="34" charset="0"/>
                <a:ea typeface="Open Sans" panose="020B0606030504020204" pitchFamily="34" charset="0"/>
                <a:cs typeface="Open Sans" panose="020B0606030504020204" pitchFamily="34" charset="0"/>
              </a:rPr>
              <a:t>PIFO’s vision is hampered by throughput, scalability, and resource</a:t>
            </a:r>
            <a:br>
              <a:rPr lang="en-US" sz="2200" dirty="0">
                <a:latin typeface="Open Sans" panose="020B0606030504020204" pitchFamily="34" charset="0"/>
                <a:ea typeface="Open Sans" panose="020B0606030504020204" pitchFamily="34" charset="0"/>
                <a:cs typeface="Open Sans" panose="020B0606030504020204" pitchFamily="34" charset="0"/>
              </a:rPr>
            </a:br>
            <a:r>
              <a:rPr lang="en-US" sz="2200" dirty="0">
                <a:latin typeface="Open Sans" panose="020B0606030504020204" pitchFamily="34" charset="0"/>
                <a:ea typeface="Open Sans" panose="020B0606030504020204" pitchFamily="34" charset="0"/>
                <a:cs typeface="Open Sans" panose="020B0606030504020204" pitchFamily="34" charset="0"/>
              </a:rPr>
              <a:t>overhead issues associated with existing priority queue designs</a:t>
            </a:r>
          </a:p>
        </p:txBody>
      </p:sp>
      <p:sp>
        <p:nvSpPr>
          <p:cNvPr id="2" name="Rectangle 1">
            <a:extLst>
              <a:ext uri="{FF2B5EF4-FFF2-40B4-BE49-F238E27FC236}">
                <a16:creationId xmlns:a16="http://schemas.microsoft.com/office/drawing/2014/main" id="{32465030-1DDD-7AE5-A841-C4BF511FC71A}"/>
              </a:ext>
            </a:extLst>
          </p:cNvPr>
          <p:cNvSpPr/>
          <p:nvPr/>
        </p:nvSpPr>
        <p:spPr>
          <a:xfrm>
            <a:off x="3410390" y="2683933"/>
            <a:ext cx="3757689" cy="2530303"/>
          </a:xfrm>
          <a:prstGeom prst="rect">
            <a:avLst/>
          </a:prstGeom>
          <a:noFill/>
          <a:ln w="190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71">
            <a:extLst>
              <a:ext uri="{FF2B5EF4-FFF2-40B4-BE49-F238E27FC236}">
                <a16:creationId xmlns:a16="http://schemas.microsoft.com/office/drawing/2014/main" id="{4F0C2B08-25D6-AA7E-B634-D8A3063642B1}"/>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r="17675"/>
          <a:stretch/>
        </p:blipFill>
        <p:spPr>
          <a:xfrm rot="9884007" flipV="1">
            <a:off x="4360992" y="3148603"/>
            <a:ext cx="819532" cy="621917"/>
          </a:xfrm>
          <a:prstGeom prst="rect">
            <a:avLst/>
          </a:prstGeom>
        </p:spPr>
      </p:pic>
      <p:sp>
        <p:nvSpPr>
          <p:cNvPr id="9" name="Content Placeholder 2">
            <a:extLst>
              <a:ext uri="{FF2B5EF4-FFF2-40B4-BE49-F238E27FC236}">
                <a16:creationId xmlns:a16="http://schemas.microsoft.com/office/drawing/2014/main" id="{51FE590B-2C2A-71FC-C055-4221298A3AE7}"/>
              </a:ext>
            </a:extLst>
          </p:cNvPr>
          <p:cNvSpPr txBox="1">
            <a:spLocks/>
          </p:cNvSpPr>
          <p:nvPr/>
        </p:nvSpPr>
        <p:spPr>
          <a:xfrm>
            <a:off x="7254964" y="3317123"/>
            <a:ext cx="3609907" cy="110064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800" dirty="0">
                <a:solidFill>
                  <a:srgbClr val="9E1626"/>
                </a:solidFill>
                <a:latin typeface="Open Sans" panose="020B0606030504020204" pitchFamily="34" charset="0"/>
                <a:ea typeface="Open Sans" panose="020B0606030504020204" pitchFamily="34" charset="0"/>
                <a:cs typeface="Open Sans" panose="020B0606030504020204" pitchFamily="34" charset="0"/>
              </a:rPr>
              <a:t>At the heart of PIFO is a </a:t>
            </a:r>
            <a:r>
              <a:rPr lang="en-US" sz="1800" b="1" dirty="0">
                <a:solidFill>
                  <a:srgbClr val="9E1626"/>
                </a:solidFill>
                <a:latin typeface="Open Sans" panose="020B0606030504020204" pitchFamily="34" charset="0"/>
                <a:ea typeface="Open Sans" panose="020B0606030504020204" pitchFamily="34" charset="0"/>
                <a:cs typeface="Open Sans" panose="020B0606030504020204" pitchFamily="34" charset="0"/>
              </a:rPr>
              <a:t>hardware priority queue</a:t>
            </a:r>
            <a:r>
              <a:rPr lang="en-US" sz="1800" dirty="0">
                <a:solidFill>
                  <a:srgbClr val="9E1626"/>
                </a:solidFill>
                <a:latin typeface="Open Sans" panose="020B0606030504020204" pitchFamily="34" charset="0"/>
                <a:ea typeface="Open Sans" panose="020B0606030504020204" pitchFamily="34" charset="0"/>
                <a:cs typeface="Open Sans" panose="020B0606030504020204" pitchFamily="34" charset="0"/>
              </a:rPr>
              <a:t> that provides, at minimum, enqueue and dequeue-max functionality</a:t>
            </a:r>
          </a:p>
        </p:txBody>
      </p:sp>
    </p:spTree>
    <p:extLst>
      <p:ext uri="{BB962C8B-B14F-4D97-AF65-F5344CB8AC3E}">
        <p14:creationId xmlns:p14="http://schemas.microsoft.com/office/powerpoint/2010/main" val="158570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4112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6C8D72-A3BC-4080-A32A-E5AA90ABE342}"/>
              </a:ext>
            </a:extLst>
          </p:cNvPr>
          <p:cNvSpPr>
            <a:spLocks noGrp="1"/>
          </p:cNvSpPr>
          <p:nvPr>
            <p:ph type="title"/>
          </p:nvPr>
        </p:nvSpPr>
        <p:spPr/>
        <p:txBody>
          <a:bodyPr/>
          <a:lstStyle/>
          <a:p>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This Talk</a:t>
            </a:r>
          </a:p>
        </p:txBody>
      </p:sp>
      <p:sp>
        <p:nvSpPr>
          <p:cNvPr id="7" name="Content Placeholder 4">
            <a:extLst>
              <a:ext uri="{FF2B5EF4-FFF2-40B4-BE49-F238E27FC236}">
                <a16:creationId xmlns:a16="http://schemas.microsoft.com/office/drawing/2014/main" id="{D7F669DD-2495-D54B-9767-C7EE1B7AE407}"/>
              </a:ext>
            </a:extLst>
          </p:cNvPr>
          <p:cNvSpPr>
            <a:spLocks noGrp="1"/>
          </p:cNvSpPr>
          <p:nvPr>
            <p:ph idx="1"/>
          </p:nvPr>
        </p:nvSpPr>
        <p:spPr>
          <a:xfrm>
            <a:off x="838199" y="1825625"/>
            <a:ext cx="10615614" cy="2832100"/>
          </a:xfrm>
        </p:spPr>
        <p:txBody>
          <a:bodyPr>
            <a:normAutofit/>
          </a:bodyPr>
          <a:lstStyle/>
          <a:p>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Minimum requirements for scheduling in switches and SmartNICs</a:t>
            </a:r>
          </a:p>
          <a:p>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State-of-the-art priority queue designs are infeasible</a:t>
            </a:r>
          </a:p>
          <a:p>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How do we get there?</a:t>
            </a:r>
            <a:endParaRPr lang="en-US" sz="24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Evaluation</a:t>
            </a:r>
          </a:p>
        </p:txBody>
      </p:sp>
    </p:spTree>
    <p:extLst>
      <p:ext uri="{BB962C8B-B14F-4D97-AF65-F5344CB8AC3E}">
        <p14:creationId xmlns:p14="http://schemas.microsoft.com/office/powerpoint/2010/main" val="2518209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6C8D72-A3BC-4080-A32A-E5AA90ABE342}"/>
              </a:ext>
            </a:extLst>
          </p:cNvPr>
          <p:cNvSpPr>
            <a:spLocks noGrp="1"/>
          </p:cNvSpPr>
          <p:nvPr>
            <p:ph type="title"/>
          </p:nvPr>
        </p:nvSpPr>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This Talk</a:t>
            </a:r>
          </a:p>
        </p:txBody>
      </p:sp>
      <p:sp>
        <p:nvSpPr>
          <p:cNvPr id="7" name="Content Placeholder 4">
            <a:extLst>
              <a:ext uri="{FF2B5EF4-FFF2-40B4-BE49-F238E27FC236}">
                <a16:creationId xmlns:a16="http://schemas.microsoft.com/office/drawing/2014/main" id="{D7F669DD-2495-D54B-9767-C7EE1B7AE407}"/>
              </a:ext>
            </a:extLst>
          </p:cNvPr>
          <p:cNvSpPr>
            <a:spLocks noGrp="1"/>
          </p:cNvSpPr>
          <p:nvPr>
            <p:ph idx="1"/>
          </p:nvPr>
        </p:nvSpPr>
        <p:spPr>
          <a:xfrm>
            <a:off x="838199" y="1825625"/>
            <a:ext cx="10615614" cy="2832100"/>
          </a:xfrm>
        </p:spPr>
        <p:txBody>
          <a:bodyPr>
            <a:normAutofit/>
          </a:bodyPr>
          <a:lstStyle/>
          <a:p>
            <a:r>
              <a:rPr lang="en-US" sz="2400" b="1" dirty="0">
                <a:latin typeface="Open Sans" panose="020B0606030504020204" pitchFamily="34" charset="0"/>
                <a:ea typeface="Open Sans" panose="020B0606030504020204" pitchFamily="34" charset="0"/>
                <a:cs typeface="Open Sans" panose="020B0606030504020204" pitchFamily="34" charset="0"/>
              </a:rPr>
              <a:t>Minimum requirements for scheduling in switches and SmartNICs</a:t>
            </a:r>
          </a:p>
          <a:p>
            <a:r>
              <a:rPr lang="en-US" sz="2400" dirty="0">
                <a:solidFill>
                  <a:schemeClr val="bg2">
                    <a:lumMod val="90000"/>
                  </a:schemeClr>
                </a:solidFill>
                <a:latin typeface="Open Sans" panose="020B0606030504020204" pitchFamily="34" charset="0"/>
                <a:ea typeface="Open Sans" panose="020B0606030504020204" pitchFamily="34" charset="0"/>
                <a:cs typeface="Open Sans" panose="020B0606030504020204" pitchFamily="34" charset="0"/>
              </a:rPr>
              <a:t>State-of-the-art priority queue designs are infeasible</a:t>
            </a:r>
          </a:p>
          <a:p>
            <a:r>
              <a:rPr lang="en-US" sz="2400" dirty="0">
                <a:solidFill>
                  <a:schemeClr val="bg2">
                    <a:lumMod val="90000"/>
                  </a:schemeClr>
                </a:solidFill>
                <a:latin typeface="Open Sans" panose="020B0606030504020204" pitchFamily="34" charset="0"/>
                <a:ea typeface="Open Sans" panose="020B0606030504020204" pitchFamily="34" charset="0"/>
                <a:cs typeface="Open Sans" panose="020B0606030504020204" pitchFamily="34" charset="0"/>
              </a:rPr>
              <a:t>How do we get there?</a:t>
            </a:r>
            <a:endParaRPr lang="en-US" sz="2400" i="1" dirty="0">
              <a:solidFill>
                <a:schemeClr val="bg2">
                  <a:lumMod val="9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2400" dirty="0">
                <a:solidFill>
                  <a:schemeClr val="bg2">
                    <a:lumMod val="90000"/>
                  </a:schemeClr>
                </a:solidFill>
                <a:latin typeface="Open Sans" panose="020B0606030504020204" pitchFamily="34" charset="0"/>
                <a:ea typeface="Open Sans" panose="020B0606030504020204" pitchFamily="34" charset="0"/>
                <a:cs typeface="Open Sans" panose="020B0606030504020204" pitchFamily="34" charset="0"/>
              </a:rPr>
              <a:t>Evaluation</a:t>
            </a:r>
          </a:p>
        </p:txBody>
      </p:sp>
    </p:spTree>
    <p:extLst>
      <p:ext uri="{BB962C8B-B14F-4D97-AF65-F5344CB8AC3E}">
        <p14:creationId xmlns:p14="http://schemas.microsoft.com/office/powerpoint/2010/main" val="2998932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6C8D72-A3BC-4080-A32A-E5AA90ABE342}"/>
              </a:ext>
            </a:extLst>
          </p:cNvPr>
          <p:cNvSpPr>
            <a:spLocks noGrp="1"/>
          </p:cNvSpPr>
          <p:nvPr>
            <p:ph type="title"/>
          </p:nvPr>
        </p:nvSpPr>
        <p:spPr>
          <a:xfrm>
            <a:off x="838199" y="365125"/>
            <a:ext cx="10748964" cy="1325563"/>
          </a:xfrm>
        </p:spPr>
        <p:txBody>
          <a:bodyPr>
            <a:normAutofit/>
          </a:bodyPr>
          <a:lstStyle/>
          <a:p>
            <a:r>
              <a:rPr lang="en-US" sz="2500" b="1" dirty="0">
                <a:latin typeface="Open Sans" panose="020B0606030504020204" pitchFamily="34" charset="0"/>
                <a:ea typeface="Open Sans" panose="020B0606030504020204" pitchFamily="34" charset="0"/>
                <a:cs typeface="Open Sans" panose="020B0606030504020204" pitchFamily="34" charset="0"/>
              </a:rPr>
              <a:t>Minimum requirements for scheduling in switches and SmartNICs</a:t>
            </a:r>
          </a:p>
        </p:txBody>
      </p:sp>
      <p:pic>
        <p:nvPicPr>
          <p:cNvPr id="3" name="Graphic 2">
            <a:extLst>
              <a:ext uri="{FF2B5EF4-FFF2-40B4-BE49-F238E27FC236}">
                <a16:creationId xmlns:a16="http://schemas.microsoft.com/office/drawing/2014/main" id="{C27BE80C-97C4-1349-2051-79CC3E0CD0F4}"/>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3889" t="13889" r="13889" b="13889"/>
          <a:stretch/>
        </p:blipFill>
        <p:spPr>
          <a:xfrm>
            <a:off x="2030903" y="2135049"/>
            <a:ext cx="892703" cy="892703"/>
          </a:xfrm>
          <a:prstGeom prst="rect">
            <a:avLst/>
          </a:prstGeom>
        </p:spPr>
      </p:pic>
      <p:pic>
        <p:nvPicPr>
          <p:cNvPr id="8" name="Graphic 7">
            <a:extLst>
              <a:ext uri="{FF2B5EF4-FFF2-40B4-BE49-F238E27FC236}">
                <a16:creationId xmlns:a16="http://schemas.microsoft.com/office/drawing/2014/main" id="{30204CD8-419D-92F1-3D2C-B223242D824B}"/>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6325" t="9796" r="6325" b="9796"/>
          <a:stretch/>
        </p:blipFill>
        <p:spPr>
          <a:xfrm>
            <a:off x="9268389" y="2079903"/>
            <a:ext cx="1029693" cy="947849"/>
          </a:xfrm>
          <a:prstGeom prst="rect">
            <a:avLst/>
          </a:prstGeom>
        </p:spPr>
      </p:pic>
      <p:pic>
        <p:nvPicPr>
          <p:cNvPr id="10" name="Graphic 9">
            <a:extLst>
              <a:ext uri="{FF2B5EF4-FFF2-40B4-BE49-F238E27FC236}">
                <a16:creationId xmlns:a16="http://schemas.microsoft.com/office/drawing/2014/main" id="{53574755-61A3-C3AB-1202-81DAF73DB9C8}"/>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t="19515" b="19265"/>
          <a:stretch/>
        </p:blipFill>
        <p:spPr>
          <a:xfrm>
            <a:off x="5476942" y="2202410"/>
            <a:ext cx="1238111" cy="757982"/>
          </a:xfrm>
          <a:prstGeom prst="rect">
            <a:avLst/>
          </a:prstGeom>
        </p:spPr>
      </p:pic>
      <p:sp>
        <p:nvSpPr>
          <p:cNvPr id="11" name="Content Placeholder 2">
            <a:extLst>
              <a:ext uri="{FF2B5EF4-FFF2-40B4-BE49-F238E27FC236}">
                <a16:creationId xmlns:a16="http://schemas.microsoft.com/office/drawing/2014/main" id="{F5AFDF3F-C953-61D9-7D0E-FF7A045427F6}"/>
              </a:ext>
            </a:extLst>
          </p:cNvPr>
          <p:cNvSpPr txBox="1">
            <a:spLocks/>
          </p:cNvSpPr>
          <p:nvPr/>
        </p:nvSpPr>
        <p:spPr>
          <a:xfrm>
            <a:off x="1572087" y="3322291"/>
            <a:ext cx="1809691" cy="708981"/>
          </a:xfrm>
          <a:prstGeom prst="rect">
            <a:avLst/>
          </a:prstGeom>
        </p:spPr>
        <p:txBody>
          <a:bodyPr vert="horz" lIns="91440" tIns="45720" rIns="91440" bIns="4572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000" b="1" dirty="0">
                <a:latin typeface="Open Sans" panose="020B0606030504020204" pitchFamily="34" charset="0"/>
                <a:ea typeface="Open Sans" panose="020B0606030504020204" pitchFamily="34" charset="0"/>
                <a:cs typeface="Open Sans" panose="020B0606030504020204" pitchFamily="34" charset="0"/>
              </a:rPr>
              <a:t>Flow Count Scalability</a:t>
            </a:r>
          </a:p>
        </p:txBody>
      </p:sp>
      <p:sp>
        <p:nvSpPr>
          <p:cNvPr id="12" name="Content Placeholder 2">
            <a:extLst>
              <a:ext uri="{FF2B5EF4-FFF2-40B4-BE49-F238E27FC236}">
                <a16:creationId xmlns:a16="http://schemas.microsoft.com/office/drawing/2014/main" id="{6DD65F4D-B72A-A7CB-D9C8-4AABBBF476D9}"/>
              </a:ext>
            </a:extLst>
          </p:cNvPr>
          <p:cNvSpPr txBox="1">
            <a:spLocks/>
          </p:cNvSpPr>
          <p:nvPr/>
        </p:nvSpPr>
        <p:spPr>
          <a:xfrm>
            <a:off x="1086390" y="4087707"/>
            <a:ext cx="2781084" cy="123603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1800" dirty="0">
                <a:latin typeface="Open Sans" panose="020B0606030504020204" pitchFamily="34" charset="0"/>
                <a:ea typeface="Open Sans" panose="020B0606030504020204" pitchFamily="34" charset="0"/>
                <a:cs typeface="Open Sans" panose="020B0606030504020204" pitchFamily="34" charset="0"/>
              </a:rPr>
              <a:t>Support flow counts representative of modern networks: </a:t>
            </a:r>
            <a:r>
              <a:rPr lang="en-US" sz="1800" b="1" dirty="0">
                <a:latin typeface="Open Sans" panose="020B0606030504020204" pitchFamily="34" charset="0"/>
                <a:ea typeface="Open Sans" panose="020B0606030504020204" pitchFamily="34" charset="0"/>
                <a:cs typeface="Open Sans" panose="020B0606030504020204" pitchFamily="34" charset="0"/>
              </a:rPr>
              <a:t>O(100K)</a:t>
            </a:r>
          </a:p>
        </p:txBody>
      </p:sp>
      <p:sp>
        <p:nvSpPr>
          <p:cNvPr id="14" name="Content Placeholder 2">
            <a:extLst>
              <a:ext uri="{FF2B5EF4-FFF2-40B4-BE49-F238E27FC236}">
                <a16:creationId xmlns:a16="http://schemas.microsoft.com/office/drawing/2014/main" id="{209277FF-6956-C455-8D2E-5373AF0C439D}"/>
              </a:ext>
            </a:extLst>
          </p:cNvPr>
          <p:cNvSpPr txBox="1">
            <a:spLocks/>
          </p:cNvSpPr>
          <p:nvPr/>
        </p:nvSpPr>
        <p:spPr>
          <a:xfrm>
            <a:off x="4946052" y="3322292"/>
            <a:ext cx="2299893" cy="708981"/>
          </a:xfrm>
          <a:prstGeom prst="rect">
            <a:avLst/>
          </a:prstGeom>
        </p:spPr>
        <p:txBody>
          <a:bodyPr vert="horz" lIns="91440" tIns="45720" rIns="91440" bIns="4572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000" b="1" dirty="0">
                <a:latin typeface="Open Sans" panose="020B0606030504020204" pitchFamily="34" charset="0"/>
                <a:ea typeface="Open Sans" panose="020B0606030504020204" pitchFamily="34" charset="0"/>
                <a:cs typeface="Open Sans" panose="020B0606030504020204" pitchFamily="34" charset="0"/>
              </a:rPr>
              <a:t>Single-Instance Performance</a:t>
            </a:r>
          </a:p>
        </p:txBody>
      </p:sp>
      <p:sp>
        <p:nvSpPr>
          <p:cNvPr id="15" name="Content Placeholder 2">
            <a:extLst>
              <a:ext uri="{FF2B5EF4-FFF2-40B4-BE49-F238E27FC236}">
                <a16:creationId xmlns:a16="http://schemas.microsoft.com/office/drawing/2014/main" id="{06CD0BFF-C67F-80E4-A13C-21EB72014F0E}"/>
              </a:ext>
            </a:extLst>
          </p:cNvPr>
          <p:cNvSpPr txBox="1">
            <a:spLocks/>
          </p:cNvSpPr>
          <p:nvPr/>
        </p:nvSpPr>
        <p:spPr>
          <a:xfrm>
            <a:off x="4450609" y="4087707"/>
            <a:ext cx="3524144" cy="123603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1800" dirty="0">
                <a:latin typeface="Open Sans" panose="020B0606030504020204" pitchFamily="34" charset="0"/>
                <a:ea typeface="Open Sans" panose="020B0606030504020204" pitchFamily="34" charset="0"/>
                <a:cs typeface="Open Sans" panose="020B0606030504020204" pitchFamily="34" charset="0"/>
              </a:rPr>
              <a:t>Sustain packet rates corresponding to today’s line rates: </a:t>
            </a:r>
            <a:r>
              <a:rPr lang="en-US" sz="1800" b="1" dirty="0">
                <a:latin typeface="Open Sans" panose="020B0606030504020204" pitchFamily="34" charset="0"/>
                <a:ea typeface="Open Sans" panose="020B0606030504020204" pitchFamily="34" charset="0"/>
                <a:cs typeface="Open Sans" panose="020B0606030504020204" pitchFamily="34" charset="0"/>
              </a:rPr>
              <a:t>100Gbps+ (148.8 Mpps)</a:t>
            </a:r>
          </a:p>
        </p:txBody>
      </p:sp>
      <p:sp>
        <p:nvSpPr>
          <p:cNvPr id="16" name="Content Placeholder 2">
            <a:extLst>
              <a:ext uri="{FF2B5EF4-FFF2-40B4-BE49-F238E27FC236}">
                <a16:creationId xmlns:a16="http://schemas.microsoft.com/office/drawing/2014/main" id="{0389F41E-D515-8379-3955-1DC93E5ADF87}"/>
              </a:ext>
            </a:extLst>
          </p:cNvPr>
          <p:cNvSpPr txBox="1">
            <a:spLocks/>
          </p:cNvSpPr>
          <p:nvPr/>
        </p:nvSpPr>
        <p:spPr>
          <a:xfrm>
            <a:off x="8633288" y="3322291"/>
            <a:ext cx="2299893" cy="708981"/>
          </a:xfrm>
          <a:prstGeom prst="rect">
            <a:avLst/>
          </a:prstGeom>
        </p:spPr>
        <p:txBody>
          <a:bodyPr vert="horz" lIns="91440" tIns="45720" rIns="91440" bIns="4572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000" b="1" dirty="0">
                <a:latin typeface="Open Sans" panose="020B0606030504020204" pitchFamily="34" charset="0"/>
                <a:ea typeface="Open Sans" panose="020B0606030504020204" pitchFamily="34" charset="0"/>
                <a:cs typeface="Open Sans" panose="020B0606030504020204" pitchFamily="34" charset="0"/>
              </a:rPr>
              <a:t>Logical Partitioning</a:t>
            </a:r>
          </a:p>
        </p:txBody>
      </p:sp>
      <p:sp>
        <p:nvSpPr>
          <p:cNvPr id="17" name="Content Placeholder 2">
            <a:extLst>
              <a:ext uri="{FF2B5EF4-FFF2-40B4-BE49-F238E27FC236}">
                <a16:creationId xmlns:a16="http://schemas.microsoft.com/office/drawing/2014/main" id="{3766C01F-9D07-6DBE-BAE0-794A3477BBBE}"/>
              </a:ext>
            </a:extLst>
          </p:cNvPr>
          <p:cNvSpPr txBox="1">
            <a:spLocks/>
          </p:cNvSpPr>
          <p:nvPr/>
        </p:nvSpPr>
        <p:spPr>
          <a:xfrm>
            <a:off x="8293389" y="4087707"/>
            <a:ext cx="2979693" cy="149541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1800" dirty="0">
                <a:latin typeface="Open Sans" panose="020B0606030504020204" pitchFamily="34" charset="0"/>
                <a:ea typeface="Open Sans" panose="020B0606030504020204" pitchFamily="34" charset="0"/>
                <a:cs typeface="Open Sans" panose="020B0606030504020204" pitchFamily="34" charset="0"/>
              </a:rPr>
              <a:t>Statistically multiplex a single, </a:t>
            </a:r>
            <a:r>
              <a:rPr lang="en-US" sz="1800" b="1" dirty="0">
                <a:latin typeface="Open Sans" panose="020B0606030504020204" pitchFamily="34" charset="0"/>
                <a:ea typeface="Open Sans" panose="020B0606030504020204" pitchFamily="34" charset="0"/>
                <a:cs typeface="Open Sans" panose="020B0606030504020204" pitchFamily="34" charset="0"/>
              </a:rPr>
              <a:t>physical</a:t>
            </a:r>
            <a:r>
              <a:rPr lang="en-US" sz="1800" dirty="0">
                <a:latin typeface="Open Sans" panose="020B0606030504020204" pitchFamily="34" charset="0"/>
                <a:ea typeface="Open Sans" panose="020B0606030504020204" pitchFamily="34" charset="0"/>
                <a:cs typeface="Open Sans" panose="020B0606030504020204" pitchFamily="34" charset="0"/>
              </a:rPr>
              <a:t> priority queue between many independent </a:t>
            </a:r>
            <a:r>
              <a:rPr lang="en-US" sz="1800" b="1" dirty="0">
                <a:latin typeface="Open Sans" panose="020B0606030504020204" pitchFamily="34" charset="0"/>
                <a:ea typeface="Open Sans" panose="020B0606030504020204" pitchFamily="34" charset="0"/>
                <a:cs typeface="Open Sans" panose="020B0606030504020204" pitchFamily="34" charset="0"/>
              </a:rPr>
              <a:t>logical </a:t>
            </a:r>
            <a:r>
              <a:rPr lang="en-US" sz="1800" dirty="0">
                <a:latin typeface="Open Sans" panose="020B0606030504020204" pitchFamily="34" charset="0"/>
                <a:ea typeface="Open Sans" panose="020B0606030504020204" pitchFamily="34" charset="0"/>
                <a:cs typeface="Open Sans" panose="020B0606030504020204" pitchFamily="34" charset="0"/>
              </a:rPr>
              <a:t>priority queues</a:t>
            </a:r>
          </a:p>
        </p:txBody>
      </p:sp>
    </p:spTree>
    <p:extLst>
      <p:ext uri="{BB962C8B-B14F-4D97-AF65-F5344CB8AC3E}">
        <p14:creationId xmlns:p14="http://schemas.microsoft.com/office/powerpoint/2010/main" val="365480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6C8D72-A3BC-4080-A32A-E5AA90ABE342}"/>
              </a:ext>
            </a:extLst>
          </p:cNvPr>
          <p:cNvSpPr>
            <a:spLocks noGrp="1"/>
          </p:cNvSpPr>
          <p:nvPr>
            <p:ph type="title"/>
          </p:nvPr>
        </p:nvSpPr>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This Talk</a:t>
            </a:r>
          </a:p>
        </p:txBody>
      </p:sp>
      <p:sp>
        <p:nvSpPr>
          <p:cNvPr id="7" name="Content Placeholder 4">
            <a:extLst>
              <a:ext uri="{FF2B5EF4-FFF2-40B4-BE49-F238E27FC236}">
                <a16:creationId xmlns:a16="http://schemas.microsoft.com/office/drawing/2014/main" id="{D7F669DD-2495-D54B-9767-C7EE1B7AE407}"/>
              </a:ext>
            </a:extLst>
          </p:cNvPr>
          <p:cNvSpPr>
            <a:spLocks noGrp="1"/>
          </p:cNvSpPr>
          <p:nvPr>
            <p:ph idx="1"/>
          </p:nvPr>
        </p:nvSpPr>
        <p:spPr>
          <a:xfrm>
            <a:off x="838199" y="1825625"/>
            <a:ext cx="10615614" cy="2832100"/>
          </a:xfrm>
        </p:spPr>
        <p:txBody>
          <a:bodyPr>
            <a:norm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Minimum requirements for scheduling in switches and SmartNICs</a:t>
            </a:r>
          </a:p>
          <a:p>
            <a:r>
              <a:rPr lang="en-US" sz="2400" b="1" dirty="0">
                <a:latin typeface="Open Sans" panose="020B0606030504020204" pitchFamily="34" charset="0"/>
                <a:ea typeface="Open Sans" panose="020B0606030504020204" pitchFamily="34" charset="0"/>
                <a:cs typeface="Open Sans" panose="020B0606030504020204" pitchFamily="34" charset="0"/>
              </a:rPr>
              <a:t>State-of-the-art priority queue designs are infeasible</a:t>
            </a:r>
          </a:p>
          <a:p>
            <a:r>
              <a:rPr lang="en-US" sz="2400" dirty="0">
                <a:solidFill>
                  <a:schemeClr val="bg2">
                    <a:lumMod val="90000"/>
                  </a:schemeClr>
                </a:solidFill>
                <a:latin typeface="Open Sans" panose="020B0606030504020204" pitchFamily="34" charset="0"/>
                <a:ea typeface="Open Sans" panose="020B0606030504020204" pitchFamily="34" charset="0"/>
                <a:cs typeface="Open Sans" panose="020B0606030504020204" pitchFamily="34" charset="0"/>
              </a:rPr>
              <a:t>How do we get there?</a:t>
            </a:r>
            <a:endParaRPr lang="en-US" sz="2400" i="1" dirty="0">
              <a:solidFill>
                <a:schemeClr val="bg2">
                  <a:lumMod val="9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2400" dirty="0">
                <a:solidFill>
                  <a:schemeClr val="bg2">
                    <a:lumMod val="90000"/>
                  </a:schemeClr>
                </a:solidFill>
                <a:latin typeface="Open Sans" panose="020B0606030504020204" pitchFamily="34" charset="0"/>
                <a:ea typeface="Open Sans" panose="020B0606030504020204" pitchFamily="34" charset="0"/>
                <a:cs typeface="Open Sans" panose="020B0606030504020204" pitchFamily="34" charset="0"/>
              </a:rPr>
              <a:t>Evaluation</a:t>
            </a:r>
          </a:p>
        </p:txBody>
      </p:sp>
    </p:spTree>
    <p:extLst>
      <p:ext uri="{BB962C8B-B14F-4D97-AF65-F5344CB8AC3E}">
        <p14:creationId xmlns:p14="http://schemas.microsoft.com/office/powerpoint/2010/main" val="1519705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DF1A8839-4A2C-0DF0-1330-0982EEE6539E}"/>
              </a:ext>
            </a:extLst>
          </p:cNvPr>
          <p:cNvPicPr>
            <a:picLocks noChangeAspect="1"/>
          </p:cNvPicPr>
          <p:nvPr/>
        </p:nvPicPr>
        <p:blipFill>
          <a:blip r:embed="rId3"/>
          <a:stretch>
            <a:fillRect/>
          </a:stretch>
        </p:blipFill>
        <p:spPr>
          <a:xfrm>
            <a:off x="5122676" y="2460479"/>
            <a:ext cx="5974598" cy="2523963"/>
          </a:xfrm>
          <a:prstGeom prst="rect">
            <a:avLst/>
          </a:prstGeom>
        </p:spPr>
      </p:pic>
      <p:sp>
        <p:nvSpPr>
          <p:cNvPr id="4" name="Title 3">
            <a:extLst>
              <a:ext uri="{FF2B5EF4-FFF2-40B4-BE49-F238E27FC236}">
                <a16:creationId xmlns:a16="http://schemas.microsoft.com/office/drawing/2014/main" id="{556C8D72-A3BC-4080-A32A-E5AA90ABE342}"/>
              </a:ext>
            </a:extLst>
          </p:cNvPr>
          <p:cNvSpPr>
            <a:spLocks noGrp="1"/>
          </p:cNvSpPr>
          <p:nvPr>
            <p:ph type="title"/>
          </p:nvPr>
        </p:nvSpPr>
        <p:spPr/>
        <p:txBody>
          <a:bodyPr>
            <a:normAutofit/>
          </a:bodyPr>
          <a:lstStyle/>
          <a:p>
            <a:r>
              <a:rPr lang="en-US" sz="4000" b="1" dirty="0">
                <a:latin typeface="Open Sans" panose="020B0606030504020204" pitchFamily="34" charset="0"/>
                <a:ea typeface="Open Sans" panose="020B0606030504020204" pitchFamily="34" charset="0"/>
                <a:cs typeface="Open Sans" panose="020B0606030504020204" pitchFamily="34" charset="0"/>
              </a:rPr>
              <a:t>Existing designs are infeasible</a:t>
            </a:r>
          </a:p>
        </p:txBody>
      </p:sp>
      <p:sp>
        <p:nvSpPr>
          <p:cNvPr id="5" name="Content Placeholder 4">
            <a:extLst>
              <a:ext uri="{FF2B5EF4-FFF2-40B4-BE49-F238E27FC236}">
                <a16:creationId xmlns:a16="http://schemas.microsoft.com/office/drawing/2014/main" id="{0067B6D2-A5D1-40ED-8333-55FB74B2B3FB}"/>
              </a:ext>
            </a:extLst>
          </p:cNvPr>
          <p:cNvSpPr>
            <a:spLocks noGrp="1"/>
          </p:cNvSpPr>
          <p:nvPr>
            <p:ph idx="1"/>
          </p:nvPr>
        </p:nvSpPr>
        <p:spPr>
          <a:xfrm>
            <a:off x="838200" y="1825626"/>
            <a:ext cx="2890467" cy="539540"/>
          </a:xfrm>
        </p:spPr>
        <p:txBody>
          <a:bodyPr>
            <a:normAutofit/>
          </a:bodyPr>
          <a:lstStyle/>
          <a:p>
            <a:pPr marL="0" indent="0">
              <a:buNone/>
            </a:pPr>
            <a:r>
              <a:rPr lang="en-US" sz="2200" b="1" dirty="0">
                <a:latin typeface="Open Sans" panose="020B0606030504020204" pitchFamily="34" charset="0"/>
                <a:ea typeface="Open Sans" panose="020B0606030504020204" pitchFamily="34" charset="0"/>
                <a:cs typeface="Open Sans" panose="020B0606030504020204" pitchFamily="34" charset="0"/>
              </a:rPr>
              <a:t>PIFO</a:t>
            </a:r>
            <a:r>
              <a:rPr lang="en-US" sz="2200" dirty="0">
                <a:latin typeface="Open Sans" panose="020B0606030504020204" pitchFamily="34" charset="0"/>
                <a:ea typeface="Open Sans" panose="020B0606030504020204" pitchFamily="34" charset="0"/>
                <a:cs typeface="Open Sans" panose="020B0606030504020204" pitchFamily="34" charset="0"/>
              </a:rPr>
              <a:t> </a:t>
            </a:r>
            <a:r>
              <a:rPr lang="en-US" sz="2200"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[SIGCOMM ’16]</a:t>
            </a:r>
            <a:endParaRPr lang="en-US" sz="22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Oval 11">
            <a:extLst>
              <a:ext uri="{FF2B5EF4-FFF2-40B4-BE49-F238E27FC236}">
                <a16:creationId xmlns:a16="http://schemas.microsoft.com/office/drawing/2014/main" id="{BB9BFD09-7454-0CCB-BDD5-9C31EC43C8D7}"/>
              </a:ext>
            </a:extLst>
          </p:cNvPr>
          <p:cNvSpPr/>
          <p:nvPr/>
        </p:nvSpPr>
        <p:spPr>
          <a:xfrm>
            <a:off x="5472844" y="3456736"/>
            <a:ext cx="721279" cy="721279"/>
          </a:xfrm>
          <a:prstGeom prst="ellipse">
            <a:avLst/>
          </a:prstGeom>
          <a:noFill/>
          <a:ln w="38100">
            <a:solidFill>
              <a:srgbClr val="941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cxnSp>
        <p:nvCxnSpPr>
          <p:cNvPr id="14" name="Straight Connector 13">
            <a:extLst>
              <a:ext uri="{FF2B5EF4-FFF2-40B4-BE49-F238E27FC236}">
                <a16:creationId xmlns:a16="http://schemas.microsoft.com/office/drawing/2014/main" id="{0D2BBD30-B77B-474D-6EDB-1D8C2FDED333}"/>
              </a:ext>
            </a:extLst>
          </p:cNvPr>
          <p:cNvCxnSpPr>
            <a:cxnSpLocks/>
            <a:stCxn id="12" idx="2"/>
          </p:cNvCxnSpPr>
          <p:nvPr/>
        </p:nvCxnSpPr>
        <p:spPr>
          <a:xfrm flipH="1" flipV="1">
            <a:off x="4967686" y="3627547"/>
            <a:ext cx="505158" cy="189829"/>
          </a:xfrm>
          <a:prstGeom prst="line">
            <a:avLst/>
          </a:prstGeom>
          <a:ln w="38100">
            <a:solidFill>
              <a:srgbClr val="941120"/>
            </a:solidFill>
          </a:ln>
        </p:spPr>
        <p:style>
          <a:lnRef idx="1">
            <a:schemeClr val="accent1"/>
          </a:lnRef>
          <a:fillRef idx="0">
            <a:schemeClr val="accent1"/>
          </a:fillRef>
          <a:effectRef idx="0">
            <a:schemeClr val="accent1"/>
          </a:effectRef>
          <a:fontRef idx="minor">
            <a:schemeClr val="tx1"/>
          </a:fontRef>
        </p:style>
      </p:cxnSp>
      <p:pic>
        <p:nvPicPr>
          <p:cNvPr id="11" name="Picture 10" descr="Diagram, schematic&#10;&#10;Description automatically generated">
            <a:extLst>
              <a:ext uri="{FF2B5EF4-FFF2-40B4-BE49-F238E27FC236}">
                <a16:creationId xmlns:a16="http://schemas.microsoft.com/office/drawing/2014/main" id="{8E2537C1-D9A4-9542-32F1-43BA647719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313" y="2561544"/>
            <a:ext cx="4029573" cy="19408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extBox 18">
            <a:extLst>
              <a:ext uri="{FF2B5EF4-FFF2-40B4-BE49-F238E27FC236}">
                <a16:creationId xmlns:a16="http://schemas.microsoft.com/office/drawing/2014/main" id="{D313F704-4671-A2C1-71ED-3428A22ED49D}"/>
              </a:ext>
            </a:extLst>
          </p:cNvPr>
          <p:cNvSpPr txBox="1"/>
          <p:nvPr/>
        </p:nvSpPr>
        <p:spPr>
          <a:xfrm>
            <a:off x="1111270" y="5617345"/>
            <a:ext cx="7217382" cy="707886"/>
          </a:xfrm>
          <a:prstGeom prst="rect">
            <a:avLst/>
          </a:prstGeom>
          <a:noFill/>
        </p:spPr>
        <p:txBody>
          <a:bodyPr wrap="square">
            <a:spAutoFit/>
          </a:bodyPr>
          <a:lstStyle/>
          <a:p>
            <a:pPr algn="r"/>
            <a:r>
              <a:rPr lang="en-US" sz="2000" dirty="0">
                <a:latin typeface="Open Sans" panose="020B0606030504020204" pitchFamily="34" charset="0"/>
                <a:ea typeface="Open Sans" panose="020B0606030504020204" pitchFamily="34" charset="0"/>
                <a:cs typeface="Open Sans" panose="020B0606030504020204" pitchFamily="34" charset="0"/>
              </a:rPr>
              <a:t>N comparators followed by priority decoding to decide where to insert the next entry → supports at most 4K flows</a:t>
            </a:r>
          </a:p>
        </p:txBody>
      </p:sp>
      <p:sp>
        <p:nvSpPr>
          <p:cNvPr id="20" name="Rectangle 19">
            <a:extLst>
              <a:ext uri="{FF2B5EF4-FFF2-40B4-BE49-F238E27FC236}">
                <a16:creationId xmlns:a16="http://schemas.microsoft.com/office/drawing/2014/main" id="{92444446-F3AD-B3EC-27A5-1B55BC09FDAC}"/>
              </a:ext>
            </a:extLst>
          </p:cNvPr>
          <p:cNvSpPr/>
          <p:nvPr/>
        </p:nvSpPr>
        <p:spPr>
          <a:xfrm>
            <a:off x="8372402" y="5593979"/>
            <a:ext cx="2530895" cy="731250"/>
          </a:xfrm>
          <a:prstGeom prst="rect">
            <a:avLst/>
          </a:prstGeom>
          <a:solidFill>
            <a:srgbClr val="941120"/>
          </a:solidFill>
          <a:ln>
            <a:solidFill>
              <a:srgbClr val="941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Poor Scalability</a:t>
            </a:r>
          </a:p>
        </p:txBody>
      </p:sp>
      <p:sp>
        <p:nvSpPr>
          <p:cNvPr id="21" name="Rectangle 20">
            <a:extLst>
              <a:ext uri="{FF2B5EF4-FFF2-40B4-BE49-F238E27FC236}">
                <a16:creationId xmlns:a16="http://schemas.microsoft.com/office/drawing/2014/main" id="{B1619E7F-9BCD-32B1-0828-0ABBE01F91B0}"/>
              </a:ext>
            </a:extLst>
          </p:cNvPr>
          <p:cNvSpPr/>
          <p:nvPr/>
        </p:nvSpPr>
        <p:spPr>
          <a:xfrm>
            <a:off x="1051560" y="5593980"/>
            <a:ext cx="9851737" cy="731249"/>
          </a:xfrm>
          <a:prstGeom prst="rect">
            <a:avLst/>
          </a:prstGeom>
          <a:noFill/>
          <a:ln>
            <a:solidFill>
              <a:srgbClr val="941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4536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6C8D72-A3BC-4080-A32A-E5AA90ABE342}"/>
              </a:ext>
            </a:extLst>
          </p:cNvPr>
          <p:cNvSpPr>
            <a:spLocks noGrp="1"/>
          </p:cNvSpPr>
          <p:nvPr>
            <p:ph type="title"/>
          </p:nvPr>
        </p:nvSpPr>
        <p:spPr/>
        <p:txBody>
          <a:bodyPr>
            <a:normAutofit/>
          </a:bodyPr>
          <a:lstStyle/>
          <a:p>
            <a:r>
              <a:rPr lang="en-US" sz="4000" b="1" dirty="0">
                <a:latin typeface="Open Sans" panose="020B0606030504020204" pitchFamily="34" charset="0"/>
                <a:ea typeface="Open Sans" panose="020B0606030504020204" pitchFamily="34" charset="0"/>
                <a:cs typeface="Open Sans" panose="020B0606030504020204" pitchFamily="34" charset="0"/>
              </a:rPr>
              <a:t>Existing designs are infeasible</a:t>
            </a:r>
          </a:p>
        </p:txBody>
      </p:sp>
      <p:pic>
        <p:nvPicPr>
          <p:cNvPr id="75" name="Picture 74">
            <a:extLst>
              <a:ext uri="{FF2B5EF4-FFF2-40B4-BE49-F238E27FC236}">
                <a16:creationId xmlns:a16="http://schemas.microsoft.com/office/drawing/2014/main" id="{B6F0B3DB-8E21-B5DC-B441-78383BF38C4A}"/>
              </a:ext>
            </a:extLst>
          </p:cNvPr>
          <p:cNvPicPr>
            <a:picLocks noChangeAspect="1"/>
          </p:cNvPicPr>
          <p:nvPr/>
        </p:nvPicPr>
        <p:blipFill rotWithShape="1">
          <a:blip r:embed="rId3"/>
          <a:srcRect b="3918"/>
          <a:stretch/>
        </p:blipFill>
        <p:spPr>
          <a:xfrm>
            <a:off x="4154920" y="2345518"/>
            <a:ext cx="3477716" cy="1078127"/>
          </a:xfrm>
          <a:prstGeom prst="rect">
            <a:avLst/>
          </a:prstGeom>
        </p:spPr>
      </p:pic>
      <p:pic>
        <p:nvPicPr>
          <p:cNvPr id="76" name="Picture 75">
            <a:extLst>
              <a:ext uri="{FF2B5EF4-FFF2-40B4-BE49-F238E27FC236}">
                <a16:creationId xmlns:a16="http://schemas.microsoft.com/office/drawing/2014/main" id="{BF3D1A74-226E-3C56-B36C-6723A2596E05}"/>
              </a:ext>
            </a:extLst>
          </p:cNvPr>
          <p:cNvPicPr>
            <a:picLocks noChangeAspect="1"/>
          </p:cNvPicPr>
          <p:nvPr/>
        </p:nvPicPr>
        <p:blipFill>
          <a:blip r:embed="rId4"/>
          <a:stretch>
            <a:fillRect/>
          </a:stretch>
        </p:blipFill>
        <p:spPr>
          <a:xfrm>
            <a:off x="1041423" y="2447668"/>
            <a:ext cx="2310284" cy="975977"/>
          </a:xfrm>
          <a:prstGeom prst="rect">
            <a:avLst/>
          </a:prstGeom>
        </p:spPr>
      </p:pic>
      <p:sp>
        <p:nvSpPr>
          <p:cNvPr id="77" name="Content Placeholder 4">
            <a:extLst>
              <a:ext uri="{FF2B5EF4-FFF2-40B4-BE49-F238E27FC236}">
                <a16:creationId xmlns:a16="http://schemas.microsoft.com/office/drawing/2014/main" id="{E03C5EF1-9107-F5F9-2DA3-339DA5931686}"/>
              </a:ext>
            </a:extLst>
          </p:cNvPr>
          <p:cNvSpPr>
            <a:spLocks noGrp="1"/>
          </p:cNvSpPr>
          <p:nvPr>
            <p:ph idx="1"/>
          </p:nvPr>
        </p:nvSpPr>
        <p:spPr>
          <a:xfrm>
            <a:off x="1001095" y="3599884"/>
            <a:ext cx="2396658" cy="314394"/>
          </a:xfrm>
        </p:spPr>
        <p:txBody>
          <a:bodyPr>
            <a:noAutofit/>
          </a:bodyPr>
          <a:lstStyle/>
          <a:p>
            <a:pPr marL="0" indent="0" algn="ctr">
              <a:buNone/>
            </a:pPr>
            <a:r>
              <a:rPr lang="en-US" sz="1600" b="1" dirty="0">
                <a:latin typeface="Open Sans" panose="020B0606030504020204" pitchFamily="34" charset="0"/>
                <a:ea typeface="Open Sans" panose="020B0606030504020204" pitchFamily="34" charset="0"/>
                <a:cs typeface="Open Sans" panose="020B0606030504020204" pitchFamily="34" charset="0"/>
              </a:rPr>
              <a:t>PIFO</a:t>
            </a:r>
            <a:r>
              <a:rPr lang="en-US" sz="1600" dirty="0">
                <a:latin typeface="Open Sans" panose="020B0606030504020204" pitchFamily="34" charset="0"/>
                <a:ea typeface="Open Sans" panose="020B0606030504020204" pitchFamily="34" charset="0"/>
                <a:cs typeface="Open Sans" panose="020B0606030504020204" pitchFamily="34" charset="0"/>
              </a:rPr>
              <a:t> </a:t>
            </a:r>
            <a:r>
              <a:rPr lang="en-US" sz="1600"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[SIGCOMM ’16]</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78" name="Content Placeholder 4">
            <a:extLst>
              <a:ext uri="{FF2B5EF4-FFF2-40B4-BE49-F238E27FC236}">
                <a16:creationId xmlns:a16="http://schemas.microsoft.com/office/drawing/2014/main" id="{FFDC289F-87CC-0739-897C-0085B44DC957}"/>
              </a:ext>
            </a:extLst>
          </p:cNvPr>
          <p:cNvSpPr txBox="1">
            <a:spLocks/>
          </p:cNvSpPr>
          <p:nvPr/>
        </p:nvSpPr>
        <p:spPr>
          <a:xfrm>
            <a:off x="4695449" y="3605239"/>
            <a:ext cx="2396658" cy="3143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latin typeface="Open Sans" panose="020B0606030504020204" pitchFamily="34" charset="0"/>
                <a:ea typeface="Open Sans" panose="020B0606030504020204" pitchFamily="34" charset="0"/>
                <a:cs typeface="Open Sans" panose="020B0606030504020204" pitchFamily="34" charset="0"/>
              </a:rPr>
              <a:t>PIEO</a:t>
            </a:r>
            <a:r>
              <a:rPr lang="en-US" sz="1600" dirty="0">
                <a:latin typeface="Open Sans" panose="020B0606030504020204" pitchFamily="34" charset="0"/>
                <a:ea typeface="Open Sans" panose="020B0606030504020204" pitchFamily="34" charset="0"/>
                <a:cs typeface="Open Sans" panose="020B0606030504020204" pitchFamily="34" charset="0"/>
              </a:rPr>
              <a:t> </a:t>
            </a:r>
            <a:r>
              <a:rPr lang="en-US" sz="1600"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[SIGCOMM ’19]</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81" name="Content Placeholder 4">
            <a:extLst>
              <a:ext uri="{FF2B5EF4-FFF2-40B4-BE49-F238E27FC236}">
                <a16:creationId xmlns:a16="http://schemas.microsoft.com/office/drawing/2014/main" id="{C91EC9BD-3E7E-99E5-5B0C-D4169463812E}"/>
              </a:ext>
            </a:extLst>
          </p:cNvPr>
          <p:cNvSpPr txBox="1">
            <a:spLocks/>
          </p:cNvSpPr>
          <p:nvPr/>
        </p:nvSpPr>
        <p:spPr>
          <a:xfrm>
            <a:off x="8389803" y="3594529"/>
            <a:ext cx="2697915" cy="3143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latin typeface="Open Sans" panose="020B0606030504020204" pitchFamily="34" charset="0"/>
                <a:ea typeface="Open Sans" panose="020B0606030504020204" pitchFamily="34" charset="0"/>
                <a:cs typeface="Open Sans" panose="020B0606030504020204" pitchFamily="34" charset="0"/>
              </a:rPr>
              <a:t>BMW-Tree</a:t>
            </a:r>
            <a:r>
              <a:rPr lang="en-US" sz="1600" dirty="0">
                <a:latin typeface="Open Sans" panose="020B0606030504020204" pitchFamily="34" charset="0"/>
                <a:ea typeface="Open Sans" panose="020B0606030504020204" pitchFamily="34" charset="0"/>
                <a:cs typeface="Open Sans" panose="020B0606030504020204" pitchFamily="34" charset="0"/>
              </a:rPr>
              <a:t> </a:t>
            </a:r>
            <a:r>
              <a:rPr lang="en-US" sz="1600"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[SIGCOMM ’23]</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Content Placeholder 4">
            <a:extLst>
              <a:ext uri="{FF2B5EF4-FFF2-40B4-BE49-F238E27FC236}">
                <a16:creationId xmlns:a16="http://schemas.microsoft.com/office/drawing/2014/main" id="{7FB5AB37-6770-95EA-A4B7-7E565EA7119E}"/>
              </a:ext>
            </a:extLst>
          </p:cNvPr>
          <p:cNvSpPr txBox="1">
            <a:spLocks/>
          </p:cNvSpPr>
          <p:nvPr/>
        </p:nvSpPr>
        <p:spPr>
          <a:xfrm>
            <a:off x="4632709" y="5306465"/>
            <a:ext cx="2522137" cy="3143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latin typeface="Open Sans" panose="020B0606030504020204" pitchFamily="34" charset="0"/>
                <a:ea typeface="Open Sans" panose="020B0606030504020204" pitchFamily="34" charset="0"/>
                <a:cs typeface="Open Sans" panose="020B0606030504020204" pitchFamily="34" charset="0"/>
              </a:rPr>
              <a:t>Flow Count Scalability</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5" name="Group 14">
            <a:extLst>
              <a:ext uri="{FF2B5EF4-FFF2-40B4-BE49-F238E27FC236}">
                <a16:creationId xmlns:a16="http://schemas.microsoft.com/office/drawing/2014/main" id="{4B4887AD-C53D-8E97-045D-8593E076B5E3}"/>
              </a:ext>
            </a:extLst>
          </p:cNvPr>
          <p:cNvGrpSpPr/>
          <p:nvPr/>
        </p:nvGrpSpPr>
        <p:grpSpPr>
          <a:xfrm>
            <a:off x="1001095" y="4797902"/>
            <a:ext cx="10086623" cy="495826"/>
            <a:chOff x="1001095" y="4797902"/>
            <a:chExt cx="10086623" cy="495826"/>
          </a:xfrm>
        </p:grpSpPr>
        <p:cxnSp>
          <p:nvCxnSpPr>
            <p:cNvPr id="5" name="Straight Arrow Connector 4">
              <a:extLst>
                <a:ext uri="{FF2B5EF4-FFF2-40B4-BE49-F238E27FC236}">
                  <a16:creationId xmlns:a16="http://schemas.microsoft.com/office/drawing/2014/main" id="{1B555A84-B468-A997-DB21-41424DAA3876}"/>
                </a:ext>
              </a:extLst>
            </p:cNvPr>
            <p:cNvCxnSpPr>
              <a:cxnSpLocks/>
            </p:cNvCxnSpPr>
            <p:nvPr/>
          </p:nvCxnSpPr>
          <p:spPr>
            <a:xfrm>
              <a:off x="1001095" y="5209380"/>
              <a:ext cx="10086623" cy="0"/>
            </a:xfrm>
            <a:prstGeom prst="straightConnector1">
              <a:avLst/>
            </a:prstGeom>
            <a:ln w="1270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6" name="Content Placeholder 4">
              <a:extLst>
                <a:ext uri="{FF2B5EF4-FFF2-40B4-BE49-F238E27FC236}">
                  <a16:creationId xmlns:a16="http://schemas.microsoft.com/office/drawing/2014/main" id="{80F9D169-134B-0FED-959F-5D9CA64305DB}"/>
                </a:ext>
              </a:extLst>
            </p:cNvPr>
            <p:cNvSpPr txBox="1">
              <a:spLocks/>
            </p:cNvSpPr>
            <p:nvPr/>
          </p:nvSpPr>
          <p:spPr>
            <a:xfrm>
              <a:off x="1001095" y="4797902"/>
              <a:ext cx="2396658" cy="3143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Font typeface="Arial" panose="020B0604020202020204" pitchFamily="34" charset="0"/>
                <a:buNone/>
              </a:pPr>
              <a:r>
                <a:rPr lang="en-US" sz="1600" b="1" dirty="0">
                  <a:latin typeface="Open Sans" panose="020B0606030504020204" pitchFamily="34" charset="0"/>
                  <a:ea typeface="Open Sans" panose="020B0606030504020204" pitchFamily="34" charset="0"/>
                  <a:cs typeface="Open Sans" panose="020B0606030504020204" pitchFamily="34" charset="0"/>
                </a:rPr>
                <a:t>4K</a:t>
              </a:r>
              <a:r>
                <a:rPr lang="en-US" sz="1600" dirty="0">
                  <a:latin typeface="Open Sans" panose="020B0606030504020204" pitchFamily="34" charset="0"/>
                  <a:ea typeface="Open Sans" panose="020B0606030504020204" pitchFamily="34" charset="0"/>
                  <a:cs typeface="Open Sans" panose="020B0606030504020204" pitchFamily="34" charset="0"/>
                </a:rPr>
                <a:t> flows</a:t>
              </a:r>
            </a:p>
          </p:txBody>
        </p:sp>
        <p:sp>
          <p:nvSpPr>
            <p:cNvPr id="9" name="Content Placeholder 4">
              <a:extLst>
                <a:ext uri="{FF2B5EF4-FFF2-40B4-BE49-F238E27FC236}">
                  <a16:creationId xmlns:a16="http://schemas.microsoft.com/office/drawing/2014/main" id="{1C9F0B54-8D3A-EECF-74D1-F34E4DE27982}"/>
                </a:ext>
              </a:extLst>
            </p:cNvPr>
            <p:cNvSpPr txBox="1">
              <a:spLocks/>
            </p:cNvSpPr>
            <p:nvPr/>
          </p:nvSpPr>
          <p:spPr>
            <a:xfrm>
              <a:off x="4695449" y="4797902"/>
              <a:ext cx="2396658" cy="3143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Font typeface="Arial" panose="020B0604020202020204" pitchFamily="34" charset="0"/>
                <a:buNone/>
              </a:pPr>
              <a:r>
                <a:rPr lang="en-US" sz="1600" b="1" dirty="0">
                  <a:latin typeface="Open Sans" panose="020B0606030504020204" pitchFamily="34" charset="0"/>
                  <a:ea typeface="Open Sans" panose="020B0606030504020204" pitchFamily="34" charset="0"/>
                  <a:cs typeface="Open Sans" panose="020B0606030504020204" pitchFamily="34" charset="0"/>
                </a:rPr>
                <a:t>64K</a:t>
              </a:r>
              <a:r>
                <a:rPr lang="en-US" sz="1600" dirty="0">
                  <a:latin typeface="Open Sans" panose="020B0606030504020204" pitchFamily="34" charset="0"/>
                  <a:ea typeface="Open Sans" panose="020B0606030504020204" pitchFamily="34" charset="0"/>
                  <a:cs typeface="Open Sans" panose="020B0606030504020204" pitchFamily="34" charset="0"/>
                </a:rPr>
                <a:t> flows</a:t>
              </a:r>
            </a:p>
          </p:txBody>
        </p:sp>
        <p:sp>
          <p:nvSpPr>
            <p:cNvPr id="10" name="Content Placeholder 4">
              <a:extLst>
                <a:ext uri="{FF2B5EF4-FFF2-40B4-BE49-F238E27FC236}">
                  <a16:creationId xmlns:a16="http://schemas.microsoft.com/office/drawing/2014/main" id="{0AFC3BC0-83C6-7AF3-0681-CDFF1C9045F4}"/>
                </a:ext>
              </a:extLst>
            </p:cNvPr>
            <p:cNvSpPr txBox="1">
              <a:spLocks/>
            </p:cNvSpPr>
            <p:nvPr/>
          </p:nvSpPr>
          <p:spPr>
            <a:xfrm>
              <a:off x="8540431" y="4797902"/>
              <a:ext cx="2396658" cy="3143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Font typeface="Arial" panose="020B0604020202020204" pitchFamily="34" charset="0"/>
                <a:buNone/>
              </a:pPr>
              <a:r>
                <a:rPr lang="en-US" sz="1600" b="1" dirty="0">
                  <a:latin typeface="Open Sans" panose="020B0606030504020204" pitchFamily="34" charset="0"/>
                  <a:ea typeface="Open Sans" panose="020B0606030504020204" pitchFamily="34" charset="0"/>
                  <a:cs typeface="Open Sans" panose="020B0606030504020204" pitchFamily="34" charset="0"/>
                </a:rPr>
                <a:t>100K+</a:t>
              </a:r>
              <a:r>
                <a:rPr lang="en-US" sz="1600" dirty="0">
                  <a:latin typeface="Open Sans" panose="020B0606030504020204" pitchFamily="34" charset="0"/>
                  <a:ea typeface="Open Sans" panose="020B0606030504020204" pitchFamily="34" charset="0"/>
                  <a:cs typeface="Open Sans" panose="020B0606030504020204" pitchFamily="34" charset="0"/>
                </a:rPr>
                <a:t> flows</a:t>
              </a:r>
            </a:p>
          </p:txBody>
        </p:sp>
        <p:cxnSp>
          <p:nvCxnSpPr>
            <p:cNvPr id="11" name="Straight Connector 10">
              <a:extLst>
                <a:ext uri="{FF2B5EF4-FFF2-40B4-BE49-F238E27FC236}">
                  <a16:creationId xmlns:a16="http://schemas.microsoft.com/office/drawing/2014/main" id="{98B6392C-ABDC-B11E-5AAB-9996C4FD0D2E}"/>
                </a:ext>
              </a:extLst>
            </p:cNvPr>
            <p:cNvCxnSpPr>
              <a:cxnSpLocks/>
            </p:cNvCxnSpPr>
            <p:nvPr/>
          </p:nvCxnSpPr>
          <p:spPr>
            <a:xfrm flipV="1">
              <a:off x="2199768" y="5151653"/>
              <a:ext cx="0" cy="142075"/>
            </a:xfrm>
            <a:prstGeom prst="line">
              <a:avLst/>
            </a:prstGeom>
            <a:ln w="127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C466C3DC-3D3C-3C50-C8A6-58FA991B1693}"/>
                </a:ext>
              </a:extLst>
            </p:cNvPr>
            <p:cNvCxnSpPr>
              <a:cxnSpLocks/>
            </p:cNvCxnSpPr>
            <p:nvPr/>
          </p:nvCxnSpPr>
          <p:spPr>
            <a:xfrm flipV="1">
              <a:off x="5893351" y="5147418"/>
              <a:ext cx="0" cy="142075"/>
            </a:xfrm>
            <a:prstGeom prst="line">
              <a:avLst/>
            </a:prstGeom>
            <a:ln w="127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5F33E78D-5D89-C773-D86D-1DC5F32EADAE}"/>
                </a:ext>
              </a:extLst>
            </p:cNvPr>
            <p:cNvCxnSpPr>
              <a:cxnSpLocks/>
            </p:cNvCxnSpPr>
            <p:nvPr/>
          </p:nvCxnSpPr>
          <p:spPr>
            <a:xfrm flipV="1">
              <a:off x="9739338" y="5145301"/>
              <a:ext cx="0" cy="142075"/>
            </a:xfrm>
            <a:prstGeom prst="line">
              <a:avLst/>
            </a:prstGeom>
            <a:ln w="12700"/>
          </p:spPr>
          <p:style>
            <a:lnRef idx="1">
              <a:schemeClr val="dk1"/>
            </a:lnRef>
            <a:fillRef idx="0">
              <a:schemeClr val="dk1"/>
            </a:fillRef>
            <a:effectRef idx="0">
              <a:schemeClr val="dk1"/>
            </a:effectRef>
            <a:fontRef idx="minor">
              <a:schemeClr val="tx1"/>
            </a:fontRef>
          </p:style>
        </p:cxnSp>
      </p:grpSp>
      <p:sp>
        <p:nvSpPr>
          <p:cNvPr id="14" name="Rectangle 13">
            <a:extLst>
              <a:ext uri="{FF2B5EF4-FFF2-40B4-BE49-F238E27FC236}">
                <a16:creationId xmlns:a16="http://schemas.microsoft.com/office/drawing/2014/main" id="{9F2E1FFD-C5EB-92CE-F39A-B63999CC851A}"/>
              </a:ext>
            </a:extLst>
          </p:cNvPr>
          <p:cNvSpPr/>
          <p:nvPr/>
        </p:nvSpPr>
        <p:spPr>
          <a:xfrm>
            <a:off x="918218" y="4090517"/>
            <a:ext cx="2556694" cy="522341"/>
          </a:xfrm>
          <a:prstGeom prst="rect">
            <a:avLst/>
          </a:prstGeom>
          <a:solidFill>
            <a:srgbClr val="941120"/>
          </a:solidFill>
          <a:ln>
            <a:solidFill>
              <a:srgbClr val="941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Poor Scalability</a:t>
            </a:r>
          </a:p>
        </p:txBody>
      </p:sp>
      <p:pic>
        <p:nvPicPr>
          <p:cNvPr id="17" name="Picture 16">
            <a:extLst>
              <a:ext uri="{FF2B5EF4-FFF2-40B4-BE49-F238E27FC236}">
                <a16:creationId xmlns:a16="http://schemas.microsoft.com/office/drawing/2014/main" id="{0C6C9934-844B-4D18-CE13-7B8ED25DAD9A}"/>
              </a:ext>
            </a:extLst>
          </p:cNvPr>
          <p:cNvPicPr>
            <a:picLocks noChangeAspect="1"/>
          </p:cNvPicPr>
          <p:nvPr/>
        </p:nvPicPr>
        <p:blipFill>
          <a:blip r:embed="rId5"/>
          <a:stretch>
            <a:fillRect/>
          </a:stretch>
        </p:blipFill>
        <p:spPr>
          <a:xfrm>
            <a:off x="8546817" y="1872144"/>
            <a:ext cx="2383885" cy="1551501"/>
          </a:xfrm>
          <a:prstGeom prst="rect">
            <a:avLst/>
          </a:prstGeom>
        </p:spPr>
      </p:pic>
    </p:spTree>
    <p:extLst>
      <p:ext uri="{BB962C8B-B14F-4D97-AF65-F5344CB8AC3E}">
        <p14:creationId xmlns:p14="http://schemas.microsoft.com/office/powerpoint/2010/main" val="5915649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6C8D72-A3BC-4080-A32A-E5AA90ABE342}"/>
              </a:ext>
            </a:extLst>
          </p:cNvPr>
          <p:cNvSpPr>
            <a:spLocks noGrp="1"/>
          </p:cNvSpPr>
          <p:nvPr>
            <p:ph type="title"/>
          </p:nvPr>
        </p:nvSpPr>
        <p:spPr/>
        <p:txBody>
          <a:bodyPr>
            <a:normAutofit/>
          </a:bodyPr>
          <a:lstStyle/>
          <a:p>
            <a:r>
              <a:rPr lang="en-US" sz="4000" b="1" dirty="0">
                <a:latin typeface="Open Sans" panose="020B0606030504020204" pitchFamily="34" charset="0"/>
                <a:ea typeface="Open Sans" panose="020B0606030504020204" pitchFamily="34" charset="0"/>
                <a:cs typeface="Open Sans" panose="020B0606030504020204" pitchFamily="34" charset="0"/>
              </a:rPr>
              <a:t>Existing designs are infeasible</a:t>
            </a:r>
          </a:p>
        </p:txBody>
      </p:sp>
      <p:pic>
        <p:nvPicPr>
          <p:cNvPr id="75" name="Picture 74">
            <a:extLst>
              <a:ext uri="{FF2B5EF4-FFF2-40B4-BE49-F238E27FC236}">
                <a16:creationId xmlns:a16="http://schemas.microsoft.com/office/drawing/2014/main" id="{B6F0B3DB-8E21-B5DC-B441-78383BF38C4A}"/>
              </a:ext>
            </a:extLst>
          </p:cNvPr>
          <p:cNvPicPr>
            <a:picLocks noChangeAspect="1"/>
          </p:cNvPicPr>
          <p:nvPr/>
        </p:nvPicPr>
        <p:blipFill rotWithShape="1">
          <a:blip r:embed="rId3"/>
          <a:srcRect b="3918"/>
          <a:stretch/>
        </p:blipFill>
        <p:spPr>
          <a:xfrm>
            <a:off x="4154920" y="2345518"/>
            <a:ext cx="3477716" cy="1078127"/>
          </a:xfrm>
          <a:prstGeom prst="rect">
            <a:avLst/>
          </a:prstGeom>
        </p:spPr>
      </p:pic>
      <p:pic>
        <p:nvPicPr>
          <p:cNvPr id="76" name="Picture 75">
            <a:extLst>
              <a:ext uri="{FF2B5EF4-FFF2-40B4-BE49-F238E27FC236}">
                <a16:creationId xmlns:a16="http://schemas.microsoft.com/office/drawing/2014/main" id="{BF3D1A74-226E-3C56-B36C-6723A2596E05}"/>
              </a:ext>
            </a:extLst>
          </p:cNvPr>
          <p:cNvPicPr>
            <a:picLocks noChangeAspect="1"/>
          </p:cNvPicPr>
          <p:nvPr/>
        </p:nvPicPr>
        <p:blipFill>
          <a:blip r:embed="rId4"/>
          <a:stretch>
            <a:fillRect/>
          </a:stretch>
        </p:blipFill>
        <p:spPr>
          <a:xfrm>
            <a:off x="1041423" y="2447668"/>
            <a:ext cx="2310284" cy="975977"/>
          </a:xfrm>
          <a:prstGeom prst="rect">
            <a:avLst/>
          </a:prstGeom>
        </p:spPr>
      </p:pic>
      <p:sp>
        <p:nvSpPr>
          <p:cNvPr id="77" name="Content Placeholder 4">
            <a:extLst>
              <a:ext uri="{FF2B5EF4-FFF2-40B4-BE49-F238E27FC236}">
                <a16:creationId xmlns:a16="http://schemas.microsoft.com/office/drawing/2014/main" id="{E03C5EF1-9107-F5F9-2DA3-339DA5931686}"/>
              </a:ext>
            </a:extLst>
          </p:cNvPr>
          <p:cNvSpPr>
            <a:spLocks noGrp="1"/>
          </p:cNvSpPr>
          <p:nvPr>
            <p:ph idx="1"/>
          </p:nvPr>
        </p:nvSpPr>
        <p:spPr>
          <a:xfrm>
            <a:off x="1001095" y="3599884"/>
            <a:ext cx="2396658" cy="314394"/>
          </a:xfrm>
        </p:spPr>
        <p:txBody>
          <a:bodyPr>
            <a:noAutofit/>
          </a:bodyPr>
          <a:lstStyle/>
          <a:p>
            <a:pPr marL="0" indent="0" algn="ctr">
              <a:buNone/>
            </a:pPr>
            <a:r>
              <a:rPr lang="en-US" sz="1600" b="1" dirty="0">
                <a:latin typeface="Open Sans" panose="020B0606030504020204" pitchFamily="34" charset="0"/>
                <a:ea typeface="Open Sans" panose="020B0606030504020204" pitchFamily="34" charset="0"/>
                <a:cs typeface="Open Sans" panose="020B0606030504020204" pitchFamily="34" charset="0"/>
              </a:rPr>
              <a:t>PIFO</a:t>
            </a:r>
            <a:r>
              <a:rPr lang="en-US" sz="1600" dirty="0">
                <a:latin typeface="Open Sans" panose="020B0606030504020204" pitchFamily="34" charset="0"/>
                <a:ea typeface="Open Sans" panose="020B0606030504020204" pitchFamily="34" charset="0"/>
                <a:cs typeface="Open Sans" panose="020B0606030504020204" pitchFamily="34" charset="0"/>
              </a:rPr>
              <a:t> </a:t>
            </a:r>
            <a:r>
              <a:rPr lang="en-US" sz="1600"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[SIGCOMM ’16]</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78" name="Content Placeholder 4">
            <a:extLst>
              <a:ext uri="{FF2B5EF4-FFF2-40B4-BE49-F238E27FC236}">
                <a16:creationId xmlns:a16="http://schemas.microsoft.com/office/drawing/2014/main" id="{FFDC289F-87CC-0739-897C-0085B44DC957}"/>
              </a:ext>
            </a:extLst>
          </p:cNvPr>
          <p:cNvSpPr txBox="1">
            <a:spLocks/>
          </p:cNvSpPr>
          <p:nvPr/>
        </p:nvSpPr>
        <p:spPr>
          <a:xfrm>
            <a:off x="4695449" y="3605239"/>
            <a:ext cx="2396658" cy="3143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latin typeface="Open Sans" panose="020B0606030504020204" pitchFamily="34" charset="0"/>
                <a:ea typeface="Open Sans" panose="020B0606030504020204" pitchFamily="34" charset="0"/>
                <a:cs typeface="Open Sans" panose="020B0606030504020204" pitchFamily="34" charset="0"/>
              </a:rPr>
              <a:t>PIEO</a:t>
            </a:r>
            <a:r>
              <a:rPr lang="en-US" sz="1600" dirty="0">
                <a:latin typeface="Open Sans" panose="020B0606030504020204" pitchFamily="34" charset="0"/>
                <a:ea typeface="Open Sans" panose="020B0606030504020204" pitchFamily="34" charset="0"/>
                <a:cs typeface="Open Sans" panose="020B0606030504020204" pitchFamily="34" charset="0"/>
              </a:rPr>
              <a:t> </a:t>
            </a:r>
            <a:r>
              <a:rPr lang="en-US" sz="1600"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[SIGCOMM ’19]</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81" name="Content Placeholder 4">
            <a:extLst>
              <a:ext uri="{FF2B5EF4-FFF2-40B4-BE49-F238E27FC236}">
                <a16:creationId xmlns:a16="http://schemas.microsoft.com/office/drawing/2014/main" id="{C91EC9BD-3E7E-99E5-5B0C-D4169463812E}"/>
              </a:ext>
            </a:extLst>
          </p:cNvPr>
          <p:cNvSpPr txBox="1">
            <a:spLocks/>
          </p:cNvSpPr>
          <p:nvPr/>
        </p:nvSpPr>
        <p:spPr>
          <a:xfrm>
            <a:off x="8389803" y="3594529"/>
            <a:ext cx="2697915" cy="3143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600" b="1" dirty="0">
                <a:latin typeface="Open Sans" panose="020B0606030504020204" pitchFamily="34" charset="0"/>
                <a:ea typeface="Open Sans" panose="020B0606030504020204" pitchFamily="34" charset="0"/>
                <a:cs typeface="Open Sans" panose="020B0606030504020204" pitchFamily="34" charset="0"/>
              </a:rPr>
              <a:t>BMW-Tree</a:t>
            </a:r>
            <a:r>
              <a:rPr lang="en-US" sz="1600" dirty="0">
                <a:latin typeface="Open Sans" panose="020B0606030504020204" pitchFamily="34" charset="0"/>
                <a:ea typeface="Open Sans" panose="020B0606030504020204" pitchFamily="34" charset="0"/>
                <a:cs typeface="Open Sans" panose="020B0606030504020204" pitchFamily="34" charset="0"/>
              </a:rPr>
              <a:t> </a:t>
            </a:r>
            <a:r>
              <a:rPr lang="en-US" sz="1600"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[SIGCOMM ’23]</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16">
            <a:extLst>
              <a:ext uri="{FF2B5EF4-FFF2-40B4-BE49-F238E27FC236}">
                <a16:creationId xmlns:a16="http://schemas.microsoft.com/office/drawing/2014/main" id="{A70FF627-9DA8-51BA-F82E-579525B7183B}"/>
              </a:ext>
            </a:extLst>
          </p:cNvPr>
          <p:cNvSpPr/>
          <p:nvPr/>
        </p:nvSpPr>
        <p:spPr>
          <a:xfrm>
            <a:off x="918218" y="4090517"/>
            <a:ext cx="2556694" cy="522341"/>
          </a:xfrm>
          <a:prstGeom prst="rect">
            <a:avLst/>
          </a:prstGeom>
          <a:solidFill>
            <a:srgbClr val="941120"/>
          </a:solidFill>
          <a:ln>
            <a:solidFill>
              <a:srgbClr val="941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Poor Scalability</a:t>
            </a:r>
          </a:p>
        </p:txBody>
      </p:sp>
      <p:sp>
        <p:nvSpPr>
          <p:cNvPr id="18" name="Rectangle 17">
            <a:extLst>
              <a:ext uri="{FF2B5EF4-FFF2-40B4-BE49-F238E27FC236}">
                <a16:creationId xmlns:a16="http://schemas.microsoft.com/office/drawing/2014/main" id="{1A3A4EDC-C7F9-6F54-9613-356A98C40E50}"/>
              </a:ext>
            </a:extLst>
          </p:cNvPr>
          <p:cNvSpPr/>
          <p:nvPr/>
        </p:nvSpPr>
        <p:spPr>
          <a:xfrm>
            <a:off x="4615431" y="4090515"/>
            <a:ext cx="2556694" cy="522341"/>
          </a:xfrm>
          <a:prstGeom prst="rect">
            <a:avLst/>
          </a:prstGeom>
          <a:solidFill>
            <a:srgbClr val="941120"/>
          </a:solidFill>
          <a:ln>
            <a:solidFill>
              <a:srgbClr val="941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Poor Performance</a:t>
            </a:r>
          </a:p>
        </p:txBody>
      </p:sp>
      <p:sp>
        <p:nvSpPr>
          <p:cNvPr id="19" name="Rectangle 18">
            <a:extLst>
              <a:ext uri="{FF2B5EF4-FFF2-40B4-BE49-F238E27FC236}">
                <a16:creationId xmlns:a16="http://schemas.microsoft.com/office/drawing/2014/main" id="{89FF776B-334D-192F-5790-D1BBCD265A11}"/>
              </a:ext>
            </a:extLst>
          </p:cNvPr>
          <p:cNvSpPr/>
          <p:nvPr/>
        </p:nvSpPr>
        <p:spPr>
          <a:xfrm>
            <a:off x="8460413" y="4090515"/>
            <a:ext cx="2556694" cy="522341"/>
          </a:xfrm>
          <a:prstGeom prst="rect">
            <a:avLst/>
          </a:prstGeom>
          <a:solidFill>
            <a:srgbClr val="941120"/>
          </a:solidFill>
          <a:ln>
            <a:solidFill>
              <a:srgbClr val="941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Open Sans" panose="020B0606030504020204" pitchFamily="34" charset="0"/>
                <a:ea typeface="Open Sans" panose="020B0606030504020204" pitchFamily="34" charset="0"/>
                <a:cs typeface="Open Sans" panose="020B0606030504020204" pitchFamily="34" charset="0"/>
              </a:rPr>
              <a:t>No Logical Partitioning</a:t>
            </a:r>
          </a:p>
        </p:txBody>
      </p:sp>
      <p:pic>
        <p:nvPicPr>
          <p:cNvPr id="21" name="Picture 20">
            <a:extLst>
              <a:ext uri="{FF2B5EF4-FFF2-40B4-BE49-F238E27FC236}">
                <a16:creationId xmlns:a16="http://schemas.microsoft.com/office/drawing/2014/main" id="{EDB2BC11-D478-BC3F-562E-0230A8D175C9}"/>
              </a:ext>
            </a:extLst>
          </p:cNvPr>
          <p:cNvPicPr>
            <a:picLocks noChangeAspect="1"/>
          </p:cNvPicPr>
          <p:nvPr/>
        </p:nvPicPr>
        <p:blipFill>
          <a:blip r:embed="rId5"/>
          <a:stretch>
            <a:fillRect/>
          </a:stretch>
        </p:blipFill>
        <p:spPr>
          <a:xfrm>
            <a:off x="8546817" y="1872144"/>
            <a:ext cx="2383885" cy="1551501"/>
          </a:xfrm>
          <a:prstGeom prst="rect">
            <a:avLst/>
          </a:prstGeom>
        </p:spPr>
      </p:pic>
      <p:sp>
        <p:nvSpPr>
          <p:cNvPr id="32" name="Content Placeholder 4">
            <a:extLst>
              <a:ext uri="{FF2B5EF4-FFF2-40B4-BE49-F238E27FC236}">
                <a16:creationId xmlns:a16="http://schemas.microsoft.com/office/drawing/2014/main" id="{4182BF18-E76E-CA91-7C9F-2DD87B20CABD}"/>
              </a:ext>
            </a:extLst>
          </p:cNvPr>
          <p:cNvSpPr txBox="1">
            <a:spLocks/>
          </p:cNvSpPr>
          <p:nvPr/>
        </p:nvSpPr>
        <p:spPr>
          <a:xfrm>
            <a:off x="1001095" y="4797902"/>
            <a:ext cx="2396658" cy="3143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Font typeface="Arial" panose="020B0604020202020204" pitchFamily="34" charset="0"/>
              <a:buNone/>
            </a:pPr>
            <a:r>
              <a:rPr lang="en-US" sz="1600" b="1" dirty="0">
                <a:latin typeface="Open Sans" panose="020B0606030504020204" pitchFamily="34" charset="0"/>
                <a:ea typeface="Open Sans" panose="020B0606030504020204" pitchFamily="34" charset="0"/>
                <a:cs typeface="Open Sans" panose="020B0606030504020204" pitchFamily="34" charset="0"/>
              </a:rPr>
              <a:t>4K</a:t>
            </a:r>
            <a:r>
              <a:rPr lang="en-US" sz="1600" dirty="0">
                <a:latin typeface="Open Sans" panose="020B0606030504020204" pitchFamily="34" charset="0"/>
                <a:ea typeface="Open Sans" panose="020B0606030504020204" pitchFamily="34" charset="0"/>
                <a:cs typeface="Open Sans" panose="020B0606030504020204" pitchFamily="34" charset="0"/>
              </a:rPr>
              <a:t> flows</a:t>
            </a:r>
          </a:p>
        </p:txBody>
      </p:sp>
      <p:sp>
        <p:nvSpPr>
          <p:cNvPr id="33" name="Content Placeholder 4">
            <a:extLst>
              <a:ext uri="{FF2B5EF4-FFF2-40B4-BE49-F238E27FC236}">
                <a16:creationId xmlns:a16="http://schemas.microsoft.com/office/drawing/2014/main" id="{66D035DE-8137-8ACD-A415-DEF0269C7964}"/>
              </a:ext>
            </a:extLst>
          </p:cNvPr>
          <p:cNvSpPr txBox="1">
            <a:spLocks/>
          </p:cNvSpPr>
          <p:nvPr/>
        </p:nvSpPr>
        <p:spPr>
          <a:xfrm>
            <a:off x="4695449" y="4797902"/>
            <a:ext cx="2396658" cy="3143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Font typeface="Arial" panose="020B0604020202020204" pitchFamily="34" charset="0"/>
              <a:buNone/>
            </a:pPr>
            <a:r>
              <a:rPr lang="en-US" sz="1600" b="1" dirty="0">
                <a:latin typeface="Open Sans" panose="020B0606030504020204" pitchFamily="34" charset="0"/>
                <a:ea typeface="Open Sans" panose="020B0606030504020204" pitchFamily="34" charset="0"/>
                <a:cs typeface="Open Sans" panose="020B0606030504020204" pitchFamily="34" charset="0"/>
              </a:rPr>
              <a:t>64K</a:t>
            </a:r>
            <a:r>
              <a:rPr lang="en-US" sz="1600" dirty="0">
                <a:latin typeface="Open Sans" panose="020B0606030504020204" pitchFamily="34" charset="0"/>
                <a:ea typeface="Open Sans" panose="020B0606030504020204" pitchFamily="34" charset="0"/>
                <a:cs typeface="Open Sans" panose="020B0606030504020204" pitchFamily="34" charset="0"/>
              </a:rPr>
              <a:t> flows</a:t>
            </a:r>
          </a:p>
        </p:txBody>
      </p:sp>
      <p:sp>
        <p:nvSpPr>
          <p:cNvPr id="34" name="Content Placeholder 4">
            <a:extLst>
              <a:ext uri="{FF2B5EF4-FFF2-40B4-BE49-F238E27FC236}">
                <a16:creationId xmlns:a16="http://schemas.microsoft.com/office/drawing/2014/main" id="{3D251473-961C-C27A-2E42-53D6A495439A}"/>
              </a:ext>
            </a:extLst>
          </p:cNvPr>
          <p:cNvSpPr txBox="1">
            <a:spLocks/>
          </p:cNvSpPr>
          <p:nvPr/>
        </p:nvSpPr>
        <p:spPr>
          <a:xfrm>
            <a:off x="8540431" y="4797902"/>
            <a:ext cx="2396658" cy="3143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Font typeface="Arial" panose="020B0604020202020204" pitchFamily="34" charset="0"/>
              <a:buNone/>
            </a:pPr>
            <a:r>
              <a:rPr lang="en-US" sz="1600" b="1" dirty="0">
                <a:latin typeface="Open Sans" panose="020B0606030504020204" pitchFamily="34" charset="0"/>
                <a:ea typeface="Open Sans" panose="020B0606030504020204" pitchFamily="34" charset="0"/>
                <a:cs typeface="Open Sans" panose="020B0606030504020204" pitchFamily="34" charset="0"/>
              </a:rPr>
              <a:t>100K+</a:t>
            </a:r>
            <a:r>
              <a:rPr lang="en-US" sz="1600" dirty="0">
                <a:latin typeface="Open Sans" panose="020B0606030504020204" pitchFamily="34" charset="0"/>
                <a:ea typeface="Open Sans" panose="020B0606030504020204" pitchFamily="34" charset="0"/>
                <a:cs typeface="Open Sans" panose="020B0606030504020204" pitchFamily="34" charset="0"/>
              </a:rPr>
              <a:t> flows</a:t>
            </a:r>
          </a:p>
        </p:txBody>
      </p:sp>
      <p:sp>
        <p:nvSpPr>
          <p:cNvPr id="38" name="Content Placeholder 4">
            <a:extLst>
              <a:ext uri="{FF2B5EF4-FFF2-40B4-BE49-F238E27FC236}">
                <a16:creationId xmlns:a16="http://schemas.microsoft.com/office/drawing/2014/main" id="{5130308B-D467-6F5E-9252-CABF9D05DEB8}"/>
              </a:ext>
            </a:extLst>
          </p:cNvPr>
          <p:cNvSpPr txBox="1">
            <a:spLocks/>
          </p:cNvSpPr>
          <p:nvPr/>
        </p:nvSpPr>
        <p:spPr>
          <a:xfrm>
            <a:off x="4777573" y="5112296"/>
            <a:ext cx="2232409" cy="8871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Font typeface="Arial" panose="020B0604020202020204" pitchFamily="34" charset="0"/>
              <a:buNone/>
            </a:pPr>
            <a:r>
              <a:rPr lang="en-US" sz="1600" dirty="0">
                <a:solidFill>
                  <a:srgbClr val="C00000"/>
                </a:solidFill>
                <a:latin typeface="Open Sans" panose="020B0606030504020204" pitchFamily="34" charset="0"/>
                <a:ea typeface="Open Sans" panose="020B0606030504020204" pitchFamily="34" charset="0"/>
                <a:cs typeface="Open Sans" panose="020B0606030504020204" pitchFamily="34" charset="0"/>
              </a:rPr>
              <a:t>15 Mpps (10% of line rate at 100 Gbps) on an </a:t>
            </a:r>
            <a:r>
              <a:rPr lang="en-US"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FPGA </a:t>
            </a:r>
            <a:r>
              <a:rPr lang="en-US" sz="1600" b="1" dirty="0" err="1">
                <a:solidFill>
                  <a:srgbClr val="C00000"/>
                </a:solidFill>
                <a:latin typeface="Open Sans" panose="020B0606030504020204" pitchFamily="34" charset="0"/>
                <a:ea typeface="Open Sans" panose="020B0606030504020204" pitchFamily="34" charset="0"/>
                <a:cs typeface="Open Sans" panose="020B0606030504020204" pitchFamily="34" charset="0"/>
              </a:rPr>
              <a:t>SmartNIC</a:t>
            </a:r>
            <a:endParaRPr lang="en-US" sz="16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 name="Content Placeholder 4">
            <a:extLst>
              <a:ext uri="{FF2B5EF4-FFF2-40B4-BE49-F238E27FC236}">
                <a16:creationId xmlns:a16="http://schemas.microsoft.com/office/drawing/2014/main" id="{7FA30C2E-8146-96FF-9CEB-57CEAC39D5D9}"/>
              </a:ext>
            </a:extLst>
          </p:cNvPr>
          <p:cNvSpPr txBox="1">
            <a:spLocks/>
          </p:cNvSpPr>
          <p:nvPr/>
        </p:nvSpPr>
        <p:spPr>
          <a:xfrm>
            <a:off x="8622554" y="5112296"/>
            <a:ext cx="2232409" cy="8871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Font typeface="Arial" panose="020B0604020202020204" pitchFamily="34" charset="0"/>
              <a:buNone/>
            </a:pPr>
            <a:r>
              <a:rPr lang="en-US" sz="1600" dirty="0">
                <a:solidFill>
                  <a:srgbClr val="C00000"/>
                </a:solidFill>
                <a:latin typeface="Open Sans" panose="020B0606030504020204" pitchFamily="34" charset="0"/>
                <a:ea typeface="Open Sans" panose="020B0606030504020204" pitchFamily="34" charset="0"/>
                <a:cs typeface="Open Sans" panose="020B0606030504020204" pitchFamily="34" charset="0"/>
              </a:rPr>
              <a:t>1.5 – 6X chip area to implement on a 32-port </a:t>
            </a:r>
            <a:r>
              <a:rPr lang="en-US" sz="16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Switch ASIC</a:t>
            </a:r>
          </a:p>
        </p:txBody>
      </p:sp>
    </p:spTree>
    <p:extLst>
      <p:ext uri="{BB962C8B-B14F-4D97-AF65-F5344CB8AC3E}">
        <p14:creationId xmlns:p14="http://schemas.microsoft.com/office/powerpoint/2010/main" val="111382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6C8D72-A3BC-4080-A32A-E5AA90ABE342}"/>
              </a:ext>
            </a:extLst>
          </p:cNvPr>
          <p:cNvSpPr>
            <a:spLocks noGrp="1"/>
          </p:cNvSpPr>
          <p:nvPr>
            <p:ph type="title"/>
          </p:nvPr>
        </p:nvSpPr>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This Talk</a:t>
            </a:r>
          </a:p>
        </p:txBody>
      </p:sp>
      <p:sp>
        <p:nvSpPr>
          <p:cNvPr id="7" name="Content Placeholder 4">
            <a:extLst>
              <a:ext uri="{FF2B5EF4-FFF2-40B4-BE49-F238E27FC236}">
                <a16:creationId xmlns:a16="http://schemas.microsoft.com/office/drawing/2014/main" id="{D7F669DD-2495-D54B-9767-C7EE1B7AE407}"/>
              </a:ext>
            </a:extLst>
          </p:cNvPr>
          <p:cNvSpPr>
            <a:spLocks noGrp="1"/>
          </p:cNvSpPr>
          <p:nvPr>
            <p:ph idx="1"/>
          </p:nvPr>
        </p:nvSpPr>
        <p:spPr>
          <a:xfrm>
            <a:off x="838199" y="1825625"/>
            <a:ext cx="10615614" cy="2832100"/>
          </a:xfrm>
        </p:spPr>
        <p:txBody>
          <a:bodyPr>
            <a:norm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Minimum requirements for scheduling in switches and SmartNICs</a:t>
            </a:r>
          </a:p>
          <a:p>
            <a:r>
              <a:rPr lang="en-US" sz="2400" dirty="0">
                <a:latin typeface="Open Sans" panose="020B0606030504020204" pitchFamily="34" charset="0"/>
                <a:ea typeface="Open Sans" panose="020B0606030504020204" pitchFamily="34" charset="0"/>
                <a:cs typeface="Open Sans" panose="020B0606030504020204" pitchFamily="34" charset="0"/>
              </a:rPr>
              <a:t>State-of-the-art priority queue designs are infeasible</a:t>
            </a:r>
          </a:p>
          <a:p>
            <a:r>
              <a:rPr lang="en-US" sz="2400" b="1" dirty="0">
                <a:latin typeface="Open Sans" panose="020B0606030504020204" pitchFamily="34" charset="0"/>
                <a:ea typeface="Open Sans" panose="020B0606030504020204" pitchFamily="34" charset="0"/>
                <a:cs typeface="Open Sans" panose="020B0606030504020204" pitchFamily="34" charset="0"/>
              </a:rPr>
              <a:t>How do we get there?</a:t>
            </a:r>
            <a:endParaRPr lang="en-US" sz="2400" b="1" i="1" dirty="0">
              <a:latin typeface="Open Sans" panose="020B0606030504020204" pitchFamily="34" charset="0"/>
              <a:ea typeface="Open Sans" panose="020B0606030504020204" pitchFamily="34" charset="0"/>
              <a:cs typeface="Open Sans" panose="020B0606030504020204" pitchFamily="34" charset="0"/>
            </a:endParaRPr>
          </a:p>
          <a:p>
            <a:r>
              <a:rPr lang="en-US" sz="2400" dirty="0">
                <a:solidFill>
                  <a:schemeClr val="bg2">
                    <a:lumMod val="90000"/>
                  </a:schemeClr>
                </a:solidFill>
                <a:latin typeface="Open Sans" panose="020B0606030504020204" pitchFamily="34" charset="0"/>
                <a:ea typeface="Open Sans" panose="020B0606030504020204" pitchFamily="34" charset="0"/>
                <a:cs typeface="Open Sans" panose="020B0606030504020204" pitchFamily="34" charset="0"/>
              </a:rPr>
              <a:t>Evaluation</a:t>
            </a:r>
          </a:p>
        </p:txBody>
      </p:sp>
    </p:spTree>
    <p:extLst>
      <p:ext uri="{BB962C8B-B14F-4D97-AF65-F5344CB8AC3E}">
        <p14:creationId xmlns:p14="http://schemas.microsoft.com/office/powerpoint/2010/main" val="2462048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E1626"/>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E87A08-88D1-495E-811E-CE93664D7D3E}"/>
              </a:ext>
            </a:extLst>
          </p:cNvPr>
          <p:cNvSpPr>
            <a:spLocks noGrp="1"/>
          </p:cNvSpPr>
          <p:nvPr>
            <p:ph type="title"/>
          </p:nvPr>
        </p:nvSpPr>
        <p:spPr>
          <a:xfrm>
            <a:off x="831850" y="2027513"/>
            <a:ext cx="10515600" cy="1010764"/>
          </a:xfrm>
        </p:spPr>
        <p:txBody>
          <a:bodyPr>
            <a:normAutofit/>
          </a:bodyPr>
          <a:lstStyle/>
          <a:p>
            <a:r>
              <a:rPr lang="en-US" sz="5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Key Idea</a:t>
            </a:r>
          </a:p>
        </p:txBody>
      </p:sp>
      <p:sp>
        <p:nvSpPr>
          <p:cNvPr id="5" name="Text Placeholder 4">
            <a:extLst>
              <a:ext uri="{FF2B5EF4-FFF2-40B4-BE49-F238E27FC236}">
                <a16:creationId xmlns:a16="http://schemas.microsoft.com/office/drawing/2014/main" id="{3D7296BD-31C5-4F2B-B5FD-7646BE36E125}"/>
              </a:ext>
            </a:extLst>
          </p:cNvPr>
          <p:cNvSpPr>
            <a:spLocks noGrp="1"/>
          </p:cNvSpPr>
          <p:nvPr>
            <p:ph type="body" idx="1"/>
          </p:nvPr>
        </p:nvSpPr>
        <p:spPr>
          <a:xfrm>
            <a:off x="831848" y="3143268"/>
            <a:ext cx="9902192" cy="2145012"/>
          </a:xfrm>
        </p:spPr>
        <p:txBody>
          <a:bodyPr>
            <a:noAutofit/>
          </a:bodyPr>
          <a:lstStyle/>
          <a:p>
            <a:pPr marL="0" indent="0" algn="just">
              <a:lnSpc>
                <a:spcPct val="100000"/>
              </a:lnSpc>
              <a:buNone/>
            </a:pPr>
            <a:r>
              <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If the priority span is bounded, we can achieve all 3 properties (</a:t>
            </a:r>
            <a:r>
              <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scalability</a:t>
            </a:r>
            <a:r>
              <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performance</a:t>
            </a:r>
            <a:r>
              <a:rPr lang="en-US" sz="3200" i="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and </a:t>
            </a:r>
            <a:r>
              <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logical partitioning</a:t>
            </a:r>
            <a:r>
              <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 using non-comparison-based sorting.</a:t>
            </a:r>
          </a:p>
        </p:txBody>
      </p:sp>
    </p:spTree>
    <p:extLst>
      <p:ext uri="{BB962C8B-B14F-4D97-AF65-F5344CB8AC3E}">
        <p14:creationId xmlns:p14="http://schemas.microsoft.com/office/powerpoint/2010/main" val="887482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D7589C7-147C-9741-09D4-6EB3EEDC1DCE}"/>
              </a:ext>
            </a:extLst>
          </p:cNvPr>
          <p:cNvSpPr/>
          <p:nvPr/>
        </p:nvSpPr>
        <p:spPr>
          <a:xfrm>
            <a:off x="3911624" y="3967426"/>
            <a:ext cx="1211180" cy="790074"/>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81552FE8-E4EB-7DAF-63FB-BF778904FED3}"/>
              </a:ext>
            </a:extLst>
          </p:cNvPr>
          <p:cNvSpPr>
            <a:spLocks noGrp="1"/>
          </p:cNvSpPr>
          <p:nvPr>
            <p:ph idx="1"/>
          </p:nvPr>
        </p:nvSpPr>
        <p:spPr>
          <a:xfrm>
            <a:off x="838202" y="1692698"/>
            <a:ext cx="8370674" cy="969600"/>
          </a:xfrm>
        </p:spPr>
        <p:txBody>
          <a:bodyPr>
            <a:normAutofit/>
          </a:bodyPr>
          <a:lstStyle/>
          <a:p>
            <a:pPr marL="0" indent="0">
              <a:lnSpc>
                <a:spcPct val="100000"/>
              </a:lnSpc>
              <a:spcBef>
                <a:spcPts val="0"/>
              </a:spcBef>
              <a:buNone/>
            </a:pPr>
            <a:r>
              <a:rPr lang="en-US" sz="2200" dirty="0">
                <a:latin typeface="Open Sans" panose="020B0606030504020204" pitchFamily="34" charset="0"/>
                <a:ea typeface="Open Sans" panose="020B0606030504020204" pitchFamily="34" charset="0"/>
                <a:cs typeface="Open Sans" panose="020B0606030504020204" pitchFamily="34" charset="0"/>
              </a:rPr>
              <a:t>Rich literature on packet scheduling algorithms optimizing for different performance objectives in various network settings</a:t>
            </a:r>
          </a:p>
        </p:txBody>
      </p:sp>
      <p:sp>
        <p:nvSpPr>
          <p:cNvPr id="5" name="Title 3">
            <a:extLst>
              <a:ext uri="{FF2B5EF4-FFF2-40B4-BE49-F238E27FC236}">
                <a16:creationId xmlns:a16="http://schemas.microsoft.com/office/drawing/2014/main" id="{60A39A7F-3478-9058-2786-1BD262928972}"/>
              </a:ext>
            </a:extLst>
          </p:cNvPr>
          <p:cNvSpPr>
            <a:spLocks noGrp="1"/>
          </p:cNvSpPr>
          <p:nvPr>
            <p:ph type="title"/>
          </p:nvPr>
        </p:nvSpPr>
        <p:spPr>
          <a:xfrm>
            <a:off x="838200" y="365125"/>
            <a:ext cx="10515600" cy="1325563"/>
          </a:xfrm>
        </p:spPr>
        <p:txBody>
          <a:bodyPr>
            <a:normAutofit/>
          </a:bodyPr>
          <a:lstStyle/>
          <a:p>
            <a:r>
              <a:rPr lang="en-US" sz="4000" b="1" dirty="0">
                <a:latin typeface="Open Sans" panose="020B0606030504020204" pitchFamily="34" charset="0"/>
                <a:ea typeface="Open Sans" panose="020B0606030504020204" pitchFamily="34" charset="0"/>
                <a:cs typeface="Open Sans" panose="020B0606030504020204" pitchFamily="34" charset="0"/>
              </a:rPr>
              <a:t>Packet Scheduling in the Wild</a:t>
            </a:r>
          </a:p>
        </p:txBody>
      </p:sp>
      <p:sp>
        <p:nvSpPr>
          <p:cNvPr id="6" name="Rectangle 5">
            <a:extLst>
              <a:ext uri="{FF2B5EF4-FFF2-40B4-BE49-F238E27FC236}">
                <a16:creationId xmlns:a16="http://schemas.microsoft.com/office/drawing/2014/main" id="{DF1A0260-8103-8C24-93C3-1DC250DD1434}"/>
              </a:ext>
            </a:extLst>
          </p:cNvPr>
          <p:cNvSpPr/>
          <p:nvPr/>
        </p:nvSpPr>
        <p:spPr>
          <a:xfrm>
            <a:off x="1785666" y="3044378"/>
            <a:ext cx="1211180" cy="790074"/>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9" name="Arrow: Bent 8">
            <a:extLst>
              <a:ext uri="{FF2B5EF4-FFF2-40B4-BE49-F238E27FC236}">
                <a16:creationId xmlns:a16="http://schemas.microsoft.com/office/drawing/2014/main" id="{82D4E273-6D9B-090E-74CC-0886B031ADC5}"/>
              </a:ext>
            </a:extLst>
          </p:cNvPr>
          <p:cNvSpPr/>
          <p:nvPr/>
        </p:nvSpPr>
        <p:spPr>
          <a:xfrm>
            <a:off x="1465824" y="3418149"/>
            <a:ext cx="1891967" cy="74754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Arrow: Bent 9">
            <a:extLst>
              <a:ext uri="{FF2B5EF4-FFF2-40B4-BE49-F238E27FC236}">
                <a16:creationId xmlns:a16="http://schemas.microsoft.com/office/drawing/2014/main" id="{77D01E30-C84E-84CA-9490-D26541C6E7C2}"/>
              </a:ext>
            </a:extLst>
          </p:cNvPr>
          <p:cNvSpPr/>
          <p:nvPr/>
        </p:nvSpPr>
        <p:spPr>
          <a:xfrm flipV="1">
            <a:off x="1465824" y="2715933"/>
            <a:ext cx="2108537" cy="747544"/>
          </a:xfrm>
          <a:prstGeom prst="bentArrow">
            <a:avLst/>
          </a:prstGeom>
          <a:solidFill>
            <a:srgbClr val="E66101"/>
          </a:solidFill>
          <a:ln>
            <a:solidFill>
              <a:srgbClr val="CB580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Content Placeholder 2">
            <a:extLst>
              <a:ext uri="{FF2B5EF4-FFF2-40B4-BE49-F238E27FC236}">
                <a16:creationId xmlns:a16="http://schemas.microsoft.com/office/drawing/2014/main" id="{38AD4299-0D3A-0455-E6C5-A89E18BBE94D}"/>
              </a:ext>
            </a:extLst>
          </p:cNvPr>
          <p:cNvSpPr txBox="1">
            <a:spLocks/>
          </p:cNvSpPr>
          <p:nvPr/>
        </p:nvSpPr>
        <p:spPr>
          <a:xfrm>
            <a:off x="1581692" y="3878448"/>
            <a:ext cx="1660230" cy="329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400" dirty="0">
                <a:latin typeface="Open Sans" panose="020B0606030504020204" pitchFamily="34" charset="0"/>
                <a:ea typeface="Open Sans" panose="020B0606030504020204" pitchFamily="34" charset="0"/>
                <a:cs typeface="Open Sans" panose="020B0606030504020204" pitchFamily="34" charset="0"/>
              </a:rPr>
              <a:t>Fairness</a:t>
            </a:r>
          </a:p>
        </p:txBody>
      </p:sp>
      <p:sp>
        <p:nvSpPr>
          <p:cNvPr id="14" name="Arrow: Bent 13">
            <a:extLst>
              <a:ext uri="{FF2B5EF4-FFF2-40B4-BE49-F238E27FC236}">
                <a16:creationId xmlns:a16="http://schemas.microsoft.com/office/drawing/2014/main" id="{2BE4FDB4-0760-9DC8-F0B9-241672779506}"/>
              </a:ext>
            </a:extLst>
          </p:cNvPr>
          <p:cNvSpPr/>
          <p:nvPr/>
        </p:nvSpPr>
        <p:spPr>
          <a:xfrm>
            <a:off x="3535136" y="4225234"/>
            <a:ext cx="982078" cy="74754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Arrow: Bent 14">
            <a:extLst>
              <a:ext uri="{FF2B5EF4-FFF2-40B4-BE49-F238E27FC236}">
                <a16:creationId xmlns:a16="http://schemas.microsoft.com/office/drawing/2014/main" id="{11506D88-933E-4470-41C4-28D8547EEC04}"/>
              </a:ext>
            </a:extLst>
          </p:cNvPr>
          <p:cNvSpPr/>
          <p:nvPr/>
        </p:nvSpPr>
        <p:spPr>
          <a:xfrm flipV="1">
            <a:off x="4517214" y="3825278"/>
            <a:ext cx="1126459" cy="747544"/>
          </a:xfrm>
          <a:prstGeom prst="bentArrow">
            <a:avLst>
              <a:gd name="adj1" fmla="val 7445"/>
              <a:gd name="adj2" fmla="val 11975"/>
              <a:gd name="adj3" fmla="val 18771"/>
              <a:gd name="adj4" fmla="val 43750"/>
            </a:avLst>
          </a:prstGeom>
          <a:solidFill>
            <a:srgbClr val="E6610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Rectangle 18">
            <a:extLst>
              <a:ext uri="{FF2B5EF4-FFF2-40B4-BE49-F238E27FC236}">
                <a16:creationId xmlns:a16="http://schemas.microsoft.com/office/drawing/2014/main" id="{976B5CF2-38D3-6651-BFED-51D9D6F89DFD}"/>
              </a:ext>
            </a:extLst>
          </p:cNvPr>
          <p:cNvSpPr/>
          <p:nvPr/>
        </p:nvSpPr>
        <p:spPr>
          <a:xfrm>
            <a:off x="6083479" y="3042425"/>
            <a:ext cx="1211180" cy="790074"/>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3" name="Content Placeholder 2">
            <a:extLst>
              <a:ext uri="{FF2B5EF4-FFF2-40B4-BE49-F238E27FC236}">
                <a16:creationId xmlns:a16="http://schemas.microsoft.com/office/drawing/2014/main" id="{280CBE20-E193-3998-C4E5-3CCD4D7788A8}"/>
              </a:ext>
            </a:extLst>
          </p:cNvPr>
          <p:cNvSpPr txBox="1">
            <a:spLocks/>
          </p:cNvSpPr>
          <p:nvPr/>
        </p:nvSpPr>
        <p:spPr>
          <a:xfrm>
            <a:off x="5968132" y="3875518"/>
            <a:ext cx="1441873" cy="3497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400" dirty="0">
                <a:latin typeface="Open Sans" panose="020B0606030504020204" pitchFamily="34" charset="0"/>
                <a:ea typeface="Open Sans" panose="020B0606030504020204" pitchFamily="34" charset="0"/>
                <a:cs typeface="Open Sans" panose="020B0606030504020204" pitchFamily="34" charset="0"/>
              </a:rPr>
              <a:t>Traffic shaping</a:t>
            </a:r>
          </a:p>
        </p:txBody>
      </p:sp>
      <p:sp>
        <p:nvSpPr>
          <p:cNvPr id="2" name="Content Placeholder 2">
            <a:extLst>
              <a:ext uri="{FF2B5EF4-FFF2-40B4-BE49-F238E27FC236}">
                <a16:creationId xmlns:a16="http://schemas.microsoft.com/office/drawing/2014/main" id="{09043186-8B23-DB89-148C-2311BDF9774A}"/>
              </a:ext>
            </a:extLst>
          </p:cNvPr>
          <p:cNvSpPr txBox="1">
            <a:spLocks/>
          </p:cNvSpPr>
          <p:nvPr/>
        </p:nvSpPr>
        <p:spPr>
          <a:xfrm>
            <a:off x="3687186" y="4797920"/>
            <a:ext cx="1660230" cy="3000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400" dirty="0">
                <a:latin typeface="Open Sans" panose="020B0606030504020204" pitchFamily="34" charset="0"/>
                <a:ea typeface="Open Sans" panose="020B0606030504020204" pitchFamily="34" charset="0"/>
                <a:cs typeface="Open Sans" panose="020B0606030504020204" pitchFamily="34" charset="0"/>
              </a:rPr>
              <a:t>Minimizing FCT</a:t>
            </a:r>
          </a:p>
        </p:txBody>
      </p:sp>
      <p:sp>
        <p:nvSpPr>
          <p:cNvPr id="8" name="Rectangle 7">
            <a:extLst>
              <a:ext uri="{FF2B5EF4-FFF2-40B4-BE49-F238E27FC236}">
                <a16:creationId xmlns:a16="http://schemas.microsoft.com/office/drawing/2014/main" id="{3CCCD44E-F6AD-4525-3757-E3CB869EB979}"/>
              </a:ext>
            </a:extLst>
          </p:cNvPr>
          <p:cNvSpPr/>
          <p:nvPr/>
        </p:nvSpPr>
        <p:spPr>
          <a:xfrm>
            <a:off x="8159633" y="3967254"/>
            <a:ext cx="1211180" cy="790074"/>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3" name="Arrow: Bent 12">
            <a:extLst>
              <a:ext uri="{FF2B5EF4-FFF2-40B4-BE49-F238E27FC236}">
                <a16:creationId xmlns:a16="http://schemas.microsoft.com/office/drawing/2014/main" id="{9E7700F7-8D5B-6E40-0884-AAA35591FB39}"/>
              </a:ext>
            </a:extLst>
          </p:cNvPr>
          <p:cNvSpPr/>
          <p:nvPr/>
        </p:nvSpPr>
        <p:spPr>
          <a:xfrm flipV="1">
            <a:off x="8765223" y="3770996"/>
            <a:ext cx="1126459" cy="918494"/>
          </a:xfrm>
          <a:prstGeom prst="bentArrow">
            <a:avLst>
              <a:gd name="adj1" fmla="val 19469"/>
              <a:gd name="adj2" fmla="val 21682"/>
              <a:gd name="adj3" fmla="val 25000"/>
              <a:gd name="adj4" fmla="val 43750"/>
            </a:avLst>
          </a:prstGeom>
          <a:solidFill>
            <a:srgbClr val="4472C4"/>
          </a:solidFill>
          <a:ln>
            <a:solidFill>
              <a:srgbClr val="2F528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Content Placeholder 2">
            <a:extLst>
              <a:ext uri="{FF2B5EF4-FFF2-40B4-BE49-F238E27FC236}">
                <a16:creationId xmlns:a16="http://schemas.microsoft.com/office/drawing/2014/main" id="{C8F50C4C-4FE2-268A-23DF-089C67F58169}"/>
              </a:ext>
            </a:extLst>
          </p:cNvPr>
          <p:cNvSpPr txBox="1">
            <a:spLocks/>
          </p:cNvSpPr>
          <p:nvPr/>
        </p:nvSpPr>
        <p:spPr>
          <a:xfrm>
            <a:off x="7962169" y="4797920"/>
            <a:ext cx="1606107" cy="3000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400" dirty="0">
                <a:latin typeface="Open Sans" panose="020B0606030504020204" pitchFamily="34" charset="0"/>
                <a:ea typeface="Open Sans" panose="020B0606030504020204" pitchFamily="34" charset="0"/>
                <a:cs typeface="Open Sans" panose="020B0606030504020204" pitchFamily="34" charset="0"/>
              </a:rPr>
              <a:t>Attack Resilience</a:t>
            </a:r>
          </a:p>
        </p:txBody>
      </p:sp>
      <p:sp>
        <p:nvSpPr>
          <p:cNvPr id="21" name="Arrow: Right 20">
            <a:extLst>
              <a:ext uri="{FF2B5EF4-FFF2-40B4-BE49-F238E27FC236}">
                <a16:creationId xmlns:a16="http://schemas.microsoft.com/office/drawing/2014/main" id="{BD503201-44F0-F277-F071-72C9FEA880E5}"/>
              </a:ext>
            </a:extLst>
          </p:cNvPr>
          <p:cNvSpPr/>
          <p:nvPr/>
        </p:nvSpPr>
        <p:spPr>
          <a:xfrm>
            <a:off x="7861094" y="4106917"/>
            <a:ext cx="811754" cy="137160"/>
          </a:xfrm>
          <a:prstGeom prst="rightArrow">
            <a:avLst/>
          </a:prstGeom>
          <a:solidFill>
            <a:srgbClr val="B2182B"/>
          </a:solidFill>
          <a:ln w="9525">
            <a:solidFill>
              <a:srgbClr val="9B1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2">
            <a:extLst>
              <a:ext uri="{FF2B5EF4-FFF2-40B4-BE49-F238E27FC236}">
                <a16:creationId xmlns:a16="http://schemas.microsoft.com/office/drawing/2014/main" id="{54D73E1B-FDD1-05B9-40E1-4CB85946ADC3}"/>
              </a:ext>
            </a:extLst>
          </p:cNvPr>
          <p:cNvSpPr txBox="1">
            <a:spLocks/>
          </p:cNvSpPr>
          <p:nvPr/>
        </p:nvSpPr>
        <p:spPr>
          <a:xfrm>
            <a:off x="838200" y="5508408"/>
            <a:ext cx="9735152" cy="6257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200" dirty="0">
                <a:latin typeface="Open Sans" panose="020B0606030504020204" pitchFamily="34" charset="0"/>
                <a:ea typeface="Open Sans" panose="020B0606030504020204" pitchFamily="34" charset="0"/>
                <a:cs typeface="Open Sans" panose="020B0606030504020204" pitchFamily="34" charset="0"/>
              </a:rPr>
              <a:t>The key to deployment is </a:t>
            </a:r>
            <a:r>
              <a:rPr lang="en-US" sz="2200" b="1" dirty="0">
                <a:latin typeface="Open Sans" panose="020B0606030504020204" pitchFamily="34" charset="0"/>
                <a:ea typeface="Open Sans" panose="020B0606030504020204" pitchFamily="34" charset="0"/>
                <a:cs typeface="Open Sans" panose="020B0606030504020204" pitchFamily="34" charset="0"/>
              </a:rPr>
              <a:t>programmable hardware packet scheduling</a:t>
            </a:r>
          </a:p>
        </p:txBody>
      </p:sp>
      <p:sp>
        <p:nvSpPr>
          <p:cNvPr id="28" name="Arrow: Right 27">
            <a:extLst>
              <a:ext uri="{FF2B5EF4-FFF2-40B4-BE49-F238E27FC236}">
                <a16:creationId xmlns:a16="http://schemas.microsoft.com/office/drawing/2014/main" id="{0F0E9824-C131-2E2D-5145-B71C81D64AAB}"/>
              </a:ext>
            </a:extLst>
          </p:cNvPr>
          <p:cNvSpPr/>
          <p:nvPr/>
        </p:nvSpPr>
        <p:spPr>
          <a:xfrm>
            <a:off x="7861094" y="4267236"/>
            <a:ext cx="811754" cy="137160"/>
          </a:xfrm>
          <a:prstGeom prst="rightArrow">
            <a:avLst/>
          </a:prstGeom>
          <a:solidFill>
            <a:srgbClr val="B2182B"/>
          </a:solidFill>
          <a:ln w="9525">
            <a:solidFill>
              <a:srgbClr val="9B1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E2551B42-67AF-397D-5382-D023803E4CD3}"/>
              </a:ext>
            </a:extLst>
          </p:cNvPr>
          <p:cNvSpPr/>
          <p:nvPr/>
        </p:nvSpPr>
        <p:spPr>
          <a:xfrm>
            <a:off x="7861094" y="4427875"/>
            <a:ext cx="811754" cy="137160"/>
          </a:xfrm>
          <a:prstGeom prst="rightArrow">
            <a:avLst/>
          </a:prstGeom>
          <a:solidFill>
            <a:srgbClr val="B2182B"/>
          </a:solidFill>
          <a:ln w="9525">
            <a:solidFill>
              <a:srgbClr val="9B15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Bent 19">
            <a:extLst>
              <a:ext uri="{FF2B5EF4-FFF2-40B4-BE49-F238E27FC236}">
                <a16:creationId xmlns:a16="http://schemas.microsoft.com/office/drawing/2014/main" id="{BCC43E6D-BBD8-480C-7599-F8C5F7D17BB9}"/>
              </a:ext>
            </a:extLst>
          </p:cNvPr>
          <p:cNvSpPr/>
          <p:nvPr/>
        </p:nvSpPr>
        <p:spPr>
          <a:xfrm>
            <a:off x="5879443" y="3397276"/>
            <a:ext cx="1713755" cy="532266"/>
          </a:xfrm>
          <a:prstGeom prst="bentArrow">
            <a:avLst>
              <a:gd name="adj1" fmla="val 16416"/>
              <a:gd name="adj2" fmla="val 1883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Oval 3">
            <a:extLst>
              <a:ext uri="{FF2B5EF4-FFF2-40B4-BE49-F238E27FC236}">
                <a16:creationId xmlns:a16="http://schemas.microsoft.com/office/drawing/2014/main" id="{9FA4F3DC-8515-66C7-E2B2-5244C8450169}"/>
              </a:ext>
            </a:extLst>
          </p:cNvPr>
          <p:cNvSpPr/>
          <p:nvPr/>
        </p:nvSpPr>
        <p:spPr>
          <a:xfrm>
            <a:off x="6177477" y="3287713"/>
            <a:ext cx="417927" cy="418436"/>
          </a:xfrm>
          <a:prstGeom prst="ellipse">
            <a:avLst/>
          </a:prstGeom>
          <a:solidFill>
            <a:srgbClr val="4472C4"/>
          </a:solidFill>
          <a:ln>
            <a:solidFill>
              <a:srgbClr val="2F52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74BF42E-296C-1D13-8128-A951B3D92AE4}"/>
              </a:ext>
            </a:extLst>
          </p:cNvPr>
          <p:cNvSpPr/>
          <p:nvPr/>
        </p:nvSpPr>
        <p:spPr>
          <a:xfrm>
            <a:off x="6741792" y="3258243"/>
            <a:ext cx="417927" cy="477376"/>
          </a:xfrm>
          <a:prstGeom prst="rect">
            <a:avLst/>
          </a:prstGeom>
          <a:ln>
            <a:solidFill>
              <a:srgbClr val="2F52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336DAF2-138C-2E42-C622-BB3BB86542EF}"/>
              </a:ext>
            </a:extLst>
          </p:cNvPr>
          <p:cNvSpPr/>
          <p:nvPr/>
        </p:nvSpPr>
        <p:spPr>
          <a:xfrm>
            <a:off x="6116638" y="3460301"/>
            <a:ext cx="1178021" cy="75062"/>
          </a:xfrm>
          <a:prstGeom prst="rect">
            <a:avLst/>
          </a:prstGeom>
          <a:solidFill>
            <a:srgbClr val="4472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838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 grpId="0" animBg="1"/>
      <p:bldP spid="9" grpId="0" animBg="1"/>
      <p:bldP spid="10" grpId="0" animBg="1"/>
      <p:bldP spid="12" grpId="0"/>
      <p:bldP spid="14" grpId="0" animBg="1"/>
      <p:bldP spid="15" grpId="0" animBg="1"/>
      <p:bldP spid="19" grpId="0" animBg="1"/>
      <p:bldP spid="23" grpId="0"/>
      <p:bldP spid="2" grpId="0"/>
      <p:bldP spid="8" grpId="0" animBg="1"/>
      <p:bldP spid="13" grpId="0" animBg="1"/>
      <p:bldP spid="17" grpId="0"/>
      <p:bldP spid="21" grpId="0" animBg="1"/>
      <p:bldP spid="25" grpId="0"/>
      <p:bldP spid="28" grpId="0" animBg="1"/>
      <p:bldP spid="29" grpId="0" animBg="1"/>
      <p:bldP spid="20" grpId="0" animBg="1"/>
      <p:bldP spid="4" grpId="0" animBg="1"/>
      <p:bldP spid="16"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85BB2F-CDAD-3B7F-B205-9777D8068560}"/>
              </a:ext>
            </a:extLst>
          </p:cNvPr>
          <p:cNvSpPr/>
          <p:nvPr/>
        </p:nvSpPr>
        <p:spPr>
          <a:xfrm>
            <a:off x="4511154" y="3524723"/>
            <a:ext cx="3677806" cy="590605"/>
          </a:xfrm>
          <a:prstGeom prst="rect">
            <a:avLst/>
          </a:prstGeom>
          <a:solidFill>
            <a:srgbClr val="DDDDDD"/>
          </a:solidFill>
          <a:ln w="12700">
            <a:solidFill>
              <a:srgbClr val="00000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3">
            <a:extLst>
              <a:ext uri="{FF2B5EF4-FFF2-40B4-BE49-F238E27FC236}">
                <a16:creationId xmlns:a16="http://schemas.microsoft.com/office/drawing/2014/main" id="{556C8D72-A3BC-4080-A32A-E5AA90ABE342}"/>
              </a:ext>
            </a:extLst>
          </p:cNvPr>
          <p:cNvSpPr>
            <a:spLocks noGrp="1"/>
          </p:cNvSpPr>
          <p:nvPr>
            <p:ph type="title"/>
          </p:nvPr>
        </p:nvSpPr>
        <p:spPr/>
        <p:txBody>
          <a:bodyPr>
            <a:normAutofit/>
          </a:bodyPr>
          <a:lstStyle/>
          <a:p>
            <a:r>
              <a:rPr lang="en-US" sz="4000" b="1" dirty="0">
                <a:latin typeface="Open Sans" panose="020B0606030504020204" pitchFamily="34" charset="0"/>
                <a:ea typeface="Open Sans" panose="020B0606030504020204" pitchFamily="34" charset="0"/>
                <a:cs typeface="Open Sans" panose="020B0606030504020204" pitchFamily="34" charset="0"/>
              </a:rPr>
              <a:t>Integer Priority Queueing (IPQ)</a:t>
            </a:r>
          </a:p>
        </p:txBody>
      </p:sp>
      <p:sp>
        <p:nvSpPr>
          <p:cNvPr id="7" name="Rectangle 6">
            <a:extLst>
              <a:ext uri="{FF2B5EF4-FFF2-40B4-BE49-F238E27FC236}">
                <a16:creationId xmlns:a16="http://schemas.microsoft.com/office/drawing/2014/main" id="{5AF3C67F-D648-744F-E865-8061C1861D3E}"/>
              </a:ext>
            </a:extLst>
          </p:cNvPr>
          <p:cNvSpPr/>
          <p:nvPr/>
        </p:nvSpPr>
        <p:spPr>
          <a:xfrm>
            <a:off x="4582435" y="3594770"/>
            <a:ext cx="766805"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3</a:t>
            </a:r>
          </a:p>
        </p:txBody>
      </p:sp>
      <p:sp>
        <p:nvSpPr>
          <p:cNvPr id="11" name="Rectangle 10">
            <a:extLst>
              <a:ext uri="{FF2B5EF4-FFF2-40B4-BE49-F238E27FC236}">
                <a16:creationId xmlns:a16="http://schemas.microsoft.com/office/drawing/2014/main" id="{FEE6D2B4-F22A-8C3F-E414-A023E6E5C8B7}"/>
              </a:ext>
            </a:extLst>
          </p:cNvPr>
          <p:cNvSpPr/>
          <p:nvPr/>
        </p:nvSpPr>
        <p:spPr>
          <a:xfrm>
            <a:off x="5506995" y="3594770"/>
            <a:ext cx="766805"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2</a:t>
            </a:r>
          </a:p>
        </p:txBody>
      </p:sp>
      <p:sp>
        <p:nvSpPr>
          <p:cNvPr id="12" name="Rectangle 11">
            <a:extLst>
              <a:ext uri="{FF2B5EF4-FFF2-40B4-BE49-F238E27FC236}">
                <a16:creationId xmlns:a16="http://schemas.microsoft.com/office/drawing/2014/main" id="{84C9C4ED-963F-F7DF-F672-58CB8756C2E6}"/>
              </a:ext>
            </a:extLst>
          </p:cNvPr>
          <p:cNvSpPr/>
          <p:nvPr/>
        </p:nvSpPr>
        <p:spPr>
          <a:xfrm>
            <a:off x="6431555" y="3594770"/>
            <a:ext cx="766805"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1</a:t>
            </a:r>
          </a:p>
        </p:txBody>
      </p:sp>
      <p:sp>
        <p:nvSpPr>
          <p:cNvPr id="13" name="Rectangle 12">
            <a:extLst>
              <a:ext uri="{FF2B5EF4-FFF2-40B4-BE49-F238E27FC236}">
                <a16:creationId xmlns:a16="http://schemas.microsoft.com/office/drawing/2014/main" id="{D85262B0-BDA5-C1AA-4409-07436383C881}"/>
              </a:ext>
            </a:extLst>
          </p:cNvPr>
          <p:cNvSpPr/>
          <p:nvPr/>
        </p:nvSpPr>
        <p:spPr>
          <a:xfrm>
            <a:off x="7356115" y="3594770"/>
            <a:ext cx="766805"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0</a:t>
            </a:r>
          </a:p>
        </p:txBody>
      </p:sp>
      <p:cxnSp>
        <p:nvCxnSpPr>
          <p:cNvPr id="27" name="Straight Arrow Connector 26">
            <a:extLst>
              <a:ext uri="{FF2B5EF4-FFF2-40B4-BE49-F238E27FC236}">
                <a16:creationId xmlns:a16="http://schemas.microsoft.com/office/drawing/2014/main" id="{CC66F355-5E81-5CF1-EFC3-DD78F6E987D2}"/>
              </a:ext>
            </a:extLst>
          </p:cNvPr>
          <p:cNvCxnSpPr>
            <a:cxnSpLocks/>
            <a:stCxn id="13" idx="2"/>
            <a:endCxn id="14" idx="0"/>
          </p:cNvCxnSpPr>
          <p:nvPr/>
        </p:nvCxnSpPr>
        <p:spPr>
          <a:xfrm>
            <a:off x="7739518" y="4046608"/>
            <a:ext cx="846" cy="209554"/>
          </a:xfrm>
          <a:prstGeom prst="straightConnector1">
            <a:avLst/>
          </a:prstGeom>
          <a:ln w="12700">
            <a:tailEnd type="triangle" w="med" len="med"/>
          </a:ln>
        </p:spPr>
        <p:style>
          <a:lnRef idx="1">
            <a:schemeClr val="dk1"/>
          </a:lnRef>
          <a:fillRef idx="0">
            <a:schemeClr val="dk1"/>
          </a:fillRef>
          <a:effectRef idx="0">
            <a:schemeClr val="dk1"/>
          </a:effectRef>
          <a:fontRef idx="minor">
            <a:schemeClr val="tx1"/>
          </a:fontRef>
        </p:style>
      </p:cxnSp>
      <p:sp>
        <p:nvSpPr>
          <p:cNvPr id="46" name="TextBox 45">
            <a:extLst>
              <a:ext uri="{FF2B5EF4-FFF2-40B4-BE49-F238E27FC236}">
                <a16:creationId xmlns:a16="http://schemas.microsoft.com/office/drawing/2014/main" id="{0A3939BA-ADC4-B9A6-F422-1E432BAB3C02}"/>
              </a:ext>
            </a:extLst>
          </p:cNvPr>
          <p:cNvSpPr txBox="1"/>
          <p:nvPr/>
        </p:nvSpPr>
        <p:spPr>
          <a:xfrm>
            <a:off x="838200" y="5390499"/>
            <a:ext cx="6289040" cy="846386"/>
          </a:xfrm>
          <a:prstGeom prst="rect">
            <a:avLst/>
          </a:prstGeom>
          <a:noFill/>
        </p:spPr>
        <p:txBody>
          <a:bodyPr wrap="square">
            <a:spAutoFit/>
          </a:bodyPr>
          <a:lstStyle/>
          <a:p>
            <a:pPr>
              <a:spcBef>
                <a:spcPts val="600"/>
              </a:spcBef>
            </a:pPr>
            <a:r>
              <a:rPr lang="en-US" sz="2200" dirty="0">
                <a:latin typeface="Open Sans" panose="020B0606030504020204" pitchFamily="34" charset="0"/>
                <a:ea typeface="Open Sans" panose="020B0606030504020204" pitchFamily="34" charset="0"/>
                <a:cs typeface="Open Sans" panose="020B0606030504020204" pitchFamily="34" charset="0"/>
              </a:rPr>
              <a:t>How to perform </a:t>
            </a:r>
            <a:r>
              <a:rPr lang="en-US" sz="2200" b="1" dirty="0">
                <a:latin typeface="Open Sans" panose="020B0606030504020204" pitchFamily="34" charset="0"/>
                <a:ea typeface="Open Sans" panose="020B0606030504020204" pitchFamily="34" charset="0"/>
                <a:cs typeface="Open Sans" panose="020B0606030504020204" pitchFamily="34" charset="0"/>
              </a:rPr>
              <a:t>dequeue-max</a:t>
            </a:r>
            <a:r>
              <a:rPr lang="en-US" sz="2200" dirty="0">
                <a:latin typeface="Open Sans" panose="020B0606030504020204" pitchFamily="34" charset="0"/>
                <a:ea typeface="Open Sans" panose="020B0606030504020204" pitchFamily="34" charset="0"/>
                <a:cs typeface="Open Sans" panose="020B0606030504020204" pitchFamily="34" charset="0"/>
              </a:rPr>
              <a:t>?</a:t>
            </a:r>
          </a:p>
          <a:p>
            <a:pPr marL="284163" indent="-228600">
              <a:spcBef>
                <a:spcPts val="600"/>
              </a:spcBef>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Iteratively checking each bucket is slow!</a:t>
            </a:r>
          </a:p>
        </p:txBody>
      </p:sp>
      <p:sp>
        <p:nvSpPr>
          <p:cNvPr id="14" name="Flowchart: Connector 13">
            <a:extLst>
              <a:ext uri="{FF2B5EF4-FFF2-40B4-BE49-F238E27FC236}">
                <a16:creationId xmlns:a16="http://schemas.microsoft.com/office/drawing/2014/main" id="{27E24D47-76D2-7B57-E8A9-BB7A243330D2}"/>
              </a:ext>
            </a:extLst>
          </p:cNvPr>
          <p:cNvSpPr/>
          <p:nvPr/>
        </p:nvSpPr>
        <p:spPr>
          <a:xfrm>
            <a:off x="7456521" y="4256162"/>
            <a:ext cx="567686" cy="567686"/>
          </a:xfrm>
          <a:prstGeom prst="flowChartConnector">
            <a:avLst/>
          </a:prstGeom>
          <a:solidFill>
            <a:schemeClr val="accent6">
              <a:lumMod val="75000"/>
            </a:schemeClr>
          </a:solidFill>
          <a:ln w="12700">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B</a:t>
            </a:r>
          </a:p>
        </p:txBody>
      </p:sp>
      <p:cxnSp>
        <p:nvCxnSpPr>
          <p:cNvPr id="17" name="Straight Arrow Connector 16">
            <a:extLst>
              <a:ext uri="{FF2B5EF4-FFF2-40B4-BE49-F238E27FC236}">
                <a16:creationId xmlns:a16="http://schemas.microsoft.com/office/drawing/2014/main" id="{18EEB25B-8D30-6B0D-F81C-48688D13725C}"/>
              </a:ext>
            </a:extLst>
          </p:cNvPr>
          <p:cNvCxnSpPr>
            <a:cxnSpLocks/>
            <a:stCxn id="11" idx="2"/>
            <a:endCxn id="18" idx="0"/>
          </p:cNvCxnSpPr>
          <p:nvPr/>
        </p:nvCxnSpPr>
        <p:spPr>
          <a:xfrm flipH="1">
            <a:off x="5890020" y="4046608"/>
            <a:ext cx="378" cy="209554"/>
          </a:xfrm>
          <a:prstGeom prst="straightConnector1">
            <a:avLst/>
          </a:prstGeom>
          <a:ln w="12700">
            <a:tailEnd type="triangle" w="med" len="med"/>
          </a:ln>
        </p:spPr>
        <p:style>
          <a:lnRef idx="1">
            <a:schemeClr val="dk1"/>
          </a:lnRef>
          <a:fillRef idx="0">
            <a:schemeClr val="dk1"/>
          </a:fillRef>
          <a:effectRef idx="0">
            <a:schemeClr val="dk1"/>
          </a:effectRef>
          <a:fontRef idx="minor">
            <a:schemeClr val="tx1"/>
          </a:fontRef>
        </p:style>
      </p:cxnSp>
      <p:sp>
        <p:nvSpPr>
          <p:cNvPr id="18" name="Flowchart: Connector 17">
            <a:extLst>
              <a:ext uri="{FF2B5EF4-FFF2-40B4-BE49-F238E27FC236}">
                <a16:creationId xmlns:a16="http://schemas.microsoft.com/office/drawing/2014/main" id="{67B54203-DA9A-3027-3827-510A7FB82B14}"/>
              </a:ext>
            </a:extLst>
          </p:cNvPr>
          <p:cNvSpPr/>
          <p:nvPr/>
        </p:nvSpPr>
        <p:spPr>
          <a:xfrm>
            <a:off x="5606177" y="4256162"/>
            <a:ext cx="567686" cy="567686"/>
          </a:xfrm>
          <a:prstGeom prst="flowChartConnector">
            <a:avLst/>
          </a:prstGeom>
          <a:solidFill>
            <a:srgbClr val="2166AC"/>
          </a:solidFill>
          <a:ln w="12700">
            <a:solidFill>
              <a:srgbClr val="2F528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A</a:t>
            </a:r>
          </a:p>
        </p:txBody>
      </p:sp>
      <p:cxnSp>
        <p:nvCxnSpPr>
          <p:cNvPr id="30" name="Straight Arrow Connector 29">
            <a:extLst>
              <a:ext uri="{FF2B5EF4-FFF2-40B4-BE49-F238E27FC236}">
                <a16:creationId xmlns:a16="http://schemas.microsoft.com/office/drawing/2014/main" id="{7BC23574-E7E9-7EFC-AEDC-8843B001F9A3}"/>
              </a:ext>
            </a:extLst>
          </p:cNvPr>
          <p:cNvCxnSpPr>
            <a:cxnSpLocks/>
            <a:stCxn id="18" idx="4"/>
            <a:endCxn id="32" idx="0"/>
          </p:cNvCxnSpPr>
          <p:nvPr/>
        </p:nvCxnSpPr>
        <p:spPr>
          <a:xfrm>
            <a:off x="5890020" y="4823848"/>
            <a:ext cx="0" cy="209554"/>
          </a:xfrm>
          <a:prstGeom prst="straightConnector1">
            <a:avLst/>
          </a:prstGeom>
          <a:ln w="12700">
            <a:tailEnd type="triangle" w="med" len="med"/>
          </a:ln>
        </p:spPr>
        <p:style>
          <a:lnRef idx="1">
            <a:schemeClr val="dk1"/>
          </a:lnRef>
          <a:fillRef idx="0">
            <a:schemeClr val="dk1"/>
          </a:fillRef>
          <a:effectRef idx="0">
            <a:schemeClr val="dk1"/>
          </a:effectRef>
          <a:fontRef idx="minor">
            <a:schemeClr val="tx1"/>
          </a:fontRef>
        </p:style>
      </p:cxnSp>
      <p:sp>
        <p:nvSpPr>
          <p:cNvPr id="32" name="Flowchart: Connector 31">
            <a:extLst>
              <a:ext uri="{FF2B5EF4-FFF2-40B4-BE49-F238E27FC236}">
                <a16:creationId xmlns:a16="http://schemas.microsoft.com/office/drawing/2014/main" id="{10BAE7BE-A546-6566-9590-2BF71A75E27B}"/>
              </a:ext>
            </a:extLst>
          </p:cNvPr>
          <p:cNvSpPr/>
          <p:nvPr/>
        </p:nvSpPr>
        <p:spPr>
          <a:xfrm>
            <a:off x="5606177" y="5033402"/>
            <a:ext cx="567686" cy="567686"/>
          </a:xfrm>
          <a:prstGeom prst="flowChartConnector">
            <a:avLst/>
          </a:prstGeom>
          <a:solidFill>
            <a:srgbClr val="2166AC"/>
          </a:solidFill>
          <a:ln w="12700">
            <a:solidFill>
              <a:srgbClr val="2F528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C</a:t>
            </a:r>
          </a:p>
        </p:txBody>
      </p:sp>
      <p:sp>
        <p:nvSpPr>
          <p:cNvPr id="5" name="TextBox 4">
            <a:extLst>
              <a:ext uri="{FF2B5EF4-FFF2-40B4-BE49-F238E27FC236}">
                <a16:creationId xmlns:a16="http://schemas.microsoft.com/office/drawing/2014/main" id="{E32CFF0C-FEC9-528A-EDE9-19121DAD2BD8}"/>
              </a:ext>
            </a:extLst>
          </p:cNvPr>
          <p:cNvSpPr txBox="1"/>
          <p:nvPr/>
        </p:nvSpPr>
        <p:spPr>
          <a:xfrm>
            <a:off x="2259131" y="3594105"/>
            <a:ext cx="2104230" cy="430887"/>
          </a:xfrm>
          <a:prstGeom prst="rect">
            <a:avLst/>
          </a:prstGeom>
          <a:noFill/>
        </p:spPr>
        <p:txBody>
          <a:bodyPr wrap="none" rtlCol="0">
            <a:spAutoFit/>
          </a:bodyPr>
          <a:lstStyle/>
          <a:p>
            <a:r>
              <a:rPr lang="en-US" sz="2200" i="1" dirty="0">
                <a:latin typeface="Open Sans" panose="020B0606030504020204" pitchFamily="34" charset="0"/>
                <a:ea typeface="Open Sans" panose="020B0606030504020204" pitchFamily="34" charset="0"/>
                <a:cs typeface="Open Sans" panose="020B0606030504020204" pitchFamily="34" charset="0"/>
              </a:rPr>
              <a:t>Priority buckets</a:t>
            </a:r>
          </a:p>
        </p:txBody>
      </p:sp>
      <p:grpSp>
        <p:nvGrpSpPr>
          <p:cNvPr id="19" name="Group 18">
            <a:extLst>
              <a:ext uri="{FF2B5EF4-FFF2-40B4-BE49-F238E27FC236}">
                <a16:creationId xmlns:a16="http://schemas.microsoft.com/office/drawing/2014/main" id="{D3DA18F7-939C-31F5-1694-C1B297CD70F2}"/>
              </a:ext>
            </a:extLst>
          </p:cNvPr>
          <p:cNvGrpSpPr/>
          <p:nvPr/>
        </p:nvGrpSpPr>
        <p:grpSpPr>
          <a:xfrm>
            <a:off x="4082497" y="2785416"/>
            <a:ext cx="1970563" cy="693506"/>
            <a:chOff x="4047572" y="2785416"/>
            <a:chExt cx="1970563" cy="693506"/>
          </a:xfrm>
        </p:grpSpPr>
        <p:sp>
          <p:nvSpPr>
            <p:cNvPr id="8" name="Arrow: U-Turn 7">
              <a:extLst>
                <a:ext uri="{FF2B5EF4-FFF2-40B4-BE49-F238E27FC236}">
                  <a16:creationId xmlns:a16="http://schemas.microsoft.com/office/drawing/2014/main" id="{0B89F648-C1AB-2D89-55B2-E7F074F25C3E}"/>
                </a:ext>
              </a:extLst>
            </p:cNvPr>
            <p:cNvSpPr/>
            <p:nvPr/>
          </p:nvSpPr>
          <p:spPr>
            <a:xfrm>
              <a:off x="4047572" y="2785416"/>
              <a:ext cx="1114746" cy="693506"/>
            </a:xfrm>
            <a:prstGeom prst="uturnArrow">
              <a:avLst>
                <a:gd name="adj1" fmla="val 25000"/>
                <a:gd name="adj2" fmla="val 25000"/>
                <a:gd name="adj3" fmla="val 0"/>
                <a:gd name="adj4" fmla="val 74120"/>
                <a:gd name="adj5" fmla="val 100000"/>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Arrow: U-Turn 2">
              <a:extLst>
                <a:ext uri="{FF2B5EF4-FFF2-40B4-BE49-F238E27FC236}">
                  <a16:creationId xmlns:a16="http://schemas.microsoft.com/office/drawing/2014/main" id="{244EF877-5E89-D3F7-ED58-706E54B37BB0}"/>
                </a:ext>
              </a:extLst>
            </p:cNvPr>
            <p:cNvSpPr/>
            <p:nvPr/>
          </p:nvSpPr>
          <p:spPr>
            <a:xfrm>
              <a:off x="4903389" y="2785416"/>
              <a:ext cx="1114746" cy="693506"/>
            </a:xfrm>
            <a:prstGeom prst="uturnArrow">
              <a:avLst>
                <a:gd name="adj1" fmla="val 25000"/>
                <a:gd name="adj2" fmla="val 25000"/>
                <a:gd name="adj3" fmla="val 25000"/>
                <a:gd name="adj4" fmla="val 74120"/>
                <a:gd name="adj5" fmla="val 98855"/>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 name="Group 28">
            <a:extLst>
              <a:ext uri="{FF2B5EF4-FFF2-40B4-BE49-F238E27FC236}">
                <a16:creationId xmlns:a16="http://schemas.microsoft.com/office/drawing/2014/main" id="{E2C21DE9-6179-D75F-7A54-0229D1FEF007}"/>
              </a:ext>
            </a:extLst>
          </p:cNvPr>
          <p:cNvGrpSpPr/>
          <p:nvPr/>
        </p:nvGrpSpPr>
        <p:grpSpPr>
          <a:xfrm>
            <a:off x="4082497" y="2785416"/>
            <a:ext cx="3684349" cy="693506"/>
            <a:chOff x="4082497" y="2785416"/>
            <a:chExt cx="3684349" cy="693506"/>
          </a:xfrm>
        </p:grpSpPr>
        <p:sp>
          <p:nvSpPr>
            <p:cNvPr id="28" name="Arrow: U-Turn 27">
              <a:extLst>
                <a:ext uri="{FF2B5EF4-FFF2-40B4-BE49-F238E27FC236}">
                  <a16:creationId xmlns:a16="http://schemas.microsoft.com/office/drawing/2014/main" id="{639A1D8D-6882-480C-1376-B6EAA15B8FEC}"/>
                </a:ext>
              </a:extLst>
            </p:cNvPr>
            <p:cNvSpPr/>
            <p:nvPr/>
          </p:nvSpPr>
          <p:spPr>
            <a:xfrm>
              <a:off x="4082497" y="2785416"/>
              <a:ext cx="1114746" cy="693506"/>
            </a:xfrm>
            <a:prstGeom prst="uturnArrow">
              <a:avLst>
                <a:gd name="adj1" fmla="val 25000"/>
                <a:gd name="adj2" fmla="val 25000"/>
                <a:gd name="adj3" fmla="val 0"/>
                <a:gd name="adj4" fmla="val 74120"/>
                <a:gd name="adj5" fmla="val 100000"/>
              </a:avLst>
            </a:prstGeom>
            <a:solidFill>
              <a:srgbClr val="94112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Arrow: U-Turn 25">
              <a:extLst>
                <a:ext uri="{FF2B5EF4-FFF2-40B4-BE49-F238E27FC236}">
                  <a16:creationId xmlns:a16="http://schemas.microsoft.com/office/drawing/2014/main" id="{962001B5-FBEB-351E-D2AB-9F5AE4AC881C}"/>
                </a:ext>
              </a:extLst>
            </p:cNvPr>
            <p:cNvSpPr/>
            <p:nvPr/>
          </p:nvSpPr>
          <p:spPr>
            <a:xfrm>
              <a:off x="4939902" y="2785416"/>
              <a:ext cx="1114746" cy="693506"/>
            </a:xfrm>
            <a:prstGeom prst="uturnArrow">
              <a:avLst>
                <a:gd name="adj1" fmla="val 25000"/>
                <a:gd name="adj2" fmla="val 25000"/>
                <a:gd name="adj3" fmla="val 0"/>
                <a:gd name="adj4" fmla="val 74120"/>
                <a:gd name="adj5" fmla="val 100000"/>
              </a:avLst>
            </a:prstGeom>
            <a:solidFill>
              <a:srgbClr val="94112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Arrow: U-Turn 22">
              <a:extLst>
                <a:ext uri="{FF2B5EF4-FFF2-40B4-BE49-F238E27FC236}">
                  <a16:creationId xmlns:a16="http://schemas.microsoft.com/office/drawing/2014/main" id="{6EC40803-D709-4CFE-9C86-B3C3A0D900E8}"/>
                </a:ext>
              </a:extLst>
            </p:cNvPr>
            <p:cNvSpPr/>
            <p:nvPr/>
          </p:nvSpPr>
          <p:spPr>
            <a:xfrm>
              <a:off x="5796283" y="2785416"/>
              <a:ext cx="1114746" cy="693506"/>
            </a:xfrm>
            <a:prstGeom prst="uturnArrow">
              <a:avLst>
                <a:gd name="adj1" fmla="val 25000"/>
                <a:gd name="adj2" fmla="val 25000"/>
                <a:gd name="adj3" fmla="val 0"/>
                <a:gd name="adj4" fmla="val 74120"/>
                <a:gd name="adj5" fmla="val 100000"/>
              </a:avLst>
            </a:prstGeom>
            <a:solidFill>
              <a:srgbClr val="94112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Arrow: U-Turn 23">
              <a:extLst>
                <a:ext uri="{FF2B5EF4-FFF2-40B4-BE49-F238E27FC236}">
                  <a16:creationId xmlns:a16="http://schemas.microsoft.com/office/drawing/2014/main" id="{7EF21AA7-8C00-D8B8-1CBE-7E5D27AF6022}"/>
                </a:ext>
              </a:extLst>
            </p:cNvPr>
            <p:cNvSpPr/>
            <p:nvPr/>
          </p:nvSpPr>
          <p:spPr>
            <a:xfrm>
              <a:off x="6652100" y="2785416"/>
              <a:ext cx="1114746" cy="693506"/>
            </a:xfrm>
            <a:prstGeom prst="uturnArrow">
              <a:avLst>
                <a:gd name="adj1" fmla="val 25000"/>
                <a:gd name="adj2" fmla="val 25000"/>
                <a:gd name="adj3" fmla="val 25000"/>
                <a:gd name="adj4" fmla="val 74120"/>
                <a:gd name="adj5" fmla="val 100000"/>
              </a:avLst>
            </a:prstGeom>
            <a:solidFill>
              <a:srgbClr val="94112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74644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6">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6">
                                            <p:txEl>
                                              <p:pRg st="1" end="1"/>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17"/>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18"/>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30"/>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32"/>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19"/>
                                        </p:tgtEl>
                                        <p:attrNameLst>
                                          <p:attrName>style.visibility</p:attrName>
                                        </p:attrNameLst>
                                      </p:cBhvr>
                                      <p:to>
                                        <p:strVal val="hidden"/>
                                      </p:to>
                                    </p:set>
                                  </p:childTnLst>
                                </p:cTn>
                              </p:par>
                              <p:par>
                                <p:cTn id="46" presetID="22" presetClass="entr" presetSubtype="8"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8" grpId="1" animBg="1"/>
      <p:bldP spid="32" grpId="0" animBg="1"/>
      <p:bldP spid="3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85BB2F-CDAD-3B7F-B205-9777D8068560}"/>
              </a:ext>
            </a:extLst>
          </p:cNvPr>
          <p:cNvSpPr/>
          <p:nvPr/>
        </p:nvSpPr>
        <p:spPr>
          <a:xfrm>
            <a:off x="4511154" y="3524723"/>
            <a:ext cx="3677806" cy="590605"/>
          </a:xfrm>
          <a:prstGeom prst="rect">
            <a:avLst/>
          </a:prstGeom>
          <a:solidFill>
            <a:srgbClr val="DDDDDD"/>
          </a:solidFill>
          <a:ln w="12700">
            <a:solidFill>
              <a:srgbClr val="00000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3">
            <a:extLst>
              <a:ext uri="{FF2B5EF4-FFF2-40B4-BE49-F238E27FC236}">
                <a16:creationId xmlns:a16="http://schemas.microsoft.com/office/drawing/2014/main" id="{556C8D72-A3BC-4080-A32A-E5AA90ABE342}"/>
              </a:ext>
            </a:extLst>
          </p:cNvPr>
          <p:cNvSpPr>
            <a:spLocks noGrp="1"/>
          </p:cNvSpPr>
          <p:nvPr>
            <p:ph type="title"/>
          </p:nvPr>
        </p:nvSpPr>
        <p:spPr/>
        <p:txBody>
          <a:bodyPr>
            <a:normAutofit/>
          </a:bodyPr>
          <a:lstStyle/>
          <a:p>
            <a:r>
              <a:rPr lang="en-US" sz="4000" b="1" dirty="0">
                <a:latin typeface="Open Sans" panose="020B0606030504020204" pitchFamily="34" charset="0"/>
                <a:ea typeface="Open Sans" panose="020B0606030504020204" pitchFamily="34" charset="0"/>
                <a:cs typeface="Open Sans" panose="020B0606030504020204" pitchFamily="34" charset="0"/>
              </a:rPr>
              <a:t>Integer Priority Queueing (IPQ)</a:t>
            </a:r>
          </a:p>
        </p:txBody>
      </p:sp>
      <p:sp>
        <p:nvSpPr>
          <p:cNvPr id="7" name="Rectangle 6">
            <a:extLst>
              <a:ext uri="{FF2B5EF4-FFF2-40B4-BE49-F238E27FC236}">
                <a16:creationId xmlns:a16="http://schemas.microsoft.com/office/drawing/2014/main" id="{5AF3C67F-D648-744F-E865-8061C1861D3E}"/>
              </a:ext>
            </a:extLst>
          </p:cNvPr>
          <p:cNvSpPr/>
          <p:nvPr/>
        </p:nvSpPr>
        <p:spPr>
          <a:xfrm>
            <a:off x="4582435" y="3594770"/>
            <a:ext cx="766805"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3</a:t>
            </a:r>
          </a:p>
        </p:txBody>
      </p:sp>
      <p:sp>
        <p:nvSpPr>
          <p:cNvPr id="11" name="Rectangle 10">
            <a:extLst>
              <a:ext uri="{FF2B5EF4-FFF2-40B4-BE49-F238E27FC236}">
                <a16:creationId xmlns:a16="http://schemas.microsoft.com/office/drawing/2014/main" id="{FEE6D2B4-F22A-8C3F-E414-A023E6E5C8B7}"/>
              </a:ext>
            </a:extLst>
          </p:cNvPr>
          <p:cNvSpPr/>
          <p:nvPr/>
        </p:nvSpPr>
        <p:spPr>
          <a:xfrm>
            <a:off x="5506995" y="3594770"/>
            <a:ext cx="766805"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2</a:t>
            </a:r>
          </a:p>
        </p:txBody>
      </p:sp>
      <p:sp>
        <p:nvSpPr>
          <p:cNvPr id="12" name="Rectangle 11">
            <a:extLst>
              <a:ext uri="{FF2B5EF4-FFF2-40B4-BE49-F238E27FC236}">
                <a16:creationId xmlns:a16="http://schemas.microsoft.com/office/drawing/2014/main" id="{84C9C4ED-963F-F7DF-F672-58CB8756C2E6}"/>
              </a:ext>
            </a:extLst>
          </p:cNvPr>
          <p:cNvSpPr/>
          <p:nvPr/>
        </p:nvSpPr>
        <p:spPr>
          <a:xfrm>
            <a:off x="6431555" y="3594770"/>
            <a:ext cx="766805"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1</a:t>
            </a:r>
          </a:p>
        </p:txBody>
      </p:sp>
      <p:sp>
        <p:nvSpPr>
          <p:cNvPr id="13" name="Rectangle 12">
            <a:extLst>
              <a:ext uri="{FF2B5EF4-FFF2-40B4-BE49-F238E27FC236}">
                <a16:creationId xmlns:a16="http://schemas.microsoft.com/office/drawing/2014/main" id="{D85262B0-BDA5-C1AA-4409-07436383C881}"/>
              </a:ext>
            </a:extLst>
          </p:cNvPr>
          <p:cNvSpPr/>
          <p:nvPr/>
        </p:nvSpPr>
        <p:spPr>
          <a:xfrm>
            <a:off x="7356115" y="3594770"/>
            <a:ext cx="766805"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0</a:t>
            </a:r>
          </a:p>
        </p:txBody>
      </p:sp>
      <p:sp>
        <p:nvSpPr>
          <p:cNvPr id="19" name="TextBox 18">
            <a:extLst>
              <a:ext uri="{FF2B5EF4-FFF2-40B4-BE49-F238E27FC236}">
                <a16:creationId xmlns:a16="http://schemas.microsoft.com/office/drawing/2014/main" id="{34F58B0F-B19B-4F91-B9BE-608A425916DE}"/>
              </a:ext>
            </a:extLst>
          </p:cNvPr>
          <p:cNvSpPr txBox="1"/>
          <p:nvPr/>
        </p:nvSpPr>
        <p:spPr>
          <a:xfrm>
            <a:off x="2259131" y="3594105"/>
            <a:ext cx="2104230" cy="430887"/>
          </a:xfrm>
          <a:prstGeom prst="rect">
            <a:avLst/>
          </a:prstGeom>
          <a:noFill/>
        </p:spPr>
        <p:txBody>
          <a:bodyPr wrap="none" rtlCol="0">
            <a:spAutoFit/>
          </a:bodyPr>
          <a:lstStyle/>
          <a:p>
            <a:r>
              <a:rPr lang="en-US" sz="2200" i="1" dirty="0">
                <a:latin typeface="Open Sans" panose="020B0606030504020204" pitchFamily="34" charset="0"/>
                <a:ea typeface="Open Sans" panose="020B0606030504020204" pitchFamily="34" charset="0"/>
                <a:cs typeface="Open Sans" panose="020B0606030504020204" pitchFamily="34" charset="0"/>
              </a:rPr>
              <a:t>Priority buckets</a:t>
            </a:r>
          </a:p>
        </p:txBody>
      </p:sp>
      <p:sp>
        <p:nvSpPr>
          <p:cNvPr id="46" name="TextBox 45">
            <a:extLst>
              <a:ext uri="{FF2B5EF4-FFF2-40B4-BE49-F238E27FC236}">
                <a16:creationId xmlns:a16="http://schemas.microsoft.com/office/drawing/2014/main" id="{0A3939BA-ADC4-B9A6-F422-1E432BAB3C02}"/>
              </a:ext>
            </a:extLst>
          </p:cNvPr>
          <p:cNvSpPr txBox="1"/>
          <p:nvPr/>
        </p:nvSpPr>
        <p:spPr>
          <a:xfrm>
            <a:off x="838200" y="5390499"/>
            <a:ext cx="10287000" cy="846386"/>
          </a:xfrm>
          <a:prstGeom prst="rect">
            <a:avLst/>
          </a:prstGeom>
          <a:noFill/>
        </p:spPr>
        <p:txBody>
          <a:bodyPr wrap="square">
            <a:spAutoFit/>
          </a:bodyPr>
          <a:lstStyle/>
          <a:p>
            <a:pPr>
              <a:spcBef>
                <a:spcPts val="600"/>
              </a:spcBef>
            </a:pPr>
            <a:r>
              <a:rPr lang="en-US" sz="2200" dirty="0">
                <a:latin typeface="Open Sans" panose="020B0606030504020204" pitchFamily="34" charset="0"/>
                <a:ea typeface="Open Sans" panose="020B0606030504020204" pitchFamily="34" charset="0"/>
                <a:cs typeface="Open Sans" panose="020B0606030504020204" pitchFamily="34" charset="0"/>
              </a:rPr>
              <a:t>How to perform </a:t>
            </a:r>
            <a:r>
              <a:rPr lang="en-US" sz="2200" b="1" dirty="0">
                <a:latin typeface="Open Sans" panose="020B0606030504020204" pitchFamily="34" charset="0"/>
                <a:ea typeface="Open Sans" panose="020B0606030504020204" pitchFamily="34" charset="0"/>
                <a:cs typeface="Open Sans" panose="020B0606030504020204" pitchFamily="34" charset="0"/>
              </a:rPr>
              <a:t>dequeue-max</a:t>
            </a:r>
            <a:r>
              <a:rPr lang="en-US" sz="2200" dirty="0">
                <a:latin typeface="Open Sans" panose="020B0606030504020204" pitchFamily="34" charset="0"/>
                <a:ea typeface="Open Sans" panose="020B0606030504020204" pitchFamily="34" charset="0"/>
                <a:cs typeface="Open Sans" panose="020B0606030504020204" pitchFamily="34" charset="0"/>
              </a:rPr>
              <a:t>?</a:t>
            </a:r>
          </a:p>
          <a:p>
            <a:pPr marL="284163" indent="-228600">
              <a:spcBef>
                <a:spcPts val="600"/>
              </a:spcBef>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Augment with a </a:t>
            </a:r>
            <a:r>
              <a:rPr lang="en-US" sz="2200" i="1" dirty="0">
                <a:latin typeface="Open Sans" panose="020B0606030504020204" pitchFamily="34" charset="0"/>
                <a:ea typeface="Open Sans" panose="020B0606030504020204" pitchFamily="34" charset="0"/>
                <a:cs typeface="Open Sans" panose="020B0606030504020204" pitchFamily="34" charset="0"/>
              </a:rPr>
              <a:t>bitmap</a:t>
            </a:r>
            <a:r>
              <a:rPr lang="en-US" sz="2200" dirty="0">
                <a:latin typeface="Open Sans" panose="020B0606030504020204" pitchFamily="34" charset="0"/>
                <a:ea typeface="Open Sans" panose="020B0606030504020204" pitchFamily="34" charset="0"/>
                <a:cs typeface="Open Sans" panose="020B0606030504020204" pitchFamily="34" charset="0"/>
              </a:rPr>
              <a:t> encoding bucket occupancy, then use </a:t>
            </a:r>
            <a:r>
              <a:rPr lang="en-US" sz="2200" i="1" dirty="0">
                <a:latin typeface="Open Sans" panose="020B0606030504020204" pitchFamily="34" charset="0"/>
                <a:ea typeface="Open Sans" panose="020B0606030504020204" pitchFamily="34" charset="0"/>
                <a:cs typeface="Open Sans" panose="020B0606030504020204" pitchFamily="34" charset="0"/>
              </a:rPr>
              <a:t>Find-First Set</a:t>
            </a:r>
          </a:p>
        </p:txBody>
      </p:sp>
      <p:sp>
        <p:nvSpPr>
          <p:cNvPr id="5" name="Rectangle 4">
            <a:extLst>
              <a:ext uri="{FF2B5EF4-FFF2-40B4-BE49-F238E27FC236}">
                <a16:creationId xmlns:a16="http://schemas.microsoft.com/office/drawing/2014/main" id="{0766FE60-F1F1-6B37-A555-BD01583560D8}"/>
              </a:ext>
            </a:extLst>
          </p:cNvPr>
          <p:cNvSpPr/>
          <p:nvPr/>
        </p:nvSpPr>
        <p:spPr>
          <a:xfrm>
            <a:off x="4582435" y="2975302"/>
            <a:ext cx="3540485" cy="451838"/>
          </a:xfrm>
          <a:prstGeom prst="rect">
            <a:avLst/>
          </a:prstGeom>
          <a:ln w="12700">
            <a:solidFill>
              <a:srgbClr val="A5A5A5"/>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b="1" dirty="0">
              <a:solidFill>
                <a:srgbClr val="A6192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5B62F34A-2D60-CFF2-8E4C-8972B7B99772}"/>
              </a:ext>
            </a:extLst>
          </p:cNvPr>
          <p:cNvSpPr txBox="1"/>
          <p:nvPr/>
        </p:nvSpPr>
        <p:spPr>
          <a:xfrm>
            <a:off x="3279410" y="2965859"/>
            <a:ext cx="1083951" cy="430887"/>
          </a:xfrm>
          <a:prstGeom prst="rect">
            <a:avLst/>
          </a:prstGeom>
          <a:noFill/>
        </p:spPr>
        <p:txBody>
          <a:bodyPr wrap="none" rtlCol="0">
            <a:spAutoFit/>
          </a:bodyPr>
          <a:lstStyle/>
          <a:p>
            <a:r>
              <a:rPr lang="en-US" sz="2200" i="1" dirty="0">
                <a:latin typeface="Open Sans" panose="020B0606030504020204" pitchFamily="34" charset="0"/>
                <a:ea typeface="Open Sans" panose="020B0606030504020204" pitchFamily="34" charset="0"/>
                <a:cs typeface="Open Sans" panose="020B0606030504020204" pitchFamily="34" charset="0"/>
              </a:rPr>
              <a:t>Bitmap</a:t>
            </a:r>
          </a:p>
        </p:txBody>
      </p:sp>
      <p:sp>
        <p:nvSpPr>
          <p:cNvPr id="9" name="Arrow: Right 8">
            <a:extLst>
              <a:ext uri="{FF2B5EF4-FFF2-40B4-BE49-F238E27FC236}">
                <a16:creationId xmlns:a16="http://schemas.microsoft.com/office/drawing/2014/main" id="{06FD9EEF-8B64-7C0D-BD0D-31EA12F2C9F7}"/>
              </a:ext>
            </a:extLst>
          </p:cNvPr>
          <p:cNvSpPr/>
          <p:nvPr/>
        </p:nvSpPr>
        <p:spPr>
          <a:xfrm>
            <a:off x="4586393" y="2127149"/>
            <a:ext cx="3800687" cy="954107"/>
          </a:xfrm>
          <a:prstGeom prst="rightArrow">
            <a:avLst/>
          </a:prstGeom>
          <a:solidFill>
            <a:srgbClr val="94112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Open Sans" panose="020B0606030504020204" pitchFamily="34" charset="0"/>
                <a:ea typeface="Open Sans" panose="020B0606030504020204" pitchFamily="34" charset="0"/>
                <a:cs typeface="Open Sans" panose="020B0606030504020204" pitchFamily="34" charset="0"/>
              </a:rPr>
              <a:t>Find-First Set (FFS)</a:t>
            </a:r>
          </a:p>
        </p:txBody>
      </p:sp>
      <p:sp>
        <p:nvSpPr>
          <p:cNvPr id="15" name="TextBox 14">
            <a:extLst>
              <a:ext uri="{FF2B5EF4-FFF2-40B4-BE49-F238E27FC236}">
                <a16:creationId xmlns:a16="http://schemas.microsoft.com/office/drawing/2014/main" id="{006A8552-A9B8-D218-E161-AED5C9165CAA}"/>
              </a:ext>
            </a:extLst>
          </p:cNvPr>
          <p:cNvSpPr txBox="1"/>
          <p:nvPr/>
        </p:nvSpPr>
        <p:spPr>
          <a:xfrm>
            <a:off x="4810897" y="2979404"/>
            <a:ext cx="3156236" cy="461665"/>
          </a:xfrm>
          <a:prstGeom prst="rect">
            <a:avLst/>
          </a:prstGeom>
          <a:noFill/>
        </p:spPr>
        <p:txBody>
          <a:bodyPr wrap="square" rtlCol="0" anchor="ctr">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0         </a:t>
            </a:r>
            <a:r>
              <a:rPr lang="en-US" sz="2400" b="1" dirty="0">
                <a:solidFill>
                  <a:srgbClr val="A6192E"/>
                </a:solidFill>
                <a:latin typeface="Open Sans" panose="020B0606030504020204" pitchFamily="34" charset="0"/>
                <a:ea typeface="Open Sans" panose="020B0606030504020204" pitchFamily="34" charset="0"/>
                <a:cs typeface="Open Sans" panose="020B0606030504020204" pitchFamily="34" charset="0"/>
              </a:rPr>
              <a:t>1</a:t>
            </a:r>
            <a:r>
              <a:rPr lang="en-US" sz="2400" dirty="0">
                <a:latin typeface="Open Sans" panose="020B0606030504020204" pitchFamily="34" charset="0"/>
                <a:ea typeface="Open Sans" panose="020B0606030504020204" pitchFamily="34" charset="0"/>
                <a:cs typeface="Open Sans" panose="020B0606030504020204" pitchFamily="34" charset="0"/>
              </a:rPr>
              <a:t>          0         </a:t>
            </a:r>
            <a:r>
              <a:rPr lang="en-US" sz="2400" b="1" dirty="0">
                <a:solidFill>
                  <a:srgbClr val="A6192E"/>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16" name="Rectangle: Rounded Corners 15">
            <a:extLst>
              <a:ext uri="{FF2B5EF4-FFF2-40B4-BE49-F238E27FC236}">
                <a16:creationId xmlns:a16="http://schemas.microsoft.com/office/drawing/2014/main" id="{7A8A4A99-D579-09AB-9A03-4376954F51D6}"/>
              </a:ext>
            </a:extLst>
          </p:cNvPr>
          <p:cNvSpPr/>
          <p:nvPr/>
        </p:nvSpPr>
        <p:spPr>
          <a:xfrm>
            <a:off x="5651992" y="3019234"/>
            <a:ext cx="476810" cy="363972"/>
          </a:xfrm>
          <a:prstGeom prst="roundRect">
            <a:avLst/>
          </a:prstGeom>
          <a:solidFill>
            <a:srgbClr val="9411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50" b="1" dirty="0">
                <a:latin typeface="Open Sans" panose="020B0606030504020204" pitchFamily="34" charset="0"/>
                <a:ea typeface="Open Sans" panose="020B0606030504020204" pitchFamily="34" charset="0"/>
                <a:cs typeface="Open Sans" panose="020B0606030504020204" pitchFamily="34" charset="0"/>
              </a:rPr>
              <a:t>1</a:t>
            </a:r>
          </a:p>
        </p:txBody>
      </p:sp>
      <p:cxnSp>
        <p:nvCxnSpPr>
          <p:cNvPr id="20" name="Straight Arrow Connector 19">
            <a:extLst>
              <a:ext uri="{FF2B5EF4-FFF2-40B4-BE49-F238E27FC236}">
                <a16:creationId xmlns:a16="http://schemas.microsoft.com/office/drawing/2014/main" id="{A189A517-09E8-6C68-48C3-6323BC119DA0}"/>
              </a:ext>
            </a:extLst>
          </p:cNvPr>
          <p:cNvCxnSpPr>
            <a:cxnSpLocks/>
            <a:endCxn id="21" idx="0"/>
          </p:cNvCxnSpPr>
          <p:nvPr/>
        </p:nvCxnSpPr>
        <p:spPr>
          <a:xfrm>
            <a:off x="7739518" y="4046608"/>
            <a:ext cx="846" cy="209554"/>
          </a:xfrm>
          <a:prstGeom prst="straightConnector1">
            <a:avLst/>
          </a:prstGeom>
          <a:ln w="12700">
            <a:tailEnd type="triangle" w="med" len="med"/>
          </a:ln>
        </p:spPr>
        <p:style>
          <a:lnRef idx="1">
            <a:schemeClr val="dk1"/>
          </a:lnRef>
          <a:fillRef idx="0">
            <a:schemeClr val="dk1"/>
          </a:fillRef>
          <a:effectRef idx="0">
            <a:schemeClr val="dk1"/>
          </a:effectRef>
          <a:fontRef idx="minor">
            <a:schemeClr val="tx1"/>
          </a:fontRef>
        </p:style>
      </p:cxnSp>
      <p:sp>
        <p:nvSpPr>
          <p:cNvPr id="21" name="Flowchart: Connector 20">
            <a:extLst>
              <a:ext uri="{FF2B5EF4-FFF2-40B4-BE49-F238E27FC236}">
                <a16:creationId xmlns:a16="http://schemas.microsoft.com/office/drawing/2014/main" id="{205FF263-3884-63F3-C6F6-21963F1D8B36}"/>
              </a:ext>
            </a:extLst>
          </p:cNvPr>
          <p:cNvSpPr/>
          <p:nvPr/>
        </p:nvSpPr>
        <p:spPr>
          <a:xfrm>
            <a:off x="7456521" y="4256162"/>
            <a:ext cx="567686" cy="567686"/>
          </a:xfrm>
          <a:prstGeom prst="flowChartConnector">
            <a:avLst/>
          </a:prstGeom>
          <a:solidFill>
            <a:schemeClr val="accent6">
              <a:lumMod val="75000"/>
            </a:schemeClr>
          </a:solidFill>
          <a:ln w="12700">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B</a:t>
            </a:r>
          </a:p>
        </p:txBody>
      </p:sp>
      <p:cxnSp>
        <p:nvCxnSpPr>
          <p:cNvPr id="22" name="Straight Arrow Connector 21">
            <a:extLst>
              <a:ext uri="{FF2B5EF4-FFF2-40B4-BE49-F238E27FC236}">
                <a16:creationId xmlns:a16="http://schemas.microsoft.com/office/drawing/2014/main" id="{66F598D7-8C0D-52F5-75FA-E1E096EAF956}"/>
              </a:ext>
            </a:extLst>
          </p:cNvPr>
          <p:cNvCxnSpPr>
            <a:cxnSpLocks/>
          </p:cNvCxnSpPr>
          <p:nvPr/>
        </p:nvCxnSpPr>
        <p:spPr>
          <a:xfrm flipH="1">
            <a:off x="5890020" y="4046608"/>
            <a:ext cx="378" cy="209554"/>
          </a:xfrm>
          <a:prstGeom prst="straightConnector1">
            <a:avLst/>
          </a:prstGeom>
          <a:ln w="12700">
            <a:tailEnd type="triangle" w="med" len="med"/>
          </a:ln>
        </p:spPr>
        <p:style>
          <a:lnRef idx="1">
            <a:schemeClr val="dk1"/>
          </a:lnRef>
          <a:fillRef idx="0">
            <a:schemeClr val="dk1"/>
          </a:fillRef>
          <a:effectRef idx="0">
            <a:schemeClr val="dk1"/>
          </a:effectRef>
          <a:fontRef idx="minor">
            <a:schemeClr val="tx1"/>
          </a:fontRef>
        </p:style>
      </p:cxnSp>
      <p:sp>
        <p:nvSpPr>
          <p:cNvPr id="23" name="Flowchart: Connector 22">
            <a:extLst>
              <a:ext uri="{FF2B5EF4-FFF2-40B4-BE49-F238E27FC236}">
                <a16:creationId xmlns:a16="http://schemas.microsoft.com/office/drawing/2014/main" id="{07330B5F-C8F2-781E-168E-EAE1C74FC2AB}"/>
              </a:ext>
            </a:extLst>
          </p:cNvPr>
          <p:cNvSpPr/>
          <p:nvPr/>
        </p:nvSpPr>
        <p:spPr>
          <a:xfrm>
            <a:off x="5606177" y="4256162"/>
            <a:ext cx="567686" cy="567686"/>
          </a:xfrm>
          <a:prstGeom prst="flowChartConnector">
            <a:avLst/>
          </a:prstGeom>
          <a:solidFill>
            <a:srgbClr val="2166AC"/>
          </a:solidFill>
          <a:ln w="12700">
            <a:solidFill>
              <a:srgbClr val="2F528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A</a:t>
            </a:r>
          </a:p>
        </p:txBody>
      </p:sp>
      <p:cxnSp>
        <p:nvCxnSpPr>
          <p:cNvPr id="24" name="Straight Arrow Connector 23">
            <a:extLst>
              <a:ext uri="{FF2B5EF4-FFF2-40B4-BE49-F238E27FC236}">
                <a16:creationId xmlns:a16="http://schemas.microsoft.com/office/drawing/2014/main" id="{9EC6740C-99BA-AE0E-4CC4-565493099728}"/>
              </a:ext>
            </a:extLst>
          </p:cNvPr>
          <p:cNvCxnSpPr>
            <a:cxnSpLocks/>
            <a:stCxn id="23" idx="4"/>
            <a:endCxn id="25" idx="0"/>
          </p:cNvCxnSpPr>
          <p:nvPr/>
        </p:nvCxnSpPr>
        <p:spPr>
          <a:xfrm>
            <a:off x="5890020" y="4823848"/>
            <a:ext cx="0" cy="209554"/>
          </a:xfrm>
          <a:prstGeom prst="straightConnector1">
            <a:avLst/>
          </a:prstGeom>
          <a:ln w="12700">
            <a:tailEnd type="triangle" w="med" len="med"/>
          </a:ln>
        </p:spPr>
        <p:style>
          <a:lnRef idx="1">
            <a:schemeClr val="dk1"/>
          </a:lnRef>
          <a:fillRef idx="0">
            <a:schemeClr val="dk1"/>
          </a:fillRef>
          <a:effectRef idx="0">
            <a:schemeClr val="dk1"/>
          </a:effectRef>
          <a:fontRef idx="minor">
            <a:schemeClr val="tx1"/>
          </a:fontRef>
        </p:style>
      </p:cxnSp>
      <p:sp>
        <p:nvSpPr>
          <p:cNvPr id="25" name="Flowchart: Connector 24">
            <a:extLst>
              <a:ext uri="{FF2B5EF4-FFF2-40B4-BE49-F238E27FC236}">
                <a16:creationId xmlns:a16="http://schemas.microsoft.com/office/drawing/2014/main" id="{E585207B-991A-9F84-BC3D-F5C3DA13A7D5}"/>
              </a:ext>
            </a:extLst>
          </p:cNvPr>
          <p:cNvSpPr/>
          <p:nvPr/>
        </p:nvSpPr>
        <p:spPr>
          <a:xfrm>
            <a:off x="5606177" y="5033402"/>
            <a:ext cx="567686" cy="567686"/>
          </a:xfrm>
          <a:prstGeom prst="flowChartConnector">
            <a:avLst/>
          </a:prstGeom>
          <a:solidFill>
            <a:srgbClr val="2166AC"/>
          </a:solidFill>
          <a:ln w="12700">
            <a:solidFill>
              <a:srgbClr val="2F528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C</a:t>
            </a:r>
          </a:p>
        </p:txBody>
      </p:sp>
      <p:sp>
        <p:nvSpPr>
          <p:cNvPr id="26" name="TextBox 25">
            <a:extLst>
              <a:ext uri="{FF2B5EF4-FFF2-40B4-BE49-F238E27FC236}">
                <a16:creationId xmlns:a16="http://schemas.microsoft.com/office/drawing/2014/main" id="{23EA5437-79EA-C629-5DB1-5A91EB5CB40B}"/>
              </a:ext>
            </a:extLst>
          </p:cNvPr>
          <p:cNvSpPr txBox="1"/>
          <p:nvPr/>
        </p:nvSpPr>
        <p:spPr>
          <a:xfrm>
            <a:off x="10013880" y="3501772"/>
            <a:ext cx="548639" cy="523220"/>
          </a:xfrm>
          <a:prstGeom prst="rect">
            <a:avLst/>
          </a:prstGeom>
          <a:noFill/>
        </p:spPr>
        <p:txBody>
          <a:bodyPr wrap="square" anchor="ctr">
            <a:spAutoFit/>
          </a:bodyPr>
          <a:lstStyle/>
          <a:p>
            <a:r>
              <a:rPr lang="en-US" sz="2800" dirty="0">
                <a:latin typeface="Open Sans" panose="020B0606030504020204" pitchFamily="34" charset="0"/>
                <a:ea typeface="Open Sans" panose="020B0606030504020204" pitchFamily="34" charset="0"/>
                <a:cs typeface="Open Sans" panose="020B0606030504020204" pitchFamily="34" charset="0"/>
              </a:rPr>
              <a:t>…</a:t>
            </a:r>
          </a:p>
        </p:txBody>
      </p:sp>
      <p:sp>
        <p:nvSpPr>
          <p:cNvPr id="28" name="TextBox 27">
            <a:extLst>
              <a:ext uri="{FF2B5EF4-FFF2-40B4-BE49-F238E27FC236}">
                <a16:creationId xmlns:a16="http://schemas.microsoft.com/office/drawing/2014/main" id="{0C7E7087-273E-4900-D83A-BDED72BB92CF}"/>
              </a:ext>
            </a:extLst>
          </p:cNvPr>
          <p:cNvSpPr txBox="1"/>
          <p:nvPr/>
        </p:nvSpPr>
        <p:spPr>
          <a:xfrm>
            <a:off x="9351803" y="2976707"/>
            <a:ext cx="1259704" cy="461665"/>
          </a:xfrm>
          <a:prstGeom prst="rect">
            <a:avLst/>
          </a:prstGeom>
          <a:noFill/>
        </p:spPr>
        <p:txBody>
          <a:bodyPr wrap="square" rtlCol="0">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0      …</a:t>
            </a:r>
            <a:endParaRPr lang="en-US" sz="2400" b="1" dirty="0">
              <a:solidFill>
                <a:srgbClr val="A6192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Rectangle 28">
            <a:extLst>
              <a:ext uri="{FF2B5EF4-FFF2-40B4-BE49-F238E27FC236}">
                <a16:creationId xmlns:a16="http://schemas.microsoft.com/office/drawing/2014/main" id="{C503BC21-50D8-D5D6-0B88-C34B524671B5}"/>
              </a:ext>
            </a:extLst>
          </p:cNvPr>
          <p:cNvSpPr/>
          <p:nvPr/>
        </p:nvSpPr>
        <p:spPr>
          <a:xfrm>
            <a:off x="9166063" y="3594770"/>
            <a:ext cx="766805"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32K</a:t>
            </a:r>
          </a:p>
        </p:txBody>
      </p:sp>
      <p:sp>
        <p:nvSpPr>
          <p:cNvPr id="31" name="Rectangle 30">
            <a:extLst>
              <a:ext uri="{FF2B5EF4-FFF2-40B4-BE49-F238E27FC236}">
                <a16:creationId xmlns:a16="http://schemas.microsoft.com/office/drawing/2014/main" id="{CEED3EF6-9218-C8F0-B560-D4C8C2ECBF51}"/>
              </a:ext>
            </a:extLst>
          </p:cNvPr>
          <p:cNvSpPr/>
          <p:nvPr/>
        </p:nvSpPr>
        <p:spPr>
          <a:xfrm>
            <a:off x="9080941" y="2815703"/>
            <a:ext cx="1590139" cy="1372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1377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766FE60-F1F1-6B37-A555-BD01583560D8}"/>
              </a:ext>
            </a:extLst>
          </p:cNvPr>
          <p:cNvSpPr/>
          <p:nvPr/>
        </p:nvSpPr>
        <p:spPr>
          <a:xfrm>
            <a:off x="4582435" y="2975302"/>
            <a:ext cx="3540485" cy="451838"/>
          </a:xfrm>
          <a:prstGeom prst="rect">
            <a:avLst/>
          </a:prstGeom>
          <a:ln w="12700">
            <a:solidFill>
              <a:srgbClr val="A5A5A5"/>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b="1" dirty="0">
              <a:solidFill>
                <a:srgbClr val="A6192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TextBox 27">
            <a:extLst>
              <a:ext uri="{FF2B5EF4-FFF2-40B4-BE49-F238E27FC236}">
                <a16:creationId xmlns:a16="http://schemas.microsoft.com/office/drawing/2014/main" id="{177FF0C5-012C-89A0-CA71-F83DDF8E40B6}"/>
              </a:ext>
            </a:extLst>
          </p:cNvPr>
          <p:cNvSpPr txBox="1"/>
          <p:nvPr/>
        </p:nvSpPr>
        <p:spPr>
          <a:xfrm>
            <a:off x="4810897" y="2979404"/>
            <a:ext cx="3156236" cy="461665"/>
          </a:xfrm>
          <a:prstGeom prst="rect">
            <a:avLst/>
          </a:prstGeom>
          <a:noFill/>
        </p:spPr>
        <p:txBody>
          <a:bodyPr wrap="square" rtlCol="0" anchor="ctr">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0         </a:t>
            </a:r>
            <a:r>
              <a:rPr lang="en-US" sz="2400" b="1" dirty="0">
                <a:solidFill>
                  <a:srgbClr val="A6192E"/>
                </a:solidFill>
                <a:latin typeface="Open Sans" panose="020B0606030504020204" pitchFamily="34" charset="0"/>
                <a:ea typeface="Open Sans" panose="020B0606030504020204" pitchFamily="34" charset="0"/>
                <a:cs typeface="Open Sans" panose="020B0606030504020204" pitchFamily="34" charset="0"/>
              </a:rPr>
              <a:t>1</a:t>
            </a:r>
            <a:r>
              <a:rPr lang="en-US" sz="2400" dirty="0">
                <a:latin typeface="Open Sans" panose="020B0606030504020204" pitchFamily="34" charset="0"/>
                <a:ea typeface="Open Sans" panose="020B0606030504020204" pitchFamily="34" charset="0"/>
                <a:cs typeface="Open Sans" panose="020B0606030504020204" pitchFamily="34" charset="0"/>
              </a:rPr>
              <a:t>          0         </a:t>
            </a:r>
            <a:r>
              <a:rPr lang="en-US" sz="2400" b="1" dirty="0">
                <a:solidFill>
                  <a:srgbClr val="A6192E"/>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2" name="Rectangle 1">
            <a:extLst>
              <a:ext uri="{FF2B5EF4-FFF2-40B4-BE49-F238E27FC236}">
                <a16:creationId xmlns:a16="http://schemas.microsoft.com/office/drawing/2014/main" id="{BA85BB2F-CDAD-3B7F-B205-9777D8068560}"/>
              </a:ext>
            </a:extLst>
          </p:cNvPr>
          <p:cNvSpPr/>
          <p:nvPr/>
        </p:nvSpPr>
        <p:spPr>
          <a:xfrm>
            <a:off x="4511154" y="3524723"/>
            <a:ext cx="3677806" cy="590605"/>
          </a:xfrm>
          <a:prstGeom prst="rect">
            <a:avLst/>
          </a:prstGeom>
          <a:solidFill>
            <a:srgbClr val="DDDDDD"/>
          </a:solidFill>
          <a:ln w="12700">
            <a:solidFill>
              <a:srgbClr val="00000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3">
            <a:extLst>
              <a:ext uri="{FF2B5EF4-FFF2-40B4-BE49-F238E27FC236}">
                <a16:creationId xmlns:a16="http://schemas.microsoft.com/office/drawing/2014/main" id="{556C8D72-A3BC-4080-A32A-E5AA90ABE342}"/>
              </a:ext>
            </a:extLst>
          </p:cNvPr>
          <p:cNvSpPr>
            <a:spLocks noGrp="1"/>
          </p:cNvSpPr>
          <p:nvPr>
            <p:ph type="title"/>
          </p:nvPr>
        </p:nvSpPr>
        <p:spPr/>
        <p:txBody>
          <a:bodyPr>
            <a:normAutofit/>
          </a:bodyPr>
          <a:lstStyle/>
          <a:p>
            <a:r>
              <a:rPr lang="en-US" sz="4000" b="1" dirty="0">
                <a:latin typeface="Open Sans" panose="020B0606030504020204" pitchFamily="34" charset="0"/>
                <a:ea typeface="Open Sans" panose="020B0606030504020204" pitchFamily="34" charset="0"/>
                <a:cs typeface="Open Sans" panose="020B0606030504020204" pitchFamily="34" charset="0"/>
              </a:rPr>
              <a:t>Integer Priority Queueing (IPQ)</a:t>
            </a:r>
          </a:p>
        </p:txBody>
      </p:sp>
      <p:sp>
        <p:nvSpPr>
          <p:cNvPr id="7" name="Rectangle 6">
            <a:extLst>
              <a:ext uri="{FF2B5EF4-FFF2-40B4-BE49-F238E27FC236}">
                <a16:creationId xmlns:a16="http://schemas.microsoft.com/office/drawing/2014/main" id="{5AF3C67F-D648-744F-E865-8061C1861D3E}"/>
              </a:ext>
            </a:extLst>
          </p:cNvPr>
          <p:cNvSpPr/>
          <p:nvPr/>
        </p:nvSpPr>
        <p:spPr>
          <a:xfrm>
            <a:off x="4582435" y="3594770"/>
            <a:ext cx="766805"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3</a:t>
            </a:r>
          </a:p>
        </p:txBody>
      </p:sp>
      <p:sp>
        <p:nvSpPr>
          <p:cNvPr id="11" name="Rectangle 10">
            <a:extLst>
              <a:ext uri="{FF2B5EF4-FFF2-40B4-BE49-F238E27FC236}">
                <a16:creationId xmlns:a16="http://schemas.microsoft.com/office/drawing/2014/main" id="{FEE6D2B4-F22A-8C3F-E414-A023E6E5C8B7}"/>
              </a:ext>
            </a:extLst>
          </p:cNvPr>
          <p:cNvSpPr/>
          <p:nvPr/>
        </p:nvSpPr>
        <p:spPr>
          <a:xfrm>
            <a:off x="5506995" y="3594770"/>
            <a:ext cx="766805"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2</a:t>
            </a:r>
          </a:p>
        </p:txBody>
      </p:sp>
      <p:sp>
        <p:nvSpPr>
          <p:cNvPr id="12" name="Rectangle 11">
            <a:extLst>
              <a:ext uri="{FF2B5EF4-FFF2-40B4-BE49-F238E27FC236}">
                <a16:creationId xmlns:a16="http://schemas.microsoft.com/office/drawing/2014/main" id="{84C9C4ED-963F-F7DF-F672-58CB8756C2E6}"/>
              </a:ext>
            </a:extLst>
          </p:cNvPr>
          <p:cNvSpPr/>
          <p:nvPr/>
        </p:nvSpPr>
        <p:spPr>
          <a:xfrm>
            <a:off x="6431555" y="3594770"/>
            <a:ext cx="766805"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1</a:t>
            </a:r>
          </a:p>
        </p:txBody>
      </p:sp>
      <p:sp>
        <p:nvSpPr>
          <p:cNvPr id="13" name="Rectangle 12">
            <a:extLst>
              <a:ext uri="{FF2B5EF4-FFF2-40B4-BE49-F238E27FC236}">
                <a16:creationId xmlns:a16="http://schemas.microsoft.com/office/drawing/2014/main" id="{D85262B0-BDA5-C1AA-4409-07436383C881}"/>
              </a:ext>
            </a:extLst>
          </p:cNvPr>
          <p:cNvSpPr/>
          <p:nvPr/>
        </p:nvSpPr>
        <p:spPr>
          <a:xfrm>
            <a:off x="7356115" y="3594770"/>
            <a:ext cx="766805"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0</a:t>
            </a:r>
          </a:p>
        </p:txBody>
      </p:sp>
      <p:sp>
        <p:nvSpPr>
          <p:cNvPr id="29" name="Rectangle: Rounded Corners 28">
            <a:extLst>
              <a:ext uri="{FF2B5EF4-FFF2-40B4-BE49-F238E27FC236}">
                <a16:creationId xmlns:a16="http://schemas.microsoft.com/office/drawing/2014/main" id="{510E8022-A9F8-BDED-5575-CA129CFF4495}"/>
              </a:ext>
            </a:extLst>
          </p:cNvPr>
          <p:cNvSpPr/>
          <p:nvPr/>
        </p:nvSpPr>
        <p:spPr>
          <a:xfrm>
            <a:off x="5651992" y="3019234"/>
            <a:ext cx="476810" cy="363972"/>
          </a:xfrm>
          <a:prstGeom prst="roundRect">
            <a:avLst/>
          </a:prstGeom>
          <a:solidFill>
            <a:srgbClr val="9411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50" b="1" dirty="0">
                <a:latin typeface="Open Sans" panose="020B0606030504020204" pitchFamily="34" charset="0"/>
                <a:ea typeface="Open Sans" panose="020B0606030504020204" pitchFamily="34" charset="0"/>
                <a:cs typeface="Open Sans" panose="020B0606030504020204" pitchFamily="34" charset="0"/>
              </a:rPr>
              <a:t>1</a:t>
            </a:r>
          </a:p>
        </p:txBody>
      </p:sp>
      <p:sp>
        <p:nvSpPr>
          <p:cNvPr id="31" name="Arrow: Right 30">
            <a:extLst>
              <a:ext uri="{FF2B5EF4-FFF2-40B4-BE49-F238E27FC236}">
                <a16:creationId xmlns:a16="http://schemas.microsoft.com/office/drawing/2014/main" id="{7D929B18-A879-0885-5CD0-6D504BD1FC5F}"/>
              </a:ext>
            </a:extLst>
          </p:cNvPr>
          <p:cNvSpPr/>
          <p:nvPr/>
        </p:nvSpPr>
        <p:spPr>
          <a:xfrm>
            <a:off x="4586393" y="2127149"/>
            <a:ext cx="3800687" cy="954107"/>
          </a:xfrm>
          <a:prstGeom prst="rightArrow">
            <a:avLst/>
          </a:prstGeom>
          <a:solidFill>
            <a:srgbClr val="94112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Open Sans" panose="020B0606030504020204" pitchFamily="34" charset="0"/>
                <a:ea typeface="Open Sans" panose="020B0606030504020204" pitchFamily="34" charset="0"/>
                <a:cs typeface="Open Sans" panose="020B0606030504020204" pitchFamily="34" charset="0"/>
              </a:rPr>
              <a:t>Find-First Set (FFS)</a:t>
            </a:r>
          </a:p>
        </p:txBody>
      </p:sp>
      <p:cxnSp>
        <p:nvCxnSpPr>
          <p:cNvPr id="39" name="Straight Arrow Connector 38">
            <a:extLst>
              <a:ext uri="{FF2B5EF4-FFF2-40B4-BE49-F238E27FC236}">
                <a16:creationId xmlns:a16="http://schemas.microsoft.com/office/drawing/2014/main" id="{0BFBA148-9D68-C48B-D83B-7D6C9C0E6EBD}"/>
              </a:ext>
            </a:extLst>
          </p:cNvPr>
          <p:cNvCxnSpPr>
            <a:cxnSpLocks/>
            <a:endCxn id="40" idx="0"/>
          </p:cNvCxnSpPr>
          <p:nvPr/>
        </p:nvCxnSpPr>
        <p:spPr>
          <a:xfrm>
            <a:off x="7739518" y="4046608"/>
            <a:ext cx="846" cy="209554"/>
          </a:xfrm>
          <a:prstGeom prst="straightConnector1">
            <a:avLst/>
          </a:prstGeom>
          <a:ln w="12700">
            <a:tailEnd type="triangle" w="med" len="med"/>
          </a:ln>
        </p:spPr>
        <p:style>
          <a:lnRef idx="1">
            <a:schemeClr val="dk1"/>
          </a:lnRef>
          <a:fillRef idx="0">
            <a:schemeClr val="dk1"/>
          </a:fillRef>
          <a:effectRef idx="0">
            <a:schemeClr val="dk1"/>
          </a:effectRef>
          <a:fontRef idx="minor">
            <a:schemeClr val="tx1"/>
          </a:fontRef>
        </p:style>
      </p:cxnSp>
      <p:sp>
        <p:nvSpPr>
          <p:cNvPr id="40" name="Flowchart: Connector 39">
            <a:extLst>
              <a:ext uri="{FF2B5EF4-FFF2-40B4-BE49-F238E27FC236}">
                <a16:creationId xmlns:a16="http://schemas.microsoft.com/office/drawing/2014/main" id="{676C4ADF-8B5F-0AFD-F003-C654F9A4010E}"/>
              </a:ext>
            </a:extLst>
          </p:cNvPr>
          <p:cNvSpPr/>
          <p:nvPr/>
        </p:nvSpPr>
        <p:spPr>
          <a:xfrm>
            <a:off x="7456521" y="4256162"/>
            <a:ext cx="567686" cy="567686"/>
          </a:xfrm>
          <a:prstGeom prst="flowChartConnector">
            <a:avLst/>
          </a:prstGeom>
          <a:solidFill>
            <a:schemeClr val="accent6">
              <a:lumMod val="75000"/>
            </a:schemeClr>
          </a:solidFill>
          <a:ln w="12700">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B</a:t>
            </a:r>
          </a:p>
        </p:txBody>
      </p:sp>
      <p:cxnSp>
        <p:nvCxnSpPr>
          <p:cNvPr id="41" name="Straight Arrow Connector 40">
            <a:extLst>
              <a:ext uri="{FF2B5EF4-FFF2-40B4-BE49-F238E27FC236}">
                <a16:creationId xmlns:a16="http://schemas.microsoft.com/office/drawing/2014/main" id="{12C94CE1-A8B2-1342-ED85-B8A32842969B}"/>
              </a:ext>
            </a:extLst>
          </p:cNvPr>
          <p:cNvCxnSpPr>
            <a:cxnSpLocks/>
          </p:cNvCxnSpPr>
          <p:nvPr/>
        </p:nvCxnSpPr>
        <p:spPr>
          <a:xfrm flipH="1">
            <a:off x="5890020" y="4046608"/>
            <a:ext cx="378" cy="209554"/>
          </a:xfrm>
          <a:prstGeom prst="straightConnector1">
            <a:avLst/>
          </a:prstGeom>
          <a:ln w="12700">
            <a:tailEnd type="triangle" w="med" len="med"/>
          </a:ln>
        </p:spPr>
        <p:style>
          <a:lnRef idx="1">
            <a:schemeClr val="dk1"/>
          </a:lnRef>
          <a:fillRef idx="0">
            <a:schemeClr val="dk1"/>
          </a:fillRef>
          <a:effectRef idx="0">
            <a:schemeClr val="dk1"/>
          </a:effectRef>
          <a:fontRef idx="minor">
            <a:schemeClr val="tx1"/>
          </a:fontRef>
        </p:style>
      </p:cxnSp>
      <p:sp>
        <p:nvSpPr>
          <p:cNvPr id="44" name="Flowchart: Connector 43">
            <a:extLst>
              <a:ext uri="{FF2B5EF4-FFF2-40B4-BE49-F238E27FC236}">
                <a16:creationId xmlns:a16="http://schemas.microsoft.com/office/drawing/2014/main" id="{D227C48F-1E3E-13C2-A0AE-CA6A21217C8A}"/>
              </a:ext>
            </a:extLst>
          </p:cNvPr>
          <p:cNvSpPr/>
          <p:nvPr/>
        </p:nvSpPr>
        <p:spPr>
          <a:xfrm>
            <a:off x="5606177" y="4256162"/>
            <a:ext cx="567686" cy="567686"/>
          </a:xfrm>
          <a:prstGeom prst="flowChartConnector">
            <a:avLst/>
          </a:prstGeom>
          <a:solidFill>
            <a:srgbClr val="2166AC"/>
          </a:solidFill>
          <a:ln w="12700">
            <a:solidFill>
              <a:srgbClr val="2F528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C</a:t>
            </a:r>
          </a:p>
        </p:txBody>
      </p:sp>
      <p:sp>
        <p:nvSpPr>
          <p:cNvPr id="8" name="TextBox 7">
            <a:extLst>
              <a:ext uri="{FF2B5EF4-FFF2-40B4-BE49-F238E27FC236}">
                <a16:creationId xmlns:a16="http://schemas.microsoft.com/office/drawing/2014/main" id="{8154186C-057E-9BD6-8273-A02AC7FF6944}"/>
              </a:ext>
            </a:extLst>
          </p:cNvPr>
          <p:cNvSpPr txBox="1"/>
          <p:nvPr/>
        </p:nvSpPr>
        <p:spPr>
          <a:xfrm>
            <a:off x="2259131" y="3594105"/>
            <a:ext cx="2104230" cy="430887"/>
          </a:xfrm>
          <a:prstGeom prst="rect">
            <a:avLst/>
          </a:prstGeom>
          <a:noFill/>
        </p:spPr>
        <p:txBody>
          <a:bodyPr wrap="none" rtlCol="0">
            <a:spAutoFit/>
          </a:bodyPr>
          <a:lstStyle/>
          <a:p>
            <a:r>
              <a:rPr lang="en-US" sz="2200" i="1" dirty="0">
                <a:latin typeface="Open Sans" panose="020B0606030504020204" pitchFamily="34" charset="0"/>
                <a:ea typeface="Open Sans" panose="020B0606030504020204" pitchFamily="34" charset="0"/>
                <a:cs typeface="Open Sans" panose="020B0606030504020204" pitchFamily="34" charset="0"/>
              </a:rPr>
              <a:t>Priority buckets</a:t>
            </a:r>
          </a:p>
        </p:txBody>
      </p:sp>
      <p:sp>
        <p:nvSpPr>
          <p:cNvPr id="9" name="TextBox 8">
            <a:extLst>
              <a:ext uri="{FF2B5EF4-FFF2-40B4-BE49-F238E27FC236}">
                <a16:creationId xmlns:a16="http://schemas.microsoft.com/office/drawing/2014/main" id="{3F06645A-C0D1-B625-2CD1-A19491455D6B}"/>
              </a:ext>
            </a:extLst>
          </p:cNvPr>
          <p:cNvSpPr txBox="1"/>
          <p:nvPr/>
        </p:nvSpPr>
        <p:spPr>
          <a:xfrm>
            <a:off x="3279410" y="2965859"/>
            <a:ext cx="1083951" cy="430887"/>
          </a:xfrm>
          <a:prstGeom prst="rect">
            <a:avLst/>
          </a:prstGeom>
          <a:noFill/>
        </p:spPr>
        <p:txBody>
          <a:bodyPr wrap="none" rtlCol="0">
            <a:spAutoFit/>
          </a:bodyPr>
          <a:lstStyle/>
          <a:p>
            <a:r>
              <a:rPr lang="en-US" sz="2200" i="1" dirty="0">
                <a:latin typeface="Open Sans" panose="020B0606030504020204" pitchFamily="34" charset="0"/>
                <a:ea typeface="Open Sans" panose="020B0606030504020204" pitchFamily="34" charset="0"/>
                <a:cs typeface="Open Sans" panose="020B0606030504020204" pitchFamily="34" charset="0"/>
              </a:rPr>
              <a:t>Bitmap</a:t>
            </a:r>
          </a:p>
        </p:txBody>
      </p:sp>
      <p:sp>
        <p:nvSpPr>
          <p:cNvPr id="10" name="TextBox 9">
            <a:extLst>
              <a:ext uri="{FF2B5EF4-FFF2-40B4-BE49-F238E27FC236}">
                <a16:creationId xmlns:a16="http://schemas.microsoft.com/office/drawing/2014/main" id="{94422E86-A000-83F0-AC8D-0D0C83A7ED67}"/>
              </a:ext>
            </a:extLst>
          </p:cNvPr>
          <p:cNvSpPr txBox="1"/>
          <p:nvPr/>
        </p:nvSpPr>
        <p:spPr>
          <a:xfrm>
            <a:off x="10013880" y="3501772"/>
            <a:ext cx="548639" cy="523220"/>
          </a:xfrm>
          <a:prstGeom prst="rect">
            <a:avLst/>
          </a:prstGeom>
          <a:noFill/>
        </p:spPr>
        <p:txBody>
          <a:bodyPr wrap="square" anchor="ctr">
            <a:spAutoFit/>
          </a:bodyPr>
          <a:lstStyle/>
          <a:p>
            <a:r>
              <a:rPr lang="en-US" sz="2800" dirty="0">
                <a:latin typeface="Open Sans" panose="020B0606030504020204" pitchFamily="34" charset="0"/>
                <a:ea typeface="Open Sans" panose="020B0606030504020204" pitchFamily="34" charset="0"/>
                <a:cs typeface="Open Sans" panose="020B0606030504020204" pitchFamily="34" charset="0"/>
              </a:rPr>
              <a:t>…</a:t>
            </a:r>
          </a:p>
        </p:txBody>
      </p:sp>
      <p:sp>
        <p:nvSpPr>
          <p:cNvPr id="14" name="TextBox 13">
            <a:extLst>
              <a:ext uri="{FF2B5EF4-FFF2-40B4-BE49-F238E27FC236}">
                <a16:creationId xmlns:a16="http://schemas.microsoft.com/office/drawing/2014/main" id="{E644A5A0-B6F4-A720-C8B6-25E4BAEF7459}"/>
              </a:ext>
            </a:extLst>
          </p:cNvPr>
          <p:cNvSpPr txBox="1"/>
          <p:nvPr/>
        </p:nvSpPr>
        <p:spPr>
          <a:xfrm>
            <a:off x="9351803" y="2976707"/>
            <a:ext cx="1259704" cy="461665"/>
          </a:xfrm>
          <a:prstGeom prst="rect">
            <a:avLst/>
          </a:prstGeom>
          <a:noFill/>
        </p:spPr>
        <p:txBody>
          <a:bodyPr wrap="square" rtlCol="0">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0      …</a:t>
            </a:r>
            <a:endParaRPr lang="en-US" sz="2400" b="1" dirty="0">
              <a:solidFill>
                <a:srgbClr val="A6192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8A791E59-86BC-D9D7-DB69-EF229684BD61}"/>
              </a:ext>
            </a:extLst>
          </p:cNvPr>
          <p:cNvSpPr/>
          <p:nvPr/>
        </p:nvSpPr>
        <p:spPr>
          <a:xfrm>
            <a:off x="9166063" y="3594770"/>
            <a:ext cx="766805"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32K</a:t>
            </a:r>
          </a:p>
        </p:txBody>
      </p:sp>
      <p:sp>
        <p:nvSpPr>
          <p:cNvPr id="16" name="Rectangle 15">
            <a:extLst>
              <a:ext uri="{FF2B5EF4-FFF2-40B4-BE49-F238E27FC236}">
                <a16:creationId xmlns:a16="http://schemas.microsoft.com/office/drawing/2014/main" id="{6983F9C8-83F8-D14E-967C-068D36C1334F}"/>
              </a:ext>
            </a:extLst>
          </p:cNvPr>
          <p:cNvSpPr/>
          <p:nvPr/>
        </p:nvSpPr>
        <p:spPr>
          <a:xfrm>
            <a:off x="9080941" y="2815703"/>
            <a:ext cx="1590139" cy="1372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35CE4209-BB64-3378-0429-C6C98D90DF60}"/>
              </a:ext>
            </a:extLst>
          </p:cNvPr>
          <p:cNvSpPr txBox="1"/>
          <p:nvPr/>
        </p:nvSpPr>
        <p:spPr>
          <a:xfrm>
            <a:off x="838200" y="5390499"/>
            <a:ext cx="10287000" cy="846386"/>
          </a:xfrm>
          <a:prstGeom prst="rect">
            <a:avLst/>
          </a:prstGeom>
          <a:noFill/>
        </p:spPr>
        <p:txBody>
          <a:bodyPr wrap="square">
            <a:spAutoFit/>
          </a:bodyPr>
          <a:lstStyle/>
          <a:p>
            <a:pPr>
              <a:spcBef>
                <a:spcPts val="600"/>
              </a:spcBef>
            </a:pPr>
            <a:r>
              <a:rPr lang="en-US" sz="2200" dirty="0">
                <a:latin typeface="Open Sans" panose="020B0606030504020204" pitchFamily="34" charset="0"/>
                <a:ea typeface="Open Sans" panose="020B0606030504020204" pitchFamily="34" charset="0"/>
                <a:cs typeface="Open Sans" panose="020B0606030504020204" pitchFamily="34" charset="0"/>
              </a:rPr>
              <a:t>How to perform </a:t>
            </a:r>
            <a:r>
              <a:rPr lang="en-US" sz="2200" b="1" dirty="0">
                <a:latin typeface="Open Sans" panose="020B0606030504020204" pitchFamily="34" charset="0"/>
                <a:ea typeface="Open Sans" panose="020B0606030504020204" pitchFamily="34" charset="0"/>
                <a:cs typeface="Open Sans" panose="020B0606030504020204" pitchFamily="34" charset="0"/>
              </a:rPr>
              <a:t>dequeue-max</a:t>
            </a:r>
            <a:r>
              <a:rPr lang="en-US" sz="2200" dirty="0">
                <a:latin typeface="Open Sans" panose="020B0606030504020204" pitchFamily="34" charset="0"/>
                <a:ea typeface="Open Sans" panose="020B0606030504020204" pitchFamily="34" charset="0"/>
                <a:cs typeface="Open Sans" panose="020B0606030504020204" pitchFamily="34" charset="0"/>
              </a:rPr>
              <a:t>?</a:t>
            </a:r>
          </a:p>
          <a:p>
            <a:pPr marL="284163" indent="-228600">
              <a:spcBef>
                <a:spcPts val="600"/>
              </a:spcBef>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Augment with a </a:t>
            </a:r>
            <a:r>
              <a:rPr lang="en-US" sz="2200" i="1" dirty="0">
                <a:latin typeface="Open Sans" panose="020B0606030504020204" pitchFamily="34" charset="0"/>
                <a:ea typeface="Open Sans" panose="020B0606030504020204" pitchFamily="34" charset="0"/>
                <a:cs typeface="Open Sans" panose="020B0606030504020204" pitchFamily="34" charset="0"/>
              </a:rPr>
              <a:t>bitmap</a:t>
            </a:r>
            <a:r>
              <a:rPr lang="en-US" sz="2200" dirty="0">
                <a:latin typeface="Open Sans" panose="020B0606030504020204" pitchFamily="34" charset="0"/>
                <a:ea typeface="Open Sans" panose="020B0606030504020204" pitchFamily="34" charset="0"/>
                <a:cs typeface="Open Sans" panose="020B0606030504020204" pitchFamily="34" charset="0"/>
              </a:rPr>
              <a:t> encoding bucket occupancy, then use </a:t>
            </a:r>
            <a:r>
              <a:rPr lang="en-US" sz="2200" i="1" dirty="0">
                <a:latin typeface="Open Sans" panose="020B0606030504020204" pitchFamily="34" charset="0"/>
                <a:ea typeface="Open Sans" panose="020B0606030504020204" pitchFamily="34" charset="0"/>
                <a:cs typeface="Open Sans" panose="020B0606030504020204" pitchFamily="34" charset="0"/>
              </a:rPr>
              <a:t>Find-First Set</a:t>
            </a:r>
          </a:p>
        </p:txBody>
      </p:sp>
    </p:spTree>
    <p:extLst>
      <p:ext uri="{BB962C8B-B14F-4D97-AF65-F5344CB8AC3E}">
        <p14:creationId xmlns:p14="http://schemas.microsoft.com/office/powerpoint/2010/main" val="27212992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766FE60-F1F1-6B37-A555-BD01583560D8}"/>
              </a:ext>
            </a:extLst>
          </p:cNvPr>
          <p:cNvSpPr/>
          <p:nvPr/>
        </p:nvSpPr>
        <p:spPr>
          <a:xfrm>
            <a:off x="4582435" y="2975302"/>
            <a:ext cx="4889930" cy="451838"/>
          </a:xfrm>
          <a:prstGeom prst="rect">
            <a:avLst/>
          </a:prstGeom>
          <a:ln w="12700">
            <a:solidFill>
              <a:srgbClr val="A5A5A5"/>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400" b="1" dirty="0">
              <a:solidFill>
                <a:srgbClr val="A6192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TextBox 27">
            <a:extLst>
              <a:ext uri="{FF2B5EF4-FFF2-40B4-BE49-F238E27FC236}">
                <a16:creationId xmlns:a16="http://schemas.microsoft.com/office/drawing/2014/main" id="{177FF0C5-012C-89A0-CA71-F83DDF8E40B6}"/>
              </a:ext>
            </a:extLst>
          </p:cNvPr>
          <p:cNvSpPr txBox="1"/>
          <p:nvPr/>
        </p:nvSpPr>
        <p:spPr>
          <a:xfrm>
            <a:off x="6160341" y="2979404"/>
            <a:ext cx="3156236" cy="461665"/>
          </a:xfrm>
          <a:prstGeom prst="rect">
            <a:avLst/>
          </a:prstGeom>
          <a:noFill/>
        </p:spPr>
        <p:txBody>
          <a:bodyPr wrap="square" rtlCol="0" anchor="ctr">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0         </a:t>
            </a:r>
            <a:r>
              <a:rPr lang="en-US" sz="2400" b="1" dirty="0">
                <a:solidFill>
                  <a:srgbClr val="A6192E"/>
                </a:solidFill>
                <a:latin typeface="Open Sans" panose="020B0606030504020204" pitchFamily="34" charset="0"/>
                <a:ea typeface="Open Sans" panose="020B0606030504020204" pitchFamily="34" charset="0"/>
                <a:cs typeface="Open Sans" panose="020B0606030504020204" pitchFamily="34" charset="0"/>
              </a:rPr>
              <a:t>1</a:t>
            </a:r>
            <a:r>
              <a:rPr lang="en-US" sz="2400" dirty="0">
                <a:latin typeface="Open Sans" panose="020B0606030504020204" pitchFamily="34" charset="0"/>
                <a:ea typeface="Open Sans" panose="020B0606030504020204" pitchFamily="34" charset="0"/>
                <a:cs typeface="Open Sans" panose="020B0606030504020204" pitchFamily="34" charset="0"/>
              </a:rPr>
              <a:t>          0         </a:t>
            </a:r>
            <a:r>
              <a:rPr lang="en-US" sz="2400" b="1" dirty="0">
                <a:solidFill>
                  <a:srgbClr val="A6192E"/>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2" name="Rectangle 1">
            <a:extLst>
              <a:ext uri="{FF2B5EF4-FFF2-40B4-BE49-F238E27FC236}">
                <a16:creationId xmlns:a16="http://schemas.microsoft.com/office/drawing/2014/main" id="{BA85BB2F-CDAD-3B7F-B205-9777D8068560}"/>
              </a:ext>
            </a:extLst>
          </p:cNvPr>
          <p:cNvSpPr/>
          <p:nvPr/>
        </p:nvSpPr>
        <p:spPr>
          <a:xfrm>
            <a:off x="4511153" y="3524723"/>
            <a:ext cx="5040781" cy="590605"/>
          </a:xfrm>
          <a:prstGeom prst="rect">
            <a:avLst/>
          </a:prstGeom>
          <a:solidFill>
            <a:srgbClr val="DDDDDD"/>
          </a:solidFill>
          <a:ln w="12700">
            <a:solidFill>
              <a:srgbClr val="00000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3">
            <a:extLst>
              <a:ext uri="{FF2B5EF4-FFF2-40B4-BE49-F238E27FC236}">
                <a16:creationId xmlns:a16="http://schemas.microsoft.com/office/drawing/2014/main" id="{556C8D72-A3BC-4080-A32A-E5AA90ABE342}"/>
              </a:ext>
            </a:extLst>
          </p:cNvPr>
          <p:cNvSpPr>
            <a:spLocks noGrp="1"/>
          </p:cNvSpPr>
          <p:nvPr>
            <p:ph type="title"/>
          </p:nvPr>
        </p:nvSpPr>
        <p:spPr/>
        <p:txBody>
          <a:bodyPr>
            <a:normAutofit/>
          </a:bodyPr>
          <a:lstStyle/>
          <a:p>
            <a:r>
              <a:rPr lang="en-US" sz="4000" b="1" dirty="0">
                <a:latin typeface="Open Sans" panose="020B0606030504020204" pitchFamily="34" charset="0"/>
                <a:ea typeface="Open Sans" panose="020B0606030504020204" pitchFamily="34" charset="0"/>
                <a:cs typeface="Open Sans" panose="020B0606030504020204" pitchFamily="34" charset="0"/>
              </a:rPr>
              <a:t>Integer Priority Queueing (IPQ)</a:t>
            </a:r>
          </a:p>
        </p:txBody>
      </p:sp>
      <p:sp>
        <p:nvSpPr>
          <p:cNvPr id="7" name="Rectangle 6">
            <a:extLst>
              <a:ext uri="{FF2B5EF4-FFF2-40B4-BE49-F238E27FC236}">
                <a16:creationId xmlns:a16="http://schemas.microsoft.com/office/drawing/2014/main" id="{5AF3C67F-D648-744F-E865-8061C1861D3E}"/>
              </a:ext>
            </a:extLst>
          </p:cNvPr>
          <p:cNvSpPr/>
          <p:nvPr/>
        </p:nvSpPr>
        <p:spPr>
          <a:xfrm>
            <a:off x="5931879" y="3594770"/>
            <a:ext cx="766805"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3</a:t>
            </a:r>
          </a:p>
        </p:txBody>
      </p:sp>
      <p:sp>
        <p:nvSpPr>
          <p:cNvPr id="11" name="Rectangle 10">
            <a:extLst>
              <a:ext uri="{FF2B5EF4-FFF2-40B4-BE49-F238E27FC236}">
                <a16:creationId xmlns:a16="http://schemas.microsoft.com/office/drawing/2014/main" id="{FEE6D2B4-F22A-8C3F-E414-A023E6E5C8B7}"/>
              </a:ext>
            </a:extLst>
          </p:cNvPr>
          <p:cNvSpPr/>
          <p:nvPr/>
        </p:nvSpPr>
        <p:spPr>
          <a:xfrm>
            <a:off x="6856439" y="3594770"/>
            <a:ext cx="766805"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2</a:t>
            </a:r>
          </a:p>
        </p:txBody>
      </p:sp>
      <p:sp>
        <p:nvSpPr>
          <p:cNvPr id="12" name="Rectangle 11">
            <a:extLst>
              <a:ext uri="{FF2B5EF4-FFF2-40B4-BE49-F238E27FC236}">
                <a16:creationId xmlns:a16="http://schemas.microsoft.com/office/drawing/2014/main" id="{84C9C4ED-963F-F7DF-F672-58CB8756C2E6}"/>
              </a:ext>
            </a:extLst>
          </p:cNvPr>
          <p:cNvSpPr/>
          <p:nvPr/>
        </p:nvSpPr>
        <p:spPr>
          <a:xfrm>
            <a:off x="7780999" y="3594770"/>
            <a:ext cx="766805"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1</a:t>
            </a:r>
          </a:p>
        </p:txBody>
      </p:sp>
      <p:sp>
        <p:nvSpPr>
          <p:cNvPr id="13" name="Rectangle 12">
            <a:extLst>
              <a:ext uri="{FF2B5EF4-FFF2-40B4-BE49-F238E27FC236}">
                <a16:creationId xmlns:a16="http://schemas.microsoft.com/office/drawing/2014/main" id="{D85262B0-BDA5-C1AA-4409-07436383C881}"/>
              </a:ext>
            </a:extLst>
          </p:cNvPr>
          <p:cNvSpPr/>
          <p:nvPr/>
        </p:nvSpPr>
        <p:spPr>
          <a:xfrm>
            <a:off x="8705559" y="3594770"/>
            <a:ext cx="766805"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0</a:t>
            </a:r>
          </a:p>
        </p:txBody>
      </p:sp>
      <p:sp>
        <p:nvSpPr>
          <p:cNvPr id="31" name="Arrow: Right 30">
            <a:extLst>
              <a:ext uri="{FF2B5EF4-FFF2-40B4-BE49-F238E27FC236}">
                <a16:creationId xmlns:a16="http://schemas.microsoft.com/office/drawing/2014/main" id="{7D929B18-A879-0885-5CD0-6D504BD1FC5F}"/>
              </a:ext>
            </a:extLst>
          </p:cNvPr>
          <p:cNvSpPr/>
          <p:nvPr/>
        </p:nvSpPr>
        <p:spPr>
          <a:xfrm>
            <a:off x="4586393" y="2127149"/>
            <a:ext cx="5137667" cy="954107"/>
          </a:xfrm>
          <a:prstGeom prst="rightArrow">
            <a:avLst/>
          </a:prstGeom>
          <a:solidFill>
            <a:srgbClr val="94112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Open Sans" panose="020B0606030504020204" pitchFamily="34" charset="0"/>
                <a:ea typeface="Open Sans" panose="020B0606030504020204" pitchFamily="34" charset="0"/>
                <a:cs typeface="Open Sans" panose="020B0606030504020204" pitchFamily="34" charset="0"/>
              </a:rPr>
              <a:t>Find-First Set (FFS)</a:t>
            </a:r>
          </a:p>
        </p:txBody>
      </p:sp>
      <p:cxnSp>
        <p:nvCxnSpPr>
          <p:cNvPr id="39" name="Straight Arrow Connector 38">
            <a:extLst>
              <a:ext uri="{FF2B5EF4-FFF2-40B4-BE49-F238E27FC236}">
                <a16:creationId xmlns:a16="http://schemas.microsoft.com/office/drawing/2014/main" id="{0BFBA148-9D68-C48B-D83B-7D6C9C0E6EBD}"/>
              </a:ext>
            </a:extLst>
          </p:cNvPr>
          <p:cNvCxnSpPr>
            <a:cxnSpLocks/>
            <a:endCxn id="40" idx="0"/>
          </p:cNvCxnSpPr>
          <p:nvPr/>
        </p:nvCxnSpPr>
        <p:spPr>
          <a:xfrm>
            <a:off x="9088962" y="4046608"/>
            <a:ext cx="846" cy="209554"/>
          </a:xfrm>
          <a:prstGeom prst="straightConnector1">
            <a:avLst/>
          </a:prstGeom>
          <a:ln w="12700">
            <a:tailEnd type="triangle" w="med" len="med"/>
          </a:ln>
        </p:spPr>
        <p:style>
          <a:lnRef idx="1">
            <a:schemeClr val="dk1"/>
          </a:lnRef>
          <a:fillRef idx="0">
            <a:schemeClr val="dk1"/>
          </a:fillRef>
          <a:effectRef idx="0">
            <a:schemeClr val="dk1"/>
          </a:effectRef>
          <a:fontRef idx="minor">
            <a:schemeClr val="tx1"/>
          </a:fontRef>
        </p:style>
      </p:cxnSp>
      <p:sp>
        <p:nvSpPr>
          <p:cNvPr id="40" name="Flowchart: Connector 39">
            <a:extLst>
              <a:ext uri="{FF2B5EF4-FFF2-40B4-BE49-F238E27FC236}">
                <a16:creationId xmlns:a16="http://schemas.microsoft.com/office/drawing/2014/main" id="{676C4ADF-8B5F-0AFD-F003-C654F9A4010E}"/>
              </a:ext>
            </a:extLst>
          </p:cNvPr>
          <p:cNvSpPr/>
          <p:nvPr/>
        </p:nvSpPr>
        <p:spPr>
          <a:xfrm>
            <a:off x="8805965" y="4256162"/>
            <a:ext cx="567686" cy="567686"/>
          </a:xfrm>
          <a:prstGeom prst="flowChartConnector">
            <a:avLst/>
          </a:prstGeom>
          <a:solidFill>
            <a:schemeClr val="accent6">
              <a:lumMod val="75000"/>
            </a:schemeClr>
          </a:solidFill>
          <a:ln w="12700">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B</a:t>
            </a:r>
          </a:p>
        </p:txBody>
      </p:sp>
      <p:cxnSp>
        <p:nvCxnSpPr>
          <p:cNvPr id="41" name="Straight Arrow Connector 40">
            <a:extLst>
              <a:ext uri="{FF2B5EF4-FFF2-40B4-BE49-F238E27FC236}">
                <a16:creationId xmlns:a16="http://schemas.microsoft.com/office/drawing/2014/main" id="{12C94CE1-A8B2-1342-ED85-B8A32842969B}"/>
              </a:ext>
            </a:extLst>
          </p:cNvPr>
          <p:cNvCxnSpPr>
            <a:cxnSpLocks/>
          </p:cNvCxnSpPr>
          <p:nvPr/>
        </p:nvCxnSpPr>
        <p:spPr>
          <a:xfrm flipH="1">
            <a:off x="7239464" y="4046608"/>
            <a:ext cx="378" cy="209554"/>
          </a:xfrm>
          <a:prstGeom prst="straightConnector1">
            <a:avLst/>
          </a:prstGeom>
          <a:ln w="12700">
            <a:tailEnd type="triangle" w="med" len="med"/>
          </a:ln>
        </p:spPr>
        <p:style>
          <a:lnRef idx="1">
            <a:schemeClr val="dk1"/>
          </a:lnRef>
          <a:fillRef idx="0">
            <a:schemeClr val="dk1"/>
          </a:fillRef>
          <a:effectRef idx="0">
            <a:schemeClr val="dk1"/>
          </a:effectRef>
          <a:fontRef idx="minor">
            <a:schemeClr val="tx1"/>
          </a:fontRef>
        </p:style>
      </p:cxnSp>
      <p:sp>
        <p:nvSpPr>
          <p:cNvPr id="44" name="Flowchart: Connector 43">
            <a:extLst>
              <a:ext uri="{FF2B5EF4-FFF2-40B4-BE49-F238E27FC236}">
                <a16:creationId xmlns:a16="http://schemas.microsoft.com/office/drawing/2014/main" id="{D227C48F-1E3E-13C2-A0AE-CA6A21217C8A}"/>
              </a:ext>
            </a:extLst>
          </p:cNvPr>
          <p:cNvSpPr/>
          <p:nvPr/>
        </p:nvSpPr>
        <p:spPr>
          <a:xfrm>
            <a:off x="6955621" y="4256162"/>
            <a:ext cx="567686" cy="567686"/>
          </a:xfrm>
          <a:prstGeom prst="flowChartConnector">
            <a:avLst/>
          </a:prstGeom>
          <a:solidFill>
            <a:srgbClr val="2166AC"/>
          </a:solidFill>
          <a:ln w="12700">
            <a:solidFill>
              <a:srgbClr val="2F528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C</a:t>
            </a:r>
          </a:p>
        </p:txBody>
      </p:sp>
      <p:sp>
        <p:nvSpPr>
          <p:cNvPr id="8" name="TextBox 7">
            <a:extLst>
              <a:ext uri="{FF2B5EF4-FFF2-40B4-BE49-F238E27FC236}">
                <a16:creationId xmlns:a16="http://schemas.microsoft.com/office/drawing/2014/main" id="{8154186C-057E-9BD6-8273-A02AC7FF6944}"/>
              </a:ext>
            </a:extLst>
          </p:cNvPr>
          <p:cNvSpPr txBox="1"/>
          <p:nvPr/>
        </p:nvSpPr>
        <p:spPr>
          <a:xfrm>
            <a:off x="2259131" y="3594105"/>
            <a:ext cx="2104230" cy="430887"/>
          </a:xfrm>
          <a:prstGeom prst="rect">
            <a:avLst/>
          </a:prstGeom>
          <a:noFill/>
        </p:spPr>
        <p:txBody>
          <a:bodyPr wrap="none" rtlCol="0">
            <a:spAutoFit/>
          </a:bodyPr>
          <a:lstStyle/>
          <a:p>
            <a:r>
              <a:rPr lang="en-US" sz="2200" i="1" dirty="0">
                <a:latin typeface="Open Sans" panose="020B0606030504020204" pitchFamily="34" charset="0"/>
                <a:ea typeface="Open Sans" panose="020B0606030504020204" pitchFamily="34" charset="0"/>
                <a:cs typeface="Open Sans" panose="020B0606030504020204" pitchFamily="34" charset="0"/>
              </a:rPr>
              <a:t>Priority buckets</a:t>
            </a:r>
          </a:p>
        </p:txBody>
      </p:sp>
      <p:sp>
        <p:nvSpPr>
          <p:cNvPr id="9" name="TextBox 8">
            <a:extLst>
              <a:ext uri="{FF2B5EF4-FFF2-40B4-BE49-F238E27FC236}">
                <a16:creationId xmlns:a16="http://schemas.microsoft.com/office/drawing/2014/main" id="{3F06645A-C0D1-B625-2CD1-A19491455D6B}"/>
              </a:ext>
            </a:extLst>
          </p:cNvPr>
          <p:cNvSpPr txBox="1"/>
          <p:nvPr/>
        </p:nvSpPr>
        <p:spPr>
          <a:xfrm>
            <a:off x="3279410" y="2965859"/>
            <a:ext cx="1083951" cy="430887"/>
          </a:xfrm>
          <a:prstGeom prst="rect">
            <a:avLst/>
          </a:prstGeom>
          <a:noFill/>
        </p:spPr>
        <p:txBody>
          <a:bodyPr wrap="none" rtlCol="0">
            <a:spAutoFit/>
          </a:bodyPr>
          <a:lstStyle/>
          <a:p>
            <a:r>
              <a:rPr lang="en-US" sz="2200" i="1" dirty="0">
                <a:latin typeface="Open Sans" panose="020B0606030504020204" pitchFamily="34" charset="0"/>
                <a:ea typeface="Open Sans" panose="020B0606030504020204" pitchFamily="34" charset="0"/>
                <a:cs typeface="Open Sans" panose="020B0606030504020204" pitchFamily="34" charset="0"/>
              </a:rPr>
              <a:t>Bitmap</a:t>
            </a:r>
          </a:p>
        </p:txBody>
      </p:sp>
      <p:sp>
        <p:nvSpPr>
          <p:cNvPr id="10" name="TextBox 9">
            <a:extLst>
              <a:ext uri="{FF2B5EF4-FFF2-40B4-BE49-F238E27FC236}">
                <a16:creationId xmlns:a16="http://schemas.microsoft.com/office/drawing/2014/main" id="{EF524AB5-7DF5-14B1-6592-9FE78ECB2201}"/>
              </a:ext>
            </a:extLst>
          </p:cNvPr>
          <p:cNvSpPr txBox="1"/>
          <p:nvPr/>
        </p:nvSpPr>
        <p:spPr>
          <a:xfrm>
            <a:off x="5433819" y="3501772"/>
            <a:ext cx="548639" cy="523220"/>
          </a:xfrm>
          <a:prstGeom prst="rect">
            <a:avLst/>
          </a:prstGeom>
          <a:noFill/>
        </p:spPr>
        <p:txBody>
          <a:bodyPr wrap="square" anchor="ctr">
            <a:spAutoFit/>
          </a:bodyPr>
          <a:lstStyle/>
          <a:p>
            <a:r>
              <a:rPr lang="en-US" sz="2800" dirty="0">
                <a:latin typeface="Open Sans" panose="020B0606030504020204" pitchFamily="34" charset="0"/>
                <a:ea typeface="Open Sans" panose="020B0606030504020204" pitchFamily="34" charset="0"/>
                <a:cs typeface="Open Sans" panose="020B0606030504020204" pitchFamily="34" charset="0"/>
              </a:rPr>
              <a:t>…</a:t>
            </a:r>
          </a:p>
        </p:txBody>
      </p:sp>
      <p:sp>
        <p:nvSpPr>
          <p:cNvPr id="14" name="TextBox 13">
            <a:extLst>
              <a:ext uri="{FF2B5EF4-FFF2-40B4-BE49-F238E27FC236}">
                <a16:creationId xmlns:a16="http://schemas.microsoft.com/office/drawing/2014/main" id="{6FDC2D7F-8090-EA72-F723-F074FC9F3DC2}"/>
              </a:ext>
            </a:extLst>
          </p:cNvPr>
          <p:cNvSpPr txBox="1"/>
          <p:nvPr/>
        </p:nvSpPr>
        <p:spPr>
          <a:xfrm>
            <a:off x="4771742" y="2976707"/>
            <a:ext cx="1259704" cy="461665"/>
          </a:xfrm>
          <a:prstGeom prst="rect">
            <a:avLst/>
          </a:prstGeom>
          <a:noFill/>
        </p:spPr>
        <p:txBody>
          <a:bodyPr wrap="square" rtlCol="0">
            <a:sp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0      …</a:t>
            </a:r>
            <a:endParaRPr lang="en-US" sz="2400" b="1" dirty="0">
              <a:solidFill>
                <a:srgbClr val="A6192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A2AEF90C-B7AF-21AD-56F6-6C529757E9B3}"/>
              </a:ext>
            </a:extLst>
          </p:cNvPr>
          <p:cNvSpPr/>
          <p:nvPr/>
        </p:nvSpPr>
        <p:spPr>
          <a:xfrm>
            <a:off x="4586002" y="3594770"/>
            <a:ext cx="766805"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32K</a:t>
            </a:r>
          </a:p>
        </p:txBody>
      </p:sp>
      <p:pic>
        <p:nvPicPr>
          <p:cNvPr id="17" name="Picture 16">
            <a:extLst>
              <a:ext uri="{FF2B5EF4-FFF2-40B4-BE49-F238E27FC236}">
                <a16:creationId xmlns:a16="http://schemas.microsoft.com/office/drawing/2014/main" id="{C77DDE7F-E971-A721-C191-41DC97A1EE84}"/>
              </a:ext>
            </a:extLst>
          </p:cNvPr>
          <p:cNvPicPr>
            <a:picLocks noChangeAspect="1"/>
          </p:cNvPicPr>
          <p:nvPr/>
        </p:nvPicPr>
        <p:blipFill rotWithShape="1">
          <a:blip r:embed="rId3">
            <a:extLst>
              <a:ext uri="{28A0092B-C50C-407E-A947-70E740481C1C}">
                <a14:useLocalDpi xmlns:a14="http://schemas.microsoft.com/office/drawing/2010/main" val="0"/>
              </a:ext>
            </a:extLst>
          </a:blip>
          <a:srcRect t="15112"/>
          <a:stretch/>
        </p:blipFill>
        <p:spPr>
          <a:xfrm>
            <a:off x="5982458" y="1422899"/>
            <a:ext cx="2414267" cy="2008456"/>
          </a:xfrm>
          <a:prstGeom prst="rect">
            <a:avLst/>
          </a:prstGeom>
        </p:spPr>
      </p:pic>
      <p:sp>
        <p:nvSpPr>
          <p:cNvPr id="18" name="TextBox 17">
            <a:extLst>
              <a:ext uri="{FF2B5EF4-FFF2-40B4-BE49-F238E27FC236}">
                <a16:creationId xmlns:a16="http://schemas.microsoft.com/office/drawing/2014/main" id="{0E6E1B55-3E80-1D9A-9685-DBFA17541633}"/>
              </a:ext>
            </a:extLst>
          </p:cNvPr>
          <p:cNvSpPr txBox="1"/>
          <p:nvPr/>
        </p:nvSpPr>
        <p:spPr>
          <a:xfrm>
            <a:off x="838199" y="5390499"/>
            <a:ext cx="9366162" cy="846386"/>
          </a:xfrm>
          <a:prstGeom prst="rect">
            <a:avLst/>
          </a:prstGeom>
          <a:noFill/>
        </p:spPr>
        <p:txBody>
          <a:bodyPr wrap="square">
            <a:spAutoFit/>
          </a:bodyPr>
          <a:lstStyle/>
          <a:p>
            <a:pPr>
              <a:spcBef>
                <a:spcPts val="600"/>
              </a:spcBef>
            </a:pPr>
            <a:r>
              <a:rPr lang="en-US" sz="2200" dirty="0">
                <a:latin typeface="Open Sans" panose="020B0606030504020204" pitchFamily="34" charset="0"/>
                <a:ea typeface="Open Sans" panose="020B0606030504020204" pitchFamily="34" charset="0"/>
                <a:cs typeface="Open Sans" panose="020B0606030504020204" pitchFamily="34" charset="0"/>
              </a:rPr>
              <a:t>What if we need to support a </a:t>
            </a:r>
            <a:r>
              <a:rPr lang="en-US" sz="2200" b="1" dirty="0">
                <a:latin typeface="Open Sans" panose="020B0606030504020204" pitchFamily="34" charset="0"/>
                <a:ea typeface="Open Sans" panose="020B0606030504020204" pitchFamily="34" charset="0"/>
                <a:cs typeface="Open Sans" panose="020B0606030504020204" pitchFamily="34" charset="0"/>
              </a:rPr>
              <a:t>huge number of priorities</a:t>
            </a:r>
            <a:r>
              <a:rPr lang="en-US" sz="2200" dirty="0">
                <a:latin typeface="Open Sans" panose="020B0606030504020204" pitchFamily="34" charset="0"/>
                <a:ea typeface="Open Sans" panose="020B0606030504020204" pitchFamily="34" charset="0"/>
                <a:cs typeface="Open Sans" panose="020B0606030504020204" pitchFamily="34" charset="0"/>
              </a:rPr>
              <a:t> (</a:t>
            </a:r>
            <a:r>
              <a:rPr lang="en-US" sz="2200" i="1" dirty="0">
                <a:latin typeface="Open Sans" panose="020B0606030504020204" pitchFamily="34" charset="0"/>
                <a:ea typeface="Open Sans" panose="020B0606030504020204" pitchFamily="34" charset="0"/>
                <a:cs typeface="Open Sans" panose="020B0606030504020204" pitchFamily="34" charset="0"/>
              </a:rPr>
              <a:t>e.g.</a:t>
            </a:r>
            <a:r>
              <a:rPr lang="en-US" sz="2200" dirty="0">
                <a:latin typeface="Open Sans" panose="020B0606030504020204" pitchFamily="34" charset="0"/>
                <a:ea typeface="Open Sans" panose="020B0606030504020204" pitchFamily="34" charset="0"/>
                <a:cs typeface="Open Sans" panose="020B0606030504020204" pitchFamily="34" charset="0"/>
              </a:rPr>
              <a:t>, 32K)?</a:t>
            </a:r>
          </a:p>
          <a:p>
            <a:pPr marL="284163" indent="-228600">
              <a:spcBef>
                <a:spcPts val="600"/>
              </a:spcBef>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Can’t do FFS on a 32K-bit bitmap</a:t>
            </a:r>
          </a:p>
        </p:txBody>
      </p:sp>
    </p:spTree>
    <p:extLst>
      <p:ext uri="{BB962C8B-B14F-4D97-AF65-F5344CB8AC3E}">
        <p14:creationId xmlns:p14="http://schemas.microsoft.com/office/powerpoint/2010/main" val="16996365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D0A632D-DF39-1C20-A8D0-BD4A723083F5}"/>
              </a:ext>
            </a:extLst>
          </p:cNvPr>
          <p:cNvSpPr/>
          <p:nvPr/>
        </p:nvSpPr>
        <p:spPr>
          <a:xfrm>
            <a:off x="7527923" y="3552825"/>
            <a:ext cx="1405576" cy="2225673"/>
          </a:xfrm>
          <a:prstGeom prst="rect">
            <a:avLst/>
          </a:prstGeom>
          <a:solidFill>
            <a:schemeClr val="accent2">
              <a:lumMod val="40000"/>
              <a:lumOff val="6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78" name="Rectangle 77">
            <a:extLst>
              <a:ext uri="{FF2B5EF4-FFF2-40B4-BE49-F238E27FC236}">
                <a16:creationId xmlns:a16="http://schemas.microsoft.com/office/drawing/2014/main" id="{27244443-C516-C02F-55BF-3052E3750CFB}"/>
              </a:ext>
            </a:extLst>
          </p:cNvPr>
          <p:cNvSpPr/>
          <p:nvPr/>
        </p:nvSpPr>
        <p:spPr>
          <a:xfrm>
            <a:off x="3415661" y="4331325"/>
            <a:ext cx="1203635" cy="590605"/>
          </a:xfrm>
          <a:prstGeom prst="rect">
            <a:avLst/>
          </a:prstGeom>
          <a:solidFill>
            <a:srgbClr val="DDDDDD"/>
          </a:solidFill>
          <a:ln w="12700">
            <a:solidFill>
              <a:srgbClr val="00000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79" name="Rectangle 78">
            <a:extLst>
              <a:ext uri="{FF2B5EF4-FFF2-40B4-BE49-F238E27FC236}">
                <a16:creationId xmlns:a16="http://schemas.microsoft.com/office/drawing/2014/main" id="{EF71E87D-FBBD-EB4B-43D8-A4CA7B70D9C7}"/>
              </a:ext>
            </a:extLst>
          </p:cNvPr>
          <p:cNvSpPr/>
          <p:nvPr/>
        </p:nvSpPr>
        <p:spPr>
          <a:xfrm>
            <a:off x="3486943" y="4399463"/>
            <a:ext cx="497792"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7</a:t>
            </a:r>
          </a:p>
        </p:txBody>
      </p:sp>
      <p:sp>
        <p:nvSpPr>
          <p:cNvPr id="80" name="Rectangle 79">
            <a:extLst>
              <a:ext uri="{FF2B5EF4-FFF2-40B4-BE49-F238E27FC236}">
                <a16:creationId xmlns:a16="http://schemas.microsoft.com/office/drawing/2014/main" id="{CBEDA9DE-DF01-F0C1-464F-772A27DDDE8C}"/>
              </a:ext>
            </a:extLst>
          </p:cNvPr>
          <p:cNvSpPr/>
          <p:nvPr/>
        </p:nvSpPr>
        <p:spPr>
          <a:xfrm>
            <a:off x="4053119" y="4399463"/>
            <a:ext cx="497793"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6</a:t>
            </a:r>
          </a:p>
        </p:txBody>
      </p:sp>
      <p:sp>
        <p:nvSpPr>
          <p:cNvPr id="83" name="Rectangle 82">
            <a:extLst>
              <a:ext uri="{FF2B5EF4-FFF2-40B4-BE49-F238E27FC236}">
                <a16:creationId xmlns:a16="http://schemas.microsoft.com/office/drawing/2014/main" id="{D93E420E-C107-93F9-C299-54E29ACF1E98}"/>
              </a:ext>
            </a:extLst>
          </p:cNvPr>
          <p:cNvSpPr/>
          <p:nvPr/>
        </p:nvSpPr>
        <p:spPr>
          <a:xfrm>
            <a:off x="3486943" y="3776236"/>
            <a:ext cx="1063970" cy="451838"/>
          </a:xfrm>
          <a:prstGeom prst="rect">
            <a:avLst/>
          </a:prstGeom>
          <a:ln w="12700">
            <a:solidFill>
              <a:srgbClr val="A5A5A5"/>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0     0</a:t>
            </a:r>
            <a:endParaRPr lang="en-US" sz="2400" b="1" dirty="0">
              <a:solidFill>
                <a:srgbClr val="94112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TextBox 126">
            <a:extLst>
              <a:ext uri="{FF2B5EF4-FFF2-40B4-BE49-F238E27FC236}">
                <a16:creationId xmlns:a16="http://schemas.microsoft.com/office/drawing/2014/main" id="{7D242051-03A3-DA7A-8B2B-3A51A7886ACE}"/>
              </a:ext>
            </a:extLst>
          </p:cNvPr>
          <p:cNvSpPr txBox="1"/>
          <p:nvPr/>
        </p:nvSpPr>
        <p:spPr>
          <a:xfrm>
            <a:off x="1105682" y="4401762"/>
            <a:ext cx="2276842" cy="461665"/>
          </a:xfrm>
          <a:prstGeom prst="rect">
            <a:avLst/>
          </a:prstGeom>
          <a:noFill/>
        </p:spPr>
        <p:txBody>
          <a:bodyPr wrap="none" rtlCol="0">
            <a:spAutoFit/>
          </a:bodyPr>
          <a:lstStyle/>
          <a:p>
            <a:r>
              <a:rPr lang="en-US" sz="2400" i="1" dirty="0">
                <a:latin typeface="Open Sans" panose="020B0606030504020204" pitchFamily="34" charset="0"/>
                <a:ea typeface="Open Sans" panose="020B0606030504020204" pitchFamily="34" charset="0"/>
                <a:cs typeface="Open Sans" panose="020B0606030504020204" pitchFamily="34" charset="0"/>
              </a:rPr>
              <a:t>Priority buckets</a:t>
            </a:r>
          </a:p>
        </p:txBody>
      </p:sp>
      <p:sp>
        <p:nvSpPr>
          <p:cNvPr id="2" name="Rectangle 1">
            <a:extLst>
              <a:ext uri="{FF2B5EF4-FFF2-40B4-BE49-F238E27FC236}">
                <a16:creationId xmlns:a16="http://schemas.microsoft.com/office/drawing/2014/main" id="{60826B50-24D5-3715-2A0E-8BA4CF9BDB3A}"/>
              </a:ext>
            </a:extLst>
          </p:cNvPr>
          <p:cNvSpPr/>
          <p:nvPr/>
        </p:nvSpPr>
        <p:spPr>
          <a:xfrm>
            <a:off x="4820992" y="4335479"/>
            <a:ext cx="1203635" cy="590605"/>
          </a:xfrm>
          <a:prstGeom prst="rect">
            <a:avLst/>
          </a:prstGeom>
          <a:solidFill>
            <a:srgbClr val="DDDDDD"/>
          </a:solidFill>
          <a:ln w="12700">
            <a:solidFill>
              <a:srgbClr val="00000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a:extLst>
              <a:ext uri="{FF2B5EF4-FFF2-40B4-BE49-F238E27FC236}">
                <a16:creationId xmlns:a16="http://schemas.microsoft.com/office/drawing/2014/main" id="{120C705C-084D-5A89-60B6-79F98647B62B}"/>
              </a:ext>
            </a:extLst>
          </p:cNvPr>
          <p:cNvSpPr/>
          <p:nvPr/>
        </p:nvSpPr>
        <p:spPr>
          <a:xfrm>
            <a:off x="4892274" y="4403617"/>
            <a:ext cx="497792"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5</a:t>
            </a:r>
          </a:p>
        </p:txBody>
      </p:sp>
      <p:sp>
        <p:nvSpPr>
          <p:cNvPr id="4" name="Rectangle 3">
            <a:extLst>
              <a:ext uri="{FF2B5EF4-FFF2-40B4-BE49-F238E27FC236}">
                <a16:creationId xmlns:a16="http://schemas.microsoft.com/office/drawing/2014/main" id="{47DD294F-DDB9-7627-D73D-F69289A7EA91}"/>
              </a:ext>
            </a:extLst>
          </p:cNvPr>
          <p:cNvSpPr/>
          <p:nvPr/>
        </p:nvSpPr>
        <p:spPr>
          <a:xfrm>
            <a:off x="5458450" y="4403617"/>
            <a:ext cx="497793"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4</a:t>
            </a:r>
          </a:p>
        </p:txBody>
      </p:sp>
      <p:sp>
        <p:nvSpPr>
          <p:cNvPr id="5" name="Rectangle 4">
            <a:extLst>
              <a:ext uri="{FF2B5EF4-FFF2-40B4-BE49-F238E27FC236}">
                <a16:creationId xmlns:a16="http://schemas.microsoft.com/office/drawing/2014/main" id="{97BA3091-BDD2-7268-5A4C-32F86E50DE0E}"/>
              </a:ext>
            </a:extLst>
          </p:cNvPr>
          <p:cNvSpPr/>
          <p:nvPr/>
        </p:nvSpPr>
        <p:spPr>
          <a:xfrm>
            <a:off x="6226323" y="4337388"/>
            <a:ext cx="1203635" cy="590605"/>
          </a:xfrm>
          <a:prstGeom prst="rect">
            <a:avLst/>
          </a:prstGeom>
          <a:solidFill>
            <a:srgbClr val="DDDDDD"/>
          </a:solidFill>
          <a:ln w="12700">
            <a:solidFill>
              <a:srgbClr val="00000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88957BD2-6F78-63A3-D81A-5F155952E506}"/>
              </a:ext>
            </a:extLst>
          </p:cNvPr>
          <p:cNvSpPr/>
          <p:nvPr/>
        </p:nvSpPr>
        <p:spPr>
          <a:xfrm>
            <a:off x="6297605" y="4405526"/>
            <a:ext cx="497792"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3</a:t>
            </a:r>
          </a:p>
        </p:txBody>
      </p:sp>
      <p:sp>
        <p:nvSpPr>
          <p:cNvPr id="8" name="Rectangle 7">
            <a:extLst>
              <a:ext uri="{FF2B5EF4-FFF2-40B4-BE49-F238E27FC236}">
                <a16:creationId xmlns:a16="http://schemas.microsoft.com/office/drawing/2014/main" id="{22AC7B20-0100-5AFF-C609-28BE8EB40450}"/>
              </a:ext>
            </a:extLst>
          </p:cNvPr>
          <p:cNvSpPr/>
          <p:nvPr/>
        </p:nvSpPr>
        <p:spPr>
          <a:xfrm>
            <a:off x="6863781" y="4407435"/>
            <a:ext cx="497793"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2</a:t>
            </a:r>
          </a:p>
        </p:txBody>
      </p:sp>
      <p:sp>
        <p:nvSpPr>
          <p:cNvPr id="9" name="Rectangle 8">
            <a:extLst>
              <a:ext uri="{FF2B5EF4-FFF2-40B4-BE49-F238E27FC236}">
                <a16:creationId xmlns:a16="http://schemas.microsoft.com/office/drawing/2014/main" id="{60E0EBFB-4622-2048-A7AF-8B1395FD3E4E}"/>
              </a:ext>
            </a:extLst>
          </p:cNvPr>
          <p:cNvSpPr/>
          <p:nvPr/>
        </p:nvSpPr>
        <p:spPr>
          <a:xfrm>
            <a:off x="7631654" y="4335479"/>
            <a:ext cx="1203635" cy="590605"/>
          </a:xfrm>
          <a:prstGeom prst="rect">
            <a:avLst/>
          </a:prstGeom>
          <a:solidFill>
            <a:srgbClr val="DDDDDD"/>
          </a:solidFill>
          <a:ln w="12700">
            <a:solidFill>
              <a:srgbClr val="00000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9">
            <a:extLst>
              <a:ext uri="{FF2B5EF4-FFF2-40B4-BE49-F238E27FC236}">
                <a16:creationId xmlns:a16="http://schemas.microsoft.com/office/drawing/2014/main" id="{4C5950D2-B3EB-13B0-A378-A2AE25708B1A}"/>
              </a:ext>
            </a:extLst>
          </p:cNvPr>
          <p:cNvSpPr/>
          <p:nvPr/>
        </p:nvSpPr>
        <p:spPr>
          <a:xfrm>
            <a:off x="7702936" y="4405526"/>
            <a:ext cx="497792"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1</a:t>
            </a:r>
          </a:p>
        </p:txBody>
      </p:sp>
      <p:sp>
        <p:nvSpPr>
          <p:cNvPr id="11" name="Rectangle 10">
            <a:extLst>
              <a:ext uri="{FF2B5EF4-FFF2-40B4-BE49-F238E27FC236}">
                <a16:creationId xmlns:a16="http://schemas.microsoft.com/office/drawing/2014/main" id="{BBE21D82-A340-274E-AAD3-AF9C73443FC2}"/>
              </a:ext>
            </a:extLst>
          </p:cNvPr>
          <p:cNvSpPr/>
          <p:nvPr/>
        </p:nvSpPr>
        <p:spPr>
          <a:xfrm>
            <a:off x="8269112" y="4405526"/>
            <a:ext cx="497793"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0</a:t>
            </a:r>
          </a:p>
        </p:txBody>
      </p:sp>
      <p:sp>
        <p:nvSpPr>
          <p:cNvPr id="13" name="Rectangle 12">
            <a:extLst>
              <a:ext uri="{FF2B5EF4-FFF2-40B4-BE49-F238E27FC236}">
                <a16:creationId xmlns:a16="http://schemas.microsoft.com/office/drawing/2014/main" id="{4827AE9B-2035-B5D5-1CFB-97EDE9C9D27F}"/>
              </a:ext>
            </a:extLst>
          </p:cNvPr>
          <p:cNvSpPr/>
          <p:nvPr/>
        </p:nvSpPr>
        <p:spPr>
          <a:xfrm>
            <a:off x="4888770" y="3783512"/>
            <a:ext cx="1063970" cy="451838"/>
          </a:xfrm>
          <a:prstGeom prst="rect">
            <a:avLst/>
          </a:prstGeom>
          <a:ln w="12700">
            <a:solidFill>
              <a:srgbClr val="A5A5A5"/>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0     0</a:t>
            </a:r>
            <a:endParaRPr lang="en-US" sz="2400" b="1" dirty="0">
              <a:solidFill>
                <a:srgbClr val="94112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16">
            <a:extLst>
              <a:ext uri="{FF2B5EF4-FFF2-40B4-BE49-F238E27FC236}">
                <a16:creationId xmlns:a16="http://schemas.microsoft.com/office/drawing/2014/main" id="{F5760C01-FF78-4674-0B7C-65C321FED7C9}"/>
              </a:ext>
            </a:extLst>
          </p:cNvPr>
          <p:cNvSpPr/>
          <p:nvPr/>
        </p:nvSpPr>
        <p:spPr>
          <a:xfrm>
            <a:off x="6301153" y="3790789"/>
            <a:ext cx="1063970" cy="451838"/>
          </a:xfrm>
          <a:prstGeom prst="rect">
            <a:avLst/>
          </a:prstGeom>
          <a:ln w="12700">
            <a:solidFill>
              <a:srgbClr val="A5A5A5"/>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0     </a:t>
            </a:r>
            <a:r>
              <a:rPr lang="en-US" sz="2400" b="1" dirty="0">
                <a:solidFill>
                  <a:srgbClr val="941120"/>
                </a:solidFill>
                <a:latin typeface="Open Sans" panose="020B0606030504020204" pitchFamily="34" charset="0"/>
                <a:ea typeface="Open Sans" panose="020B0606030504020204" pitchFamily="34" charset="0"/>
                <a:cs typeface="Open Sans" panose="020B0606030504020204" pitchFamily="34" charset="0"/>
              </a:rPr>
              <a:t>1</a:t>
            </a:r>
            <a:endParaRPr lang="en-US" sz="2400" b="1" dirty="0">
              <a:solidFill>
                <a:srgbClr val="A6192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Rectangle 18">
            <a:extLst>
              <a:ext uri="{FF2B5EF4-FFF2-40B4-BE49-F238E27FC236}">
                <a16:creationId xmlns:a16="http://schemas.microsoft.com/office/drawing/2014/main" id="{B5065AF4-B0E3-1ECD-8F47-A81B60904EB9}"/>
              </a:ext>
            </a:extLst>
          </p:cNvPr>
          <p:cNvSpPr/>
          <p:nvPr/>
        </p:nvSpPr>
        <p:spPr>
          <a:xfrm>
            <a:off x="7702980" y="3790789"/>
            <a:ext cx="1063970" cy="451838"/>
          </a:xfrm>
          <a:prstGeom prst="rect">
            <a:avLst/>
          </a:prstGeom>
          <a:ln w="12700">
            <a:solidFill>
              <a:srgbClr val="A5A5A5"/>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0     </a:t>
            </a:r>
            <a:r>
              <a:rPr lang="en-US" sz="2400" b="1" dirty="0">
                <a:solidFill>
                  <a:srgbClr val="941120"/>
                </a:solidFill>
                <a:latin typeface="Open Sans" panose="020B0606030504020204" pitchFamily="34" charset="0"/>
                <a:ea typeface="Open Sans" panose="020B0606030504020204" pitchFamily="34" charset="0"/>
                <a:cs typeface="Open Sans" panose="020B0606030504020204" pitchFamily="34" charset="0"/>
              </a:rPr>
              <a:t>1</a:t>
            </a:r>
            <a:endParaRPr lang="en-US" sz="2400" b="1" dirty="0">
              <a:solidFill>
                <a:srgbClr val="A6192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itle 3">
            <a:extLst>
              <a:ext uri="{FF2B5EF4-FFF2-40B4-BE49-F238E27FC236}">
                <a16:creationId xmlns:a16="http://schemas.microsoft.com/office/drawing/2014/main" id="{34E5A56D-53D3-C54C-5A4F-88EB2EB452EE}"/>
              </a:ext>
            </a:extLst>
          </p:cNvPr>
          <p:cNvSpPr>
            <a:spLocks noGrp="1"/>
          </p:cNvSpPr>
          <p:nvPr>
            <p:ph type="title"/>
          </p:nvPr>
        </p:nvSpPr>
        <p:spPr>
          <a:xfrm>
            <a:off x="838200" y="365125"/>
            <a:ext cx="10515600" cy="1325563"/>
          </a:xfrm>
        </p:spPr>
        <p:txBody>
          <a:bodyPr>
            <a:normAutofit/>
          </a:bodyPr>
          <a:lstStyle/>
          <a:p>
            <a:r>
              <a:rPr lang="en-US" sz="4000" b="1" dirty="0">
                <a:latin typeface="Open Sans" panose="020B0606030504020204" pitchFamily="34" charset="0"/>
                <a:ea typeface="Open Sans" panose="020B0606030504020204" pitchFamily="34" charset="0"/>
                <a:cs typeface="Open Sans" panose="020B0606030504020204" pitchFamily="34" charset="0"/>
              </a:rPr>
              <a:t>Integer Priority Queueing (IPQ)</a:t>
            </a:r>
          </a:p>
        </p:txBody>
      </p:sp>
      <p:cxnSp>
        <p:nvCxnSpPr>
          <p:cNvPr id="25" name="Straight Arrow Connector 24">
            <a:extLst>
              <a:ext uri="{FF2B5EF4-FFF2-40B4-BE49-F238E27FC236}">
                <a16:creationId xmlns:a16="http://schemas.microsoft.com/office/drawing/2014/main" id="{01AD5DFE-5D81-84AA-E373-DCC43A184665}"/>
              </a:ext>
            </a:extLst>
          </p:cNvPr>
          <p:cNvCxnSpPr>
            <a:cxnSpLocks/>
          </p:cNvCxnSpPr>
          <p:nvPr/>
        </p:nvCxnSpPr>
        <p:spPr>
          <a:xfrm flipH="1">
            <a:off x="7111126" y="4859273"/>
            <a:ext cx="378" cy="209554"/>
          </a:xfrm>
          <a:prstGeom prst="straightConnector1">
            <a:avLst/>
          </a:prstGeom>
          <a:ln w="12700">
            <a:tailEnd type="triangle" w="med" len="med"/>
          </a:ln>
        </p:spPr>
        <p:style>
          <a:lnRef idx="1">
            <a:schemeClr val="dk1"/>
          </a:lnRef>
          <a:fillRef idx="0">
            <a:schemeClr val="dk1"/>
          </a:fillRef>
          <a:effectRef idx="0">
            <a:schemeClr val="dk1"/>
          </a:effectRef>
          <a:fontRef idx="minor">
            <a:schemeClr val="tx1"/>
          </a:fontRef>
        </p:style>
      </p:cxnSp>
      <p:sp>
        <p:nvSpPr>
          <p:cNvPr id="26" name="Flowchart: Connector 25">
            <a:extLst>
              <a:ext uri="{FF2B5EF4-FFF2-40B4-BE49-F238E27FC236}">
                <a16:creationId xmlns:a16="http://schemas.microsoft.com/office/drawing/2014/main" id="{20D5EABF-5323-71EA-B85A-9576DEC6BD30}"/>
              </a:ext>
            </a:extLst>
          </p:cNvPr>
          <p:cNvSpPr/>
          <p:nvPr/>
        </p:nvSpPr>
        <p:spPr>
          <a:xfrm>
            <a:off x="6827283" y="5068827"/>
            <a:ext cx="567686" cy="567686"/>
          </a:xfrm>
          <a:prstGeom prst="flowChartConnector">
            <a:avLst/>
          </a:prstGeom>
          <a:solidFill>
            <a:srgbClr val="2166AC"/>
          </a:solidFill>
          <a:ln w="12700">
            <a:solidFill>
              <a:srgbClr val="2F528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A</a:t>
            </a:r>
          </a:p>
        </p:txBody>
      </p:sp>
      <p:cxnSp>
        <p:nvCxnSpPr>
          <p:cNvPr id="27" name="Straight Arrow Connector 26">
            <a:extLst>
              <a:ext uri="{FF2B5EF4-FFF2-40B4-BE49-F238E27FC236}">
                <a16:creationId xmlns:a16="http://schemas.microsoft.com/office/drawing/2014/main" id="{E74A88FF-ED0A-94F3-9D45-97F62E216DB7}"/>
              </a:ext>
            </a:extLst>
          </p:cNvPr>
          <p:cNvCxnSpPr>
            <a:cxnSpLocks/>
            <a:stCxn id="26" idx="4"/>
            <a:endCxn id="28" idx="0"/>
          </p:cNvCxnSpPr>
          <p:nvPr/>
        </p:nvCxnSpPr>
        <p:spPr>
          <a:xfrm>
            <a:off x="7111126" y="5636513"/>
            <a:ext cx="0" cy="209554"/>
          </a:xfrm>
          <a:prstGeom prst="straightConnector1">
            <a:avLst/>
          </a:prstGeom>
          <a:ln w="12700">
            <a:tailEnd type="triangle" w="med" len="med"/>
          </a:ln>
        </p:spPr>
        <p:style>
          <a:lnRef idx="1">
            <a:schemeClr val="dk1"/>
          </a:lnRef>
          <a:fillRef idx="0">
            <a:schemeClr val="dk1"/>
          </a:fillRef>
          <a:effectRef idx="0">
            <a:schemeClr val="dk1"/>
          </a:effectRef>
          <a:fontRef idx="minor">
            <a:schemeClr val="tx1"/>
          </a:fontRef>
        </p:style>
      </p:cxnSp>
      <p:sp>
        <p:nvSpPr>
          <p:cNvPr id="28" name="Flowchart: Connector 27">
            <a:extLst>
              <a:ext uri="{FF2B5EF4-FFF2-40B4-BE49-F238E27FC236}">
                <a16:creationId xmlns:a16="http://schemas.microsoft.com/office/drawing/2014/main" id="{46D29AE0-B6C5-F492-BEDA-A5F8938F3862}"/>
              </a:ext>
            </a:extLst>
          </p:cNvPr>
          <p:cNvSpPr/>
          <p:nvPr/>
        </p:nvSpPr>
        <p:spPr>
          <a:xfrm>
            <a:off x="6827283" y="5846067"/>
            <a:ext cx="567686" cy="567686"/>
          </a:xfrm>
          <a:prstGeom prst="flowChartConnector">
            <a:avLst/>
          </a:prstGeom>
          <a:solidFill>
            <a:srgbClr val="2166AC"/>
          </a:solidFill>
          <a:ln w="12700">
            <a:solidFill>
              <a:srgbClr val="2F528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C</a:t>
            </a:r>
          </a:p>
        </p:txBody>
      </p:sp>
      <p:cxnSp>
        <p:nvCxnSpPr>
          <p:cNvPr id="29" name="Straight Arrow Connector 28">
            <a:extLst>
              <a:ext uri="{FF2B5EF4-FFF2-40B4-BE49-F238E27FC236}">
                <a16:creationId xmlns:a16="http://schemas.microsoft.com/office/drawing/2014/main" id="{2FCE3667-646A-D7CB-4858-5FE2E83E8AAF}"/>
              </a:ext>
            </a:extLst>
          </p:cNvPr>
          <p:cNvCxnSpPr>
            <a:cxnSpLocks/>
            <a:endCxn id="30" idx="0"/>
          </p:cNvCxnSpPr>
          <p:nvPr/>
        </p:nvCxnSpPr>
        <p:spPr>
          <a:xfrm>
            <a:off x="8516247" y="4859273"/>
            <a:ext cx="846" cy="209554"/>
          </a:xfrm>
          <a:prstGeom prst="straightConnector1">
            <a:avLst/>
          </a:prstGeom>
          <a:ln w="12700">
            <a:tailEnd type="triangle" w="med" len="med"/>
          </a:ln>
        </p:spPr>
        <p:style>
          <a:lnRef idx="1">
            <a:schemeClr val="dk1"/>
          </a:lnRef>
          <a:fillRef idx="0">
            <a:schemeClr val="dk1"/>
          </a:fillRef>
          <a:effectRef idx="0">
            <a:schemeClr val="dk1"/>
          </a:effectRef>
          <a:fontRef idx="minor">
            <a:schemeClr val="tx1"/>
          </a:fontRef>
        </p:style>
      </p:cxnSp>
      <p:sp>
        <p:nvSpPr>
          <p:cNvPr id="30" name="Flowchart: Connector 29">
            <a:extLst>
              <a:ext uri="{FF2B5EF4-FFF2-40B4-BE49-F238E27FC236}">
                <a16:creationId xmlns:a16="http://schemas.microsoft.com/office/drawing/2014/main" id="{5E97C200-8C84-7AF4-DD55-D426F4A68C6E}"/>
              </a:ext>
            </a:extLst>
          </p:cNvPr>
          <p:cNvSpPr/>
          <p:nvPr/>
        </p:nvSpPr>
        <p:spPr>
          <a:xfrm>
            <a:off x="8233250" y="5068827"/>
            <a:ext cx="567686" cy="567686"/>
          </a:xfrm>
          <a:prstGeom prst="flowChartConnector">
            <a:avLst/>
          </a:prstGeom>
          <a:solidFill>
            <a:schemeClr val="accent6">
              <a:lumMod val="75000"/>
            </a:schemeClr>
          </a:solidFill>
          <a:ln w="12700">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B</a:t>
            </a:r>
          </a:p>
        </p:txBody>
      </p:sp>
      <p:cxnSp>
        <p:nvCxnSpPr>
          <p:cNvPr id="22" name="Straight Arrow Connector 21">
            <a:extLst>
              <a:ext uri="{FF2B5EF4-FFF2-40B4-BE49-F238E27FC236}">
                <a16:creationId xmlns:a16="http://schemas.microsoft.com/office/drawing/2014/main" id="{D6544BF9-3D7F-0984-5E92-B381B78CFC40}"/>
              </a:ext>
            </a:extLst>
          </p:cNvPr>
          <p:cNvCxnSpPr>
            <a:cxnSpLocks/>
          </p:cNvCxnSpPr>
          <p:nvPr/>
        </p:nvCxnSpPr>
        <p:spPr>
          <a:xfrm>
            <a:off x="8658064" y="3990448"/>
            <a:ext cx="528092" cy="589"/>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BC01EA80-EA70-7202-8AEE-F3825E8F66A7}"/>
              </a:ext>
            </a:extLst>
          </p:cNvPr>
          <p:cNvSpPr txBox="1"/>
          <p:nvPr/>
        </p:nvSpPr>
        <p:spPr>
          <a:xfrm>
            <a:off x="9186156" y="3667871"/>
            <a:ext cx="2600701" cy="646331"/>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Bit is set if </a:t>
            </a:r>
            <a:r>
              <a:rPr lang="en-US" b="1" dirty="0">
                <a:latin typeface="Open Sans" panose="020B0606030504020204" pitchFamily="34" charset="0"/>
                <a:ea typeface="Open Sans" panose="020B0606030504020204" pitchFamily="34" charset="0"/>
                <a:cs typeface="Open Sans" panose="020B0606030504020204" pitchFamily="34" charset="0"/>
              </a:rPr>
              <a:t>priority bucket</a:t>
            </a:r>
            <a:r>
              <a:rPr lang="en-US" dirty="0">
                <a:latin typeface="Open Sans" panose="020B0606030504020204" pitchFamily="34" charset="0"/>
                <a:ea typeface="Open Sans" panose="020B0606030504020204" pitchFamily="34" charset="0"/>
                <a:cs typeface="Open Sans" panose="020B0606030504020204" pitchFamily="34" charset="0"/>
              </a:rPr>
              <a:t> is not empty</a:t>
            </a:r>
          </a:p>
        </p:txBody>
      </p:sp>
    </p:spTree>
    <p:extLst>
      <p:ext uri="{BB962C8B-B14F-4D97-AF65-F5344CB8AC3E}">
        <p14:creationId xmlns:p14="http://schemas.microsoft.com/office/powerpoint/2010/main" val="341514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7F00F51-66F8-4916-E5F0-08431DA26E18}"/>
              </a:ext>
            </a:extLst>
          </p:cNvPr>
          <p:cNvSpPr/>
          <p:nvPr/>
        </p:nvSpPr>
        <p:spPr>
          <a:xfrm>
            <a:off x="7527923" y="3552825"/>
            <a:ext cx="1405576" cy="2225673"/>
          </a:xfrm>
          <a:prstGeom prst="rect">
            <a:avLst/>
          </a:prstGeom>
          <a:solidFill>
            <a:schemeClr val="accent2">
              <a:lumMod val="40000"/>
              <a:lumOff val="6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78" name="Rectangle 77">
            <a:extLst>
              <a:ext uri="{FF2B5EF4-FFF2-40B4-BE49-F238E27FC236}">
                <a16:creationId xmlns:a16="http://schemas.microsoft.com/office/drawing/2014/main" id="{27244443-C516-C02F-55BF-3052E3750CFB}"/>
              </a:ext>
            </a:extLst>
          </p:cNvPr>
          <p:cNvSpPr/>
          <p:nvPr/>
        </p:nvSpPr>
        <p:spPr>
          <a:xfrm>
            <a:off x="3415661" y="4331325"/>
            <a:ext cx="1203635" cy="590605"/>
          </a:xfrm>
          <a:prstGeom prst="rect">
            <a:avLst/>
          </a:prstGeom>
          <a:solidFill>
            <a:srgbClr val="DDDDDD"/>
          </a:solidFill>
          <a:ln w="12700">
            <a:solidFill>
              <a:srgbClr val="00000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79" name="Rectangle 78">
            <a:extLst>
              <a:ext uri="{FF2B5EF4-FFF2-40B4-BE49-F238E27FC236}">
                <a16:creationId xmlns:a16="http://schemas.microsoft.com/office/drawing/2014/main" id="{EF71E87D-FBBD-EB4B-43D8-A4CA7B70D9C7}"/>
              </a:ext>
            </a:extLst>
          </p:cNvPr>
          <p:cNvSpPr/>
          <p:nvPr/>
        </p:nvSpPr>
        <p:spPr>
          <a:xfrm>
            <a:off x="3486943" y="4399463"/>
            <a:ext cx="497792"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7</a:t>
            </a:r>
          </a:p>
        </p:txBody>
      </p:sp>
      <p:sp>
        <p:nvSpPr>
          <p:cNvPr id="80" name="Rectangle 79">
            <a:extLst>
              <a:ext uri="{FF2B5EF4-FFF2-40B4-BE49-F238E27FC236}">
                <a16:creationId xmlns:a16="http://schemas.microsoft.com/office/drawing/2014/main" id="{CBEDA9DE-DF01-F0C1-464F-772A27DDDE8C}"/>
              </a:ext>
            </a:extLst>
          </p:cNvPr>
          <p:cNvSpPr/>
          <p:nvPr/>
        </p:nvSpPr>
        <p:spPr>
          <a:xfrm>
            <a:off x="4053119" y="4399463"/>
            <a:ext cx="497793"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6</a:t>
            </a:r>
          </a:p>
        </p:txBody>
      </p:sp>
      <p:sp>
        <p:nvSpPr>
          <p:cNvPr id="83" name="Rectangle 82">
            <a:extLst>
              <a:ext uri="{FF2B5EF4-FFF2-40B4-BE49-F238E27FC236}">
                <a16:creationId xmlns:a16="http://schemas.microsoft.com/office/drawing/2014/main" id="{D93E420E-C107-93F9-C299-54E29ACF1E98}"/>
              </a:ext>
            </a:extLst>
          </p:cNvPr>
          <p:cNvSpPr/>
          <p:nvPr/>
        </p:nvSpPr>
        <p:spPr>
          <a:xfrm>
            <a:off x="3486943" y="3776236"/>
            <a:ext cx="1063970" cy="451838"/>
          </a:xfrm>
          <a:prstGeom prst="rect">
            <a:avLst/>
          </a:prstGeom>
          <a:ln w="12700">
            <a:solidFill>
              <a:srgbClr val="A5A5A5"/>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0     0</a:t>
            </a:r>
            <a:endParaRPr lang="en-US" sz="2400" b="1" dirty="0">
              <a:solidFill>
                <a:srgbClr val="94112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TextBox 126">
            <a:extLst>
              <a:ext uri="{FF2B5EF4-FFF2-40B4-BE49-F238E27FC236}">
                <a16:creationId xmlns:a16="http://schemas.microsoft.com/office/drawing/2014/main" id="{7D242051-03A3-DA7A-8B2B-3A51A7886ACE}"/>
              </a:ext>
            </a:extLst>
          </p:cNvPr>
          <p:cNvSpPr txBox="1"/>
          <p:nvPr/>
        </p:nvSpPr>
        <p:spPr>
          <a:xfrm>
            <a:off x="1105682" y="4401762"/>
            <a:ext cx="2276842" cy="461665"/>
          </a:xfrm>
          <a:prstGeom prst="rect">
            <a:avLst/>
          </a:prstGeom>
          <a:noFill/>
        </p:spPr>
        <p:txBody>
          <a:bodyPr wrap="none" rtlCol="0">
            <a:spAutoFit/>
          </a:bodyPr>
          <a:lstStyle/>
          <a:p>
            <a:r>
              <a:rPr lang="en-US" sz="2400" i="1" dirty="0">
                <a:latin typeface="Open Sans" panose="020B0606030504020204" pitchFamily="34" charset="0"/>
                <a:ea typeface="Open Sans" panose="020B0606030504020204" pitchFamily="34" charset="0"/>
                <a:cs typeface="Open Sans" panose="020B0606030504020204" pitchFamily="34" charset="0"/>
              </a:rPr>
              <a:t>Priority buckets</a:t>
            </a:r>
          </a:p>
        </p:txBody>
      </p:sp>
      <p:sp>
        <p:nvSpPr>
          <p:cNvPr id="2" name="Rectangle 1">
            <a:extLst>
              <a:ext uri="{FF2B5EF4-FFF2-40B4-BE49-F238E27FC236}">
                <a16:creationId xmlns:a16="http://schemas.microsoft.com/office/drawing/2014/main" id="{60826B50-24D5-3715-2A0E-8BA4CF9BDB3A}"/>
              </a:ext>
            </a:extLst>
          </p:cNvPr>
          <p:cNvSpPr/>
          <p:nvPr/>
        </p:nvSpPr>
        <p:spPr>
          <a:xfrm>
            <a:off x="4820992" y="4335479"/>
            <a:ext cx="1203635" cy="590605"/>
          </a:xfrm>
          <a:prstGeom prst="rect">
            <a:avLst/>
          </a:prstGeom>
          <a:solidFill>
            <a:srgbClr val="DDDDDD"/>
          </a:solidFill>
          <a:ln w="12700">
            <a:solidFill>
              <a:srgbClr val="00000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a:extLst>
              <a:ext uri="{FF2B5EF4-FFF2-40B4-BE49-F238E27FC236}">
                <a16:creationId xmlns:a16="http://schemas.microsoft.com/office/drawing/2014/main" id="{120C705C-084D-5A89-60B6-79F98647B62B}"/>
              </a:ext>
            </a:extLst>
          </p:cNvPr>
          <p:cNvSpPr/>
          <p:nvPr/>
        </p:nvSpPr>
        <p:spPr>
          <a:xfrm>
            <a:off x="4892274" y="4403617"/>
            <a:ext cx="497792"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5</a:t>
            </a:r>
          </a:p>
        </p:txBody>
      </p:sp>
      <p:sp>
        <p:nvSpPr>
          <p:cNvPr id="4" name="Rectangle 3">
            <a:extLst>
              <a:ext uri="{FF2B5EF4-FFF2-40B4-BE49-F238E27FC236}">
                <a16:creationId xmlns:a16="http://schemas.microsoft.com/office/drawing/2014/main" id="{47DD294F-DDB9-7627-D73D-F69289A7EA91}"/>
              </a:ext>
            </a:extLst>
          </p:cNvPr>
          <p:cNvSpPr/>
          <p:nvPr/>
        </p:nvSpPr>
        <p:spPr>
          <a:xfrm>
            <a:off x="5458450" y="4403617"/>
            <a:ext cx="497793"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4</a:t>
            </a:r>
          </a:p>
        </p:txBody>
      </p:sp>
      <p:sp>
        <p:nvSpPr>
          <p:cNvPr id="5" name="Rectangle 4">
            <a:extLst>
              <a:ext uri="{FF2B5EF4-FFF2-40B4-BE49-F238E27FC236}">
                <a16:creationId xmlns:a16="http://schemas.microsoft.com/office/drawing/2014/main" id="{97BA3091-BDD2-7268-5A4C-32F86E50DE0E}"/>
              </a:ext>
            </a:extLst>
          </p:cNvPr>
          <p:cNvSpPr/>
          <p:nvPr/>
        </p:nvSpPr>
        <p:spPr>
          <a:xfrm>
            <a:off x="6226323" y="4337388"/>
            <a:ext cx="1203635" cy="590605"/>
          </a:xfrm>
          <a:prstGeom prst="rect">
            <a:avLst/>
          </a:prstGeom>
          <a:solidFill>
            <a:srgbClr val="DDDDDD"/>
          </a:solidFill>
          <a:ln w="12700">
            <a:solidFill>
              <a:srgbClr val="00000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88957BD2-6F78-63A3-D81A-5F155952E506}"/>
              </a:ext>
            </a:extLst>
          </p:cNvPr>
          <p:cNvSpPr/>
          <p:nvPr/>
        </p:nvSpPr>
        <p:spPr>
          <a:xfrm>
            <a:off x="6297605" y="4405526"/>
            <a:ext cx="497792"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3</a:t>
            </a:r>
          </a:p>
        </p:txBody>
      </p:sp>
      <p:sp>
        <p:nvSpPr>
          <p:cNvPr id="8" name="Rectangle 7">
            <a:extLst>
              <a:ext uri="{FF2B5EF4-FFF2-40B4-BE49-F238E27FC236}">
                <a16:creationId xmlns:a16="http://schemas.microsoft.com/office/drawing/2014/main" id="{22AC7B20-0100-5AFF-C609-28BE8EB40450}"/>
              </a:ext>
            </a:extLst>
          </p:cNvPr>
          <p:cNvSpPr/>
          <p:nvPr/>
        </p:nvSpPr>
        <p:spPr>
          <a:xfrm>
            <a:off x="6863781" y="4407435"/>
            <a:ext cx="497793"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2</a:t>
            </a:r>
          </a:p>
        </p:txBody>
      </p:sp>
      <p:sp>
        <p:nvSpPr>
          <p:cNvPr id="9" name="Rectangle 8">
            <a:extLst>
              <a:ext uri="{FF2B5EF4-FFF2-40B4-BE49-F238E27FC236}">
                <a16:creationId xmlns:a16="http://schemas.microsoft.com/office/drawing/2014/main" id="{60E0EBFB-4622-2048-A7AF-8B1395FD3E4E}"/>
              </a:ext>
            </a:extLst>
          </p:cNvPr>
          <p:cNvSpPr/>
          <p:nvPr/>
        </p:nvSpPr>
        <p:spPr>
          <a:xfrm>
            <a:off x="7631654" y="4335479"/>
            <a:ext cx="1203635" cy="590605"/>
          </a:xfrm>
          <a:prstGeom prst="rect">
            <a:avLst/>
          </a:prstGeom>
          <a:solidFill>
            <a:srgbClr val="DDDDDD"/>
          </a:solidFill>
          <a:ln w="12700">
            <a:solidFill>
              <a:srgbClr val="00000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9">
            <a:extLst>
              <a:ext uri="{FF2B5EF4-FFF2-40B4-BE49-F238E27FC236}">
                <a16:creationId xmlns:a16="http://schemas.microsoft.com/office/drawing/2014/main" id="{4C5950D2-B3EB-13B0-A378-A2AE25708B1A}"/>
              </a:ext>
            </a:extLst>
          </p:cNvPr>
          <p:cNvSpPr/>
          <p:nvPr/>
        </p:nvSpPr>
        <p:spPr>
          <a:xfrm>
            <a:off x="7702936" y="4405526"/>
            <a:ext cx="497792"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1</a:t>
            </a:r>
          </a:p>
        </p:txBody>
      </p:sp>
      <p:sp>
        <p:nvSpPr>
          <p:cNvPr id="11" name="Rectangle 10">
            <a:extLst>
              <a:ext uri="{FF2B5EF4-FFF2-40B4-BE49-F238E27FC236}">
                <a16:creationId xmlns:a16="http://schemas.microsoft.com/office/drawing/2014/main" id="{BBE21D82-A340-274E-AAD3-AF9C73443FC2}"/>
              </a:ext>
            </a:extLst>
          </p:cNvPr>
          <p:cNvSpPr/>
          <p:nvPr/>
        </p:nvSpPr>
        <p:spPr>
          <a:xfrm>
            <a:off x="8269112" y="4405526"/>
            <a:ext cx="497793"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0</a:t>
            </a:r>
          </a:p>
        </p:txBody>
      </p:sp>
      <p:sp>
        <p:nvSpPr>
          <p:cNvPr id="13" name="Rectangle 12">
            <a:extLst>
              <a:ext uri="{FF2B5EF4-FFF2-40B4-BE49-F238E27FC236}">
                <a16:creationId xmlns:a16="http://schemas.microsoft.com/office/drawing/2014/main" id="{4827AE9B-2035-B5D5-1CFB-97EDE9C9D27F}"/>
              </a:ext>
            </a:extLst>
          </p:cNvPr>
          <p:cNvSpPr/>
          <p:nvPr/>
        </p:nvSpPr>
        <p:spPr>
          <a:xfrm>
            <a:off x="4888770" y="3783512"/>
            <a:ext cx="1063970" cy="451838"/>
          </a:xfrm>
          <a:prstGeom prst="rect">
            <a:avLst/>
          </a:prstGeom>
          <a:ln w="12700">
            <a:solidFill>
              <a:srgbClr val="A5A5A5"/>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0     0</a:t>
            </a:r>
            <a:endParaRPr lang="en-US" sz="2400" b="1" dirty="0">
              <a:solidFill>
                <a:srgbClr val="94112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16">
            <a:extLst>
              <a:ext uri="{FF2B5EF4-FFF2-40B4-BE49-F238E27FC236}">
                <a16:creationId xmlns:a16="http://schemas.microsoft.com/office/drawing/2014/main" id="{F5760C01-FF78-4674-0B7C-65C321FED7C9}"/>
              </a:ext>
            </a:extLst>
          </p:cNvPr>
          <p:cNvSpPr/>
          <p:nvPr/>
        </p:nvSpPr>
        <p:spPr>
          <a:xfrm>
            <a:off x="6301153" y="3790789"/>
            <a:ext cx="1063970" cy="451838"/>
          </a:xfrm>
          <a:prstGeom prst="rect">
            <a:avLst/>
          </a:prstGeom>
          <a:ln w="12700">
            <a:solidFill>
              <a:srgbClr val="A5A5A5"/>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0     </a:t>
            </a:r>
            <a:r>
              <a:rPr lang="en-US" sz="2400" b="1" dirty="0">
                <a:solidFill>
                  <a:srgbClr val="941120"/>
                </a:solidFill>
                <a:latin typeface="Open Sans" panose="020B0606030504020204" pitchFamily="34" charset="0"/>
                <a:ea typeface="Open Sans" panose="020B0606030504020204" pitchFamily="34" charset="0"/>
                <a:cs typeface="Open Sans" panose="020B0606030504020204" pitchFamily="34" charset="0"/>
              </a:rPr>
              <a:t>1</a:t>
            </a:r>
            <a:endParaRPr lang="en-US" sz="2400" b="1" dirty="0">
              <a:solidFill>
                <a:srgbClr val="A6192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Rectangle 18">
            <a:extLst>
              <a:ext uri="{FF2B5EF4-FFF2-40B4-BE49-F238E27FC236}">
                <a16:creationId xmlns:a16="http://schemas.microsoft.com/office/drawing/2014/main" id="{B5065AF4-B0E3-1ECD-8F47-A81B60904EB9}"/>
              </a:ext>
            </a:extLst>
          </p:cNvPr>
          <p:cNvSpPr/>
          <p:nvPr/>
        </p:nvSpPr>
        <p:spPr>
          <a:xfrm>
            <a:off x="7702980" y="3790789"/>
            <a:ext cx="1063970" cy="451838"/>
          </a:xfrm>
          <a:prstGeom prst="rect">
            <a:avLst/>
          </a:prstGeom>
          <a:ln w="12700">
            <a:solidFill>
              <a:srgbClr val="A5A5A5"/>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0     </a:t>
            </a:r>
            <a:r>
              <a:rPr lang="en-US" sz="2400" b="1" dirty="0">
                <a:solidFill>
                  <a:srgbClr val="941120"/>
                </a:solidFill>
                <a:latin typeface="Open Sans" panose="020B0606030504020204" pitchFamily="34" charset="0"/>
                <a:ea typeface="Open Sans" panose="020B0606030504020204" pitchFamily="34" charset="0"/>
                <a:cs typeface="Open Sans" panose="020B0606030504020204" pitchFamily="34" charset="0"/>
              </a:rPr>
              <a:t>1</a:t>
            </a:r>
            <a:endParaRPr lang="en-US" sz="2400" b="1" dirty="0">
              <a:solidFill>
                <a:srgbClr val="A6192E"/>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2" name="!!Group 17">
            <a:extLst>
              <a:ext uri="{FF2B5EF4-FFF2-40B4-BE49-F238E27FC236}">
                <a16:creationId xmlns:a16="http://schemas.microsoft.com/office/drawing/2014/main" id="{51FC9631-BDD3-E7B6-B433-BB5CA775D613}"/>
              </a:ext>
            </a:extLst>
          </p:cNvPr>
          <p:cNvGrpSpPr/>
          <p:nvPr/>
        </p:nvGrpSpPr>
        <p:grpSpPr>
          <a:xfrm>
            <a:off x="4018928" y="1961197"/>
            <a:ext cx="4214322" cy="1824224"/>
            <a:chOff x="4018928" y="1961197"/>
            <a:chExt cx="4214322" cy="1824224"/>
          </a:xfrm>
        </p:grpSpPr>
        <p:cxnSp>
          <p:nvCxnSpPr>
            <p:cNvPr id="65" name="Connector: Elbow 64">
              <a:extLst>
                <a:ext uri="{FF2B5EF4-FFF2-40B4-BE49-F238E27FC236}">
                  <a16:creationId xmlns:a16="http://schemas.microsoft.com/office/drawing/2014/main" id="{4B45F492-3F66-EFAC-39BE-C79ED0410B8C}"/>
                </a:ext>
              </a:extLst>
            </p:cNvPr>
            <p:cNvCxnSpPr>
              <a:cxnSpLocks/>
              <a:endCxn id="13" idx="0"/>
            </p:cNvCxnSpPr>
            <p:nvPr/>
          </p:nvCxnSpPr>
          <p:spPr>
            <a:xfrm rot="16200000" flipH="1">
              <a:off x="4965188" y="3327945"/>
              <a:ext cx="470854" cy="440280"/>
            </a:xfrm>
            <a:prstGeom prst="bentConnector3">
              <a:avLst>
                <a:gd name="adj1" fmla="val 50000"/>
              </a:avLst>
            </a:prstGeom>
            <a:ln w="19050">
              <a:tailEnd type="stealth" w="lg" len="lg"/>
            </a:ln>
          </p:spPr>
          <p:style>
            <a:lnRef idx="1">
              <a:schemeClr val="dk1"/>
            </a:lnRef>
            <a:fillRef idx="0">
              <a:schemeClr val="dk1"/>
            </a:fillRef>
            <a:effectRef idx="0">
              <a:schemeClr val="dk1"/>
            </a:effectRef>
            <a:fontRef idx="minor">
              <a:schemeClr val="tx1"/>
            </a:fontRef>
          </p:style>
        </p:cxnSp>
        <p:cxnSp>
          <p:nvCxnSpPr>
            <p:cNvPr id="91" name="Connector: Elbow 90">
              <a:extLst>
                <a:ext uri="{FF2B5EF4-FFF2-40B4-BE49-F238E27FC236}">
                  <a16:creationId xmlns:a16="http://schemas.microsoft.com/office/drawing/2014/main" id="{3093EF73-4485-1608-274B-89A5281D7D52}"/>
                </a:ext>
              </a:extLst>
            </p:cNvPr>
            <p:cNvCxnSpPr>
              <a:cxnSpLocks/>
              <a:endCxn id="83" idx="0"/>
            </p:cNvCxnSpPr>
            <p:nvPr/>
          </p:nvCxnSpPr>
          <p:spPr>
            <a:xfrm rot="5400000">
              <a:off x="4015279" y="3321219"/>
              <a:ext cx="458666" cy="451368"/>
            </a:xfrm>
            <a:prstGeom prst="bentConnector3">
              <a:avLst>
                <a:gd name="adj1" fmla="val 50000"/>
              </a:avLst>
            </a:prstGeom>
            <a:ln w="19050">
              <a:tailEnd type="stealth" w="lg" len="lg"/>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967E7221-CB3D-D966-45DC-3D2550485845}"/>
                </a:ext>
              </a:extLst>
            </p:cNvPr>
            <p:cNvSpPr/>
            <p:nvPr/>
          </p:nvSpPr>
          <p:spPr>
            <a:xfrm>
              <a:off x="4185333" y="2860822"/>
              <a:ext cx="1063970" cy="451838"/>
            </a:xfrm>
            <a:prstGeom prst="rect">
              <a:avLst/>
            </a:prstGeom>
            <a:ln w="12700">
              <a:solidFill>
                <a:srgbClr val="A5A5A5"/>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0</a:t>
              </a:r>
              <a:r>
                <a:rPr lang="en-US" sz="2400" dirty="0">
                  <a:solidFill>
                    <a:srgbClr val="941120"/>
                  </a:solidFill>
                  <a:latin typeface="Open Sans" panose="020B0606030504020204" pitchFamily="34" charset="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rPr>
                <a:t>0</a:t>
              </a:r>
              <a:endParaRPr lang="en-US" sz="2400" b="1" dirty="0">
                <a:solidFill>
                  <a:srgbClr val="941120"/>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5" name="Connector: Elbow 34">
              <a:extLst>
                <a:ext uri="{FF2B5EF4-FFF2-40B4-BE49-F238E27FC236}">
                  <a16:creationId xmlns:a16="http://schemas.microsoft.com/office/drawing/2014/main" id="{DD753EE7-1D58-55C2-0938-1F28E6172A45}"/>
                </a:ext>
              </a:extLst>
            </p:cNvPr>
            <p:cNvCxnSpPr>
              <a:cxnSpLocks/>
            </p:cNvCxnSpPr>
            <p:nvPr/>
          </p:nvCxnSpPr>
          <p:spPr>
            <a:xfrm rot="16200000" flipH="1">
              <a:off x="7779470" y="3331641"/>
              <a:ext cx="457708" cy="449852"/>
            </a:xfrm>
            <a:prstGeom prst="bentConnector3">
              <a:avLst>
                <a:gd name="adj1" fmla="val 50000"/>
              </a:avLst>
            </a:prstGeom>
            <a:ln w="19050">
              <a:tailEnd type="stealth" w="lg" len="lg"/>
            </a:ln>
          </p:spPr>
          <p:style>
            <a:lnRef idx="1">
              <a:schemeClr val="dk1"/>
            </a:lnRef>
            <a:fillRef idx="0">
              <a:schemeClr val="dk1"/>
            </a:fillRef>
            <a:effectRef idx="0">
              <a:schemeClr val="dk1"/>
            </a:effectRef>
            <a:fontRef idx="minor">
              <a:schemeClr val="tx1"/>
            </a:fontRef>
          </p:style>
        </p:cxnSp>
        <p:cxnSp>
          <p:nvCxnSpPr>
            <p:cNvPr id="36" name="Connector: Elbow 35">
              <a:extLst>
                <a:ext uri="{FF2B5EF4-FFF2-40B4-BE49-F238E27FC236}">
                  <a16:creationId xmlns:a16="http://schemas.microsoft.com/office/drawing/2014/main" id="{0789D75D-BD81-8715-D0E6-8621BDBAF278}"/>
                </a:ext>
              </a:extLst>
            </p:cNvPr>
            <p:cNvCxnSpPr>
              <a:cxnSpLocks/>
            </p:cNvCxnSpPr>
            <p:nvPr/>
          </p:nvCxnSpPr>
          <p:spPr>
            <a:xfrm rot="5400000">
              <a:off x="6825925" y="3338125"/>
              <a:ext cx="452795" cy="441798"/>
            </a:xfrm>
            <a:prstGeom prst="bentConnector3">
              <a:avLst>
                <a:gd name="adj1" fmla="val 50000"/>
              </a:avLst>
            </a:prstGeom>
            <a:ln w="19050">
              <a:tailEnd type="stealth" w="lg" len="lg"/>
            </a:ln>
          </p:spPr>
          <p:style>
            <a:lnRef idx="1">
              <a:schemeClr val="dk1"/>
            </a:lnRef>
            <a:fillRef idx="0">
              <a:schemeClr val="dk1"/>
            </a:fillRef>
            <a:effectRef idx="0">
              <a:schemeClr val="dk1"/>
            </a:effectRef>
            <a:fontRef idx="minor">
              <a:schemeClr val="tx1"/>
            </a:fontRef>
          </p:style>
        </p:cxnSp>
        <p:sp>
          <p:nvSpPr>
            <p:cNvPr id="39" name="Rectangle 38">
              <a:extLst>
                <a:ext uri="{FF2B5EF4-FFF2-40B4-BE49-F238E27FC236}">
                  <a16:creationId xmlns:a16="http://schemas.microsoft.com/office/drawing/2014/main" id="{DE564B94-7663-472C-054C-E234471A175A}"/>
                </a:ext>
              </a:extLst>
            </p:cNvPr>
            <p:cNvSpPr/>
            <p:nvPr/>
          </p:nvSpPr>
          <p:spPr>
            <a:xfrm>
              <a:off x="6996325" y="2878877"/>
              <a:ext cx="1063970" cy="451838"/>
            </a:xfrm>
            <a:prstGeom prst="rect">
              <a:avLst/>
            </a:prstGeom>
            <a:ln w="12700">
              <a:solidFill>
                <a:srgbClr val="A5A5A5"/>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a:solidFill>
                    <a:srgbClr val="941120"/>
                  </a:solidFill>
                  <a:latin typeface="Open Sans" panose="020B0606030504020204" pitchFamily="34" charset="0"/>
                  <a:ea typeface="Open Sans" panose="020B0606030504020204" pitchFamily="34" charset="0"/>
                  <a:cs typeface="Open Sans" panose="020B0606030504020204" pitchFamily="34" charset="0"/>
                </a:rPr>
                <a:t>1</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b="1" dirty="0">
                  <a:solidFill>
                    <a:srgbClr val="941120"/>
                  </a:solidFill>
                  <a:latin typeface="Open Sans" panose="020B0606030504020204" pitchFamily="34" charset="0"/>
                  <a:ea typeface="Open Sans" panose="020B0606030504020204" pitchFamily="34" charset="0"/>
                  <a:cs typeface="Open Sans" panose="020B0606030504020204" pitchFamily="34" charset="0"/>
                </a:rPr>
                <a:t>1</a:t>
              </a:r>
              <a:endParaRPr lang="en-US" sz="2400" b="1" dirty="0">
                <a:solidFill>
                  <a:srgbClr val="A6192E"/>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57" name="Connector: Elbow 56">
              <a:extLst>
                <a:ext uri="{FF2B5EF4-FFF2-40B4-BE49-F238E27FC236}">
                  <a16:creationId xmlns:a16="http://schemas.microsoft.com/office/drawing/2014/main" id="{84F549A1-0982-414C-E794-5CA9CCC91D8A}"/>
                </a:ext>
              </a:extLst>
            </p:cNvPr>
            <p:cNvCxnSpPr>
              <a:cxnSpLocks/>
            </p:cNvCxnSpPr>
            <p:nvPr/>
          </p:nvCxnSpPr>
          <p:spPr>
            <a:xfrm rot="16200000" flipH="1">
              <a:off x="6722780" y="2075255"/>
              <a:ext cx="465843" cy="1145220"/>
            </a:xfrm>
            <a:prstGeom prst="bentConnector3">
              <a:avLst>
                <a:gd name="adj1" fmla="val 46541"/>
              </a:avLst>
            </a:prstGeom>
            <a:ln w="19050">
              <a:tailEnd type="stealth" w="lg" len="lg"/>
            </a:ln>
          </p:spPr>
          <p:style>
            <a:lnRef idx="1">
              <a:schemeClr val="dk1"/>
            </a:lnRef>
            <a:fillRef idx="0">
              <a:schemeClr val="dk1"/>
            </a:fillRef>
            <a:effectRef idx="0">
              <a:schemeClr val="dk1"/>
            </a:effectRef>
            <a:fontRef idx="minor">
              <a:schemeClr val="tx1"/>
            </a:fontRef>
          </p:style>
        </p:cxnSp>
        <p:cxnSp>
          <p:nvCxnSpPr>
            <p:cNvPr id="58" name="Connector: Elbow 57">
              <a:extLst>
                <a:ext uri="{FF2B5EF4-FFF2-40B4-BE49-F238E27FC236}">
                  <a16:creationId xmlns:a16="http://schemas.microsoft.com/office/drawing/2014/main" id="{7AAEF47E-190E-4092-9E27-7C43AC7ABE20}"/>
                </a:ext>
              </a:extLst>
            </p:cNvPr>
            <p:cNvCxnSpPr>
              <a:cxnSpLocks/>
            </p:cNvCxnSpPr>
            <p:nvPr/>
          </p:nvCxnSpPr>
          <p:spPr>
            <a:xfrm rot="5400000">
              <a:off x="5060510" y="2064716"/>
              <a:ext cx="446284" cy="1144196"/>
            </a:xfrm>
            <a:prstGeom prst="bentConnector3">
              <a:avLst>
                <a:gd name="adj1" fmla="val 50000"/>
              </a:avLst>
            </a:prstGeom>
            <a:ln w="19050">
              <a:tailEnd type="stealth" w="lg" len="lg"/>
            </a:ln>
          </p:spPr>
          <p:style>
            <a:lnRef idx="1">
              <a:schemeClr val="dk1"/>
            </a:lnRef>
            <a:fillRef idx="0">
              <a:schemeClr val="dk1"/>
            </a:fillRef>
            <a:effectRef idx="0">
              <a:schemeClr val="dk1"/>
            </a:effectRef>
            <a:fontRef idx="minor">
              <a:schemeClr val="tx1"/>
            </a:fontRef>
          </p:style>
        </p:cxnSp>
        <p:sp>
          <p:nvSpPr>
            <p:cNvPr id="59" name="Rectangle 58">
              <a:extLst>
                <a:ext uri="{FF2B5EF4-FFF2-40B4-BE49-F238E27FC236}">
                  <a16:creationId xmlns:a16="http://schemas.microsoft.com/office/drawing/2014/main" id="{56C6FD08-3AA0-1C0D-1F96-7C24C7E453D0}"/>
                </a:ext>
              </a:extLst>
            </p:cNvPr>
            <p:cNvSpPr/>
            <p:nvPr/>
          </p:nvSpPr>
          <p:spPr>
            <a:xfrm>
              <a:off x="5587948" y="1961197"/>
              <a:ext cx="1063970" cy="451838"/>
            </a:xfrm>
            <a:prstGeom prst="rect">
              <a:avLst/>
            </a:prstGeom>
            <a:ln w="12700">
              <a:solidFill>
                <a:srgbClr val="A5A5A5"/>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0     </a:t>
              </a:r>
              <a:r>
                <a:rPr lang="en-US" sz="2400" b="1" dirty="0">
                  <a:solidFill>
                    <a:srgbClr val="941120"/>
                  </a:solidFill>
                  <a:latin typeface="Open Sans" panose="020B0606030504020204" pitchFamily="34" charset="0"/>
                  <a:ea typeface="Open Sans" panose="020B0606030504020204" pitchFamily="34" charset="0"/>
                  <a:cs typeface="Open Sans" panose="020B0606030504020204" pitchFamily="34" charset="0"/>
                </a:rPr>
                <a:t>1</a:t>
              </a:r>
              <a:endPar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6" name="Title 3">
            <a:extLst>
              <a:ext uri="{FF2B5EF4-FFF2-40B4-BE49-F238E27FC236}">
                <a16:creationId xmlns:a16="http://schemas.microsoft.com/office/drawing/2014/main" id="{34E5A56D-53D3-C54C-5A4F-88EB2EB452EE}"/>
              </a:ext>
            </a:extLst>
          </p:cNvPr>
          <p:cNvSpPr>
            <a:spLocks noGrp="1"/>
          </p:cNvSpPr>
          <p:nvPr>
            <p:ph type="title"/>
          </p:nvPr>
        </p:nvSpPr>
        <p:spPr>
          <a:xfrm>
            <a:off x="838200" y="365125"/>
            <a:ext cx="10515600" cy="1325563"/>
          </a:xfrm>
        </p:spPr>
        <p:txBody>
          <a:bodyPr>
            <a:normAutofit/>
          </a:bodyPr>
          <a:lstStyle/>
          <a:p>
            <a:r>
              <a:rPr lang="en-US" sz="4000" b="1" dirty="0">
                <a:latin typeface="Open Sans" panose="020B0606030504020204" pitchFamily="34" charset="0"/>
                <a:ea typeface="Open Sans" panose="020B0606030504020204" pitchFamily="34" charset="0"/>
                <a:cs typeface="Open Sans" panose="020B0606030504020204" pitchFamily="34" charset="0"/>
              </a:rPr>
              <a:t>Integer Priority Queueing (IPQ)</a:t>
            </a:r>
          </a:p>
        </p:txBody>
      </p:sp>
      <p:cxnSp>
        <p:nvCxnSpPr>
          <p:cNvPr id="25" name="Straight Arrow Connector 24">
            <a:extLst>
              <a:ext uri="{FF2B5EF4-FFF2-40B4-BE49-F238E27FC236}">
                <a16:creationId xmlns:a16="http://schemas.microsoft.com/office/drawing/2014/main" id="{01AD5DFE-5D81-84AA-E373-DCC43A184665}"/>
              </a:ext>
            </a:extLst>
          </p:cNvPr>
          <p:cNvCxnSpPr>
            <a:cxnSpLocks/>
          </p:cNvCxnSpPr>
          <p:nvPr/>
        </p:nvCxnSpPr>
        <p:spPr>
          <a:xfrm flipH="1">
            <a:off x="7111126" y="4859273"/>
            <a:ext cx="378" cy="209554"/>
          </a:xfrm>
          <a:prstGeom prst="straightConnector1">
            <a:avLst/>
          </a:prstGeom>
          <a:ln w="12700">
            <a:tailEnd type="triangle" w="med" len="med"/>
          </a:ln>
        </p:spPr>
        <p:style>
          <a:lnRef idx="1">
            <a:schemeClr val="dk1"/>
          </a:lnRef>
          <a:fillRef idx="0">
            <a:schemeClr val="dk1"/>
          </a:fillRef>
          <a:effectRef idx="0">
            <a:schemeClr val="dk1"/>
          </a:effectRef>
          <a:fontRef idx="minor">
            <a:schemeClr val="tx1"/>
          </a:fontRef>
        </p:style>
      </p:cxnSp>
      <p:sp>
        <p:nvSpPr>
          <p:cNvPr id="26" name="Flowchart: Connector 25">
            <a:extLst>
              <a:ext uri="{FF2B5EF4-FFF2-40B4-BE49-F238E27FC236}">
                <a16:creationId xmlns:a16="http://schemas.microsoft.com/office/drawing/2014/main" id="{20D5EABF-5323-71EA-B85A-9576DEC6BD30}"/>
              </a:ext>
            </a:extLst>
          </p:cNvPr>
          <p:cNvSpPr/>
          <p:nvPr/>
        </p:nvSpPr>
        <p:spPr>
          <a:xfrm>
            <a:off x="6827283" y="5068827"/>
            <a:ext cx="567686" cy="567686"/>
          </a:xfrm>
          <a:prstGeom prst="flowChartConnector">
            <a:avLst/>
          </a:prstGeom>
          <a:solidFill>
            <a:srgbClr val="2166AC"/>
          </a:solidFill>
          <a:ln w="12700">
            <a:solidFill>
              <a:srgbClr val="2F528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A</a:t>
            </a:r>
          </a:p>
        </p:txBody>
      </p:sp>
      <p:cxnSp>
        <p:nvCxnSpPr>
          <p:cNvPr id="27" name="Straight Arrow Connector 26">
            <a:extLst>
              <a:ext uri="{FF2B5EF4-FFF2-40B4-BE49-F238E27FC236}">
                <a16:creationId xmlns:a16="http://schemas.microsoft.com/office/drawing/2014/main" id="{E74A88FF-ED0A-94F3-9D45-97F62E216DB7}"/>
              </a:ext>
            </a:extLst>
          </p:cNvPr>
          <p:cNvCxnSpPr>
            <a:cxnSpLocks/>
          </p:cNvCxnSpPr>
          <p:nvPr/>
        </p:nvCxnSpPr>
        <p:spPr>
          <a:xfrm>
            <a:off x="7111126" y="5636513"/>
            <a:ext cx="0" cy="209554"/>
          </a:xfrm>
          <a:prstGeom prst="straightConnector1">
            <a:avLst/>
          </a:prstGeom>
          <a:ln w="12700">
            <a:tailEnd type="triangle" w="med" len="med"/>
          </a:ln>
        </p:spPr>
        <p:style>
          <a:lnRef idx="1">
            <a:schemeClr val="dk1"/>
          </a:lnRef>
          <a:fillRef idx="0">
            <a:schemeClr val="dk1"/>
          </a:fillRef>
          <a:effectRef idx="0">
            <a:schemeClr val="dk1"/>
          </a:effectRef>
          <a:fontRef idx="minor">
            <a:schemeClr val="tx1"/>
          </a:fontRef>
        </p:style>
      </p:cxnSp>
      <p:sp>
        <p:nvSpPr>
          <p:cNvPr id="28" name="Flowchart: Connector 27">
            <a:extLst>
              <a:ext uri="{FF2B5EF4-FFF2-40B4-BE49-F238E27FC236}">
                <a16:creationId xmlns:a16="http://schemas.microsoft.com/office/drawing/2014/main" id="{46D29AE0-B6C5-F492-BEDA-A5F8938F3862}"/>
              </a:ext>
            </a:extLst>
          </p:cNvPr>
          <p:cNvSpPr/>
          <p:nvPr/>
        </p:nvSpPr>
        <p:spPr>
          <a:xfrm>
            <a:off x="6827283" y="5846067"/>
            <a:ext cx="567686" cy="567686"/>
          </a:xfrm>
          <a:prstGeom prst="flowChartConnector">
            <a:avLst/>
          </a:prstGeom>
          <a:solidFill>
            <a:srgbClr val="2166AC"/>
          </a:solidFill>
          <a:ln w="12700">
            <a:solidFill>
              <a:srgbClr val="2F528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C</a:t>
            </a:r>
          </a:p>
        </p:txBody>
      </p:sp>
      <p:cxnSp>
        <p:nvCxnSpPr>
          <p:cNvPr id="29" name="Straight Arrow Connector 28">
            <a:extLst>
              <a:ext uri="{FF2B5EF4-FFF2-40B4-BE49-F238E27FC236}">
                <a16:creationId xmlns:a16="http://schemas.microsoft.com/office/drawing/2014/main" id="{2FCE3667-646A-D7CB-4858-5FE2E83E8AAF}"/>
              </a:ext>
            </a:extLst>
          </p:cNvPr>
          <p:cNvCxnSpPr>
            <a:cxnSpLocks/>
            <a:endCxn id="30" idx="0"/>
          </p:cNvCxnSpPr>
          <p:nvPr/>
        </p:nvCxnSpPr>
        <p:spPr>
          <a:xfrm>
            <a:off x="8516247" y="4859273"/>
            <a:ext cx="846" cy="209554"/>
          </a:xfrm>
          <a:prstGeom prst="straightConnector1">
            <a:avLst/>
          </a:prstGeom>
          <a:ln w="12700">
            <a:tailEnd type="triangle" w="med" len="med"/>
          </a:ln>
        </p:spPr>
        <p:style>
          <a:lnRef idx="1">
            <a:schemeClr val="dk1"/>
          </a:lnRef>
          <a:fillRef idx="0">
            <a:schemeClr val="dk1"/>
          </a:fillRef>
          <a:effectRef idx="0">
            <a:schemeClr val="dk1"/>
          </a:effectRef>
          <a:fontRef idx="minor">
            <a:schemeClr val="tx1"/>
          </a:fontRef>
        </p:style>
      </p:cxnSp>
      <p:sp>
        <p:nvSpPr>
          <p:cNvPr id="30" name="Flowchart: Connector 29">
            <a:extLst>
              <a:ext uri="{FF2B5EF4-FFF2-40B4-BE49-F238E27FC236}">
                <a16:creationId xmlns:a16="http://schemas.microsoft.com/office/drawing/2014/main" id="{5E97C200-8C84-7AF4-DD55-D426F4A68C6E}"/>
              </a:ext>
            </a:extLst>
          </p:cNvPr>
          <p:cNvSpPr/>
          <p:nvPr/>
        </p:nvSpPr>
        <p:spPr>
          <a:xfrm>
            <a:off x="8233250" y="5068827"/>
            <a:ext cx="567686" cy="567686"/>
          </a:xfrm>
          <a:prstGeom prst="flowChartConnector">
            <a:avLst/>
          </a:prstGeom>
          <a:solidFill>
            <a:schemeClr val="accent6">
              <a:lumMod val="75000"/>
            </a:schemeClr>
          </a:solidFill>
          <a:ln w="12700">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B</a:t>
            </a:r>
          </a:p>
        </p:txBody>
      </p:sp>
      <p:cxnSp>
        <p:nvCxnSpPr>
          <p:cNvPr id="18" name="Straight Arrow Connector 17">
            <a:extLst>
              <a:ext uri="{FF2B5EF4-FFF2-40B4-BE49-F238E27FC236}">
                <a16:creationId xmlns:a16="http://schemas.microsoft.com/office/drawing/2014/main" id="{2E4EE358-800C-9CC3-5F74-9696869D7434}"/>
              </a:ext>
            </a:extLst>
          </p:cNvPr>
          <p:cNvCxnSpPr>
            <a:cxnSpLocks/>
          </p:cNvCxnSpPr>
          <p:nvPr/>
        </p:nvCxnSpPr>
        <p:spPr>
          <a:xfrm>
            <a:off x="8658064" y="3990448"/>
            <a:ext cx="528092" cy="589"/>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0E690EB1-EC40-5F12-1771-D8B2E20398ED}"/>
              </a:ext>
            </a:extLst>
          </p:cNvPr>
          <p:cNvSpPr txBox="1"/>
          <p:nvPr/>
        </p:nvSpPr>
        <p:spPr>
          <a:xfrm>
            <a:off x="9186156" y="3667871"/>
            <a:ext cx="2600701" cy="646331"/>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Bit is set if </a:t>
            </a:r>
            <a:r>
              <a:rPr lang="en-US" b="1" dirty="0">
                <a:latin typeface="Open Sans" panose="020B0606030504020204" pitchFamily="34" charset="0"/>
                <a:ea typeface="Open Sans" panose="020B0606030504020204" pitchFamily="34" charset="0"/>
                <a:cs typeface="Open Sans" panose="020B0606030504020204" pitchFamily="34" charset="0"/>
              </a:rPr>
              <a:t>priority bucket</a:t>
            </a:r>
            <a:r>
              <a:rPr lang="en-US" dirty="0">
                <a:latin typeface="Open Sans" panose="020B0606030504020204" pitchFamily="34" charset="0"/>
                <a:ea typeface="Open Sans" panose="020B0606030504020204" pitchFamily="34" charset="0"/>
                <a:cs typeface="Open Sans" panose="020B0606030504020204" pitchFamily="34" charset="0"/>
              </a:rPr>
              <a:t> is not empty</a:t>
            </a:r>
          </a:p>
        </p:txBody>
      </p:sp>
      <p:sp>
        <p:nvSpPr>
          <p:cNvPr id="6" name="TextBox 5">
            <a:extLst>
              <a:ext uri="{FF2B5EF4-FFF2-40B4-BE49-F238E27FC236}">
                <a16:creationId xmlns:a16="http://schemas.microsoft.com/office/drawing/2014/main" id="{376B7B78-A1BA-7E89-DEC3-FA635E1759E4}"/>
              </a:ext>
            </a:extLst>
          </p:cNvPr>
          <p:cNvSpPr txBox="1"/>
          <p:nvPr/>
        </p:nvSpPr>
        <p:spPr>
          <a:xfrm>
            <a:off x="1110925" y="2853035"/>
            <a:ext cx="1804661" cy="461665"/>
          </a:xfrm>
          <a:prstGeom prst="rect">
            <a:avLst/>
          </a:prstGeom>
          <a:noFill/>
        </p:spPr>
        <p:txBody>
          <a:bodyPr wrap="none" rtlCol="0">
            <a:spAutoFit/>
          </a:bodyPr>
          <a:lstStyle/>
          <a:p>
            <a:r>
              <a:rPr lang="en-US" sz="2400" i="1" dirty="0">
                <a:latin typeface="Open Sans" panose="020B0606030504020204" pitchFamily="34" charset="0"/>
                <a:ea typeface="Open Sans" panose="020B0606030504020204" pitchFamily="34" charset="0"/>
                <a:cs typeface="Open Sans" panose="020B0606030504020204" pitchFamily="34" charset="0"/>
              </a:rPr>
              <a:t>Bitmap Tree</a:t>
            </a:r>
          </a:p>
        </p:txBody>
      </p:sp>
      <p:sp>
        <p:nvSpPr>
          <p:cNvPr id="12" name="TextBox 11">
            <a:extLst>
              <a:ext uri="{FF2B5EF4-FFF2-40B4-BE49-F238E27FC236}">
                <a16:creationId xmlns:a16="http://schemas.microsoft.com/office/drawing/2014/main" id="{14A6C52F-6C12-E2B3-F722-0F7685CC5E28}"/>
              </a:ext>
            </a:extLst>
          </p:cNvPr>
          <p:cNvSpPr txBox="1"/>
          <p:nvPr/>
        </p:nvSpPr>
        <p:spPr>
          <a:xfrm>
            <a:off x="2742381" y="1763469"/>
            <a:ext cx="670376" cy="2246769"/>
          </a:xfrm>
          <a:prstGeom prst="rect">
            <a:avLst/>
          </a:prstGeom>
          <a:noFill/>
        </p:spPr>
        <p:txBody>
          <a:bodyPr wrap="none" rtlCol="0">
            <a:spAutoFit/>
          </a:bodyPr>
          <a:lstStyle/>
          <a:p>
            <a:r>
              <a:rPr lang="en-US" sz="14000" dirty="0">
                <a:latin typeface="Segoe UI Variable Display Light" pitchFamily="2" charset="0"/>
                <a:ea typeface="Open Sans Light" panose="020B0306030504020204" pitchFamily="34" charset="0"/>
                <a:cs typeface="Open Sans Light" panose="020B0306030504020204" pitchFamily="34" charset="0"/>
              </a:rPr>
              <a:t>{</a:t>
            </a:r>
          </a:p>
        </p:txBody>
      </p:sp>
    </p:spTree>
    <p:extLst>
      <p:ext uri="{BB962C8B-B14F-4D97-AF65-F5344CB8AC3E}">
        <p14:creationId xmlns:p14="http://schemas.microsoft.com/office/powerpoint/2010/main" val="407442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ectangle 142">
            <a:extLst>
              <a:ext uri="{FF2B5EF4-FFF2-40B4-BE49-F238E27FC236}">
                <a16:creationId xmlns:a16="http://schemas.microsoft.com/office/drawing/2014/main" id="{5FE850A2-3DF7-43B3-9CBD-1D4AF17D1F42}"/>
              </a:ext>
            </a:extLst>
          </p:cNvPr>
          <p:cNvSpPr/>
          <p:nvPr/>
        </p:nvSpPr>
        <p:spPr>
          <a:xfrm>
            <a:off x="6125697" y="1840885"/>
            <a:ext cx="2807802" cy="4680761"/>
          </a:xfrm>
          <a:prstGeom prst="rect">
            <a:avLst/>
          </a:prstGeom>
          <a:solidFill>
            <a:schemeClr val="accent2">
              <a:lumMod val="40000"/>
              <a:lumOff val="6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78" name="Rectangle 77">
            <a:extLst>
              <a:ext uri="{FF2B5EF4-FFF2-40B4-BE49-F238E27FC236}">
                <a16:creationId xmlns:a16="http://schemas.microsoft.com/office/drawing/2014/main" id="{27244443-C516-C02F-55BF-3052E3750CFB}"/>
              </a:ext>
            </a:extLst>
          </p:cNvPr>
          <p:cNvSpPr/>
          <p:nvPr/>
        </p:nvSpPr>
        <p:spPr>
          <a:xfrm>
            <a:off x="3415661" y="4331325"/>
            <a:ext cx="1203635" cy="590605"/>
          </a:xfrm>
          <a:prstGeom prst="rect">
            <a:avLst/>
          </a:prstGeom>
          <a:solidFill>
            <a:srgbClr val="DDDDDD"/>
          </a:solidFill>
          <a:ln w="12700">
            <a:solidFill>
              <a:srgbClr val="00000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79" name="Rectangle 78">
            <a:extLst>
              <a:ext uri="{FF2B5EF4-FFF2-40B4-BE49-F238E27FC236}">
                <a16:creationId xmlns:a16="http://schemas.microsoft.com/office/drawing/2014/main" id="{EF71E87D-FBBD-EB4B-43D8-A4CA7B70D9C7}"/>
              </a:ext>
            </a:extLst>
          </p:cNvPr>
          <p:cNvSpPr/>
          <p:nvPr/>
        </p:nvSpPr>
        <p:spPr>
          <a:xfrm>
            <a:off x="3486943" y="4399463"/>
            <a:ext cx="497792"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7</a:t>
            </a:r>
          </a:p>
        </p:txBody>
      </p:sp>
      <p:sp>
        <p:nvSpPr>
          <p:cNvPr id="80" name="Rectangle 79">
            <a:extLst>
              <a:ext uri="{FF2B5EF4-FFF2-40B4-BE49-F238E27FC236}">
                <a16:creationId xmlns:a16="http://schemas.microsoft.com/office/drawing/2014/main" id="{CBEDA9DE-DF01-F0C1-464F-772A27DDDE8C}"/>
              </a:ext>
            </a:extLst>
          </p:cNvPr>
          <p:cNvSpPr/>
          <p:nvPr/>
        </p:nvSpPr>
        <p:spPr>
          <a:xfrm>
            <a:off x="4053119" y="4399463"/>
            <a:ext cx="497793"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6</a:t>
            </a:r>
          </a:p>
        </p:txBody>
      </p:sp>
      <p:sp>
        <p:nvSpPr>
          <p:cNvPr id="83" name="Rectangle 82">
            <a:extLst>
              <a:ext uri="{FF2B5EF4-FFF2-40B4-BE49-F238E27FC236}">
                <a16:creationId xmlns:a16="http://schemas.microsoft.com/office/drawing/2014/main" id="{D93E420E-C107-93F9-C299-54E29ACF1E98}"/>
              </a:ext>
            </a:extLst>
          </p:cNvPr>
          <p:cNvSpPr/>
          <p:nvPr/>
        </p:nvSpPr>
        <p:spPr>
          <a:xfrm>
            <a:off x="3486943" y="3776236"/>
            <a:ext cx="1063970" cy="451838"/>
          </a:xfrm>
          <a:prstGeom prst="rect">
            <a:avLst/>
          </a:prstGeom>
          <a:ln w="12700">
            <a:solidFill>
              <a:srgbClr val="A5A5A5"/>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0     0</a:t>
            </a:r>
            <a:endParaRPr lang="en-US" sz="2400" b="1" dirty="0">
              <a:solidFill>
                <a:srgbClr val="94112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TextBox 126">
            <a:extLst>
              <a:ext uri="{FF2B5EF4-FFF2-40B4-BE49-F238E27FC236}">
                <a16:creationId xmlns:a16="http://schemas.microsoft.com/office/drawing/2014/main" id="{7D242051-03A3-DA7A-8B2B-3A51A7886ACE}"/>
              </a:ext>
            </a:extLst>
          </p:cNvPr>
          <p:cNvSpPr txBox="1"/>
          <p:nvPr/>
        </p:nvSpPr>
        <p:spPr>
          <a:xfrm>
            <a:off x="1105682" y="4401762"/>
            <a:ext cx="2276842" cy="461665"/>
          </a:xfrm>
          <a:prstGeom prst="rect">
            <a:avLst/>
          </a:prstGeom>
          <a:noFill/>
        </p:spPr>
        <p:txBody>
          <a:bodyPr wrap="none" rtlCol="0">
            <a:spAutoFit/>
          </a:bodyPr>
          <a:lstStyle/>
          <a:p>
            <a:r>
              <a:rPr lang="en-US" sz="2400" i="1" dirty="0">
                <a:latin typeface="Open Sans" panose="020B0606030504020204" pitchFamily="34" charset="0"/>
                <a:ea typeface="Open Sans" panose="020B0606030504020204" pitchFamily="34" charset="0"/>
                <a:cs typeface="Open Sans" panose="020B0606030504020204" pitchFamily="34" charset="0"/>
              </a:rPr>
              <a:t>Priority buckets</a:t>
            </a:r>
          </a:p>
        </p:txBody>
      </p:sp>
      <p:sp>
        <p:nvSpPr>
          <p:cNvPr id="2" name="Rectangle 1">
            <a:extLst>
              <a:ext uri="{FF2B5EF4-FFF2-40B4-BE49-F238E27FC236}">
                <a16:creationId xmlns:a16="http://schemas.microsoft.com/office/drawing/2014/main" id="{60826B50-24D5-3715-2A0E-8BA4CF9BDB3A}"/>
              </a:ext>
            </a:extLst>
          </p:cNvPr>
          <p:cNvSpPr/>
          <p:nvPr/>
        </p:nvSpPr>
        <p:spPr>
          <a:xfrm>
            <a:off x="4820992" y="4335479"/>
            <a:ext cx="1203635" cy="590605"/>
          </a:xfrm>
          <a:prstGeom prst="rect">
            <a:avLst/>
          </a:prstGeom>
          <a:solidFill>
            <a:srgbClr val="DDDDDD"/>
          </a:solidFill>
          <a:ln w="12700">
            <a:solidFill>
              <a:srgbClr val="00000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a:extLst>
              <a:ext uri="{FF2B5EF4-FFF2-40B4-BE49-F238E27FC236}">
                <a16:creationId xmlns:a16="http://schemas.microsoft.com/office/drawing/2014/main" id="{120C705C-084D-5A89-60B6-79F98647B62B}"/>
              </a:ext>
            </a:extLst>
          </p:cNvPr>
          <p:cNvSpPr/>
          <p:nvPr/>
        </p:nvSpPr>
        <p:spPr>
          <a:xfrm>
            <a:off x="4892274" y="4403617"/>
            <a:ext cx="497792"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5</a:t>
            </a:r>
          </a:p>
        </p:txBody>
      </p:sp>
      <p:sp>
        <p:nvSpPr>
          <p:cNvPr id="4" name="Rectangle 3">
            <a:extLst>
              <a:ext uri="{FF2B5EF4-FFF2-40B4-BE49-F238E27FC236}">
                <a16:creationId xmlns:a16="http://schemas.microsoft.com/office/drawing/2014/main" id="{47DD294F-DDB9-7627-D73D-F69289A7EA91}"/>
              </a:ext>
            </a:extLst>
          </p:cNvPr>
          <p:cNvSpPr/>
          <p:nvPr/>
        </p:nvSpPr>
        <p:spPr>
          <a:xfrm>
            <a:off x="5458450" y="4403617"/>
            <a:ext cx="497793"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4</a:t>
            </a:r>
          </a:p>
        </p:txBody>
      </p:sp>
      <p:sp>
        <p:nvSpPr>
          <p:cNvPr id="5" name="Rectangle 4">
            <a:extLst>
              <a:ext uri="{FF2B5EF4-FFF2-40B4-BE49-F238E27FC236}">
                <a16:creationId xmlns:a16="http://schemas.microsoft.com/office/drawing/2014/main" id="{97BA3091-BDD2-7268-5A4C-32F86E50DE0E}"/>
              </a:ext>
            </a:extLst>
          </p:cNvPr>
          <p:cNvSpPr/>
          <p:nvPr/>
        </p:nvSpPr>
        <p:spPr>
          <a:xfrm>
            <a:off x="6226323" y="4337388"/>
            <a:ext cx="1203635" cy="590605"/>
          </a:xfrm>
          <a:prstGeom prst="rect">
            <a:avLst/>
          </a:prstGeom>
          <a:solidFill>
            <a:srgbClr val="DDDDDD"/>
          </a:solidFill>
          <a:ln w="12700">
            <a:solidFill>
              <a:srgbClr val="00000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88957BD2-6F78-63A3-D81A-5F155952E506}"/>
              </a:ext>
            </a:extLst>
          </p:cNvPr>
          <p:cNvSpPr/>
          <p:nvPr/>
        </p:nvSpPr>
        <p:spPr>
          <a:xfrm>
            <a:off x="6297605" y="4405526"/>
            <a:ext cx="497792"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3</a:t>
            </a:r>
          </a:p>
        </p:txBody>
      </p:sp>
      <p:sp>
        <p:nvSpPr>
          <p:cNvPr id="8" name="Rectangle 7">
            <a:extLst>
              <a:ext uri="{FF2B5EF4-FFF2-40B4-BE49-F238E27FC236}">
                <a16:creationId xmlns:a16="http://schemas.microsoft.com/office/drawing/2014/main" id="{22AC7B20-0100-5AFF-C609-28BE8EB40450}"/>
              </a:ext>
            </a:extLst>
          </p:cNvPr>
          <p:cNvSpPr/>
          <p:nvPr/>
        </p:nvSpPr>
        <p:spPr>
          <a:xfrm>
            <a:off x="6863781" y="4407435"/>
            <a:ext cx="497793"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2</a:t>
            </a:r>
          </a:p>
        </p:txBody>
      </p:sp>
      <p:sp>
        <p:nvSpPr>
          <p:cNvPr id="9" name="Rectangle 8">
            <a:extLst>
              <a:ext uri="{FF2B5EF4-FFF2-40B4-BE49-F238E27FC236}">
                <a16:creationId xmlns:a16="http://schemas.microsoft.com/office/drawing/2014/main" id="{60E0EBFB-4622-2048-A7AF-8B1395FD3E4E}"/>
              </a:ext>
            </a:extLst>
          </p:cNvPr>
          <p:cNvSpPr/>
          <p:nvPr/>
        </p:nvSpPr>
        <p:spPr>
          <a:xfrm>
            <a:off x="7631654" y="4335479"/>
            <a:ext cx="1203635" cy="590605"/>
          </a:xfrm>
          <a:prstGeom prst="rect">
            <a:avLst/>
          </a:prstGeom>
          <a:solidFill>
            <a:srgbClr val="DDDDDD"/>
          </a:solidFill>
          <a:ln w="12700">
            <a:solidFill>
              <a:srgbClr val="00000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9">
            <a:extLst>
              <a:ext uri="{FF2B5EF4-FFF2-40B4-BE49-F238E27FC236}">
                <a16:creationId xmlns:a16="http://schemas.microsoft.com/office/drawing/2014/main" id="{4C5950D2-B3EB-13B0-A378-A2AE25708B1A}"/>
              </a:ext>
            </a:extLst>
          </p:cNvPr>
          <p:cNvSpPr/>
          <p:nvPr/>
        </p:nvSpPr>
        <p:spPr>
          <a:xfrm>
            <a:off x="7702936" y="4405526"/>
            <a:ext cx="497792"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1</a:t>
            </a:r>
          </a:p>
        </p:txBody>
      </p:sp>
      <p:sp>
        <p:nvSpPr>
          <p:cNvPr id="11" name="Rectangle 10">
            <a:extLst>
              <a:ext uri="{FF2B5EF4-FFF2-40B4-BE49-F238E27FC236}">
                <a16:creationId xmlns:a16="http://schemas.microsoft.com/office/drawing/2014/main" id="{BBE21D82-A340-274E-AAD3-AF9C73443FC2}"/>
              </a:ext>
            </a:extLst>
          </p:cNvPr>
          <p:cNvSpPr/>
          <p:nvPr/>
        </p:nvSpPr>
        <p:spPr>
          <a:xfrm>
            <a:off x="8269112" y="4405526"/>
            <a:ext cx="497793"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0</a:t>
            </a:r>
          </a:p>
        </p:txBody>
      </p:sp>
      <p:sp>
        <p:nvSpPr>
          <p:cNvPr id="13" name="Rectangle 12">
            <a:extLst>
              <a:ext uri="{FF2B5EF4-FFF2-40B4-BE49-F238E27FC236}">
                <a16:creationId xmlns:a16="http://schemas.microsoft.com/office/drawing/2014/main" id="{4827AE9B-2035-B5D5-1CFB-97EDE9C9D27F}"/>
              </a:ext>
            </a:extLst>
          </p:cNvPr>
          <p:cNvSpPr/>
          <p:nvPr/>
        </p:nvSpPr>
        <p:spPr>
          <a:xfrm>
            <a:off x="4888770" y="3783512"/>
            <a:ext cx="1063970" cy="451838"/>
          </a:xfrm>
          <a:prstGeom prst="rect">
            <a:avLst/>
          </a:prstGeom>
          <a:ln w="12700">
            <a:solidFill>
              <a:srgbClr val="A5A5A5"/>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0     0</a:t>
            </a:r>
            <a:endParaRPr lang="en-US" sz="2400" b="1" dirty="0">
              <a:solidFill>
                <a:srgbClr val="94112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16">
            <a:extLst>
              <a:ext uri="{FF2B5EF4-FFF2-40B4-BE49-F238E27FC236}">
                <a16:creationId xmlns:a16="http://schemas.microsoft.com/office/drawing/2014/main" id="{F5760C01-FF78-4674-0B7C-65C321FED7C9}"/>
              </a:ext>
            </a:extLst>
          </p:cNvPr>
          <p:cNvSpPr/>
          <p:nvPr/>
        </p:nvSpPr>
        <p:spPr>
          <a:xfrm>
            <a:off x="6301153" y="3790789"/>
            <a:ext cx="1063970" cy="451838"/>
          </a:xfrm>
          <a:prstGeom prst="rect">
            <a:avLst/>
          </a:prstGeom>
          <a:ln w="12700">
            <a:solidFill>
              <a:srgbClr val="A5A5A5"/>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0     </a:t>
            </a:r>
            <a:r>
              <a:rPr lang="en-US" sz="2400" b="1" dirty="0">
                <a:solidFill>
                  <a:srgbClr val="941120"/>
                </a:solidFill>
                <a:latin typeface="Open Sans" panose="020B0606030504020204" pitchFamily="34" charset="0"/>
                <a:ea typeface="Open Sans" panose="020B0606030504020204" pitchFamily="34" charset="0"/>
                <a:cs typeface="Open Sans" panose="020B0606030504020204" pitchFamily="34" charset="0"/>
              </a:rPr>
              <a:t>1</a:t>
            </a:r>
            <a:endParaRPr lang="en-US" sz="2400" b="1" dirty="0">
              <a:solidFill>
                <a:srgbClr val="A6192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Rectangle 18">
            <a:extLst>
              <a:ext uri="{FF2B5EF4-FFF2-40B4-BE49-F238E27FC236}">
                <a16:creationId xmlns:a16="http://schemas.microsoft.com/office/drawing/2014/main" id="{B5065AF4-B0E3-1ECD-8F47-A81B60904EB9}"/>
              </a:ext>
            </a:extLst>
          </p:cNvPr>
          <p:cNvSpPr/>
          <p:nvPr/>
        </p:nvSpPr>
        <p:spPr>
          <a:xfrm>
            <a:off x="7702980" y="3790789"/>
            <a:ext cx="1063970" cy="451838"/>
          </a:xfrm>
          <a:prstGeom prst="rect">
            <a:avLst/>
          </a:prstGeom>
          <a:ln w="12700">
            <a:solidFill>
              <a:srgbClr val="A5A5A5"/>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0     </a:t>
            </a:r>
            <a:r>
              <a:rPr lang="en-US" sz="2400" b="1" dirty="0">
                <a:solidFill>
                  <a:srgbClr val="941120"/>
                </a:solidFill>
                <a:latin typeface="Open Sans" panose="020B0606030504020204" pitchFamily="34" charset="0"/>
                <a:ea typeface="Open Sans" panose="020B0606030504020204" pitchFamily="34" charset="0"/>
                <a:cs typeface="Open Sans" panose="020B0606030504020204" pitchFamily="34" charset="0"/>
              </a:rPr>
              <a:t>1</a:t>
            </a:r>
            <a:endParaRPr lang="en-US" sz="2400" b="1" dirty="0">
              <a:solidFill>
                <a:srgbClr val="A6192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itle 3">
            <a:extLst>
              <a:ext uri="{FF2B5EF4-FFF2-40B4-BE49-F238E27FC236}">
                <a16:creationId xmlns:a16="http://schemas.microsoft.com/office/drawing/2014/main" id="{34E5A56D-53D3-C54C-5A4F-88EB2EB452EE}"/>
              </a:ext>
            </a:extLst>
          </p:cNvPr>
          <p:cNvSpPr>
            <a:spLocks noGrp="1"/>
          </p:cNvSpPr>
          <p:nvPr>
            <p:ph type="title"/>
          </p:nvPr>
        </p:nvSpPr>
        <p:spPr>
          <a:xfrm>
            <a:off x="838200" y="365125"/>
            <a:ext cx="10515600" cy="1325563"/>
          </a:xfrm>
        </p:spPr>
        <p:txBody>
          <a:bodyPr>
            <a:normAutofit/>
          </a:bodyPr>
          <a:lstStyle/>
          <a:p>
            <a:r>
              <a:rPr lang="en-US" sz="4000" b="1" dirty="0">
                <a:latin typeface="Open Sans" panose="020B0606030504020204" pitchFamily="34" charset="0"/>
                <a:ea typeface="Open Sans" panose="020B0606030504020204" pitchFamily="34" charset="0"/>
                <a:cs typeface="Open Sans" panose="020B0606030504020204" pitchFamily="34" charset="0"/>
              </a:rPr>
              <a:t>Integer Priority Queueing (IPQ)</a:t>
            </a:r>
          </a:p>
        </p:txBody>
      </p:sp>
      <p:cxnSp>
        <p:nvCxnSpPr>
          <p:cNvPr id="25" name="Straight Arrow Connector 24">
            <a:extLst>
              <a:ext uri="{FF2B5EF4-FFF2-40B4-BE49-F238E27FC236}">
                <a16:creationId xmlns:a16="http://schemas.microsoft.com/office/drawing/2014/main" id="{01AD5DFE-5D81-84AA-E373-DCC43A184665}"/>
              </a:ext>
            </a:extLst>
          </p:cNvPr>
          <p:cNvCxnSpPr>
            <a:cxnSpLocks/>
          </p:cNvCxnSpPr>
          <p:nvPr/>
        </p:nvCxnSpPr>
        <p:spPr>
          <a:xfrm flipH="1">
            <a:off x="7111126" y="4859273"/>
            <a:ext cx="378" cy="209554"/>
          </a:xfrm>
          <a:prstGeom prst="straightConnector1">
            <a:avLst/>
          </a:prstGeom>
          <a:ln w="12700">
            <a:tailEnd type="triangle" w="med" len="med"/>
          </a:ln>
        </p:spPr>
        <p:style>
          <a:lnRef idx="1">
            <a:schemeClr val="dk1"/>
          </a:lnRef>
          <a:fillRef idx="0">
            <a:schemeClr val="dk1"/>
          </a:fillRef>
          <a:effectRef idx="0">
            <a:schemeClr val="dk1"/>
          </a:effectRef>
          <a:fontRef idx="minor">
            <a:schemeClr val="tx1"/>
          </a:fontRef>
        </p:style>
      </p:cxnSp>
      <p:sp>
        <p:nvSpPr>
          <p:cNvPr id="26" name="Flowchart: Connector 25">
            <a:extLst>
              <a:ext uri="{FF2B5EF4-FFF2-40B4-BE49-F238E27FC236}">
                <a16:creationId xmlns:a16="http://schemas.microsoft.com/office/drawing/2014/main" id="{20D5EABF-5323-71EA-B85A-9576DEC6BD30}"/>
              </a:ext>
            </a:extLst>
          </p:cNvPr>
          <p:cNvSpPr/>
          <p:nvPr/>
        </p:nvSpPr>
        <p:spPr>
          <a:xfrm>
            <a:off x="6827283" y="5068827"/>
            <a:ext cx="567686" cy="567686"/>
          </a:xfrm>
          <a:prstGeom prst="flowChartConnector">
            <a:avLst/>
          </a:prstGeom>
          <a:solidFill>
            <a:srgbClr val="2166AC"/>
          </a:solidFill>
          <a:ln w="12700">
            <a:solidFill>
              <a:srgbClr val="2F528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A</a:t>
            </a:r>
          </a:p>
        </p:txBody>
      </p:sp>
      <p:cxnSp>
        <p:nvCxnSpPr>
          <p:cNvPr id="27" name="Straight Arrow Connector 26">
            <a:extLst>
              <a:ext uri="{FF2B5EF4-FFF2-40B4-BE49-F238E27FC236}">
                <a16:creationId xmlns:a16="http://schemas.microsoft.com/office/drawing/2014/main" id="{E74A88FF-ED0A-94F3-9D45-97F62E216DB7}"/>
              </a:ext>
            </a:extLst>
          </p:cNvPr>
          <p:cNvCxnSpPr>
            <a:cxnSpLocks/>
          </p:cNvCxnSpPr>
          <p:nvPr/>
        </p:nvCxnSpPr>
        <p:spPr>
          <a:xfrm>
            <a:off x="7111126" y="5636513"/>
            <a:ext cx="0" cy="209554"/>
          </a:xfrm>
          <a:prstGeom prst="straightConnector1">
            <a:avLst/>
          </a:prstGeom>
          <a:ln w="12700">
            <a:tailEnd type="triangle" w="med" len="med"/>
          </a:ln>
        </p:spPr>
        <p:style>
          <a:lnRef idx="1">
            <a:schemeClr val="dk1"/>
          </a:lnRef>
          <a:fillRef idx="0">
            <a:schemeClr val="dk1"/>
          </a:fillRef>
          <a:effectRef idx="0">
            <a:schemeClr val="dk1"/>
          </a:effectRef>
          <a:fontRef idx="minor">
            <a:schemeClr val="tx1"/>
          </a:fontRef>
        </p:style>
      </p:cxnSp>
      <p:sp>
        <p:nvSpPr>
          <p:cNvPr id="28" name="Flowchart: Connector 27">
            <a:extLst>
              <a:ext uri="{FF2B5EF4-FFF2-40B4-BE49-F238E27FC236}">
                <a16:creationId xmlns:a16="http://schemas.microsoft.com/office/drawing/2014/main" id="{46D29AE0-B6C5-F492-BEDA-A5F8938F3862}"/>
              </a:ext>
            </a:extLst>
          </p:cNvPr>
          <p:cNvSpPr/>
          <p:nvPr/>
        </p:nvSpPr>
        <p:spPr>
          <a:xfrm>
            <a:off x="6827283" y="5846067"/>
            <a:ext cx="567686" cy="567686"/>
          </a:xfrm>
          <a:prstGeom prst="flowChartConnector">
            <a:avLst/>
          </a:prstGeom>
          <a:solidFill>
            <a:srgbClr val="2166AC"/>
          </a:solidFill>
          <a:ln w="12700">
            <a:solidFill>
              <a:srgbClr val="2F528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C</a:t>
            </a:r>
          </a:p>
        </p:txBody>
      </p:sp>
      <p:cxnSp>
        <p:nvCxnSpPr>
          <p:cNvPr id="29" name="Straight Arrow Connector 28">
            <a:extLst>
              <a:ext uri="{FF2B5EF4-FFF2-40B4-BE49-F238E27FC236}">
                <a16:creationId xmlns:a16="http://schemas.microsoft.com/office/drawing/2014/main" id="{2FCE3667-646A-D7CB-4858-5FE2E83E8AAF}"/>
              </a:ext>
            </a:extLst>
          </p:cNvPr>
          <p:cNvCxnSpPr>
            <a:cxnSpLocks/>
            <a:endCxn id="30" idx="0"/>
          </p:cNvCxnSpPr>
          <p:nvPr/>
        </p:nvCxnSpPr>
        <p:spPr>
          <a:xfrm>
            <a:off x="8516247" y="4859273"/>
            <a:ext cx="846" cy="209554"/>
          </a:xfrm>
          <a:prstGeom prst="straightConnector1">
            <a:avLst/>
          </a:prstGeom>
          <a:ln w="12700">
            <a:tailEnd type="triangle" w="med" len="med"/>
          </a:ln>
        </p:spPr>
        <p:style>
          <a:lnRef idx="1">
            <a:schemeClr val="dk1"/>
          </a:lnRef>
          <a:fillRef idx="0">
            <a:schemeClr val="dk1"/>
          </a:fillRef>
          <a:effectRef idx="0">
            <a:schemeClr val="dk1"/>
          </a:effectRef>
          <a:fontRef idx="minor">
            <a:schemeClr val="tx1"/>
          </a:fontRef>
        </p:style>
      </p:cxnSp>
      <p:sp>
        <p:nvSpPr>
          <p:cNvPr id="30" name="Flowchart: Connector 29">
            <a:extLst>
              <a:ext uri="{FF2B5EF4-FFF2-40B4-BE49-F238E27FC236}">
                <a16:creationId xmlns:a16="http://schemas.microsoft.com/office/drawing/2014/main" id="{5E97C200-8C84-7AF4-DD55-D426F4A68C6E}"/>
              </a:ext>
            </a:extLst>
          </p:cNvPr>
          <p:cNvSpPr/>
          <p:nvPr/>
        </p:nvSpPr>
        <p:spPr>
          <a:xfrm>
            <a:off x="8233250" y="5068827"/>
            <a:ext cx="567686" cy="567686"/>
          </a:xfrm>
          <a:prstGeom prst="flowChartConnector">
            <a:avLst/>
          </a:prstGeom>
          <a:solidFill>
            <a:schemeClr val="accent6">
              <a:lumMod val="75000"/>
            </a:schemeClr>
          </a:solidFill>
          <a:ln w="12700">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B</a:t>
            </a:r>
          </a:p>
        </p:txBody>
      </p:sp>
      <p:sp>
        <p:nvSpPr>
          <p:cNvPr id="24" name="TextBox 23">
            <a:extLst>
              <a:ext uri="{FF2B5EF4-FFF2-40B4-BE49-F238E27FC236}">
                <a16:creationId xmlns:a16="http://schemas.microsoft.com/office/drawing/2014/main" id="{E020D1AB-9D30-5A89-DD35-D2A573CB9A0F}"/>
              </a:ext>
            </a:extLst>
          </p:cNvPr>
          <p:cNvSpPr txBox="1"/>
          <p:nvPr/>
        </p:nvSpPr>
        <p:spPr>
          <a:xfrm>
            <a:off x="9186157" y="1731130"/>
            <a:ext cx="2679062" cy="923330"/>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Bit is set if </a:t>
            </a:r>
            <a:r>
              <a:rPr lang="en-US" b="1" i="1" dirty="0">
                <a:latin typeface="Open Sans" panose="020B0606030504020204" pitchFamily="34" charset="0"/>
                <a:ea typeface="Open Sans" panose="020B0606030504020204" pitchFamily="34" charset="0"/>
                <a:cs typeface="Open Sans" panose="020B0606030504020204" pitchFamily="34" charset="0"/>
              </a:rPr>
              <a:t>any</a:t>
            </a:r>
            <a:r>
              <a:rPr lang="en-US" b="1" dirty="0">
                <a:latin typeface="Open Sans" panose="020B0606030504020204" pitchFamily="34" charset="0"/>
                <a:ea typeface="Open Sans" panose="020B0606030504020204" pitchFamily="34" charset="0"/>
                <a:cs typeface="Open Sans" panose="020B0606030504020204" pitchFamily="34" charset="0"/>
              </a:rPr>
              <a:t> priority bucket in this subtree</a:t>
            </a:r>
            <a:r>
              <a:rPr lang="en-US" dirty="0">
                <a:latin typeface="Open Sans" panose="020B0606030504020204" pitchFamily="34" charset="0"/>
                <a:ea typeface="Open Sans" panose="020B0606030504020204" pitchFamily="34" charset="0"/>
                <a:cs typeface="Open Sans" panose="020B0606030504020204" pitchFamily="34" charset="0"/>
              </a:rPr>
              <a:t> is not empty</a:t>
            </a:r>
          </a:p>
        </p:txBody>
      </p:sp>
      <p:cxnSp>
        <p:nvCxnSpPr>
          <p:cNvPr id="6" name="Straight Arrow Connector 5">
            <a:extLst>
              <a:ext uri="{FF2B5EF4-FFF2-40B4-BE49-F238E27FC236}">
                <a16:creationId xmlns:a16="http://schemas.microsoft.com/office/drawing/2014/main" id="{5938A6AC-E51E-B112-4E32-6FA6E23B9B78}"/>
              </a:ext>
            </a:extLst>
          </p:cNvPr>
          <p:cNvCxnSpPr>
            <a:cxnSpLocks/>
          </p:cNvCxnSpPr>
          <p:nvPr/>
        </p:nvCxnSpPr>
        <p:spPr>
          <a:xfrm>
            <a:off x="8658064" y="3990448"/>
            <a:ext cx="528092" cy="589"/>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1EFA8D74-2EE5-246B-3715-576CA4997D79}"/>
              </a:ext>
            </a:extLst>
          </p:cNvPr>
          <p:cNvSpPr txBox="1"/>
          <p:nvPr/>
        </p:nvSpPr>
        <p:spPr>
          <a:xfrm>
            <a:off x="9186156" y="3667871"/>
            <a:ext cx="2600701" cy="646331"/>
          </a:xfrm>
          <a:prstGeom prst="rect">
            <a:avLst/>
          </a:prstGeom>
          <a:noFill/>
        </p:spPr>
        <p:txBody>
          <a:bodyPr wrap="square" rtlCol="0">
            <a:spAutoFit/>
          </a:bodyPr>
          <a:lstStyle/>
          <a:p>
            <a:r>
              <a:rPr lang="en-US" dirty="0">
                <a:latin typeface="Open Sans" panose="020B0606030504020204" pitchFamily="34" charset="0"/>
                <a:ea typeface="Open Sans" panose="020B0606030504020204" pitchFamily="34" charset="0"/>
                <a:cs typeface="Open Sans" panose="020B0606030504020204" pitchFamily="34" charset="0"/>
              </a:rPr>
              <a:t>Bit is set if </a:t>
            </a:r>
            <a:r>
              <a:rPr lang="en-US" b="1" dirty="0">
                <a:latin typeface="Open Sans" panose="020B0606030504020204" pitchFamily="34" charset="0"/>
                <a:ea typeface="Open Sans" panose="020B0606030504020204" pitchFamily="34" charset="0"/>
                <a:cs typeface="Open Sans" panose="020B0606030504020204" pitchFamily="34" charset="0"/>
              </a:rPr>
              <a:t>priority bucket</a:t>
            </a:r>
            <a:r>
              <a:rPr lang="en-US" dirty="0">
                <a:latin typeface="Open Sans" panose="020B0606030504020204" pitchFamily="34" charset="0"/>
                <a:ea typeface="Open Sans" panose="020B0606030504020204" pitchFamily="34" charset="0"/>
                <a:cs typeface="Open Sans" panose="020B0606030504020204" pitchFamily="34" charset="0"/>
              </a:rPr>
              <a:t> is not empty</a:t>
            </a:r>
          </a:p>
        </p:txBody>
      </p:sp>
      <p:grpSp>
        <p:nvGrpSpPr>
          <p:cNvPr id="18" name="!!Group 17">
            <a:extLst>
              <a:ext uri="{FF2B5EF4-FFF2-40B4-BE49-F238E27FC236}">
                <a16:creationId xmlns:a16="http://schemas.microsoft.com/office/drawing/2014/main" id="{6DBA8C2F-4941-1EE1-DB71-BACE5F165BA6}"/>
              </a:ext>
            </a:extLst>
          </p:cNvPr>
          <p:cNvGrpSpPr/>
          <p:nvPr/>
        </p:nvGrpSpPr>
        <p:grpSpPr>
          <a:xfrm>
            <a:off x="4018928" y="1961197"/>
            <a:ext cx="4214322" cy="1824224"/>
            <a:chOff x="4018928" y="1961197"/>
            <a:chExt cx="4214322" cy="1824224"/>
          </a:xfrm>
        </p:grpSpPr>
        <p:cxnSp>
          <p:nvCxnSpPr>
            <p:cNvPr id="20" name="Connector: Elbow 19">
              <a:extLst>
                <a:ext uri="{FF2B5EF4-FFF2-40B4-BE49-F238E27FC236}">
                  <a16:creationId xmlns:a16="http://schemas.microsoft.com/office/drawing/2014/main" id="{B4885D52-A8E1-6EE7-1920-CB27D2C42687}"/>
                </a:ext>
              </a:extLst>
            </p:cNvPr>
            <p:cNvCxnSpPr>
              <a:cxnSpLocks/>
            </p:cNvCxnSpPr>
            <p:nvPr/>
          </p:nvCxnSpPr>
          <p:spPr>
            <a:xfrm rot="16200000" flipH="1">
              <a:off x="4965188" y="3327945"/>
              <a:ext cx="470854" cy="440280"/>
            </a:xfrm>
            <a:prstGeom prst="bentConnector3">
              <a:avLst>
                <a:gd name="adj1" fmla="val 50000"/>
              </a:avLst>
            </a:prstGeom>
            <a:ln w="19050">
              <a:tailEnd type="stealth" w="lg" len="lg"/>
            </a:ln>
          </p:spPr>
          <p:style>
            <a:lnRef idx="1">
              <a:schemeClr val="dk1"/>
            </a:lnRef>
            <a:fillRef idx="0">
              <a:schemeClr val="dk1"/>
            </a:fillRef>
            <a:effectRef idx="0">
              <a:schemeClr val="dk1"/>
            </a:effectRef>
            <a:fontRef idx="minor">
              <a:schemeClr val="tx1"/>
            </a:fontRef>
          </p:style>
        </p:cxnSp>
        <p:cxnSp>
          <p:nvCxnSpPr>
            <p:cNvPr id="22" name="Connector: Elbow 21">
              <a:extLst>
                <a:ext uri="{FF2B5EF4-FFF2-40B4-BE49-F238E27FC236}">
                  <a16:creationId xmlns:a16="http://schemas.microsoft.com/office/drawing/2014/main" id="{3AD34165-19AF-CD42-7FFB-7BB8A08DC21E}"/>
                </a:ext>
              </a:extLst>
            </p:cNvPr>
            <p:cNvCxnSpPr>
              <a:cxnSpLocks/>
            </p:cNvCxnSpPr>
            <p:nvPr/>
          </p:nvCxnSpPr>
          <p:spPr>
            <a:xfrm rot="5400000">
              <a:off x="4015279" y="3321219"/>
              <a:ext cx="458666" cy="451368"/>
            </a:xfrm>
            <a:prstGeom prst="bentConnector3">
              <a:avLst>
                <a:gd name="adj1" fmla="val 50000"/>
              </a:avLst>
            </a:prstGeom>
            <a:ln w="19050">
              <a:tailEnd type="stealth" w="lg" len="lg"/>
            </a:ln>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a16="http://schemas.microsoft.com/office/drawing/2014/main" id="{61A8CC0C-2CB9-2E1C-1F1C-0F4EBE22BA94}"/>
                </a:ext>
              </a:extLst>
            </p:cNvPr>
            <p:cNvSpPr/>
            <p:nvPr/>
          </p:nvSpPr>
          <p:spPr>
            <a:xfrm>
              <a:off x="4185333" y="2860822"/>
              <a:ext cx="1063970" cy="451838"/>
            </a:xfrm>
            <a:prstGeom prst="rect">
              <a:avLst/>
            </a:prstGeom>
            <a:ln w="12700">
              <a:solidFill>
                <a:srgbClr val="A5A5A5"/>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0</a:t>
              </a:r>
              <a:r>
                <a:rPr lang="en-US" sz="2400" dirty="0">
                  <a:solidFill>
                    <a:srgbClr val="941120"/>
                  </a:solidFill>
                  <a:latin typeface="Open Sans" panose="020B0606030504020204" pitchFamily="34" charset="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rPr>
                <a:t>0</a:t>
              </a:r>
              <a:endParaRPr lang="en-US" sz="2400" b="1" dirty="0">
                <a:solidFill>
                  <a:srgbClr val="941120"/>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1" name="Connector: Elbow 30">
              <a:extLst>
                <a:ext uri="{FF2B5EF4-FFF2-40B4-BE49-F238E27FC236}">
                  <a16:creationId xmlns:a16="http://schemas.microsoft.com/office/drawing/2014/main" id="{049F10F1-0BAE-6045-87E3-7B353DC9FA85}"/>
                </a:ext>
              </a:extLst>
            </p:cNvPr>
            <p:cNvCxnSpPr>
              <a:cxnSpLocks/>
            </p:cNvCxnSpPr>
            <p:nvPr/>
          </p:nvCxnSpPr>
          <p:spPr>
            <a:xfrm rot="16200000" flipH="1">
              <a:off x="7779470" y="3331641"/>
              <a:ext cx="457708" cy="449852"/>
            </a:xfrm>
            <a:prstGeom prst="bentConnector3">
              <a:avLst>
                <a:gd name="adj1" fmla="val 50000"/>
              </a:avLst>
            </a:prstGeom>
            <a:ln w="19050">
              <a:tailEnd type="stealth" w="lg" len="lg"/>
            </a:ln>
          </p:spPr>
          <p:style>
            <a:lnRef idx="1">
              <a:schemeClr val="dk1"/>
            </a:lnRef>
            <a:fillRef idx="0">
              <a:schemeClr val="dk1"/>
            </a:fillRef>
            <a:effectRef idx="0">
              <a:schemeClr val="dk1"/>
            </a:effectRef>
            <a:fontRef idx="minor">
              <a:schemeClr val="tx1"/>
            </a:fontRef>
          </p:style>
        </p:cxnSp>
        <p:cxnSp>
          <p:nvCxnSpPr>
            <p:cNvPr id="32" name="Connector: Elbow 31">
              <a:extLst>
                <a:ext uri="{FF2B5EF4-FFF2-40B4-BE49-F238E27FC236}">
                  <a16:creationId xmlns:a16="http://schemas.microsoft.com/office/drawing/2014/main" id="{4F9A2B08-A86F-8357-6EF2-DFD2B677B207}"/>
                </a:ext>
              </a:extLst>
            </p:cNvPr>
            <p:cNvCxnSpPr>
              <a:cxnSpLocks/>
            </p:cNvCxnSpPr>
            <p:nvPr/>
          </p:nvCxnSpPr>
          <p:spPr>
            <a:xfrm rot="5400000">
              <a:off x="6825925" y="3338125"/>
              <a:ext cx="452795" cy="441798"/>
            </a:xfrm>
            <a:prstGeom prst="bentConnector3">
              <a:avLst>
                <a:gd name="adj1" fmla="val 50000"/>
              </a:avLst>
            </a:prstGeom>
            <a:ln w="19050">
              <a:tailEnd type="stealth" w="lg" len="lg"/>
            </a:ln>
          </p:spPr>
          <p:style>
            <a:lnRef idx="1">
              <a:schemeClr val="dk1"/>
            </a:lnRef>
            <a:fillRef idx="0">
              <a:schemeClr val="dk1"/>
            </a:fillRef>
            <a:effectRef idx="0">
              <a:schemeClr val="dk1"/>
            </a:effectRef>
            <a:fontRef idx="minor">
              <a:schemeClr val="tx1"/>
            </a:fontRef>
          </p:style>
        </p:cxnSp>
        <p:sp>
          <p:nvSpPr>
            <p:cNvPr id="33" name="Rectangle 32">
              <a:extLst>
                <a:ext uri="{FF2B5EF4-FFF2-40B4-BE49-F238E27FC236}">
                  <a16:creationId xmlns:a16="http://schemas.microsoft.com/office/drawing/2014/main" id="{A112D9F7-E4EB-12B8-AC11-483C74BE7A13}"/>
                </a:ext>
              </a:extLst>
            </p:cNvPr>
            <p:cNvSpPr/>
            <p:nvPr/>
          </p:nvSpPr>
          <p:spPr>
            <a:xfrm>
              <a:off x="6996325" y="2878877"/>
              <a:ext cx="1063970" cy="451838"/>
            </a:xfrm>
            <a:prstGeom prst="rect">
              <a:avLst/>
            </a:prstGeom>
            <a:ln w="12700">
              <a:solidFill>
                <a:srgbClr val="A5A5A5"/>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a:solidFill>
                    <a:srgbClr val="941120"/>
                  </a:solidFill>
                  <a:latin typeface="Open Sans" panose="020B0606030504020204" pitchFamily="34" charset="0"/>
                  <a:ea typeface="Open Sans" panose="020B0606030504020204" pitchFamily="34" charset="0"/>
                  <a:cs typeface="Open Sans" panose="020B0606030504020204" pitchFamily="34" charset="0"/>
                </a:rPr>
                <a:t>1</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b="1" dirty="0">
                  <a:solidFill>
                    <a:srgbClr val="941120"/>
                  </a:solidFill>
                  <a:latin typeface="Open Sans" panose="020B0606030504020204" pitchFamily="34" charset="0"/>
                  <a:ea typeface="Open Sans" panose="020B0606030504020204" pitchFamily="34" charset="0"/>
                  <a:cs typeface="Open Sans" panose="020B0606030504020204" pitchFamily="34" charset="0"/>
                </a:rPr>
                <a:t>1</a:t>
              </a:r>
              <a:endParaRPr lang="en-US" sz="2400" b="1" dirty="0">
                <a:solidFill>
                  <a:srgbClr val="A6192E"/>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7" name="Connector: Elbow 36">
              <a:extLst>
                <a:ext uri="{FF2B5EF4-FFF2-40B4-BE49-F238E27FC236}">
                  <a16:creationId xmlns:a16="http://schemas.microsoft.com/office/drawing/2014/main" id="{8931B256-DF97-3C7F-E4B6-1BC6A39BB8C1}"/>
                </a:ext>
              </a:extLst>
            </p:cNvPr>
            <p:cNvCxnSpPr>
              <a:cxnSpLocks/>
            </p:cNvCxnSpPr>
            <p:nvPr/>
          </p:nvCxnSpPr>
          <p:spPr>
            <a:xfrm rot="16200000" flipH="1">
              <a:off x="6722780" y="2075255"/>
              <a:ext cx="465843" cy="1145220"/>
            </a:xfrm>
            <a:prstGeom prst="bentConnector3">
              <a:avLst>
                <a:gd name="adj1" fmla="val 46541"/>
              </a:avLst>
            </a:prstGeom>
            <a:ln w="19050">
              <a:tailEnd type="stealth" w="lg" len="lg"/>
            </a:ln>
          </p:spPr>
          <p:style>
            <a:lnRef idx="1">
              <a:schemeClr val="dk1"/>
            </a:lnRef>
            <a:fillRef idx="0">
              <a:schemeClr val="dk1"/>
            </a:fillRef>
            <a:effectRef idx="0">
              <a:schemeClr val="dk1"/>
            </a:effectRef>
            <a:fontRef idx="minor">
              <a:schemeClr val="tx1"/>
            </a:fontRef>
          </p:style>
        </p:cxnSp>
        <p:cxnSp>
          <p:nvCxnSpPr>
            <p:cNvPr id="38" name="Connector: Elbow 37">
              <a:extLst>
                <a:ext uri="{FF2B5EF4-FFF2-40B4-BE49-F238E27FC236}">
                  <a16:creationId xmlns:a16="http://schemas.microsoft.com/office/drawing/2014/main" id="{2B0735DA-867B-C522-8F53-0365060EAB97}"/>
                </a:ext>
              </a:extLst>
            </p:cNvPr>
            <p:cNvCxnSpPr>
              <a:cxnSpLocks/>
            </p:cNvCxnSpPr>
            <p:nvPr/>
          </p:nvCxnSpPr>
          <p:spPr>
            <a:xfrm rot="5400000">
              <a:off x="5060510" y="2064716"/>
              <a:ext cx="446284" cy="1144196"/>
            </a:xfrm>
            <a:prstGeom prst="bentConnector3">
              <a:avLst>
                <a:gd name="adj1" fmla="val 50000"/>
              </a:avLst>
            </a:prstGeom>
            <a:ln w="19050">
              <a:tailEnd type="stealth" w="lg" len="lg"/>
            </a:ln>
          </p:spPr>
          <p:style>
            <a:lnRef idx="1">
              <a:schemeClr val="dk1"/>
            </a:lnRef>
            <a:fillRef idx="0">
              <a:schemeClr val="dk1"/>
            </a:fillRef>
            <a:effectRef idx="0">
              <a:schemeClr val="dk1"/>
            </a:effectRef>
            <a:fontRef idx="minor">
              <a:schemeClr val="tx1"/>
            </a:fontRef>
          </p:style>
        </p:cxnSp>
        <p:sp>
          <p:nvSpPr>
            <p:cNvPr id="40" name="Rectangle 39">
              <a:extLst>
                <a:ext uri="{FF2B5EF4-FFF2-40B4-BE49-F238E27FC236}">
                  <a16:creationId xmlns:a16="http://schemas.microsoft.com/office/drawing/2014/main" id="{8972B518-BDF2-F5FE-256B-4AE93CCCF6D8}"/>
                </a:ext>
              </a:extLst>
            </p:cNvPr>
            <p:cNvSpPr/>
            <p:nvPr/>
          </p:nvSpPr>
          <p:spPr>
            <a:xfrm>
              <a:off x="5587948" y="1961197"/>
              <a:ext cx="1063970" cy="451838"/>
            </a:xfrm>
            <a:prstGeom prst="rect">
              <a:avLst/>
            </a:prstGeom>
            <a:ln w="12700">
              <a:solidFill>
                <a:srgbClr val="A5A5A5"/>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0     </a:t>
              </a:r>
              <a:r>
                <a:rPr lang="en-US" sz="2400" b="1" dirty="0">
                  <a:solidFill>
                    <a:srgbClr val="941120"/>
                  </a:solidFill>
                  <a:latin typeface="Open Sans" panose="020B0606030504020204" pitchFamily="34" charset="0"/>
                  <a:ea typeface="Open Sans" panose="020B0606030504020204" pitchFamily="34" charset="0"/>
                  <a:cs typeface="Open Sans" panose="020B0606030504020204" pitchFamily="34" charset="0"/>
                </a:rPr>
                <a:t>1</a:t>
              </a:r>
              <a:endPar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cxnSp>
        <p:nvCxnSpPr>
          <p:cNvPr id="34" name="Straight Arrow Connector 33">
            <a:extLst>
              <a:ext uri="{FF2B5EF4-FFF2-40B4-BE49-F238E27FC236}">
                <a16:creationId xmlns:a16="http://schemas.microsoft.com/office/drawing/2014/main" id="{C8B4286A-B063-FB79-50CC-452B0667DD42}"/>
              </a:ext>
            </a:extLst>
          </p:cNvPr>
          <p:cNvCxnSpPr>
            <a:cxnSpLocks/>
          </p:cNvCxnSpPr>
          <p:nvPr/>
        </p:nvCxnSpPr>
        <p:spPr>
          <a:xfrm>
            <a:off x="6527800" y="2180167"/>
            <a:ext cx="2667000"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54D3643B-C87B-0497-C3DD-0D54997D5AE9}"/>
              </a:ext>
            </a:extLst>
          </p:cNvPr>
          <p:cNvSpPr txBox="1"/>
          <p:nvPr/>
        </p:nvSpPr>
        <p:spPr>
          <a:xfrm>
            <a:off x="1110925" y="2853035"/>
            <a:ext cx="1804661" cy="461665"/>
          </a:xfrm>
          <a:prstGeom prst="rect">
            <a:avLst/>
          </a:prstGeom>
          <a:noFill/>
        </p:spPr>
        <p:txBody>
          <a:bodyPr wrap="none" rtlCol="0">
            <a:spAutoFit/>
          </a:bodyPr>
          <a:lstStyle/>
          <a:p>
            <a:r>
              <a:rPr lang="en-US" sz="2400" i="1" dirty="0">
                <a:latin typeface="Open Sans" panose="020B0606030504020204" pitchFamily="34" charset="0"/>
                <a:ea typeface="Open Sans" panose="020B0606030504020204" pitchFamily="34" charset="0"/>
                <a:cs typeface="Open Sans" panose="020B0606030504020204" pitchFamily="34" charset="0"/>
              </a:rPr>
              <a:t>Bitmap Tree</a:t>
            </a:r>
          </a:p>
        </p:txBody>
      </p:sp>
      <p:sp>
        <p:nvSpPr>
          <p:cNvPr id="15" name="TextBox 14">
            <a:extLst>
              <a:ext uri="{FF2B5EF4-FFF2-40B4-BE49-F238E27FC236}">
                <a16:creationId xmlns:a16="http://schemas.microsoft.com/office/drawing/2014/main" id="{368C3CF6-8C5B-CA99-1A2B-C2D527CBB5C1}"/>
              </a:ext>
            </a:extLst>
          </p:cNvPr>
          <p:cNvSpPr txBox="1"/>
          <p:nvPr/>
        </p:nvSpPr>
        <p:spPr>
          <a:xfrm>
            <a:off x="2742381" y="1763469"/>
            <a:ext cx="670376" cy="2246769"/>
          </a:xfrm>
          <a:prstGeom prst="rect">
            <a:avLst/>
          </a:prstGeom>
          <a:noFill/>
        </p:spPr>
        <p:txBody>
          <a:bodyPr wrap="none" rtlCol="0">
            <a:spAutoFit/>
          </a:bodyPr>
          <a:lstStyle/>
          <a:p>
            <a:r>
              <a:rPr lang="en-US" sz="14000" dirty="0">
                <a:latin typeface="Segoe UI Variable Display Light" pitchFamily="2" charset="0"/>
                <a:ea typeface="Open Sans Light" panose="020B0306030504020204" pitchFamily="34" charset="0"/>
                <a:cs typeface="Open Sans Light" panose="020B0306030504020204" pitchFamily="34" charset="0"/>
              </a:rPr>
              <a:t>{</a:t>
            </a:r>
          </a:p>
        </p:txBody>
      </p:sp>
    </p:spTree>
    <p:extLst>
      <p:ext uri="{BB962C8B-B14F-4D97-AF65-F5344CB8AC3E}">
        <p14:creationId xmlns:p14="http://schemas.microsoft.com/office/powerpoint/2010/main" val="309559215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Connector: Elbow 64">
            <a:extLst>
              <a:ext uri="{FF2B5EF4-FFF2-40B4-BE49-F238E27FC236}">
                <a16:creationId xmlns:a16="http://schemas.microsoft.com/office/drawing/2014/main" id="{4B45F492-3F66-EFAC-39BE-C79ED0410B8C}"/>
              </a:ext>
            </a:extLst>
          </p:cNvPr>
          <p:cNvCxnSpPr>
            <a:cxnSpLocks/>
            <a:endCxn id="13" idx="0"/>
          </p:cNvCxnSpPr>
          <p:nvPr/>
        </p:nvCxnSpPr>
        <p:spPr>
          <a:xfrm rot="16200000" flipH="1">
            <a:off x="4965188" y="3327945"/>
            <a:ext cx="470854" cy="440280"/>
          </a:xfrm>
          <a:prstGeom prst="bentConnector3">
            <a:avLst>
              <a:gd name="adj1" fmla="val 50000"/>
            </a:avLst>
          </a:prstGeom>
          <a:ln w="19050">
            <a:tailEnd type="stealth" w="lg" len="lg"/>
          </a:ln>
        </p:spPr>
        <p:style>
          <a:lnRef idx="1">
            <a:schemeClr val="dk1"/>
          </a:lnRef>
          <a:fillRef idx="0">
            <a:schemeClr val="dk1"/>
          </a:fillRef>
          <a:effectRef idx="0">
            <a:schemeClr val="dk1"/>
          </a:effectRef>
          <a:fontRef idx="minor">
            <a:schemeClr val="tx1"/>
          </a:fontRef>
        </p:style>
      </p:cxnSp>
      <p:sp>
        <p:nvSpPr>
          <p:cNvPr id="78" name="Rectangle 77">
            <a:extLst>
              <a:ext uri="{FF2B5EF4-FFF2-40B4-BE49-F238E27FC236}">
                <a16:creationId xmlns:a16="http://schemas.microsoft.com/office/drawing/2014/main" id="{27244443-C516-C02F-55BF-3052E3750CFB}"/>
              </a:ext>
            </a:extLst>
          </p:cNvPr>
          <p:cNvSpPr/>
          <p:nvPr/>
        </p:nvSpPr>
        <p:spPr>
          <a:xfrm>
            <a:off x="3415661" y="4331325"/>
            <a:ext cx="1203635" cy="590605"/>
          </a:xfrm>
          <a:prstGeom prst="rect">
            <a:avLst/>
          </a:prstGeom>
          <a:solidFill>
            <a:srgbClr val="DDDDDD"/>
          </a:solidFill>
          <a:ln w="12700">
            <a:solidFill>
              <a:srgbClr val="00000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79" name="Rectangle 78">
            <a:extLst>
              <a:ext uri="{FF2B5EF4-FFF2-40B4-BE49-F238E27FC236}">
                <a16:creationId xmlns:a16="http://schemas.microsoft.com/office/drawing/2014/main" id="{EF71E87D-FBBD-EB4B-43D8-A4CA7B70D9C7}"/>
              </a:ext>
            </a:extLst>
          </p:cNvPr>
          <p:cNvSpPr/>
          <p:nvPr/>
        </p:nvSpPr>
        <p:spPr>
          <a:xfrm>
            <a:off x="3486943" y="4399463"/>
            <a:ext cx="497792"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7</a:t>
            </a:r>
          </a:p>
        </p:txBody>
      </p:sp>
      <p:sp>
        <p:nvSpPr>
          <p:cNvPr id="80" name="Rectangle 79">
            <a:extLst>
              <a:ext uri="{FF2B5EF4-FFF2-40B4-BE49-F238E27FC236}">
                <a16:creationId xmlns:a16="http://schemas.microsoft.com/office/drawing/2014/main" id="{CBEDA9DE-DF01-F0C1-464F-772A27DDDE8C}"/>
              </a:ext>
            </a:extLst>
          </p:cNvPr>
          <p:cNvSpPr/>
          <p:nvPr/>
        </p:nvSpPr>
        <p:spPr>
          <a:xfrm>
            <a:off x="4053119" y="4399463"/>
            <a:ext cx="497793"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6</a:t>
            </a:r>
          </a:p>
        </p:txBody>
      </p:sp>
      <p:sp>
        <p:nvSpPr>
          <p:cNvPr id="83" name="Rectangle 82">
            <a:extLst>
              <a:ext uri="{FF2B5EF4-FFF2-40B4-BE49-F238E27FC236}">
                <a16:creationId xmlns:a16="http://schemas.microsoft.com/office/drawing/2014/main" id="{D93E420E-C107-93F9-C299-54E29ACF1E98}"/>
              </a:ext>
            </a:extLst>
          </p:cNvPr>
          <p:cNvSpPr/>
          <p:nvPr/>
        </p:nvSpPr>
        <p:spPr>
          <a:xfrm>
            <a:off x="3486943" y="3776236"/>
            <a:ext cx="1063970" cy="451838"/>
          </a:xfrm>
          <a:prstGeom prst="rect">
            <a:avLst/>
          </a:prstGeom>
          <a:ln w="12700">
            <a:solidFill>
              <a:srgbClr val="A5A5A5"/>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0     0</a:t>
            </a:r>
            <a:endParaRPr lang="en-US" sz="2400" b="1" dirty="0">
              <a:solidFill>
                <a:srgbClr val="941120"/>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91" name="Connector: Elbow 90">
            <a:extLst>
              <a:ext uri="{FF2B5EF4-FFF2-40B4-BE49-F238E27FC236}">
                <a16:creationId xmlns:a16="http://schemas.microsoft.com/office/drawing/2014/main" id="{3093EF73-4485-1608-274B-89A5281D7D52}"/>
              </a:ext>
            </a:extLst>
          </p:cNvPr>
          <p:cNvCxnSpPr>
            <a:cxnSpLocks/>
            <a:endCxn id="83" idx="0"/>
          </p:cNvCxnSpPr>
          <p:nvPr/>
        </p:nvCxnSpPr>
        <p:spPr>
          <a:xfrm rot="5400000">
            <a:off x="4015279" y="3321219"/>
            <a:ext cx="458666" cy="451368"/>
          </a:xfrm>
          <a:prstGeom prst="bentConnector3">
            <a:avLst>
              <a:gd name="adj1" fmla="val 50000"/>
            </a:avLst>
          </a:prstGeom>
          <a:ln w="19050">
            <a:tailEnd type="stealth" w="lg" len="lg"/>
          </a:ln>
        </p:spPr>
        <p:style>
          <a:lnRef idx="1">
            <a:schemeClr val="dk1"/>
          </a:lnRef>
          <a:fillRef idx="0">
            <a:schemeClr val="dk1"/>
          </a:fillRef>
          <a:effectRef idx="0">
            <a:schemeClr val="dk1"/>
          </a:effectRef>
          <a:fontRef idx="minor">
            <a:schemeClr val="tx1"/>
          </a:fontRef>
        </p:style>
      </p:cxnSp>
      <p:sp>
        <p:nvSpPr>
          <p:cNvPr id="127" name="TextBox 126">
            <a:extLst>
              <a:ext uri="{FF2B5EF4-FFF2-40B4-BE49-F238E27FC236}">
                <a16:creationId xmlns:a16="http://schemas.microsoft.com/office/drawing/2014/main" id="{7D242051-03A3-DA7A-8B2B-3A51A7886ACE}"/>
              </a:ext>
            </a:extLst>
          </p:cNvPr>
          <p:cNvSpPr txBox="1"/>
          <p:nvPr/>
        </p:nvSpPr>
        <p:spPr>
          <a:xfrm>
            <a:off x="1105682" y="4401762"/>
            <a:ext cx="2276842" cy="461665"/>
          </a:xfrm>
          <a:prstGeom prst="rect">
            <a:avLst/>
          </a:prstGeom>
          <a:noFill/>
        </p:spPr>
        <p:txBody>
          <a:bodyPr wrap="none" rtlCol="0">
            <a:spAutoFit/>
          </a:bodyPr>
          <a:lstStyle/>
          <a:p>
            <a:r>
              <a:rPr lang="en-US" sz="2400" i="1" dirty="0">
                <a:latin typeface="Open Sans" panose="020B0606030504020204" pitchFamily="34" charset="0"/>
                <a:ea typeface="Open Sans" panose="020B0606030504020204" pitchFamily="34" charset="0"/>
                <a:cs typeface="Open Sans" panose="020B0606030504020204" pitchFamily="34" charset="0"/>
              </a:rPr>
              <a:t>Priority buckets</a:t>
            </a:r>
          </a:p>
        </p:txBody>
      </p:sp>
      <p:sp>
        <p:nvSpPr>
          <p:cNvPr id="2" name="Rectangle 1">
            <a:extLst>
              <a:ext uri="{FF2B5EF4-FFF2-40B4-BE49-F238E27FC236}">
                <a16:creationId xmlns:a16="http://schemas.microsoft.com/office/drawing/2014/main" id="{60826B50-24D5-3715-2A0E-8BA4CF9BDB3A}"/>
              </a:ext>
            </a:extLst>
          </p:cNvPr>
          <p:cNvSpPr/>
          <p:nvPr/>
        </p:nvSpPr>
        <p:spPr>
          <a:xfrm>
            <a:off x="4820992" y="4335479"/>
            <a:ext cx="1203635" cy="590605"/>
          </a:xfrm>
          <a:prstGeom prst="rect">
            <a:avLst/>
          </a:prstGeom>
          <a:solidFill>
            <a:srgbClr val="DDDDDD"/>
          </a:solidFill>
          <a:ln w="12700">
            <a:solidFill>
              <a:srgbClr val="00000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a:extLst>
              <a:ext uri="{FF2B5EF4-FFF2-40B4-BE49-F238E27FC236}">
                <a16:creationId xmlns:a16="http://schemas.microsoft.com/office/drawing/2014/main" id="{120C705C-084D-5A89-60B6-79F98647B62B}"/>
              </a:ext>
            </a:extLst>
          </p:cNvPr>
          <p:cNvSpPr/>
          <p:nvPr/>
        </p:nvSpPr>
        <p:spPr>
          <a:xfrm>
            <a:off x="4892274" y="4403617"/>
            <a:ext cx="497792"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5</a:t>
            </a:r>
          </a:p>
        </p:txBody>
      </p:sp>
      <p:sp>
        <p:nvSpPr>
          <p:cNvPr id="4" name="Rectangle 3">
            <a:extLst>
              <a:ext uri="{FF2B5EF4-FFF2-40B4-BE49-F238E27FC236}">
                <a16:creationId xmlns:a16="http://schemas.microsoft.com/office/drawing/2014/main" id="{47DD294F-DDB9-7627-D73D-F69289A7EA91}"/>
              </a:ext>
            </a:extLst>
          </p:cNvPr>
          <p:cNvSpPr/>
          <p:nvPr/>
        </p:nvSpPr>
        <p:spPr>
          <a:xfrm>
            <a:off x="5458450" y="4403617"/>
            <a:ext cx="497793"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4</a:t>
            </a:r>
          </a:p>
        </p:txBody>
      </p:sp>
      <p:sp>
        <p:nvSpPr>
          <p:cNvPr id="5" name="Rectangle 4">
            <a:extLst>
              <a:ext uri="{FF2B5EF4-FFF2-40B4-BE49-F238E27FC236}">
                <a16:creationId xmlns:a16="http://schemas.microsoft.com/office/drawing/2014/main" id="{97BA3091-BDD2-7268-5A4C-32F86E50DE0E}"/>
              </a:ext>
            </a:extLst>
          </p:cNvPr>
          <p:cNvSpPr/>
          <p:nvPr/>
        </p:nvSpPr>
        <p:spPr>
          <a:xfrm>
            <a:off x="6226323" y="4337388"/>
            <a:ext cx="1203635" cy="590605"/>
          </a:xfrm>
          <a:prstGeom prst="rect">
            <a:avLst/>
          </a:prstGeom>
          <a:solidFill>
            <a:srgbClr val="DDDDDD"/>
          </a:solidFill>
          <a:ln w="12700">
            <a:solidFill>
              <a:srgbClr val="00000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88957BD2-6F78-63A3-D81A-5F155952E506}"/>
              </a:ext>
            </a:extLst>
          </p:cNvPr>
          <p:cNvSpPr/>
          <p:nvPr/>
        </p:nvSpPr>
        <p:spPr>
          <a:xfrm>
            <a:off x="6297605" y="4405526"/>
            <a:ext cx="497792"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3</a:t>
            </a:r>
          </a:p>
        </p:txBody>
      </p:sp>
      <p:sp>
        <p:nvSpPr>
          <p:cNvPr id="8" name="Rectangle 7">
            <a:extLst>
              <a:ext uri="{FF2B5EF4-FFF2-40B4-BE49-F238E27FC236}">
                <a16:creationId xmlns:a16="http://schemas.microsoft.com/office/drawing/2014/main" id="{22AC7B20-0100-5AFF-C609-28BE8EB40450}"/>
              </a:ext>
            </a:extLst>
          </p:cNvPr>
          <p:cNvSpPr/>
          <p:nvPr/>
        </p:nvSpPr>
        <p:spPr>
          <a:xfrm>
            <a:off x="6863781" y="4407435"/>
            <a:ext cx="497793"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2</a:t>
            </a:r>
          </a:p>
        </p:txBody>
      </p:sp>
      <p:sp>
        <p:nvSpPr>
          <p:cNvPr id="9" name="Rectangle 8">
            <a:extLst>
              <a:ext uri="{FF2B5EF4-FFF2-40B4-BE49-F238E27FC236}">
                <a16:creationId xmlns:a16="http://schemas.microsoft.com/office/drawing/2014/main" id="{60E0EBFB-4622-2048-A7AF-8B1395FD3E4E}"/>
              </a:ext>
            </a:extLst>
          </p:cNvPr>
          <p:cNvSpPr/>
          <p:nvPr/>
        </p:nvSpPr>
        <p:spPr>
          <a:xfrm>
            <a:off x="7631654" y="4335479"/>
            <a:ext cx="1203635" cy="590605"/>
          </a:xfrm>
          <a:prstGeom prst="rect">
            <a:avLst/>
          </a:prstGeom>
          <a:solidFill>
            <a:srgbClr val="DDDDDD"/>
          </a:solidFill>
          <a:ln w="12700">
            <a:solidFill>
              <a:srgbClr val="00000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9">
            <a:extLst>
              <a:ext uri="{FF2B5EF4-FFF2-40B4-BE49-F238E27FC236}">
                <a16:creationId xmlns:a16="http://schemas.microsoft.com/office/drawing/2014/main" id="{4C5950D2-B3EB-13B0-A378-A2AE25708B1A}"/>
              </a:ext>
            </a:extLst>
          </p:cNvPr>
          <p:cNvSpPr/>
          <p:nvPr/>
        </p:nvSpPr>
        <p:spPr>
          <a:xfrm>
            <a:off x="7702936" y="4405526"/>
            <a:ext cx="497792"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1</a:t>
            </a:r>
          </a:p>
        </p:txBody>
      </p:sp>
      <p:sp>
        <p:nvSpPr>
          <p:cNvPr id="11" name="Rectangle 10">
            <a:extLst>
              <a:ext uri="{FF2B5EF4-FFF2-40B4-BE49-F238E27FC236}">
                <a16:creationId xmlns:a16="http://schemas.microsoft.com/office/drawing/2014/main" id="{BBE21D82-A340-274E-AAD3-AF9C73443FC2}"/>
              </a:ext>
            </a:extLst>
          </p:cNvPr>
          <p:cNvSpPr/>
          <p:nvPr/>
        </p:nvSpPr>
        <p:spPr>
          <a:xfrm>
            <a:off x="8269112" y="4405526"/>
            <a:ext cx="497793"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0</a:t>
            </a:r>
          </a:p>
        </p:txBody>
      </p:sp>
      <p:sp>
        <p:nvSpPr>
          <p:cNvPr id="13" name="Rectangle 12">
            <a:extLst>
              <a:ext uri="{FF2B5EF4-FFF2-40B4-BE49-F238E27FC236}">
                <a16:creationId xmlns:a16="http://schemas.microsoft.com/office/drawing/2014/main" id="{4827AE9B-2035-B5D5-1CFB-97EDE9C9D27F}"/>
              </a:ext>
            </a:extLst>
          </p:cNvPr>
          <p:cNvSpPr/>
          <p:nvPr/>
        </p:nvSpPr>
        <p:spPr>
          <a:xfrm>
            <a:off x="4888770" y="3783512"/>
            <a:ext cx="1063970" cy="451838"/>
          </a:xfrm>
          <a:prstGeom prst="rect">
            <a:avLst/>
          </a:prstGeom>
          <a:ln w="12700">
            <a:solidFill>
              <a:srgbClr val="A5A5A5"/>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0     0</a:t>
            </a:r>
            <a:endParaRPr lang="en-US" sz="2400" b="1" dirty="0">
              <a:solidFill>
                <a:srgbClr val="94112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16">
            <a:extLst>
              <a:ext uri="{FF2B5EF4-FFF2-40B4-BE49-F238E27FC236}">
                <a16:creationId xmlns:a16="http://schemas.microsoft.com/office/drawing/2014/main" id="{F5760C01-FF78-4674-0B7C-65C321FED7C9}"/>
              </a:ext>
            </a:extLst>
          </p:cNvPr>
          <p:cNvSpPr/>
          <p:nvPr/>
        </p:nvSpPr>
        <p:spPr>
          <a:xfrm>
            <a:off x="6301153" y="3790789"/>
            <a:ext cx="1063970" cy="451838"/>
          </a:xfrm>
          <a:prstGeom prst="rect">
            <a:avLst/>
          </a:prstGeom>
          <a:ln w="12700">
            <a:solidFill>
              <a:srgbClr val="A5A5A5"/>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0     </a:t>
            </a:r>
            <a:r>
              <a:rPr lang="en-US" sz="2400" b="1" dirty="0">
                <a:solidFill>
                  <a:srgbClr val="941120"/>
                </a:solidFill>
                <a:latin typeface="Open Sans" panose="020B0606030504020204" pitchFamily="34" charset="0"/>
                <a:ea typeface="Open Sans" panose="020B0606030504020204" pitchFamily="34" charset="0"/>
                <a:cs typeface="Open Sans" panose="020B0606030504020204" pitchFamily="34" charset="0"/>
              </a:rPr>
              <a:t>1</a:t>
            </a:r>
            <a:endParaRPr lang="en-US" sz="2400" b="1" dirty="0">
              <a:solidFill>
                <a:srgbClr val="A6192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Rectangle 18">
            <a:extLst>
              <a:ext uri="{FF2B5EF4-FFF2-40B4-BE49-F238E27FC236}">
                <a16:creationId xmlns:a16="http://schemas.microsoft.com/office/drawing/2014/main" id="{B5065AF4-B0E3-1ECD-8F47-A81B60904EB9}"/>
              </a:ext>
            </a:extLst>
          </p:cNvPr>
          <p:cNvSpPr/>
          <p:nvPr/>
        </p:nvSpPr>
        <p:spPr>
          <a:xfrm>
            <a:off x="7702980" y="3790789"/>
            <a:ext cx="1063970" cy="451838"/>
          </a:xfrm>
          <a:prstGeom prst="rect">
            <a:avLst/>
          </a:prstGeom>
          <a:ln w="12700">
            <a:solidFill>
              <a:srgbClr val="A5A5A5"/>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0     </a:t>
            </a:r>
            <a:r>
              <a:rPr lang="en-US" sz="2400" b="1" dirty="0">
                <a:solidFill>
                  <a:srgbClr val="941120"/>
                </a:solidFill>
                <a:latin typeface="Open Sans" panose="020B0606030504020204" pitchFamily="34" charset="0"/>
                <a:ea typeface="Open Sans" panose="020B0606030504020204" pitchFamily="34" charset="0"/>
                <a:cs typeface="Open Sans" panose="020B0606030504020204" pitchFamily="34" charset="0"/>
              </a:rPr>
              <a:t>1</a:t>
            </a:r>
            <a:endParaRPr lang="en-US" sz="2400" b="1" dirty="0">
              <a:solidFill>
                <a:srgbClr val="A6192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Rectangle 20">
            <a:extLst>
              <a:ext uri="{FF2B5EF4-FFF2-40B4-BE49-F238E27FC236}">
                <a16:creationId xmlns:a16="http://schemas.microsoft.com/office/drawing/2014/main" id="{967E7221-CB3D-D966-45DC-3D2550485845}"/>
              </a:ext>
            </a:extLst>
          </p:cNvPr>
          <p:cNvSpPr/>
          <p:nvPr/>
        </p:nvSpPr>
        <p:spPr>
          <a:xfrm>
            <a:off x="4185333" y="2860822"/>
            <a:ext cx="1063970" cy="451838"/>
          </a:xfrm>
          <a:prstGeom prst="rect">
            <a:avLst/>
          </a:prstGeom>
          <a:ln w="12700">
            <a:solidFill>
              <a:srgbClr val="A5A5A5"/>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0</a:t>
            </a:r>
            <a:r>
              <a:rPr lang="en-US" sz="2400" dirty="0">
                <a:solidFill>
                  <a:srgbClr val="941120"/>
                </a:solidFill>
                <a:latin typeface="Open Sans" panose="020B0606030504020204" pitchFamily="34" charset="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rPr>
              <a:t>0</a:t>
            </a:r>
            <a:endParaRPr lang="en-US" sz="2400" b="1" dirty="0">
              <a:solidFill>
                <a:srgbClr val="941120"/>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5" name="Connector: Elbow 34">
            <a:extLst>
              <a:ext uri="{FF2B5EF4-FFF2-40B4-BE49-F238E27FC236}">
                <a16:creationId xmlns:a16="http://schemas.microsoft.com/office/drawing/2014/main" id="{DD753EE7-1D58-55C2-0938-1F28E6172A45}"/>
              </a:ext>
            </a:extLst>
          </p:cNvPr>
          <p:cNvCxnSpPr>
            <a:cxnSpLocks/>
          </p:cNvCxnSpPr>
          <p:nvPr/>
        </p:nvCxnSpPr>
        <p:spPr>
          <a:xfrm rot="16200000" flipH="1">
            <a:off x="7779470" y="3331641"/>
            <a:ext cx="457708" cy="449852"/>
          </a:xfrm>
          <a:prstGeom prst="bentConnector3">
            <a:avLst>
              <a:gd name="adj1" fmla="val 50000"/>
            </a:avLst>
          </a:prstGeom>
          <a:ln w="19050">
            <a:tailEnd type="stealth" w="lg" len="lg"/>
          </a:ln>
        </p:spPr>
        <p:style>
          <a:lnRef idx="1">
            <a:schemeClr val="dk1"/>
          </a:lnRef>
          <a:fillRef idx="0">
            <a:schemeClr val="dk1"/>
          </a:fillRef>
          <a:effectRef idx="0">
            <a:schemeClr val="dk1"/>
          </a:effectRef>
          <a:fontRef idx="minor">
            <a:schemeClr val="tx1"/>
          </a:fontRef>
        </p:style>
      </p:cxnSp>
      <p:cxnSp>
        <p:nvCxnSpPr>
          <p:cNvPr id="36" name="Connector: Elbow 35">
            <a:extLst>
              <a:ext uri="{FF2B5EF4-FFF2-40B4-BE49-F238E27FC236}">
                <a16:creationId xmlns:a16="http://schemas.microsoft.com/office/drawing/2014/main" id="{0789D75D-BD81-8715-D0E6-8621BDBAF278}"/>
              </a:ext>
            </a:extLst>
          </p:cNvPr>
          <p:cNvCxnSpPr>
            <a:cxnSpLocks/>
          </p:cNvCxnSpPr>
          <p:nvPr/>
        </p:nvCxnSpPr>
        <p:spPr>
          <a:xfrm rot="5400000">
            <a:off x="6825925" y="3338125"/>
            <a:ext cx="452795" cy="441798"/>
          </a:xfrm>
          <a:prstGeom prst="bentConnector3">
            <a:avLst>
              <a:gd name="adj1" fmla="val 50000"/>
            </a:avLst>
          </a:prstGeom>
          <a:ln w="19050">
            <a:tailEnd type="stealth" w="lg" len="lg"/>
          </a:ln>
        </p:spPr>
        <p:style>
          <a:lnRef idx="1">
            <a:schemeClr val="dk1"/>
          </a:lnRef>
          <a:fillRef idx="0">
            <a:schemeClr val="dk1"/>
          </a:fillRef>
          <a:effectRef idx="0">
            <a:schemeClr val="dk1"/>
          </a:effectRef>
          <a:fontRef idx="minor">
            <a:schemeClr val="tx1"/>
          </a:fontRef>
        </p:style>
      </p:cxnSp>
      <p:sp>
        <p:nvSpPr>
          <p:cNvPr id="39" name="Rectangle 38">
            <a:extLst>
              <a:ext uri="{FF2B5EF4-FFF2-40B4-BE49-F238E27FC236}">
                <a16:creationId xmlns:a16="http://schemas.microsoft.com/office/drawing/2014/main" id="{DE564B94-7663-472C-054C-E234471A175A}"/>
              </a:ext>
            </a:extLst>
          </p:cNvPr>
          <p:cNvSpPr/>
          <p:nvPr/>
        </p:nvSpPr>
        <p:spPr>
          <a:xfrm>
            <a:off x="6996325" y="2878877"/>
            <a:ext cx="1063970" cy="451838"/>
          </a:xfrm>
          <a:prstGeom prst="rect">
            <a:avLst/>
          </a:prstGeom>
          <a:ln w="12700">
            <a:solidFill>
              <a:srgbClr val="A5A5A5"/>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a:solidFill>
                  <a:srgbClr val="941120"/>
                </a:solidFill>
                <a:latin typeface="Open Sans" panose="020B0606030504020204" pitchFamily="34" charset="0"/>
                <a:ea typeface="Open Sans" panose="020B0606030504020204" pitchFamily="34" charset="0"/>
                <a:cs typeface="Open Sans" panose="020B0606030504020204" pitchFamily="34" charset="0"/>
              </a:rPr>
              <a:t>1</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b="1" dirty="0">
                <a:solidFill>
                  <a:srgbClr val="941120"/>
                </a:solidFill>
                <a:latin typeface="Open Sans" panose="020B0606030504020204" pitchFamily="34" charset="0"/>
                <a:ea typeface="Open Sans" panose="020B0606030504020204" pitchFamily="34" charset="0"/>
                <a:cs typeface="Open Sans" panose="020B0606030504020204" pitchFamily="34" charset="0"/>
              </a:rPr>
              <a:t>1</a:t>
            </a:r>
            <a:endParaRPr lang="en-US" sz="2400" b="1" dirty="0">
              <a:solidFill>
                <a:srgbClr val="A6192E"/>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57" name="Connector: Elbow 56">
            <a:extLst>
              <a:ext uri="{FF2B5EF4-FFF2-40B4-BE49-F238E27FC236}">
                <a16:creationId xmlns:a16="http://schemas.microsoft.com/office/drawing/2014/main" id="{84F549A1-0982-414C-E794-5CA9CCC91D8A}"/>
              </a:ext>
            </a:extLst>
          </p:cNvPr>
          <p:cNvCxnSpPr>
            <a:cxnSpLocks/>
          </p:cNvCxnSpPr>
          <p:nvPr/>
        </p:nvCxnSpPr>
        <p:spPr>
          <a:xfrm rot="16200000" flipH="1">
            <a:off x="6722780" y="2075255"/>
            <a:ext cx="465843" cy="1145220"/>
          </a:xfrm>
          <a:prstGeom prst="bentConnector3">
            <a:avLst>
              <a:gd name="adj1" fmla="val 46541"/>
            </a:avLst>
          </a:prstGeom>
          <a:ln w="19050">
            <a:tailEnd type="stealth" w="lg" len="lg"/>
          </a:ln>
        </p:spPr>
        <p:style>
          <a:lnRef idx="1">
            <a:schemeClr val="dk1"/>
          </a:lnRef>
          <a:fillRef idx="0">
            <a:schemeClr val="dk1"/>
          </a:fillRef>
          <a:effectRef idx="0">
            <a:schemeClr val="dk1"/>
          </a:effectRef>
          <a:fontRef idx="minor">
            <a:schemeClr val="tx1"/>
          </a:fontRef>
        </p:style>
      </p:cxnSp>
      <p:cxnSp>
        <p:nvCxnSpPr>
          <p:cNvPr id="58" name="Connector: Elbow 57">
            <a:extLst>
              <a:ext uri="{FF2B5EF4-FFF2-40B4-BE49-F238E27FC236}">
                <a16:creationId xmlns:a16="http://schemas.microsoft.com/office/drawing/2014/main" id="{7AAEF47E-190E-4092-9E27-7C43AC7ABE20}"/>
              </a:ext>
            </a:extLst>
          </p:cNvPr>
          <p:cNvCxnSpPr>
            <a:cxnSpLocks/>
          </p:cNvCxnSpPr>
          <p:nvPr/>
        </p:nvCxnSpPr>
        <p:spPr>
          <a:xfrm rot="5400000">
            <a:off x="5060510" y="2064716"/>
            <a:ext cx="446284" cy="1144196"/>
          </a:xfrm>
          <a:prstGeom prst="bentConnector3">
            <a:avLst>
              <a:gd name="adj1" fmla="val 50000"/>
            </a:avLst>
          </a:prstGeom>
          <a:ln w="19050">
            <a:tailEnd type="stealth" w="lg" len="lg"/>
          </a:ln>
        </p:spPr>
        <p:style>
          <a:lnRef idx="1">
            <a:schemeClr val="dk1"/>
          </a:lnRef>
          <a:fillRef idx="0">
            <a:schemeClr val="dk1"/>
          </a:fillRef>
          <a:effectRef idx="0">
            <a:schemeClr val="dk1"/>
          </a:effectRef>
          <a:fontRef idx="minor">
            <a:schemeClr val="tx1"/>
          </a:fontRef>
        </p:style>
      </p:cxnSp>
      <p:sp>
        <p:nvSpPr>
          <p:cNvPr id="59" name="Rectangle 58">
            <a:extLst>
              <a:ext uri="{FF2B5EF4-FFF2-40B4-BE49-F238E27FC236}">
                <a16:creationId xmlns:a16="http://schemas.microsoft.com/office/drawing/2014/main" id="{56C6FD08-3AA0-1C0D-1F96-7C24C7E453D0}"/>
              </a:ext>
            </a:extLst>
          </p:cNvPr>
          <p:cNvSpPr/>
          <p:nvPr/>
        </p:nvSpPr>
        <p:spPr>
          <a:xfrm>
            <a:off x="5587948" y="1961197"/>
            <a:ext cx="1063970" cy="451838"/>
          </a:xfrm>
          <a:prstGeom prst="rect">
            <a:avLst/>
          </a:prstGeom>
          <a:ln w="12700">
            <a:solidFill>
              <a:srgbClr val="A5A5A5"/>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0     </a:t>
            </a:r>
            <a:r>
              <a:rPr lang="en-US" sz="2400" b="1" dirty="0">
                <a:solidFill>
                  <a:srgbClr val="941120"/>
                </a:solidFill>
                <a:latin typeface="Open Sans" panose="020B0606030504020204" pitchFamily="34" charset="0"/>
                <a:ea typeface="Open Sans" panose="020B0606030504020204" pitchFamily="34" charset="0"/>
                <a:cs typeface="Open Sans" panose="020B0606030504020204" pitchFamily="34" charset="0"/>
              </a:rPr>
              <a:t>1</a:t>
            </a:r>
            <a:endPar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itle 3">
            <a:extLst>
              <a:ext uri="{FF2B5EF4-FFF2-40B4-BE49-F238E27FC236}">
                <a16:creationId xmlns:a16="http://schemas.microsoft.com/office/drawing/2014/main" id="{34E5A56D-53D3-C54C-5A4F-88EB2EB452EE}"/>
              </a:ext>
            </a:extLst>
          </p:cNvPr>
          <p:cNvSpPr>
            <a:spLocks noGrp="1"/>
          </p:cNvSpPr>
          <p:nvPr>
            <p:ph type="title"/>
          </p:nvPr>
        </p:nvSpPr>
        <p:spPr>
          <a:xfrm>
            <a:off x="838200" y="365125"/>
            <a:ext cx="10515600" cy="1325563"/>
          </a:xfrm>
        </p:spPr>
        <p:txBody>
          <a:bodyPr>
            <a:normAutofit/>
          </a:bodyPr>
          <a:lstStyle/>
          <a:p>
            <a:r>
              <a:rPr lang="en-US" sz="4000" b="1" dirty="0">
                <a:latin typeface="Open Sans" panose="020B0606030504020204" pitchFamily="34" charset="0"/>
                <a:ea typeface="Open Sans" panose="020B0606030504020204" pitchFamily="34" charset="0"/>
                <a:cs typeface="Open Sans" panose="020B0606030504020204" pitchFamily="34" charset="0"/>
              </a:rPr>
              <a:t>Integer Priority Queueing (IPQ)</a:t>
            </a:r>
          </a:p>
        </p:txBody>
      </p:sp>
      <p:cxnSp>
        <p:nvCxnSpPr>
          <p:cNvPr id="25" name="Straight Arrow Connector 24">
            <a:extLst>
              <a:ext uri="{FF2B5EF4-FFF2-40B4-BE49-F238E27FC236}">
                <a16:creationId xmlns:a16="http://schemas.microsoft.com/office/drawing/2014/main" id="{01AD5DFE-5D81-84AA-E373-DCC43A184665}"/>
              </a:ext>
            </a:extLst>
          </p:cNvPr>
          <p:cNvCxnSpPr>
            <a:cxnSpLocks/>
          </p:cNvCxnSpPr>
          <p:nvPr/>
        </p:nvCxnSpPr>
        <p:spPr>
          <a:xfrm flipH="1">
            <a:off x="7111126" y="4859273"/>
            <a:ext cx="378" cy="209554"/>
          </a:xfrm>
          <a:prstGeom prst="straightConnector1">
            <a:avLst/>
          </a:prstGeom>
          <a:ln w="12700">
            <a:tailEnd type="triangle" w="med" len="med"/>
          </a:ln>
        </p:spPr>
        <p:style>
          <a:lnRef idx="1">
            <a:schemeClr val="dk1"/>
          </a:lnRef>
          <a:fillRef idx="0">
            <a:schemeClr val="dk1"/>
          </a:fillRef>
          <a:effectRef idx="0">
            <a:schemeClr val="dk1"/>
          </a:effectRef>
          <a:fontRef idx="minor">
            <a:schemeClr val="tx1"/>
          </a:fontRef>
        </p:style>
      </p:cxnSp>
      <p:sp>
        <p:nvSpPr>
          <p:cNvPr id="26" name="Flowchart: Connector 25">
            <a:extLst>
              <a:ext uri="{FF2B5EF4-FFF2-40B4-BE49-F238E27FC236}">
                <a16:creationId xmlns:a16="http://schemas.microsoft.com/office/drawing/2014/main" id="{20D5EABF-5323-71EA-B85A-9576DEC6BD30}"/>
              </a:ext>
            </a:extLst>
          </p:cNvPr>
          <p:cNvSpPr/>
          <p:nvPr/>
        </p:nvSpPr>
        <p:spPr>
          <a:xfrm>
            <a:off x="6827283" y="5068827"/>
            <a:ext cx="567686" cy="567686"/>
          </a:xfrm>
          <a:prstGeom prst="flowChartConnector">
            <a:avLst/>
          </a:prstGeom>
          <a:solidFill>
            <a:srgbClr val="2166AC"/>
          </a:solidFill>
          <a:ln w="12700">
            <a:solidFill>
              <a:srgbClr val="2F528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A</a:t>
            </a:r>
          </a:p>
        </p:txBody>
      </p:sp>
      <p:cxnSp>
        <p:nvCxnSpPr>
          <p:cNvPr id="27" name="Straight Arrow Connector 26">
            <a:extLst>
              <a:ext uri="{FF2B5EF4-FFF2-40B4-BE49-F238E27FC236}">
                <a16:creationId xmlns:a16="http://schemas.microsoft.com/office/drawing/2014/main" id="{E74A88FF-ED0A-94F3-9D45-97F62E216DB7}"/>
              </a:ext>
            </a:extLst>
          </p:cNvPr>
          <p:cNvCxnSpPr>
            <a:cxnSpLocks/>
            <a:stCxn id="26" idx="4"/>
            <a:endCxn id="28" idx="0"/>
          </p:cNvCxnSpPr>
          <p:nvPr/>
        </p:nvCxnSpPr>
        <p:spPr>
          <a:xfrm>
            <a:off x="7111126" y="5636513"/>
            <a:ext cx="0" cy="209554"/>
          </a:xfrm>
          <a:prstGeom prst="straightConnector1">
            <a:avLst/>
          </a:prstGeom>
          <a:ln w="12700">
            <a:tailEnd type="triangle" w="med" len="med"/>
          </a:ln>
        </p:spPr>
        <p:style>
          <a:lnRef idx="1">
            <a:schemeClr val="dk1"/>
          </a:lnRef>
          <a:fillRef idx="0">
            <a:schemeClr val="dk1"/>
          </a:fillRef>
          <a:effectRef idx="0">
            <a:schemeClr val="dk1"/>
          </a:effectRef>
          <a:fontRef idx="minor">
            <a:schemeClr val="tx1"/>
          </a:fontRef>
        </p:style>
      </p:cxnSp>
      <p:sp>
        <p:nvSpPr>
          <p:cNvPr id="28" name="Flowchart: Connector 27">
            <a:extLst>
              <a:ext uri="{FF2B5EF4-FFF2-40B4-BE49-F238E27FC236}">
                <a16:creationId xmlns:a16="http://schemas.microsoft.com/office/drawing/2014/main" id="{46D29AE0-B6C5-F492-BEDA-A5F8938F3862}"/>
              </a:ext>
            </a:extLst>
          </p:cNvPr>
          <p:cNvSpPr/>
          <p:nvPr/>
        </p:nvSpPr>
        <p:spPr>
          <a:xfrm>
            <a:off x="6827283" y="5846067"/>
            <a:ext cx="567686" cy="567686"/>
          </a:xfrm>
          <a:prstGeom prst="flowChartConnector">
            <a:avLst/>
          </a:prstGeom>
          <a:solidFill>
            <a:srgbClr val="2166AC"/>
          </a:solidFill>
          <a:ln w="12700">
            <a:solidFill>
              <a:srgbClr val="2F528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C</a:t>
            </a:r>
          </a:p>
        </p:txBody>
      </p:sp>
      <p:cxnSp>
        <p:nvCxnSpPr>
          <p:cNvPr id="29" name="Straight Arrow Connector 28">
            <a:extLst>
              <a:ext uri="{FF2B5EF4-FFF2-40B4-BE49-F238E27FC236}">
                <a16:creationId xmlns:a16="http://schemas.microsoft.com/office/drawing/2014/main" id="{2FCE3667-646A-D7CB-4858-5FE2E83E8AAF}"/>
              </a:ext>
            </a:extLst>
          </p:cNvPr>
          <p:cNvCxnSpPr>
            <a:cxnSpLocks/>
            <a:endCxn id="30" idx="0"/>
          </p:cNvCxnSpPr>
          <p:nvPr/>
        </p:nvCxnSpPr>
        <p:spPr>
          <a:xfrm>
            <a:off x="8516247" y="4859273"/>
            <a:ext cx="846" cy="209554"/>
          </a:xfrm>
          <a:prstGeom prst="straightConnector1">
            <a:avLst/>
          </a:prstGeom>
          <a:ln w="12700">
            <a:tailEnd type="triangle" w="med" len="med"/>
          </a:ln>
        </p:spPr>
        <p:style>
          <a:lnRef idx="1">
            <a:schemeClr val="dk1"/>
          </a:lnRef>
          <a:fillRef idx="0">
            <a:schemeClr val="dk1"/>
          </a:fillRef>
          <a:effectRef idx="0">
            <a:schemeClr val="dk1"/>
          </a:effectRef>
          <a:fontRef idx="minor">
            <a:schemeClr val="tx1"/>
          </a:fontRef>
        </p:style>
      </p:cxnSp>
      <p:sp>
        <p:nvSpPr>
          <p:cNvPr id="30" name="Flowchart: Connector 29">
            <a:extLst>
              <a:ext uri="{FF2B5EF4-FFF2-40B4-BE49-F238E27FC236}">
                <a16:creationId xmlns:a16="http://schemas.microsoft.com/office/drawing/2014/main" id="{5E97C200-8C84-7AF4-DD55-D426F4A68C6E}"/>
              </a:ext>
            </a:extLst>
          </p:cNvPr>
          <p:cNvSpPr/>
          <p:nvPr/>
        </p:nvSpPr>
        <p:spPr>
          <a:xfrm>
            <a:off x="8233250" y="5068827"/>
            <a:ext cx="567686" cy="567686"/>
          </a:xfrm>
          <a:prstGeom prst="flowChartConnector">
            <a:avLst/>
          </a:prstGeom>
          <a:solidFill>
            <a:schemeClr val="accent6">
              <a:lumMod val="75000"/>
            </a:schemeClr>
          </a:solidFill>
          <a:ln w="12700">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B</a:t>
            </a:r>
          </a:p>
        </p:txBody>
      </p:sp>
      <p:sp>
        <p:nvSpPr>
          <p:cNvPr id="12" name="Rectangle: Rounded Corners 11">
            <a:extLst>
              <a:ext uri="{FF2B5EF4-FFF2-40B4-BE49-F238E27FC236}">
                <a16:creationId xmlns:a16="http://schemas.microsoft.com/office/drawing/2014/main" id="{6FBFB23D-7522-8DF7-911F-990188156F03}"/>
              </a:ext>
            </a:extLst>
          </p:cNvPr>
          <p:cNvSpPr/>
          <p:nvPr/>
        </p:nvSpPr>
        <p:spPr>
          <a:xfrm>
            <a:off x="6143566" y="2003591"/>
            <a:ext cx="476810" cy="363972"/>
          </a:xfrm>
          <a:prstGeom prst="roundRect">
            <a:avLst/>
          </a:prstGeom>
          <a:solidFill>
            <a:srgbClr val="9411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50" b="1" dirty="0">
                <a:latin typeface="Open Sans" panose="020B0606030504020204" pitchFamily="34" charset="0"/>
                <a:ea typeface="Open Sans" panose="020B0606030504020204" pitchFamily="34" charset="0"/>
                <a:cs typeface="Open Sans" panose="020B0606030504020204" pitchFamily="34" charset="0"/>
              </a:rPr>
              <a:t>1</a:t>
            </a:r>
          </a:p>
        </p:txBody>
      </p:sp>
      <p:sp>
        <p:nvSpPr>
          <p:cNvPr id="14" name="Arrow: Right 13">
            <a:extLst>
              <a:ext uri="{FF2B5EF4-FFF2-40B4-BE49-F238E27FC236}">
                <a16:creationId xmlns:a16="http://schemas.microsoft.com/office/drawing/2014/main" id="{6E7343B4-4D9F-F59D-8660-C206154198B9}"/>
              </a:ext>
            </a:extLst>
          </p:cNvPr>
          <p:cNvSpPr/>
          <p:nvPr/>
        </p:nvSpPr>
        <p:spPr>
          <a:xfrm>
            <a:off x="6996325" y="2448821"/>
            <a:ext cx="1063972" cy="524078"/>
          </a:xfrm>
          <a:prstGeom prst="rightArrow">
            <a:avLst/>
          </a:prstGeom>
          <a:solidFill>
            <a:srgbClr val="94112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FFS</a:t>
            </a:r>
          </a:p>
        </p:txBody>
      </p:sp>
      <p:sp>
        <p:nvSpPr>
          <p:cNvPr id="15" name="Rectangle: Rounded Corners 14">
            <a:extLst>
              <a:ext uri="{FF2B5EF4-FFF2-40B4-BE49-F238E27FC236}">
                <a16:creationId xmlns:a16="http://schemas.microsoft.com/office/drawing/2014/main" id="{DAA5D3AA-F986-922C-F8A5-B3F7816047BA}"/>
              </a:ext>
            </a:extLst>
          </p:cNvPr>
          <p:cNvSpPr/>
          <p:nvPr/>
        </p:nvSpPr>
        <p:spPr>
          <a:xfrm>
            <a:off x="7052322" y="2927172"/>
            <a:ext cx="476810" cy="363972"/>
          </a:xfrm>
          <a:prstGeom prst="roundRect">
            <a:avLst/>
          </a:prstGeom>
          <a:solidFill>
            <a:srgbClr val="9411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50" b="1" dirty="0">
                <a:latin typeface="Open Sans" panose="020B0606030504020204" pitchFamily="34" charset="0"/>
                <a:ea typeface="Open Sans" panose="020B0606030504020204" pitchFamily="34" charset="0"/>
                <a:cs typeface="Open Sans" panose="020B0606030504020204" pitchFamily="34" charset="0"/>
              </a:rPr>
              <a:t>1</a:t>
            </a:r>
          </a:p>
        </p:txBody>
      </p:sp>
      <p:sp>
        <p:nvSpPr>
          <p:cNvPr id="22" name="Arrow: Right 21">
            <a:extLst>
              <a:ext uri="{FF2B5EF4-FFF2-40B4-BE49-F238E27FC236}">
                <a16:creationId xmlns:a16="http://schemas.microsoft.com/office/drawing/2014/main" id="{80C7D38B-2F8E-E344-95B6-C1E7415D74A7}"/>
              </a:ext>
            </a:extLst>
          </p:cNvPr>
          <p:cNvSpPr/>
          <p:nvPr/>
        </p:nvSpPr>
        <p:spPr>
          <a:xfrm>
            <a:off x="6305186" y="3355049"/>
            <a:ext cx="1063972" cy="524078"/>
          </a:xfrm>
          <a:prstGeom prst="rightArrow">
            <a:avLst/>
          </a:prstGeom>
          <a:solidFill>
            <a:srgbClr val="94112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FFS</a:t>
            </a:r>
          </a:p>
        </p:txBody>
      </p:sp>
      <p:sp>
        <p:nvSpPr>
          <p:cNvPr id="23" name="Rectangle: Rounded Corners 22">
            <a:extLst>
              <a:ext uri="{FF2B5EF4-FFF2-40B4-BE49-F238E27FC236}">
                <a16:creationId xmlns:a16="http://schemas.microsoft.com/office/drawing/2014/main" id="{8C79AE7F-22BC-14C6-4A38-A7532EA5D60C}"/>
              </a:ext>
            </a:extLst>
          </p:cNvPr>
          <p:cNvSpPr/>
          <p:nvPr/>
        </p:nvSpPr>
        <p:spPr>
          <a:xfrm>
            <a:off x="6842917" y="3834722"/>
            <a:ext cx="476810" cy="363972"/>
          </a:xfrm>
          <a:prstGeom prst="roundRect">
            <a:avLst/>
          </a:prstGeom>
          <a:solidFill>
            <a:srgbClr val="9411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50" b="1" dirty="0">
                <a:latin typeface="Open Sans" panose="020B0606030504020204" pitchFamily="34" charset="0"/>
                <a:ea typeface="Open Sans" panose="020B0606030504020204" pitchFamily="34" charset="0"/>
                <a:cs typeface="Open Sans" panose="020B0606030504020204" pitchFamily="34" charset="0"/>
              </a:rPr>
              <a:t>1</a:t>
            </a:r>
          </a:p>
        </p:txBody>
      </p:sp>
      <p:sp>
        <p:nvSpPr>
          <p:cNvPr id="6" name="Arrow: Right 5">
            <a:extLst>
              <a:ext uri="{FF2B5EF4-FFF2-40B4-BE49-F238E27FC236}">
                <a16:creationId xmlns:a16="http://schemas.microsoft.com/office/drawing/2014/main" id="{FC9E3EF5-223F-AA7A-EE40-07D68C0B49BC}"/>
              </a:ext>
            </a:extLst>
          </p:cNvPr>
          <p:cNvSpPr/>
          <p:nvPr/>
        </p:nvSpPr>
        <p:spPr>
          <a:xfrm>
            <a:off x="5587941" y="1528531"/>
            <a:ext cx="1063972" cy="524078"/>
          </a:xfrm>
          <a:prstGeom prst="rightArrow">
            <a:avLst/>
          </a:prstGeom>
          <a:solidFill>
            <a:srgbClr val="94112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FFS</a:t>
            </a:r>
          </a:p>
        </p:txBody>
      </p:sp>
      <p:sp>
        <p:nvSpPr>
          <p:cNvPr id="31" name="TextBox 30">
            <a:extLst>
              <a:ext uri="{FF2B5EF4-FFF2-40B4-BE49-F238E27FC236}">
                <a16:creationId xmlns:a16="http://schemas.microsoft.com/office/drawing/2014/main" id="{FCA3F55E-ED02-4935-BFFD-4FD7D12AD355}"/>
              </a:ext>
            </a:extLst>
          </p:cNvPr>
          <p:cNvSpPr txBox="1"/>
          <p:nvPr/>
        </p:nvSpPr>
        <p:spPr>
          <a:xfrm>
            <a:off x="1110925" y="2853035"/>
            <a:ext cx="1804661" cy="461665"/>
          </a:xfrm>
          <a:prstGeom prst="rect">
            <a:avLst/>
          </a:prstGeom>
          <a:noFill/>
        </p:spPr>
        <p:txBody>
          <a:bodyPr wrap="none" rtlCol="0">
            <a:spAutoFit/>
          </a:bodyPr>
          <a:lstStyle/>
          <a:p>
            <a:r>
              <a:rPr lang="en-US" sz="2400" i="1" dirty="0">
                <a:latin typeface="Open Sans" panose="020B0606030504020204" pitchFamily="34" charset="0"/>
                <a:ea typeface="Open Sans" panose="020B0606030504020204" pitchFamily="34" charset="0"/>
                <a:cs typeface="Open Sans" panose="020B0606030504020204" pitchFamily="34" charset="0"/>
              </a:rPr>
              <a:t>Bitmap Tree</a:t>
            </a:r>
          </a:p>
        </p:txBody>
      </p:sp>
      <p:sp>
        <p:nvSpPr>
          <p:cNvPr id="32" name="TextBox 31">
            <a:extLst>
              <a:ext uri="{FF2B5EF4-FFF2-40B4-BE49-F238E27FC236}">
                <a16:creationId xmlns:a16="http://schemas.microsoft.com/office/drawing/2014/main" id="{37F75FA5-4F83-A62D-BE09-0A2F77FCD25C}"/>
              </a:ext>
            </a:extLst>
          </p:cNvPr>
          <p:cNvSpPr txBox="1"/>
          <p:nvPr/>
        </p:nvSpPr>
        <p:spPr>
          <a:xfrm>
            <a:off x="2742381" y="1763469"/>
            <a:ext cx="670376" cy="2246769"/>
          </a:xfrm>
          <a:prstGeom prst="rect">
            <a:avLst/>
          </a:prstGeom>
          <a:noFill/>
        </p:spPr>
        <p:txBody>
          <a:bodyPr wrap="none" rtlCol="0">
            <a:spAutoFit/>
          </a:bodyPr>
          <a:lstStyle/>
          <a:p>
            <a:r>
              <a:rPr lang="en-US" sz="14000" dirty="0">
                <a:latin typeface="Segoe UI Variable Display Light" pitchFamily="2" charset="0"/>
                <a:ea typeface="Open Sans Light" panose="020B0306030504020204" pitchFamily="34" charset="0"/>
                <a:cs typeface="Open Sans Light" panose="020B0306030504020204" pitchFamily="34" charset="0"/>
              </a:rPr>
              <a:t>{</a:t>
            </a:r>
          </a:p>
        </p:txBody>
      </p:sp>
    </p:spTree>
    <p:extLst>
      <p:ext uri="{BB962C8B-B14F-4D97-AF65-F5344CB8AC3E}">
        <p14:creationId xmlns:p14="http://schemas.microsoft.com/office/powerpoint/2010/main" val="86980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22" grpId="0" animBg="1"/>
      <p:bldP spid="23"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Connector: Elbow 64">
            <a:extLst>
              <a:ext uri="{FF2B5EF4-FFF2-40B4-BE49-F238E27FC236}">
                <a16:creationId xmlns:a16="http://schemas.microsoft.com/office/drawing/2014/main" id="{4B45F492-3F66-EFAC-39BE-C79ED0410B8C}"/>
              </a:ext>
            </a:extLst>
          </p:cNvPr>
          <p:cNvCxnSpPr>
            <a:cxnSpLocks/>
            <a:endCxn id="13" idx="0"/>
          </p:cNvCxnSpPr>
          <p:nvPr/>
        </p:nvCxnSpPr>
        <p:spPr>
          <a:xfrm rot="16200000" flipH="1">
            <a:off x="4965188" y="3327945"/>
            <a:ext cx="470854" cy="440280"/>
          </a:xfrm>
          <a:prstGeom prst="bentConnector3">
            <a:avLst>
              <a:gd name="adj1" fmla="val 50000"/>
            </a:avLst>
          </a:prstGeom>
          <a:ln w="19050">
            <a:tailEnd type="stealth" w="lg" len="lg"/>
          </a:ln>
        </p:spPr>
        <p:style>
          <a:lnRef idx="1">
            <a:schemeClr val="dk1"/>
          </a:lnRef>
          <a:fillRef idx="0">
            <a:schemeClr val="dk1"/>
          </a:fillRef>
          <a:effectRef idx="0">
            <a:schemeClr val="dk1"/>
          </a:effectRef>
          <a:fontRef idx="minor">
            <a:schemeClr val="tx1"/>
          </a:fontRef>
        </p:style>
      </p:cxnSp>
      <p:sp>
        <p:nvSpPr>
          <p:cNvPr id="78" name="Rectangle 77">
            <a:extLst>
              <a:ext uri="{FF2B5EF4-FFF2-40B4-BE49-F238E27FC236}">
                <a16:creationId xmlns:a16="http://schemas.microsoft.com/office/drawing/2014/main" id="{27244443-C516-C02F-55BF-3052E3750CFB}"/>
              </a:ext>
            </a:extLst>
          </p:cNvPr>
          <p:cNvSpPr/>
          <p:nvPr/>
        </p:nvSpPr>
        <p:spPr>
          <a:xfrm>
            <a:off x="3415661" y="4331325"/>
            <a:ext cx="1203635" cy="590605"/>
          </a:xfrm>
          <a:prstGeom prst="rect">
            <a:avLst/>
          </a:prstGeom>
          <a:solidFill>
            <a:srgbClr val="DDDDDD"/>
          </a:solidFill>
          <a:ln w="12700">
            <a:solidFill>
              <a:srgbClr val="00000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79" name="Rectangle 78">
            <a:extLst>
              <a:ext uri="{FF2B5EF4-FFF2-40B4-BE49-F238E27FC236}">
                <a16:creationId xmlns:a16="http://schemas.microsoft.com/office/drawing/2014/main" id="{EF71E87D-FBBD-EB4B-43D8-A4CA7B70D9C7}"/>
              </a:ext>
            </a:extLst>
          </p:cNvPr>
          <p:cNvSpPr/>
          <p:nvPr/>
        </p:nvSpPr>
        <p:spPr>
          <a:xfrm>
            <a:off x="3486943" y="4399463"/>
            <a:ext cx="497792"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7</a:t>
            </a:r>
          </a:p>
        </p:txBody>
      </p:sp>
      <p:sp>
        <p:nvSpPr>
          <p:cNvPr id="80" name="Rectangle 79">
            <a:extLst>
              <a:ext uri="{FF2B5EF4-FFF2-40B4-BE49-F238E27FC236}">
                <a16:creationId xmlns:a16="http://schemas.microsoft.com/office/drawing/2014/main" id="{CBEDA9DE-DF01-F0C1-464F-772A27DDDE8C}"/>
              </a:ext>
            </a:extLst>
          </p:cNvPr>
          <p:cNvSpPr/>
          <p:nvPr/>
        </p:nvSpPr>
        <p:spPr>
          <a:xfrm>
            <a:off x="4053119" y="4399463"/>
            <a:ext cx="497793"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6</a:t>
            </a:r>
          </a:p>
        </p:txBody>
      </p:sp>
      <p:sp>
        <p:nvSpPr>
          <p:cNvPr id="83" name="Rectangle 82">
            <a:extLst>
              <a:ext uri="{FF2B5EF4-FFF2-40B4-BE49-F238E27FC236}">
                <a16:creationId xmlns:a16="http://schemas.microsoft.com/office/drawing/2014/main" id="{D93E420E-C107-93F9-C299-54E29ACF1E98}"/>
              </a:ext>
            </a:extLst>
          </p:cNvPr>
          <p:cNvSpPr/>
          <p:nvPr/>
        </p:nvSpPr>
        <p:spPr>
          <a:xfrm>
            <a:off x="3486943" y="3776236"/>
            <a:ext cx="1063970" cy="451838"/>
          </a:xfrm>
          <a:prstGeom prst="rect">
            <a:avLst/>
          </a:prstGeom>
          <a:ln w="12700">
            <a:solidFill>
              <a:srgbClr val="A5A5A5"/>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0     0</a:t>
            </a:r>
            <a:endParaRPr lang="en-US" sz="2400" b="1" dirty="0">
              <a:solidFill>
                <a:srgbClr val="941120"/>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91" name="Connector: Elbow 90">
            <a:extLst>
              <a:ext uri="{FF2B5EF4-FFF2-40B4-BE49-F238E27FC236}">
                <a16:creationId xmlns:a16="http://schemas.microsoft.com/office/drawing/2014/main" id="{3093EF73-4485-1608-274B-89A5281D7D52}"/>
              </a:ext>
            </a:extLst>
          </p:cNvPr>
          <p:cNvCxnSpPr>
            <a:cxnSpLocks/>
            <a:endCxn id="83" idx="0"/>
          </p:cNvCxnSpPr>
          <p:nvPr/>
        </p:nvCxnSpPr>
        <p:spPr>
          <a:xfrm rot="5400000">
            <a:off x="4015279" y="3321219"/>
            <a:ext cx="458666" cy="451368"/>
          </a:xfrm>
          <a:prstGeom prst="bentConnector3">
            <a:avLst>
              <a:gd name="adj1" fmla="val 50000"/>
            </a:avLst>
          </a:prstGeom>
          <a:ln w="19050">
            <a:tailEnd type="stealth" w="lg" len="lg"/>
          </a:ln>
        </p:spPr>
        <p:style>
          <a:lnRef idx="1">
            <a:schemeClr val="dk1"/>
          </a:lnRef>
          <a:fillRef idx="0">
            <a:schemeClr val="dk1"/>
          </a:fillRef>
          <a:effectRef idx="0">
            <a:schemeClr val="dk1"/>
          </a:effectRef>
          <a:fontRef idx="minor">
            <a:schemeClr val="tx1"/>
          </a:fontRef>
        </p:style>
      </p:cxnSp>
      <p:sp>
        <p:nvSpPr>
          <p:cNvPr id="127" name="TextBox 126">
            <a:extLst>
              <a:ext uri="{FF2B5EF4-FFF2-40B4-BE49-F238E27FC236}">
                <a16:creationId xmlns:a16="http://schemas.microsoft.com/office/drawing/2014/main" id="{7D242051-03A3-DA7A-8B2B-3A51A7886ACE}"/>
              </a:ext>
            </a:extLst>
          </p:cNvPr>
          <p:cNvSpPr txBox="1"/>
          <p:nvPr/>
        </p:nvSpPr>
        <p:spPr>
          <a:xfrm>
            <a:off x="1105682" y="4401762"/>
            <a:ext cx="2276842" cy="461665"/>
          </a:xfrm>
          <a:prstGeom prst="rect">
            <a:avLst/>
          </a:prstGeom>
          <a:noFill/>
        </p:spPr>
        <p:txBody>
          <a:bodyPr wrap="none" rtlCol="0">
            <a:spAutoFit/>
          </a:bodyPr>
          <a:lstStyle/>
          <a:p>
            <a:r>
              <a:rPr lang="en-US" sz="2400" i="1" dirty="0">
                <a:latin typeface="Open Sans" panose="020B0606030504020204" pitchFamily="34" charset="0"/>
                <a:ea typeface="Open Sans" panose="020B0606030504020204" pitchFamily="34" charset="0"/>
                <a:cs typeface="Open Sans" panose="020B0606030504020204" pitchFamily="34" charset="0"/>
              </a:rPr>
              <a:t>Priority buckets</a:t>
            </a:r>
          </a:p>
        </p:txBody>
      </p:sp>
      <p:sp>
        <p:nvSpPr>
          <p:cNvPr id="2" name="Rectangle 1">
            <a:extLst>
              <a:ext uri="{FF2B5EF4-FFF2-40B4-BE49-F238E27FC236}">
                <a16:creationId xmlns:a16="http://schemas.microsoft.com/office/drawing/2014/main" id="{60826B50-24D5-3715-2A0E-8BA4CF9BDB3A}"/>
              </a:ext>
            </a:extLst>
          </p:cNvPr>
          <p:cNvSpPr/>
          <p:nvPr/>
        </p:nvSpPr>
        <p:spPr>
          <a:xfrm>
            <a:off x="4820992" y="4335479"/>
            <a:ext cx="1203635" cy="590605"/>
          </a:xfrm>
          <a:prstGeom prst="rect">
            <a:avLst/>
          </a:prstGeom>
          <a:solidFill>
            <a:srgbClr val="DDDDDD"/>
          </a:solidFill>
          <a:ln w="12700">
            <a:solidFill>
              <a:srgbClr val="00000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a:extLst>
              <a:ext uri="{FF2B5EF4-FFF2-40B4-BE49-F238E27FC236}">
                <a16:creationId xmlns:a16="http://schemas.microsoft.com/office/drawing/2014/main" id="{120C705C-084D-5A89-60B6-79F98647B62B}"/>
              </a:ext>
            </a:extLst>
          </p:cNvPr>
          <p:cNvSpPr/>
          <p:nvPr/>
        </p:nvSpPr>
        <p:spPr>
          <a:xfrm>
            <a:off x="4892274" y="4403617"/>
            <a:ext cx="497792"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5</a:t>
            </a:r>
          </a:p>
        </p:txBody>
      </p:sp>
      <p:sp>
        <p:nvSpPr>
          <p:cNvPr id="4" name="Rectangle 3">
            <a:extLst>
              <a:ext uri="{FF2B5EF4-FFF2-40B4-BE49-F238E27FC236}">
                <a16:creationId xmlns:a16="http://schemas.microsoft.com/office/drawing/2014/main" id="{47DD294F-DDB9-7627-D73D-F69289A7EA91}"/>
              </a:ext>
            </a:extLst>
          </p:cNvPr>
          <p:cNvSpPr/>
          <p:nvPr/>
        </p:nvSpPr>
        <p:spPr>
          <a:xfrm>
            <a:off x="5458450" y="4403617"/>
            <a:ext cx="497793"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4</a:t>
            </a:r>
          </a:p>
        </p:txBody>
      </p:sp>
      <p:sp>
        <p:nvSpPr>
          <p:cNvPr id="5" name="Rectangle 4">
            <a:extLst>
              <a:ext uri="{FF2B5EF4-FFF2-40B4-BE49-F238E27FC236}">
                <a16:creationId xmlns:a16="http://schemas.microsoft.com/office/drawing/2014/main" id="{97BA3091-BDD2-7268-5A4C-32F86E50DE0E}"/>
              </a:ext>
            </a:extLst>
          </p:cNvPr>
          <p:cNvSpPr/>
          <p:nvPr/>
        </p:nvSpPr>
        <p:spPr>
          <a:xfrm>
            <a:off x="6226323" y="4337388"/>
            <a:ext cx="1203635" cy="590605"/>
          </a:xfrm>
          <a:prstGeom prst="rect">
            <a:avLst/>
          </a:prstGeom>
          <a:solidFill>
            <a:srgbClr val="DDDDDD"/>
          </a:solidFill>
          <a:ln w="12700">
            <a:solidFill>
              <a:srgbClr val="00000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88957BD2-6F78-63A3-D81A-5F155952E506}"/>
              </a:ext>
            </a:extLst>
          </p:cNvPr>
          <p:cNvSpPr/>
          <p:nvPr/>
        </p:nvSpPr>
        <p:spPr>
          <a:xfrm>
            <a:off x="6297605" y="4405526"/>
            <a:ext cx="497792"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3</a:t>
            </a:r>
          </a:p>
        </p:txBody>
      </p:sp>
      <p:sp>
        <p:nvSpPr>
          <p:cNvPr id="8" name="Rectangle 7">
            <a:extLst>
              <a:ext uri="{FF2B5EF4-FFF2-40B4-BE49-F238E27FC236}">
                <a16:creationId xmlns:a16="http://schemas.microsoft.com/office/drawing/2014/main" id="{22AC7B20-0100-5AFF-C609-28BE8EB40450}"/>
              </a:ext>
            </a:extLst>
          </p:cNvPr>
          <p:cNvSpPr/>
          <p:nvPr/>
        </p:nvSpPr>
        <p:spPr>
          <a:xfrm>
            <a:off x="6863781" y="4407435"/>
            <a:ext cx="497793"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2</a:t>
            </a:r>
          </a:p>
        </p:txBody>
      </p:sp>
      <p:sp>
        <p:nvSpPr>
          <p:cNvPr id="9" name="Rectangle 8">
            <a:extLst>
              <a:ext uri="{FF2B5EF4-FFF2-40B4-BE49-F238E27FC236}">
                <a16:creationId xmlns:a16="http://schemas.microsoft.com/office/drawing/2014/main" id="{60E0EBFB-4622-2048-A7AF-8B1395FD3E4E}"/>
              </a:ext>
            </a:extLst>
          </p:cNvPr>
          <p:cNvSpPr/>
          <p:nvPr/>
        </p:nvSpPr>
        <p:spPr>
          <a:xfrm>
            <a:off x="7631654" y="4335479"/>
            <a:ext cx="1203635" cy="590605"/>
          </a:xfrm>
          <a:prstGeom prst="rect">
            <a:avLst/>
          </a:prstGeom>
          <a:solidFill>
            <a:srgbClr val="DDDDDD"/>
          </a:solidFill>
          <a:ln w="12700">
            <a:solidFill>
              <a:srgbClr val="00000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9">
            <a:extLst>
              <a:ext uri="{FF2B5EF4-FFF2-40B4-BE49-F238E27FC236}">
                <a16:creationId xmlns:a16="http://schemas.microsoft.com/office/drawing/2014/main" id="{4C5950D2-B3EB-13B0-A378-A2AE25708B1A}"/>
              </a:ext>
            </a:extLst>
          </p:cNvPr>
          <p:cNvSpPr/>
          <p:nvPr/>
        </p:nvSpPr>
        <p:spPr>
          <a:xfrm>
            <a:off x="7702936" y="4405526"/>
            <a:ext cx="497792"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1</a:t>
            </a:r>
          </a:p>
        </p:txBody>
      </p:sp>
      <p:sp>
        <p:nvSpPr>
          <p:cNvPr id="11" name="Rectangle 10">
            <a:extLst>
              <a:ext uri="{FF2B5EF4-FFF2-40B4-BE49-F238E27FC236}">
                <a16:creationId xmlns:a16="http://schemas.microsoft.com/office/drawing/2014/main" id="{BBE21D82-A340-274E-AAD3-AF9C73443FC2}"/>
              </a:ext>
            </a:extLst>
          </p:cNvPr>
          <p:cNvSpPr/>
          <p:nvPr/>
        </p:nvSpPr>
        <p:spPr>
          <a:xfrm>
            <a:off x="8269112" y="4405526"/>
            <a:ext cx="497793"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0</a:t>
            </a:r>
          </a:p>
        </p:txBody>
      </p:sp>
      <p:sp>
        <p:nvSpPr>
          <p:cNvPr id="13" name="Rectangle 12">
            <a:extLst>
              <a:ext uri="{FF2B5EF4-FFF2-40B4-BE49-F238E27FC236}">
                <a16:creationId xmlns:a16="http://schemas.microsoft.com/office/drawing/2014/main" id="{4827AE9B-2035-B5D5-1CFB-97EDE9C9D27F}"/>
              </a:ext>
            </a:extLst>
          </p:cNvPr>
          <p:cNvSpPr/>
          <p:nvPr/>
        </p:nvSpPr>
        <p:spPr>
          <a:xfrm>
            <a:off x="4888770" y="3783512"/>
            <a:ext cx="1063970" cy="451838"/>
          </a:xfrm>
          <a:prstGeom prst="rect">
            <a:avLst/>
          </a:prstGeom>
          <a:ln w="12700">
            <a:solidFill>
              <a:srgbClr val="A5A5A5"/>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0     0</a:t>
            </a:r>
            <a:endParaRPr lang="en-US" sz="2400" b="1" dirty="0">
              <a:solidFill>
                <a:srgbClr val="94112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16">
            <a:extLst>
              <a:ext uri="{FF2B5EF4-FFF2-40B4-BE49-F238E27FC236}">
                <a16:creationId xmlns:a16="http://schemas.microsoft.com/office/drawing/2014/main" id="{F5760C01-FF78-4674-0B7C-65C321FED7C9}"/>
              </a:ext>
            </a:extLst>
          </p:cNvPr>
          <p:cNvSpPr/>
          <p:nvPr/>
        </p:nvSpPr>
        <p:spPr>
          <a:xfrm>
            <a:off x="6301153" y="3790789"/>
            <a:ext cx="1063970" cy="451838"/>
          </a:xfrm>
          <a:prstGeom prst="rect">
            <a:avLst/>
          </a:prstGeom>
          <a:ln w="12700">
            <a:solidFill>
              <a:srgbClr val="A5A5A5"/>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0     </a:t>
            </a:r>
            <a:r>
              <a:rPr lang="en-US" sz="2400" b="1" dirty="0">
                <a:solidFill>
                  <a:srgbClr val="941120"/>
                </a:solidFill>
                <a:latin typeface="Open Sans" panose="020B0606030504020204" pitchFamily="34" charset="0"/>
                <a:ea typeface="Open Sans" panose="020B0606030504020204" pitchFamily="34" charset="0"/>
                <a:cs typeface="Open Sans" panose="020B0606030504020204" pitchFamily="34" charset="0"/>
              </a:rPr>
              <a:t>1</a:t>
            </a:r>
            <a:endParaRPr lang="en-US" sz="2400" b="1" dirty="0">
              <a:solidFill>
                <a:srgbClr val="A6192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Rectangle 18">
            <a:extLst>
              <a:ext uri="{FF2B5EF4-FFF2-40B4-BE49-F238E27FC236}">
                <a16:creationId xmlns:a16="http://schemas.microsoft.com/office/drawing/2014/main" id="{B5065AF4-B0E3-1ECD-8F47-A81B60904EB9}"/>
              </a:ext>
            </a:extLst>
          </p:cNvPr>
          <p:cNvSpPr/>
          <p:nvPr/>
        </p:nvSpPr>
        <p:spPr>
          <a:xfrm>
            <a:off x="7702980" y="3790789"/>
            <a:ext cx="1063970" cy="451838"/>
          </a:xfrm>
          <a:prstGeom prst="rect">
            <a:avLst/>
          </a:prstGeom>
          <a:ln w="12700">
            <a:solidFill>
              <a:srgbClr val="A5A5A5"/>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0     </a:t>
            </a:r>
            <a:r>
              <a:rPr lang="en-US" sz="2400" b="1" dirty="0">
                <a:solidFill>
                  <a:srgbClr val="941120"/>
                </a:solidFill>
                <a:latin typeface="Open Sans" panose="020B0606030504020204" pitchFamily="34" charset="0"/>
                <a:ea typeface="Open Sans" panose="020B0606030504020204" pitchFamily="34" charset="0"/>
                <a:cs typeface="Open Sans" panose="020B0606030504020204" pitchFamily="34" charset="0"/>
              </a:rPr>
              <a:t>1</a:t>
            </a:r>
            <a:endParaRPr lang="en-US" sz="2400" b="1" dirty="0">
              <a:solidFill>
                <a:srgbClr val="A6192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Rectangle 20">
            <a:extLst>
              <a:ext uri="{FF2B5EF4-FFF2-40B4-BE49-F238E27FC236}">
                <a16:creationId xmlns:a16="http://schemas.microsoft.com/office/drawing/2014/main" id="{967E7221-CB3D-D966-45DC-3D2550485845}"/>
              </a:ext>
            </a:extLst>
          </p:cNvPr>
          <p:cNvSpPr/>
          <p:nvPr/>
        </p:nvSpPr>
        <p:spPr>
          <a:xfrm>
            <a:off x="4185333" y="2860822"/>
            <a:ext cx="1063970" cy="451838"/>
          </a:xfrm>
          <a:prstGeom prst="rect">
            <a:avLst/>
          </a:prstGeom>
          <a:ln w="12700">
            <a:solidFill>
              <a:srgbClr val="A5A5A5"/>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0</a:t>
            </a:r>
            <a:r>
              <a:rPr lang="en-US" sz="2400" dirty="0">
                <a:solidFill>
                  <a:srgbClr val="941120"/>
                </a:solidFill>
                <a:latin typeface="Open Sans" panose="020B0606030504020204" pitchFamily="34" charset="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rPr>
              <a:t>0</a:t>
            </a:r>
            <a:endParaRPr lang="en-US" sz="2400" b="1" dirty="0">
              <a:solidFill>
                <a:srgbClr val="941120"/>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5" name="Connector: Elbow 34">
            <a:extLst>
              <a:ext uri="{FF2B5EF4-FFF2-40B4-BE49-F238E27FC236}">
                <a16:creationId xmlns:a16="http://schemas.microsoft.com/office/drawing/2014/main" id="{DD753EE7-1D58-55C2-0938-1F28E6172A45}"/>
              </a:ext>
            </a:extLst>
          </p:cNvPr>
          <p:cNvCxnSpPr>
            <a:cxnSpLocks/>
          </p:cNvCxnSpPr>
          <p:nvPr/>
        </p:nvCxnSpPr>
        <p:spPr>
          <a:xfrm rot="16200000" flipH="1">
            <a:off x="7779470" y="3331641"/>
            <a:ext cx="457708" cy="449852"/>
          </a:xfrm>
          <a:prstGeom prst="bentConnector3">
            <a:avLst>
              <a:gd name="adj1" fmla="val 50000"/>
            </a:avLst>
          </a:prstGeom>
          <a:ln w="19050">
            <a:tailEnd type="stealth" w="lg" len="lg"/>
          </a:ln>
        </p:spPr>
        <p:style>
          <a:lnRef idx="1">
            <a:schemeClr val="dk1"/>
          </a:lnRef>
          <a:fillRef idx="0">
            <a:schemeClr val="dk1"/>
          </a:fillRef>
          <a:effectRef idx="0">
            <a:schemeClr val="dk1"/>
          </a:effectRef>
          <a:fontRef idx="minor">
            <a:schemeClr val="tx1"/>
          </a:fontRef>
        </p:style>
      </p:cxnSp>
      <p:cxnSp>
        <p:nvCxnSpPr>
          <p:cNvPr id="36" name="Connector: Elbow 35">
            <a:extLst>
              <a:ext uri="{FF2B5EF4-FFF2-40B4-BE49-F238E27FC236}">
                <a16:creationId xmlns:a16="http://schemas.microsoft.com/office/drawing/2014/main" id="{0789D75D-BD81-8715-D0E6-8621BDBAF278}"/>
              </a:ext>
            </a:extLst>
          </p:cNvPr>
          <p:cNvCxnSpPr>
            <a:cxnSpLocks/>
          </p:cNvCxnSpPr>
          <p:nvPr/>
        </p:nvCxnSpPr>
        <p:spPr>
          <a:xfrm rot="5400000">
            <a:off x="6825925" y="3338125"/>
            <a:ext cx="452795" cy="441798"/>
          </a:xfrm>
          <a:prstGeom prst="bentConnector3">
            <a:avLst>
              <a:gd name="adj1" fmla="val 50000"/>
            </a:avLst>
          </a:prstGeom>
          <a:ln w="19050">
            <a:tailEnd type="stealth" w="lg" len="lg"/>
          </a:ln>
        </p:spPr>
        <p:style>
          <a:lnRef idx="1">
            <a:schemeClr val="dk1"/>
          </a:lnRef>
          <a:fillRef idx="0">
            <a:schemeClr val="dk1"/>
          </a:fillRef>
          <a:effectRef idx="0">
            <a:schemeClr val="dk1"/>
          </a:effectRef>
          <a:fontRef idx="minor">
            <a:schemeClr val="tx1"/>
          </a:fontRef>
        </p:style>
      </p:cxnSp>
      <p:sp>
        <p:nvSpPr>
          <p:cNvPr id="39" name="Rectangle 38">
            <a:extLst>
              <a:ext uri="{FF2B5EF4-FFF2-40B4-BE49-F238E27FC236}">
                <a16:creationId xmlns:a16="http://schemas.microsoft.com/office/drawing/2014/main" id="{DE564B94-7663-472C-054C-E234471A175A}"/>
              </a:ext>
            </a:extLst>
          </p:cNvPr>
          <p:cNvSpPr/>
          <p:nvPr/>
        </p:nvSpPr>
        <p:spPr>
          <a:xfrm>
            <a:off x="6996325" y="2878877"/>
            <a:ext cx="1063970" cy="451838"/>
          </a:xfrm>
          <a:prstGeom prst="rect">
            <a:avLst/>
          </a:prstGeom>
          <a:ln w="12700">
            <a:solidFill>
              <a:srgbClr val="A5A5A5"/>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a:solidFill>
                  <a:srgbClr val="941120"/>
                </a:solidFill>
                <a:latin typeface="Open Sans" panose="020B0606030504020204" pitchFamily="34" charset="0"/>
                <a:ea typeface="Open Sans" panose="020B0606030504020204" pitchFamily="34" charset="0"/>
                <a:cs typeface="Open Sans" panose="020B0606030504020204" pitchFamily="34" charset="0"/>
              </a:rPr>
              <a:t>1</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b="1" dirty="0">
                <a:solidFill>
                  <a:srgbClr val="941120"/>
                </a:solidFill>
                <a:latin typeface="Open Sans" panose="020B0606030504020204" pitchFamily="34" charset="0"/>
                <a:ea typeface="Open Sans" panose="020B0606030504020204" pitchFamily="34" charset="0"/>
                <a:cs typeface="Open Sans" panose="020B0606030504020204" pitchFamily="34" charset="0"/>
              </a:rPr>
              <a:t>1</a:t>
            </a:r>
            <a:endParaRPr lang="en-US" sz="2400" b="1" dirty="0">
              <a:solidFill>
                <a:srgbClr val="A6192E"/>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57" name="Connector: Elbow 56">
            <a:extLst>
              <a:ext uri="{FF2B5EF4-FFF2-40B4-BE49-F238E27FC236}">
                <a16:creationId xmlns:a16="http://schemas.microsoft.com/office/drawing/2014/main" id="{84F549A1-0982-414C-E794-5CA9CCC91D8A}"/>
              </a:ext>
            </a:extLst>
          </p:cNvPr>
          <p:cNvCxnSpPr>
            <a:cxnSpLocks/>
          </p:cNvCxnSpPr>
          <p:nvPr/>
        </p:nvCxnSpPr>
        <p:spPr>
          <a:xfrm rot="16200000" flipH="1">
            <a:off x="6722780" y="2075255"/>
            <a:ext cx="465843" cy="1145220"/>
          </a:xfrm>
          <a:prstGeom prst="bentConnector3">
            <a:avLst>
              <a:gd name="adj1" fmla="val 46541"/>
            </a:avLst>
          </a:prstGeom>
          <a:ln w="19050">
            <a:tailEnd type="stealth" w="lg" len="lg"/>
          </a:ln>
        </p:spPr>
        <p:style>
          <a:lnRef idx="1">
            <a:schemeClr val="dk1"/>
          </a:lnRef>
          <a:fillRef idx="0">
            <a:schemeClr val="dk1"/>
          </a:fillRef>
          <a:effectRef idx="0">
            <a:schemeClr val="dk1"/>
          </a:effectRef>
          <a:fontRef idx="minor">
            <a:schemeClr val="tx1"/>
          </a:fontRef>
        </p:style>
      </p:cxnSp>
      <p:cxnSp>
        <p:nvCxnSpPr>
          <p:cNvPr id="58" name="Connector: Elbow 57">
            <a:extLst>
              <a:ext uri="{FF2B5EF4-FFF2-40B4-BE49-F238E27FC236}">
                <a16:creationId xmlns:a16="http://schemas.microsoft.com/office/drawing/2014/main" id="{7AAEF47E-190E-4092-9E27-7C43AC7ABE20}"/>
              </a:ext>
            </a:extLst>
          </p:cNvPr>
          <p:cNvCxnSpPr>
            <a:cxnSpLocks/>
          </p:cNvCxnSpPr>
          <p:nvPr/>
        </p:nvCxnSpPr>
        <p:spPr>
          <a:xfrm rot="5400000">
            <a:off x="5060510" y="2064716"/>
            <a:ext cx="446284" cy="1144196"/>
          </a:xfrm>
          <a:prstGeom prst="bentConnector3">
            <a:avLst>
              <a:gd name="adj1" fmla="val 50000"/>
            </a:avLst>
          </a:prstGeom>
          <a:ln w="19050">
            <a:tailEnd type="stealth" w="lg" len="lg"/>
          </a:ln>
        </p:spPr>
        <p:style>
          <a:lnRef idx="1">
            <a:schemeClr val="dk1"/>
          </a:lnRef>
          <a:fillRef idx="0">
            <a:schemeClr val="dk1"/>
          </a:fillRef>
          <a:effectRef idx="0">
            <a:schemeClr val="dk1"/>
          </a:effectRef>
          <a:fontRef idx="minor">
            <a:schemeClr val="tx1"/>
          </a:fontRef>
        </p:style>
      </p:cxnSp>
      <p:sp>
        <p:nvSpPr>
          <p:cNvPr id="59" name="Rectangle 58">
            <a:extLst>
              <a:ext uri="{FF2B5EF4-FFF2-40B4-BE49-F238E27FC236}">
                <a16:creationId xmlns:a16="http://schemas.microsoft.com/office/drawing/2014/main" id="{56C6FD08-3AA0-1C0D-1F96-7C24C7E453D0}"/>
              </a:ext>
            </a:extLst>
          </p:cNvPr>
          <p:cNvSpPr/>
          <p:nvPr/>
        </p:nvSpPr>
        <p:spPr>
          <a:xfrm>
            <a:off x="5587948" y="1961197"/>
            <a:ext cx="1063970" cy="451838"/>
          </a:xfrm>
          <a:prstGeom prst="rect">
            <a:avLst/>
          </a:prstGeom>
          <a:ln w="12700">
            <a:solidFill>
              <a:srgbClr val="A5A5A5"/>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0     </a:t>
            </a:r>
            <a:r>
              <a:rPr lang="en-US" sz="2400" b="1" dirty="0">
                <a:solidFill>
                  <a:srgbClr val="941120"/>
                </a:solidFill>
                <a:latin typeface="Open Sans" panose="020B0606030504020204" pitchFamily="34" charset="0"/>
                <a:ea typeface="Open Sans" panose="020B0606030504020204" pitchFamily="34" charset="0"/>
                <a:cs typeface="Open Sans" panose="020B0606030504020204" pitchFamily="34" charset="0"/>
              </a:rPr>
              <a:t>1</a:t>
            </a:r>
            <a:endPar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itle 3">
            <a:extLst>
              <a:ext uri="{FF2B5EF4-FFF2-40B4-BE49-F238E27FC236}">
                <a16:creationId xmlns:a16="http://schemas.microsoft.com/office/drawing/2014/main" id="{34E5A56D-53D3-C54C-5A4F-88EB2EB452EE}"/>
              </a:ext>
            </a:extLst>
          </p:cNvPr>
          <p:cNvSpPr>
            <a:spLocks noGrp="1"/>
          </p:cNvSpPr>
          <p:nvPr>
            <p:ph type="title"/>
          </p:nvPr>
        </p:nvSpPr>
        <p:spPr>
          <a:xfrm>
            <a:off x="838200" y="365125"/>
            <a:ext cx="10515600" cy="1325563"/>
          </a:xfrm>
        </p:spPr>
        <p:txBody>
          <a:bodyPr>
            <a:normAutofit/>
          </a:bodyPr>
          <a:lstStyle/>
          <a:p>
            <a:r>
              <a:rPr lang="en-US" sz="4000" b="1" dirty="0">
                <a:latin typeface="Open Sans" panose="020B0606030504020204" pitchFamily="34" charset="0"/>
                <a:ea typeface="Open Sans" panose="020B0606030504020204" pitchFamily="34" charset="0"/>
                <a:cs typeface="Open Sans" panose="020B0606030504020204" pitchFamily="34" charset="0"/>
              </a:rPr>
              <a:t>Integer Priority Queueing (IPQ)</a:t>
            </a:r>
          </a:p>
        </p:txBody>
      </p:sp>
      <p:cxnSp>
        <p:nvCxnSpPr>
          <p:cNvPr id="25" name="Straight Arrow Connector 24">
            <a:extLst>
              <a:ext uri="{FF2B5EF4-FFF2-40B4-BE49-F238E27FC236}">
                <a16:creationId xmlns:a16="http://schemas.microsoft.com/office/drawing/2014/main" id="{01AD5DFE-5D81-84AA-E373-DCC43A184665}"/>
              </a:ext>
            </a:extLst>
          </p:cNvPr>
          <p:cNvCxnSpPr>
            <a:cxnSpLocks/>
          </p:cNvCxnSpPr>
          <p:nvPr/>
        </p:nvCxnSpPr>
        <p:spPr>
          <a:xfrm flipH="1">
            <a:off x="7111126" y="4859273"/>
            <a:ext cx="378" cy="209554"/>
          </a:xfrm>
          <a:prstGeom prst="straightConnector1">
            <a:avLst/>
          </a:prstGeom>
          <a:ln w="12700">
            <a:tailEnd type="triangle" w="med" len="med"/>
          </a:ln>
        </p:spPr>
        <p:style>
          <a:lnRef idx="1">
            <a:schemeClr val="dk1"/>
          </a:lnRef>
          <a:fillRef idx="0">
            <a:schemeClr val="dk1"/>
          </a:fillRef>
          <a:effectRef idx="0">
            <a:schemeClr val="dk1"/>
          </a:effectRef>
          <a:fontRef idx="minor">
            <a:schemeClr val="tx1"/>
          </a:fontRef>
        </p:style>
      </p:cxnSp>
      <p:sp>
        <p:nvSpPr>
          <p:cNvPr id="28" name="Flowchart: Connector 27">
            <a:extLst>
              <a:ext uri="{FF2B5EF4-FFF2-40B4-BE49-F238E27FC236}">
                <a16:creationId xmlns:a16="http://schemas.microsoft.com/office/drawing/2014/main" id="{46D29AE0-B6C5-F492-BEDA-A5F8938F3862}"/>
              </a:ext>
            </a:extLst>
          </p:cNvPr>
          <p:cNvSpPr/>
          <p:nvPr/>
        </p:nvSpPr>
        <p:spPr>
          <a:xfrm>
            <a:off x="6827283" y="5070464"/>
            <a:ext cx="567686" cy="567686"/>
          </a:xfrm>
          <a:prstGeom prst="flowChartConnector">
            <a:avLst/>
          </a:prstGeom>
          <a:solidFill>
            <a:srgbClr val="2166AC"/>
          </a:solidFill>
          <a:ln w="12700">
            <a:solidFill>
              <a:srgbClr val="2F528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C</a:t>
            </a:r>
          </a:p>
        </p:txBody>
      </p:sp>
      <p:cxnSp>
        <p:nvCxnSpPr>
          <p:cNvPr id="29" name="Straight Arrow Connector 28">
            <a:extLst>
              <a:ext uri="{FF2B5EF4-FFF2-40B4-BE49-F238E27FC236}">
                <a16:creationId xmlns:a16="http://schemas.microsoft.com/office/drawing/2014/main" id="{2FCE3667-646A-D7CB-4858-5FE2E83E8AAF}"/>
              </a:ext>
            </a:extLst>
          </p:cNvPr>
          <p:cNvCxnSpPr>
            <a:cxnSpLocks/>
            <a:endCxn id="30" idx="0"/>
          </p:cNvCxnSpPr>
          <p:nvPr/>
        </p:nvCxnSpPr>
        <p:spPr>
          <a:xfrm>
            <a:off x="8516247" y="4859273"/>
            <a:ext cx="846" cy="209554"/>
          </a:xfrm>
          <a:prstGeom prst="straightConnector1">
            <a:avLst/>
          </a:prstGeom>
          <a:ln w="12700">
            <a:tailEnd type="triangle" w="med" len="med"/>
          </a:ln>
        </p:spPr>
        <p:style>
          <a:lnRef idx="1">
            <a:schemeClr val="dk1"/>
          </a:lnRef>
          <a:fillRef idx="0">
            <a:schemeClr val="dk1"/>
          </a:fillRef>
          <a:effectRef idx="0">
            <a:schemeClr val="dk1"/>
          </a:effectRef>
          <a:fontRef idx="minor">
            <a:schemeClr val="tx1"/>
          </a:fontRef>
        </p:style>
      </p:cxnSp>
      <p:sp>
        <p:nvSpPr>
          <p:cNvPr id="30" name="Flowchart: Connector 29">
            <a:extLst>
              <a:ext uri="{FF2B5EF4-FFF2-40B4-BE49-F238E27FC236}">
                <a16:creationId xmlns:a16="http://schemas.microsoft.com/office/drawing/2014/main" id="{5E97C200-8C84-7AF4-DD55-D426F4A68C6E}"/>
              </a:ext>
            </a:extLst>
          </p:cNvPr>
          <p:cNvSpPr/>
          <p:nvPr/>
        </p:nvSpPr>
        <p:spPr>
          <a:xfrm>
            <a:off x="8233250" y="5068827"/>
            <a:ext cx="567686" cy="567686"/>
          </a:xfrm>
          <a:prstGeom prst="flowChartConnector">
            <a:avLst/>
          </a:prstGeom>
          <a:solidFill>
            <a:schemeClr val="accent6">
              <a:lumMod val="75000"/>
            </a:schemeClr>
          </a:solidFill>
          <a:ln w="12700">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rPr>
              <a:t>B</a:t>
            </a:r>
          </a:p>
        </p:txBody>
      </p:sp>
      <p:sp>
        <p:nvSpPr>
          <p:cNvPr id="12" name="Rectangle: Rounded Corners 11">
            <a:extLst>
              <a:ext uri="{FF2B5EF4-FFF2-40B4-BE49-F238E27FC236}">
                <a16:creationId xmlns:a16="http://schemas.microsoft.com/office/drawing/2014/main" id="{6FBFB23D-7522-8DF7-911F-990188156F03}"/>
              </a:ext>
            </a:extLst>
          </p:cNvPr>
          <p:cNvSpPr/>
          <p:nvPr/>
        </p:nvSpPr>
        <p:spPr>
          <a:xfrm>
            <a:off x="6143566" y="2003591"/>
            <a:ext cx="476810" cy="363972"/>
          </a:xfrm>
          <a:prstGeom prst="roundRect">
            <a:avLst/>
          </a:prstGeom>
          <a:solidFill>
            <a:srgbClr val="9411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50" b="1" dirty="0">
                <a:latin typeface="Open Sans" panose="020B0606030504020204" pitchFamily="34" charset="0"/>
                <a:ea typeface="Open Sans" panose="020B0606030504020204" pitchFamily="34" charset="0"/>
                <a:cs typeface="Open Sans" panose="020B0606030504020204" pitchFamily="34" charset="0"/>
              </a:rPr>
              <a:t>1</a:t>
            </a:r>
          </a:p>
        </p:txBody>
      </p:sp>
      <p:sp>
        <p:nvSpPr>
          <p:cNvPr id="14" name="Arrow: Right 13">
            <a:extLst>
              <a:ext uri="{FF2B5EF4-FFF2-40B4-BE49-F238E27FC236}">
                <a16:creationId xmlns:a16="http://schemas.microsoft.com/office/drawing/2014/main" id="{6E7343B4-4D9F-F59D-8660-C206154198B9}"/>
              </a:ext>
            </a:extLst>
          </p:cNvPr>
          <p:cNvSpPr/>
          <p:nvPr/>
        </p:nvSpPr>
        <p:spPr>
          <a:xfrm>
            <a:off x="6996325" y="2448821"/>
            <a:ext cx="1063972" cy="524078"/>
          </a:xfrm>
          <a:prstGeom prst="rightArrow">
            <a:avLst/>
          </a:prstGeom>
          <a:solidFill>
            <a:srgbClr val="94112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FFS</a:t>
            </a:r>
          </a:p>
        </p:txBody>
      </p:sp>
      <p:sp>
        <p:nvSpPr>
          <p:cNvPr id="15" name="Rectangle: Rounded Corners 14">
            <a:extLst>
              <a:ext uri="{FF2B5EF4-FFF2-40B4-BE49-F238E27FC236}">
                <a16:creationId xmlns:a16="http://schemas.microsoft.com/office/drawing/2014/main" id="{DAA5D3AA-F986-922C-F8A5-B3F7816047BA}"/>
              </a:ext>
            </a:extLst>
          </p:cNvPr>
          <p:cNvSpPr/>
          <p:nvPr/>
        </p:nvSpPr>
        <p:spPr>
          <a:xfrm>
            <a:off x="7052322" y="2927172"/>
            <a:ext cx="476810" cy="363972"/>
          </a:xfrm>
          <a:prstGeom prst="roundRect">
            <a:avLst/>
          </a:prstGeom>
          <a:solidFill>
            <a:srgbClr val="9411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50" b="1" dirty="0">
                <a:latin typeface="Open Sans" panose="020B0606030504020204" pitchFamily="34" charset="0"/>
                <a:ea typeface="Open Sans" panose="020B0606030504020204" pitchFamily="34" charset="0"/>
                <a:cs typeface="Open Sans" panose="020B0606030504020204" pitchFamily="34" charset="0"/>
              </a:rPr>
              <a:t>1</a:t>
            </a:r>
          </a:p>
        </p:txBody>
      </p:sp>
      <p:sp>
        <p:nvSpPr>
          <p:cNvPr id="22" name="Arrow: Right 21">
            <a:extLst>
              <a:ext uri="{FF2B5EF4-FFF2-40B4-BE49-F238E27FC236}">
                <a16:creationId xmlns:a16="http://schemas.microsoft.com/office/drawing/2014/main" id="{80C7D38B-2F8E-E344-95B6-C1E7415D74A7}"/>
              </a:ext>
            </a:extLst>
          </p:cNvPr>
          <p:cNvSpPr/>
          <p:nvPr/>
        </p:nvSpPr>
        <p:spPr>
          <a:xfrm>
            <a:off x="6305186" y="3355049"/>
            <a:ext cx="1063972" cy="524078"/>
          </a:xfrm>
          <a:prstGeom prst="rightArrow">
            <a:avLst/>
          </a:prstGeom>
          <a:solidFill>
            <a:srgbClr val="94112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FFS</a:t>
            </a:r>
          </a:p>
        </p:txBody>
      </p:sp>
      <p:sp>
        <p:nvSpPr>
          <p:cNvPr id="23" name="Rectangle: Rounded Corners 22">
            <a:extLst>
              <a:ext uri="{FF2B5EF4-FFF2-40B4-BE49-F238E27FC236}">
                <a16:creationId xmlns:a16="http://schemas.microsoft.com/office/drawing/2014/main" id="{8C79AE7F-22BC-14C6-4A38-A7532EA5D60C}"/>
              </a:ext>
            </a:extLst>
          </p:cNvPr>
          <p:cNvSpPr/>
          <p:nvPr/>
        </p:nvSpPr>
        <p:spPr>
          <a:xfrm>
            <a:off x="6842917" y="3834722"/>
            <a:ext cx="476810" cy="363972"/>
          </a:xfrm>
          <a:prstGeom prst="roundRect">
            <a:avLst/>
          </a:prstGeom>
          <a:solidFill>
            <a:srgbClr val="9411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50" b="1" dirty="0">
                <a:latin typeface="Open Sans" panose="020B0606030504020204" pitchFamily="34" charset="0"/>
                <a:ea typeface="Open Sans" panose="020B0606030504020204" pitchFamily="34" charset="0"/>
                <a:cs typeface="Open Sans" panose="020B0606030504020204" pitchFamily="34" charset="0"/>
              </a:rPr>
              <a:t>1</a:t>
            </a:r>
          </a:p>
        </p:txBody>
      </p:sp>
      <p:sp>
        <p:nvSpPr>
          <p:cNvPr id="6" name="Arrow: Right 5">
            <a:extLst>
              <a:ext uri="{FF2B5EF4-FFF2-40B4-BE49-F238E27FC236}">
                <a16:creationId xmlns:a16="http://schemas.microsoft.com/office/drawing/2014/main" id="{FC9E3EF5-223F-AA7A-EE40-07D68C0B49BC}"/>
              </a:ext>
            </a:extLst>
          </p:cNvPr>
          <p:cNvSpPr/>
          <p:nvPr/>
        </p:nvSpPr>
        <p:spPr>
          <a:xfrm>
            <a:off x="5587941" y="1528531"/>
            <a:ext cx="1063972" cy="524078"/>
          </a:xfrm>
          <a:prstGeom prst="rightArrow">
            <a:avLst/>
          </a:prstGeom>
          <a:solidFill>
            <a:srgbClr val="94112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FFS</a:t>
            </a:r>
          </a:p>
        </p:txBody>
      </p:sp>
      <p:sp>
        <p:nvSpPr>
          <p:cNvPr id="31" name="TextBox 30">
            <a:extLst>
              <a:ext uri="{FF2B5EF4-FFF2-40B4-BE49-F238E27FC236}">
                <a16:creationId xmlns:a16="http://schemas.microsoft.com/office/drawing/2014/main" id="{FCA3F55E-ED02-4935-BFFD-4FD7D12AD355}"/>
              </a:ext>
            </a:extLst>
          </p:cNvPr>
          <p:cNvSpPr txBox="1"/>
          <p:nvPr/>
        </p:nvSpPr>
        <p:spPr>
          <a:xfrm>
            <a:off x="1110925" y="2853035"/>
            <a:ext cx="1804661" cy="461665"/>
          </a:xfrm>
          <a:prstGeom prst="rect">
            <a:avLst/>
          </a:prstGeom>
          <a:noFill/>
        </p:spPr>
        <p:txBody>
          <a:bodyPr wrap="none" rtlCol="0">
            <a:spAutoFit/>
          </a:bodyPr>
          <a:lstStyle/>
          <a:p>
            <a:r>
              <a:rPr lang="en-US" sz="2400" i="1" dirty="0">
                <a:latin typeface="Open Sans" panose="020B0606030504020204" pitchFamily="34" charset="0"/>
                <a:ea typeface="Open Sans" panose="020B0606030504020204" pitchFamily="34" charset="0"/>
                <a:cs typeface="Open Sans" panose="020B0606030504020204" pitchFamily="34" charset="0"/>
              </a:rPr>
              <a:t>Bitmap Tree</a:t>
            </a:r>
          </a:p>
        </p:txBody>
      </p:sp>
      <p:sp>
        <p:nvSpPr>
          <p:cNvPr id="32" name="TextBox 31">
            <a:extLst>
              <a:ext uri="{FF2B5EF4-FFF2-40B4-BE49-F238E27FC236}">
                <a16:creationId xmlns:a16="http://schemas.microsoft.com/office/drawing/2014/main" id="{37F75FA5-4F83-A62D-BE09-0A2F77FCD25C}"/>
              </a:ext>
            </a:extLst>
          </p:cNvPr>
          <p:cNvSpPr txBox="1"/>
          <p:nvPr/>
        </p:nvSpPr>
        <p:spPr>
          <a:xfrm>
            <a:off x="2742381" y="1763469"/>
            <a:ext cx="670376" cy="2246769"/>
          </a:xfrm>
          <a:prstGeom prst="rect">
            <a:avLst/>
          </a:prstGeom>
          <a:noFill/>
        </p:spPr>
        <p:txBody>
          <a:bodyPr wrap="none" rtlCol="0">
            <a:spAutoFit/>
          </a:bodyPr>
          <a:lstStyle/>
          <a:p>
            <a:r>
              <a:rPr lang="en-US" sz="14000" dirty="0">
                <a:latin typeface="Segoe UI Variable Display Light" pitchFamily="2" charset="0"/>
                <a:ea typeface="Open Sans Light" panose="020B0306030504020204" pitchFamily="34" charset="0"/>
                <a:cs typeface="Open Sans Light" panose="020B0306030504020204" pitchFamily="34" charset="0"/>
              </a:rPr>
              <a:t>{</a:t>
            </a:r>
          </a:p>
        </p:txBody>
      </p:sp>
      <p:sp>
        <p:nvSpPr>
          <p:cNvPr id="18" name="!!Content Placeholder 4">
            <a:extLst>
              <a:ext uri="{FF2B5EF4-FFF2-40B4-BE49-F238E27FC236}">
                <a16:creationId xmlns:a16="http://schemas.microsoft.com/office/drawing/2014/main" id="{3F69EC82-B425-1738-7BF6-D8C22EC9069E}"/>
              </a:ext>
            </a:extLst>
          </p:cNvPr>
          <p:cNvSpPr>
            <a:spLocks noGrp="1"/>
          </p:cNvSpPr>
          <p:nvPr>
            <p:ph idx="1"/>
          </p:nvPr>
        </p:nvSpPr>
        <p:spPr>
          <a:xfrm>
            <a:off x="838200" y="5964675"/>
            <a:ext cx="9959939" cy="451838"/>
          </a:xfrm>
        </p:spPr>
        <p:txBody>
          <a:bodyPr>
            <a:normAutofit/>
          </a:bodyPr>
          <a:lstStyle/>
          <a:p>
            <a:pPr marL="0" indent="0">
              <a:buNone/>
            </a:pPr>
            <a:r>
              <a:rPr lang="en-US" sz="2400" dirty="0">
                <a:latin typeface="Open Sans" panose="020B0606030504020204" pitchFamily="34" charset="0"/>
                <a:ea typeface="Open Sans" panose="020B0606030504020204" pitchFamily="34" charset="0"/>
                <a:cs typeface="Open Sans" panose="020B0606030504020204" pitchFamily="34" charset="0"/>
              </a:rPr>
              <a:t>Data-structure is called a </a:t>
            </a:r>
            <a:r>
              <a:rPr lang="en-US" sz="2400" b="1" dirty="0">
                <a:latin typeface="Open Sans" panose="020B0606030504020204" pitchFamily="34" charset="0"/>
                <a:ea typeface="Open Sans" panose="020B0606030504020204" pitchFamily="34" charset="0"/>
                <a:cs typeface="Open Sans" panose="020B0606030504020204" pitchFamily="34" charset="0"/>
              </a:rPr>
              <a:t>Hierarchical Find-First Set (HFFS) Queue</a:t>
            </a:r>
          </a:p>
        </p:txBody>
      </p:sp>
    </p:spTree>
    <p:extLst>
      <p:ext uri="{BB962C8B-B14F-4D97-AF65-F5344CB8AC3E}">
        <p14:creationId xmlns:p14="http://schemas.microsoft.com/office/powerpoint/2010/main" val="62442313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6">
            <a:extLst>
              <a:ext uri="{FF2B5EF4-FFF2-40B4-BE49-F238E27FC236}">
                <a16:creationId xmlns:a16="http://schemas.microsoft.com/office/drawing/2014/main" id="{34E5A56D-53D3-C54C-5A4F-88EB2EB452EE}"/>
              </a:ext>
            </a:extLst>
          </p:cNvPr>
          <p:cNvSpPr>
            <a:spLocks noGrp="1"/>
          </p:cNvSpPr>
          <p:nvPr>
            <p:ph type="title"/>
          </p:nvPr>
        </p:nvSpPr>
        <p:spPr>
          <a:xfrm>
            <a:off x="838200" y="365125"/>
            <a:ext cx="10515600" cy="1325563"/>
          </a:xfrm>
        </p:spPr>
        <p:txBody>
          <a:bodyPr>
            <a:normAutofit/>
          </a:bodyPr>
          <a:lstStyle/>
          <a:p>
            <a:r>
              <a:rPr lang="en-US" sz="4000" b="1" dirty="0">
                <a:latin typeface="Open Sans" panose="020B0606030504020204" pitchFamily="34" charset="0"/>
                <a:ea typeface="Open Sans" panose="020B0606030504020204" pitchFamily="34" charset="0"/>
                <a:cs typeface="Open Sans" panose="020B0606030504020204" pitchFamily="34" charset="0"/>
              </a:rPr>
              <a:t>Bitmapped Bucket Queue (BBQ)</a:t>
            </a:r>
          </a:p>
        </p:txBody>
      </p:sp>
      <p:pic>
        <p:nvPicPr>
          <p:cNvPr id="34" name="Graphic 33">
            <a:extLst>
              <a:ext uri="{FF2B5EF4-FFF2-40B4-BE49-F238E27FC236}">
                <a16:creationId xmlns:a16="http://schemas.microsoft.com/office/drawing/2014/main" id="{C5B581D3-F26B-E6DC-F63B-A919BB399F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19289" y="2218257"/>
            <a:ext cx="4327133" cy="4044314"/>
          </a:xfrm>
          <a:prstGeom prst="rect">
            <a:avLst/>
          </a:prstGeom>
        </p:spPr>
      </p:pic>
      <p:sp>
        <p:nvSpPr>
          <p:cNvPr id="3" name="!!Content Placeholder 4">
            <a:extLst>
              <a:ext uri="{FF2B5EF4-FFF2-40B4-BE49-F238E27FC236}">
                <a16:creationId xmlns:a16="http://schemas.microsoft.com/office/drawing/2014/main" id="{02AD461D-62B2-0CBB-00A7-9225C7ACD221}"/>
              </a:ext>
            </a:extLst>
          </p:cNvPr>
          <p:cNvSpPr>
            <a:spLocks noGrp="1"/>
          </p:cNvSpPr>
          <p:nvPr>
            <p:ph idx="1"/>
          </p:nvPr>
        </p:nvSpPr>
        <p:spPr>
          <a:xfrm>
            <a:off x="838200" y="1521088"/>
            <a:ext cx="9959939" cy="451838"/>
          </a:xfrm>
        </p:spPr>
        <p:txBody>
          <a:bodyPr>
            <a:normAutofit/>
          </a:bodyPr>
          <a:lstStyle/>
          <a:p>
            <a:pPr marL="0" indent="0">
              <a:buNone/>
            </a:pPr>
            <a:r>
              <a:rPr lang="en-US" sz="2400" dirty="0">
                <a:latin typeface="Open Sans" panose="020B0606030504020204" pitchFamily="34" charset="0"/>
                <a:ea typeface="Open Sans" panose="020B0606030504020204" pitchFamily="34" charset="0"/>
                <a:cs typeface="Open Sans" panose="020B0606030504020204" pitchFamily="34" charset="0"/>
              </a:rPr>
              <a:t>Data-structure is called a </a:t>
            </a:r>
            <a:r>
              <a:rPr lang="en-US" sz="2400" b="1" dirty="0">
                <a:latin typeface="Open Sans" panose="020B0606030504020204" pitchFamily="34" charset="0"/>
                <a:ea typeface="Open Sans" panose="020B0606030504020204" pitchFamily="34" charset="0"/>
                <a:cs typeface="Open Sans" panose="020B0606030504020204" pitchFamily="34" charset="0"/>
              </a:rPr>
              <a:t>Hierarchical Find-First Set (HFFS) Queue</a:t>
            </a:r>
          </a:p>
        </p:txBody>
      </p:sp>
      <p:sp>
        <p:nvSpPr>
          <p:cNvPr id="4" name="!!A">
            <a:extLst>
              <a:ext uri="{FF2B5EF4-FFF2-40B4-BE49-F238E27FC236}">
                <a16:creationId xmlns:a16="http://schemas.microsoft.com/office/drawing/2014/main" id="{64943A13-313A-821C-8D16-4463ACFD494E}"/>
              </a:ext>
            </a:extLst>
          </p:cNvPr>
          <p:cNvSpPr txBox="1"/>
          <p:nvPr/>
        </p:nvSpPr>
        <p:spPr>
          <a:xfrm>
            <a:off x="838200" y="2218257"/>
            <a:ext cx="4786901" cy="3477875"/>
          </a:xfrm>
          <a:prstGeom prst="rect">
            <a:avLst/>
          </a:prstGeom>
          <a:noFill/>
        </p:spPr>
        <p:txBody>
          <a:bodyPr wrap="square">
            <a:spAutoFit/>
          </a:bodyPr>
          <a:lstStyle/>
          <a:p>
            <a:pPr algn="just"/>
            <a:r>
              <a:rPr lang="en-US" sz="2000" dirty="0">
                <a:latin typeface="Open Sans" panose="020B0606030504020204" pitchFamily="34" charset="0"/>
                <a:ea typeface="Open Sans" panose="020B0606030504020204" pitchFamily="34" charset="0"/>
                <a:cs typeface="Open Sans" panose="020B0606030504020204" pitchFamily="34" charset="0"/>
              </a:rPr>
              <a:t>Many software systems use FFS-based priority queueing (</a:t>
            </a:r>
            <a:r>
              <a:rPr lang="en-US" sz="2000" i="1" dirty="0">
                <a:latin typeface="Open Sans" panose="020B0606030504020204" pitchFamily="34" charset="0"/>
                <a:ea typeface="Open Sans" panose="020B0606030504020204" pitchFamily="34" charset="0"/>
                <a:cs typeface="Open Sans" panose="020B0606030504020204" pitchFamily="34" charset="0"/>
              </a:rPr>
              <a:t>e.g.</a:t>
            </a:r>
            <a:r>
              <a:rPr lang="en-US" sz="2000" dirty="0">
                <a:latin typeface="Open Sans" panose="020B0606030504020204" pitchFamily="34" charset="0"/>
                <a:ea typeface="Open Sans" panose="020B0606030504020204" pitchFamily="34" charset="0"/>
                <a:cs typeface="Open Sans" panose="020B0606030504020204" pitchFamily="34" charset="0"/>
              </a:rPr>
              <a:t>, Linux scheduler for process scheduling, and Eiffel </a:t>
            </a:r>
            <a:r>
              <a:rPr lang="en-US" sz="2000" dirty="0">
                <a:solidFill>
                  <a:srgbClr val="ABABAB"/>
                </a:solidFill>
                <a:latin typeface="Open Sans" panose="020B0606030504020204" pitchFamily="34" charset="0"/>
                <a:ea typeface="Open Sans" panose="020B0606030504020204" pitchFamily="34" charset="0"/>
                <a:cs typeface="Open Sans" panose="020B0606030504020204" pitchFamily="34" charset="0"/>
              </a:rPr>
              <a:t>[NSDI ‘19]</a:t>
            </a:r>
            <a:r>
              <a:rPr lang="en-US" sz="2000" dirty="0">
                <a:latin typeface="Open Sans" panose="020B0606030504020204" pitchFamily="34" charset="0"/>
                <a:ea typeface="Open Sans" panose="020B0606030504020204" pitchFamily="34" charset="0"/>
                <a:cs typeface="Open Sans" panose="020B0606030504020204" pitchFamily="34" charset="0"/>
              </a:rPr>
              <a:t> for packet scheduling).</a:t>
            </a:r>
          </a:p>
          <a:p>
            <a:pPr algn="just"/>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gn="just"/>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gn="just"/>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gn="just"/>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gn="just"/>
            <a:r>
              <a:rPr lang="en-US" sz="2000" dirty="0">
                <a:solidFill>
                  <a:srgbClr val="941120"/>
                </a:solidFill>
                <a:latin typeface="Open Sans" panose="020B0606030504020204" pitchFamily="34" charset="0"/>
                <a:ea typeface="Open Sans" panose="020B0606030504020204" pitchFamily="34" charset="0"/>
                <a:cs typeface="Open Sans" panose="020B0606030504020204" pitchFamily="34" charset="0"/>
              </a:rPr>
              <a:t>Our insight is that this data-structure is amenable to a </a:t>
            </a:r>
            <a:r>
              <a:rPr lang="en-US" sz="2000" i="1" dirty="0">
                <a:solidFill>
                  <a:srgbClr val="941120"/>
                </a:solidFill>
                <a:latin typeface="Open Sans" panose="020B0606030504020204" pitchFamily="34" charset="0"/>
                <a:ea typeface="Open Sans" panose="020B0606030504020204" pitchFamily="34" charset="0"/>
                <a:cs typeface="Open Sans" panose="020B0606030504020204" pitchFamily="34" charset="0"/>
              </a:rPr>
              <a:t>high-performance, </a:t>
            </a:r>
            <a:r>
              <a:rPr lang="en-US" sz="2000" b="1" i="1" dirty="0">
                <a:solidFill>
                  <a:srgbClr val="941120"/>
                </a:solidFill>
                <a:latin typeface="Open Sans" panose="020B0606030504020204" pitchFamily="34" charset="0"/>
                <a:ea typeface="Open Sans" panose="020B0606030504020204" pitchFamily="34" charset="0"/>
                <a:cs typeface="Open Sans" panose="020B0606030504020204" pitchFamily="34" charset="0"/>
              </a:rPr>
              <a:t>fully-pipelined</a:t>
            </a:r>
            <a:r>
              <a:rPr lang="en-US" sz="2000" i="1" dirty="0">
                <a:solidFill>
                  <a:srgbClr val="941120"/>
                </a:solidFill>
                <a:latin typeface="Open Sans" panose="020B0606030504020204" pitchFamily="34" charset="0"/>
                <a:ea typeface="Open Sans" panose="020B0606030504020204" pitchFamily="34" charset="0"/>
                <a:cs typeface="Open Sans" panose="020B0606030504020204" pitchFamily="34" charset="0"/>
              </a:rPr>
              <a:t> hardware implementation</a:t>
            </a:r>
            <a:r>
              <a:rPr lang="en-US" sz="2000" dirty="0">
                <a:solidFill>
                  <a:srgbClr val="941120"/>
                </a:solidFill>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3554862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552FE8-E4EB-7DAF-63FB-BF778904FED3}"/>
              </a:ext>
            </a:extLst>
          </p:cNvPr>
          <p:cNvSpPr>
            <a:spLocks noGrp="1"/>
          </p:cNvSpPr>
          <p:nvPr>
            <p:ph idx="1"/>
          </p:nvPr>
        </p:nvSpPr>
        <p:spPr>
          <a:xfrm>
            <a:off x="838202" y="1687618"/>
            <a:ext cx="9438638" cy="1060662"/>
          </a:xfrm>
        </p:spPr>
        <p:txBody>
          <a:bodyPr>
            <a:normAutofit/>
          </a:bodyPr>
          <a:lstStyle/>
          <a:p>
            <a:pPr marL="0" indent="0">
              <a:lnSpc>
                <a:spcPct val="100000"/>
              </a:lnSpc>
              <a:spcBef>
                <a:spcPts val="0"/>
              </a:spcBef>
              <a:buNone/>
            </a:pPr>
            <a:r>
              <a:rPr lang="en-US" sz="2200" dirty="0">
                <a:latin typeface="Open Sans" panose="020B0606030504020204" pitchFamily="34" charset="0"/>
                <a:ea typeface="Open Sans" panose="020B0606030504020204" pitchFamily="34" charset="0"/>
                <a:cs typeface="Open Sans" panose="020B0606030504020204" pitchFamily="34" charset="0"/>
              </a:rPr>
              <a:t>Programmable Packet Scheduling at Line Rate </a:t>
            </a:r>
            <a:r>
              <a:rPr lang="en-US" sz="2200" dirty="0">
                <a:solidFill>
                  <a:srgbClr val="ABABAB"/>
                </a:solidFill>
                <a:latin typeface="Open Sans" panose="020B0606030504020204" pitchFamily="34" charset="0"/>
                <a:ea typeface="Open Sans" panose="020B0606030504020204" pitchFamily="34" charset="0"/>
                <a:cs typeface="Open Sans" panose="020B0606030504020204" pitchFamily="34" charset="0"/>
              </a:rPr>
              <a:t>[SIGCOMM ’16]</a:t>
            </a:r>
          </a:p>
          <a:p>
            <a:pPr marL="0" indent="0">
              <a:lnSpc>
                <a:spcPct val="100000"/>
              </a:lnSpc>
              <a:spcBef>
                <a:spcPts val="0"/>
              </a:spcBef>
              <a:buNone/>
            </a:pPr>
            <a:r>
              <a:rPr lang="en-US" sz="2200" b="1" dirty="0">
                <a:latin typeface="Open Sans" panose="020B0606030504020204" pitchFamily="34" charset="0"/>
                <a:ea typeface="Open Sans" panose="020B0606030504020204" pitchFamily="34" charset="0"/>
                <a:cs typeface="Open Sans" panose="020B0606030504020204" pitchFamily="34" charset="0"/>
              </a:rPr>
              <a:t>→ Push-In First-Out (PIFO)</a:t>
            </a:r>
            <a:endParaRPr lang="en-US" sz="2200"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itle 3">
            <a:extLst>
              <a:ext uri="{FF2B5EF4-FFF2-40B4-BE49-F238E27FC236}">
                <a16:creationId xmlns:a16="http://schemas.microsoft.com/office/drawing/2014/main" id="{60A39A7F-3478-9058-2786-1BD262928972}"/>
              </a:ext>
            </a:extLst>
          </p:cNvPr>
          <p:cNvSpPr>
            <a:spLocks noGrp="1"/>
          </p:cNvSpPr>
          <p:nvPr>
            <p:ph type="title"/>
          </p:nvPr>
        </p:nvSpPr>
        <p:spPr>
          <a:xfrm>
            <a:off x="838200" y="365125"/>
            <a:ext cx="10515600" cy="1325563"/>
          </a:xfrm>
        </p:spPr>
        <p:txBody>
          <a:bodyPr>
            <a:normAutofit/>
          </a:bodyPr>
          <a:lstStyle/>
          <a:p>
            <a:r>
              <a:rPr lang="en-US" sz="4000" b="1" i="1" dirty="0">
                <a:latin typeface="Open Sans" panose="020B0606030504020204" pitchFamily="34" charset="0"/>
                <a:ea typeface="Open Sans" panose="020B0606030504020204" pitchFamily="34" charset="0"/>
                <a:cs typeface="Open Sans" panose="020B0606030504020204" pitchFamily="34" charset="0"/>
              </a:rPr>
              <a:t>Programmable</a:t>
            </a:r>
            <a:r>
              <a:rPr lang="en-US" sz="4000" b="1" dirty="0">
                <a:latin typeface="Open Sans" panose="020B0606030504020204" pitchFamily="34" charset="0"/>
                <a:ea typeface="Open Sans" panose="020B0606030504020204" pitchFamily="34" charset="0"/>
                <a:cs typeface="Open Sans" panose="020B0606030504020204" pitchFamily="34" charset="0"/>
              </a:rPr>
              <a:t> Packet Scheduling</a:t>
            </a:r>
          </a:p>
        </p:txBody>
      </p:sp>
      <p:sp>
        <p:nvSpPr>
          <p:cNvPr id="31" name="Arrow: Right 30">
            <a:extLst>
              <a:ext uri="{FF2B5EF4-FFF2-40B4-BE49-F238E27FC236}">
                <a16:creationId xmlns:a16="http://schemas.microsoft.com/office/drawing/2014/main" id="{7BF4D6E3-D58D-2E87-FB4B-899DE7F39502}"/>
              </a:ext>
            </a:extLst>
          </p:cNvPr>
          <p:cNvSpPr/>
          <p:nvPr/>
        </p:nvSpPr>
        <p:spPr>
          <a:xfrm>
            <a:off x="1720850" y="3492499"/>
            <a:ext cx="650450" cy="635848"/>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F330FC40-DE9B-5568-2258-86E4643330C5}"/>
              </a:ext>
            </a:extLst>
          </p:cNvPr>
          <p:cNvSpPr txBox="1">
            <a:spLocks/>
          </p:cNvSpPr>
          <p:nvPr/>
        </p:nvSpPr>
        <p:spPr>
          <a:xfrm>
            <a:off x="3909102" y="5214237"/>
            <a:ext cx="3822702" cy="42164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1600" b="1" dirty="0">
                <a:latin typeface="Open Sans" panose="020B0606030504020204" pitchFamily="34" charset="0"/>
                <a:ea typeface="Open Sans" panose="020B0606030504020204" pitchFamily="34" charset="0"/>
                <a:cs typeface="Open Sans" panose="020B0606030504020204" pitchFamily="34" charset="0"/>
              </a:rPr>
              <a:t>Packet Scheduler</a:t>
            </a:r>
          </a:p>
        </p:txBody>
      </p:sp>
      <p:sp>
        <p:nvSpPr>
          <p:cNvPr id="2" name="Rectangle 1">
            <a:extLst>
              <a:ext uri="{FF2B5EF4-FFF2-40B4-BE49-F238E27FC236}">
                <a16:creationId xmlns:a16="http://schemas.microsoft.com/office/drawing/2014/main" id="{32465030-1DDD-7AE5-A841-C4BF511FC71A}"/>
              </a:ext>
            </a:extLst>
          </p:cNvPr>
          <p:cNvSpPr/>
          <p:nvPr/>
        </p:nvSpPr>
        <p:spPr>
          <a:xfrm>
            <a:off x="2382608" y="2683933"/>
            <a:ext cx="6875691" cy="2531639"/>
          </a:xfrm>
          <a:prstGeom prst="rect">
            <a:avLst/>
          </a:prstGeom>
          <a:noFill/>
          <a:ln w="190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6B2DF8B-33C2-60CA-6672-C2AB3568D684}"/>
              </a:ext>
            </a:extLst>
          </p:cNvPr>
          <p:cNvSpPr/>
          <p:nvPr/>
        </p:nvSpPr>
        <p:spPr>
          <a:xfrm>
            <a:off x="944032" y="3550073"/>
            <a:ext cx="618067" cy="520700"/>
          </a:xfrm>
          <a:prstGeom prst="rect">
            <a:avLst/>
          </a:prstGeom>
          <a:solidFill>
            <a:schemeClr val="accent1"/>
          </a:solidFill>
          <a:ln>
            <a:solidFill>
              <a:srgbClr val="2F52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a:t>
            </a:r>
          </a:p>
        </p:txBody>
      </p:sp>
      <p:sp>
        <p:nvSpPr>
          <p:cNvPr id="61" name="Content Placeholder 2">
            <a:extLst>
              <a:ext uri="{FF2B5EF4-FFF2-40B4-BE49-F238E27FC236}">
                <a16:creationId xmlns:a16="http://schemas.microsoft.com/office/drawing/2014/main" id="{2ABBC998-6420-4854-DAAA-4F53C3DFFE06}"/>
              </a:ext>
            </a:extLst>
          </p:cNvPr>
          <p:cNvSpPr txBox="1">
            <a:spLocks/>
          </p:cNvSpPr>
          <p:nvPr/>
        </p:nvSpPr>
        <p:spPr>
          <a:xfrm>
            <a:off x="764114" y="4088084"/>
            <a:ext cx="977901" cy="56980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1400" dirty="0">
                <a:latin typeface="Open Sans" panose="020B0606030504020204" pitchFamily="34" charset="0"/>
                <a:ea typeface="Open Sans" panose="020B0606030504020204" pitchFamily="34" charset="0"/>
                <a:cs typeface="Open Sans" panose="020B0606030504020204" pitchFamily="34" charset="0"/>
              </a:rPr>
              <a:t>Incoming Packet</a:t>
            </a:r>
          </a:p>
        </p:txBody>
      </p:sp>
    </p:spTree>
    <p:extLst>
      <p:ext uri="{BB962C8B-B14F-4D97-AF65-F5344CB8AC3E}">
        <p14:creationId xmlns:p14="http://schemas.microsoft.com/office/powerpoint/2010/main" val="35419116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 grpId="0"/>
      <p:bldP spid="2" grpId="0" animBg="1"/>
      <p:bldP spid="29" grpId="0" animBg="1"/>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AEFB6367-4643-CF12-A391-1037A566E3FE}"/>
              </a:ext>
            </a:extLst>
          </p:cNvPr>
          <p:cNvSpPr>
            <a:spLocks noGrp="1"/>
          </p:cNvSpPr>
          <p:nvPr>
            <p:ph idx="1"/>
          </p:nvPr>
        </p:nvSpPr>
        <p:spPr>
          <a:xfrm>
            <a:off x="838199" y="1825625"/>
            <a:ext cx="8902521" cy="3909767"/>
          </a:xfrm>
        </p:spPr>
        <p:txBody>
          <a:bodyPr>
            <a:normAutofit/>
          </a:bodyPr>
          <a:lstStyle/>
          <a:p>
            <a:pPr marL="0" indent="0">
              <a:lnSpc>
                <a:spcPct val="100000"/>
              </a:lnSpc>
              <a:spcBef>
                <a:spcPts val="1800"/>
              </a:spcBef>
              <a:buNone/>
            </a:pPr>
            <a:r>
              <a:rPr lang="en-US" sz="2200" dirty="0">
                <a:latin typeface="Open Sans" panose="020B0606030504020204" pitchFamily="34" charset="0"/>
                <a:ea typeface="Open Sans" panose="020B0606030504020204" pitchFamily="34" charset="0"/>
                <a:cs typeface="Open Sans" panose="020B0606030504020204" pitchFamily="34" charset="0"/>
              </a:rPr>
              <a:t>BBQ uses an IPQ-based design, breaking the dependence between queue size and run-time complexity of operations.</a:t>
            </a:r>
          </a:p>
          <a:p>
            <a:pPr marL="0" indent="0">
              <a:lnSpc>
                <a:spcPct val="100000"/>
              </a:lnSpc>
              <a:spcBef>
                <a:spcPts val="1800"/>
              </a:spcBef>
              <a:buNone/>
            </a:pPr>
            <a:r>
              <a:rPr lang="en-US" sz="2200" i="1" dirty="0">
                <a:latin typeface="Open Sans" panose="020B0606030504020204" pitchFamily="34" charset="0"/>
                <a:ea typeface="Open Sans" panose="020B0606030504020204" pitchFamily="34" charset="0"/>
                <a:cs typeface="Open Sans" panose="020B0606030504020204" pitchFamily="34" charset="0"/>
              </a:rPr>
              <a:t>Scalability “falls out” of this high-level design choice.</a:t>
            </a:r>
          </a:p>
        </p:txBody>
      </p:sp>
      <p:pic>
        <p:nvPicPr>
          <p:cNvPr id="4" name="Picture 3" descr="A person holding a glass of wine&#10;&#10;Description automatically generated">
            <a:extLst>
              <a:ext uri="{FF2B5EF4-FFF2-40B4-BE49-F238E27FC236}">
                <a16:creationId xmlns:a16="http://schemas.microsoft.com/office/drawing/2014/main" id="{D5F89940-5912-8845-3CB1-A02386C4AC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9445" y="3429000"/>
            <a:ext cx="4313109" cy="2639623"/>
          </a:xfrm>
          <a:prstGeom prst="rect">
            <a:avLst/>
          </a:prstGeom>
        </p:spPr>
      </p:pic>
      <p:pic>
        <p:nvPicPr>
          <p:cNvPr id="5" name="Graphic 4">
            <a:extLst>
              <a:ext uri="{FF2B5EF4-FFF2-40B4-BE49-F238E27FC236}">
                <a16:creationId xmlns:a16="http://schemas.microsoft.com/office/drawing/2014/main" id="{657E7736-1C3F-8720-5F97-613EC9D3C666}"/>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3889" t="13889" r="13889" b="13889"/>
          <a:stretch/>
        </p:blipFill>
        <p:spPr>
          <a:xfrm>
            <a:off x="943707" y="751366"/>
            <a:ext cx="545133" cy="545133"/>
          </a:xfrm>
          <a:prstGeom prst="rect">
            <a:avLst/>
          </a:prstGeom>
        </p:spPr>
      </p:pic>
      <p:sp>
        <p:nvSpPr>
          <p:cNvPr id="13" name="Title 3">
            <a:extLst>
              <a:ext uri="{FF2B5EF4-FFF2-40B4-BE49-F238E27FC236}">
                <a16:creationId xmlns:a16="http://schemas.microsoft.com/office/drawing/2014/main" id="{88F305C7-322C-D07F-8BE5-E5D26D8F5952}"/>
              </a:ext>
            </a:extLst>
          </p:cNvPr>
          <p:cNvSpPr>
            <a:spLocks noGrp="1"/>
          </p:cNvSpPr>
          <p:nvPr>
            <p:ph type="title"/>
          </p:nvPr>
        </p:nvSpPr>
        <p:spPr>
          <a:xfrm>
            <a:off x="1635378" y="361152"/>
            <a:ext cx="8524133" cy="1325563"/>
          </a:xfrm>
        </p:spPr>
        <p:txBody>
          <a:bodyPr>
            <a:normAutofit/>
          </a:bodyPr>
          <a:lstStyle/>
          <a:p>
            <a:pPr>
              <a:lnSpc>
                <a:spcPct val="100000"/>
              </a:lnSpc>
            </a:pPr>
            <a:r>
              <a:rPr lang="en-US" sz="3200" b="1" dirty="0">
                <a:latin typeface="Open Sans" panose="020B0606030504020204" pitchFamily="34" charset="0"/>
                <a:ea typeface="Open Sans" panose="020B0606030504020204" pitchFamily="34" charset="0"/>
                <a:cs typeface="Open Sans" panose="020B0606030504020204" pitchFamily="34" charset="0"/>
              </a:rPr>
              <a:t>Scalability comes for free</a:t>
            </a:r>
          </a:p>
        </p:txBody>
      </p:sp>
    </p:spTree>
    <p:extLst>
      <p:ext uri="{BB962C8B-B14F-4D97-AF65-F5344CB8AC3E}">
        <p14:creationId xmlns:p14="http://schemas.microsoft.com/office/powerpoint/2010/main" val="185823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6CBE3C3B-4CB8-F074-6D73-AD0FEFFD2F5B}"/>
              </a:ext>
            </a:extLst>
          </p:cNvPr>
          <p:cNvSpPr>
            <a:spLocks noGrp="1"/>
          </p:cNvSpPr>
          <p:nvPr>
            <p:ph idx="1"/>
          </p:nvPr>
        </p:nvSpPr>
        <p:spPr>
          <a:xfrm>
            <a:off x="838199" y="1787391"/>
            <a:ext cx="9777413" cy="4029209"/>
          </a:xfrm>
        </p:spPr>
        <p:txBody>
          <a:bodyPr>
            <a:normAutofit/>
          </a:bodyPr>
          <a:lstStyle/>
          <a:p>
            <a:pPr marL="0" indent="0">
              <a:lnSpc>
                <a:spcPct val="100000"/>
              </a:lnSpc>
              <a:buNone/>
            </a:pPr>
            <a:r>
              <a:rPr lang="en-US" sz="2000" dirty="0">
                <a:latin typeface="Open Sans" panose="020B0606030504020204" pitchFamily="34" charset="0"/>
                <a:ea typeface="Open Sans" panose="020B0606030504020204" pitchFamily="34" charset="0"/>
                <a:cs typeface="Open Sans" panose="020B0606030504020204" pitchFamily="34" charset="0"/>
              </a:rPr>
              <a:t>(1) Need a high </a:t>
            </a:r>
            <a:r>
              <a:rPr lang="en-US" sz="2000" b="1" dirty="0">
                <a:latin typeface="Open Sans" panose="020B0606030504020204" pitchFamily="34" charset="0"/>
                <a:ea typeface="Open Sans" panose="020B0606030504020204" pitchFamily="34" charset="0"/>
                <a:cs typeface="Open Sans" panose="020B0606030504020204" pitchFamily="34" charset="0"/>
              </a:rPr>
              <a:t>operating frequency</a:t>
            </a:r>
            <a:r>
              <a:rPr lang="en-US" sz="2000" dirty="0">
                <a:latin typeface="Open Sans" panose="020B0606030504020204" pitchFamily="34" charset="0"/>
                <a:ea typeface="Open Sans" panose="020B0606030504020204" pitchFamily="34" charset="0"/>
                <a:cs typeface="Open Sans" panose="020B0606030504020204" pitchFamily="34" charset="0"/>
              </a:rPr>
              <a:t> (f</a:t>
            </a:r>
            <a:r>
              <a:rPr lang="en-US" sz="2000" baseline="-25000" dirty="0">
                <a:latin typeface="Open Sans" panose="020B0606030504020204" pitchFamily="34" charset="0"/>
                <a:ea typeface="Open Sans" panose="020B0606030504020204" pitchFamily="34" charset="0"/>
                <a:cs typeface="Open Sans" panose="020B0606030504020204" pitchFamily="34" charset="0"/>
              </a:rPr>
              <a:t>max</a:t>
            </a:r>
            <a:r>
              <a:rPr lang="en-US" sz="2000" dirty="0">
                <a:latin typeface="Open Sans" panose="020B0606030504020204" pitchFamily="34" charset="0"/>
                <a:ea typeface="Open Sans" panose="020B0606030504020204" pitchFamily="34" charset="0"/>
                <a:cs typeface="Open Sans" panose="020B0606030504020204" pitchFamily="34" charset="0"/>
              </a:rPr>
              <a:t>)</a:t>
            </a:r>
          </a:p>
          <a:p>
            <a:pPr marL="346075" indent="0">
              <a:lnSpc>
                <a:spcPct val="100000"/>
              </a:lnSpc>
              <a:buNone/>
            </a:pP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BBQ achieves this by using a </a:t>
            </a:r>
            <a:r>
              <a:rPr lang="en-US" sz="2000" u="sng" dirty="0">
                <a:solidFill>
                  <a:schemeClr val="bg1"/>
                </a:solidFill>
                <a:latin typeface="Open Sans" panose="020B0606030504020204" pitchFamily="34" charset="0"/>
                <a:ea typeface="Open Sans" panose="020B0606030504020204" pitchFamily="34" charset="0"/>
                <a:cs typeface="Open Sans" panose="020B0606030504020204" pitchFamily="34" charset="0"/>
              </a:rPr>
              <a:t>deep pipeline</a:t>
            </a: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 where individual stages are designed to do both </a:t>
            </a:r>
            <a:r>
              <a:rPr lang="en-US" sz="2000" i="1" dirty="0">
                <a:solidFill>
                  <a:schemeClr val="bg1"/>
                </a:solidFill>
                <a:latin typeface="Open Sans" panose="020B0606030504020204" pitchFamily="34" charset="0"/>
                <a:ea typeface="Open Sans" panose="020B0606030504020204" pitchFamily="34" charset="0"/>
                <a:cs typeface="Open Sans" panose="020B0606030504020204" pitchFamily="34" charset="0"/>
              </a:rPr>
              <a:t>little</a:t>
            </a: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 and </a:t>
            </a:r>
            <a:r>
              <a:rPr lang="en-US" sz="2000" i="1" dirty="0">
                <a:solidFill>
                  <a:schemeClr val="bg1"/>
                </a:solidFill>
                <a:latin typeface="Open Sans" panose="020B0606030504020204" pitchFamily="34" charset="0"/>
                <a:ea typeface="Open Sans" panose="020B0606030504020204" pitchFamily="34" charset="0"/>
                <a:cs typeface="Open Sans" panose="020B0606030504020204" pitchFamily="34" charset="0"/>
              </a:rPr>
              <a:t>roughly equal</a:t>
            </a: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 amounts of work.</a:t>
            </a:r>
          </a:p>
          <a:p>
            <a:pPr marL="0" indent="0">
              <a:lnSpc>
                <a:spcPct val="100000"/>
              </a:lnSpc>
              <a:buNone/>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buNone/>
            </a:pPr>
            <a:r>
              <a:rPr lang="en-US" sz="2000" dirty="0">
                <a:latin typeface="Open Sans" panose="020B0606030504020204" pitchFamily="34" charset="0"/>
                <a:ea typeface="Open Sans" panose="020B0606030504020204" pitchFamily="34" charset="0"/>
                <a:cs typeface="Open Sans" panose="020B0606030504020204" pitchFamily="34" charset="0"/>
              </a:rPr>
              <a:t>(2) Need to maximize </a:t>
            </a:r>
            <a:r>
              <a:rPr lang="en-US" sz="2000" b="1" dirty="0">
                <a:latin typeface="Open Sans" panose="020B0606030504020204" pitchFamily="34" charset="0"/>
                <a:ea typeface="Open Sans" panose="020B0606030504020204" pitchFamily="34" charset="0"/>
                <a:cs typeface="Open Sans" panose="020B0606030504020204" pitchFamily="34" charset="0"/>
              </a:rPr>
              <a:t>operations-per-cycle</a:t>
            </a:r>
            <a:r>
              <a:rPr lang="en-US" sz="2000" dirty="0">
                <a:latin typeface="Open Sans" panose="020B0606030504020204" pitchFamily="34" charset="0"/>
                <a:ea typeface="Open Sans" panose="020B0606030504020204" pitchFamily="34" charset="0"/>
                <a:cs typeface="Open Sans" panose="020B0606030504020204" pitchFamily="34" charset="0"/>
              </a:rPr>
              <a:t> (OPC)</a:t>
            </a:r>
          </a:p>
          <a:p>
            <a:pPr marL="346075" indent="0">
              <a:lnSpc>
                <a:spcPct val="100000"/>
              </a:lnSpc>
              <a:buNone/>
            </a:pP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BBQ realizes a </a:t>
            </a:r>
            <a:r>
              <a:rPr lang="en-US" sz="2000" u="sng" dirty="0">
                <a:solidFill>
                  <a:schemeClr val="bg1"/>
                </a:solidFill>
                <a:latin typeface="Open Sans" panose="020B0606030504020204" pitchFamily="34" charset="0"/>
                <a:ea typeface="Open Sans" panose="020B0606030504020204" pitchFamily="34" charset="0"/>
                <a:cs typeface="Open Sans" panose="020B0606030504020204" pitchFamily="34" charset="0"/>
              </a:rPr>
              <a:t>fully-pipelined</a:t>
            </a: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 architecture (OPC of 1) using a variety of architectural techniques (write-forwarding, speculation, and operation coloring).</a:t>
            </a:r>
          </a:p>
        </p:txBody>
      </p:sp>
      <p:pic>
        <p:nvPicPr>
          <p:cNvPr id="6" name="Graphic 5">
            <a:extLst>
              <a:ext uri="{FF2B5EF4-FFF2-40B4-BE49-F238E27FC236}">
                <a16:creationId xmlns:a16="http://schemas.microsoft.com/office/drawing/2014/main" id="{05532969-B96C-3500-7757-6DB3AD730790}"/>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9515" b="19265"/>
          <a:stretch/>
        </p:blipFill>
        <p:spPr>
          <a:xfrm>
            <a:off x="838199" y="804128"/>
            <a:ext cx="718077" cy="439613"/>
          </a:xfrm>
          <a:prstGeom prst="rect">
            <a:avLst/>
          </a:prstGeom>
        </p:spPr>
      </p:pic>
      <p:sp>
        <p:nvSpPr>
          <p:cNvPr id="7" name="Title 3">
            <a:extLst>
              <a:ext uri="{FF2B5EF4-FFF2-40B4-BE49-F238E27FC236}">
                <a16:creationId xmlns:a16="http://schemas.microsoft.com/office/drawing/2014/main" id="{67529A42-6FDD-A029-8578-368D5BBC43FF}"/>
              </a:ext>
            </a:extLst>
          </p:cNvPr>
          <p:cNvSpPr>
            <a:spLocks noGrp="1"/>
          </p:cNvSpPr>
          <p:nvPr>
            <p:ph type="title"/>
          </p:nvPr>
        </p:nvSpPr>
        <p:spPr>
          <a:xfrm>
            <a:off x="1635378" y="361152"/>
            <a:ext cx="8524133" cy="1325563"/>
          </a:xfrm>
        </p:spPr>
        <p:txBody>
          <a:bodyPr>
            <a:normAutofit/>
          </a:bodyPr>
          <a:lstStyle/>
          <a:p>
            <a:pPr>
              <a:lnSpc>
                <a:spcPct val="100000"/>
              </a:lnSpc>
            </a:pPr>
            <a:r>
              <a:rPr lang="en-US" sz="3200" b="1" dirty="0">
                <a:latin typeface="Open Sans" panose="020B0606030504020204" pitchFamily="34" charset="0"/>
                <a:ea typeface="Open Sans" panose="020B0606030504020204" pitchFamily="34" charset="0"/>
                <a:cs typeface="Open Sans" panose="020B0606030504020204" pitchFamily="34" charset="0"/>
              </a:rPr>
              <a:t>BBQ is </a:t>
            </a:r>
            <a:r>
              <a:rPr lang="en-US" sz="3200" b="1" i="1" dirty="0">
                <a:latin typeface="Open Sans" panose="020B0606030504020204" pitchFamily="34" charset="0"/>
                <a:ea typeface="Open Sans" panose="020B0606030504020204" pitchFamily="34" charset="0"/>
                <a:cs typeface="Open Sans" panose="020B0606030504020204" pitchFamily="34" charset="0"/>
              </a:rPr>
              <a:t>highly optimized</a:t>
            </a:r>
            <a:r>
              <a:rPr lang="en-US" sz="3200" b="1" dirty="0">
                <a:latin typeface="Open Sans" panose="020B0606030504020204" pitchFamily="34" charset="0"/>
                <a:ea typeface="Open Sans" panose="020B0606030504020204" pitchFamily="34" charset="0"/>
                <a:cs typeface="Open Sans" panose="020B0606030504020204" pitchFamily="34" charset="0"/>
              </a:rPr>
              <a:t> for performance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A846A4C-171F-70D1-BEB1-B3CB80605E25}"/>
                  </a:ext>
                </a:extLst>
              </p:cNvPr>
              <p:cNvSpPr txBox="1"/>
              <p:nvPr/>
            </p:nvSpPr>
            <p:spPr>
              <a:xfrm>
                <a:off x="2241247" y="5367285"/>
                <a:ext cx="6965048" cy="307777"/>
              </a:xfrm>
              <a:prstGeom prst="rect">
                <a:avLst/>
              </a:prstGeom>
              <a:noFill/>
            </p:spPr>
            <p:txBody>
              <a:bodyPr wrap="none" lIns="0" tIns="0" rIns="0" bIns="0" rtlCol="0">
                <a:spAutoFit/>
              </a:bodyPr>
              <a:lstStyle/>
              <a:p>
                <a:r>
                  <a:rPr lang="en-US" sz="2000" dirty="0">
                    <a:latin typeface="Open Sans" panose="020B0606030504020204" pitchFamily="34" charset="0"/>
                    <a:ea typeface="Open Sans" panose="020B0606030504020204" pitchFamily="34" charset="0"/>
                    <a:cs typeface="Open Sans" panose="020B0606030504020204" pitchFamily="34" charset="0"/>
                  </a:rPr>
                  <a:t>Performance (ops/sec) = </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a:t>
                </a:r>
                <a:r>
                  <a:rPr kumimoji="0" lang="en-US" sz="2000" b="0" i="0" u="none" strike="noStrike" kern="1200" cap="none" spc="0" normalizeH="0" baseline="-25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max</a:t>
                </a:r>
                <a:r>
                  <a:rPr lang="en-US" sz="2000" dirty="0">
                    <a:latin typeface="Open Sans" panose="020B0606030504020204" pitchFamily="34" charset="0"/>
                    <a:ea typeface="Open Sans" panose="020B0606030504020204" pitchFamily="34" charset="0"/>
                    <a:cs typeface="Open Sans" panose="020B0606030504020204" pitchFamily="34" charset="0"/>
                  </a:rPr>
                  <a:t> (cycles/sec) </a:t>
                </a:r>
                <a14:m>
                  <m:oMath xmlns:m="http://schemas.openxmlformats.org/officeDocument/2006/math">
                    <m:r>
                      <a:rPr lang="en-US" sz="2000" b="0" i="1" smtClean="0">
                        <a:latin typeface="Cambria Math" panose="02040503050406030204" pitchFamily="18" charset="0"/>
                        <a:cs typeface="Times New Roman" panose="02020603050405020304" pitchFamily="18" charset="0"/>
                      </a:rPr>
                      <m:t>×</m:t>
                    </m:r>
                  </m:oMath>
                </a14:m>
                <a:r>
                  <a:rPr lang="en-US" sz="2000" b="0" dirty="0">
                    <a:latin typeface="Open Sans" panose="020B0606030504020204" pitchFamily="34" charset="0"/>
                    <a:ea typeface="Open Sans" panose="020B0606030504020204" pitchFamily="34" charset="0"/>
                    <a:cs typeface="Open Sans" panose="020B0606030504020204" pitchFamily="34" charset="0"/>
                  </a:rPr>
                  <a:t> OPC (ops/cycle)</a:t>
                </a:r>
              </a:p>
            </p:txBody>
          </p:sp>
        </mc:Choice>
        <mc:Fallback xmlns="">
          <p:sp>
            <p:nvSpPr>
              <p:cNvPr id="9" name="TextBox 8">
                <a:extLst>
                  <a:ext uri="{FF2B5EF4-FFF2-40B4-BE49-F238E27FC236}">
                    <a16:creationId xmlns:a16="http://schemas.microsoft.com/office/drawing/2014/main" id="{9A846A4C-171F-70D1-BEB1-B3CB80605E25}"/>
                  </a:ext>
                </a:extLst>
              </p:cNvPr>
              <p:cNvSpPr txBox="1">
                <a:spLocks noRot="1" noChangeAspect="1" noMove="1" noResize="1" noEditPoints="1" noAdjustHandles="1" noChangeArrowheads="1" noChangeShapeType="1" noTextEdit="1"/>
              </p:cNvSpPr>
              <p:nvPr/>
            </p:nvSpPr>
            <p:spPr>
              <a:xfrm>
                <a:off x="2241247" y="5367285"/>
                <a:ext cx="6965048" cy="307777"/>
              </a:xfrm>
              <a:prstGeom prst="rect">
                <a:avLst/>
              </a:prstGeom>
              <a:blipFill>
                <a:blip r:embed="rId5"/>
                <a:stretch>
                  <a:fillRect l="-2277" t="-25490" r="-1401" b="-49020"/>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319012C1-987A-CE31-3956-64923215B972}"/>
              </a:ext>
            </a:extLst>
          </p:cNvPr>
          <p:cNvSpPr/>
          <p:nvPr/>
        </p:nvSpPr>
        <p:spPr>
          <a:xfrm>
            <a:off x="2165287" y="5283832"/>
            <a:ext cx="7123236" cy="48792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7377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6CBE3C3B-4CB8-F074-6D73-AD0FEFFD2F5B}"/>
              </a:ext>
            </a:extLst>
          </p:cNvPr>
          <p:cNvSpPr>
            <a:spLocks noGrp="1"/>
          </p:cNvSpPr>
          <p:nvPr>
            <p:ph idx="1"/>
          </p:nvPr>
        </p:nvSpPr>
        <p:spPr>
          <a:xfrm>
            <a:off x="838199" y="1787391"/>
            <a:ext cx="9777413" cy="4029209"/>
          </a:xfrm>
        </p:spPr>
        <p:txBody>
          <a:bodyPr>
            <a:normAutofit/>
          </a:bodyPr>
          <a:lstStyle/>
          <a:p>
            <a:pPr marL="0" indent="0">
              <a:lnSpc>
                <a:spcPct val="100000"/>
              </a:lnSpc>
              <a:buNone/>
            </a:pPr>
            <a:r>
              <a:rPr lang="en-US" sz="2000" dirty="0">
                <a:latin typeface="Open Sans" panose="020B0606030504020204" pitchFamily="34" charset="0"/>
                <a:ea typeface="Open Sans" panose="020B0606030504020204" pitchFamily="34" charset="0"/>
                <a:cs typeface="Open Sans" panose="020B0606030504020204" pitchFamily="34" charset="0"/>
              </a:rPr>
              <a:t>(1) Need a high </a:t>
            </a:r>
            <a:r>
              <a:rPr lang="en-US" sz="2000" b="1" dirty="0">
                <a:latin typeface="Open Sans" panose="020B0606030504020204" pitchFamily="34" charset="0"/>
                <a:ea typeface="Open Sans" panose="020B0606030504020204" pitchFamily="34" charset="0"/>
                <a:cs typeface="Open Sans" panose="020B0606030504020204" pitchFamily="34" charset="0"/>
              </a:rPr>
              <a:t>operating frequency</a:t>
            </a:r>
            <a:r>
              <a:rPr lang="en-US" sz="2000" dirty="0">
                <a:latin typeface="Open Sans" panose="020B0606030504020204" pitchFamily="34" charset="0"/>
                <a:ea typeface="Open Sans" panose="020B0606030504020204" pitchFamily="34" charset="0"/>
                <a:cs typeface="Open Sans" panose="020B0606030504020204" pitchFamily="34" charset="0"/>
              </a:rPr>
              <a:t> (f</a:t>
            </a:r>
            <a:r>
              <a:rPr lang="en-US" sz="2000" baseline="-25000" dirty="0">
                <a:latin typeface="Open Sans" panose="020B0606030504020204" pitchFamily="34" charset="0"/>
                <a:ea typeface="Open Sans" panose="020B0606030504020204" pitchFamily="34" charset="0"/>
                <a:cs typeface="Open Sans" panose="020B0606030504020204" pitchFamily="34" charset="0"/>
              </a:rPr>
              <a:t>max</a:t>
            </a:r>
            <a:r>
              <a:rPr lang="en-US" sz="2000" dirty="0">
                <a:latin typeface="Open Sans" panose="020B0606030504020204" pitchFamily="34" charset="0"/>
                <a:ea typeface="Open Sans" panose="020B0606030504020204" pitchFamily="34" charset="0"/>
                <a:cs typeface="Open Sans" panose="020B0606030504020204" pitchFamily="34" charset="0"/>
              </a:rPr>
              <a:t>)</a:t>
            </a:r>
          </a:p>
          <a:p>
            <a:pPr marL="346075" indent="0">
              <a:lnSpc>
                <a:spcPct val="100000"/>
              </a:lnSpc>
              <a:buNone/>
            </a:pPr>
            <a:r>
              <a:rPr lang="en-US" sz="20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BBQ achieves this by using a </a:t>
            </a:r>
            <a:r>
              <a:rPr lang="en-US" sz="2000" u="sng"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deep pipeline</a:t>
            </a:r>
            <a:r>
              <a:rPr lang="en-US" sz="20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where individual stages are designed to do both </a:t>
            </a:r>
            <a:r>
              <a:rPr lang="en-US" sz="2000" i="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little</a:t>
            </a:r>
            <a:r>
              <a:rPr lang="en-US" sz="20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and </a:t>
            </a:r>
            <a:r>
              <a:rPr lang="en-US" sz="2000" i="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roughly equal</a:t>
            </a:r>
            <a:r>
              <a:rPr lang="en-US" sz="20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amounts of work.</a:t>
            </a:r>
          </a:p>
          <a:p>
            <a:pPr marL="0" indent="0">
              <a:lnSpc>
                <a:spcPct val="100000"/>
              </a:lnSpc>
              <a:buNone/>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buNone/>
            </a:pPr>
            <a:r>
              <a:rPr lang="en-US" sz="2000" dirty="0">
                <a:latin typeface="Open Sans" panose="020B0606030504020204" pitchFamily="34" charset="0"/>
                <a:ea typeface="Open Sans" panose="020B0606030504020204" pitchFamily="34" charset="0"/>
                <a:cs typeface="Open Sans" panose="020B0606030504020204" pitchFamily="34" charset="0"/>
              </a:rPr>
              <a:t>(2) Need to maximize </a:t>
            </a:r>
            <a:r>
              <a:rPr lang="en-US" sz="2000" b="1" dirty="0">
                <a:latin typeface="Open Sans" panose="020B0606030504020204" pitchFamily="34" charset="0"/>
                <a:ea typeface="Open Sans" panose="020B0606030504020204" pitchFamily="34" charset="0"/>
                <a:cs typeface="Open Sans" panose="020B0606030504020204" pitchFamily="34" charset="0"/>
              </a:rPr>
              <a:t>operations-per-cycle</a:t>
            </a:r>
            <a:r>
              <a:rPr lang="en-US" sz="2000" dirty="0">
                <a:latin typeface="Open Sans" panose="020B0606030504020204" pitchFamily="34" charset="0"/>
                <a:ea typeface="Open Sans" panose="020B0606030504020204" pitchFamily="34" charset="0"/>
                <a:cs typeface="Open Sans" panose="020B0606030504020204" pitchFamily="34" charset="0"/>
              </a:rPr>
              <a:t> (OPC)</a:t>
            </a:r>
          </a:p>
          <a:p>
            <a:pPr marL="346075" indent="0">
              <a:lnSpc>
                <a:spcPct val="100000"/>
              </a:lnSpc>
              <a:buNone/>
            </a:pP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BBQ realizes a </a:t>
            </a:r>
            <a:r>
              <a:rPr lang="en-US" sz="2000" u="sng" dirty="0">
                <a:solidFill>
                  <a:schemeClr val="bg1"/>
                </a:solidFill>
                <a:latin typeface="Open Sans" panose="020B0606030504020204" pitchFamily="34" charset="0"/>
                <a:ea typeface="Open Sans" panose="020B0606030504020204" pitchFamily="34" charset="0"/>
                <a:cs typeface="Open Sans" panose="020B0606030504020204" pitchFamily="34" charset="0"/>
              </a:rPr>
              <a:t>fully-pipelined</a:t>
            </a: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 architecture (OPC of 1) using a variety of architectural techniques (write-forwarding, speculation, and operation coloring).</a:t>
            </a:r>
          </a:p>
        </p:txBody>
      </p:sp>
      <p:pic>
        <p:nvPicPr>
          <p:cNvPr id="6" name="Graphic 5">
            <a:extLst>
              <a:ext uri="{FF2B5EF4-FFF2-40B4-BE49-F238E27FC236}">
                <a16:creationId xmlns:a16="http://schemas.microsoft.com/office/drawing/2014/main" id="{05532969-B96C-3500-7757-6DB3AD730790}"/>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9515" b="19265"/>
          <a:stretch/>
        </p:blipFill>
        <p:spPr>
          <a:xfrm>
            <a:off x="838199" y="804128"/>
            <a:ext cx="718077" cy="439613"/>
          </a:xfrm>
          <a:prstGeom prst="rect">
            <a:avLst/>
          </a:prstGeom>
        </p:spPr>
      </p:pic>
      <p:sp>
        <p:nvSpPr>
          <p:cNvPr id="7" name="Title 3">
            <a:extLst>
              <a:ext uri="{FF2B5EF4-FFF2-40B4-BE49-F238E27FC236}">
                <a16:creationId xmlns:a16="http://schemas.microsoft.com/office/drawing/2014/main" id="{67529A42-6FDD-A029-8578-368D5BBC43FF}"/>
              </a:ext>
            </a:extLst>
          </p:cNvPr>
          <p:cNvSpPr>
            <a:spLocks noGrp="1"/>
          </p:cNvSpPr>
          <p:nvPr>
            <p:ph type="title"/>
          </p:nvPr>
        </p:nvSpPr>
        <p:spPr>
          <a:xfrm>
            <a:off x="1635378" y="361152"/>
            <a:ext cx="8524133" cy="1325563"/>
          </a:xfrm>
        </p:spPr>
        <p:txBody>
          <a:bodyPr>
            <a:normAutofit/>
          </a:bodyPr>
          <a:lstStyle/>
          <a:p>
            <a:pPr>
              <a:lnSpc>
                <a:spcPct val="100000"/>
              </a:lnSpc>
            </a:pPr>
            <a:r>
              <a:rPr lang="en-US" sz="3200" b="1" dirty="0">
                <a:latin typeface="Open Sans" panose="020B0606030504020204" pitchFamily="34" charset="0"/>
                <a:ea typeface="Open Sans" panose="020B0606030504020204" pitchFamily="34" charset="0"/>
                <a:cs typeface="Open Sans" panose="020B0606030504020204" pitchFamily="34" charset="0"/>
              </a:rPr>
              <a:t>BBQ is </a:t>
            </a:r>
            <a:r>
              <a:rPr lang="en-US" sz="3200" b="1" i="1" dirty="0">
                <a:latin typeface="Open Sans" panose="020B0606030504020204" pitchFamily="34" charset="0"/>
                <a:ea typeface="Open Sans" panose="020B0606030504020204" pitchFamily="34" charset="0"/>
                <a:cs typeface="Open Sans" panose="020B0606030504020204" pitchFamily="34" charset="0"/>
              </a:rPr>
              <a:t>highly optimized</a:t>
            </a:r>
            <a:r>
              <a:rPr lang="en-US" sz="3200" b="1" dirty="0">
                <a:latin typeface="Open Sans" panose="020B0606030504020204" pitchFamily="34" charset="0"/>
                <a:ea typeface="Open Sans" panose="020B0606030504020204" pitchFamily="34" charset="0"/>
                <a:cs typeface="Open Sans" panose="020B0606030504020204" pitchFamily="34" charset="0"/>
              </a:rPr>
              <a:t> for performance</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D06DDE7-8617-D2C7-680D-D0E7CF12D890}"/>
                  </a:ext>
                </a:extLst>
              </p:cNvPr>
              <p:cNvSpPr txBox="1"/>
              <p:nvPr/>
            </p:nvSpPr>
            <p:spPr>
              <a:xfrm>
                <a:off x="2241247" y="5367285"/>
                <a:ext cx="6965048" cy="307777"/>
              </a:xfrm>
              <a:prstGeom prst="rect">
                <a:avLst/>
              </a:prstGeom>
              <a:noFill/>
            </p:spPr>
            <p:txBody>
              <a:bodyPr wrap="none" lIns="0" tIns="0" rIns="0" bIns="0" rtlCol="0">
                <a:spAutoFit/>
              </a:bodyPr>
              <a:lstStyle/>
              <a:p>
                <a:r>
                  <a:rPr lang="en-US" sz="2000" dirty="0">
                    <a:latin typeface="Open Sans" panose="020B0606030504020204" pitchFamily="34" charset="0"/>
                    <a:ea typeface="Open Sans" panose="020B0606030504020204" pitchFamily="34" charset="0"/>
                    <a:cs typeface="Open Sans" panose="020B0606030504020204" pitchFamily="34" charset="0"/>
                  </a:rPr>
                  <a:t>Performance (ops/sec) = </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a:t>
                </a:r>
                <a:r>
                  <a:rPr kumimoji="0" lang="en-US" sz="2000" b="0" i="0" u="none" strike="noStrike" kern="1200" cap="none" spc="0" normalizeH="0" baseline="-25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max</a:t>
                </a:r>
                <a:r>
                  <a:rPr lang="en-US" sz="2000" dirty="0">
                    <a:latin typeface="Open Sans" panose="020B0606030504020204" pitchFamily="34" charset="0"/>
                    <a:ea typeface="Open Sans" panose="020B0606030504020204" pitchFamily="34" charset="0"/>
                    <a:cs typeface="Open Sans" panose="020B0606030504020204" pitchFamily="34" charset="0"/>
                  </a:rPr>
                  <a:t> (cycles/sec) </a:t>
                </a:r>
                <a14:m>
                  <m:oMath xmlns:m="http://schemas.openxmlformats.org/officeDocument/2006/math">
                    <m:r>
                      <a:rPr lang="en-US" sz="2000" b="0" i="1" smtClean="0">
                        <a:latin typeface="Cambria Math" panose="02040503050406030204" pitchFamily="18" charset="0"/>
                        <a:cs typeface="Times New Roman" panose="02020603050405020304" pitchFamily="18" charset="0"/>
                      </a:rPr>
                      <m:t>×</m:t>
                    </m:r>
                  </m:oMath>
                </a14:m>
                <a:r>
                  <a:rPr lang="en-US" sz="2000" b="0" dirty="0">
                    <a:latin typeface="Open Sans" panose="020B0606030504020204" pitchFamily="34" charset="0"/>
                    <a:ea typeface="Open Sans" panose="020B0606030504020204" pitchFamily="34" charset="0"/>
                    <a:cs typeface="Open Sans" panose="020B0606030504020204" pitchFamily="34" charset="0"/>
                  </a:rPr>
                  <a:t> OPC (ops/cycle)</a:t>
                </a:r>
              </a:p>
            </p:txBody>
          </p:sp>
        </mc:Choice>
        <mc:Fallback xmlns="">
          <p:sp>
            <p:nvSpPr>
              <p:cNvPr id="2" name="TextBox 1">
                <a:extLst>
                  <a:ext uri="{FF2B5EF4-FFF2-40B4-BE49-F238E27FC236}">
                    <a16:creationId xmlns:a16="http://schemas.microsoft.com/office/drawing/2014/main" id="{3D06DDE7-8617-D2C7-680D-D0E7CF12D890}"/>
                  </a:ext>
                </a:extLst>
              </p:cNvPr>
              <p:cNvSpPr txBox="1">
                <a:spLocks noRot="1" noChangeAspect="1" noMove="1" noResize="1" noEditPoints="1" noAdjustHandles="1" noChangeArrowheads="1" noChangeShapeType="1" noTextEdit="1"/>
              </p:cNvSpPr>
              <p:nvPr/>
            </p:nvSpPr>
            <p:spPr>
              <a:xfrm>
                <a:off x="2241247" y="5367285"/>
                <a:ext cx="6965048" cy="307777"/>
              </a:xfrm>
              <a:prstGeom prst="rect">
                <a:avLst/>
              </a:prstGeom>
              <a:blipFill>
                <a:blip r:embed="rId5"/>
                <a:stretch>
                  <a:fillRect l="-2277" t="-25490" r="-1401" b="-49020"/>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E97883D6-F146-9CC0-9BE4-EF773175694E}"/>
              </a:ext>
            </a:extLst>
          </p:cNvPr>
          <p:cNvSpPr/>
          <p:nvPr/>
        </p:nvSpPr>
        <p:spPr>
          <a:xfrm>
            <a:off x="2165287" y="5283832"/>
            <a:ext cx="7123236" cy="48792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76762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5F442E7A-80FE-3204-1FBE-0B8A59C5F5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3911" y="1786574"/>
            <a:ext cx="4385583" cy="4098943"/>
          </a:xfrm>
          <a:prstGeom prst="rect">
            <a:avLst/>
          </a:prstGeom>
        </p:spPr>
      </p:pic>
      <p:sp>
        <p:nvSpPr>
          <p:cNvPr id="8" name="Arrow: Right 7">
            <a:extLst>
              <a:ext uri="{FF2B5EF4-FFF2-40B4-BE49-F238E27FC236}">
                <a16:creationId xmlns:a16="http://schemas.microsoft.com/office/drawing/2014/main" id="{158EB33F-2F69-75D7-18C2-323F1ED9DC4E}"/>
              </a:ext>
            </a:extLst>
          </p:cNvPr>
          <p:cNvSpPr/>
          <p:nvPr/>
        </p:nvSpPr>
        <p:spPr>
          <a:xfrm>
            <a:off x="5548491" y="3021954"/>
            <a:ext cx="861337" cy="814092"/>
          </a:xfrm>
          <a:prstGeom prst="rightArrow">
            <a:avLst/>
          </a:prstGeom>
          <a:solidFill>
            <a:schemeClr val="tx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0" name="Picture 9" descr="A screenshot of a computer program&#10;&#10;Description automatically generated">
            <a:extLst>
              <a:ext uri="{FF2B5EF4-FFF2-40B4-BE49-F238E27FC236}">
                <a16:creationId xmlns:a16="http://schemas.microsoft.com/office/drawing/2014/main" id="{34BCB1F3-C673-3B4F-7910-9DFABCA80D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8185" y="1495747"/>
            <a:ext cx="2730276" cy="4809167"/>
          </a:xfrm>
          <a:prstGeom prst="rect">
            <a:avLst/>
          </a:prstGeom>
        </p:spPr>
      </p:pic>
      <p:sp>
        <p:nvSpPr>
          <p:cNvPr id="40" name="TextBox 39">
            <a:extLst>
              <a:ext uri="{FF2B5EF4-FFF2-40B4-BE49-F238E27FC236}">
                <a16:creationId xmlns:a16="http://schemas.microsoft.com/office/drawing/2014/main" id="{6CA785E1-2B7F-0646-B3FA-58ED1CA219F1}"/>
              </a:ext>
            </a:extLst>
          </p:cNvPr>
          <p:cNvSpPr txBox="1"/>
          <p:nvPr/>
        </p:nvSpPr>
        <p:spPr>
          <a:xfrm>
            <a:off x="9721765" y="3463552"/>
            <a:ext cx="1898630" cy="830997"/>
          </a:xfrm>
          <a:prstGeom prst="rect">
            <a:avLst/>
          </a:prstGeom>
          <a:noFill/>
        </p:spPr>
        <p:txBody>
          <a:bodyPr wrap="squar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Deep (11-stage) hardware pipeline for a 2-level BBQ</a:t>
            </a:r>
          </a:p>
        </p:txBody>
      </p:sp>
      <p:sp>
        <p:nvSpPr>
          <p:cNvPr id="41" name="TextBox 40">
            <a:extLst>
              <a:ext uri="{FF2B5EF4-FFF2-40B4-BE49-F238E27FC236}">
                <a16:creationId xmlns:a16="http://schemas.microsoft.com/office/drawing/2014/main" id="{34AEA159-A151-DA7F-250D-B7124DEDB37A}"/>
              </a:ext>
            </a:extLst>
          </p:cNvPr>
          <p:cNvSpPr txBox="1"/>
          <p:nvPr/>
        </p:nvSpPr>
        <p:spPr>
          <a:xfrm>
            <a:off x="9153962" y="2618962"/>
            <a:ext cx="670376" cy="2246769"/>
          </a:xfrm>
          <a:prstGeom prst="rect">
            <a:avLst/>
          </a:prstGeom>
          <a:noFill/>
        </p:spPr>
        <p:txBody>
          <a:bodyPr wrap="none" rtlCol="0">
            <a:spAutoFit/>
          </a:bodyPr>
          <a:lstStyle/>
          <a:p>
            <a:r>
              <a:rPr lang="en-US" sz="14000" dirty="0">
                <a:latin typeface="Segoe UI Variable Display Light" pitchFamily="2" charset="0"/>
                <a:cs typeface="Times New Roman" panose="02020603050405020304" pitchFamily="18" charset="0"/>
              </a:rPr>
              <a:t>}</a:t>
            </a:r>
          </a:p>
        </p:txBody>
      </p:sp>
      <p:pic>
        <p:nvPicPr>
          <p:cNvPr id="4" name="Graphic 3">
            <a:extLst>
              <a:ext uri="{FF2B5EF4-FFF2-40B4-BE49-F238E27FC236}">
                <a16:creationId xmlns:a16="http://schemas.microsoft.com/office/drawing/2014/main" id="{0B3A525D-8BF3-5D5B-0D5D-AC3A8A497B03}"/>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t="19515" b="19265"/>
          <a:stretch/>
        </p:blipFill>
        <p:spPr>
          <a:xfrm>
            <a:off x="838199" y="804128"/>
            <a:ext cx="718077" cy="439613"/>
          </a:xfrm>
          <a:prstGeom prst="rect">
            <a:avLst/>
          </a:prstGeom>
        </p:spPr>
      </p:pic>
      <p:sp>
        <p:nvSpPr>
          <p:cNvPr id="5" name="Title 3">
            <a:extLst>
              <a:ext uri="{FF2B5EF4-FFF2-40B4-BE49-F238E27FC236}">
                <a16:creationId xmlns:a16="http://schemas.microsoft.com/office/drawing/2014/main" id="{AA39948D-D1EE-1967-BBF5-5EFE07B79B6B}"/>
              </a:ext>
            </a:extLst>
          </p:cNvPr>
          <p:cNvSpPr>
            <a:spLocks noGrp="1"/>
          </p:cNvSpPr>
          <p:nvPr>
            <p:ph type="title"/>
          </p:nvPr>
        </p:nvSpPr>
        <p:spPr>
          <a:xfrm>
            <a:off x="1635378" y="361152"/>
            <a:ext cx="8524133" cy="1325563"/>
          </a:xfrm>
        </p:spPr>
        <p:txBody>
          <a:bodyPr>
            <a:normAutofit/>
          </a:bodyPr>
          <a:lstStyle/>
          <a:p>
            <a:pPr>
              <a:lnSpc>
                <a:spcPct val="100000"/>
              </a:lnSpc>
            </a:pPr>
            <a:r>
              <a:rPr lang="en-US" sz="3200" b="1" dirty="0">
                <a:latin typeface="Open Sans" panose="020B0606030504020204" pitchFamily="34" charset="0"/>
                <a:ea typeface="Open Sans" panose="020B0606030504020204" pitchFamily="34" charset="0"/>
                <a:cs typeface="Open Sans" panose="020B0606030504020204" pitchFamily="34" charset="0"/>
              </a:rPr>
              <a:t>BBQ is </a:t>
            </a:r>
            <a:r>
              <a:rPr lang="en-US" sz="3200" b="1" i="1" dirty="0">
                <a:latin typeface="Open Sans" panose="020B0606030504020204" pitchFamily="34" charset="0"/>
                <a:ea typeface="Open Sans" panose="020B0606030504020204" pitchFamily="34" charset="0"/>
                <a:cs typeface="Open Sans" panose="020B0606030504020204" pitchFamily="34" charset="0"/>
              </a:rPr>
              <a:t>highly optimized</a:t>
            </a:r>
            <a:r>
              <a:rPr lang="en-US" sz="3200" b="1" dirty="0">
                <a:latin typeface="Open Sans" panose="020B0606030504020204" pitchFamily="34" charset="0"/>
                <a:ea typeface="Open Sans" panose="020B0606030504020204" pitchFamily="34" charset="0"/>
                <a:cs typeface="Open Sans" panose="020B0606030504020204" pitchFamily="34" charset="0"/>
              </a:rPr>
              <a:t> for performance</a:t>
            </a:r>
          </a:p>
        </p:txBody>
      </p:sp>
    </p:spTree>
    <p:extLst>
      <p:ext uri="{BB962C8B-B14F-4D97-AF65-F5344CB8AC3E}">
        <p14:creationId xmlns:p14="http://schemas.microsoft.com/office/powerpoint/2010/main" val="293099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6CBE3C3B-4CB8-F074-6D73-AD0FEFFD2F5B}"/>
              </a:ext>
            </a:extLst>
          </p:cNvPr>
          <p:cNvSpPr>
            <a:spLocks noGrp="1"/>
          </p:cNvSpPr>
          <p:nvPr>
            <p:ph idx="1"/>
          </p:nvPr>
        </p:nvSpPr>
        <p:spPr>
          <a:xfrm>
            <a:off x="838199" y="1787391"/>
            <a:ext cx="9777413" cy="4029209"/>
          </a:xfrm>
        </p:spPr>
        <p:txBody>
          <a:bodyPr>
            <a:normAutofit/>
          </a:bodyPr>
          <a:lstStyle/>
          <a:p>
            <a:pPr marL="0" indent="0">
              <a:lnSpc>
                <a:spcPct val="100000"/>
              </a:lnSpc>
              <a:buNone/>
            </a:pPr>
            <a:r>
              <a:rPr lang="en-US" sz="2000" dirty="0">
                <a:latin typeface="Open Sans" panose="020B0606030504020204" pitchFamily="34" charset="0"/>
                <a:ea typeface="Open Sans" panose="020B0606030504020204" pitchFamily="34" charset="0"/>
                <a:cs typeface="Open Sans" panose="020B0606030504020204" pitchFamily="34" charset="0"/>
              </a:rPr>
              <a:t>(1) Need a high </a:t>
            </a:r>
            <a:r>
              <a:rPr lang="en-US" sz="2000" b="1" dirty="0">
                <a:latin typeface="Open Sans" panose="020B0606030504020204" pitchFamily="34" charset="0"/>
                <a:ea typeface="Open Sans" panose="020B0606030504020204" pitchFamily="34" charset="0"/>
                <a:cs typeface="Open Sans" panose="020B0606030504020204" pitchFamily="34" charset="0"/>
              </a:rPr>
              <a:t>operating frequency</a:t>
            </a:r>
            <a:r>
              <a:rPr lang="en-US" sz="2000" dirty="0">
                <a:latin typeface="Open Sans" panose="020B0606030504020204" pitchFamily="34" charset="0"/>
                <a:ea typeface="Open Sans" panose="020B0606030504020204" pitchFamily="34" charset="0"/>
                <a:cs typeface="Open Sans" panose="020B0606030504020204" pitchFamily="34" charset="0"/>
              </a:rPr>
              <a:t> (f</a:t>
            </a:r>
            <a:r>
              <a:rPr lang="en-US" sz="2000" baseline="-25000" dirty="0">
                <a:latin typeface="Open Sans" panose="020B0606030504020204" pitchFamily="34" charset="0"/>
                <a:ea typeface="Open Sans" panose="020B0606030504020204" pitchFamily="34" charset="0"/>
                <a:cs typeface="Open Sans" panose="020B0606030504020204" pitchFamily="34" charset="0"/>
              </a:rPr>
              <a:t>max</a:t>
            </a:r>
            <a:r>
              <a:rPr lang="en-US" sz="2000" dirty="0">
                <a:latin typeface="Open Sans" panose="020B0606030504020204" pitchFamily="34" charset="0"/>
                <a:ea typeface="Open Sans" panose="020B0606030504020204" pitchFamily="34" charset="0"/>
                <a:cs typeface="Open Sans" panose="020B0606030504020204" pitchFamily="34" charset="0"/>
              </a:rPr>
              <a:t>)</a:t>
            </a:r>
          </a:p>
          <a:p>
            <a:pPr marL="346075" indent="0">
              <a:lnSpc>
                <a:spcPct val="100000"/>
              </a:lnSpc>
              <a:buNone/>
            </a:pPr>
            <a:r>
              <a:rPr lang="en-US" sz="20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BBQ achieves this by using a </a:t>
            </a:r>
            <a:r>
              <a:rPr lang="en-US" sz="2000" u="sng"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deep pipeline</a:t>
            </a:r>
            <a:r>
              <a:rPr lang="en-US" sz="20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where individual stages are designed to do both </a:t>
            </a:r>
            <a:r>
              <a:rPr lang="en-US" sz="2000" i="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little</a:t>
            </a:r>
            <a:r>
              <a:rPr lang="en-US" sz="20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and </a:t>
            </a:r>
            <a:r>
              <a:rPr lang="en-US" sz="2000" i="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roughly equal</a:t>
            </a:r>
            <a:r>
              <a:rPr lang="en-US" sz="20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amounts of work</a:t>
            </a:r>
          </a:p>
          <a:p>
            <a:pPr marL="0" indent="0">
              <a:lnSpc>
                <a:spcPct val="100000"/>
              </a:lnSpc>
              <a:buNone/>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buNone/>
            </a:pPr>
            <a:r>
              <a:rPr lang="en-US" sz="2000" dirty="0">
                <a:latin typeface="Open Sans" panose="020B0606030504020204" pitchFamily="34" charset="0"/>
                <a:ea typeface="Open Sans" panose="020B0606030504020204" pitchFamily="34" charset="0"/>
                <a:cs typeface="Open Sans" panose="020B0606030504020204" pitchFamily="34" charset="0"/>
              </a:rPr>
              <a:t>(2) Need to maximize </a:t>
            </a:r>
            <a:r>
              <a:rPr lang="en-US" sz="2000" b="1" dirty="0">
                <a:latin typeface="Open Sans" panose="020B0606030504020204" pitchFamily="34" charset="0"/>
                <a:ea typeface="Open Sans" panose="020B0606030504020204" pitchFamily="34" charset="0"/>
                <a:cs typeface="Open Sans" panose="020B0606030504020204" pitchFamily="34" charset="0"/>
              </a:rPr>
              <a:t>operations-per-cycle</a:t>
            </a:r>
            <a:r>
              <a:rPr lang="en-US" sz="2000" dirty="0">
                <a:latin typeface="Open Sans" panose="020B0606030504020204" pitchFamily="34" charset="0"/>
                <a:ea typeface="Open Sans" panose="020B0606030504020204" pitchFamily="34" charset="0"/>
                <a:cs typeface="Open Sans" panose="020B0606030504020204" pitchFamily="34" charset="0"/>
              </a:rPr>
              <a:t> (OPC)</a:t>
            </a:r>
          </a:p>
          <a:p>
            <a:pPr marL="346075" indent="0">
              <a:lnSpc>
                <a:spcPct val="100000"/>
              </a:lnSpc>
              <a:buNone/>
            </a:pPr>
            <a:r>
              <a:rPr lang="en-US" sz="20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BBQ realizes a </a:t>
            </a:r>
            <a:r>
              <a:rPr lang="en-US" sz="2000" u="sng"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fully-pipelined</a:t>
            </a:r>
            <a:r>
              <a:rPr lang="en-US" sz="20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architecture (OPC of 1) agnostic of workload</a:t>
            </a:r>
          </a:p>
        </p:txBody>
      </p:sp>
      <p:pic>
        <p:nvPicPr>
          <p:cNvPr id="6" name="Graphic 5">
            <a:extLst>
              <a:ext uri="{FF2B5EF4-FFF2-40B4-BE49-F238E27FC236}">
                <a16:creationId xmlns:a16="http://schemas.microsoft.com/office/drawing/2014/main" id="{05532969-B96C-3500-7757-6DB3AD730790}"/>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9515" b="19265"/>
          <a:stretch/>
        </p:blipFill>
        <p:spPr>
          <a:xfrm>
            <a:off x="838199" y="804128"/>
            <a:ext cx="718077" cy="439613"/>
          </a:xfrm>
          <a:prstGeom prst="rect">
            <a:avLst/>
          </a:prstGeom>
        </p:spPr>
      </p:pic>
      <p:sp>
        <p:nvSpPr>
          <p:cNvPr id="7" name="Title 3">
            <a:extLst>
              <a:ext uri="{FF2B5EF4-FFF2-40B4-BE49-F238E27FC236}">
                <a16:creationId xmlns:a16="http://schemas.microsoft.com/office/drawing/2014/main" id="{67529A42-6FDD-A029-8578-368D5BBC43FF}"/>
              </a:ext>
            </a:extLst>
          </p:cNvPr>
          <p:cNvSpPr>
            <a:spLocks noGrp="1"/>
          </p:cNvSpPr>
          <p:nvPr>
            <p:ph type="title"/>
          </p:nvPr>
        </p:nvSpPr>
        <p:spPr>
          <a:xfrm>
            <a:off x="1635378" y="361152"/>
            <a:ext cx="8524133" cy="1325563"/>
          </a:xfrm>
        </p:spPr>
        <p:txBody>
          <a:bodyPr>
            <a:normAutofit/>
          </a:bodyPr>
          <a:lstStyle/>
          <a:p>
            <a:pPr>
              <a:lnSpc>
                <a:spcPct val="100000"/>
              </a:lnSpc>
            </a:pPr>
            <a:r>
              <a:rPr lang="en-US" sz="3200" b="1" dirty="0">
                <a:latin typeface="Open Sans" panose="020B0606030504020204" pitchFamily="34" charset="0"/>
                <a:ea typeface="Open Sans" panose="020B0606030504020204" pitchFamily="34" charset="0"/>
                <a:cs typeface="Open Sans" panose="020B0606030504020204" pitchFamily="34" charset="0"/>
              </a:rPr>
              <a:t>BBQ is </a:t>
            </a:r>
            <a:r>
              <a:rPr lang="en-US" sz="3200" b="1" i="1" dirty="0">
                <a:latin typeface="Open Sans" panose="020B0606030504020204" pitchFamily="34" charset="0"/>
                <a:ea typeface="Open Sans" panose="020B0606030504020204" pitchFamily="34" charset="0"/>
                <a:cs typeface="Open Sans" panose="020B0606030504020204" pitchFamily="34" charset="0"/>
              </a:rPr>
              <a:t>highly optimized</a:t>
            </a:r>
            <a:r>
              <a:rPr lang="en-US" sz="3200" b="1" dirty="0">
                <a:latin typeface="Open Sans" panose="020B0606030504020204" pitchFamily="34" charset="0"/>
                <a:ea typeface="Open Sans" panose="020B0606030504020204" pitchFamily="34" charset="0"/>
                <a:cs typeface="Open Sans" panose="020B0606030504020204" pitchFamily="34" charset="0"/>
              </a:rPr>
              <a:t> for performance</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7B4549F-6918-4FD7-79A7-C790072248B9}"/>
                  </a:ext>
                </a:extLst>
              </p:cNvPr>
              <p:cNvSpPr txBox="1"/>
              <p:nvPr/>
            </p:nvSpPr>
            <p:spPr>
              <a:xfrm>
                <a:off x="2241247" y="5367285"/>
                <a:ext cx="6965048" cy="307777"/>
              </a:xfrm>
              <a:prstGeom prst="rect">
                <a:avLst/>
              </a:prstGeom>
              <a:noFill/>
            </p:spPr>
            <p:txBody>
              <a:bodyPr wrap="none" lIns="0" tIns="0" rIns="0" bIns="0" rtlCol="0">
                <a:spAutoFit/>
              </a:bodyPr>
              <a:lstStyle/>
              <a:p>
                <a:r>
                  <a:rPr lang="en-US" sz="2000" dirty="0">
                    <a:latin typeface="Open Sans" panose="020B0606030504020204" pitchFamily="34" charset="0"/>
                    <a:ea typeface="Open Sans" panose="020B0606030504020204" pitchFamily="34" charset="0"/>
                    <a:cs typeface="Open Sans" panose="020B0606030504020204" pitchFamily="34" charset="0"/>
                  </a:rPr>
                  <a:t>Performance (ops/sec) = </a:t>
                </a: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a:t>
                </a:r>
                <a:r>
                  <a:rPr kumimoji="0" lang="en-US" sz="2000" b="0" i="0" u="none" strike="noStrike" kern="1200" cap="none" spc="0" normalizeH="0" baseline="-2500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max</a:t>
                </a:r>
                <a:r>
                  <a:rPr lang="en-US" sz="2000" dirty="0">
                    <a:latin typeface="Open Sans" panose="020B0606030504020204" pitchFamily="34" charset="0"/>
                    <a:ea typeface="Open Sans" panose="020B0606030504020204" pitchFamily="34" charset="0"/>
                    <a:cs typeface="Open Sans" panose="020B0606030504020204" pitchFamily="34" charset="0"/>
                  </a:rPr>
                  <a:t> (cycles/sec) </a:t>
                </a:r>
                <a14:m>
                  <m:oMath xmlns:m="http://schemas.openxmlformats.org/officeDocument/2006/math">
                    <m:r>
                      <a:rPr lang="en-US" sz="2000" b="0" i="1" smtClean="0">
                        <a:latin typeface="Cambria Math" panose="02040503050406030204" pitchFamily="18" charset="0"/>
                        <a:cs typeface="Times New Roman" panose="02020603050405020304" pitchFamily="18" charset="0"/>
                      </a:rPr>
                      <m:t>×</m:t>
                    </m:r>
                  </m:oMath>
                </a14:m>
                <a:r>
                  <a:rPr lang="en-US" sz="2000" b="0" dirty="0">
                    <a:latin typeface="Open Sans" panose="020B0606030504020204" pitchFamily="34" charset="0"/>
                    <a:ea typeface="Open Sans" panose="020B0606030504020204" pitchFamily="34" charset="0"/>
                    <a:cs typeface="Open Sans" panose="020B0606030504020204" pitchFamily="34" charset="0"/>
                  </a:rPr>
                  <a:t> OPC (ops/cycle)</a:t>
                </a:r>
              </a:p>
            </p:txBody>
          </p:sp>
        </mc:Choice>
        <mc:Fallback xmlns="">
          <p:sp>
            <p:nvSpPr>
              <p:cNvPr id="10" name="TextBox 9">
                <a:extLst>
                  <a:ext uri="{FF2B5EF4-FFF2-40B4-BE49-F238E27FC236}">
                    <a16:creationId xmlns:a16="http://schemas.microsoft.com/office/drawing/2014/main" id="{57B4549F-6918-4FD7-79A7-C790072248B9}"/>
                  </a:ext>
                </a:extLst>
              </p:cNvPr>
              <p:cNvSpPr txBox="1">
                <a:spLocks noRot="1" noChangeAspect="1" noMove="1" noResize="1" noEditPoints="1" noAdjustHandles="1" noChangeArrowheads="1" noChangeShapeType="1" noTextEdit="1"/>
              </p:cNvSpPr>
              <p:nvPr/>
            </p:nvSpPr>
            <p:spPr>
              <a:xfrm>
                <a:off x="2241247" y="5367285"/>
                <a:ext cx="6965048" cy="307777"/>
              </a:xfrm>
              <a:prstGeom prst="rect">
                <a:avLst/>
              </a:prstGeom>
              <a:blipFill>
                <a:blip r:embed="rId5"/>
                <a:stretch>
                  <a:fillRect l="-2277" t="-25490" r="-1401" b="-49020"/>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F9905A79-89D4-F233-43C9-906B24F14E69}"/>
              </a:ext>
            </a:extLst>
          </p:cNvPr>
          <p:cNvSpPr/>
          <p:nvPr/>
        </p:nvSpPr>
        <p:spPr>
          <a:xfrm>
            <a:off x="2165287" y="5283832"/>
            <a:ext cx="7123236" cy="48792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236730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D75FEE63-A1CF-5F82-6DA1-03FE36F259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78319" y="2606304"/>
            <a:ext cx="3534995" cy="3373263"/>
          </a:xfrm>
          <a:prstGeom prst="rect">
            <a:avLst/>
          </a:prstGeom>
        </p:spPr>
      </p:pic>
      <p:pic>
        <p:nvPicPr>
          <p:cNvPr id="5" name="Graphic 4">
            <a:extLst>
              <a:ext uri="{FF2B5EF4-FFF2-40B4-BE49-F238E27FC236}">
                <a16:creationId xmlns:a16="http://schemas.microsoft.com/office/drawing/2014/main" id="{46BDE5D8-5804-3B8E-9560-2A6EC3294A52}"/>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19515" b="19265"/>
          <a:stretch/>
        </p:blipFill>
        <p:spPr>
          <a:xfrm>
            <a:off x="838199" y="804128"/>
            <a:ext cx="718077" cy="439613"/>
          </a:xfrm>
          <a:prstGeom prst="rect">
            <a:avLst/>
          </a:prstGeom>
        </p:spPr>
      </p:pic>
      <p:sp>
        <p:nvSpPr>
          <p:cNvPr id="6" name="Title 3">
            <a:extLst>
              <a:ext uri="{FF2B5EF4-FFF2-40B4-BE49-F238E27FC236}">
                <a16:creationId xmlns:a16="http://schemas.microsoft.com/office/drawing/2014/main" id="{912FC2D3-7EE9-47C6-58FD-ECA4CD488CA9}"/>
              </a:ext>
            </a:extLst>
          </p:cNvPr>
          <p:cNvSpPr>
            <a:spLocks noGrp="1"/>
          </p:cNvSpPr>
          <p:nvPr>
            <p:ph type="title"/>
          </p:nvPr>
        </p:nvSpPr>
        <p:spPr>
          <a:xfrm>
            <a:off x="1635378" y="361152"/>
            <a:ext cx="8524133" cy="1325563"/>
          </a:xfrm>
        </p:spPr>
        <p:txBody>
          <a:bodyPr>
            <a:normAutofit/>
          </a:bodyPr>
          <a:lstStyle/>
          <a:p>
            <a:pPr>
              <a:lnSpc>
                <a:spcPct val="100000"/>
              </a:lnSpc>
            </a:pPr>
            <a:r>
              <a:rPr lang="en-US" sz="3200" b="1" dirty="0">
                <a:latin typeface="Open Sans" panose="020B0606030504020204" pitchFamily="34" charset="0"/>
                <a:ea typeface="Open Sans" panose="020B0606030504020204" pitchFamily="34" charset="0"/>
                <a:cs typeface="Open Sans" panose="020B0606030504020204" pitchFamily="34" charset="0"/>
              </a:rPr>
              <a:t>BBQ is </a:t>
            </a:r>
            <a:r>
              <a:rPr lang="en-US" sz="3200" b="1" i="1" dirty="0">
                <a:latin typeface="Open Sans" panose="020B0606030504020204" pitchFamily="34" charset="0"/>
                <a:ea typeface="Open Sans" panose="020B0606030504020204" pitchFamily="34" charset="0"/>
                <a:cs typeface="Open Sans" panose="020B0606030504020204" pitchFamily="34" charset="0"/>
              </a:rPr>
              <a:t>highly optimized</a:t>
            </a:r>
            <a:r>
              <a:rPr lang="en-US" sz="3200" b="1" dirty="0">
                <a:latin typeface="Open Sans" panose="020B0606030504020204" pitchFamily="34" charset="0"/>
                <a:ea typeface="Open Sans" panose="020B0606030504020204" pitchFamily="34" charset="0"/>
                <a:cs typeface="Open Sans" panose="020B0606030504020204" pitchFamily="34" charset="0"/>
              </a:rPr>
              <a:t> for performance</a:t>
            </a:r>
          </a:p>
        </p:txBody>
      </p:sp>
      <p:sp>
        <p:nvSpPr>
          <p:cNvPr id="7" name="Content Placeholder 4">
            <a:extLst>
              <a:ext uri="{FF2B5EF4-FFF2-40B4-BE49-F238E27FC236}">
                <a16:creationId xmlns:a16="http://schemas.microsoft.com/office/drawing/2014/main" id="{160E95D0-CCD2-717C-9AA5-3BA3BFB16CAA}"/>
              </a:ext>
            </a:extLst>
          </p:cNvPr>
          <p:cNvSpPr>
            <a:spLocks noGrp="1"/>
          </p:cNvSpPr>
          <p:nvPr>
            <p:ph idx="1"/>
          </p:nvPr>
        </p:nvSpPr>
        <p:spPr>
          <a:xfrm>
            <a:off x="838200" y="1825625"/>
            <a:ext cx="2659056" cy="518879"/>
          </a:xfrm>
        </p:spPr>
        <p:txBody>
          <a:bodyPr>
            <a:normAutofit fontScale="92500"/>
          </a:bodyPr>
          <a:lstStyle/>
          <a:p>
            <a:pPr marL="0" indent="0">
              <a:lnSpc>
                <a:spcPct val="100000"/>
              </a:lnSpc>
              <a:spcBef>
                <a:spcPts val="1200"/>
              </a:spcBef>
              <a:buNone/>
            </a:pPr>
            <a:r>
              <a:rPr lang="en-US" sz="2400" dirty="0">
                <a:latin typeface="Open Sans" panose="020B0606030504020204" pitchFamily="34" charset="0"/>
                <a:ea typeface="Open Sans" panose="020B0606030504020204" pitchFamily="34" charset="0"/>
                <a:cs typeface="Open Sans" panose="020B0606030504020204" pitchFamily="34" charset="0"/>
              </a:rPr>
              <a:t>Pipelining is </a:t>
            </a:r>
            <a:r>
              <a:rPr lang="en-US" sz="2400" b="1" dirty="0">
                <a:latin typeface="Open Sans" panose="020B0606030504020204" pitchFamily="34" charset="0"/>
                <a:ea typeface="Open Sans" panose="020B0606030504020204" pitchFamily="34" charset="0"/>
                <a:cs typeface="Open Sans" panose="020B0606030504020204" pitchFamily="34" charset="0"/>
              </a:rPr>
              <a:t>hard</a:t>
            </a:r>
            <a:r>
              <a:rPr lang="en-US" sz="2400" dirty="0">
                <a:latin typeface="Open Sans" panose="020B0606030504020204" pitchFamily="34" charset="0"/>
                <a:ea typeface="Open Sans" panose="020B0606030504020204" pitchFamily="34" charset="0"/>
                <a:cs typeface="Open Sans" panose="020B0606030504020204" pitchFamily="34" charset="0"/>
              </a:rPr>
              <a:t>!</a:t>
            </a:r>
            <a:endParaRPr lang="en-US" sz="2000" b="1"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2" name="Straight Arrow Connector 11">
            <a:extLst>
              <a:ext uri="{FF2B5EF4-FFF2-40B4-BE49-F238E27FC236}">
                <a16:creationId xmlns:a16="http://schemas.microsoft.com/office/drawing/2014/main" id="{3D05DCC7-16CE-88BC-5182-9D67B230E112}"/>
              </a:ext>
            </a:extLst>
          </p:cNvPr>
          <p:cNvCxnSpPr>
            <a:cxnSpLocks/>
          </p:cNvCxnSpPr>
          <p:nvPr/>
        </p:nvCxnSpPr>
        <p:spPr>
          <a:xfrm>
            <a:off x="3330346" y="2606304"/>
            <a:ext cx="0" cy="2670453"/>
          </a:xfrm>
          <a:prstGeom prst="straightConnector1">
            <a:avLst/>
          </a:prstGeom>
          <a:ln w="38100">
            <a:solidFill>
              <a:srgbClr val="9E1626"/>
            </a:solidFill>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0616522F-8E97-E10E-9C00-1088D0B7C7DC}"/>
              </a:ext>
            </a:extLst>
          </p:cNvPr>
          <p:cNvSpPr/>
          <p:nvPr/>
        </p:nvSpPr>
        <p:spPr>
          <a:xfrm>
            <a:off x="2413128" y="3410392"/>
            <a:ext cx="1828931" cy="522341"/>
          </a:xfrm>
          <a:prstGeom prst="rect">
            <a:avLst/>
          </a:prstGeom>
          <a:solidFill>
            <a:srgbClr val="941120"/>
          </a:solidFill>
          <a:ln>
            <a:solidFill>
              <a:srgbClr val="941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Pipeline-wide control hazards</a:t>
            </a:r>
          </a:p>
        </p:txBody>
      </p:sp>
      <p:sp>
        <p:nvSpPr>
          <p:cNvPr id="20" name="Rectangle 19">
            <a:extLst>
              <a:ext uri="{FF2B5EF4-FFF2-40B4-BE49-F238E27FC236}">
                <a16:creationId xmlns:a16="http://schemas.microsoft.com/office/drawing/2014/main" id="{133A3A97-5CC3-10CB-7C96-025982C12418}"/>
              </a:ext>
            </a:extLst>
          </p:cNvPr>
          <p:cNvSpPr/>
          <p:nvPr/>
        </p:nvSpPr>
        <p:spPr>
          <a:xfrm>
            <a:off x="7469460" y="1633268"/>
            <a:ext cx="1966774" cy="522341"/>
          </a:xfrm>
          <a:prstGeom prst="rect">
            <a:avLst/>
          </a:prstGeom>
          <a:solidFill>
            <a:srgbClr val="941120"/>
          </a:solidFill>
          <a:ln>
            <a:solidFill>
              <a:srgbClr val="941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Non-atomic R/W access to bitmaps</a:t>
            </a:r>
          </a:p>
        </p:txBody>
      </p:sp>
      <p:sp>
        <p:nvSpPr>
          <p:cNvPr id="21" name="Rectangle 20">
            <a:extLst>
              <a:ext uri="{FF2B5EF4-FFF2-40B4-BE49-F238E27FC236}">
                <a16:creationId xmlns:a16="http://schemas.microsoft.com/office/drawing/2014/main" id="{781413CD-B94D-C9E1-C981-179BACA68CDB}"/>
              </a:ext>
            </a:extLst>
          </p:cNvPr>
          <p:cNvSpPr/>
          <p:nvPr/>
        </p:nvSpPr>
        <p:spPr>
          <a:xfrm>
            <a:off x="7589385" y="5478275"/>
            <a:ext cx="2226071" cy="522341"/>
          </a:xfrm>
          <a:prstGeom prst="rect">
            <a:avLst/>
          </a:prstGeom>
          <a:solidFill>
            <a:srgbClr val="941120"/>
          </a:solidFill>
          <a:ln>
            <a:solidFill>
              <a:srgbClr val="941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Concurrent reads and</a:t>
            </a:r>
          </a:p>
          <a:p>
            <a:pPr algn="ctr"/>
            <a:r>
              <a:rPr lang="en-US" sz="1400" dirty="0">
                <a:latin typeface="Open Sans" panose="020B0606030504020204" pitchFamily="34" charset="0"/>
                <a:ea typeface="Open Sans" panose="020B0606030504020204" pitchFamily="34" charset="0"/>
                <a:cs typeface="Open Sans" panose="020B0606030504020204" pitchFamily="34" charset="0"/>
              </a:rPr>
              <a:t>writes to linked lists</a:t>
            </a:r>
          </a:p>
        </p:txBody>
      </p:sp>
      <p:cxnSp>
        <p:nvCxnSpPr>
          <p:cNvPr id="25" name="Straight Arrow Connector 24">
            <a:extLst>
              <a:ext uri="{FF2B5EF4-FFF2-40B4-BE49-F238E27FC236}">
                <a16:creationId xmlns:a16="http://schemas.microsoft.com/office/drawing/2014/main" id="{0E9569B2-A09B-BC26-355E-02780B7F1DC1}"/>
              </a:ext>
            </a:extLst>
          </p:cNvPr>
          <p:cNvCxnSpPr>
            <a:cxnSpLocks/>
          </p:cNvCxnSpPr>
          <p:nvPr/>
        </p:nvCxnSpPr>
        <p:spPr>
          <a:xfrm flipH="1">
            <a:off x="6526419" y="1689100"/>
            <a:ext cx="1061831" cy="2089842"/>
          </a:xfrm>
          <a:prstGeom prst="straightConnector1">
            <a:avLst/>
          </a:prstGeom>
          <a:ln w="38100">
            <a:solidFill>
              <a:srgbClr val="94112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26EDB97-28D7-4ACD-F39E-9FD27D4CB2DF}"/>
              </a:ext>
            </a:extLst>
          </p:cNvPr>
          <p:cNvCxnSpPr>
            <a:cxnSpLocks/>
          </p:cNvCxnSpPr>
          <p:nvPr/>
        </p:nvCxnSpPr>
        <p:spPr>
          <a:xfrm flipV="1">
            <a:off x="7600684" y="4638907"/>
            <a:ext cx="0" cy="990229"/>
          </a:xfrm>
          <a:prstGeom prst="straightConnector1">
            <a:avLst/>
          </a:prstGeom>
          <a:ln w="38100">
            <a:solidFill>
              <a:srgbClr val="94112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58" name="Rectangle 357">
            <a:extLst>
              <a:ext uri="{FF2B5EF4-FFF2-40B4-BE49-F238E27FC236}">
                <a16:creationId xmlns:a16="http://schemas.microsoft.com/office/drawing/2014/main" id="{F8F0C20F-1039-6487-05F7-4842FB286825}"/>
              </a:ext>
            </a:extLst>
          </p:cNvPr>
          <p:cNvSpPr/>
          <p:nvPr/>
        </p:nvSpPr>
        <p:spPr>
          <a:xfrm>
            <a:off x="8181873" y="2931496"/>
            <a:ext cx="1936815" cy="373726"/>
          </a:xfrm>
          <a:prstGeom prst="rect">
            <a:avLst/>
          </a:prstGeom>
          <a:solidFill>
            <a:srgbClr val="941120"/>
          </a:solidFill>
          <a:ln>
            <a:solidFill>
              <a:srgbClr val="941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Counter bottlenecks</a:t>
            </a:r>
          </a:p>
        </p:txBody>
      </p:sp>
      <p:sp>
        <p:nvSpPr>
          <p:cNvPr id="360" name="Rectangle 359">
            <a:extLst>
              <a:ext uri="{FF2B5EF4-FFF2-40B4-BE49-F238E27FC236}">
                <a16:creationId xmlns:a16="http://schemas.microsoft.com/office/drawing/2014/main" id="{578B6E3C-1F09-FAD7-64CF-0BCB7F712D89}"/>
              </a:ext>
            </a:extLst>
          </p:cNvPr>
          <p:cNvSpPr/>
          <p:nvPr/>
        </p:nvSpPr>
        <p:spPr>
          <a:xfrm>
            <a:off x="8181872" y="4267972"/>
            <a:ext cx="1707035" cy="522341"/>
          </a:xfrm>
          <a:prstGeom prst="rect">
            <a:avLst/>
          </a:prstGeom>
          <a:solidFill>
            <a:srgbClr val="941120"/>
          </a:solidFill>
          <a:ln>
            <a:solidFill>
              <a:srgbClr val="941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Intra-stage data hazards</a:t>
            </a:r>
          </a:p>
        </p:txBody>
      </p:sp>
      <p:cxnSp>
        <p:nvCxnSpPr>
          <p:cNvPr id="361" name="Straight Arrow Connector 360">
            <a:extLst>
              <a:ext uri="{FF2B5EF4-FFF2-40B4-BE49-F238E27FC236}">
                <a16:creationId xmlns:a16="http://schemas.microsoft.com/office/drawing/2014/main" id="{10DEC7EE-5CA0-FD1F-0802-472E1A54BF0B}"/>
              </a:ext>
            </a:extLst>
          </p:cNvPr>
          <p:cNvCxnSpPr>
            <a:cxnSpLocks/>
          </p:cNvCxnSpPr>
          <p:nvPr/>
        </p:nvCxnSpPr>
        <p:spPr>
          <a:xfrm flipH="1" flipV="1">
            <a:off x="7835357" y="4007865"/>
            <a:ext cx="411697" cy="316259"/>
          </a:xfrm>
          <a:prstGeom prst="straightConnector1">
            <a:avLst/>
          </a:prstGeom>
          <a:ln w="38100">
            <a:solidFill>
              <a:srgbClr val="94112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2" name="Straight Arrow Connector 361">
            <a:extLst>
              <a:ext uri="{FF2B5EF4-FFF2-40B4-BE49-F238E27FC236}">
                <a16:creationId xmlns:a16="http://schemas.microsoft.com/office/drawing/2014/main" id="{8AB60FCB-9DC1-8DEE-6497-ACDF0F76EE60}"/>
              </a:ext>
            </a:extLst>
          </p:cNvPr>
          <p:cNvCxnSpPr>
            <a:cxnSpLocks/>
            <a:stCxn id="358" idx="1"/>
          </p:cNvCxnSpPr>
          <p:nvPr/>
        </p:nvCxnSpPr>
        <p:spPr>
          <a:xfrm flipH="1">
            <a:off x="6557919" y="3118359"/>
            <a:ext cx="1623954" cy="1018902"/>
          </a:xfrm>
          <a:prstGeom prst="straightConnector1">
            <a:avLst/>
          </a:prstGeom>
          <a:ln w="38100">
            <a:solidFill>
              <a:srgbClr val="94112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66" name="Rectangle 365">
            <a:extLst>
              <a:ext uri="{FF2B5EF4-FFF2-40B4-BE49-F238E27FC236}">
                <a16:creationId xmlns:a16="http://schemas.microsoft.com/office/drawing/2014/main" id="{7430CB0A-206E-F747-09AB-6964E6DD2D00}"/>
              </a:ext>
            </a:extLst>
          </p:cNvPr>
          <p:cNvSpPr/>
          <p:nvPr/>
        </p:nvSpPr>
        <p:spPr>
          <a:xfrm>
            <a:off x="2244675" y="5614667"/>
            <a:ext cx="1966774" cy="522341"/>
          </a:xfrm>
          <a:prstGeom prst="rect">
            <a:avLst/>
          </a:prstGeom>
          <a:solidFill>
            <a:srgbClr val="941120"/>
          </a:solidFill>
          <a:ln>
            <a:solidFill>
              <a:srgbClr val="941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Limited physical memory ports</a:t>
            </a:r>
          </a:p>
        </p:txBody>
      </p:sp>
      <p:cxnSp>
        <p:nvCxnSpPr>
          <p:cNvPr id="367" name="Straight Arrow Connector 366">
            <a:extLst>
              <a:ext uri="{FF2B5EF4-FFF2-40B4-BE49-F238E27FC236}">
                <a16:creationId xmlns:a16="http://schemas.microsoft.com/office/drawing/2014/main" id="{1737E967-389C-F99D-D538-90D8848C0D06}"/>
              </a:ext>
            </a:extLst>
          </p:cNvPr>
          <p:cNvCxnSpPr>
            <a:cxnSpLocks/>
          </p:cNvCxnSpPr>
          <p:nvPr/>
        </p:nvCxnSpPr>
        <p:spPr>
          <a:xfrm flipV="1">
            <a:off x="4044579" y="5147403"/>
            <a:ext cx="919950" cy="905479"/>
          </a:xfrm>
          <a:prstGeom prst="straightConnector1">
            <a:avLst/>
          </a:prstGeom>
          <a:ln w="38100">
            <a:solidFill>
              <a:srgbClr val="94112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74" name="Rectangle 373">
            <a:extLst>
              <a:ext uri="{FF2B5EF4-FFF2-40B4-BE49-F238E27FC236}">
                <a16:creationId xmlns:a16="http://schemas.microsoft.com/office/drawing/2014/main" id="{7AD69AAF-1AD9-054B-8AFD-6FD63BC76279}"/>
              </a:ext>
            </a:extLst>
          </p:cNvPr>
          <p:cNvSpPr/>
          <p:nvPr/>
        </p:nvSpPr>
        <p:spPr>
          <a:xfrm>
            <a:off x="2413128" y="3959708"/>
            <a:ext cx="1828931" cy="522341"/>
          </a:xfrm>
          <a:prstGeom prst="rect">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Subtree occupancy counters (</a:t>
            </a:r>
            <a:r>
              <a:rPr lang="en-US" sz="1400" dirty="0" err="1">
                <a:latin typeface="Open Sans" panose="020B0606030504020204" pitchFamily="34" charset="0"/>
                <a:ea typeface="Open Sans" panose="020B0606030504020204" pitchFamily="34" charset="0"/>
                <a:cs typeface="Open Sans" panose="020B0606030504020204" pitchFamily="34" charset="0"/>
              </a:rPr>
              <a:t>StOCs</a:t>
            </a:r>
            <a:r>
              <a:rPr lang="en-US" sz="1400" dirty="0">
                <a:latin typeface="Open Sans" panose="020B0606030504020204" pitchFamily="34" charset="0"/>
                <a:ea typeface="Open Sans" panose="020B0606030504020204" pitchFamily="34" charset="0"/>
                <a:cs typeface="Open Sans" panose="020B0606030504020204" pitchFamily="34" charset="0"/>
              </a:rPr>
              <a:t>)</a:t>
            </a:r>
          </a:p>
        </p:txBody>
      </p:sp>
      <p:sp>
        <p:nvSpPr>
          <p:cNvPr id="378" name="Rectangle 377">
            <a:extLst>
              <a:ext uri="{FF2B5EF4-FFF2-40B4-BE49-F238E27FC236}">
                <a16:creationId xmlns:a16="http://schemas.microsoft.com/office/drawing/2014/main" id="{685456B2-687B-B9C0-7308-AF4EF2FBEF42}"/>
              </a:ext>
            </a:extLst>
          </p:cNvPr>
          <p:cNvSpPr/>
          <p:nvPr/>
        </p:nvSpPr>
        <p:spPr>
          <a:xfrm>
            <a:off x="8181872" y="3331924"/>
            <a:ext cx="1936815" cy="367638"/>
          </a:xfrm>
          <a:prstGeom prst="rect">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latin typeface="Open Sans" panose="020B0606030504020204" pitchFamily="34" charset="0"/>
                <a:ea typeface="Open Sans" panose="020B0606030504020204" pitchFamily="34" charset="0"/>
                <a:cs typeface="Open Sans" panose="020B0606030504020204" pitchFamily="34" charset="0"/>
              </a:rPr>
              <a:t>Waterlevel</a:t>
            </a:r>
            <a:r>
              <a:rPr lang="en-US" sz="1400" dirty="0">
                <a:latin typeface="Open Sans" panose="020B0606030504020204" pitchFamily="34" charset="0"/>
                <a:ea typeface="Open Sans" panose="020B0606030504020204" pitchFamily="34" charset="0"/>
                <a:cs typeface="Open Sans" panose="020B0606030504020204" pitchFamily="34" charset="0"/>
              </a:rPr>
              <a:t> bit (</a:t>
            </a:r>
            <a:r>
              <a:rPr lang="en-US" sz="1400" dirty="0" err="1">
                <a:latin typeface="Open Sans" panose="020B0606030504020204" pitchFamily="34" charset="0"/>
                <a:ea typeface="Open Sans" panose="020B0606030504020204" pitchFamily="34" charset="0"/>
                <a:cs typeface="Open Sans" panose="020B0606030504020204" pitchFamily="34" charset="0"/>
              </a:rPr>
              <a:t>WLb</a:t>
            </a:r>
            <a:r>
              <a:rPr lang="en-US" sz="1400" dirty="0">
                <a:latin typeface="Open Sans" panose="020B0606030504020204" pitchFamily="34" charset="0"/>
                <a:ea typeface="Open Sans" panose="020B0606030504020204" pitchFamily="34" charset="0"/>
                <a:cs typeface="Open Sans" panose="020B0606030504020204" pitchFamily="34" charset="0"/>
              </a:rPr>
              <a:t>)</a:t>
            </a:r>
          </a:p>
        </p:txBody>
      </p:sp>
      <p:sp>
        <p:nvSpPr>
          <p:cNvPr id="380" name="Rectangle 379">
            <a:extLst>
              <a:ext uri="{FF2B5EF4-FFF2-40B4-BE49-F238E27FC236}">
                <a16:creationId xmlns:a16="http://schemas.microsoft.com/office/drawing/2014/main" id="{0E8ED58E-7821-AC29-213B-207AC42B26FD}"/>
              </a:ext>
            </a:extLst>
          </p:cNvPr>
          <p:cNvSpPr/>
          <p:nvPr/>
        </p:nvSpPr>
        <p:spPr>
          <a:xfrm>
            <a:off x="8183518" y="4818828"/>
            <a:ext cx="1705389" cy="367638"/>
          </a:xfrm>
          <a:prstGeom prst="rect">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Write forwarding</a:t>
            </a:r>
          </a:p>
        </p:txBody>
      </p:sp>
      <p:sp>
        <p:nvSpPr>
          <p:cNvPr id="382" name="Rectangle 381">
            <a:extLst>
              <a:ext uri="{FF2B5EF4-FFF2-40B4-BE49-F238E27FC236}">
                <a16:creationId xmlns:a16="http://schemas.microsoft.com/office/drawing/2014/main" id="{1EBC1CA9-5847-608A-5A22-9F90B1BEEB67}"/>
              </a:ext>
            </a:extLst>
          </p:cNvPr>
          <p:cNvSpPr/>
          <p:nvPr/>
        </p:nvSpPr>
        <p:spPr>
          <a:xfrm>
            <a:off x="7589385" y="6026119"/>
            <a:ext cx="2226071" cy="367638"/>
          </a:xfrm>
          <a:prstGeom prst="rect">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Operation coloring</a:t>
            </a:r>
          </a:p>
        </p:txBody>
      </p:sp>
      <p:sp>
        <p:nvSpPr>
          <p:cNvPr id="383" name="Rectangle 382">
            <a:extLst>
              <a:ext uri="{FF2B5EF4-FFF2-40B4-BE49-F238E27FC236}">
                <a16:creationId xmlns:a16="http://schemas.microsoft.com/office/drawing/2014/main" id="{9F7D622B-D388-5FFC-7B07-CAAA436733E3}"/>
              </a:ext>
            </a:extLst>
          </p:cNvPr>
          <p:cNvSpPr/>
          <p:nvPr/>
        </p:nvSpPr>
        <p:spPr>
          <a:xfrm>
            <a:off x="2244675" y="6163983"/>
            <a:ext cx="1966774" cy="317107"/>
          </a:xfrm>
          <a:prstGeom prst="rect">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State decoupling</a:t>
            </a:r>
          </a:p>
        </p:txBody>
      </p:sp>
      <p:sp>
        <p:nvSpPr>
          <p:cNvPr id="384" name="Rectangle 383">
            <a:extLst>
              <a:ext uri="{FF2B5EF4-FFF2-40B4-BE49-F238E27FC236}">
                <a16:creationId xmlns:a16="http://schemas.microsoft.com/office/drawing/2014/main" id="{09637FFF-70B3-E3F4-854C-34302F80D745}"/>
              </a:ext>
            </a:extLst>
          </p:cNvPr>
          <p:cNvSpPr/>
          <p:nvPr/>
        </p:nvSpPr>
        <p:spPr>
          <a:xfrm>
            <a:off x="7469460" y="2192151"/>
            <a:ext cx="1966774" cy="317107"/>
          </a:xfrm>
          <a:prstGeom prst="rect">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Speculation</a:t>
            </a:r>
          </a:p>
        </p:txBody>
      </p:sp>
    </p:spTree>
    <p:extLst>
      <p:ext uri="{BB962C8B-B14F-4D97-AF65-F5344CB8AC3E}">
        <p14:creationId xmlns:p14="http://schemas.microsoft.com/office/powerpoint/2010/main" val="167606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7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P spid="21" grpId="0" animBg="1"/>
      <p:bldP spid="358" grpId="0" animBg="1"/>
      <p:bldP spid="360" grpId="0" animBg="1"/>
      <p:bldP spid="366" grpId="0" animBg="1"/>
      <p:bldP spid="374" grpId="0" animBg="1"/>
      <p:bldP spid="378" grpId="0" animBg="1"/>
      <p:bldP spid="380" grpId="0" animBg="1"/>
      <p:bldP spid="382" grpId="0" animBg="1"/>
      <p:bldP spid="383" grpId="0" animBg="1"/>
      <p:bldP spid="38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Graphic 43">
            <a:extLst>
              <a:ext uri="{FF2B5EF4-FFF2-40B4-BE49-F238E27FC236}">
                <a16:creationId xmlns:a16="http://schemas.microsoft.com/office/drawing/2014/main" id="{227857F3-7607-4F0B-B57A-A64C766F8DA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6325" t="9796" r="6325" b="9796"/>
          <a:stretch/>
        </p:blipFill>
        <p:spPr>
          <a:xfrm>
            <a:off x="838199" y="693432"/>
            <a:ext cx="718077" cy="661001"/>
          </a:xfrm>
          <a:prstGeom prst="rect">
            <a:avLst/>
          </a:prstGeom>
        </p:spPr>
      </p:pic>
      <p:grpSp>
        <p:nvGrpSpPr>
          <p:cNvPr id="3" name="Group 2">
            <a:extLst>
              <a:ext uri="{FF2B5EF4-FFF2-40B4-BE49-F238E27FC236}">
                <a16:creationId xmlns:a16="http://schemas.microsoft.com/office/drawing/2014/main" id="{49226E3B-13B6-1450-4E5C-9205038E04B7}"/>
              </a:ext>
            </a:extLst>
          </p:cNvPr>
          <p:cNvGrpSpPr/>
          <p:nvPr/>
        </p:nvGrpSpPr>
        <p:grpSpPr>
          <a:xfrm>
            <a:off x="3316227" y="3037011"/>
            <a:ext cx="5617272" cy="2402488"/>
            <a:chOff x="3316227" y="3532717"/>
            <a:chExt cx="5617272" cy="2402488"/>
          </a:xfrm>
        </p:grpSpPr>
        <p:sp>
          <p:nvSpPr>
            <p:cNvPr id="40" name="Rectangle 39">
              <a:extLst>
                <a:ext uri="{FF2B5EF4-FFF2-40B4-BE49-F238E27FC236}">
                  <a16:creationId xmlns:a16="http://schemas.microsoft.com/office/drawing/2014/main" id="{CB116ACE-708B-CD62-D779-37C33012CBB5}"/>
                </a:ext>
              </a:extLst>
            </p:cNvPr>
            <p:cNvSpPr/>
            <p:nvPr/>
          </p:nvSpPr>
          <p:spPr>
            <a:xfrm>
              <a:off x="6122347" y="3535047"/>
              <a:ext cx="1405576" cy="2400158"/>
            </a:xfrm>
            <a:prstGeom prst="rect">
              <a:avLst/>
            </a:prstGeom>
            <a:solidFill>
              <a:srgbClr val="C8E2E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863B682F-2D51-6433-DDA0-DE4FC6A19D41}"/>
                </a:ext>
              </a:extLst>
            </p:cNvPr>
            <p:cNvSpPr/>
            <p:nvPr/>
          </p:nvSpPr>
          <p:spPr>
            <a:xfrm>
              <a:off x="7527923" y="3535047"/>
              <a:ext cx="1405576" cy="2400158"/>
            </a:xfrm>
            <a:prstGeom prst="rect">
              <a:avLst/>
            </a:prstGeom>
            <a:solidFill>
              <a:srgbClr val="90B2D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42" name="Rectangle 41">
              <a:extLst>
                <a:ext uri="{FF2B5EF4-FFF2-40B4-BE49-F238E27FC236}">
                  <a16:creationId xmlns:a16="http://schemas.microsoft.com/office/drawing/2014/main" id="{0A868EE9-ED46-1714-6E82-8AFE14856A75}"/>
                </a:ext>
              </a:extLst>
            </p:cNvPr>
            <p:cNvSpPr/>
            <p:nvPr/>
          </p:nvSpPr>
          <p:spPr>
            <a:xfrm>
              <a:off x="4721168" y="3535047"/>
              <a:ext cx="1405576" cy="2400158"/>
            </a:xfrm>
            <a:prstGeom prst="rect">
              <a:avLst/>
            </a:prstGeom>
            <a:solidFill>
              <a:srgbClr val="F9D2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43" name="Rectangle 42">
              <a:extLst>
                <a:ext uri="{FF2B5EF4-FFF2-40B4-BE49-F238E27FC236}">
                  <a16:creationId xmlns:a16="http://schemas.microsoft.com/office/drawing/2014/main" id="{BAAE66D0-D6CE-A9CA-8DC6-ADB34EA783CC}"/>
                </a:ext>
              </a:extLst>
            </p:cNvPr>
            <p:cNvSpPr/>
            <p:nvPr/>
          </p:nvSpPr>
          <p:spPr>
            <a:xfrm>
              <a:off x="3316227" y="3532717"/>
              <a:ext cx="1405576" cy="2400158"/>
            </a:xfrm>
            <a:prstGeom prst="rect">
              <a:avLst/>
            </a:prstGeom>
            <a:solidFill>
              <a:srgbClr val="D88B9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cxnSp>
        <p:nvCxnSpPr>
          <p:cNvPr id="5" name="Connector: Elbow 4">
            <a:extLst>
              <a:ext uri="{FF2B5EF4-FFF2-40B4-BE49-F238E27FC236}">
                <a16:creationId xmlns:a16="http://schemas.microsoft.com/office/drawing/2014/main" id="{F360F437-F979-7F41-5E5A-AE2485408369}"/>
              </a:ext>
            </a:extLst>
          </p:cNvPr>
          <p:cNvCxnSpPr>
            <a:cxnSpLocks/>
            <a:endCxn id="24" idx="0"/>
          </p:cNvCxnSpPr>
          <p:nvPr/>
        </p:nvCxnSpPr>
        <p:spPr>
          <a:xfrm rot="16200000" flipH="1">
            <a:off x="4965188" y="3738243"/>
            <a:ext cx="470854" cy="440280"/>
          </a:xfrm>
          <a:prstGeom prst="bentConnector3">
            <a:avLst>
              <a:gd name="adj1" fmla="val 50000"/>
            </a:avLst>
          </a:prstGeom>
          <a:ln w="19050">
            <a:tailEnd type="stealth" w="lg" len="lg"/>
          </a:ln>
        </p:spPr>
        <p:style>
          <a:lnRef idx="1">
            <a:schemeClr val="dk1"/>
          </a:lnRef>
          <a:fillRef idx="0">
            <a:schemeClr val="dk1"/>
          </a:fillRef>
          <a:effectRef idx="0">
            <a:schemeClr val="dk1"/>
          </a:effectRef>
          <a:fontRef idx="minor">
            <a:schemeClr val="tx1"/>
          </a:fontRef>
        </p:style>
      </p:cxnSp>
      <p:sp>
        <p:nvSpPr>
          <p:cNvPr id="6" name="Rectangle 5">
            <a:extLst>
              <a:ext uri="{FF2B5EF4-FFF2-40B4-BE49-F238E27FC236}">
                <a16:creationId xmlns:a16="http://schemas.microsoft.com/office/drawing/2014/main" id="{5A9AC4DA-887C-7A43-3136-B7DBBBD95ED8}"/>
              </a:ext>
            </a:extLst>
          </p:cNvPr>
          <p:cNvSpPr/>
          <p:nvPr/>
        </p:nvSpPr>
        <p:spPr>
          <a:xfrm>
            <a:off x="3415661" y="4741623"/>
            <a:ext cx="1203635" cy="590605"/>
          </a:xfrm>
          <a:prstGeom prst="rect">
            <a:avLst/>
          </a:prstGeom>
          <a:solidFill>
            <a:srgbClr val="DDDDDD"/>
          </a:solidFill>
          <a:ln w="12700">
            <a:solidFill>
              <a:srgbClr val="00000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9">
            <a:extLst>
              <a:ext uri="{FF2B5EF4-FFF2-40B4-BE49-F238E27FC236}">
                <a16:creationId xmlns:a16="http://schemas.microsoft.com/office/drawing/2014/main" id="{A0D0FA5F-2859-4A9E-66B3-1DCC1F71E28E}"/>
              </a:ext>
            </a:extLst>
          </p:cNvPr>
          <p:cNvSpPr/>
          <p:nvPr/>
        </p:nvSpPr>
        <p:spPr>
          <a:xfrm>
            <a:off x="3486943" y="4809761"/>
            <a:ext cx="497792"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7</a:t>
            </a:r>
          </a:p>
        </p:txBody>
      </p:sp>
      <p:sp>
        <p:nvSpPr>
          <p:cNvPr id="11" name="Rectangle 10">
            <a:extLst>
              <a:ext uri="{FF2B5EF4-FFF2-40B4-BE49-F238E27FC236}">
                <a16:creationId xmlns:a16="http://schemas.microsoft.com/office/drawing/2014/main" id="{F4965FBA-8C6E-00E6-D3CE-539506808725}"/>
              </a:ext>
            </a:extLst>
          </p:cNvPr>
          <p:cNvSpPr/>
          <p:nvPr/>
        </p:nvSpPr>
        <p:spPr>
          <a:xfrm>
            <a:off x="4053119" y="4809761"/>
            <a:ext cx="497793"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6</a:t>
            </a:r>
          </a:p>
        </p:txBody>
      </p:sp>
      <p:sp>
        <p:nvSpPr>
          <p:cNvPr id="12" name="Rectangle 11">
            <a:extLst>
              <a:ext uri="{FF2B5EF4-FFF2-40B4-BE49-F238E27FC236}">
                <a16:creationId xmlns:a16="http://schemas.microsoft.com/office/drawing/2014/main" id="{25346F16-AC21-E7C9-D1D9-1D462BF3CB28}"/>
              </a:ext>
            </a:extLst>
          </p:cNvPr>
          <p:cNvSpPr/>
          <p:nvPr/>
        </p:nvSpPr>
        <p:spPr>
          <a:xfrm>
            <a:off x="3486943" y="4186534"/>
            <a:ext cx="1063970" cy="451838"/>
          </a:xfrm>
          <a:prstGeom prst="rect">
            <a:avLst/>
          </a:prstGeom>
          <a:ln w="127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0     0</a:t>
            </a:r>
            <a:endParaRPr lang="en-US" sz="2400" b="1" dirty="0">
              <a:solidFill>
                <a:srgbClr val="941120"/>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3" name="Connector: Elbow 12">
            <a:extLst>
              <a:ext uri="{FF2B5EF4-FFF2-40B4-BE49-F238E27FC236}">
                <a16:creationId xmlns:a16="http://schemas.microsoft.com/office/drawing/2014/main" id="{30070155-D192-6830-10C6-DB139857B78E}"/>
              </a:ext>
            </a:extLst>
          </p:cNvPr>
          <p:cNvCxnSpPr>
            <a:cxnSpLocks/>
            <a:endCxn id="12" idx="0"/>
          </p:cNvCxnSpPr>
          <p:nvPr/>
        </p:nvCxnSpPr>
        <p:spPr>
          <a:xfrm rot="5400000">
            <a:off x="4015279" y="3731517"/>
            <a:ext cx="458666" cy="451368"/>
          </a:xfrm>
          <a:prstGeom prst="bentConnector3">
            <a:avLst>
              <a:gd name="adj1" fmla="val 50000"/>
            </a:avLst>
          </a:prstGeom>
          <a:ln w="19050">
            <a:tailEnd type="stealth" w="lg" len="lg"/>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2BFCF841-868B-9EAB-8ACB-745FA2610579}"/>
              </a:ext>
            </a:extLst>
          </p:cNvPr>
          <p:cNvSpPr txBox="1"/>
          <p:nvPr/>
        </p:nvSpPr>
        <p:spPr>
          <a:xfrm>
            <a:off x="1526388" y="4892267"/>
            <a:ext cx="1754198" cy="369332"/>
          </a:xfrm>
          <a:prstGeom prst="rect">
            <a:avLst/>
          </a:prstGeom>
          <a:noFill/>
        </p:spPr>
        <p:txBody>
          <a:bodyPr wrap="none" rtlCol="0">
            <a:spAutoFit/>
          </a:bodyPr>
          <a:lstStyle/>
          <a:p>
            <a:pPr algn="r"/>
            <a:r>
              <a:rPr lang="en-US" i="1" dirty="0">
                <a:latin typeface="Open Sans" panose="020B0606030504020204" pitchFamily="34" charset="0"/>
                <a:ea typeface="Open Sans" panose="020B0606030504020204" pitchFamily="34" charset="0"/>
                <a:cs typeface="Open Sans" panose="020B0606030504020204" pitchFamily="34" charset="0"/>
              </a:rPr>
              <a:t>Priority buckets</a:t>
            </a:r>
          </a:p>
        </p:txBody>
      </p:sp>
      <p:sp>
        <p:nvSpPr>
          <p:cNvPr id="15" name="Rectangle 14">
            <a:extLst>
              <a:ext uri="{FF2B5EF4-FFF2-40B4-BE49-F238E27FC236}">
                <a16:creationId xmlns:a16="http://schemas.microsoft.com/office/drawing/2014/main" id="{8FBF00E1-E486-2ADA-1F0D-DD58A9EEA33F}"/>
              </a:ext>
            </a:extLst>
          </p:cNvPr>
          <p:cNvSpPr/>
          <p:nvPr/>
        </p:nvSpPr>
        <p:spPr>
          <a:xfrm>
            <a:off x="4820992" y="4745777"/>
            <a:ext cx="1203635" cy="590605"/>
          </a:xfrm>
          <a:prstGeom prst="rect">
            <a:avLst/>
          </a:prstGeom>
          <a:solidFill>
            <a:srgbClr val="DDDDDD"/>
          </a:solidFill>
          <a:ln w="12700">
            <a:solidFill>
              <a:srgbClr val="00000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334ECE5C-CF63-59BB-71B1-51C30231C04F}"/>
              </a:ext>
            </a:extLst>
          </p:cNvPr>
          <p:cNvSpPr/>
          <p:nvPr/>
        </p:nvSpPr>
        <p:spPr>
          <a:xfrm>
            <a:off x="4892274" y="4813915"/>
            <a:ext cx="497792"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5</a:t>
            </a:r>
          </a:p>
        </p:txBody>
      </p:sp>
      <p:sp>
        <p:nvSpPr>
          <p:cNvPr id="17" name="Rectangle 16">
            <a:extLst>
              <a:ext uri="{FF2B5EF4-FFF2-40B4-BE49-F238E27FC236}">
                <a16:creationId xmlns:a16="http://schemas.microsoft.com/office/drawing/2014/main" id="{CFD5944E-D193-7534-7187-1DD86EBACC56}"/>
              </a:ext>
            </a:extLst>
          </p:cNvPr>
          <p:cNvSpPr/>
          <p:nvPr/>
        </p:nvSpPr>
        <p:spPr>
          <a:xfrm>
            <a:off x="5458450" y="4813915"/>
            <a:ext cx="497793"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4</a:t>
            </a:r>
          </a:p>
        </p:txBody>
      </p:sp>
      <p:sp>
        <p:nvSpPr>
          <p:cNvPr id="18" name="Rectangle 17">
            <a:extLst>
              <a:ext uri="{FF2B5EF4-FFF2-40B4-BE49-F238E27FC236}">
                <a16:creationId xmlns:a16="http://schemas.microsoft.com/office/drawing/2014/main" id="{25242CD2-0D34-8043-D53A-B092D29E6C9D}"/>
              </a:ext>
            </a:extLst>
          </p:cNvPr>
          <p:cNvSpPr/>
          <p:nvPr/>
        </p:nvSpPr>
        <p:spPr>
          <a:xfrm>
            <a:off x="6226323" y="4747686"/>
            <a:ext cx="1203635" cy="590605"/>
          </a:xfrm>
          <a:prstGeom prst="rect">
            <a:avLst/>
          </a:prstGeom>
          <a:solidFill>
            <a:srgbClr val="DDDDDD"/>
          </a:solidFill>
          <a:ln w="12700">
            <a:solidFill>
              <a:srgbClr val="00000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9" name="Rectangle 18">
            <a:extLst>
              <a:ext uri="{FF2B5EF4-FFF2-40B4-BE49-F238E27FC236}">
                <a16:creationId xmlns:a16="http://schemas.microsoft.com/office/drawing/2014/main" id="{AA207AD3-93AE-358F-883D-E7D53D69002F}"/>
              </a:ext>
            </a:extLst>
          </p:cNvPr>
          <p:cNvSpPr/>
          <p:nvPr/>
        </p:nvSpPr>
        <p:spPr>
          <a:xfrm>
            <a:off x="6297605" y="4815824"/>
            <a:ext cx="497792"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3</a:t>
            </a:r>
          </a:p>
        </p:txBody>
      </p:sp>
      <p:sp>
        <p:nvSpPr>
          <p:cNvPr id="20" name="Rectangle 19">
            <a:extLst>
              <a:ext uri="{FF2B5EF4-FFF2-40B4-BE49-F238E27FC236}">
                <a16:creationId xmlns:a16="http://schemas.microsoft.com/office/drawing/2014/main" id="{2AA3BFE6-94BE-94B9-7754-CC7BB87D99E1}"/>
              </a:ext>
            </a:extLst>
          </p:cNvPr>
          <p:cNvSpPr/>
          <p:nvPr/>
        </p:nvSpPr>
        <p:spPr>
          <a:xfrm>
            <a:off x="6863781" y="4817733"/>
            <a:ext cx="497793"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2</a:t>
            </a:r>
          </a:p>
        </p:txBody>
      </p:sp>
      <p:sp>
        <p:nvSpPr>
          <p:cNvPr id="21" name="Rectangle 20">
            <a:extLst>
              <a:ext uri="{FF2B5EF4-FFF2-40B4-BE49-F238E27FC236}">
                <a16:creationId xmlns:a16="http://schemas.microsoft.com/office/drawing/2014/main" id="{6F1A4C50-31FB-8BDC-AD80-1D40BEF1A492}"/>
              </a:ext>
            </a:extLst>
          </p:cNvPr>
          <p:cNvSpPr/>
          <p:nvPr/>
        </p:nvSpPr>
        <p:spPr>
          <a:xfrm>
            <a:off x="7631654" y="4745777"/>
            <a:ext cx="1203635" cy="590605"/>
          </a:xfrm>
          <a:prstGeom prst="rect">
            <a:avLst/>
          </a:prstGeom>
          <a:solidFill>
            <a:srgbClr val="DDDDDD"/>
          </a:solidFill>
          <a:ln w="12700">
            <a:solidFill>
              <a:srgbClr val="00000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2" name="Rectangle 21">
            <a:extLst>
              <a:ext uri="{FF2B5EF4-FFF2-40B4-BE49-F238E27FC236}">
                <a16:creationId xmlns:a16="http://schemas.microsoft.com/office/drawing/2014/main" id="{D7AB3838-A864-B34C-D3DA-33A2A554914A}"/>
              </a:ext>
            </a:extLst>
          </p:cNvPr>
          <p:cNvSpPr/>
          <p:nvPr/>
        </p:nvSpPr>
        <p:spPr>
          <a:xfrm>
            <a:off x="7702936" y="4815824"/>
            <a:ext cx="497792"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1</a:t>
            </a:r>
          </a:p>
        </p:txBody>
      </p:sp>
      <p:sp>
        <p:nvSpPr>
          <p:cNvPr id="23" name="Rectangle 22">
            <a:extLst>
              <a:ext uri="{FF2B5EF4-FFF2-40B4-BE49-F238E27FC236}">
                <a16:creationId xmlns:a16="http://schemas.microsoft.com/office/drawing/2014/main" id="{9B117641-5E20-F245-7813-F579A6DC26E1}"/>
              </a:ext>
            </a:extLst>
          </p:cNvPr>
          <p:cNvSpPr/>
          <p:nvPr/>
        </p:nvSpPr>
        <p:spPr>
          <a:xfrm>
            <a:off x="8269112" y="4815824"/>
            <a:ext cx="497793"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0</a:t>
            </a:r>
          </a:p>
        </p:txBody>
      </p:sp>
      <p:sp>
        <p:nvSpPr>
          <p:cNvPr id="24" name="Rectangle 23">
            <a:extLst>
              <a:ext uri="{FF2B5EF4-FFF2-40B4-BE49-F238E27FC236}">
                <a16:creationId xmlns:a16="http://schemas.microsoft.com/office/drawing/2014/main" id="{F67CEF36-9ECE-FB8F-49E3-E0F8CC3DD300}"/>
              </a:ext>
            </a:extLst>
          </p:cNvPr>
          <p:cNvSpPr/>
          <p:nvPr/>
        </p:nvSpPr>
        <p:spPr>
          <a:xfrm>
            <a:off x="4888770" y="4193810"/>
            <a:ext cx="1063970" cy="451838"/>
          </a:xfrm>
          <a:prstGeom prst="rect">
            <a:avLst/>
          </a:prstGeom>
          <a:ln w="127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0     0</a:t>
            </a:r>
            <a:endParaRPr lang="en-US" sz="2400" b="1" dirty="0">
              <a:solidFill>
                <a:srgbClr val="94112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Rectangle 24">
            <a:extLst>
              <a:ext uri="{FF2B5EF4-FFF2-40B4-BE49-F238E27FC236}">
                <a16:creationId xmlns:a16="http://schemas.microsoft.com/office/drawing/2014/main" id="{BAE070CD-AA5B-5F8B-E9E2-9D23BE4F7D9F}"/>
              </a:ext>
            </a:extLst>
          </p:cNvPr>
          <p:cNvSpPr/>
          <p:nvPr/>
        </p:nvSpPr>
        <p:spPr>
          <a:xfrm>
            <a:off x="6301153" y="4201087"/>
            <a:ext cx="1063970" cy="451838"/>
          </a:xfrm>
          <a:prstGeom prst="rect">
            <a:avLst/>
          </a:prstGeom>
          <a:ln w="127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0     </a:t>
            </a:r>
            <a:r>
              <a:rPr lang="en-US" sz="2400" b="1" dirty="0">
                <a:solidFill>
                  <a:srgbClr val="941120"/>
                </a:solidFill>
                <a:latin typeface="Open Sans" panose="020B0606030504020204" pitchFamily="34" charset="0"/>
                <a:ea typeface="Open Sans" panose="020B0606030504020204" pitchFamily="34" charset="0"/>
                <a:cs typeface="Open Sans" panose="020B0606030504020204" pitchFamily="34" charset="0"/>
              </a:rPr>
              <a:t>1</a:t>
            </a:r>
            <a:endParaRPr lang="en-US" sz="2400" b="1" dirty="0">
              <a:solidFill>
                <a:srgbClr val="A6192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Rectangle 25">
            <a:extLst>
              <a:ext uri="{FF2B5EF4-FFF2-40B4-BE49-F238E27FC236}">
                <a16:creationId xmlns:a16="http://schemas.microsoft.com/office/drawing/2014/main" id="{778AC53B-CB4F-4F3D-D61A-0AEA3D00DC25}"/>
              </a:ext>
            </a:extLst>
          </p:cNvPr>
          <p:cNvSpPr/>
          <p:nvPr/>
        </p:nvSpPr>
        <p:spPr>
          <a:xfrm>
            <a:off x="7702980" y="4201087"/>
            <a:ext cx="1063970" cy="451838"/>
          </a:xfrm>
          <a:prstGeom prst="rect">
            <a:avLst/>
          </a:prstGeom>
          <a:ln w="127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0     </a:t>
            </a:r>
            <a:r>
              <a:rPr lang="en-US" sz="2400" b="1" dirty="0">
                <a:solidFill>
                  <a:srgbClr val="941120"/>
                </a:solidFill>
                <a:latin typeface="Open Sans" panose="020B0606030504020204" pitchFamily="34" charset="0"/>
                <a:ea typeface="Open Sans" panose="020B0606030504020204" pitchFamily="34" charset="0"/>
                <a:cs typeface="Open Sans" panose="020B0606030504020204" pitchFamily="34" charset="0"/>
              </a:rPr>
              <a:t>1</a:t>
            </a:r>
            <a:endParaRPr lang="en-US" sz="2400" b="1" dirty="0">
              <a:solidFill>
                <a:srgbClr val="A6192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26">
            <a:extLst>
              <a:ext uri="{FF2B5EF4-FFF2-40B4-BE49-F238E27FC236}">
                <a16:creationId xmlns:a16="http://schemas.microsoft.com/office/drawing/2014/main" id="{9707E17E-1944-FE9F-3983-A21F35EC603B}"/>
              </a:ext>
            </a:extLst>
          </p:cNvPr>
          <p:cNvSpPr/>
          <p:nvPr/>
        </p:nvSpPr>
        <p:spPr>
          <a:xfrm>
            <a:off x="4185333" y="3271120"/>
            <a:ext cx="1063970" cy="451838"/>
          </a:xfrm>
          <a:prstGeom prst="rect">
            <a:avLst/>
          </a:prstGeom>
          <a:ln w="127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0</a:t>
            </a:r>
            <a:r>
              <a:rPr lang="en-US" sz="2400" dirty="0">
                <a:solidFill>
                  <a:srgbClr val="941120"/>
                </a:solidFill>
                <a:latin typeface="Open Sans" panose="020B0606030504020204" pitchFamily="34" charset="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rPr>
              <a:t>0</a:t>
            </a:r>
            <a:endParaRPr lang="en-US" sz="2400" b="1" dirty="0">
              <a:solidFill>
                <a:srgbClr val="941120"/>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8" name="Connector: Elbow 27">
            <a:extLst>
              <a:ext uri="{FF2B5EF4-FFF2-40B4-BE49-F238E27FC236}">
                <a16:creationId xmlns:a16="http://schemas.microsoft.com/office/drawing/2014/main" id="{05520050-8358-2056-F04C-42715F29C0DD}"/>
              </a:ext>
            </a:extLst>
          </p:cNvPr>
          <p:cNvCxnSpPr>
            <a:cxnSpLocks/>
          </p:cNvCxnSpPr>
          <p:nvPr/>
        </p:nvCxnSpPr>
        <p:spPr>
          <a:xfrm rot="16200000" flipH="1">
            <a:off x="7779470" y="3741939"/>
            <a:ext cx="457708" cy="449852"/>
          </a:xfrm>
          <a:prstGeom prst="bentConnector3">
            <a:avLst>
              <a:gd name="adj1" fmla="val 50000"/>
            </a:avLst>
          </a:prstGeom>
          <a:ln w="19050">
            <a:tailEnd type="stealth" w="lg" len="lg"/>
          </a:ln>
        </p:spPr>
        <p:style>
          <a:lnRef idx="1">
            <a:schemeClr val="dk1"/>
          </a:lnRef>
          <a:fillRef idx="0">
            <a:schemeClr val="dk1"/>
          </a:fillRef>
          <a:effectRef idx="0">
            <a:schemeClr val="dk1"/>
          </a:effectRef>
          <a:fontRef idx="minor">
            <a:schemeClr val="tx1"/>
          </a:fontRef>
        </p:style>
      </p:cxnSp>
      <p:cxnSp>
        <p:nvCxnSpPr>
          <p:cNvPr id="29" name="Connector: Elbow 28">
            <a:extLst>
              <a:ext uri="{FF2B5EF4-FFF2-40B4-BE49-F238E27FC236}">
                <a16:creationId xmlns:a16="http://schemas.microsoft.com/office/drawing/2014/main" id="{3D2485C1-4E89-E3DD-BD77-DCF0BE5D9F47}"/>
              </a:ext>
            </a:extLst>
          </p:cNvPr>
          <p:cNvCxnSpPr>
            <a:cxnSpLocks/>
          </p:cNvCxnSpPr>
          <p:nvPr/>
        </p:nvCxnSpPr>
        <p:spPr>
          <a:xfrm rot="5400000">
            <a:off x="6825925" y="3748423"/>
            <a:ext cx="452795" cy="441798"/>
          </a:xfrm>
          <a:prstGeom prst="bentConnector3">
            <a:avLst>
              <a:gd name="adj1" fmla="val 50000"/>
            </a:avLst>
          </a:prstGeom>
          <a:ln w="19050">
            <a:tailEnd type="stealth" w="lg" len="lg"/>
          </a:ln>
        </p:spPr>
        <p:style>
          <a:lnRef idx="1">
            <a:schemeClr val="dk1"/>
          </a:lnRef>
          <a:fillRef idx="0">
            <a:schemeClr val="dk1"/>
          </a:fillRef>
          <a:effectRef idx="0">
            <a:schemeClr val="dk1"/>
          </a:effectRef>
          <a:fontRef idx="minor">
            <a:schemeClr val="tx1"/>
          </a:fontRef>
        </p:style>
      </p:cxnSp>
      <p:sp>
        <p:nvSpPr>
          <p:cNvPr id="30" name="Rectangle 29">
            <a:extLst>
              <a:ext uri="{FF2B5EF4-FFF2-40B4-BE49-F238E27FC236}">
                <a16:creationId xmlns:a16="http://schemas.microsoft.com/office/drawing/2014/main" id="{D677553A-FE6C-540D-B629-9CAF4E4F9EA5}"/>
              </a:ext>
            </a:extLst>
          </p:cNvPr>
          <p:cNvSpPr/>
          <p:nvPr/>
        </p:nvSpPr>
        <p:spPr>
          <a:xfrm>
            <a:off x="6996325" y="3289175"/>
            <a:ext cx="1063970" cy="451838"/>
          </a:xfrm>
          <a:prstGeom prst="rect">
            <a:avLst/>
          </a:prstGeom>
          <a:ln w="127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a:solidFill>
                  <a:srgbClr val="941120"/>
                </a:solidFill>
                <a:latin typeface="Open Sans" panose="020B0606030504020204" pitchFamily="34" charset="0"/>
                <a:ea typeface="Open Sans" panose="020B0606030504020204" pitchFamily="34" charset="0"/>
                <a:cs typeface="Open Sans" panose="020B0606030504020204" pitchFamily="34" charset="0"/>
              </a:rPr>
              <a:t>1</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b="1" dirty="0">
                <a:solidFill>
                  <a:srgbClr val="941120"/>
                </a:solidFill>
                <a:latin typeface="Open Sans" panose="020B0606030504020204" pitchFamily="34" charset="0"/>
                <a:ea typeface="Open Sans" panose="020B0606030504020204" pitchFamily="34" charset="0"/>
                <a:cs typeface="Open Sans" panose="020B0606030504020204" pitchFamily="34" charset="0"/>
              </a:rPr>
              <a:t>1</a:t>
            </a:r>
            <a:endParaRPr lang="en-US" sz="2400" b="1" dirty="0">
              <a:solidFill>
                <a:srgbClr val="A6192E"/>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1" name="Connector: Elbow 30">
            <a:extLst>
              <a:ext uri="{FF2B5EF4-FFF2-40B4-BE49-F238E27FC236}">
                <a16:creationId xmlns:a16="http://schemas.microsoft.com/office/drawing/2014/main" id="{2A1B650C-4CB7-3277-ACF1-107A85F9BCB0}"/>
              </a:ext>
            </a:extLst>
          </p:cNvPr>
          <p:cNvCxnSpPr>
            <a:cxnSpLocks/>
          </p:cNvCxnSpPr>
          <p:nvPr/>
        </p:nvCxnSpPr>
        <p:spPr>
          <a:xfrm rot="16200000" flipH="1">
            <a:off x="6722780" y="2485553"/>
            <a:ext cx="465843" cy="1145220"/>
          </a:xfrm>
          <a:prstGeom prst="bentConnector3">
            <a:avLst>
              <a:gd name="adj1" fmla="val 46541"/>
            </a:avLst>
          </a:prstGeom>
          <a:ln w="19050">
            <a:tailEnd type="stealth" w="lg" len="lg"/>
          </a:ln>
        </p:spPr>
        <p:style>
          <a:lnRef idx="1">
            <a:schemeClr val="dk1"/>
          </a:lnRef>
          <a:fillRef idx="0">
            <a:schemeClr val="dk1"/>
          </a:fillRef>
          <a:effectRef idx="0">
            <a:schemeClr val="dk1"/>
          </a:effectRef>
          <a:fontRef idx="minor">
            <a:schemeClr val="tx1"/>
          </a:fontRef>
        </p:style>
      </p:cxnSp>
      <p:cxnSp>
        <p:nvCxnSpPr>
          <p:cNvPr id="32" name="Connector: Elbow 31">
            <a:extLst>
              <a:ext uri="{FF2B5EF4-FFF2-40B4-BE49-F238E27FC236}">
                <a16:creationId xmlns:a16="http://schemas.microsoft.com/office/drawing/2014/main" id="{83053C3D-1785-2FCC-B2B6-5266FC95BABE}"/>
              </a:ext>
            </a:extLst>
          </p:cNvPr>
          <p:cNvCxnSpPr>
            <a:cxnSpLocks/>
          </p:cNvCxnSpPr>
          <p:nvPr/>
        </p:nvCxnSpPr>
        <p:spPr>
          <a:xfrm rot="5400000">
            <a:off x="5060510" y="2475014"/>
            <a:ext cx="446284" cy="1144196"/>
          </a:xfrm>
          <a:prstGeom prst="bentConnector3">
            <a:avLst>
              <a:gd name="adj1" fmla="val 50000"/>
            </a:avLst>
          </a:prstGeom>
          <a:ln w="19050">
            <a:tailEnd type="stealth" w="lg" len="lg"/>
          </a:ln>
        </p:spPr>
        <p:style>
          <a:lnRef idx="1">
            <a:schemeClr val="dk1"/>
          </a:lnRef>
          <a:fillRef idx="0">
            <a:schemeClr val="dk1"/>
          </a:fillRef>
          <a:effectRef idx="0">
            <a:schemeClr val="dk1"/>
          </a:effectRef>
          <a:fontRef idx="minor">
            <a:schemeClr val="tx1"/>
          </a:fontRef>
        </p:style>
      </p:cxnSp>
      <p:sp>
        <p:nvSpPr>
          <p:cNvPr id="33" name="Rectangle 32">
            <a:extLst>
              <a:ext uri="{FF2B5EF4-FFF2-40B4-BE49-F238E27FC236}">
                <a16:creationId xmlns:a16="http://schemas.microsoft.com/office/drawing/2014/main" id="{410414A8-46BF-D0C1-E034-1204EBF1F960}"/>
              </a:ext>
            </a:extLst>
          </p:cNvPr>
          <p:cNvSpPr/>
          <p:nvPr/>
        </p:nvSpPr>
        <p:spPr>
          <a:xfrm>
            <a:off x="5587948" y="2371495"/>
            <a:ext cx="1063970" cy="451838"/>
          </a:xfrm>
          <a:prstGeom prst="rect">
            <a:avLst/>
          </a:prstGeom>
          <a:ln w="127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0     </a:t>
            </a:r>
            <a:r>
              <a:rPr lang="en-US" sz="2400" b="1" dirty="0">
                <a:solidFill>
                  <a:srgbClr val="941120"/>
                </a:solidFill>
                <a:latin typeface="Open Sans" panose="020B0606030504020204" pitchFamily="34" charset="0"/>
                <a:ea typeface="Open Sans" panose="020B0606030504020204" pitchFamily="34" charset="0"/>
                <a:cs typeface="Open Sans" panose="020B0606030504020204" pitchFamily="34" charset="0"/>
              </a:rPr>
              <a:t>1</a:t>
            </a:r>
            <a:endPar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 name="Title 3">
            <a:extLst>
              <a:ext uri="{FF2B5EF4-FFF2-40B4-BE49-F238E27FC236}">
                <a16:creationId xmlns:a16="http://schemas.microsoft.com/office/drawing/2014/main" id="{F0B0C37B-08D6-52FA-B6F8-53D230D724CF}"/>
              </a:ext>
            </a:extLst>
          </p:cNvPr>
          <p:cNvSpPr>
            <a:spLocks noGrp="1"/>
          </p:cNvSpPr>
          <p:nvPr>
            <p:ph type="title"/>
          </p:nvPr>
        </p:nvSpPr>
        <p:spPr>
          <a:xfrm>
            <a:off x="1635377" y="361152"/>
            <a:ext cx="9718423" cy="1325563"/>
          </a:xfrm>
        </p:spPr>
        <p:txBody>
          <a:bodyPr>
            <a:noAutofit/>
          </a:bodyPr>
          <a:lstStyle/>
          <a:p>
            <a:pPr>
              <a:lnSpc>
                <a:spcPct val="100000"/>
              </a:lnSpc>
            </a:pPr>
            <a:r>
              <a:rPr lang="en-US" sz="3200" b="1" dirty="0">
                <a:latin typeface="Open Sans" panose="020B0606030504020204" pitchFamily="34" charset="0"/>
                <a:ea typeface="Open Sans" panose="020B0606030504020204" pitchFamily="34" charset="0"/>
                <a:cs typeface="Open Sans" panose="020B0606030504020204" pitchFamily="34" charset="0"/>
              </a:rPr>
              <a:t>BBQ supports logical partitioning with zero fragmentation and performance overhead</a:t>
            </a:r>
          </a:p>
        </p:txBody>
      </p:sp>
      <p:sp>
        <p:nvSpPr>
          <p:cNvPr id="2" name="TextBox 1">
            <a:extLst>
              <a:ext uri="{FF2B5EF4-FFF2-40B4-BE49-F238E27FC236}">
                <a16:creationId xmlns:a16="http://schemas.microsoft.com/office/drawing/2014/main" id="{8217CA84-CC3E-B3C5-53EA-8539BB434D02}"/>
              </a:ext>
            </a:extLst>
          </p:cNvPr>
          <p:cNvSpPr txBox="1"/>
          <p:nvPr/>
        </p:nvSpPr>
        <p:spPr>
          <a:xfrm>
            <a:off x="5311306" y="5989869"/>
            <a:ext cx="1633781" cy="369332"/>
          </a:xfrm>
          <a:prstGeom prst="rect">
            <a:avLst/>
          </a:prstGeom>
          <a:noFill/>
        </p:spPr>
        <p:txBody>
          <a:bodyPr wrap="none" rtlCol="0">
            <a:spAutoFit/>
          </a:bodyPr>
          <a:lstStyle/>
          <a:p>
            <a:pPr algn="r"/>
            <a:r>
              <a:rPr lang="en-US" b="1" dirty="0">
                <a:latin typeface="Open Sans" panose="020B0606030504020204" pitchFamily="34" charset="0"/>
                <a:ea typeface="Open Sans" panose="020B0606030504020204" pitchFamily="34" charset="0"/>
                <a:cs typeface="Open Sans" panose="020B0606030504020204" pitchFamily="34" charset="0"/>
              </a:rPr>
              <a:t>Logical</a:t>
            </a:r>
            <a:r>
              <a:rPr lang="en-US" dirty="0">
                <a:latin typeface="Open Sans" panose="020B0606030504020204" pitchFamily="34" charset="0"/>
                <a:ea typeface="Open Sans" panose="020B0606030504020204" pitchFamily="34" charset="0"/>
                <a:cs typeface="Open Sans" panose="020B0606030504020204" pitchFamily="34" charset="0"/>
              </a:rPr>
              <a:t> BBQs</a:t>
            </a:r>
          </a:p>
        </p:txBody>
      </p:sp>
      <p:cxnSp>
        <p:nvCxnSpPr>
          <p:cNvPr id="8" name="Straight Connector 7">
            <a:extLst>
              <a:ext uri="{FF2B5EF4-FFF2-40B4-BE49-F238E27FC236}">
                <a16:creationId xmlns:a16="http://schemas.microsoft.com/office/drawing/2014/main" id="{EE0767BE-1809-9518-6DDD-DDFB254664ED}"/>
              </a:ext>
            </a:extLst>
          </p:cNvPr>
          <p:cNvCxnSpPr>
            <a:stCxn id="43" idx="2"/>
            <a:endCxn id="2" idx="0"/>
          </p:cNvCxnSpPr>
          <p:nvPr/>
        </p:nvCxnSpPr>
        <p:spPr>
          <a:xfrm>
            <a:off x="4019015" y="5437169"/>
            <a:ext cx="2109182" cy="5527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70594EF-3A81-113F-C752-376594F32E29}"/>
              </a:ext>
            </a:extLst>
          </p:cNvPr>
          <p:cNvCxnSpPr>
            <a:cxnSpLocks/>
            <a:stCxn id="42" idx="2"/>
            <a:endCxn id="2" idx="0"/>
          </p:cNvCxnSpPr>
          <p:nvPr/>
        </p:nvCxnSpPr>
        <p:spPr>
          <a:xfrm>
            <a:off x="5423956" y="5439499"/>
            <a:ext cx="704241" cy="5503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B916B91-D841-9076-2EDA-17B1D09FC963}"/>
              </a:ext>
            </a:extLst>
          </p:cNvPr>
          <p:cNvCxnSpPr>
            <a:cxnSpLocks/>
            <a:stCxn id="40" idx="2"/>
            <a:endCxn id="2" idx="0"/>
          </p:cNvCxnSpPr>
          <p:nvPr/>
        </p:nvCxnSpPr>
        <p:spPr>
          <a:xfrm flipH="1">
            <a:off x="6128197" y="5439499"/>
            <a:ext cx="696938" cy="5503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AA3B2CF-E82E-5FB3-22BD-47192DFC6F11}"/>
              </a:ext>
            </a:extLst>
          </p:cNvPr>
          <p:cNvCxnSpPr>
            <a:cxnSpLocks/>
            <a:stCxn id="4" idx="2"/>
            <a:endCxn id="2" idx="0"/>
          </p:cNvCxnSpPr>
          <p:nvPr/>
        </p:nvCxnSpPr>
        <p:spPr>
          <a:xfrm flipH="1">
            <a:off x="6128197" y="5439499"/>
            <a:ext cx="2102514" cy="5503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591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78566FB9-CA00-C023-7C99-55735677955D}"/>
              </a:ext>
            </a:extLst>
          </p:cNvPr>
          <p:cNvGrpSpPr/>
          <p:nvPr/>
        </p:nvGrpSpPr>
        <p:grpSpPr>
          <a:xfrm>
            <a:off x="3316227" y="3037011"/>
            <a:ext cx="5617272" cy="2402488"/>
            <a:chOff x="3316227" y="3532717"/>
            <a:chExt cx="5617272" cy="2402488"/>
          </a:xfrm>
        </p:grpSpPr>
        <p:sp>
          <p:nvSpPr>
            <p:cNvPr id="50" name="Rectangle 49">
              <a:extLst>
                <a:ext uri="{FF2B5EF4-FFF2-40B4-BE49-F238E27FC236}">
                  <a16:creationId xmlns:a16="http://schemas.microsoft.com/office/drawing/2014/main" id="{1D102A20-9363-3096-5C6B-BD4E03E2E39C}"/>
                </a:ext>
              </a:extLst>
            </p:cNvPr>
            <p:cNvSpPr/>
            <p:nvPr/>
          </p:nvSpPr>
          <p:spPr>
            <a:xfrm>
              <a:off x="6122347" y="3535047"/>
              <a:ext cx="1405576" cy="2400158"/>
            </a:xfrm>
            <a:prstGeom prst="rect">
              <a:avLst/>
            </a:prstGeom>
            <a:solidFill>
              <a:srgbClr val="C8E2E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51" name="Rectangle 50">
              <a:extLst>
                <a:ext uri="{FF2B5EF4-FFF2-40B4-BE49-F238E27FC236}">
                  <a16:creationId xmlns:a16="http://schemas.microsoft.com/office/drawing/2014/main" id="{20010076-983A-00F3-F723-8B0FAA815DED}"/>
                </a:ext>
              </a:extLst>
            </p:cNvPr>
            <p:cNvSpPr/>
            <p:nvPr/>
          </p:nvSpPr>
          <p:spPr>
            <a:xfrm>
              <a:off x="7527923" y="3535047"/>
              <a:ext cx="1405576" cy="2400158"/>
            </a:xfrm>
            <a:prstGeom prst="rect">
              <a:avLst/>
            </a:prstGeom>
            <a:solidFill>
              <a:srgbClr val="90B2D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52" name="Rectangle 51">
              <a:extLst>
                <a:ext uri="{FF2B5EF4-FFF2-40B4-BE49-F238E27FC236}">
                  <a16:creationId xmlns:a16="http://schemas.microsoft.com/office/drawing/2014/main" id="{1388B771-3DD7-5170-CAD0-A0977EB90445}"/>
                </a:ext>
              </a:extLst>
            </p:cNvPr>
            <p:cNvSpPr/>
            <p:nvPr/>
          </p:nvSpPr>
          <p:spPr>
            <a:xfrm>
              <a:off x="4721168" y="3535047"/>
              <a:ext cx="1405576" cy="2400158"/>
            </a:xfrm>
            <a:prstGeom prst="rect">
              <a:avLst/>
            </a:prstGeom>
            <a:solidFill>
              <a:srgbClr val="F9D2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53" name="Rectangle 52">
              <a:extLst>
                <a:ext uri="{FF2B5EF4-FFF2-40B4-BE49-F238E27FC236}">
                  <a16:creationId xmlns:a16="http://schemas.microsoft.com/office/drawing/2014/main" id="{1D3DA6BB-9C70-B09B-1AD0-13F06692D13C}"/>
                </a:ext>
              </a:extLst>
            </p:cNvPr>
            <p:cNvSpPr/>
            <p:nvPr/>
          </p:nvSpPr>
          <p:spPr>
            <a:xfrm>
              <a:off x="3316227" y="3532717"/>
              <a:ext cx="1405576" cy="2400158"/>
            </a:xfrm>
            <a:prstGeom prst="rect">
              <a:avLst/>
            </a:prstGeom>
            <a:solidFill>
              <a:srgbClr val="D88B9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grpSp>
      <p:cxnSp>
        <p:nvCxnSpPr>
          <p:cNvPr id="5" name="Connector: Elbow 4">
            <a:extLst>
              <a:ext uri="{FF2B5EF4-FFF2-40B4-BE49-F238E27FC236}">
                <a16:creationId xmlns:a16="http://schemas.microsoft.com/office/drawing/2014/main" id="{F360F437-F979-7F41-5E5A-AE2485408369}"/>
              </a:ext>
            </a:extLst>
          </p:cNvPr>
          <p:cNvCxnSpPr>
            <a:cxnSpLocks/>
            <a:endCxn id="24" idx="0"/>
          </p:cNvCxnSpPr>
          <p:nvPr/>
        </p:nvCxnSpPr>
        <p:spPr>
          <a:xfrm rot="16200000" flipH="1">
            <a:off x="4965188" y="3738243"/>
            <a:ext cx="470854" cy="440280"/>
          </a:xfrm>
          <a:prstGeom prst="bentConnector3">
            <a:avLst>
              <a:gd name="adj1" fmla="val 50000"/>
            </a:avLst>
          </a:prstGeom>
          <a:ln w="19050">
            <a:tailEnd type="stealth" w="lg" len="lg"/>
          </a:ln>
        </p:spPr>
        <p:style>
          <a:lnRef idx="1">
            <a:schemeClr val="dk1"/>
          </a:lnRef>
          <a:fillRef idx="0">
            <a:schemeClr val="dk1"/>
          </a:fillRef>
          <a:effectRef idx="0">
            <a:schemeClr val="dk1"/>
          </a:effectRef>
          <a:fontRef idx="minor">
            <a:schemeClr val="tx1"/>
          </a:fontRef>
        </p:style>
      </p:cxnSp>
      <p:sp>
        <p:nvSpPr>
          <p:cNvPr id="6" name="Rectangle 5">
            <a:extLst>
              <a:ext uri="{FF2B5EF4-FFF2-40B4-BE49-F238E27FC236}">
                <a16:creationId xmlns:a16="http://schemas.microsoft.com/office/drawing/2014/main" id="{5A9AC4DA-887C-7A43-3136-B7DBBBD95ED8}"/>
              </a:ext>
            </a:extLst>
          </p:cNvPr>
          <p:cNvSpPr/>
          <p:nvPr/>
        </p:nvSpPr>
        <p:spPr>
          <a:xfrm>
            <a:off x="3415661" y="4741623"/>
            <a:ext cx="1203635" cy="590605"/>
          </a:xfrm>
          <a:prstGeom prst="rect">
            <a:avLst/>
          </a:prstGeom>
          <a:solidFill>
            <a:srgbClr val="DDDDDD"/>
          </a:solidFill>
          <a:ln w="12700">
            <a:solidFill>
              <a:srgbClr val="00000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9">
            <a:extLst>
              <a:ext uri="{FF2B5EF4-FFF2-40B4-BE49-F238E27FC236}">
                <a16:creationId xmlns:a16="http://schemas.microsoft.com/office/drawing/2014/main" id="{A0D0FA5F-2859-4A9E-66B3-1DCC1F71E28E}"/>
              </a:ext>
            </a:extLst>
          </p:cNvPr>
          <p:cNvSpPr/>
          <p:nvPr/>
        </p:nvSpPr>
        <p:spPr>
          <a:xfrm>
            <a:off x="3486943" y="4809761"/>
            <a:ext cx="497792"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7</a:t>
            </a:r>
          </a:p>
        </p:txBody>
      </p:sp>
      <p:sp>
        <p:nvSpPr>
          <p:cNvPr id="11" name="Rectangle 10">
            <a:extLst>
              <a:ext uri="{FF2B5EF4-FFF2-40B4-BE49-F238E27FC236}">
                <a16:creationId xmlns:a16="http://schemas.microsoft.com/office/drawing/2014/main" id="{F4965FBA-8C6E-00E6-D3CE-539506808725}"/>
              </a:ext>
            </a:extLst>
          </p:cNvPr>
          <p:cNvSpPr/>
          <p:nvPr/>
        </p:nvSpPr>
        <p:spPr>
          <a:xfrm>
            <a:off x="4053119" y="4809761"/>
            <a:ext cx="497793"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6</a:t>
            </a:r>
          </a:p>
        </p:txBody>
      </p:sp>
      <p:sp>
        <p:nvSpPr>
          <p:cNvPr id="12" name="Rectangle 11">
            <a:extLst>
              <a:ext uri="{FF2B5EF4-FFF2-40B4-BE49-F238E27FC236}">
                <a16:creationId xmlns:a16="http://schemas.microsoft.com/office/drawing/2014/main" id="{25346F16-AC21-E7C9-D1D9-1D462BF3CB28}"/>
              </a:ext>
            </a:extLst>
          </p:cNvPr>
          <p:cNvSpPr/>
          <p:nvPr/>
        </p:nvSpPr>
        <p:spPr>
          <a:xfrm>
            <a:off x="3486943" y="4186534"/>
            <a:ext cx="1063970" cy="451838"/>
          </a:xfrm>
          <a:prstGeom prst="rect">
            <a:avLst/>
          </a:prstGeom>
          <a:ln w="127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0     0</a:t>
            </a:r>
            <a:endParaRPr lang="en-US" sz="2400" b="1" dirty="0">
              <a:solidFill>
                <a:srgbClr val="941120"/>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3" name="Connector: Elbow 12">
            <a:extLst>
              <a:ext uri="{FF2B5EF4-FFF2-40B4-BE49-F238E27FC236}">
                <a16:creationId xmlns:a16="http://schemas.microsoft.com/office/drawing/2014/main" id="{30070155-D192-6830-10C6-DB139857B78E}"/>
              </a:ext>
            </a:extLst>
          </p:cNvPr>
          <p:cNvCxnSpPr>
            <a:cxnSpLocks/>
            <a:endCxn id="12" idx="0"/>
          </p:cNvCxnSpPr>
          <p:nvPr/>
        </p:nvCxnSpPr>
        <p:spPr>
          <a:xfrm rot="5400000">
            <a:off x="4015279" y="3731517"/>
            <a:ext cx="458666" cy="451368"/>
          </a:xfrm>
          <a:prstGeom prst="bentConnector3">
            <a:avLst>
              <a:gd name="adj1" fmla="val 50000"/>
            </a:avLst>
          </a:prstGeom>
          <a:ln w="19050">
            <a:tailEnd type="stealth" w="lg" len="lg"/>
          </a:ln>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8FBF00E1-E486-2ADA-1F0D-DD58A9EEA33F}"/>
              </a:ext>
            </a:extLst>
          </p:cNvPr>
          <p:cNvSpPr/>
          <p:nvPr/>
        </p:nvSpPr>
        <p:spPr>
          <a:xfrm>
            <a:off x="4820992" y="4745777"/>
            <a:ext cx="1203635" cy="590605"/>
          </a:xfrm>
          <a:prstGeom prst="rect">
            <a:avLst/>
          </a:prstGeom>
          <a:solidFill>
            <a:srgbClr val="DDDDDD"/>
          </a:solidFill>
          <a:ln w="12700">
            <a:solidFill>
              <a:srgbClr val="00000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334ECE5C-CF63-59BB-71B1-51C30231C04F}"/>
              </a:ext>
            </a:extLst>
          </p:cNvPr>
          <p:cNvSpPr/>
          <p:nvPr/>
        </p:nvSpPr>
        <p:spPr>
          <a:xfrm>
            <a:off x="4892274" y="4813915"/>
            <a:ext cx="497792"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5</a:t>
            </a:r>
          </a:p>
        </p:txBody>
      </p:sp>
      <p:sp>
        <p:nvSpPr>
          <p:cNvPr id="17" name="Rectangle 16">
            <a:extLst>
              <a:ext uri="{FF2B5EF4-FFF2-40B4-BE49-F238E27FC236}">
                <a16:creationId xmlns:a16="http://schemas.microsoft.com/office/drawing/2014/main" id="{CFD5944E-D193-7534-7187-1DD86EBACC56}"/>
              </a:ext>
            </a:extLst>
          </p:cNvPr>
          <p:cNvSpPr/>
          <p:nvPr/>
        </p:nvSpPr>
        <p:spPr>
          <a:xfrm>
            <a:off x="5458450" y="4813915"/>
            <a:ext cx="497793"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4</a:t>
            </a:r>
          </a:p>
        </p:txBody>
      </p:sp>
      <p:sp>
        <p:nvSpPr>
          <p:cNvPr id="18" name="Rectangle 17">
            <a:extLst>
              <a:ext uri="{FF2B5EF4-FFF2-40B4-BE49-F238E27FC236}">
                <a16:creationId xmlns:a16="http://schemas.microsoft.com/office/drawing/2014/main" id="{25242CD2-0D34-8043-D53A-B092D29E6C9D}"/>
              </a:ext>
            </a:extLst>
          </p:cNvPr>
          <p:cNvSpPr/>
          <p:nvPr/>
        </p:nvSpPr>
        <p:spPr>
          <a:xfrm>
            <a:off x="6226323" y="4747686"/>
            <a:ext cx="1203635" cy="590605"/>
          </a:xfrm>
          <a:prstGeom prst="rect">
            <a:avLst/>
          </a:prstGeom>
          <a:solidFill>
            <a:srgbClr val="DDDDDD"/>
          </a:solidFill>
          <a:ln w="12700">
            <a:solidFill>
              <a:srgbClr val="00000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9" name="Rectangle 18">
            <a:extLst>
              <a:ext uri="{FF2B5EF4-FFF2-40B4-BE49-F238E27FC236}">
                <a16:creationId xmlns:a16="http://schemas.microsoft.com/office/drawing/2014/main" id="{AA207AD3-93AE-358F-883D-E7D53D69002F}"/>
              </a:ext>
            </a:extLst>
          </p:cNvPr>
          <p:cNvSpPr/>
          <p:nvPr/>
        </p:nvSpPr>
        <p:spPr>
          <a:xfrm>
            <a:off x="6297605" y="4815824"/>
            <a:ext cx="497792"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3</a:t>
            </a:r>
          </a:p>
        </p:txBody>
      </p:sp>
      <p:sp>
        <p:nvSpPr>
          <p:cNvPr id="20" name="Rectangle 19">
            <a:extLst>
              <a:ext uri="{FF2B5EF4-FFF2-40B4-BE49-F238E27FC236}">
                <a16:creationId xmlns:a16="http://schemas.microsoft.com/office/drawing/2014/main" id="{2AA3BFE6-94BE-94B9-7754-CC7BB87D99E1}"/>
              </a:ext>
            </a:extLst>
          </p:cNvPr>
          <p:cNvSpPr/>
          <p:nvPr/>
        </p:nvSpPr>
        <p:spPr>
          <a:xfrm>
            <a:off x="6863781" y="4817733"/>
            <a:ext cx="497793"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2</a:t>
            </a:r>
          </a:p>
        </p:txBody>
      </p:sp>
      <p:sp>
        <p:nvSpPr>
          <p:cNvPr id="21" name="Rectangle 20">
            <a:extLst>
              <a:ext uri="{FF2B5EF4-FFF2-40B4-BE49-F238E27FC236}">
                <a16:creationId xmlns:a16="http://schemas.microsoft.com/office/drawing/2014/main" id="{6F1A4C50-31FB-8BDC-AD80-1D40BEF1A492}"/>
              </a:ext>
            </a:extLst>
          </p:cNvPr>
          <p:cNvSpPr/>
          <p:nvPr/>
        </p:nvSpPr>
        <p:spPr>
          <a:xfrm>
            <a:off x="7631654" y="4745777"/>
            <a:ext cx="1203635" cy="590605"/>
          </a:xfrm>
          <a:prstGeom prst="rect">
            <a:avLst/>
          </a:prstGeom>
          <a:solidFill>
            <a:srgbClr val="DDDDDD"/>
          </a:solidFill>
          <a:ln w="12700">
            <a:solidFill>
              <a:srgbClr val="00000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2" name="Rectangle 21">
            <a:extLst>
              <a:ext uri="{FF2B5EF4-FFF2-40B4-BE49-F238E27FC236}">
                <a16:creationId xmlns:a16="http://schemas.microsoft.com/office/drawing/2014/main" id="{D7AB3838-A864-B34C-D3DA-33A2A554914A}"/>
              </a:ext>
            </a:extLst>
          </p:cNvPr>
          <p:cNvSpPr/>
          <p:nvPr/>
        </p:nvSpPr>
        <p:spPr>
          <a:xfrm>
            <a:off x="7702936" y="4815824"/>
            <a:ext cx="497792"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1</a:t>
            </a:r>
          </a:p>
        </p:txBody>
      </p:sp>
      <p:sp>
        <p:nvSpPr>
          <p:cNvPr id="23" name="Rectangle 22">
            <a:extLst>
              <a:ext uri="{FF2B5EF4-FFF2-40B4-BE49-F238E27FC236}">
                <a16:creationId xmlns:a16="http://schemas.microsoft.com/office/drawing/2014/main" id="{9B117641-5E20-F245-7813-F579A6DC26E1}"/>
              </a:ext>
            </a:extLst>
          </p:cNvPr>
          <p:cNvSpPr/>
          <p:nvPr/>
        </p:nvSpPr>
        <p:spPr>
          <a:xfrm>
            <a:off x="8269112" y="4815824"/>
            <a:ext cx="497793" cy="451838"/>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0</a:t>
            </a:r>
          </a:p>
        </p:txBody>
      </p:sp>
      <p:sp>
        <p:nvSpPr>
          <p:cNvPr id="24" name="Rectangle 23">
            <a:extLst>
              <a:ext uri="{FF2B5EF4-FFF2-40B4-BE49-F238E27FC236}">
                <a16:creationId xmlns:a16="http://schemas.microsoft.com/office/drawing/2014/main" id="{F67CEF36-9ECE-FB8F-49E3-E0F8CC3DD300}"/>
              </a:ext>
            </a:extLst>
          </p:cNvPr>
          <p:cNvSpPr/>
          <p:nvPr/>
        </p:nvSpPr>
        <p:spPr>
          <a:xfrm>
            <a:off x="4888770" y="4193810"/>
            <a:ext cx="1063970" cy="451838"/>
          </a:xfrm>
          <a:prstGeom prst="rect">
            <a:avLst/>
          </a:prstGeom>
          <a:ln w="127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0     0</a:t>
            </a:r>
            <a:endParaRPr lang="en-US" sz="2400" b="1" dirty="0">
              <a:solidFill>
                <a:srgbClr val="94112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Rectangle 24">
            <a:extLst>
              <a:ext uri="{FF2B5EF4-FFF2-40B4-BE49-F238E27FC236}">
                <a16:creationId xmlns:a16="http://schemas.microsoft.com/office/drawing/2014/main" id="{BAE070CD-AA5B-5F8B-E9E2-9D23BE4F7D9F}"/>
              </a:ext>
            </a:extLst>
          </p:cNvPr>
          <p:cNvSpPr/>
          <p:nvPr/>
        </p:nvSpPr>
        <p:spPr>
          <a:xfrm>
            <a:off x="6301153" y="4201087"/>
            <a:ext cx="1063970" cy="451838"/>
          </a:xfrm>
          <a:prstGeom prst="rect">
            <a:avLst/>
          </a:prstGeom>
          <a:ln w="127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0     </a:t>
            </a:r>
            <a:r>
              <a:rPr lang="en-US" sz="2400" b="1" dirty="0">
                <a:solidFill>
                  <a:srgbClr val="941120"/>
                </a:solidFill>
                <a:latin typeface="Open Sans" panose="020B0606030504020204" pitchFamily="34" charset="0"/>
                <a:ea typeface="Open Sans" panose="020B0606030504020204" pitchFamily="34" charset="0"/>
                <a:cs typeface="Open Sans" panose="020B0606030504020204" pitchFamily="34" charset="0"/>
              </a:rPr>
              <a:t>1</a:t>
            </a:r>
            <a:endParaRPr lang="en-US" sz="2400" b="1" dirty="0">
              <a:solidFill>
                <a:srgbClr val="A6192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Rectangle 25">
            <a:extLst>
              <a:ext uri="{FF2B5EF4-FFF2-40B4-BE49-F238E27FC236}">
                <a16:creationId xmlns:a16="http://schemas.microsoft.com/office/drawing/2014/main" id="{778AC53B-CB4F-4F3D-D61A-0AEA3D00DC25}"/>
              </a:ext>
            </a:extLst>
          </p:cNvPr>
          <p:cNvSpPr/>
          <p:nvPr/>
        </p:nvSpPr>
        <p:spPr>
          <a:xfrm>
            <a:off x="7702980" y="4201087"/>
            <a:ext cx="1063970" cy="451838"/>
          </a:xfrm>
          <a:prstGeom prst="rect">
            <a:avLst/>
          </a:prstGeom>
          <a:ln w="127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0     </a:t>
            </a:r>
            <a:r>
              <a:rPr lang="en-US" sz="2400" b="1" dirty="0">
                <a:solidFill>
                  <a:srgbClr val="941120"/>
                </a:solidFill>
                <a:latin typeface="Open Sans" panose="020B0606030504020204" pitchFamily="34" charset="0"/>
                <a:ea typeface="Open Sans" panose="020B0606030504020204" pitchFamily="34" charset="0"/>
                <a:cs typeface="Open Sans" panose="020B0606030504020204" pitchFamily="34" charset="0"/>
              </a:rPr>
              <a:t>1</a:t>
            </a:r>
            <a:endParaRPr lang="en-US" sz="2400" b="1" dirty="0">
              <a:solidFill>
                <a:srgbClr val="A6192E"/>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26">
            <a:extLst>
              <a:ext uri="{FF2B5EF4-FFF2-40B4-BE49-F238E27FC236}">
                <a16:creationId xmlns:a16="http://schemas.microsoft.com/office/drawing/2014/main" id="{9707E17E-1944-FE9F-3983-A21F35EC603B}"/>
              </a:ext>
            </a:extLst>
          </p:cNvPr>
          <p:cNvSpPr/>
          <p:nvPr/>
        </p:nvSpPr>
        <p:spPr>
          <a:xfrm>
            <a:off x="4185333" y="3271120"/>
            <a:ext cx="1063970" cy="451838"/>
          </a:xfrm>
          <a:prstGeom prst="rect">
            <a:avLst/>
          </a:prstGeom>
          <a:ln w="127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latin typeface="Open Sans" panose="020B0606030504020204" pitchFamily="34" charset="0"/>
                <a:ea typeface="Open Sans" panose="020B0606030504020204" pitchFamily="34" charset="0"/>
                <a:cs typeface="Open Sans" panose="020B0606030504020204" pitchFamily="34" charset="0"/>
              </a:rPr>
              <a:t>0</a:t>
            </a:r>
            <a:r>
              <a:rPr lang="en-US" sz="2400" dirty="0">
                <a:solidFill>
                  <a:srgbClr val="941120"/>
                </a:solidFill>
                <a:latin typeface="Open Sans" panose="020B0606030504020204" pitchFamily="34" charset="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rPr>
              <a:t>0</a:t>
            </a:r>
            <a:endParaRPr lang="en-US" sz="2400" b="1" dirty="0">
              <a:solidFill>
                <a:srgbClr val="941120"/>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8" name="Connector: Elbow 27">
            <a:extLst>
              <a:ext uri="{FF2B5EF4-FFF2-40B4-BE49-F238E27FC236}">
                <a16:creationId xmlns:a16="http://schemas.microsoft.com/office/drawing/2014/main" id="{05520050-8358-2056-F04C-42715F29C0DD}"/>
              </a:ext>
            </a:extLst>
          </p:cNvPr>
          <p:cNvCxnSpPr>
            <a:cxnSpLocks/>
          </p:cNvCxnSpPr>
          <p:nvPr/>
        </p:nvCxnSpPr>
        <p:spPr>
          <a:xfrm rot="16200000" flipH="1">
            <a:off x="7779470" y="3741939"/>
            <a:ext cx="457708" cy="449852"/>
          </a:xfrm>
          <a:prstGeom prst="bentConnector3">
            <a:avLst>
              <a:gd name="adj1" fmla="val 50000"/>
            </a:avLst>
          </a:prstGeom>
          <a:ln w="19050">
            <a:tailEnd type="stealth" w="lg" len="lg"/>
          </a:ln>
        </p:spPr>
        <p:style>
          <a:lnRef idx="1">
            <a:schemeClr val="dk1"/>
          </a:lnRef>
          <a:fillRef idx="0">
            <a:schemeClr val="dk1"/>
          </a:fillRef>
          <a:effectRef idx="0">
            <a:schemeClr val="dk1"/>
          </a:effectRef>
          <a:fontRef idx="minor">
            <a:schemeClr val="tx1"/>
          </a:fontRef>
        </p:style>
      </p:cxnSp>
      <p:cxnSp>
        <p:nvCxnSpPr>
          <p:cNvPr id="29" name="Connector: Elbow 28">
            <a:extLst>
              <a:ext uri="{FF2B5EF4-FFF2-40B4-BE49-F238E27FC236}">
                <a16:creationId xmlns:a16="http://schemas.microsoft.com/office/drawing/2014/main" id="{3D2485C1-4E89-E3DD-BD77-DCF0BE5D9F47}"/>
              </a:ext>
            </a:extLst>
          </p:cNvPr>
          <p:cNvCxnSpPr>
            <a:cxnSpLocks/>
          </p:cNvCxnSpPr>
          <p:nvPr/>
        </p:nvCxnSpPr>
        <p:spPr>
          <a:xfrm rot="5400000">
            <a:off x="6825925" y="3748423"/>
            <a:ext cx="452795" cy="441798"/>
          </a:xfrm>
          <a:prstGeom prst="bentConnector3">
            <a:avLst>
              <a:gd name="adj1" fmla="val 50000"/>
            </a:avLst>
          </a:prstGeom>
          <a:ln w="19050">
            <a:tailEnd type="stealth" w="lg" len="lg"/>
          </a:ln>
        </p:spPr>
        <p:style>
          <a:lnRef idx="1">
            <a:schemeClr val="dk1"/>
          </a:lnRef>
          <a:fillRef idx="0">
            <a:schemeClr val="dk1"/>
          </a:fillRef>
          <a:effectRef idx="0">
            <a:schemeClr val="dk1"/>
          </a:effectRef>
          <a:fontRef idx="minor">
            <a:schemeClr val="tx1"/>
          </a:fontRef>
        </p:style>
      </p:cxnSp>
      <p:sp>
        <p:nvSpPr>
          <p:cNvPr id="30" name="Rectangle 29">
            <a:extLst>
              <a:ext uri="{FF2B5EF4-FFF2-40B4-BE49-F238E27FC236}">
                <a16:creationId xmlns:a16="http://schemas.microsoft.com/office/drawing/2014/main" id="{D677553A-FE6C-540D-B629-9CAF4E4F9EA5}"/>
              </a:ext>
            </a:extLst>
          </p:cNvPr>
          <p:cNvSpPr/>
          <p:nvPr/>
        </p:nvSpPr>
        <p:spPr>
          <a:xfrm>
            <a:off x="6996325" y="3289175"/>
            <a:ext cx="1063970" cy="451838"/>
          </a:xfrm>
          <a:prstGeom prst="rect">
            <a:avLst/>
          </a:prstGeom>
          <a:ln w="127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a:solidFill>
                  <a:srgbClr val="941120"/>
                </a:solidFill>
                <a:latin typeface="Open Sans" panose="020B0606030504020204" pitchFamily="34" charset="0"/>
                <a:ea typeface="Open Sans" panose="020B0606030504020204" pitchFamily="34" charset="0"/>
                <a:cs typeface="Open Sans" panose="020B0606030504020204" pitchFamily="34" charset="0"/>
              </a:rPr>
              <a:t>1</a:t>
            </a:r>
            <a:r>
              <a:rPr lang="en-US" sz="2400" dirty="0">
                <a:latin typeface="Open Sans" panose="020B0606030504020204" pitchFamily="34" charset="0"/>
                <a:ea typeface="Open Sans" panose="020B0606030504020204" pitchFamily="34" charset="0"/>
                <a:cs typeface="Open Sans" panose="020B0606030504020204" pitchFamily="34" charset="0"/>
              </a:rPr>
              <a:t>     </a:t>
            </a:r>
            <a:r>
              <a:rPr lang="en-US" sz="2400" b="1" dirty="0">
                <a:solidFill>
                  <a:srgbClr val="941120"/>
                </a:solidFill>
                <a:latin typeface="Open Sans" panose="020B0606030504020204" pitchFamily="34" charset="0"/>
                <a:ea typeface="Open Sans" panose="020B0606030504020204" pitchFamily="34" charset="0"/>
                <a:cs typeface="Open Sans" panose="020B0606030504020204" pitchFamily="34" charset="0"/>
              </a:rPr>
              <a:t>1</a:t>
            </a:r>
            <a:endParaRPr lang="en-US" sz="2400" b="1" dirty="0">
              <a:solidFill>
                <a:srgbClr val="A6192E"/>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1" name="Connector: Elbow 30">
            <a:extLst>
              <a:ext uri="{FF2B5EF4-FFF2-40B4-BE49-F238E27FC236}">
                <a16:creationId xmlns:a16="http://schemas.microsoft.com/office/drawing/2014/main" id="{2A1B650C-4CB7-3277-ACF1-107A85F9BCB0}"/>
              </a:ext>
            </a:extLst>
          </p:cNvPr>
          <p:cNvCxnSpPr>
            <a:cxnSpLocks/>
          </p:cNvCxnSpPr>
          <p:nvPr/>
        </p:nvCxnSpPr>
        <p:spPr>
          <a:xfrm rot="16200000" flipH="1">
            <a:off x="6722780" y="2485553"/>
            <a:ext cx="465843" cy="1145220"/>
          </a:xfrm>
          <a:prstGeom prst="bentConnector3">
            <a:avLst>
              <a:gd name="adj1" fmla="val 46541"/>
            </a:avLst>
          </a:prstGeom>
          <a:ln w="19050">
            <a:tailEnd type="stealth" w="lg" len="lg"/>
          </a:ln>
        </p:spPr>
        <p:style>
          <a:lnRef idx="1">
            <a:schemeClr val="dk1"/>
          </a:lnRef>
          <a:fillRef idx="0">
            <a:schemeClr val="dk1"/>
          </a:fillRef>
          <a:effectRef idx="0">
            <a:schemeClr val="dk1"/>
          </a:effectRef>
          <a:fontRef idx="minor">
            <a:schemeClr val="tx1"/>
          </a:fontRef>
        </p:style>
      </p:cxnSp>
      <p:cxnSp>
        <p:nvCxnSpPr>
          <p:cNvPr id="32" name="Connector: Elbow 31">
            <a:extLst>
              <a:ext uri="{FF2B5EF4-FFF2-40B4-BE49-F238E27FC236}">
                <a16:creationId xmlns:a16="http://schemas.microsoft.com/office/drawing/2014/main" id="{83053C3D-1785-2FCC-B2B6-5266FC95BABE}"/>
              </a:ext>
            </a:extLst>
          </p:cNvPr>
          <p:cNvCxnSpPr>
            <a:cxnSpLocks/>
          </p:cNvCxnSpPr>
          <p:nvPr/>
        </p:nvCxnSpPr>
        <p:spPr>
          <a:xfrm rot="5400000">
            <a:off x="5060510" y="2475014"/>
            <a:ext cx="446284" cy="1144196"/>
          </a:xfrm>
          <a:prstGeom prst="bentConnector3">
            <a:avLst>
              <a:gd name="adj1" fmla="val 50000"/>
            </a:avLst>
          </a:prstGeom>
          <a:ln w="19050">
            <a:tailEnd type="stealth" w="lg" len="lg"/>
          </a:ln>
        </p:spPr>
        <p:style>
          <a:lnRef idx="1">
            <a:schemeClr val="dk1"/>
          </a:lnRef>
          <a:fillRef idx="0">
            <a:schemeClr val="dk1"/>
          </a:fillRef>
          <a:effectRef idx="0">
            <a:schemeClr val="dk1"/>
          </a:effectRef>
          <a:fontRef idx="minor">
            <a:schemeClr val="tx1"/>
          </a:fontRef>
        </p:style>
      </p:cxnSp>
      <p:sp>
        <p:nvSpPr>
          <p:cNvPr id="33" name="Rectangle 32">
            <a:extLst>
              <a:ext uri="{FF2B5EF4-FFF2-40B4-BE49-F238E27FC236}">
                <a16:creationId xmlns:a16="http://schemas.microsoft.com/office/drawing/2014/main" id="{410414A8-46BF-D0C1-E034-1204EBF1F960}"/>
              </a:ext>
            </a:extLst>
          </p:cNvPr>
          <p:cNvSpPr/>
          <p:nvPr/>
        </p:nvSpPr>
        <p:spPr>
          <a:xfrm>
            <a:off x="5587948" y="2371495"/>
            <a:ext cx="1063970" cy="451838"/>
          </a:xfrm>
          <a:prstGeom prst="rect">
            <a:avLst/>
          </a:prstGeom>
          <a:ln w="1270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i="1" dirty="0">
                <a:latin typeface="Open Sans" panose="020B0606030504020204" pitchFamily="34" charset="0"/>
                <a:ea typeface="Open Sans" panose="020B0606030504020204" pitchFamily="34" charset="0"/>
                <a:cs typeface="Open Sans" panose="020B0606030504020204" pitchFamily="34" charset="0"/>
              </a:rPr>
              <a:t>Steering</a:t>
            </a:r>
            <a:endParaRPr lang="en-US"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4" name="TextBox 53">
            <a:extLst>
              <a:ext uri="{FF2B5EF4-FFF2-40B4-BE49-F238E27FC236}">
                <a16:creationId xmlns:a16="http://schemas.microsoft.com/office/drawing/2014/main" id="{7DAF3210-569E-D59A-8FFF-AF4EF40AE7F8}"/>
              </a:ext>
            </a:extLst>
          </p:cNvPr>
          <p:cNvSpPr txBox="1"/>
          <p:nvPr/>
        </p:nvSpPr>
        <p:spPr>
          <a:xfrm>
            <a:off x="1526388" y="4892267"/>
            <a:ext cx="1754198" cy="369332"/>
          </a:xfrm>
          <a:prstGeom prst="rect">
            <a:avLst/>
          </a:prstGeom>
          <a:noFill/>
        </p:spPr>
        <p:txBody>
          <a:bodyPr wrap="none" rtlCol="0">
            <a:spAutoFit/>
          </a:bodyPr>
          <a:lstStyle/>
          <a:p>
            <a:pPr algn="r"/>
            <a:r>
              <a:rPr lang="en-US" i="1" dirty="0">
                <a:latin typeface="Open Sans" panose="020B0606030504020204" pitchFamily="34" charset="0"/>
                <a:ea typeface="Open Sans" panose="020B0606030504020204" pitchFamily="34" charset="0"/>
                <a:cs typeface="Open Sans" panose="020B0606030504020204" pitchFamily="34" charset="0"/>
              </a:rPr>
              <a:t>Priority buckets</a:t>
            </a:r>
          </a:p>
        </p:txBody>
      </p:sp>
      <p:pic>
        <p:nvPicPr>
          <p:cNvPr id="9" name="Graphic 8">
            <a:extLst>
              <a:ext uri="{FF2B5EF4-FFF2-40B4-BE49-F238E27FC236}">
                <a16:creationId xmlns:a16="http://schemas.microsoft.com/office/drawing/2014/main" id="{02A76016-406C-5495-42BC-44526307E5B9}"/>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6325" t="9796" r="6325" b="9796"/>
          <a:stretch/>
        </p:blipFill>
        <p:spPr>
          <a:xfrm>
            <a:off x="838199" y="693432"/>
            <a:ext cx="718077" cy="661001"/>
          </a:xfrm>
          <a:prstGeom prst="rect">
            <a:avLst/>
          </a:prstGeom>
        </p:spPr>
      </p:pic>
      <p:sp>
        <p:nvSpPr>
          <p:cNvPr id="34" name="Rectangle 33">
            <a:extLst>
              <a:ext uri="{FF2B5EF4-FFF2-40B4-BE49-F238E27FC236}">
                <a16:creationId xmlns:a16="http://schemas.microsoft.com/office/drawing/2014/main" id="{D886EB64-C898-9D15-E421-9574020BFEA5}"/>
              </a:ext>
            </a:extLst>
          </p:cNvPr>
          <p:cNvSpPr/>
          <p:nvPr/>
        </p:nvSpPr>
        <p:spPr>
          <a:xfrm>
            <a:off x="5799655" y="1433500"/>
            <a:ext cx="592689" cy="446284"/>
          </a:xfrm>
          <a:prstGeom prst="rect">
            <a:avLst/>
          </a:prstGeom>
          <a:solidFill>
            <a:srgbClr val="F9D2C0"/>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OP</a:t>
            </a:r>
          </a:p>
        </p:txBody>
      </p:sp>
      <p:sp>
        <p:nvSpPr>
          <p:cNvPr id="36" name="Rectangle 35">
            <a:extLst>
              <a:ext uri="{FF2B5EF4-FFF2-40B4-BE49-F238E27FC236}">
                <a16:creationId xmlns:a16="http://schemas.microsoft.com/office/drawing/2014/main" id="{8DC819FD-A001-DA09-03BC-F6CEC447331D}"/>
              </a:ext>
            </a:extLst>
          </p:cNvPr>
          <p:cNvSpPr/>
          <p:nvPr/>
        </p:nvSpPr>
        <p:spPr>
          <a:xfrm>
            <a:off x="5795468" y="1431592"/>
            <a:ext cx="592689" cy="446284"/>
          </a:xfrm>
          <a:prstGeom prst="rect">
            <a:avLst/>
          </a:prstGeom>
          <a:solidFill>
            <a:srgbClr val="90B2D5"/>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OP</a:t>
            </a:r>
          </a:p>
        </p:txBody>
      </p:sp>
      <p:sp>
        <p:nvSpPr>
          <p:cNvPr id="2" name="Rectangle 1">
            <a:extLst>
              <a:ext uri="{FF2B5EF4-FFF2-40B4-BE49-F238E27FC236}">
                <a16:creationId xmlns:a16="http://schemas.microsoft.com/office/drawing/2014/main" id="{2AF5BD7E-B17A-8E97-EF45-029A3DEB9F3B}"/>
              </a:ext>
            </a:extLst>
          </p:cNvPr>
          <p:cNvSpPr/>
          <p:nvPr/>
        </p:nvSpPr>
        <p:spPr>
          <a:xfrm>
            <a:off x="5799655" y="1430145"/>
            <a:ext cx="592689" cy="446284"/>
          </a:xfrm>
          <a:prstGeom prst="rect">
            <a:avLst/>
          </a:prstGeom>
          <a:solidFill>
            <a:srgbClr val="D88B95"/>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OP</a:t>
            </a:r>
          </a:p>
        </p:txBody>
      </p:sp>
      <p:sp>
        <p:nvSpPr>
          <p:cNvPr id="8" name="Rectangle 7">
            <a:extLst>
              <a:ext uri="{FF2B5EF4-FFF2-40B4-BE49-F238E27FC236}">
                <a16:creationId xmlns:a16="http://schemas.microsoft.com/office/drawing/2014/main" id="{FE1C66BC-F201-8B29-9B71-E84136053D20}"/>
              </a:ext>
            </a:extLst>
          </p:cNvPr>
          <p:cNvSpPr/>
          <p:nvPr/>
        </p:nvSpPr>
        <p:spPr>
          <a:xfrm>
            <a:off x="5799655" y="1428237"/>
            <a:ext cx="592689" cy="446284"/>
          </a:xfrm>
          <a:prstGeom prst="rect">
            <a:avLst/>
          </a:prstGeom>
          <a:solidFill>
            <a:srgbClr val="C8E2EE"/>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OP</a:t>
            </a:r>
          </a:p>
        </p:txBody>
      </p:sp>
      <p:sp>
        <p:nvSpPr>
          <p:cNvPr id="39" name="Rectangle 38">
            <a:extLst>
              <a:ext uri="{FF2B5EF4-FFF2-40B4-BE49-F238E27FC236}">
                <a16:creationId xmlns:a16="http://schemas.microsoft.com/office/drawing/2014/main" id="{8423B1EF-783E-BDA5-04BF-4D94A6EA027D}"/>
              </a:ext>
            </a:extLst>
          </p:cNvPr>
          <p:cNvSpPr/>
          <p:nvPr/>
        </p:nvSpPr>
        <p:spPr>
          <a:xfrm>
            <a:off x="5799655" y="1428208"/>
            <a:ext cx="592689" cy="446284"/>
          </a:xfrm>
          <a:prstGeom prst="rect">
            <a:avLst/>
          </a:prstGeom>
          <a:solidFill>
            <a:srgbClr val="C8E2EE"/>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OP</a:t>
            </a:r>
          </a:p>
        </p:txBody>
      </p:sp>
      <p:sp>
        <p:nvSpPr>
          <p:cNvPr id="4" name="Rectangle 3">
            <a:extLst>
              <a:ext uri="{FF2B5EF4-FFF2-40B4-BE49-F238E27FC236}">
                <a16:creationId xmlns:a16="http://schemas.microsoft.com/office/drawing/2014/main" id="{932E61B3-0329-991C-F09F-4A56A259EB5B}"/>
              </a:ext>
            </a:extLst>
          </p:cNvPr>
          <p:cNvSpPr/>
          <p:nvPr/>
        </p:nvSpPr>
        <p:spPr>
          <a:xfrm>
            <a:off x="5633634" y="1384722"/>
            <a:ext cx="916358" cy="522405"/>
          </a:xfrm>
          <a:prstGeom prst="rect">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itle 3">
            <a:extLst>
              <a:ext uri="{FF2B5EF4-FFF2-40B4-BE49-F238E27FC236}">
                <a16:creationId xmlns:a16="http://schemas.microsoft.com/office/drawing/2014/main" id="{D0DF9DEE-7953-851E-8724-E6D832EEDDD9}"/>
              </a:ext>
            </a:extLst>
          </p:cNvPr>
          <p:cNvSpPr>
            <a:spLocks noGrp="1"/>
          </p:cNvSpPr>
          <p:nvPr>
            <p:ph type="title"/>
          </p:nvPr>
        </p:nvSpPr>
        <p:spPr>
          <a:xfrm>
            <a:off x="1635377" y="361152"/>
            <a:ext cx="9718423" cy="1325563"/>
          </a:xfrm>
        </p:spPr>
        <p:txBody>
          <a:bodyPr>
            <a:noAutofit/>
          </a:bodyPr>
          <a:lstStyle/>
          <a:p>
            <a:pPr>
              <a:lnSpc>
                <a:spcPct val="100000"/>
              </a:lnSpc>
            </a:pPr>
            <a:r>
              <a:rPr lang="en-US" sz="3200" b="1" dirty="0">
                <a:latin typeface="Open Sans" panose="020B0606030504020204" pitchFamily="34" charset="0"/>
                <a:ea typeface="Open Sans" panose="020B0606030504020204" pitchFamily="34" charset="0"/>
                <a:cs typeface="Open Sans" panose="020B0606030504020204" pitchFamily="34" charset="0"/>
              </a:rPr>
              <a:t>BBQ supports logical partitioning with zero fragmentation and performance overhead</a:t>
            </a:r>
          </a:p>
        </p:txBody>
      </p:sp>
      <p:sp>
        <p:nvSpPr>
          <p:cNvPr id="35" name="Rectangle 34">
            <a:extLst>
              <a:ext uri="{FF2B5EF4-FFF2-40B4-BE49-F238E27FC236}">
                <a16:creationId xmlns:a16="http://schemas.microsoft.com/office/drawing/2014/main" id="{20934C30-6F96-DAA8-2164-9FD0C8F55E9A}"/>
              </a:ext>
            </a:extLst>
          </p:cNvPr>
          <p:cNvSpPr/>
          <p:nvPr/>
        </p:nvSpPr>
        <p:spPr>
          <a:xfrm>
            <a:off x="3316228" y="5537299"/>
            <a:ext cx="5617272" cy="651740"/>
          </a:xfrm>
          <a:prstGeom prst="rect">
            <a:avLst/>
          </a:prstGeom>
          <a:solidFill>
            <a:schemeClr val="bg1"/>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83791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path" presetSubtype="0" accel="50000" decel="50000" fill="hold" grpId="0" nodeType="withEffect">
                                  <p:stCondLst>
                                    <p:cond delay="0"/>
                                  </p:stCondLst>
                                  <p:childTnLst>
                                    <p:animMotion origin="layout" path="M -0.00013 -0.00047 L -0.00013 0.09166 C -0.00013 0.1331 -0.04766 0.18472 -0.0862 0.18472 L -0.1724 0.18472 " pathEditMode="relative" rAng="5400000" ptsTypes="AAAA">
                                      <p:cBhvr>
                                        <p:cTn id="6" dur="1000" fill="hold"/>
                                        <p:tgtEl>
                                          <p:spTgt spid="2"/>
                                        </p:tgtEl>
                                        <p:attrNameLst>
                                          <p:attrName>ppt_x</p:attrName>
                                          <p:attrName>ppt_y</p:attrName>
                                        </p:attrNameLst>
                                      </p:cBhvr>
                                      <p:rCtr x="-8607" y="9259"/>
                                    </p:animMotion>
                                  </p:childTnLst>
                                </p:cTn>
                              </p:par>
                              <p:par>
                                <p:cTn id="7" presetID="50" presetClass="path" presetSubtype="0" accel="50000" decel="50000" fill="hold" grpId="0" nodeType="withEffect">
                                  <p:stCondLst>
                                    <p:cond delay="750"/>
                                  </p:stCondLst>
                                  <p:childTnLst>
                                    <p:animMotion origin="layout" path="M 0.00013 -0.0007 L 0.00013 0.0912 C 0.00013 0.13264 0.01745 0.18426 0.03151 0.18426 L 0.06289 0.18426 " pathEditMode="relative" rAng="5400000" ptsTypes="AAAA">
                                      <p:cBhvr>
                                        <p:cTn id="8" dur="1000" fill="hold"/>
                                        <p:tgtEl>
                                          <p:spTgt spid="8"/>
                                        </p:tgtEl>
                                        <p:attrNameLst>
                                          <p:attrName>ppt_x</p:attrName>
                                          <p:attrName>ppt_y</p:attrName>
                                        </p:attrNameLst>
                                      </p:cBhvr>
                                      <p:rCtr x="3138" y="9236"/>
                                    </p:animMotion>
                                  </p:childTnLst>
                                </p:cTn>
                              </p:par>
                              <p:par>
                                <p:cTn id="9" presetID="42" presetClass="path" presetSubtype="0" accel="50000" decel="50000" fill="hold" grpId="1" nodeType="withEffect">
                                  <p:stCondLst>
                                    <p:cond delay="1000"/>
                                  </p:stCondLst>
                                  <p:childTnLst>
                                    <p:animMotion origin="layout" path="M -0.1724 0.18472 L -0.17344 0.60324 " pathEditMode="relative" rAng="0" ptsTypes="AA">
                                      <p:cBhvr>
                                        <p:cTn id="10" dur="1000" fill="hold"/>
                                        <p:tgtEl>
                                          <p:spTgt spid="2"/>
                                        </p:tgtEl>
                                        <p:attrNameLst>
                                          <p:attrName>ppt_x</p:attrName>
                                          <p:attrName>ppt_y</p:attrName>
                                        </p:attrNameLst>
                                      </p:cBhvr>
                                      <p:rCtr x="-52" y="20926"/>
                                    </p:animMotion>
                                  </p:childTnLst>
                                </p:cTn>
                              </p:par>
                              <p:par>
                                <p:cTn id="11" presetID="42" presetClass="path" presetSubtype="0" accel="50000" decel="50000" fill="hold" grpId="1" nodeType="withEffect">
                                  <p:stCondLst>
                                    <p:cond delay="1750"/>
                                  </p:stCondLst>
                                  <p:childTnLst>
                                    <p:animMotion origin="layout" path="M 0.06302 0.18402 L 0.06289 0.60856 " pathEditMode="relative" rAng="0" ptsTypes="AA">
                                      <p:cBhvr>
                                        <p:cTn id="12" dur="1000" fill="hold"/>
                                        <p:tgtEl>
                                          <p:spTgt spid="8"/>
                                        </p:tgtEl>
                                        <p:attrNameLst>
                                          <p:attrName>ppt_x</p:attrName>
                                          <p:attrName>ppt_y</p:attrName>
                                        </p:attrNameLst>
                                      </p:cBhvr>
                                      <p:rCtr x="-13" y="21227"/>
                                    </p:animMotion>
                                  </p:childTnLst>
                                </p:cTn>
                              </p:par>
                              <p:par>
                                <p:cTn id="13" presetID="50" presetClass="path" presetSubtype="0" accel="50000" decel="50000" fill="hold" grpId="0" nodeType="withEffect">
                                  <p:stCondLst>
                                    <p:cond delay="1750"/>
                                  </p:stCondLst>
                                  <p:childTnLst>
                                    <p:animMotion origin="layout" path="M -0.00026 -0.00139 L -0.00026 0.09074 C -0.00026 0.13241 -0.01562 0.18426 -0.02812 0.18426 L -0.05612 0.18426 " pathEditMode="relative" rAng="5400000" ptsTypes="AAAA">
                                      <p:cBhvr>
                                        <p:cTn id="14" dur="1000" fill="hold"/>
                                        <p:tgtEl>
                                          <p:spTgt spid="34"/>
                                        </p:tgtEl>
                                        <p:attrNameLst>
                                          <p:attrName>ppt_x</p:attrName>
                                          <p:attrName>ppt_y</p:attrName>
                                        </p:attrNameLst>
                                      </p:cBhvr>
                                      <p:rCtr x="-2786" y="9282"/>
                                    </p:animMotion>
                                  </p:childTnLst>
                                </p:cTn>
                              </p:par>
                              <p:par>
                                <p:cTn id="15" presetID="42" presetClass="path" presetSubtype="0" accel="50000" decel="50000" fill="hold" grpId="1" nodeType="withEffect">
                                  <p:stCondLst>
                                    <p:cond delay="2750"/>
                                  </p:stCondLst>
                                  <p:childTnLst>
                                    <p:animMotion origin="layout" path="M -0.05612 0.18426 L -0.05612 0.60347 " pathEditMode="relative" rAng="0" ptsTypes="AA">
                                      <p:cBhvr>
                                        <p:cTn id="16" dur="1000" fill="hold"/>
                                        <p:tgtEl>
                                          <p:spTgt spid="34"/>
                                        </p:tgtEl>
                                        <p:attrNameLst>
                                          <p:attrName>ppt_x</p:attrName>
                                          <p:attrName>ppt_y</p:attrName>
                                        </p:attrNameLst>
                                      </p:cBhvr>
                                      <p:rCtr x="0" y="20949"/>
                                    </p:animMotion>
                                  </p:childTnLst>
                                </p:cTn>
                              </p:par>
                              <p:par>
                                <p:cTn id="17" presetID="50" presetClass="path" presetSubtype="0" accel="50000" decel="50000" fill="hold" grpId="0" nodeType="withEffect">
                                  <p:stCondLst>
                                    <p:cond delay="2750"/>
                                  </p:stCondLst>
                                  <p:childTnLst>
                                    <p:animMotion origin="layout" path="M 0.00013 7.40741E-7 L 0.00013 0.0912 C 0.00013 0.13264 0.04935 0.18449 0.08919 0.18449 L 0.17852 0.18449 " pathEditMode="relative" rAng="5400000" ptsTypes="AAAA">
                                      <p:cBhvr>
                                        <p:cTn id="18" dur="1000" fill="hold"/>
                                        <p:tgtEl>
                                          <p:spTgt spid="36"/>
                                        </p:tgtEl>
                                        <p:attrNameLst>
                                          <p:attrName>ppt_x</p:attrName>
                                          <p:attrName>ppt_y</p:attrName>
                                        </p:attrNameLst>
                                      </p:cBhvr>
                                      <p:rCtr x="8919" y="9213"/>
                                    </p:animMotion>
                                  </p:childTnLst>
                                </p:cTn>
                              </p:par>
                              <p:par>
                                <p:cTn id="19" presetID="42" presetClass="path" presetSubtype="0" accel="50000" decel="50000" fill="hold" grpId="1" nodeType="withEffect">
                                  <p:stCondLst>
                                    <p:cond delay="3750"/>
                                  </p:stCondLst>
                                  <p:childTnLst>
                                    <p:animMotion origin="layout" path="M 0.17852 0.18449 L 0.17865 0.61157 " pathEditMode="relative" rAng="0" ptsTypes="AA">
                                      <p:cBhvr>
                                        <p:cTn id="20" dur="1000" fill="hold"/>
                                        <p:tgtEl>
                                          <p:spTgt spid="36"/>
                                        </p:tgtEl>
                                        <p:attrNameLst>
                                          <p:attrName>ppt_x</p:attrName>
                                          <p:attrName>ppt_y</p:attrName>
                                        </p:attrNameLst>
                                      </p:cBhvr>
                                      <p:rCtr x="0" y="21343"/>
                                    </p:animMotion>
                                  </p:childTnLst>
                                </p:cTn>
                              </p:par>
                              <p:par>
                                <p:cTn id="21" presetID="50" presetClass="path" presetSubtype="0" accel="50000" decel="50000" fill="hold" grpId="0" nodeType="withEffect">
                                  <p:stCondLst>
                                    <p:cond delay="3500"/>
                                  </p:stCondLst>
                                  <p:childTnLst>
                                    <p:animMotion origin="layout" path="M 0.00039 -0.00116 L 0.00039 0.09074 C 0.00039 0.13217 0.01771 0.18379 0.03177 0.18379 L 0.06315 0.18379 " pathEditMode="relative" rAng="5400000" ptsTypes="AAAA">
                                      <p:cBhvr>
                                        <p:cTn id="22" dur="1000" fill="hold"/>
                                        <p:tgtEl>
                                          <p:spTgt spid="39"/>
                                        </p:tgtEl>
                                        <p:attrNameLst>
                                          <p:attrName>ppt_x</p:attrName>
                                          <p:attrName>ppt_y</p:attrName>
                                        </p:attrNameLst>
                                      </p:cBhvr>
                                      <p:rCtr x="3138" y="9236"/>
                                    </p:animMotion>
                                  </p:childTnLst>
                                </p:cTn>
                              </p:par>
                              <p:par>
                                <p:cTn id="23" presetID="42" presetClass="path" presetSubtype="0" accel="50000" decel="50000" fill="hold" grpId="1" nodeType="withEffect">
                                  <p:stCondLst>
                                    <p:cond delay="4500"/>
                                  </p:stCondLst>
                                  <p:childTnLst>
                                    <p:animMotion origin="layout" path="M 0.06302 0.18402 L 0.06289 0.60856 " pathEditMode="relative" rAng="0" ptsTypes="AA">
                                      <p:cBhvr>
                                        <p:cTn id="24" dur="1000" fill="hold"/>
                                        <p:tgtEl>
                                          <p:spTgt spid="39"/>
                                        </p:tgtEl>
                                        <p:attrNameLst>
                                          <p:attrName>ppt_x</p:attrName>
                                          <p:attrName>ppt_y</p:attrName>
                                        </p:attrNameLst>
                                      </p:cBhvr>
                                      <p:rCtr x="-13" y="212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6" grpId="0" animBg="1"/>
      <p:bldP spid="36" grpId="1" animBg="1"/>
      <p:bldP spid="2" grpId="0" animBg="1"/>
      <p:bldP spid="2" grpId="1" animBg="1"/>
      <p:bldP spid="8" grpId="0" animBg="1"/>
      <p:bldP spid="8" grpId="1" animBg="1"/>
      <p:bldP spid="39" grpId="0" animBg="1"/>
      <p:bldP spid="39"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6C8D72-A3BC-4080-A32A-E5AA90ABE342}"/>
              </a:ext>
            </a:extLst>
          </p:cNvPr>
          <p:cNvSpPr>
            <a:spLocks noGrp="1"/>
          </p:cNvSpPr>
          <p:nvPr>
            <p:ph type="title"/>
          </p:nvPr>
        </p:nvSpPr>
        <p:spPr>
          <a:xfrm>
            <a:off x="838199" y="365125"/>
            <a:ext cx="10748964" cy="1325563"/>
          </a:xfrm>
        </p:spPr>
        <p:txBody>
          <a:bodyPr>
            <a:normAutofit/>
          </a:bodyPr>
          <a:lstStyle/>
          <a:p>
            <a:r>
              <a:rPr lang="en-US" sz="3200" b="1" dirty="0">
                <a:latin typeface="Open Sans" panose="020B0606030504020204" pitchFamily="34" charset="0"/>
                <a:ea typeface="Open Sans" panose="020B0606030504020204" pitchFamily="34" charset="0"/>
                <a:cs typeface="Open Sans" panose="020B0606030504020204" pitchFamily="34" charset="0"/>
              </a:rPr>
              <a:t>How does BBQ meet our requirements?</a:t>
            </a:r>
          </a:p>
        </p:txBody>
      </p:sp>
      <p:pic>
        <p:nvPicPr>
          <p:cNvPr id="3" name="Graphic 2">
            <a:extLst>
              <a:ext uri="{FF2B5EF4-FFF2-40B4-BE49-F238E27FC236}">
                <a16:creationId xmlns:a16="http://schemas.microsoft.com/office/drawing/2014/main" id="{C27BE80C-97C4-1349-2051-79CC3E0CD0F4}"/>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3889" t="13889" r="13889" b="13889"/>
          <a:stretch/>
        </p:blipFill>
        <p:spPr>
          <a:xfrm>
            <a:off x="1859453" y="2135049"/>
            <a:ext cx="892703" cy="892703"/>
          </a:xfrm>
          <a:prstGeom prst="rect">
            <a:avLst/>
          </a:prstGeom>
        </p:spPr>
      </p:pic>
      <p:pic>
        <p:nvPicPr>
          <p:cNvPr id="8" name="Graphic 7">
            <a:extLst>
              <a:ext uri="{FF2B5EF4-FFF2-40B4-BE49-F238E27FC236}">
                <a16:creationId xmlns:a16="http://schemas.microsoft.com/office/drawing/2014/main" id="{30204CD8-419D-92F1-3D2C-B223242D824B}"/>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6325" t="9796" r="6325" b="9796"/>
          <a:stretch/>
        </p:blipFill>
        <p:spPr>
          <a:xfrm>
            <a:off x="9428353" y="2079903"/>
            <a:ext cx="1029693" cy="947849"/>
          </a:xfrm>
          <a:prstGeom prst="rect">
            <a:avLst/>
          </a:prstGeom>
        </p:spPr>
      </p:pic>
      <p:pic>
        <p:nvPicPr>
          <p:cNvPr id="10" name="Graphic 9">
            <a:extLst>
              <a:ext uri="{FF2B5EF4-FFF2-40B4-BE49-F238E27FC236}">
                <a16:creationId xmlns:a16="http://schemas.microsoft.com/office/drawing/2014/main" id="{53574755-61A3-C3AB-1202-81DAF73DB9C8}"/>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t="19515" b="19265"/>
          <a:stretch/>
        </p:blipFill>
        <p:spPr>
          <a:xfrm>
            <a:off x="5476942" y="2202410"/>
            <a:ext cx="1238111" cy="757982"/>
          </a:xfrm>
          <a:prstGeom prst="rect">
            <a:avLst/>
          </a:prstGeom>
        </p:spPr>
      </p:pic>
      <p:sp>
        <p:nvSpPr>
          <p:cNvPr id="11" name="Content Placeholder 2">
            <a:extLst>
              <a:ext uri="{FF2B5EF4-FFF2-40B4-BE49-F238E27FC236}">
                <a16:creationId xmlns:a16="http://schemas.microsoft.com/office/drawing/2014/main" id="{F5AFDF3F-C953-61D9-7D0E-FF7A045427F6}"/>
              </a:ext>
            </a:extLst>
          </p:cNvPr>
          <p:cNvSpPr txBox="1">
            <a:spLocks/>
          </p:cNvSpPr>
          <p:nvPr/>
        </p:nvSpPr>
        <p:spPr>
          <a:xfrm>
            <a:off x="1400637" y="3322291"/>
            <a:ext cx="1809691" cy="708981"/>
          </a:xfrm>
          <a:prstGeom prst="rect">
            <a:avLst/>
          </a:prstGeom>
        </p:spPr>
        <p:txBody>
          <a:bodyPr vert="horz" lIns="91440" tIns="45720" rIns="91440" bIns="4572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000" b="1" dirty="0">
                <a:latin typeface="Open Sans" panose="020B0606030504020204" pitchFamily="34" charset="0"/>
                <a:ea typeface="Open Sans" panose="020B0606030504020204" pitchFamily="34" charset="0"/>
                <a:cs typeface="Open Sans" panose="020B0606030504020204" pitchFamily="34" charset="0"/>
              </a:rPr>
              <a:t>Flow Count Scalability</a:t>
            </a:r>
          </a:p>
        </p:txBody>
      </p:sp>
      <p:sp>
        <p:nvSpPr>
          <p:cNvPr id="14" name="Content Placeholder 2">
            <a:extLst>
              <a:ext uri="{FF2B5EF4-FFF2-40B4-BE49-F238E27FC236}">
                <a16:creationId xmlns:a16="http://schemas.microsoft.com/office/drawing/2014/main" id="{209277FF-6956-C455-8D2E-5373AF0C439D}"/>
              </a:ext>
            </a:extLst>
          </p:cNvPr>
          <p:cNvSpPr txBox="1">
            <a:spLocks/>
          </p:cNvSpPr>
          <p:nvPr/>
        </p:nvSpPr>
        <p:spPr>
          <a:xfrm>
            <a:off x="4946052" y="3322292"/>
            <a:ext cx="2299893" cy="708981"/>
          </a:xfrm>
          <a:prstGeom prst="rect">
            <a:avLst/>
          </a:prstGeom>
        </p:spPr>
        <p:txBody>
          <a:bodyPr vert="horz" lIns="91440" tIns="45720" rIns="91440" bIns="4572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000" b="1" dirty="0">
                <a:latin typeface="Open Sans" panose="020B0606030504020204" pitchFamily="34" charset="0"/>
                <a:ea typeface="Open Sans" panose="020B0606030504020204" pitchFamily="34" charset="0"/>
                <a:cs typeface="Open Sans" panose="020B0606030504020204" pitchFamily="34" charset="0"/>
              </a:rPr>
              <a:t>Single-Instance Performance</a:t>
            </a:r>
          </a:p>
        </p:txBody>
      </p:sp>
      <p:sp>
        <p:nvSpPr>
          <p:cNvPr id="15" name="Content Placeholder 2">
            <a:extLst>
              <a:ext uri="{FF2B5EF4-FFF2-40B4-BE49-F238E27FC236}">
                <a16:creationId xmlns:a16="http://schemas.microsoft.com/office/drawing/2014/main" id="{06CD0BFF-C67F-80E4-A13C-21EB72014F0E}"/>
              </a:ext>
            </a:extLst>
          </p:cNvPr>
          <p:cNvSpPr txBox="1">
            <a:spLocks/>
          </p:cNvSpPr>
          <p:nvPr/>
        </p:nvSpPr>
        <p:spPr>
          <a:xfrm>
            <a:off x="4132081" y="4087707"/>
            <a:ext cx="3881762" cy="149541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8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Highly optimized, fully-pipelined design</a:t>
            </a:r>
            <a:r>
              <a:rPr lang="en-US" sz="18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 allows BBQ to support 150 Mpps (100 Gbps) on FPGAs and 1.5 </a:t>
            </a:r>
            <a:r>
              <a:rPr lang="en-US" sz="1800" dirty="0" err="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Bpps</a:t>
            </a:r>
            <a:r>
              <a:rPr lang="en-US" sz="18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 (1 </a:t>
            </a:r>
            <a:r>
              <a:rPr lang="en-US" sz="1800" dirty="0" err="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Tbps</a:t>
            </a:r>
            <a:r>
              <a:rPr lang="en-US" sz="18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 on</a:t>
            </a:r>
            <a:br>
              <a:rPr lang="en-US" sz="18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br>
            <a:r>
              <a:rPr lang="en-US" sz="18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switch ASICs</a:t>
            </a:r>
            <a:endParaRPr lang="en-US" sz="18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Content Placeholder 2">
            <a:extLst>
              <a:ext uri="{FF2B5EF4-FFF2-40B4-BE49-F238E27FC236}">
                <a16:creationId xmlns:a16="http://schemas.microsoft.com/office/drawing/2014/main" id="{0389F41E-D515-8379-3955-1DC93E5ADF87}"/>
              </a:ext>
            </a:extLst>
          </p:cNvPr>
          <p:cNvSpPr txBox="1">
            <a:spLocks/>
          </p:cNvSpPr>
          <p:nvPr/>
        </p:nvSpPr>
        <p:spPr>
          <a:xfrm>
            <a:off x="8793252" y="3322291"/>
            <a:ext cx="2299893" cy="708981"/>
          </a:xfrm>
          <a:prstGeom prst="rect">
            <a:avLst/>
          </a:prstGeom>
        </p:spPr>
        <p:txBody>
          <a:bodyPr vert="horz" lIns="91440" tIns="45720" rIns="91440" bIns="4572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000" b="1" dirty="0">
                <a:latin typeface="Open Sans" panose="020B0606030504020204" pitchFamily="34" charset="0"/>
                <a:ea typeface="Open Sans" panose="020B0606030504020204" pitchFamily="34" charset="0"/>
                <a:cs typeface="Open Sans" panose="020B0606030504020204" pitchFamily="34" charset="0"/>
              </a:rPr>
              <a:t>Logical Partitioning</a:t>
            </a:r>
          </a:p>
        </p:txBody>
      </p:sp>
      <p:sp>
        <p:nvSpPr>
          <p:cNvPr id="17" name="Content Placeholder 2">
            <a:extLst>
              <a:ext uri="{FF2B5EF4-FFF2-40B4-BE49-F238E27FC236}">
                <a16:creationId xmlns:a16="http://schemas.microsoft.com/office/drawing/2014/main" id="{3766C01F-9D07-6DBE-BAE0-794A3477BBBE}"/>
              </a:ext>
            </a:extLst>
          </p:cNvPr>
          <p:cNvSpPr txBox="1">
            <a:spLocks/>
          </p:cNvSpPr>
          <p:nvPr/>
        </p:nvSpPr>
        <p:spPr>
          <a:xfrm>
            <a:off x="8478936" y="4087707"/>
            <a:ext cx="2928523" cy="149541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8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BBQ’s </a:t>
            </a:r>
            <a:r>
              <a:rPr lang="en-US" sz="18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unique priority index structure</a:t>
            </a:r>
            <a:r>
              <a:rPr lang="en-US" sz="18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 allows logical partitioning with no performance overhead</a:t>
            </a:r>
            <a:endParaRPr lang="en-US" sz="18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Content Placeholder 2">
            <a:extLst>
              <a:ext uri="{FF2B5EF4-FFF2-40B4-BE49-F238E27FC236}">
                <a16:creationId xmlns:a16="http://schemas.microsoft.com/office/drawing/2014/main" id="{E1B35381-B8F2-451C-F75F-7822DAF04268}"/>
              </a:ext>
            </a:extLst>
          </p:cNvPr>
          <p:cNvSpPr txBox="1">
            <a:spLocks/>
          </p:cNvSpPr>
          <p:nvPr/>
        </p:nvSpPr>
        <p:spPr>
          <a:xfrm>
            <a:off x="872320" y="4087707"/>
            <a:ext cx="2866323" cy="149541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8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IPQ-based design</a:t>
            </a:r>
            <a:r>
              <a:rPr lang="en-US" sz="18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 allows scaling to O(100K) flows</a:t>
            </a:r>
          </a:p>
        </p:txBody>
      </p:sp>
    </p:spTree>
    <p:extLst>
      <p:ext uri="{BB962C8B-B14F-4D97-AF65-F5344CB8AC3E}">
        <p14:creationId xmlns:p14="http://schemas.microsoft.com/office/powerpoint/2010/main" val="382734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6" grpId="0"/>
      <p:bldP spid="17"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6C8D72-A3BC-4080-A32A-E5AA90ABE342}"/>
              </a:ext>
            </a:extLst>
          </p:cNvPr>
          <p:cNvSpPr>
            <a:spLocks noGrp="1"/>
          </p:cNvSpPr>
          <p:nvPr>
            <p:ph type="title"/>
          </p:nvPr>
        </p:nvSpPr>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This Talk</a:t>
            </a:r>
          </a:p>
        </p:txBody>
      </p:sp>
      <p:sp>
        <p:nvSpPr>
          <p:cNvPr id="7" name="Content Placeholder 4">
            <a:extLst>
              <a:ext uri="{FF2B5EF4-FFF2-40B4-BE49-F238E27FC236}">
                <a16:creationId xmlns:a16="http://schemas.microsoft.com/office/drawing/2014/main" id="{D7F669DD-2495-D54B-9767-C7EE1B7AE407}"/>
              </a:ext>
            </a:extLst>
          </p:cNvPr>
          <p:cNvSpPr>
            <a:spLocks noGrp="1"/>
          </p:cNvSpPr>
          <p:nvPr>
            <p:ph idx="1"/>
          </p:nvPr>
        </p:nvSpPr>
        <p:spPr>
          <a:xfrm>
            <a:off x="838199" y="1825625"/>
            <a:ext cx="10615614" cy="2832100"/>
          </a:xfrm>
        </p:spPr>
        <p:txBody>
          <a:bodyPr>
            <a:normAutofit/>
          </a:bodyPr>
          <a:lstStyle/>
          <a:p>
            <a:r>
              <a:rPr lang="en-US" sz="2400" dirty="0">
                <a:latin typeface="Open Sans" panose="020B0606030504020204" pitchFamily="34" charset="0"/>
                <a:ea typeface="Open Sans" panose="020B0606030504020204" pitchFamily="34" charset="0"/>
                <a:cs typeface="Open Sans" panose="020B0606030504020204" pitchFamily="34" charset="0"/>
              </a:rPr>
              <a:t>Minimum requirements for scheduling in switches and SmartNICs</a:t>
            </a:r>
          </a:p>
          <a:p>
            <a:r>
              <a:rPr lang="en-US" sz="2400" dirty="0">
                <a:latin typeface="Open Sans" panose="020B0606030504020204" pitchFamily="34" charset="0"/>
                <a:ea typeface="Open Sans" panose="020B0606030504020204" pitchFamily="34" charset="0"/>
                <a:cs typeface="Open Sans" panose="020B0606030504020204" pitchFamily="34" charset="0"/>
              </a:rPr>
              <a:t>State-of-the-art priority queue designs are infeasible</a:t>
            </a:r>
          </a:p>
          <a:p>
            <a:r>
              <a:rPr lang="en-US" sz="2400" dirty="0">
                <a:latin typeface="Open Sans" panose="020B0606030504020204" pitchFamily="34" charset="0"/>
                <a:ea typeface="Open Sans" panose="020B0606030504020204" pitchFamily="34" charset="0"/>
                <a:cs typeface="Open Sans" panose="020B0606030504020204" pitchFamily="34" charset="0"/>
              </a:rPr>
              <a:t>How do we get there?</a:t>
            </a:r>
            <a:endParaRPr lang="en-US" sz="2400" i="1" dirty="0">
              <a:latin typeface="Open Sans" panose="020B0606030504020204" pitchFamily="34" charset="0"/>
              <a:ea typeface="Open Sans" panose="020B0606030504020204" pitchFamily="34" charset="0"/>
              <a:cs typeface="Open Sans" panose="020B0606030504020204" pitchFamily="34" charset="0"/>
            </a:endParaRPr>
          </a:p>
          <a:p>
            <a:r>
              <a:rPr lang="en-US" sz="2400" b="1" dirty="0">
                <a:latin typeface="Open Sans" panose="020B0606030504020204" pitchFamily="34" charset="0"/>
                <a:ea typeface="Open Sans" panose="020B0606030504020204" pitchFamily="34" charset="0"/>
                <a:cs typeface="Open Sans" panose="020B0606030504020204" pitchFamily="34" charset="0"/>
              </a:rPr>
              <a:t>Evaluation</a:t>
            </a:r>
          </a:p>
        </p:txBody>
      </p:sp>
    </p:spTree>
    <p:extLst>
      <p:ext uri="{BB962C8B-B14F-4D97-AF65-F5344CB8AC3E}">
        <p14:creationId xmlns:p14="http://schemas.microsoft.com/office/powerpoint/2010/main" val="1278484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rrow: Right 30">
            <a:extLst>
              <a:ext uri="{FF2B5EF4-FFF2-40B4-BE49-F238E27FC236}">
                <a16:creationId xmlns:a16="http://schemas.microsoft.com/office/drawing/2014/main" id="{7BF4D6E3-D58D-2E87-FB4B-899DE7F39502}"/>
              </a:ext>
            </a:extLst>
          </p:cNvPr>
          <p:cNvSpPr/>
          <p:nvPr/>
        </p:nvSpPr>
        <p:spPr>
          <a:xfrm>
            <a:off x="1720850" y="3492499"/>
            <a:ext cx="650450" cy="635848"/>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1552FE8-E4EB-7DAF-63FB-BF778904FED3}"/>
              </a:ext>
            </a:extLst>
          </p:cNvPr>
          <p:cNvSpPr>
            <a:spLocks noGrp="1"/>
          </p:cNvSpPr>
          <p:nvPr>
            <p:ph idx="1"/>
          </p:nvPr>
        </p:nvSpPr>
        <p:spPr>
          <a:xfrm>
            <a:off x="838202" y="1687618"/>
            <a:ext cx="9438638" cy="1060662"/>
          </a:xfrm>
        </p:spPr>
        <p:txBody>
          <a:bodyPr>
            <a:normAutofit/>
          </a:bodyPr>
          <a:lstStyle/>
          <a:p>
            <a:pPr marL="0" indent="0">
              <a:lnSpc>
                <a:spcPct val="100000"/>
              </a:lnSpc>
              <a:spcBef>
                <a:spcPts val="0"/>
              </a:spcBef>
              <a:buNone/>
            </a:pPr>
            <a:r>
              <a:rPr lang="en-US" sz="2200" dirty="0">
                <a:latin typeface="Open Sans" panose="020B0606030504020204" pitchFamily="34" charset="0"/>
                <a:ea typeface="Open Sans" panose="020B0606030504020204" pitchFamily="34" charset="0"/>
                <a:cs typeface="Open Sans" panose="020B0606030504020204" pitchFamily="34" charset="0"/>
              </a:rPr>
              <a:t>Programmable Packet Scheduling at Line Rate </a:t>
            </a:r>
            <a:r>
              <a:rPr lang="en-US" sz="2200"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[SIGCOMM ’16]</a:t>
            </a:r>
            <a:endParaRPr lang="en-US" sz="22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None/>
            </a:pPr>
            <a:r>
              <a:rPr lang="en-US" sz="2200" b="1" dirty="0">
                <a:latin typeface="Open Sans" panose="020B0606030504020204" pitchFamily="34" charset="0"/>
                <a:ea typeface="Open Sans" panose="020B0606030504020204" pitchFamily="34" charset="0"/>
                <a:cs typeface="Open Sans" panose="020B0606030504020204" pitchFamily="34" charset="0"/>
              </a:rPr>
              <a:t>→ Push-In First-Out (PIFO)</a:t>
            </a:r>
            <a:endParaRPr lang="en-US" sz="2200"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itle 3">
            <a:extLst>
              <a:ext uri="{FF2B5EF4-FFF2-40B4-BE49-F238E27FC236}">
                <a16:creationId xmlns:a16="http://schemas.microsoft.com/office/drawing/2014/main" id="{60A39A7F-3478-9058-2786-1BD262928972}"/>
              </a:ext>
            </a:extLst>
          </p:cNvPr>
          <p:cNvSpPr>
            <a:spLocks noGrp="1"/>
          </p:cNvSpPr>
          <p:nvPr>
            <p:ph type="title"/>
          </p:nvPr>
        </p:nvSpPr>
        <p:spPr>
          <a:xfrm>
            <a:off x="838200" y="365125"/>
            <a:ext cx="10515600" cy="1325563"/>
          </a:xfrm>
        </p:spPr>
        <p:txBody>
          <a:bodyPr>
            <a:normAutofit/>
          </a:bodyPr>
          <a:lstStyle/>
          <a:p>
            <a:r>
              <a:rPr lang="en-US" sz="4000" b="1" i="1" dirty="0">
                <a:latin typeface="Open Sans" panose="020B0606030504020204" pitchFamily="34" charset="0"/>
                <a:ea typeface="Open Sans" panose="020B0606030504020204" pitchFamily="34" charset="0"/>
                <a:cs typeface="Open Sans" panose="020B0606030504020204" pitchFamily="34" charset="0"/>
              </a:rPr>
              <a:t>Programmable</a:t>
            </a:r>
            <a:r>
              <a:rPr lang="en-US" sz="4000" b="1" dirty="0">
                <a:latin typeface="Open Sans" panose="020B0606030504020204" pitchFamily="34" charset="0"/>
                <a:ea typeface="Open Sans" panose="020B0606030504020204" pitchFamily="34" charset="0"/>
                <a:cs typeface="Open Sans" panose="020B0606030504020204" pitchFamily="34" charset="0"/>
              </a:rPr>
              <a:t> Packet Scheduling</a:t>
            </a:r>
          </a:p>
        </p:txBody>
      </p:sp>
      <p:sp>
        <p:nvSpPr>
          <p:cNvPr id="35" name="Rectangle 34">
            <a:extLst>
              <a:ext uri="{FF2B5EF4-FFF2-40B4-BE49-F238E27FC236}">
                <a16:creationId xmlns:a16="http://schemas.microsoft.com/office/drawing/2014/main" id="{62561ED4-4587-E6CE-4BA3-C37E2DFA69BC}"/>
              </a:ext>
            </a:extLst>
          </p:cNvPr>
          <p:cNvSpPr/>
          <p:nvPr/>
        </p:nvSpPr>
        <p:spPr>
          <a:xfrm>
            <a:off x="2501900" y="4187613"/>
            <a:ext cx="1987552" cy="635848"/>
          </a:xfrm>
          <a:prstGeom prst="rect">
            <a:avLst/>
          </a:prstGeom>
          <a:solidFill>
            <a:schemeClr val="bg2"/>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879A22F-037A-51EB-06A7-D8B2EE31369C}"/>
              </a:ext>
            </a:extLst>
          </p:cNvPr>
          <p:cNvSpPr/>
          <p:nvPr/>
        </p:nvSpPr>
        <p:spPr>
          <a:xfrm>
            <a:off x="2501902" y="3492499"/>
            <a:ext cx="1987552" cy="635848"/>
          </a:xfrm>
          <a:prstGeom prst="rect">
            <a:avLst/>
          </a:prstGeom>
          <a:solidFill>
            <a:schemeClr val="bg2"/>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5122A5D-098C-CF51-8071-262F30C9238D}"/>
              </a:ext>
            </a:extLst>
          </p:cNvPr>
          <p:cNvSpPr/>
          <p:nvPr/>
        </p:nvSpPr>
        <p:spPr>
          <a:xfrm>
            <a:off x="2501902" y="2797385"/>
            <a:ext cx="1987550" cy="635848"/>
          </a:xfrm>
          <a:prstGeom prst="rect">
            <a:avLst/>
          </a:prstGeom>
          <a:solidFill>
            <a:schemeClr val="bg2"/>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4BDE57C-0FFC-61F1-DA5F-A215AB6BC109}"/>
              </a:ext>
            </a:extLst>
          </p:cNvPr>
          <p:cNvSpPr/>
          <p:nvPr/>
        </p:nvSpPr>
        <p:spPr>
          <a:xfrm>
            <a:off x="3529544" y="2854959"/>
            <a:ext cx="897467" cy="520700"/>
          </a:xfrm>
          <a:prstGeom prst="rect">
            <a:avLst/>
          </a:prstGeom>
          <a:solidFill>
            <a:srgbClr val="552579"/>
          </a:solidFill>
          <a:ln>
            <a:solidFill>
              <a:srgbClr val="3A19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6" name="Rectangle 45">
            <a:extLst>
              <a:ext uri="{FF2B5EF4-FFF2-40B4-BE49-F238E27FC236}">
                <a16:creationId xmlns:a16="http://schemas.microsoft.com/office/drawing/2014/main" id="{7D5818E3-C33B-BAD6-ABE7-9828AAB8277B}"/>
              </a:ext>
            </a:extLst>
          </p:cNvPr>
          <p:cNvSpPr/>
          <p:nvPr/>
        </p:nvSpPr>
        <p:spPr>
          <a:xfrm>
            <a:off x="4210052" y="3550073"/>
            <a:ext cx="213783" cy="520700"/>
          </a:xfrm>
          <a:prstGeom prst="rect">
            <a:avLst/>
          </a:prstGeom>
          <a:solidFill>
            <a:srgbClr val="E66101"/>
          </a:solidFill>
          <a:ln>
            <a:solidFill>
              <a:srgbClr val="CB58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0" name="Rectangle 49">
            <a:extLst>
              <a:ext uri="{FF2B5EF4-FFF2-40B4-BE49-F238E27FC236}">
                <a16:creationId xmlns:a16="http://schemas.microsoft.com/office/drawing/2014/main" id="{AE533BA3-834E-963E-2552-3A47B875FA1A}"/>
              </a:ext>
            </a:extLst>
          </p:cNvPr>
          <p:cNvSpPr/>
          <p:nvPr/>
        </p:nvSpPr>
        <p:spPr>
          <a:xfrm>
            <a:off x="3933405" y="3550073"/>
            <a:ext cx="213783" cy="520700"/>
          </a:xfrm>
          <a:prstGeom prst="rect">
            <a:avLst/>
          </a:prstGeom>
          <a:solidFill>
            <a:srgbClr val="E66101"/>
          </a:solidFill>
          <a:ln>
            <a:solidFill>
              <a:srgbClr val="CB58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1" name="Rectangle 50">
            <a:extLst>
              <a:ext uri="{FF2B5EF4-FFF2-40B4-BE49-F238E27FC236}">
                <a16:creationId xmlns:a16="http://schemas.microsoft.com/office/drawing/2014/main" id="{AD39659E-C3A1-F770-3AAA-4AA16C28847F}"/>
              </a:ext>
            </a:extLst>
          </p:cNvPr>
          <p:cNvSpPr/>
          <p:nvPr/>
        </p:nvSpPr>
        <p:spPr>
          <a:xfrm>
            <a:off x="3657392" y="3550073"/>
            <a:ext cx="213783" cy="520700"/>
          </a:xfrm>
          <a:prstGeom prst="rect">
            <a:avLst/>
          </a:prstGeom>
          <a:solidFill>
            <a:srgbClr val="E66101"/>
          </a:solidFill>
          <a:ln>
            <a:solidFill>
              <a:srgbClr val="CB58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2" name="Rectangle 51">
            <a:extLst>
              <a:ext uri="{FF2B5EF4-FFF2-40B4-BE49-F238E27FC236}">
                <a16:creationId xmlns:a16="http://schemas.microsoft.com/office/drawing/2014/main" id="{92341157-C209-9EA0-4818-93E061064556}"/>
              </a:ext>
            </a:extLst>
          </p:cNvPr>
          <p:cNvSpPr/>
          <p:nvPr/>
        </p:nvSpPr>
        <p:spPr>
          <a:xfrm>
            <a:off x="3380745" y="3550073"/>
            <a:ext cx="213783" cy="520700"/>
          </a:xfrm>
          <a:prstGeom prst="rect">
            <a:avLst/>
          </a:prstGeom>
          <a:solidFill>
            <a:srgbClr val="E66101"/>
          </a:solidFill>
          <a:ln>
            <a:solidFill>
              <a:srgbClr val="CB58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3" name="Rectangle 52">
            <a:extLst>
              <a:ext uri="{FF2B5EF4-FFF2-40B4-BE49-F238E27FC236}">
                <a16:creationId xmlns:a16="http://schemas.microsoft.com/office/drawing/2014/main" id="{9622A182-1736-3081-EDF8-159544221743}"/>
              </a:ext>
            </a:extLst>
          </p:cNvPr>
          <p:cNvSpPr/>
          <p:nvPr/>
        </p:nvSpPr>
        <p:spPr>
          <a:xfrm>
            <a:off x="3102186" y="3550073"/>
            <a:ext cx="213783" cy="520700"/>
          </a:xfrm>
          <a:prstGeom prst="rect">
            <a:avLst/>
          </a:prstGeom>
          <a:solidFill>
            <a:srgbClr val="E66101"/>
          </a:solidFill>
          <a:ln>
            <a:solidFill>
              <a:srgbClr val="CB58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5" name="Rectangle 54">
            <a:extLst>
              <a:ext uri="{FF2B5EF4-FFF2-40B4-BE49-F238E27FC236}">
                <a16:creationId xmlns:a16="http://schemas.microsoft.com/office/drawing/2014/main" id="{237E9BB2-E6C5-B5DC-4C97-04F73222803B}"/>
              </a:ext>
            </a:extLst>
          </p:cNvPr>
          <p:cNvSpPr/>
          <p:nvPr/>
        </p:nvSpPr>
        <p:spPr>
          <a:xfrm>
            <a:off x="2569637" y="2854959"/>
            <a:ext cx="897467" cy="520700"/>
          </a:xfrm>
          <a:prstGeom prst="rect">
            <a:avLst/>
          </a:prstGeom>
          <a:solidFill>
            <a:srgbClr val="552579"/>
          </a:solidFill>
          <a:ln>
            <a:solidFill>
              <a:srgbClr val="3A19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6" name="Content Placeholder 2">
            <a:extLst>
              <a:ext uri="{FF2B5EF4-FFF2-40B4-BE49-F238E27FC236}">
                <a16:creationId xmlns:a16="http://schemas.microsoft.com/office/drawing/2014/main" id="{43EBBD08-1A22-5259-7041-5A995E60889A}"/>
              </a:ext>
            </a:extLst>
          </p:cNvPr>
          <p:cNvSpPr txBox="1">
            <a:spLocks/>
          </p:cNvSpPr>
          <p:nvPr/>
        </p:nvSpPr>
        <p:spPr>
          <a:xfrm>
            <a:off x="4531572" y="2863213"/>
            <a:ext cx="361948" cy="48746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400" b="1" dirty="0">
                <a:solidFill>
                  <a:srgbClr val="552579"/>
                </a:solidFill>
                <a:latin typeface="Open Sans" panose="020B0606030504020204" pitchFamily="34" charset="0"/>
                <a:ea typeface="Open Sans" panose="020B0606030504020204" pitchFamily="34" charset="0"/>
                <a:cs typeface="Open Sans" panose="020B0606030504020204" pitchFamily="34" charset="0"/>
              </a:rPr>
              <a:t>A</a:t>
            </a:r>
          </a:p>
        </p:txBody>
      </p:sp>
      <p:sp>
        <p:nvSpPr>
          <p:cNvPr id="57" name="Content Placeholder 2">
            <a:extLst>
              <a:ext uri="{FF2B5EF4-FFF2-40B4-BE49-F238E27FC236}">
                <a16:creationId xmlns:a16="http://schemas.microsoft.com/office/drawing/2014/main" id="{FA8FD3E0-5C1E-452A-626A-DF0D8E009CD1}"/>
              </a:ext>
            </a:extLst>
          </p:cNvPr>
          <p:cNvSpPr txBox="1">
            <a:spLocks/>
          </p:cNvSpPr>
          <p:nvPr/>
        </p:nvSpPr>
        <p:spPr>
          <a:xfrm>
            <a:off x="4531572" y="3566688"/>
            <a:ext cx="361948" cy="48746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400" b="1" dirty="0">
                <a:solidFill>
                  <a:srgbClr val="E66101"/>
                </a:solidFill>
                <a:latin typeface="Open Sans" panose="020B0606030504020204" pitchFamily="34" charset="0"/>
                <a:ea typeface="Open Sans" panose="020B0606030504020204" pitchFamily="34" charset="0"/>
                <a:cs typeface="Open Sans" panose="020B0606030504020204" pitchFamily="34" charset="0"/>
              </a:rPr>
              <a:t>B</a:t>
            </a:r>
          </a:p>
        </p:txBody>
      </p:sp>
      <p:sp>
        <p:nvSpPr>
          <p:cNvPr id="58" name="Content Placeholder 2">
            <a:extLst>
              <a:ext uri="{FF2B5EF4-FFF2-40B4-BE49-F238E27FC236}">
                <a16:creationId xmlns:a16="http://schemas.microsoft.com/office/drawing/2014/main" id="{3A19890B-0F51-8222-1774-9E3909AA957E}"/>
              </a:ext>
            </a:extLst>
          </p:cNvPr>
          <p:cNvSpPr txBox="1">
            <a:spLocks/>
          </p:cNvSpPr>
          <p:nvPr/>
        </p:nvSpPr>
        <p:spPr>
          <a:xfrm>
            <a:off x="4531572" y="4255769"/>
            <a:ext cx="361948" cy="48746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400" b="1" dirty="0">
                <a:solidFill>
                  <a:srgbClr val="4472C4"/>
                </a:solidFill>
                <a:latin typeface="Open Sans" panose="020B0606030504020204" pitchFamily="34" charset="0"/>
                <a:ea typeface="Open Sans" panose="020B0606030504020204" pitchFamily="34" charset="0"/>
                <a:cs typeface="Open Sans" panose="020B0606030504020204" pitchFamily="34" charset="0"/>
              </a:rPr>
              <a:t>C</a:t>
            </a:r>
          </a:p>
        </p:txBody>
      </p:sp>
      <p:sp>
        <p:nvSpPr>
          <p:cNvPr id="59" name="Content Placeholder 2">
            <a:extLst>
              <a:ext uri="{FF2B5EF4-FFF2-40B4-BE49-F238E27FC236}">
                <a16:creationId xmlns:a16="http://schemas.microsoft.com/office/drawing/2014/main" id="{1086DEE9-B9DE-D9DC-557A-7BC769F4AB5A}"/>
              </a:ext>
            </a:extLst>
          </p:cNvPr>
          <p:cNvSpPr txBox="1">
            <a:spLocks/>
          </p:cNvSpPr>
          <p:nvPr/>
        </p:nvSpPr>
        <p:spPr>
          <a:xfrm>
            <a:off x="2501900" y="4834573"/>
            <a:ext cx="1987552" cy="38099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1400" dirty="0">
                <a:latin typeface="Open Sans" panose="020B0606030504020204" pitchFamily="34" charset="0"/>
                <a:ea typeface="Open Sans" panose="020B0606030504020204" pitchFamily="34" charset="0"/>
                <a:cs typeface="Open Sans" panose="020B0606030504020204" pitchFamily="34" charset="0"/>
              </a:rPr>
              <a:t>Per-flow FIFO queues</a:t>
            </a:r>
          </a:p>
        </p:txBody>
      </p:sp>
      <p:sp>
        <p:nvSpPr>
          <p:cNvPr id="61" name="Content Placeholder 2">
            <a:extLst>
              <a:ext uri="{FF2B5EF4-FFF2-40B4-BE49-F238E27FC236}">
                <a16:creationId xmlns:a16="http://schemas.microsoft.com/office/drawing/2014/main" id="{2ABBC998-6420-4854-DAAA-4F53C3DFFE06}"/>
              </a:ext>
            </a:extLst>
          </p:cNvPr>
          <p:cNvSpPr txBox="1">
            <a:spLocks/>
          </p:cNvSpPr>
          <p:nvPr/>
        </p:nvSpPr>
        <p:spPr>
          <a:xfrm>
            <a:off x="764114" y="4088084"/>
            <a:ext cx="977901" cy="56980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1400" dirty="0">
                <a:latin typeface="Open Sans" panose="020B0606030504020204" pitchFamily="34" charset="0"/>
                <a:ea typeface="Open Sans" panose="020B0606030504020204" pitchFamily="34" charset="0"/>
                <a:cs typeface="Open Sans" panose="020B0606030504020204" pitchFamily="34" charset="0"/>
              </a:rPr>
              <a:t>Incoming Packet</a:t>
            </a:r>
          </a:p>
        </p:txBody>
      </p:sp>
      <p:sp>
        <p:nvSpPr>
          <p:cNvPr id="8" name="Content Placeholder 2">
            <a:extLst>
              <a:ext uri="{FF2B5EF4-FFF2-40B4-BE49-F238E27FC236}">
                <a16:creationId xmlns:a16="http://schemas.microsoft.com/office/drawing/2014/main" id="{F330FC40-DE9B-5568-2258-86E4643330C5}"/>
              </a:ext>
            </a:extLst>
          </p:cNvPr>
          <p:cNvSpPr txBox="1">
            <a:spLocks/>
          </p:cNvSpPr>
          <p:nvPr/>
        </p:nvSpPr>
        <p:spPr>
          <a:xfrm>
            <a:off x="3909102" y="5214237"/>
            <a:ext cx="3822702" cy="42164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1600" b="1" dirty="0">
                <a:latin typeface="Open Sans" panose="020B0606030504020204" pitchFamily="34" charset="0"/>
                <a:ea typeface="Open Sans" panose="020B0606030504020204" pitchFamily="34" charset="0"/>
                <a:cs typeface="Open Sans" panose="020B0606030504020204" pitchFamily="34" charset="0"/>
              </a:rPr>
              <a:t>Packet Scheduler</a:t>
            </a:r>
          </a:p>
        </p:txBody>
      </p:sp>
      <p:sp>
        <p:nvSpPr>
          <p:cNvPr id="2" name="Rectangle 1">
            <a:extLst>
              <a:ext uri="{FF2B5EF4-FFF2-40B4-BE49-F238E27FC236}">
                <a16:creationId xmlns:a16="http://schemas.microsoft.com/office/drawing/2014/main" id="{32465030-1DDD-7AE5-A841-C4BF511FC71A}"/>
              </a:ext>
            </a:extLst>
          </p:cNvPr>
          <p:cNvSpPr/>
          <p:nvPr/>
        </p:nvSpPr>
        <p:spPr>
          <a:xfrm>
            <a:off x="2382608" y="2683933"/>
            <a:ext cx="6875691" cy="2531639"/>
          </a:xfrm>
          <a:prstGeom prst="rect">
            <a:avLst/>
          </a:prstGeom>
          <a:noFill/>
          <a:ln w="190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CB5CC30-0E87-2EDE-B6AD-9377DA444D51}"/>
              </a:ext>
            </a:extLst>
          </p:cNvPr>
          <p:cNvSpPr/>
          <p:nvPr/>
        </p:nvSpPr>
        <p:spPr>
          <a:xfrm>
            <a:off x="944030" y="3550073"/>
            <a:ext cx="618067" cy="520700"/>
          </a:xfrm>
          <a:prstGeom prst="rect">
            <a:avLst/>
          </a:prstGeom>
          <a:solidFill>
            <a:schemeClr val="accent1"/>
          </a:solidFill>
          <a:ln>
            <a:solidFill>
              <a:srgbClr val="2F52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Rectangle 28">
            <a:extLst>
              <a:ext uri="{FF2B5EF4-FFF2-40B4-BE49-F238E27FC236}">
                <a16:creationId xmlns:a16="http://schemas.microsoft.com/office/drawing/2014/main" id="{66B2DF8B-33C2-60CA-6672-C2AB3568D684}"/>
              </a:ext>
            </a:extLst>
          </p:cNvPr>
          <p:cNvSpPr/>
          <p:nvPr/>
        </p:nvSpPr>
        <p:spPr>
          <a:xfrm>
            <a:off x="944032" y="3550073"/>
            <a:ext cx="618067" cy="520700"/>
          </a:xfrm>
          <a:prstGeom prst="rect">
            <a:avLst/>
          </a:prstGeom>
          <a:solidFill>
            <a:schemeClr val="accent1"/>
          </a:solidFill>
          <a:ln>
            <a:solidFill>
              <a:srgbClr val="2F52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a:t>
            </a:r>
          </a:p>
        </p:txBody>
      </p:sp>
    </p:spTree>
    <p:extLst>
      <p:ext uri="{BB962C8B-B14F-4D97-AF65-F5344CB8AC3E}">
        <p14:creationId xmlns:p14="http://schemas.microsoft.com/office/powerpoint/2010/main" val="41821408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2C56274-95BC-C1AD-A495-E0679D6603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5653" y="1743362"/>
            <a:ext cx="8480692" cy="3371272"/>
          </a:xfrm>
          <a:prstGeom prst="rect">
            <a:avLst/>
          </a:prstGeom>
        </p:spPr>
      </p:pic>
      <p:sp>
        <p:nvSpPr>
          <p:cNvPr id="4" name="Title 3">
            <a:extLst>
              <a:ext uri="{FF2B5EF4-FFF2-40B4-BE49-F238E27FC236}">
                <a16:creationId xmlns:a16="http://schemas.microsoft.com/office/drawing/2014/main" id="{8CAFCB1C-98C9-7C3D-FA0B-BADFC6B52EC0}"/>
              </a:ext>
            </a:extLst>
          </p:cNvPr>
          <p:cNvSpPr>
            <a:spLocks noGrp="1"/>
          </p:cNvSpPr>
          <p:nvPr>
            <p:ph type="title"/>
          </p:nvPr>
        </p:nvSpPr>
        <p:spPr>
          <a:xfrm>
            <a:off x="838200" y="365125"/>
            <a:ext cx="10515600" cy="1325563"/>
          </a:xfrm>
        </p:spPr>
        <p:txBody>
          <a:bodyPr>
            <a:norm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BBQ Evaluation (FPGA)</a:t>
            </a:r>
            <a:r>
              <a:rPr lang="en-US" sz="3600" dirty="0">
                <a:latin typeface="Open Sans" panose="020B0606030504020204" pitchFamily="34" charset="0"/>
                <a:ea typeface="Open Sans" panose="020B0606030504020204" pitchFamily="34" charset="0"/>
                <a:cs typeface="Open Sans" panose="020B0606030504020204" pitchFamily="34" charset="0"/>
              </a:rPr>
              <a:t>: Performance</a:t>
            </a:r>
          </a:p>
        </p:txBody>
      </p:sp>
    </p:spTree>
    <p:extLst>
      <p:ext uri="{BB962C8B-B14F-4D97-AF65-F5344CB8AC3E}">
        <p14:creationId xmlns:p14="http://schemas.microsoft.com/office/powerpoint/2010/main" val="36083701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3E34064-F6D8-A357-3FB1-30475D100A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5653" y="1743361"/>
            <a:ext cx="8480689" cy="3371271"/>
          </a:xfrm>
          <a:prstGeom prst="rect">
            <a:avLst/>
          </a:prstGeom>
        </p:spPr>
      </p:pic>
      <p:sp>
        <p:nvSpPr>
          <p:cNvPr id="4" name="Title 3">
            <a:extLst>
              <a:ext uri="{FF2B5EF4-FFF2-40B4-BE49-F238E27FC236}">
                <a16:creationId xmlns:a16="http://schemas.microsoft.com/office/drawing/2014/main" id="{8CAFCB1C-98C9-7C3D-FA0B-BADFC6B52EC0}"/>
              </a:ext>
            </a:extLst>
          </p:cNvPr>
          <p:cNvSpPr>
            <a:spLocks noGrp="1"/>
          </p:cNvSpPr>
          <p:nvPr>
            <p:ph type="title"/>
          </p:nvPr>
        </p:nvSpPr>
        <p:spPr>
          <a:xfrm>
            <a:off x="838200" y="365125"/>
            <a:ext cx="10515600" cy="1325563"/>
          </a:xfrm>
        </p:spPr>
        <p:txBody>
          <a:bodyPr>
            <a:norm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BBQ Evaluation (FPGA)</a:t>
            </a:r>
            <a:r>
              <a:rPr lang="en-US" sz="3600" dirty="0">
                <a:latin typeface="Open Sans" panose="020B0606030504020204" pitchFamily="34" charset="0"/>
                <a:ea typeface="Open Sans" panose="020B0606030504020204" pitchFamily="34" charset="0"/>
                <a:cs typeface="Open Sans" panose="020B0606030504020204" pitchFamily="34" charset="0"/>
              </a:rPr>
              <a:t>: Performance</a:t>
            </a:r>
          </a:p>
        </p:txBody>
      </p:sp>
    </p:spTree>
    <p:extLst>
      <p:ext uri="{BB962C8B-B14F-4D97-AF65-F5344CB8AC3E}">
        <p14:creationId xmlns:p14="http://schemas.microsoft.com/office/powerpoint/2010/main" val="40511211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0892148-82B1-3B82-A9DD-66B61D2662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5653" y="1743362"/>
            <a:ext cx="8480694" cy="3371273"/>
          </a:xfrm>
          <a:prstGeom prst="rect">
            <a:avLst/>
          </a:prstGeom>
        </p:spPr>
      </p:pic>
      <p:sp>
        <p:nvSpPr>
          <p:cNvPr id="4" name="Title 3">
            <a:extLst>
              <a:ext uri="{FF2B5EF4-FFF2-40B4-BE49-F238E27FC236}">
                <a16:creationId xmlns:a16="http://schemas.microsoft.com/office/drawing/2014/main" id="{8CAFCB1C-98C9-7C3D-FA0B-BADFC6B52EC0}"/>
              </a:ext>
            </a:extLst>
          </p:cNvPr>
          <p:cNvSpPr>
            <a:spLocks noGrp="1"/>
          </p:cNvSpPr>
          <p:nvPr>
            <p:ph type="title"/>
          </p:nvPr>
        </p:nvSpPr>
        <p:spPr>
          <a:xfrm>
            <a:off x="838200" y="365125"/>
            <a:ext cx="10515600" cy="1325563"/>
          </a:xfrm>
        </p:spPr>
        <p:txBody>
          <a:bodyPr>
            <a:norm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BBQ Evaluation (FPGA)</a:t>
            </a:r>
            <a:r>
              <a:rPr lang="en-US" sz="3600" dirty="0">
                <a:latin typeface="Open Sans" panose="020B0606030504020204" pitchFamily="34" charset="0"/>
                <a:ea typeface="Open Sans" panose="020B0606030504020204" pitchFamily="34" charset="0"/>
                <a:cs typeface="Open Sans" panose="020B0606030504020204" pitchFamily="34" charset="0"/>
              </a:rPr>
              <a:t>: Performance</a:t>
            </a:r>
          </a:p>
        </p:txBody>
      </p:sp>
      <p:sp>
        <p:nvSpPr>
          <p:cNvPr id="11" name="Content Placeholder 4">
            <a:extLst>
              <a:ext uri="{FF2B5EF4-FFF2-40B4-BE49-F238E27FC236}">
                <a16:creationId xmlns:a16="http://schemas.microsoft.com/office/drawing/2014/main" id="{835E22CE-7D72-500C-C021-783B4F05AC0B}"/>
              </a:ext>
            </a:extLst>
          </p:cNvPr>
          <p:cNvSpPr>
            <a:spLocks noGrp="1"/>
          </p:cNvSpPr>
          <p:nvPr>
            <p:ph idx="1"/>
          </p:nvPr>
        </p:nvSpPr>
        <p:spPr>
          <a:xfrm>
            <a:off x="838199" y="5477805"/>
            <a:ext cx="10698623" cy="854629"/>
          </a:xfrm>
        </p:spPr>
        <p:txBody>
          <a:bodyPr>
            <a:normAutofit/>
          </a:bodyPr>
          <a:lstStyle/>
          <a:p>
            <a:pPr marL="0" indent="0">
              <a:lnSpc>
                <a:spcPct val="100000"/>
              </a:lnSpc>
              <a:spcBef>
                <a:spcPts val="1200"/>
              </a:spcBef>
              <a:buNone/>
            </a:pPr>
            <a:r>
              <a:rPr lang="en-US" sz="2200" dirty="0">
                <a:latin typeface="Open Sans" panose="020B0606030504020204" pitchFamily="34" charset="0"/>
                <a:ea typeface="Open Sans" panose="020B0606030504020204" pitchFamily="34" charset="0"/>
                <a:cs typeface="Open Sans" panose="020B0606030504020204" pitchFamily="34" charset="0"/>
              </a:rPr>
              <a:t>On a Stratix 10 FPGA, BBQ sustains </a:t>
            </a:r>
            <a:r>
              <a:rPr lang="en-US" sz="2200" b="1" dirty="0">
                <a:latin typeface="Open Sans" panose="020B0606030504020204" pitchFamily="34" charset="0"/>
                <a:ea typeface="Open Sans" panose="020B0606030504020204" pitchFamily="34" charset="0"/>
                <a:cs typeface="Open Sans" panose="020B0606030504020204" pitchFamily="34" charset="0"/>
              </a:rPr>
              <a:t>100 Gbps line rate</a:t>
            </a:r>
            <a:r>
              <a:rPr lang="en-US" sz="2200" dirty="0">
                <a:latin typeface="Open Sans" panose="020B0606030504020204" pitchFamily="34" charset="0"/>
                <a:ea typeface="Open Sans" panose="020B0606030504020204" pitchFamily="34" charset="0"/>
                <a:cs typeface="Open Sans" panose="020B0606030504020204" pitchFamily="34" charset="0"/>
              </a:rPr>
              <a:t> (148.8 Mpps) with 100K+ elements and 32K priorities, 3X the packet rate of state-of-the-art designs.</a:t>
            </a:r>
            <a:endParaRPr lang="en-US"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Oval 13">
            <a:extLst>
              <a:ext uri="{FF2B5EF4-FFF2-40B4-BE49-F238E27FC236}">
                <a16:creationId xmlns:a16="http://schemas.microsoft.com/office/drawing/2014/main" id="{6486E295-0AB1-2C8C-4DFD-4617FDC659A6}"/>
              </a:ext>
            </a:extLst>
          </p:cNvPr>
          <p:cNvSpPr/>
          <p:nvPr/>
        </p:nvSpPr>
        <p:spPr>
          <a:xfrm>
            <a:off x="6651056" y="2863515"/>
            <a:ext cx="389823" cy="389823"/>
          </a:xfrm>
          <a:prstGeom prst="ellipse">
            <a:avLst/>
          </a:prstGeom>
          <a:noFill/>
          <a:ln w="38100">
            <a:solidFill>
              <a:srgbClr val="9411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44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9E1626"/>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E87A08-88D1-495E-811E-CE93664D7D3E}"/>
              </a:ext>
            </a:extLst>
          </p:cNvPr>
          <p:cNvSpPr>
            <a:spLocks noGrp="1"/>
          </p:cNvSpPr>
          <p:nvPr>
            <p:ph type="title"/>
          </p:nvPr>
        </p:nvSpPr>
        <p:spPr>
          <a:xfrm>
            <a:off x="831850" y="574688"/>
            <a:ext cx="10515600" cy="1010764"/>
          </a:xfrm>
        </p:spPr>
        <p:txBody>
          <a:bodyPr>
            <a:normAutofit/>
          </a:bodyPr>
          <a:lstStyle/>
          <a:p>
            <a:r>
              <a:rPr lang="en-US" sz="4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Conclusion</a:t>
            </a:r>
          </a:p>
        </p:txBody>
      </p:sp>
      <p:sp>
        <p:nvSpPr>
          <p:cNvPr id="5" name="Text Placeholder 4">
            <a:extLst>
              <a:ext uri="{FF2B5EF4-FFF2-40B4-BE49-F238E27FC236}">
                <a16:creationId xmlns:a16="http://schemas.microsoft.com/office/drawing/2014/main" id="{3D7296BD-31C5-4F2B-B5FD-7646BE36E125}"/>
              </a:ext>
            </a:extLst>
          </p:cNvPr>
          <p:cNvSpPr>
            <a:spLocks noGrp="1"/>
          </p:cNvSpPr>
          <p:nvPr>
            <p:ph type="body" idx="1"/>
          </p:nvPr>
        </p:nvSpPr>
        <p:spPr>
          <a:xfrm>
            <a:off x="831850" y="1860025"/>
            <a:ext cx="10261600" cy="2515125"/>
          </a:xfrm>
        </p:spPr>
        <p:txBody>
          <a:bodyPr>
            <a:noAutofit/>
          </a:bodyPr>
          <a:lstStyle/>
          <a:p>
            <a:pPr marL="0" indent="0" algn="just">
              <a:lnSpc>
                <a:spcPct val="100000"/>
              </a:lnSpc>
              <a:spcBef>
                <a:spcPts val="0"/>
              </a:spcBef>
              <a:spcAft>
                <a:spcPts val="1800"/>
              </a:spcAft>
              <a:buNone/>
            </a:pPr>
            <a:r>
              <a:rPr lang="en-US" sz="2300" dirty="0">
                <a:solidFill>
                  <a:schemeClr val="bg1"/>
                </a:solidFill>
                <a:latin typeface="Open Sans" panose="020B0606030504020204" pitchFamily="34" charset="0"/>
                <a:ea typeface="Open Sans" panose="020B0606030504020204" pitchFamily="34" charset="0"/>
                <a:cs typeface="Open Sans" panose="020B0606030504020204" pitchFamily="34" charset="0"/>
              </a:rPr>
              <a:t>Existing hardware priority queues do not meet the stringent requirements imposed by modern schedulers. We design BBQ, an IPQ that – for the first time – makes it </a:t>
            </a:r>
            <a:r>
              <a:rPr lang="en-US" sz="2300" i="1" dirty="0">
                <a:solidFill>
                  <a:schemeClr val="bg1"/>
                </a:solidFill>
                <a:latin typeface="Open Sans" panose="020B0606030504020204" pitchFamily="34" charset="0"/>
                <a:ea typeface="Open Sans" panose="020B0606030504020204" pitchFamily="34" charset="0"/>
                <a:cs typeface="Open Sans" panose="020B0606030504020204" pitchFamily="34" charset="0"/>
              </a:rPr>
              <a:t>feasible</a:t>
            </a:r>
            <a:r>
              <a:rPr lang="en-US" sz="2300" dirty="0">
                <a:solidFill>
                  <a:schemeClr val="bg1"/>
                </a:solidFill>
                <a:latin typeface="Open Sans" panose="020B0606030504020204" pitchFamily="34" charset="0"/>
                <a:ea typeface="Open Sans" panose="020B0606030504020204" pitchFamily="34" charset="0"/>
                <a:cs typeface="Open Sans" panose="020B0606030504020204" pitchFamily="34" charset="0"/>
              </a:rPr>
              <a:t> to implement priority packet scheduling on line rate switches and SmartNICs.</a:t>
            </a:r>
          </a:p>
          <a:p>
            <a:pPr marL="0" indent="0" algn="just">
              <a:lnSpc>
                <a:spcPct val="100000"/>
              </a:lnSpc>
              <a:spcBef>
                <a:spcPts val="600"/>
              </a:spcBef>
              <a:buNone/>
            </a:pPr>
            <a:r>
              <a:rPr lang="en-US" sz="2300" dirty="0">
                <a:solidFill>
                  <a:schemeClr val="bg1"/>
                </a:solidFill>
                <a:latin typeface="Open Sans" panose="020B0606030504020204" pitchFamily="34" charset="0"/>
                <a:ea typeface="Open Sans" panose="020B0606030504020204" pitchFamily="34" charset="0"/>
                <a:cs typeface="Open Sans" panose="020B0606030504020204" pitchFamily="34" charset="0"/>
              </a:rPr>
              <a:t>BBQ supports 100K+ entries and 32K priorities at 100 Gbps line-rate (148.8 Mpps) on an FPGA, and 1 </a:t>
            </a:r>
            <a:r>
              <a:rPr lang="en-US" sz="23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Tbps</a:t>
            </a:r>
            <a:r>
              <a:rPr lang="en-US" sz="2300" dirty="0">
                <a:solidFill>
                  <a:schemeClr val="bg1"/>
                </a:solidFill>
                <a:latin typeface="Open Sans" panose="020B0606030504020204" pitchFamily="34" charset="0"/>
                <a:ea typeface="Open Sans" panose="020B0606030504020204" pitchFamily="34" charset="0"/>
                <a:cs typeface="Open Sans" panose="020B0606030504020204" pitchFamily="34" charset="0"/>
              </a:rPr>
              <a:t> (1.5 </a:t>
            </a:r>
            <a:r>
              <a:rPr lang="en-US" sz="23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Bpps</a:t>
            </a:r>
            <a:r>
              <a:rPr lang="en-US" sz="2300" dirty="0">
                <a:solidFill>
                  <a:schemeClr val="bg1"/>
                </a:solidFill>
                <a:latin typeface="Open Sans" panose="020B0606030504020204" pitchFamily="34" charset="0"/>
                <a:ea typeface="Open Sans" panose="020B0606030504020204" pitchFamily="34" charset="0"/>
                <a:cs typeface="Open Sans" panose="020B0606030504020204" pitchFamily="34" charset="0"/>
              </a:rPr>
              <a:t>) on an ASIC.</a:t>
            </a:r>
          </a:p>
        </p:txBody>
      </p:sp>
      <p:pic>
        <p:nvPicPr>
          <p:cNvPr id="6" name="Picture 5" descr="A person smiling for the camera&#10;&#10;Description automatically generated">
            <a:extLst>
              <a:ext uri="{FF2B5EF4-FFF2-40B4-BE49-F238E27FC236}">
                <a16:creationId xmlns:a16="http://schemas.microsoft.com/office/drawing/2014/main" id="{9BBFE55C-3555-4B84-2875-841600327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50" y="4852182"/>
            <a:ext cx="1646758" cy="1646758"/>
          </a:xfrm>
          <a:prstGeom prst="rect">
            <a:avLst/>
          </a:prstGeom>
        </p:spPr>
      </p:pic>
      <p:pic>
        <p:nvPicPr>
          <p:cNvPr id="7" name="Picture 6" descr="A person smiling for the camera&#10;&#10;Description automatically generated with medium confidence">
            <a:extLst>
              <a:ext uri="{FF2B5EF4-FFF2-40B4-BE49-F238E27FC236}">
                <a16:creationId xmlns:a16="http://schemas.microsoft.com/office/drawing/2014/main" id="{57F5C051-DA37-02FB-668E-2D83B0051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1579" y="4852182"/>
            <a:ext cx="1646758" cy="1646758"/>
          </a:xfrm>
          <a:prstGeom prst="ellipse">
            <a:avLst/>
          </a:prstGeom>
          <a:ln w="63500" cap="rnd">
            <a:noFill/>
          </a:ln>
          <a:effectLst/>
          <a:scene3d>
            <a:camera prst="orthographicFront"/>
            <a:lightRig rig="contrasting" dir="t">
              <a:rot lat="0" lon="0" rev="3000000"/>
            </a:lightRig>
          </a:scene3d>
          <a:sp3d contourW="7620">
            <a:contourClr>
              <a:srgbClr val="333333"/>
            </a:contourClr>
          </a:sp3d>
        </p:spPr>
      </p:pic>
      <p:pic>
        <p:nvPicPr>
          <p:cNvPr id="8" name="Picture 7" descr="A close-up of a person smiling&#10;&#10;Description automatically generated">
            <a:extLst>
              <a:ext uri="{FF2B5EF4-FFF2-40B4-BE49-F238E27FC236}">
                <a16:creationId xmlns:a16="http://schemas.microsoft.com/office/drawing/2014/main" id="{F5F8B164-31C0-3CF5-9C80-4AF297928F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9708" y="4852182"/>
            <a:ext cx="1646758" cy="1646758"/>
          </a:xfrm>
          <a:prstGeom prst="ellipse">
            <a:avLst/>
          </a:prstGeom>
          <a:ln w="63500" cap="rnd">
            <a:noFill/>
          </a:ln>
          <a:effectLst/>
        </p:spPr>
      </p:pic>
      <p:sp>
        <p:nvSpPr>
          <p:cNvPr id="9" name="Google Shape;1046;p64">
            <a:extLst>
              <a:ext uri="{FF2B5EF4-FFF2-40B4-BE49-F238E27FC236}">
                <a16:creationId xmlns:a16="http://schemas.microsoft.com/office/drawing/2014/main" id="{5F5E7914-D282-07D7-30E0-E5778B70B2FA}"/>
              </a:ext>
            </a:extLst>
          </p:cNvPr>
          <p:cNvSpPr txBox="1">
            <a:spLocks/>
          </p:cNvSpPr>
          <p:nvPr/>
        </p:nvSpPr>
        <p:spPr>
          <a:xfrm>
            <a:off x="6641266" y="5660727"/>
            <a:ext cx="4452184" cy="838213"/>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7475" indent="0">
              <a:lnSpc>
                <a:spcPct val="100000"/>
              </a:lnSpc>
              <a:spcBef>
                <a:spcPts val="0"/>
              </a:spcBef>
              <a:buNone/>
            </a:pP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Open-source code:</a:t>
            </a:r>
          </a:p>
          <a:p>
            <a:pPr marL="117475" indent="0">
              <a:lnSpc>
                <a:spcPct val="100000"/>
              </a:lnSpc>
              <a:spcBef>
                <a:spcPts val="0"/>
              </a:spcBef>
              <a:buNone/>
            </a:pPr>
            <a:r>
              <a:rPr lang="en-US" sz="2000" u="sng" dirty="0">
                <a:solidFill>
                  <a:schemeClr val="bg1"/>
                </a:solidFill>
                <a:latin typeface="Open Sans" panose="020B0606030504020204" pitchFamily="34" charset="0"/>
                <a:ea typeface="Open Sans" panose="020B0606030504020204" pitchFamily="34" charset="0"/>
                <a:cs typeface="Open Sans" panose="020B0606030504020204" pitchFamily="34" charset="0"/>
              </a:rPr>
              <a:t>https://github.com/cmu-snap/BBQ</a:t>
            </a:r>
          </a:p>
        </p:txBody>
      </p:sp>
      <p:pic>
        <p:nvPicPr>
          <p:cNvPr id="3" name="Picture 2" descr="A qr code on a red background&#10;&#10;Description automatically generated">
            <a:extLst>
              <a:ext uri="{FF2B5EF4-FFF2-40B4-BE49-F238E27FC236}">
                <a16:creationId xmlns:a16="http://schemas.microsoft.com/office/drawing/2014/main" id="{6B27474E-E4A9-6C32-BC44-2DC12C1AE1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02056" y="4649723"/>
            <a:ext cx="1407559" cy="1407559"/>
          </a:xfrm>
          <a:prstGeom prst="rect">
            <a:avLst/>
          </a:prstGeom>
        </p:spPr>
      </p:pic>
    </p:spTree>
    <p:extLst>
      <p:ext uri="{BB962C8B-B14F-4D97-AF65-F5344CB8AC3E}">
        <p14:creationId xmlns:p14="http://schemas.microsoft.com/office/powerpoint/2010/main" val="14555132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AFCB1C-98C9-7C3D-FA0B-BADFC6B52EC0}"/>
              </a:ext>
            </a:extLst>
          </p:cNvPr>
          <p:cNvSpPr>
            <a:spLocks noGrp="1"/>
          </p:cNvSpPr>
          <p:nvPr>
            <p:ph type="title"/>
          </p:nvPr>
        </p:nvSpPr>
        <p:spPr>
          <a:xfrm>
            <a:off x="838200" y="365125"/>
            <a:ext cx="10515600" cy="1325563"/>
          </a:xfrm>
        </p:spPr>
        <p:txBody>
          <a:bodyPr>
            <a:norm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BBQ Evaluation (FPGA)</a:t>
            </a:r>
            <a:r>
              <a:rPr lang="en-US" sz="3600" dirty="0">
                <a:latin typeface="Open Sans" panose="020B0606030504020204" pitchFamily="34" charset="0"/>
                <a:ea typeface="Open Sans" panose="020B0606030504020204" pitchFamily="34" charset="0"/>
                <a:cs typeface="Open Sans" panose="020B0606030504020204" pitchFamily="34" charset="0"/>
              </a:rPr>
              <a:t>: Resources</a:t>
            </a:r>
          </a:p>
        </p:txBody>
      </p:sp>
      <p:pic>
        <p:nvPicPr>
          <p:cNvPr id="21" name="Picture 20" descr="A graph on a black background&#10;&#10;Description automatically generated">
            <a:extLst>
              <a:ext uri="{FF2B5EF4-FFF2-40B4-BE49-F238E27FC236}">
                <a16:creationId xmlns:a16="http://schemas.microsoft.com/office/drawing/2014/main" id="{28514B9B-BEBF-FB4E-18D4-4432135915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732" y="1961675"/>
            <a:ext cx="6408634" cy="2594540"/>
          </a:xfrm>
          <a:prstGeom prst="rect">
            <a:avLst/>
          </a:prstGeom>
        </p:spPr>
      </p:pic>
      <p:pic>
        <p:nvPicPr>
          <p:cNvPr id="32" name="Picture 31" descr="A graph of a graph with different colored lines&#10;&#10;Description automatically generated with medium confidence">
            <a:extLst>
              <a:ext uri="{FF2B5EF4-FFF2-40B4-BE49-F238E27FC236}">
                <a16:creationId xmlns:a16="http://schemas.microsoft.com/office/drawing/2014/main" id="{6A2B2EA2-23D1-2C45-8BE8-7BFB52172E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4723" y="1961675"/>
            <a:ext cx="4239077" cy="2594539"/>
          </a:xfrm>
          <a:prstGeom prst="rect">
            <a:avLst/>
          </a:prstGeom>
        </p:spPr>
      </p:pic>
      <p:sp>
        <p:nvSpPr>
          <p:cNvPr id="33" name="Content Placeholder 4">
            <a:extLst>
              <a:ext uri="{FF2B5EF4-FFF2-40B4-BE49-F238E27FC236}">
                <a16:creationId xmlns:a16="http://schemas.microsoft.com/office/drawing/2014/main" id="{28FB13A5-7A72-787F-3268-57BABDBB4721}"/>
              </a:ext>
            </a:extLst>
          </p:cNvPr>
          <p:cNvSpPr>
            <a:spLocks noGrp="1"/>
          </p:cNvSpPr>
          <p:nvPr>
            <p:ph idx="1"/>
          </p:nvPr>
        </p:nvSpPr>
        <p:spPr>
          <a:xfrm>
            <a:off x="838199" y="4880905"/>
            <a:ext cx="10698623" cy="854629"/>
          </a:xfrm>
        </p:spPr>
        <p:txBody>
          <a:bodyPr>
            <a:normAutofit/>
          </a:bodyPr>
          <a:lstStyle/>
          <a:p>
            <a:pPr marL="0" indent="0">
              <a:lnSpc>
                <a:spcPct val="100000"/>
              </a:lnSpc>
              <a:spcBef>
                <a:spcPts val="1200"/>
              </a:spcBef>
              <a:buNone/>
            </a:pPr>
            <a:r>
              <a:rPr lang="en-US" sz="2200" dirty="0">
                <a:latin typeface="Open Sans" panose="020B0606030504020204" pitchFamily="34" charset="0"/>
                <a:ea typeface="Open Sans" panose="020B0606030504020204" pitchFamily="34" charset="0"/>
                <a:cs typeface="Open Sans" panose="020B0606030504020204" pitchFamily="34" charset="0"/>
              </a:rPr>
              <a:t>BBQ requires very few ALMs. Its SRAM usage is between PIEO and BMW-Tree (but requires fewer copies to meet the same performance target)</a:t>
            </a:r>
            <a:endParaRPr lang="en-US" sz="18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762491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6C8D72-A3BC-4080-A32A-E5AA90ABE342}"/>
              </a:ext>
            </a:extLst>
          </p:cNvPr>
          <p:cNvSpPr>
            <a:spLocks noGrp="1"/>
          </p:cNvSpPr>
          <p:nvPr>
            <p:ph type="title"/>
          </p:nvPr>
        </p:nvSpPr>
        <p:spPr>
          <a:xfrm>
            <a:off x="838200" y="365125"/>
            <a:ext cx="9523396" cy="1325563"/>
          </a:xfrm>
        </p:spPr>
        <p:txBody>
          <a:bodyPr>
            <a:normAutofit/>
          </a:bodyPr>
          <a:lstStyle/>
          <a:p>
            <a:pPr algn="just"/>
            <a:r>
              <a:rPr lang="en-US" sz="4000" b="1" dirty="0">
                <a:latin typeface="Open Sans" panose="020B0606030504020204" pitchFamily="34" charset="0"/>
                <a:ea typeface="Open Sans" panose="020B0606030504020204" pitchFamily="34" charset="0"/>
                <a:cs typeface="Open Sans" panose="020B0606030504020204" pitchFamily="34" charset="0"/>
              </a:rPr>
              <a:t>How does BBQ fit in the context of approximate priority queue designs?</a:t>
            </a:r>
          </a:p>
        </p:txBody>
      </p:sp>
      <p:sp>
        <p:nvSpPr>
          <p:cNvPr id="7" name="Content Placeholder 4">
            <a:extLst>
              <a:ext uri="{FF2B5EF4-FFF2-40B4-BE49-F238E27FC236}">
                <a16:creationId xmlns:a16="http://schemas.microsoft.com/office/drawing/2014/main" id="{D7F669DD-2495-D54B-9767-C7EE1B7AE407}"/>
              </a:ext>
            </a:extLst>
          </p:cNvPr>
          <p:cNvSpPr>
            <a:spLocks noGrp="1"/>
          </p:cNvSpPr>
          <p:nvPr>
            <p:ph idx="1"/>
          </p:nvPr>
        </p:nvSpPr>
        <p:spPr>
          <a:xfrm>
            <a:off x="838199" y="2104762"/>
            <a:ext cx="10615614" cy="3174700"/>
          </a:xfrm>
        </p:spPr>
        <p:txBody>
          <a:bodyPr>
            <a:normAutofit/>
          </a:bodyPr>
          <a:lstStyle/>
          <a:p>
            <a:pPr marL="341313" indent="-341313">
              <a:lnSpc>
                <a:spcPct val="100000"/>
              </a:lnSpc>
              <a:spcBef>
                <a:spcPts val="0"/>
              </a:spcBef>
              <a:buFont typeface="+mj-lt"/>
              <a:buAutoNum type="arabicPeriod"/>
            </a:pPr>
            <a:r>
              <a:rPr lang="en-US" sz="2400" dirty="0">
                <a:latin typeface="Open Sans" panose="020B0606030504020204" pitchFamily="34" charset="0"/>
                <a:ea typeface="Open Sans" panose="020B0606030504020204" pitchFamily="34" charset="0"/>
                <a:cs typeface="Open Sans" panose="020B0606030504020204" pitchFamily="34" charset="0"/>
              </a:rPr>
              <a:t>BBQ is </a:t>
            </a:r>
            <a:r>
              <a:rPr lang="en-US" sz="2400" i="1" dirty="0">
                <a:latin typeface="Open Sans" panose="020B0606030504020204" pitchFamily="34" charset="0"/>
                <a:ea typeface="Open Sans" panose="020B0606030504020204" pitchFamily="34" charset="0"/>
                <a:cs typeface="Open Sans" panose="020B0606030504020204" pitchFamily="34" charset="0"/>
              </a:rPr>
              <a:t>complementary</a:t>
            </a:r>
            <a:r>
              <a:rPr lang="en-US" sz="2400" dirty="0">
                <a:latin typeface="Open Sans" panose="020B0606030504020204" pitchFamily="34" charset="0"/>
                <a:ea typeface="Open Sans" panose="020B0606030504020204" pitchFamily="34" charset="0"/>
                <a:cs typeface="Open Sans" panose="020B0606030504020204" pitchFamily="34" charset="0"/>
              </a:rPr>
              <a:t> to approaches that assume a small set of priority queues as a hardware primitive (SP-PIFO, PCQ, Sifter)</a:t>
            </a:r>
          </a:p>
          <a:p>
            <a:pPr marL="573088" lvl="1" indent="-231775">
              <a:lnSpc>
                <a:spcPct val="100000"/>
              </a:lnSpc>
              <a:spcBef>
                <a:spcPts val="0"/>
              </a:spcBef>
            </a:pPr>
            <a:r>
              <a:rPr lang="en-US"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Accuracy improves with more strict-priority queues</a:t>
            </a:r>
          </a:p>
          <a:p>
            <a:pPr marL="573088" lvl="1" indent="-231775">
              <a:lnSpc>
                <a:spcPct val="100000"/>
              </a:lnSpc>
              <a:spcBef>
                <a:spcPts val="0"/>
              </a:spcBef>
            </a:pPr>
            <a:r>
              <a:rPr lang="en-US"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BBQ’s priority index structure (bitmap tree) is an efficient priority decoder, which is how we can scale to larger priority spans</a:t>
            </a:r>
          </a:p>
          <a:p>
            <a:pPr marL="573088" lvl="1" indent="-231775">
              <a:lnSpc>
                <a:spcPct val="100000"/>
              </a:lnSpc>
              <a:spcBef>
                <a:spcPts val="0"/>
              </a:spcBef>
            </a:pPr>
            <a:endParaRPr lang="en-US"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a:p>
            <a:pPr marL="341313" indent="-341313">
              <a:lnSpc>
                <a:spcPct val="100000"/>
              </a:lnSpc>
              <a:spcBef>
                <a:spcPts val="0"/>
              </a:spcBef>
              <a:buFont typeface="+mj-lt"/>
              <a:buAutoNum type="arabicPeriod"/>
            </a:pPr>
            <a:r>
              <a:rPr lang="en-US" sz="2400" dirty="0">
                <a:latin typeface="Open Sans" panose="020B0606030504020204" pitchFamily="34" charset="0"/>
                <a:ea typeface="Open Sans" panose="020B0606030504020204" pitchFamily="34" charset="0"/>
                <a:cs typeface="Open Sans" panose="020B0606030504020204" pitchFamily="34" charset="0"/>
              </a:rPr>
              <a:t>BBQ’s design shows that is possible to scale to a large number </a:t>
            </a:r>
            <a:r>
              <a:rPr lang="en-US" sz="2400">
                <a:latin typeface="Open Sans" panose="020B0606030504020204" pitchFamily="34" charset="0"/>
                <a:ea typeface="Open Sans" panose="020B0606030504020204" pitchFamily="34" charset="0"/>
                <a:cs typeface="Open Sans" panose="020B0606030504020204" pitchFamily="34" charset="0"/>
              </a:rPr>
              <a:t>of queue elements </a:t>
            </a:r>
            <a:r>
              <a:rPr lang="en-US" sz="2400" dirty="0">
                <a:latin typeface="Open Sans" panose="020B0606030504020204" pitchFamily="34" charset="0"/>
                <a:ea typeface="Open Sans" panose="020B0606030504020204" pitchFamily="34" charset="0"/>
                <a:cs typeface="Open Sans" panose="020B0606030504020204" pitchFamily="34" charset="0"/>
              </a:rPr>
              <a:t>without sacrificing accuracy</a:t>
            </a:r>
          </a:p>
        </p:txBody>
      </p:sp>
    </p:spTree>
    <p:extLst>
      <p:ext uri="{BB962C8B-B14F-4D97-AF65-F5344CB8AC3E}">
        <p14:creationId xmlns:p14="http://schemas.microsoft.com/office/powerpoint/2010/main" val="27611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3">
            <a:extLst>
              <a:ext uri="{FF2B5EF4-FFF2-40B4-BE49-F238E27FC236}">
                <a16:creationId xmlns:a16="http://schemas.microsoft.com/office/drawing/2014/main" id="{54505962-234B-BC60-48AA-B2E43D742CDD}"/>
              </a:ext>
            </a:extLst>
          </p:cNvPr>
          <p:cNvSpPr>
            <a:spLocks noGrp="1"/>
          </p:cNvSpPr>
          <p:nvPr>
            <p:ph type="title"/>
          </p:nvPr>
        </p:nvSpPr>
        <p:spPr>
          <a:xfrm>
            <a:off x="838200" y="345419"/>
            <a:ext cx="10515600" cy="1325563"/>
          </a:xfrm>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Accuracy</a:t>
            </a:r>
          </a:p>
        </p:txBody>
      </p:sp>
      <p:sp>
        <p:nvSpPr>
          <p:cNvPr id="10" name="TextBox 9">
            <a:extLst>
              <a:ext uri="{FF2B5EF4-FFF2-40B4-BE49-F238E27FC236}">
                <a16:creationId xmlns:a16="http://schemas.microsoft.com/office/drawing/2014/main" id="{F5B8F707-3993-0862-2A28-69664DBB12E7}"/>
              </a:ext>
            </a:extLst>
          </p:cNvPr>
          <p:cNvSpPr txBox="1"/>
          <p:nvPr/>
        </p:nvSpPr>
        <p:spPr>
          <a:xfrm>
            <a:off x="838200" y="1670982"/>
            <a:ext cx="9151511" cy="830997"/>
          </a:xfrm>
          <a:prstGeom prst="rect">
            <a:avLst/>
          </a:prstGeom>
          <a:noFill/>
        </p:spPr>
        <p:txBody>
          <a:bodyPr wrap="square">
            <a:spAutoFit/>
          </a:bodyPr>
          <a:lstStyle/>
          <a:p>
            <a:pPr algn="just"/>
            <a:r>
              <a:rPr lang="en-US" sz="2400" dirty="0">
                <a:latin typeface="Open Sans" panose="020B0606030504020204" pitchFamily="34" charset="0"/>
                <a:ea typeface="Open Sans" panose="020B0606030504020204" pitchFamily="34" charset="0"/>
                <a:cs typeface="Open Sans" panose="020B0606030504020204" pitchFamily="34" charset="0"/>
              </a:rPr>
              <a:t>Want the execution output of BBQ to be identical to an “ideal” priority queue…</a:t>
            </a:r>
          </a:p>
        </p:txBody>
      </p:sp>
      <p:sp>
        <p:nvSpPr>
          <p:cNvPr id="3" name="TextBox 2">
            <a:extLst>
              <a:ext uri="{FF2B5EF4-FFF2-40B4-BE49-F238E27FC236}">
                <a16:creationId xmlns:a16="http://schemas.microsoft.com/office/drawing/2014/main" id="{623B61F0-D633-183B-2A78-154F9F09BA8D}"/>
              </a:ext>
            </a:extLst>
          </p:cNvPr>
          <p:cNvSpPr txBox="1"/>
          <p:nvPr/>
        </p:nvSpPr>
        <p:spPr>
          <a:xfrm>
            <a:off x="3187859" y="2040314"/>
            <a:ext cx="6748687" cy="461665"/>
          </a:xfrm>
          <a:prstGeom prst="rect">
            <a:avLst/>
          </a:prstGeom>
          <a:noFill/>
        </p:spPr>
        <p:txBody>
          <a:bodyPr wrap="square">
            <a:spAutoFit/>
          </a:bodyPr>
          <a:lstStyle/>
          <a:p>
            <a:r>
              <a:rPr lang="en-US" sz="2400" i="1" dirty="0">
                <a:latin typeface="Open Sans" panose="020B0606030504020204" pitchFamily="34" charset="0"/>
                <a:ea typeface="Open Sans" panose="020B0606030504020204" pitchFamily="34" charset="0"/>
                <a:cs typeface="Open Sans" panose="020B0606030504020204" pitchFamily="34" charset="0"/>
              </a:rPr>
              <a:t>unfortunately, pipelining breaks this property!</a:t>
            </a:r>
          </a:p>
        </p:txBody>
      </p:sp>
    </p:spTree>
    <p:extLst>
      <p:ext uri="{BB962C8B-B14F-4D97-AF65-F5344CB8AC3E}">
        <p14:creationId xmlns:p14="http://schemas.microsoft.com/office/powerpoint/2010/main" val="359883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E961D7-0848-64DA-CDEB-803C2B982C6E}"/>
              </a:ext>
            </a:extLst>
          </p:cNvPr>
          <p:cNvSpPr/>
          <p:nvPr/>
        </p:nvSpPr>
        <p:spPr>
          <a:xfrm>
            <a:off x="1867444" y="3055976"/>
            <a:ext cx="2562896" cy="1258447"/>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70EEED1B-CF89-B473-3791-13477D52FD40}"/>
              </a:ext>
            </a:extLst>
          </p:cNvPr>
          <p:cNvSpPr/>
          <p:nvPr/>
        </p:nvSpPr>
        <p:spPr>
          <a:xfrm>
            <a:off x="2058480" y="3232292"/>
            <a:ext cx="856446" cy="39341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Open Sans" panose="020B0606030504020204" pitchFamily="34" charset="0"/>
                <a:ea typeface="Open Sans" panose="020B0606030504020204" pitchFamily="34" charset="0"/>
                <a:cs typeface="Open Sans" panose="020B0606030504020204" pitchFamily="34" charset="0"/>
              </a:rPr>
              <a:t>(A, 5)</a:t>
            </a:r>
          </a:p>
        </p:txBody>
      </p:sp>
      <p:sp>
        <p:nvSpPr>
          <p:cNvPr id="6" name="Rectangle 5">
            <a:extLst>
              <a:ext uri="{FF2B5EF4-FFF2-40B4-BE49-F238E27FC236}">
                <a16:creationId xmlns:a16="http://schemas.microsoft.com/office/drawing/2014/main" id="{DE53707E-BA34-F2E0-FFD8-F990A2266B89}"/>
              </a:ext>
            </a:extLst>
          </p:cNvPr>
          <p:cNvSpPr/>
          <p:nvPr/>
        </p:nvSpPr>
        <p:spPr>
          <a:xfrm>
            <a:off x="2399769" y="3749136"/>
            <a:ext cx="856446" cy="39341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latin typeface="Open Sans" panose="020B0606030504020204" pitchFamily="34" charset="0"/>
                <a:ea typeface="Open Sans" panose="020B0606030504020204" pitchFamily="34" charset="0"/>
                <a:cs typeface="Open Sans" panose="020B0606030504020204" pitchFamily="34" charset="0"/>
              </a:rPr>
              <a:t>(C, 50)</a:t>
            </a:r>
          </a:p>
        </p:txBody>
      </p:sp>
      <p:sp>
        <p:nvSpPr>
          <p:cNvPr id="7" name="Rectangle 6">
            <a:extLst>
              <a:ext uri="{FF2B5EF4-FFF2-40B4-BE49-F238E27FC236}">
                <a16:creationId xmlns:a16="http://schemas.microsoft.com/office/drawing/2014/main" id="{334ED2F4-C85A-9E94-7477-DCE5F900A78D}"/>
              </a:ext>
            </a:extLst>
          </p:cNvPr>
          <p:cNvSpPr/>
          <p:nvPr/>
        </p:nvSpPr>
        <p:spPr>
          <a:xfrm>
            <a:off x="3026542" y="3226621"/>
            <a:ext cx="856446" cy="39341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Open Sans" panose="020B0606030504020204" pitchFamily="34" charset="0"/>
                <a:ea typeface="Open Sans" panose="020B0606030504020204" pitchFamily="34" charset="0"/>
                <a:cs typeface="Open Sans" panose="020B0606030504020204" pitchFamily="34" charset="0"/>
              </a:rPr>
              <a:t>(B, 20)</a:t>
            </a:r>
          </a:p>
        </p:txBody>
      </p:sp>
      <p:sp>
        <p:nvSpPr>
          <p:cNvPr id="8" name="Rectangle 7">
            <a:extLst>
              <a:ext uri="{FF2B5EF4-FFF2-40B4-BE49-F238E27FC236}">
                <a16:creationId xmlns:a16="http://schemas.microsoft.com/office/drawing/2014/main" id="{4DD3AD21-0DDE-0C45-6E8E-C48ACBB5A666}"/>
              </a:ext>
            </a:extLst>
          </p:cNvPr>
          <p:cNvSpPr/>
          <p:nvPr/>
        </p:nvSpPr>
        <p:spPr>
          <a:xfrm>
            <a:off x="3372124" y="3749136"/>
            <a:ext cx="856446" cy="393415"/>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latin typeface="Open Sans" panose="020B0606030504020204" pitchFamily="34" charset="0"/>
                <a:ea typeface="Open Sans" panose="020B0606030504020204" pitchFamily="34" charset="0"/>
                <a:cs typeface="Open Sans" panose="020B0606030504020204" pitchFamily="34" charset="0"/>
              </a:rPr>
              <a:t>(D, 60)</a:t>
            </a:r>
          </a:p>
        </p:txBody>
      </p:sp>
      <p:sp>
        <p:nvSpPr>
          <p:cNvPr id="9" name="Rectangle 8">
            <a:extLst>
              <a:ext uri="{FF2B5EF4-FFF2-40B4-BE49-F238E27FC236}">
                <a16:creationId xmlns:a16="http://schemas.microsoft.com/office/drawing/2014/main" id="{C0A55A90-97E1-18B1-44C4-06474FD61E1C}"/>
              </a:ext>
            </a:extLst>
          </p:cNvPr>
          <p:cNvSpPr/>
          <p:nvPr/>
        </p:nvSpPr>
        <p:spPr>
          <a:xfrm>
            <a:off x="4810265" y="3845656"/>
            <a:ext cx="963770" cy="46754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C630FEC7-C51B-DA97-B597-8E206EC0BC48}"/>
              </a:ext>
            </a:extLst>
          </p:cNvPr>
          <p:cNvSpPr/>
          <p:nvPr/>
        </p:nvSpPr>
        <p:spPr>
          <a:xfrm>
            <a:off x="5774035" y="3845657"/>
            <a:ext cx="963770" cy="46754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EC449641-4B41-B97D-FCF1-252D27F623D6}"/>
              </a:ext>
            </a:extLst>
          </p:cNvPr>
          <p:cNvSpPr/>
          <p:nvPr/>
        </p:nvSpPr>
        <p:spPr>
          <a:xfrm>
            <a:off x="6737805" y="3845656"/>
            <a:ext cx="963770" cy="46754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410E0DE7-6003-2158-49BD-64E6F558D233}"/>
              </a:ext>
            </a:extLst>
          </p:cNvPr>
          <p:cNvSpPr/>
          <p:nvPr/>
        </p:nvSpPr>
        <p:spPr>
          <a:xfrm>
            <a:off x="7701575" y="3845656"/>
            <a:ext cx="963770" cy="46754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1" name="Title 3">
            <a:extLst>
              <a:ext uri="{FF2B5EF4-FFF2-40B4-BE49-F238E27FC236}">
                <a16:creationId xmlns:a16="http://schemas.microsoft.com/office/drawing/2014/main" id="{524535B5-E1E1-4FDA-40F8-1236791071CE}"/>
              </a:ext>
            </a:extLst>
          </p:cNvPr>
          <p:cNvSpPr>
            <a:spLocks noGrp="1"/>
          </p:cNvSpPr>
          <p:nvPr>
            <p:ph type="title"/>
          </p:nvPr>
        </p:nvSpPr>
        <p:spPr>
          <a:xfrm>
            <a:off x="838200" y="345419"/>
            <a:ext cx="10515600" cy="1325563"/>
          </a:xfrm>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Accuracy</a:t>
            </a:r>
          </a:p>
        </p:txBody>
      </p:sp>
      <p:sp>
        <p:nvSpPr>
          <p:cNvPr id="22" name="TextBox 21">
            <a:extLst>
              <a:ext uri="{FF2B5EF4-FFF2-40B4-BE49-F238E27FC236}">
                <a16:creationId xmlns:a16="http://schemas.microsoft.com/office/drawing/2014/main" id="{2BEA83A4-366C-09FC-F2D6-01B475D8CEE8}"/>
              </a:ext>
            </a:extLst>
          </p:cNvPr>
          <p:cNvSpPr txBox="1"/>
          <p:nvPr/>
        </p:nvSpPr>
        <p:spPr>
          <a:xfrm>
            <a:off x="838200" y="1670982"/>
            <a:ext cx="9151511" cy="830997"/>
          </a:xfrm>
          <a:prstGeom prst="rect">
            <a:avLst/>
          </a:prstGeom>
          <a:noFill/>
        </p:spPr>
        <p:txBody>
          <a:bodyPr wrap="square">
            <a:spAutoFit/>
          </a:bodyPr>
          <a:lstStyle/>
          <a:p>
            <a:pPr algn="just"/>
            <a:r>
              <a:rPr lang="en-US" sz="2400" dirty="0">
                <a:latin typeface="Open Sans" panose="020B0606030504020204" pitchFamily="34" charset="0"/>
                <a:ea typeface="Open Sans" panose="020B0606030504020204" pitchFamily="34" charset="0"/>
                <a:cs typeface="Open Sans" panose="020B0606030504020204" pitchFamily="34" charset="0"/>
              </a:rPr>
              <a:t>Want the execution output of BBQ to be identical to an “ideal” priority queue…</a:t>
            </a:r>
          </a:p>
        </p:txBody>
      </p:sp>
      <p:sp>
        <p:nvSpPr>
          <p:cNvPr id="23" name="TextBox 22">
            <a:extLst>
              <a:ext uri="{FF2B5EF4-FFF2-40B4-BE49-F238E27FC236}">
                <a16:creationId xmlns:a16="http://schemas.microsoft.com/office/drawing/2014/main" id="{CF97C6D8-BE4A-9AC6-8A99-A029B90B3289}"/>
              </a:ext>
            </a:extLst>
          </p:cNvPr>
          <p:cNvSpPr txBox="1"/>
          <p:nvPr/>
        </p:nvSpPr>
        <p:spPr>
          <a:xfrm>
            <a:off x="3187859" y="2040314"/>
            <a:ext cx="6748687" cy="461665"/>
          </a:xfrm>
          <a:prstGeom prst="rect">
            <a:avLst/>
          </a:prstGeom>
          <a:noFill/>
        </p:spPr>
        <p:txBody>
          <a:bodyPr wrap="square">
            <a:spAutoFit/>
          </a:bodyPr>
          <a:lstStyle/>
          <a:p>
            <a:r>
              <a:rPr lang="en-US" sz="2400" i="1" dirty="0">
                <a:latin typeface="Open Sans" panose="020B0606030504020204" pitchFamily="34" charset="0"/>
                <a:ea typeface="Open Sans" panose="020B0606030504020204" pitchFamily="34" charset="0"/>
                <a:cs typeface="Open Sans" panose="020B0606030504020204" pitchFamily="34" charset="0"/>
              </a:rPr>
              <a:t>unfortunately, pipelining breaks this property!</a:t>
            </a:r>
          </a:p>
        </p:txBody>
      </p:sp>
      <p:sp>
        <p:nvSpPr>
          <p:cNvPr id="24" name="TextBox 23">
            <a:extLst>
              <a:ext uri="{FF2B5EF4-FFF2-40B4-BE49-F238E27FC236}">
                <a16:creationId xmlns:a16="http://schemas.microsoft.com/office/drawing/2014/main" id="{DAC81C4E-81E7-C1DD-D288-92A3F9DBA900}"/>
              </a:ext>
            </a:extLst>
          </p:cNvPr>
          <p:cNvSpPr txBox="1"/>
          <p:nvPr/>
        </p:nvSpPr>
        <p:spPr>
          <a:xfrm>
            <a:off x="2667007" y="4333251"/>
            <a:ext cx="963770" cy="461665"/>
          </a:xfrm>
          <a:prstGeom prst="rect">
            <a:avLst/>
          </a:prstGeom>
          <a:noFill/>
          <a:ln>
            <a:noFill/>
          </a:ln>
        </p:spPr>
        <p:txBody>
          <a:bodyPr wrap="square">
            <a:spAutoFit/>
          </a:bodyPr>
          <a:lstStyle/>
          <a:p>
            <a:pPr algn="ctr"/>
            <a:r>
              <a:rPr lang="en-US" sz="24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BBQ</a:t>
            </a:r>
            <a:endParaRPr lang="en-US" sz="2400" baseline="-25000" dirty="0">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39C826F2-2F95-EB39-17D1-E97E4E8BBEA9}"/>
              </a:ext>
            </a:extLst>
          </p:cNvPr>
          <p:cNvSpPr txBox="1"/>
          <p:nvPr/>
        </p:nvSpPr>
        <p:spPr>
          <a:xfrm>
            <a:off x="6014978" y="4329240"/>
            <a:ext cx="1445655" cy="461665"/>
          </a:xfrm>
          <a:prstGeom prst="rect">
            <a:avLst/>
          </a:prstGeom>
          <a:noFill/>
          <a:ln>
            <a:noFill/>
          </a:ln>
        </p:spPr>
        <p:txBody>
          <a:bodyPr wrap="square">
            <a:spAutoFit/>
          </a:bodyPr>
          <a:lstStyle/>
          <a:p>
            <a:pPr algn="ctr"/>
            <a:r>
              <a:rPr lang="en-US" sz="24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Pipeline</a:t>
            </a:r>
            <a:endParaRPr lang="en-US" sz="2400" baseline="-25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604847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peech Bubble: Rectangle with Corners Rounded 18">
            <a:extLst>
              <a:ext uri="{FF2B5EF4-FFF2-40B4-BE49-F238E27FC236}">
                <a16:creationId xmlns:a16="http://schemas.microsoft.com/office/drawing/2014/main" id="{91BD777D-C108-BBEE-3CBE-4ED95049D462}"/>
              </a:ext>
            </a:extLst>
          </p:cNvPr>
          <p:cNvSpPr/>
          <p:nvPr/>
        </p:nvSpPr>
        <p:spPr>
          <a:xfrm>
            <a:off x="5145117" y="3226620"/>
            <a:ext cx="963771" cy="525271"/>
          </a:xfrm>
          <a:prstGeom prst="wedgeRoundRectCallout">
            <a:avLst/>
          </a:prstGeom>
          <a:solidFill>
            <a:schemeClr val="bg1"/>
          </a:solidFill>
          <a:ln>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91E961D7-0848-64DA-CDEB-803C2B982C6E}"/>
              </a:ext>
            </a:extLst>
          </p:cNvPr>
          <p:cNvSpPr/>
          <p:nvPr/>
        </p:nvSpPr>
        <p:spPr>
          <a:xfrm>
            <a:off x="1867444" y="3055976"/>
            <a:ext cx="2562896" cy="1258447"/>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70EEED1B-CF89-B473-3791-13477D52FD40}"/>
              </a:ext>
            </a:extLst>
          </p:cNvPr>
          <p:cNvSpPr/>
          <p:nvPr/>
        </p:nvSpPr>
        <p:spPr>
          <a:xfrm>
            <a:off x="2058480" y="3232292"/>
            <a:ext cx="856446" cy="39341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Open Sans" panose="020B0606030504020204" pitchFamily="34" charset="0"/>
                <a:ea typeface="Open Sans" panose="020B0606030504020204" pitchFamily="34" charset="0"/>
                <a:cs typeface="Open Sans" panose="020B0606030504020204" pitchFamily="34" charset="0"/>
              </a:rPr>
              <a:t>(A, 5)</a:t>
            </a:r>
          </a:p>
        </p:txBody>
      </p:sp>
      <p:sp>
        <p:nvSpPr>
          <p:cNvPr id="6" name="Rectangle 5">
            <a:extLst>
              <a:ext uri="{FF2B5EF4-FFF2-40B4-BE49-F238E27FC236}">
                <a16:creationId xmlns:a16="http://schemas.microsoft.com/office/drawing/2014/main" id="{DE53707E-BA34-F2E0-FFD8-F990A2266B89}"/>
              </a:ext>
            </a:extLst>
          </p:cNvPr>
          <p:cNvSpPr/>
          <p:nvPr/>
        </p:nvSpPr>
        <p:spPr>
          <a:xfrm>
            <a:off x="2399769" y="3749136"/>
            <a:ext cx="856446" cy="39341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latin typeface="Open Sans" panose="020B0606030504020204" pitchFamily="34" charset="0"/>
                <a:ea typeface="Open Sans" panose="020B0606030504020204" pitchFamily="34" charset="0"/>
                <a:cs typeface="Open Sans" panose="020B0606030504020204" pitchFamily="34" charset="0"/>
              </a:rPr>
              <a:t>(C, 50)</a:t>
            </a:r>
          </a:p>
        </p:txBody>
      </p:sp>
      <p:sp>
        <p:nvSpPr>
          <p:cNvPr id="7" name="Rectangle 6">
            <a:extLst>
              <a:ext uri="{FF2B5EF4-FFF2-40B4-BE49-F238E27FC236}">
                <a16:creationId xmlns:a16="http://schemas.microsoft.com/office/drawing/2014/main" id="{334ED2F4-C85A-9E94-7477-DCE5F900A78D}"/>
              </a:ext>
            </a:extLst>
          </p:cNvPr>
          <p:cNvSpPr/>
          <p:nvPr/>
        </p:nvSpPr>
        <p:spPr>
          <a:xfrm>
            <a:off x="3026542" y="3226621"/>
            <a:ext cx="856446" cy="39341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Open Sans" panose="020B0606030504020204" pitchFamily="34" charset="0"/>
                <a:ea typeface="Open Sans" panose="020B0606030504020204" pitchFamily="34" charset="0"/>
                <a:cs typeface="Open Sans" panose="020B0606030504020204" pitchFamily="34" charset="0"/>
              </a:rPr>
              <a:t>(B, 20)</a:t>
            </a:r>
          </a:p>
        </p:txBody>
      </p:sp>
      <p:sp>
        <p:nvSpPr>
          <p:cNvPr id="9" name="Rectangle 8">
            <a:extLst>
              <a:ext uri="{FF2B5EF4-FFF2-40B4-BE49-F238E27FC236}">
                <a16:creationId xmlns:a16="http://schemas.microsoft.com/office/drawing/2014/main" id="{C0A55A90-97E1-18B1-44C4-06474FD61E1C}"/>
              </a:ext>
            </a:extLst>
          </p:cNvPr>
          <p:cNvSpPr/>
          <p:nvPr/>
        </p:nvSpPr>
        <p:spPr>
          <a:xfrm>
            <a:off x="7701575" y="3845656"/>
            <a:ext cx="963770" cy="46754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C630FEC7-C51B-DA97-B597-8E206EC0BC48}"/>
              </a:ext>
            </a:extLst>
          </p:cNvPr>
          <p:cNvSpPr/>
          <p:nvPr/>
        </p:nvSpPr>
        <p:spPr>
          <a:xfrm>
            <a:off x="5774035" y="3845657"/>
            <a:ext cx="963770" cy="46754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EC449641-4B41-B97D-FCF1-252D27F623D6}"/>
              </a:ext>
            </a:extLst>
          </p:cNvPr>
          <p:cNvSpPr/>
          <p:nvPr/>
        </p:nvSpPr>
        <p:spPr>
          <a:xfrm>
            <a:off x="6737805" y="3845656"/>
            <a:ext cx="963770" cy="46754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410E0DE7-6003-2158-49BD-64E6F558D233}"/>
              </a:ext>
            </a:extLst>
          </p:cNvPr>
          <p:cNvSpPr/>
          <p:nvPr/>
        </p:nvSpPr>
        <p:spPr>
          <a:xfrm>
            <a:off x="4810265" y="3845656"/>
            <a:ext cx="963770" cy="467540"/>
          </a:xfrm>
          <a:prstGeom prst="rect">
            <a:avLst/>
          </a:prstGeom>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DEQ</a:t>
            </a:r>
            <a:r>
              <a:rPr lang="en-US" baseline="-25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Max</a:t>
            </a:r>
            <a:endParaRPr lang="en-US" baseline="-25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85EDB390-AE13-A69D-629F-1D239ED600CD}"/>
              </a:ext>
            </a:extLst>
          </p:cNvPr>
          <p:cNvSpPr/>
          <p:nvPr/>
        </p:nvSpPr>
        <p:spPr>
          <a:xfrm>
            <a:off x="5198779" y="3291784"/>
            <a:ext cx="856446" cy="393415"/>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latin typeface="Open Sans" panose="020B0606030504020204" pitchFamily="34" charset="0"/>
                <a:ea typeface="Open Sans" panose="020B0606030504020204" pitchFamily="34" charset="0"/>
                <a:cs typeface="Open Sans" panose="020B0606030504020204" pitchFamily="34" charset="0"/>
              </a:rPr>
              <a:t>(D, 60)</a:t>
            </a:r>
          </a:p>
        </p:txBody>
      </p:sp>
      <p:sp>
        <p:nvSpPr>
          <p:cNvPr id="25" name="Title 3">
            <a:extLst>
              <a:ext uri="{FF2B5EF4-FFF2-40B4-BE49-F238E27FC236}">
                <a16:creationId xmlns:a16="http://schemas.microsoft.com/office/drawing/2014/main" id="{6ABFFB12-D8DD-0016-74AA-734088107227}"/>
              </a:ext>
            </a:extLst>
          </p:cNvPr>
          <p:cNvSpPr>
            <a:spLocks noGrp="1"/>
          </p:cNvSpPr>
          <p:nvPr>
            <p:ph type="title"/>
          </p:nvPr>
        </p:nvSpPr>
        <p:spPr>
          <a:xfrm>
            <a:off x="838200" y="345419"/>
            <a:ext cx="10515600" cy="1325563"/>
          </a:xfrm>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Accuracy</a:t>
            </a:r>
          </a:p>
        </p:txBody>
      </p:sp>
      <p:sp>
        <p:nvSpPr>
          <p:cNvPr id="26" name="TextBox 25">
            <a:extLst>
              <a:ext uri="{FF2B5EF4-FFF2-40B4-BE49-F238E27FC236}">
                <a16:creationId xmlns:a16="http://schemas.microsoft.com/office/drawing/2014/main" id="{F18FA398-F9F4-58B5-5993-1B9A4F612063}"/>
              </a:ext>
            </a:extLst>
          </p:cNvPr>
          <p:cNvSpPr txBox="1"/>
          <p:nvPr/>
        </p:nvSpPr>
        <p:spPr>
          <a:xfrm>
            <a:off x="838200" y="1670982"/>
            <a:ext cx="9151511" cy="830997"/>
          </a:xfrm>
          <a:prstGeom prst="rect">
            <a:avLst/>
          </a:prstGeom>
          <a:noFill/>
        </p:spPr>
        <p:txBody>
          <a:bodyPr wrap="square">
            <a:spAutoFit/>
          </a:bodyPr>
          <a:lstStyle/>
          <a:p>
            <a:pPr algn="just"/>
            <a:r>
              <a:rPr lang="en-US" sz="2400" dirty="0">
                <a:latin typeface="Open Sans" panose="020B0606030504020204" pitchFamily="34" charset="0"/>
                <a:ea typeface="Open Sans" panose="020B0606030504020204" pitchFamily="34" charset="0"/>
                <a:cs typeface="Open Sans" panose="020B0606030504020204" pitchFamily="34" charset="0"/>
              </a:rPr>
              <a:t>Want the execution output of BBQ to be identical to an “ideal” priority queue…</a:t>
            </a:r>
          </a:p>
        </p:txBody>
      </p:sp>
      <p:sp>
        <p:nvSpPr>
          <p:cNvPr id="27" name="TextBox 26">
            <a:extLst>
              <a:ext uri="{FF2B5EF4-FFF2-40B4-BE49-F238E27FC236}">
                <a16:creationId xmlns:a16="http://schemas.microsoft.com/office/drawing/2014/main" id="{1A46D863-A2FC-08C0-39A2-F06265AF0E73}"/>
              </a:ext>
            </a:extLst>
          </p:cNvPr>
          <p:cNvSpPr txBox="1"/>
          <p:nvPr/>
        </p:nvSpPr>
        <p:spPr>
          <a:xfrm>
            <a:off x="3187859" y="2040314"/>
            <a:ext cx="6748687" cy="461665"/>
          </a:xfrm>
          <a:prstGeom prst="rect">
            <a:avLst/>
          </a:prstGeom>
          <a:noFill/>
        </p:spPr>
        <p:txBody>
          <a:bodyPr wrap="square">
            <a:spAutoFit/>
          </a:bodyPr>
          <a:lstStyle/>
          <a:p>
            <a:r>
              <a:rPr lang="en-US" sz="2400" i="1" dirty="0">
                <a:latin typeface="Open Sans" panose="020B0606030504020204" pitchFamily="34" charset="0"/>
                <a:ea typeface="Open Sans" panose="020B0606030504020204" pitchFamily="34" charset="0"/>
                <a:cs typeface="Open Sans" panose="020B0606030504020204" pitchFamily="34" charset="0"/>
              </a:rPr>
              <a:t>unfortunately, pipelining breaks this property!</a:t>
            </a:r>
          </a:p>
        </p:txBody>
      </p:sp>
      <p:sp>
        <p:nvSpPr>
          <p:cNvPr id="28" name="TextBox 27">
            <a:extLst>
              <a:ext uri="{FF2B5EF4-FFF2-40B4-BE49-F238E27FC236}">
                <a16:creationId xmlns:a16="http://schemas.microsoft.com/office/drawing/2014/main" id="{DE075738-1AF4-F287-0E1A-AF2C3E6E20DB}"/>
              </a:ext>
            </a:extLst>
          </p:cNvPr>
          <p:cNvSpPr txBox="1"/>
          <p:nvPr/>
        </p:nvSpPr>
        <p:spPr>
          <a:xfrm>
            <a:off x="2667007" y="4333251"/>
            <a:ext cx="963770" cy="461665"/>
          </a:xfrm>
          <a:prstGeom prst="rect">
            <a:avLst/>
          </a:prstGeom>
          <a:noFill/>
          <a:ln>
            <a:noFill/>
          </a:ln>
        </p:spPr>
        <p:txBody>
          <a:bodyPr wrap="square">
            <a:spAutoFit/>
          </a:bodyPr>
          <a:lstStyle/>
          <a:p>
            <a:pPr algn="ctr"/>
            <a:r>
              <a:rPr lang="en-US" sz="24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BBQ</a:t>
            </a:r>
            <a:endParaRPr lang="en-US" sz="2400" baseline="-25000" dirty="0">
              <a:latin typeface="Open Sans" panose="020B0606030504020204" pitchFamily="34" charset="0"/>
              <a:ea typeface="Open Sans" panose="020B0606030504020204" pitchFamily="34" charset="0"/>
              <a:cs typeface="Open Sans" panose="020B0606030504020204" pitchFamily="34" charset="0"/>
            </a:endParaRPr>
          </a:p>
        </p:txBody>
      </p:sp>
      <p:sp>
        <p:nvSpPr>
          <p:cNvPr id="29" name="TextBox 28">
            <a:extLst>
              <a:ext uri="{FF2B5EF4-FFF2-40B4-BE49-F238E27FC236}">
                <a16:creationId xmlns:a16="http://schemas.microsoft.com/office/drawing/2014/main" id="{A5998A18-83E1-0055-9A68-34DE85B2236F}"/>
              </a:ext>
            </a:extLst>
          </p:cNvPr>
          <p:cNvSpPr txBox="1"/>
          <p:nvPr/>
        </p:nvSpPr>
        <p:spPr>
          <a:xfrm>
            <a:off x="6014978" y="4329240"/>
            <a:ext cx="1445655" cy="461665"/>
          </a:xfrm>
          <a:prstGeom prst="rect">
            <a:avLst/>
          </a:prstGeom>
          <a:noFill/>
          <a:ln>
            <a:noFill/>
          </a:ln>
        </p:spPr>
        <p:txBody>
          <a:bodyPr wrap="square">
            <a:spAutoFit/>
          </a:bodyPr>
          <a:lstStyle/>
          <a:p>
            <a:pPr algn="ctr"/>
            <a:r>
              <a:rPr lang="en-US" sz="24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Pipeline</a:t>
            </a:r>
            <a:endParaRPr lang="en-US" sz="2400" baseline="-25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254247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E961D7-0848-64DA-CDEB-803C2B982C6E}"/>
              </a:ext>
            </a:extLst>
          </p:cNvPr>
          <p:cNvSpPr/>
          <p:nvPr/>
        </p:nvSpPr>
        <p:spPr>
          <a:xfrm>
            <a:off x="1867444" y="3055976"/>
            <a:ext cx="2562896" cy="1258447"/>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70EEED1B-CF89-B473-3791-13477D52FD40}"/>
              </a:ext>
            </a:extLst>
          </p:cNvPr>
          <p:cNvSpPr/>
          <p:nvPr/>
        </p:nvSpPr>
        <p:spPr>
          <a:xfrm>
            <a:off x="2058480" y="3232292"/>
            <a:ext cx="856446" cy="39341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Open Sans" panose="020B0606030504020204" pitchFamily="34" charset="0"/>
                <a:ea typeface="Open Sans" panose="020B0606030504020204" pitchFamily="34" charset="0"/>
                <a:cs typeface="Open Sans" panose="020B0606030504020204" pitchFamily="34" charset="0"/>
              </a:rPr>
              <a:t>(A, 5)</a:t>
            </a:r>
          </a:p>
        </p:txBody>
      </p:sp>
      <p:sp>
        <p:nvSpPr>
          <p:cNvPr id="7" name="Rectangle 6">
            <a:extLst>
              <a:ext uri="{FF2B5EF4-FFF2-40B4-BE49-F238E27FC236}">
                <a16:creationId xmlns:a16="http://schemas.microsoft.com/office/drawing/2014/main" id="{334ED2F4-C85A-9E94-7477-DCE5F900A78D}"/>
              </a:ext>
            </a:extLst>
          </p:cNvPr>
          <p:cNvSpPr/>
          <p:nvPr/>
        </p:nvSpPr>
        <p:spPr>
          <a:xfrm>
            <a:off x="3026542" y="3226621"/>
            <a:ext cx="856446" cy="39341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Open Sans" panose="020B0606030504020204" pitchFamily="34" charset="0"/>
                <a:ea typeface="Open Sans" panose="020B0606030504020204" pitchFamily="34" charset="0"/>
                <a:cs typeface="Open Sans" panose="020B0606030504020204" pitchFamily="34" charset="0"/>
              </a:rPr>
              <a:t>(B, 20)</a:t>
            </a:r>
          </a:p>
        </p:txBody>
      </p:sp>
      <p:sp>
        <p:nvSpPr>
          <p:cNvPr id="9" name="Rectangle 8">
            <a:extLst>
              <a:ext uri="{FF2B5EF4-FFF2-40B4-BE49-F238E27FC236}">
                <a16:creationId xmlns:a16="http://schemas.microsoft.com/office/drawing/2014/main" id="{C0A55A90-97E1-18B1-44C4-06474FD61E1C}"/>
              </a:ext>
            </a:extLst>
          </p:cNvPr>
          <p:cNvSpPr/>
          <p:nvPr/>
        </p:nvSpPr>
        <p:spPr>
          <a:xfrm>
            <a:off x="6737805" y="3846882"/>
            <a:ext cx="963770" cy="46754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C630FEC7-C51B-DA97-B597-8E206EC0BC48}"/>
              </a:ext>
            </a:extLst>
          </p:cNvPr>
          <p:cNvSpPr/>
          <p:nvPr/>
        </p:nvSpPr>
        <p:spPr>
          <a:xfrm>
            <a:off x="7701575" y="3846883"/>
            <a:ext cx="963770" cy="46754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410E0DE7-6003-2158-49BD-64E6F558D233}"/>
              </a:ext>
            </a:extLst>
          </p:cNvPr>
          <p:cNvSpPr/>
          <p:nvPr/>
        </p:nvSpPr>
        <p:spPr>
          <a:xfrm>
            <a:off x="5774035" y="3848412"/>
            <a:ext cx="963770" cy="467540"/>
          </a:xfrm>
          <a:prstGeom prst="rect">
            <a:avLst/>
          </a:prstGeom>
          <a:solidFill>
            <a:schemeClr val="bg2">
              <a:lumMod val="50000"/>
            </a:schemeClr>
          </a:solidFill>
          <a:ln>
            <a:solidFill>
              <a:srgbClr val="64646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DEQ</a:t>
            </a:r>
            <a:r>
              <a:rPr lang="en-US" baseline="-25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Max</a:t>
            </a:r>
            <a:endParaRPr lang="en-US" baseline="-25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Rectangle 19">
            <a:extLst>
              <a:ext uri="{FF2B5EF4-FFF2-40B4-BE49-F238E27FC236}">
                <a16:creationId xmlns:a16="http://schemas.microsoft.com/office/drawing/2014/main" id="{2B5448D1-E06D-8A24-033B-A695AFE0063E}"/>
              </a:ext>
            </a:extLst>
          </p:cNvPr>
          <p:cNvSpPr/>
          <p:nvPr/>
        </p:nvSpPr>
        <p:spPr>
          <a:xfrm>
            <a:off x="4810265" y="3848412"/>
            <a:ext cx="963770" cy="467540"/>
          </a:xfrm>
          <a:prstGeom prst="rect">
            <a:avLst/>
          </a:prstGeom>
          <a:solidFill>
            <a:schemeClr val="bg2">
              <a:lumMod val="50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DEQ</a:t>
            </a:r>
            <a:r>
              <a:rPr lang="en-US" baseline="-25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Max</a:t>
            </a:r>
            <a:endParaRPr lang="en-US" baseline="-25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Speech Bubble: Rectangle with Corners Rounded 22">
            <a:extLst>
              <a:ext uri="{FF2B5EF4-FFF2-40B4-BE49-F238E27FC236}">
                <a16:creationId xmlns:a16="http://schemas.microsoft.com/office/drawing/2014/main" id="{7D12D385-798B-65B3-09AE-B523FE4A93A1}"/>
              </a:ext>
            </a:extLst>
          </p:cNvPr>
          <p:cNvSpPr/>
          <p:nvPr/>
        </p:nvSpPr>
        <p:spPr>
          <a:xfrm>
            <a:off x="4783432" y="3226621"/>
            <a:ext cx="963771" cy="525271"/>
          </a:xfrm>
          <a:prstGeom prst="wedgeRoundRectCallout">
            <a:avLst/>
          </a:prstGeom>
          <a:solidFill>
            <a:schemeClr val="bg1"/>
          </a:solidFill>
          <a:ln>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5" name="Rectangle 24">
            <a:extLst>
              <a:ext uri="{FF2B5EF4-FFF2-40B4-BE49-F238E27FC236}">
                <a16:creationId xmlns:a16="http://schemas.microsoft.com/office/drawing/2014/main" id="{E79B0917-562D-8F59-5247-B002E03147E9}"/>
              </a:ext>
            </a:extLst>
          </p:cNvPr>
          <p:cNvSpPr/>
          <p:nvPr/>
        </p:nvSpPr>
        <p:spPr>
          <a:xfrm>
            <a:off x="4837094" y="3296689"/>
            <a:ext cx="856446" cy="39341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latin typeface="Open Sans" panose="020B0606030504020204" pitchFamily="34" charset="0"/>
                <a:ea typeface="Open Sans" panose="020B0606030504020204" pitchFamily="34" charset="0"/>
                <a:cs typeface="Open Sans" panose="020B0606030504020204" pitchFamily="34" charset="0"/>
              </a:rPr>
              <a:t>(C, 50)</a:t>
            </a:r>
          </a:p>
        </p:txBody>
      </p:sp>
      <p:sp>
        <p:nvSpPr>
          <p:cNvPr id="26" name="Speech Bubble: Rectangle with Corners Rounded 25">
            <a:extLst>
              <a:ext uri="{FF2B5EF4-FFF2-40B4-BE49-F238E27FC236}">
                <a16:creationId xmlns:a16="http://schemas.microsoft.com/office/drawing/2014/main" id="{7E202AED-5923-C551-7B52-C13F2C5C408E}"/>
              </a:ext>
            </a:extLst>
          </p:cNvPr>
          <p:cNvSpPr/>
          <p:nvPr/>
        </p:nvSpPr>
        <p:spPr>
          <a:xfrm>
            <a:off x="6108887" y="3229376"/>
            <a:ext cx="963771" cy="525271"/>
          </a:xfrm>
          <a:prstGeom prst="wedgeRoundRectCallout">
            <a:avLst/>
          </a:prstGeom>
          <a:solidFill>
            <a:schemeClr val="bg1"/>
          </a:solidFill>
          <a:ln>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26">
            <a:extLst>
              <a:ext uri="{FF2B5EF4-FFF2-40B4-BE49-F238E27FC236}">
                <a16:creationId xmlns:a16="http://schemas.microsoft.com/office/drawing/2014/main" id="{6090C68E-CC5A-8883-9808-8D6AD124C072}"/>
              </a:ext>
            </a:extLst>
          </p:cNvPr>
          <p:cNvSpPr/>
          <p:nvPr/>
        </p:nvSpPr>
        <p:spPr>
          <a:xfrm>
            <a:off x="6162549" y="3294540"/>
            <a:ext cx="856446" cy="393415"/>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latin typeface="Open Sans" panose="020B0606030504020204" pitchFamily="34" charset="0"/>
                <a:ea typeface="Open Sans" panose="020B0606030504020204" pitchFamily="34" charset="0"/>
                <a:cs typeface="Open Sans" panose="020B0606030504020204" pitchFamily="34" charset="0"/>
              </a:rPr>
              <a:t>(D, 60)</a:t>
            </a:r>
          </a:p>
        </p:txBody>
      </p:sp>
      <p:sp>
        <p:nvSpPr>
          <p:cNvPr id="10" name="Title 3">
            <a:extLst>
              <a:ext uri="{FF2B5EF4-FFF2-40B4-BE49-F238E27FC236}">
                <a16:creationId xmlns:a16="http://schemas.microsoft.com/office/drawing/2014/main" id="{B8B23E68-E4CA-6D60-9701-0927E02DCDCE}"/>
              </a:ext>
            </a:extLst>
          </p:cNvPr>
          <p:cNvSpPr>
            <a:spLocks noGrp="1"/>
          </p:cNvSpPr>
          <p:nvPr>
            <p:ph type="title"/>
          </p:nvPr>
        </p:nvSpPr>
        <p:spPr>
          <a:xfrm>
            <a:off x="838200" y="345419"/>
            <a:ext cx="10515600" cy="1325563"/>
          </a:xfrm>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Accuracy</a:t>
            </a:r>
          </a:p>
        </p:txBody>
      </p:sp>
      <p:sp>
        <p:nvSpPr>
          <p:cNvPr id="19" name="TextBox 18">
            <a:extLst>
              <a:ext uri="{FF2B5EF4-FFF2-40B4-BE49-F238E27FC236}">
                <a16:creationId xmlns:a16="http://schemas.microsoft.com/office/drawing/2014/main" id="{43B15345-26EF-3364-9730-2B20BCAABD67}"/>
              </a:ext>
            </a:extLst>
          </p:cNvPr>
          <p:cNvSpPr txBox="1"/>
          <p:nvPr/>
        </p:nvSpPr>
        <p:spPr>
          <a:xfrm>
            <a:off x="838200" y="1670982"/>
            <a:ext cx="9151511" cy="830997"/>
          </a:xfrm>
          <a:prstGeom prst="rect">
            <a:avLst/>
          </a:prstGeom>
          <a:noFill/>
        </p:spPr>
        <p:txBody>
          <a:bodyPr wrap="square">
            <a:spAutoFit/>
          </a:bodyPr>
          <a:lstStyle/>
          <a:p>
            <a:pPr algn="just"/>
            <a:r>
              <a:rPr lang="en-US" sz="2400" dirty="0">
                <a:latin typeface="Open Sans" panose="020B0606030504020204" pitchFamily="34" charset="0"/>
                <a:ea typeface="Open Sans" panose="020B0606030504020204" pitchFamily="34" charset="0"/>
                <a:cs typeface="Open Sans" panose="020B0606030504020204" pitchFamily="34" charset="0"/>
              </a:rPr>
              <a:t>Want the execution output of BBQ to be identical to an “ideal” priority queue…</a:t>
            </a:r>
          </a:p>
        </p:txBody>
      </p:sp>
      <p:sp>
        <p:nvSpPr>
          <p:cNvPr id="21" name="TextBox 20">
            <a:extLst>
              <a:ext uri="{FF2B5EF4-FFF2-40B4-BE49-F238E27FC236}">
                <a16:creationId xmlns:a16="http://schemas.microsoft.com/office/drawing/2014/main" id="{C61EC534-0FA3-A58D-B13F-8B017CF8D904}"/>
              </a:ext>
            </a:extLst>
          </p:cNvPr>
          <p:cNvSpPr txBox="1"/>
          <p:nvPr/>
        </p:nvSpPr>
        <p:spPr>
          <a:xfrm>
            <a:off x="3187859" y="2040314"/>
            <a:ext cx="6748687" cy="461665"/>
          </a:xfrm>
          <a:prstGeom prst="rect">
            <a:avLst/>
          </a:prstGeom>
          <a:noFill/>
        </p:spPr>
        <p:txBody>
          <a:bodyPr wrap="square">
            <a:spAutoFit/>
          </a:bodyPr>
          <a:lstStyle/>
          <a:p>
            <a:r>
              <a:rPr lang="en-US" sz="2400" i="1" dirty="0">
                <a:latin typeface="Open Sans" panose="020B0606030504020204" pitchFamily="34" charset="0"/>
                <a:ea typeface="Open Sans" panose="020B0606030504020204" pitchFamily="34" charset="0"/>
                <a:cs typeface="Open Sans" panose="020B0606030504020204" pitchFamily="34" charset="0"/>
              </a:rPr>
              <a:t>unfortunately, pipelining breaks this property!</a:t>
            </a:r>
          </a:p>
        </p:txBody>
      </p:sp>
      <p:sp>
        <p:nvSpPr>
          <p:cNvPr id="22" name="TextBox 21">
            <a:extLst>
              <a:ext uri="{FF2B5EF4-FFF2-40B4-BE49-F238E27FC236}">
                <a16:creationId xmlns:a16="http://schemas.microsoft.com/office/drawing/2014/main" id="{5003C87A-92C3-7147-416C-C0FC01C03C66}"/>
              </a:ext>
            </a:extLst>
          </p:cNvPr>
          <p:cNvSpPr txBox="1"/>
          <p:nvPr/>
        </p:nvSpPr>
        <p:spPr>
          <a:xfrm>
            <a:off x="2667007" y="4333251"/>
            <a:ext cx="963770" cy="461665"/>
          </a:xfrm>
          <a:prstGeom prst="rect">
            <a:avLst/>
          </a:prstGeom>
          <a:noFill/>
          <a:ln>
            <a:noFill/>
          </a:ln>
        </p:spPr>
        <p:txBody>
          <a:bodyPr wrap="square">
            <a:spAutoFit/>
          </a:bodyPr>
          <a:lstStyle/>
          <a:p>
            <a:pPr algn="ctr"/>
            <a:r>
              <a:rPr lang="en-US" sz="24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BBQ</a:t>
            </a:r>
            <a:endParaRPr lang="en-US" sz="2400" baseline="-25000" dirty="0">
              <a:latin typeface="Open Sans" panose="020B0606030504020204" pitchFamily="34" charset="0"/>
              <a:ea typeface="Open Sans" panose="020B0606030504020204" pitchFamily="34" charset="0"/>
              <a:cs typeface="Open Sans" panose="020B0606030504020204" pitchFamily="34" charset="0"/>
            </a:endParaRPr>
          </a:p>
        </p:txBody>
      </p:sp>
      <p:sp>
        <p:nvSpPr>
          <p:cNvPr id="24" name="TextBox 23">
            <a:extLst>
              <a:ext uri="{FF2B5EF4-FFF2-40B4-BE49-F238E27FC236}">
                <a16:creationId xmlns:a16="http://schemas.microsoft.com/office/drawing/2014/main" id="{F67B2D15-47C4-D149-0CFE-56FE6757BDF0}"/>
              </a:ext>
            </a:extLst>
          </p:cNvPr>
          <p:cNvSpPr txBox="1"/>
          <p:nvPr/>
        </p:nvSpPr>
        <p:spPr>
          <a:xfrm>
            <a:off x="6014978" y="4329240"/>
            <a:ext cx="1445655" cy="461665"/>
          </a:xfrm>
          <a:prstGeom prst="rect">
            <a:avLst/>
          </a:prstGeom>
          <a:noFill/>
          <a:ln>
            <a:noFill/>
          </a:ln>
        </p:spPr>
        <p:txBody>
          <a:bodyPr wrap="square">
            <a:spAutoFit/>
          </a:bodyPr>
          <a:lstStyle/>
          <a:p>
            <a:pPr algn="ctr"/>
            <a:r>
              <a:rPr lang="en-US" sz="24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Pipeline</a:t>
            </a:r>
            <a:endParaRPr lang="en-US" sz="2400" baseline="-25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8702970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rrow: Right 30">
            <a:extLst>
              <a:ext uri="{FF2B5EF4-FFF2-40B4-BE49-F238E27FC236}">
                <a16:creationId xmlns:a16="http://schemas.microsoft.com/office/drawing/2014/main" id="{7BF4D6E3-D58D-2E87-FB4B-899DE7F39502}"/>
              </a:ext>
            </a:extLst>
          </p:cNvPr>
          <p:cNvSpPr/>
          <p:nvPr/>
        </p:nvSpPr>
        <p:spPr>
          <a:xfrm>
            <a:off x="1720850" y="3492499"/>
            <a:ext cx="650450" cy="635848"/>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1552FE8-E4EB-7DAF-63FB-BF778904FED3}"/>
              </a:ext>
            </a:extLst>
          </p:cNvPr>
          <p:cNvSpPr>
            <a:spLocks noGrp="1"/>
          </p:cNvSpPr>
          <p:nvPr>
            <p:ph idx="1"/>
          </p:nvPr>
        </p:nvSpPr>
        <p:spPr>
          <a:xfrm>
            <a:off x="838202" y="1687618"/>
            <a:ext cx="9438638" cy="1060662"/>
          </a:xfrm>
        </p:spPr>
        <p:txBody>
          <a:bodyPr>
            <a:normAutofit/>
          </a:bodyPr>
          <a:lstStyle/>
          <a:p>
            <a:pPr marL="0" indent="0">
              <a:lnSpc>
                <a:spcPct val="100000"/>
              </a:lnSpc>
              <a:spcBef>
                <a:spcPts val="0"/>
              </a:spcBef>
              <a:buNone/>
            </a:pPr>
            <a:r>
              <a:rPr lang="en-US" sz="2200" dirty="0">
                <a:latin typeface="Open Sans" panose="020B0606030504020204" pitchFamily="34" charset="0"/>
                <a:ea typeface="Open Sans" panose="020B0606030504020204" pitchFamily="34" charset="0"/>
                <a:cs typeface="Open Sans" panose="020B0606030504020204" pitchFamily="34" charset="0"/>
              </a:rPr>
              <a:t>Programmable Packet Scheduling at Line Rate </a:t>
            </a:r>
            <a:r>
              <a:rPr lang="en-US" sz="2200"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[SIGCOMM ’16]</a:t>
            </a:r>
            <a:endParaRPr lang="en-US" sz="22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None/>
            </a:pPr>
            <a:r>
              <a:rPr lang="en-US" sz="2200" b="1" dirty="0">
                <a:latin typeface="Open Sans" panose="020B0606030504020204" pitchFamily="34" charset="0"/>
                <a:ea typeface="Open Sans" panose="020B0606030504020204" pitchFamily="34" charset="0"/>
                <a:cs typeface="Open Sans" panose="020B0606030504020204" pitchFamily="34" charset="0"/>
              </a:rPr>
              <a:t>→ Push-In First-Out (PIFO)</a:t>
            </a:r>
            <a:endParaRPr lang="en-US" sz="2200"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itle 3">
            <a:extLst>
              <a:ext uri="{FF2B5EF4-FFF2-40B4-BE49-F238E27FC236}">
                <a16:creationId xmlns:a16="http://schemas.microsoft.com/office/drawing/2014/main" id="{60A39A7F-3478-9058-2786-1BD262928972}"/>
              </a:ext>
            </a:extLst>
          </p:cNvPr>
          <p:cNvSpPr>
            <a:spLocks noGrp="1"/>
          </p:cNvSpPr>
          <p:nvPr>
            <p:ph type="title"/>
          </p:nvPr>
        </p:nvSpPr>
        <p:spPr>
          <a:xfrm>
            <a:off x="838200" y="365125"/>
            <a:ext cx="10515600" cy="1325563"/>
          </a:xfrm>
        </p:spPr>
        <p:txBody>
          <a:bodyPr>
            <a:normAutofit/>
          </a:bodyPr>
          <a:lstStyle/>
          <a:p>
            <a:r>
              <a:rPr lang="en-US" sz="4000" b="1" i="1" dirty="0">
                <a:latin typeface="Open Sans" panose="020B0606030504020204" pitchFamily="34" charset="0"/>
                <a:ea typeface="Open Sans" panose="020B0606030504020204" pitchFamily="34" charset="0"/>
                <a:cs typeface="Open Sans" panose="020B0606030504020204" pitchFamily="34" charset="0"/>
              </a:rPr>
              <a:t>Programmable</a:t>
            </a:r>
            <a:r>
              <a:rPr lang="en-US" sz="4000" b="1" dirty="0">
                <a:latin typeface="Open Sans" panose="020B0606030504020204" pitchFamily="34" charset="0"/>
                <a:ea typeface="Open Sans" panose="020B0606030504020204" pitchFamily="34" charset="0"/>
                <a:cs typeface="Open Sans" panose="020B0606030504020204" pitchFamily="34" charset="0"/>
              </a:rPr>
              <a:t> Packet Scheduling</a:t>
            </a:r>
          </a:p>
        </p:txBody>
      </p:sp>
      <p:sp>
        <p:nvSpPr>
          <p:cNvPr id="35" name="Rectangle 34">
            <a:extLst>
              <a:ext uri="{FF2B5EF4-FFF2-40B4-BE49-F238E27FC236}">
                <a16:creationId xmlns:a16="http://schemas.microsoft.com/office/drawing/2014/main" id="{62561ED4-4587-E6CE-4BA3-C37E2DFA69BC}"/>
              </a:ext>
            </a:extLst>
          </p:cNvPr>
          <p:cNvSpPr/>
          <p:nvPr/>
        </p:nvSpPr>
        <p:spPr>
          <a:xfrm>
            <a:off x="2501900" y="4187613"/>
            <a:ext cx="1987552" cy="635848"/>
          </a:xfrm>
          <a:prstGeom prst="rect">
            <a:avLst/>
          </a:prstGeom>
          <a:solidFill>
            <a:schemeClr val="bg2"/>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879A22F-037A-51EB-06A7-D8B2EE31369C}"/>
              </a:ext>
            </a:extLst>
          </p:cNvPr>
          <p:cNvSpPr/>
          <p:nvPr/>
        </p:nvSpPr>
        <p:spPr>
          <a:xfrm>
            <a:off x="2501902" y="3492499"/>
            <a:ext cx="1987552" cy="635848"/>
          </a:xfrm>
          <a:prstGeom prst="rect">
            <a:avLst/>
          </a:prstGeom>
          <a:solidFill>
            <a:schemeClr val="bg2"/>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5122A5D-098C-CF51-8071-262F30C9238D}"/>
              </a:ext>
            </a:extLst>
          </p:cNvPr>
          <p:cNvSpPr/>
          <p:nvPr/>
        </p:nvSpPr>
        <p:spPr>
          <a:xfrm>
            <a:off x="2501902" y="2797385"/>
            <a:ext cx="1987550" cy="635848"/>
          </a:xfrm>
          <a:prstGeom prst="rect">
            <a:avLst/>
          </a:prstGeom>
          <a:solidFill>
            <a:schemeClr val="bg2"/>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4BDE57C-0FFC-61F1-DA5F-A215AB6BC109}"/>
              </a:ext>
            </a:extLst>
          </p:cNvPr>
          <p:cNvSpPr/>
          <p:nvPr/>
        </p:nvSpPr>
        <p:spPr>
          <a:xfrm>
            <a:off x="3529544" y="2854959"/>
            <a:ext cx="897467" cy="520700"/>
          </a:xfrm>
          <a:prstGeom prst="rect">
            <a:avLst/>
          </a:prstGeom>
          <a:solidFill>
            <a:srgbClr val="552579"/>
          </a:solidFill>
          <a:ln>
            <a:solidFill>
              <a:srgbClr val="3A19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6" name="Rectangle 45">
            <a:extLst>
              <a:ext uri="{FF2B5EF4-FFF2-40B4-BE49-F238E27FC236}">
                <a16:creationId xmlns:a16="http://schemas.microsoft.com/office/drawing/2014/main" id="{7D5818E3-C33B-BAD6-ABE7-9828AAB8277B}"/>
              </a:ext>
            </a:extLst>
          </p:cNvPr>
          <p:cNvSpPr/>
          <p:nvPr/>
        </p:nvSpPr>
        <p:spPr>
          <a:xfrm>
            <a:off x="4210052" y="3550073"/>
            <a:ext cx="213783" cy="520700"/>
          </a:xfrm>
          <a:prstGeom prst="rect">
            <a:avLst/>
          </a:prstGeom>
          <a:solidFill>
            <a:srgbClr val="E66101"/>
          </a:solidFill>
          <a:ln>
            <a:solidFill>
              <a:srgbClr val="CB58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0" name="Rectangle 49">
            <a:extLst>
              <a:ext uri="{FF2B5EF4-FFF2-40B4-BE49-F238E27FC236}">
                <a16:creationId xmlns:a16="http://schemas.microsoft.com/office/drawing/2014/main" id="{AE533BA3-834E-963E-2552-3A47B875FA1A}"/>
              </a:ext>
            </a:extLst>
          </p:cNvPr>
          <p:cNvSpPr/>
          <p:nvPr/>
        </p:nvSpPr>
        <p:spPr>
          <a:xfrm>
            <a:off x="3933405" y="3550073"/>
            <a:ext cx="213783" cy="520700"/>
          </a:xfrm>
          <a:prstGeom prst="rect">
            <a:avLst/>
          </a:prstGeom>
          <a:solidFill>
            <a:srgbClr val="E66101"/>
          </a:solidFill>
          <a:ln>
            <a:solidFill>
              <a:srgbClr val="CB58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1" name="Rectangle 50">
            <a:extLst>
              <a:ext uri="{FF2B5EF4-FFF2-40B4-BE49-F238E27FC236}">
                <a16:creationId xmlns:a16="http://schemas.microsoft.com/office/drawing/2014/main" id="{AD39659E-C3A1-F770-3AAA-4AA16C28847F}"/>
              </a:ext>
            </a:extLst>
          </p:cNvPr>
          <p:cNvSpPr/>
          <p:nvPr/>
        </p:nvSpPr>
        <p:spPr>
          <a:xfrm>
            <a:off x="3657392" y="3550073"/>
            <a:ext cx="213783" cy="520700"/>
          </a:xfrm>
          <a:prstGeom prst="rect">
            <a:avLst/>
          </a:prstGeom>
          <a:solidFill>
            <a:srgbClr val="E66101"/>
          </a:solidFill>
          <a:ln>
            <a:solidFill>
              <a:srgbClr val="CB58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2" name="Rectangle 51">
            <a:extLst>
              <a:ext uri="{FF2B5EF4-FFF2-40B4-BE49-F238E27FC236}">
                <a16:creationId xmlns:a16="http://schemas.microsoft.com/office/drawing/2014/main" id="{92341157-C209-9EA0-4818-93E061064556}"/>
              </a:ext>
            </a:extLst>
          </p:cNvPr>
          <p:cNvSpPr/>
          <p:nvPr/>
        </p:nvSpPr>
        <p:spPr>
          <a:xfrm>
            <a:off x="3380745" y="3550073"/>
            <a:ext cx="213783" cy="520700"/>
          </a:xfrm>
          <a:prstGeom prst="rect">
            <a:avLst/>
          </a:prstGeom>
          <a:solidFill>
            <a:srgbClr val="E66101"/>
          </a:solidFill>
          <a:ln>
            <a:solidFill>
              <a:srgbClr val="CB58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3" name="Rectangle 52">
            <a:extLst>
              <a:ext uri="{FF2B5EF4-FFF2-40B4-BE49-F238E27FC236}">
                <a16:creationId xmlns:a16="http://schemas.microsoft.com/office/drawing/2014/main" id="{9622A182-1736-3081-EDF8-159544221743}"/>
              </a:ext>
            </a:extLst>
          </p:cNvPr>
          <p:cNvSpPr/>
          <p:nvPr/>
        </p:nvSpPr>
        <p:spPr>
          <a:xfrm>
            <a:off x="3102186" y="3550073"/>
            <a:ext cx="213783" cy="520700"/>
          </a:xfrm>
          <a:prstGeom prst="rect">
            <a:avLst/>
          </a:prstGeom>
          <a:solidFill>
            <a:srgbClr val="E66101"/>
          </a:solidFill>
          <a:ln>
            <a:solidFill>
              <a:srgbClr val="CB58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5" name="Rectangle 54">
            <a:extLst>
              <a:ext uri="{FF2B5EF4-FFF2-40B4-BE49-F238E27FC236}">
                <a16:creationId xmlns:a16="http://schemas.microsoft.com/office/drawing/2014/main" id="{237E9BB2-E6C5-B5DC-4C97-04F73222803B}"/>
              </a:ext>
            </a:extLst>
          </p:cNvPr>
          <p:cNvSpPr/>
          <p:nvPr/>
        </p:nvSpPr>
        <p:spPr>
          <a:xfrm>
            <a:off x="2569637" y="2854959"/>
            <a:ext cx="897467" cy="520700"/>
          </a:xfrm>
          <a:prstGeom prst="rect">
            <a:avLst/>
          </a:prstGeom>
          <a:solidFill>
            <a:srgbClr val="552579"/>
          </a:solidFill>
          <a:ln>
            <a:solidFill>
              <a:srgbClr val="3A19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6" name="Content Placeholder 2">
            <a:extLst>
              <a:ext uri="{FF2B5EF4-FFF2-40B4-BE49-F238E27FC236}">
                <a16:creationId xmlns:a16="http://schemas.microsoft.com/office/drawing/2014/main" id="{43EBBD08-1A22-5259-7041-5A995E60889A}"/>
              </a:ext>
            </a:extLst>
          </p:cNvPr>
          <p:cNvSpPr txBox="1">
            <a:spLocks/>
          </p:cNvSpPr>
          <p:nvPr/>
        </p:nvSpPr>
        <p:spPr>
          <a:xfrm>
            <a:off x="4531572" y="2863213"/>
            <a:ext cx="361948" cy="48746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400" b="1" dirty="0">
                <a:solidFill>
                  <a:srgbClr val="552579"/>
                </a:solidFill>
                <a:latin typeface="Open Sans" panose="020B0606030504020204" pitchFamily="34" charset="0"/>
                <a:ea typeface="Open Sans" panose="020B0606030504020204" pitchFamily="34" charset="0"/>
                <a:cs typeface="Open Sans" panose="020B0606030504020204" pitchFamily="34" charset="0"/>
              </a:rPr>
              <a:t>A</a:t>
            </a:r>
          </a:p>
        </p:txBody>
      </p:sp>
      <p:sp>
        <p:nvSpPr>
          <p:cNvPr id="57" name="Content Placeholder 2">
            <a:extLst>
              <a:ext uri="{FF2B5EF4-FFF2-40B4-BE49-F238E27FC236}">
                <a16:creationId xmlns:a16="http://schemas.microsoft.com/office/drawing/2014/main" id="{FA8FD3E0-5C1E-452A-626A-DF0D8E009CD1}"/>
              </a:ext>
            </a:extLst>
          </p:cNvPr>
          <p:cNvSpPr txBox="1">
            <a:spLocks/>
          </p:cNvSpPr>
          <p:nvPr/>
        </p:nvSpPr>
        <p:spPr>
          <a:xfrm>
            <a:off x="4531572" y="3566688"/>
            <a:ext cx="361948" cy="48746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400" b="1" dirty="0">
                <a:solidFill>
                  <a:srgbClr val="E66101"/>
                </a:solidFill>
                <a:latin typeface="Open Sans" panose="020B0606030504020204" pitchFamily="34" charset="0"/>
                <a:ea typeface="Open Sans" panose="020B0606030504020204" pitchFamily="34" charset="0"/>
                <a:cs typeface="Open Sans" panose="020B0606030504020204" pitchFamily="34" charset="0"/>
              </a:rPr>
              <a:t>B</a:t>
            </a:r>
          </a:p>
        </p:txBody>
      </p:sp>
      <p:sp>
        <p:nvSpPr>
          <p:cNvPr id="58" name="Content Placeholder 2">
            <a:extLst>
              <a:ext uri="{FF2B5EF4-FFF2-40B4-BE49-F238E27FC236}">
                <a16:creationId xmlns:a16="http://schemas.microsoft.com/office/drawing/2014/main" id="{3A19890B-0F51-8222-1774-9E3909AA957E}"/>
              </a:ext>
            </a:extLst>
          </p:cNvPr>
          <p:cNvSpPr txBox="1">
            <a:spLocks/>
          </p:cNvSpPr>
          <p:nvPr/>
        </p:nvSpPr>
        <p:spPr>
          <a:xfrm>
            <a:off x="4531572" y="4255769"/>
            <a:ext cx="361948" cy="48746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400" b="1" dirty="0">
                <a:solidFill>
                  <a:srgbClr val="4472C4"/>
                </a:solidFill>
                <a:latin typeface="Open Sans" panose="020B0606030504020204" pitchFamily="34" charset="0"/>
                <a:ea typeface="Open Sans" panose="020B0606030504020204" pitchFamily="34" charset="0"/>
                <a:cs typeface="Open Sans" panose="020B0606030504020204" pitchFamily="34" charset="0"/>
              </a:rPr>
              <a:t>C</a:t>
            </a:r>
          </a:p>
        </p:txBody>
      </p:sp>
      <p:sp>
        <p:nvSpPr>
          <p:cNvPr id="59" name="Content Placeholder 2">
            <a:extLst>
              <a:ext uri="{FF2B5EF4-FFF2-40B4-BE49-F238E27FC236}">
                <a16:creationId xmlns:a16="http://schemas.microsoft.com/office/drawing/2014/main" id="{1086DEE9-B9DE-D9DC-557A-7BC769F4AB5A}"/>
              </a:ext>
            </a:extLst>
          </p:cNvPr>
          <p:cNvSpPr txBox="1">
            <a:spLocks/>
          </p:cNvSpPr>
          <p:nvPr/>
        </p:nvSpPr>
        <p:spPr>
          <a:xfrm>
            <a:off x="2501900" y="4834573"/>
            <a:ext cx="1987552" cy="38099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1400" dirty="0">
                <a:latin typeface="Open Sans" panose="020B0606030504020204" pitchFamily="34" charset="0"/>
                <a:ea typeface="Open Sans" panose="020B0606030504020204" pitchFamily="34" charset="0"/>
                <a:cs typeface="Open Sans" panose="020B0606030504020204" pitchFamily="34" charset="0"/>
              </a:rPr>
              <a:t>Per-flow FIFO queues</a:t>
            </a:r>
          </a:p>
        </p:txBody>
      </p:sp>
      <p:sp>
        <p:nvSpPr>
          <p:cNvPr id="61" name="Content Placeholder 2">
            <a:extLst>
              <a:ext uri="{FF2B5EF4-FFF2-40B4-BE49-F238E27FC236}">
                <a16:creationId xmlns:a16="http://schemas.microsoft.com/office/drawing/2014/main" id="{2ABBC998-6420-4854-DAAA-4F53C3DFFE06}"/>
              </a:ext>
            </a:extLst>
          </p:cNvPr>
          <p:cNvSpPr txBox="1">
            <a:spLocks/>
          </p:cNvSpPr>
          <p:nvPr/>
        </p:nvSpPr>
        <p:spPr>
          <a:xfrm>
            <a:off x="764114" y="4088084"/>
            <a:ext cx="977901" cy="56980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1400" dirty="0">
                <a:latin typeface="Open Sans" panose="020B0606030504020204" pitchFamily="34" charset="0"/>
                <a:ea typeface="Open Sans" panose="020B0606030504020204" pitchFamily="34" charset="0"/>
                <a:cs typeface="Open Sans" panose="020B0606030504020204" pitchFamily="34" charset="0"/>
              </a:rPr>
              <a:t>Incoming Packet</a:t>
            </a:r>
          </a:p>
        </p:txBody>
      </p:sp>
      <p:sp>
        <p:nvSpPr>
          <p:cNvPr id="8" name="Content Placeholder 2">
            <a:extLst>
              <a:ext uri="{FF2B5EF4-FFF2-40B4-BE49-F238E27FC236}">
                <a16:creationId xmlns:a16="http://schemas.microsoft.com/office/drawing/2014/main" id="{F330FC40-DE9B-5568-2258-86E4643330C5}"/>
              </a:ext>
            </a:extLst>
          </p:cNvPr>
          <p:cNvSpPr txBox="1">
            <a:spLocks/>
          </p:cNvSpPr>
          <p:nvPr/>
        </p:nvSpPr>
        <p:spPr>
          <a:xfrm>
            <a:off x="3909102" y="5214237"/>
            <a:ext cx="3822702" cy="42164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1600" b="1" dirty="0">
                <a:latin typeface="Open Sans" panose="020B0606030504020204" pitchFamily="34" charset="0"/>
                <a:ea typeface="Open Sans" panose="020B0606030504020204" pitchFamily="34" charset="0"/>
                <a:cs typeface="Open Sans" panose="020B0606030504020204" pitchFamily="34" charset="0"/>
              </a:rPr>
              <a:t>Packet Scheduler</a:t>
            </a:r>
          </a:p>
        </p:txBody>
      </p:sp>
      <p:sp>
        <p:nvSpPr>
          <p:cNvPr id="2" name="Rectangle 1">
            <a:extLst>
              <a:ext uri="{FF2B5EF4-FFF2-40B4-BE49-F238E27FC236}">
                <a16:creationId xmlns:a16="http://schemas.microsoft.com/office/drawing/2014/main" id="{32465030-1DDD-7AE5-A841-C4BF511FC71A}"/>
              </a:ext>
            </a:extLst>
          </p:cNvPr>
          <p:cNvSpPr/>
          <p:nvPr/>
        </p:nvSpPr>
        <p:spPr>
          <a:xfrm>
            <a:off x="2382608" y="2683933"/>
            <a:ext cx="6875691" cy="2531639"/>
          </a:xfrm>
          <a:prstGeom prst="rect">
            <a:avLst/>
          </a:prstGeom>
          <a:noFill/>
          <a:ln w="190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6B2DF8B-33C2-60CA-6672-C2AB3568D684}"/>
              </a:ext>
            </a:extLst>
          </p:cNvPr>
          <p:cNvSpPr/>
          <p:nvPr/>
        </p:nvSpPr>
        <p:spPr>
          <a:xfrm>
            <a:off x="944032" y="3550073"/>
            <a:ext cx="618067" cy="520700"/>
          </a:xfrm>
          <a:prstGeom prst="rect">
            <a:avLst/>
          </a:prstGeom>
          <a:solidFill>
            <a:schemeClr val="accent1"/>
          </a:solidFill>
          <a:ln>
            <a:solidFill>
              <a:srgbClr val="2F52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a:t>
            </a:r>
          </a:p>
        </p:txBody>
      </p:sp>
      <p:sp>
        <p:nvSpPr>
          <p:cNvPr id="11" name="Rectangle 10">
            <a:extLst>
              <a:ext uri="{FF2B5EF4-FFF2-40B4-BE49-F238E27FC236}">
                <a16:creationId xmlns:a16="http://schemas.microsoft.com/office/drawing/2014/main" id="{8CB5CC30-0E87-2EDE-B6AD-9377DA444D51}"/>
              </a:ext>
            </a:extLst>
          </p:cNvPr>
          <p:cNvSpPr/>
          <p:nvPr/>
        </p:nvSpPr>
        <p:spPr>
          <a:xfrm>
            <a:off x="3805768" y="4237799"/>
            <a:ext cx="618067" cy="520700"/>
          </a:xfrm>
          <a:prstGeom prst="rect">
            <a:avLst/>
          </a:prstGeom>
          <a:solidFill>
            <a:schemeClr val="accent1"/>
          </a:solidFill>
          <a:ln>
            <a:solidFill>
              <a:srgbClr val="2F52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77058959"/>
      </p:ext>
    </p:extLst>
  </p:cSld>
  <p:clrMapOvr>
    <a:masterClrMapping/>
  </p:clrMapOvr>
  <mc:AlternateContent xmlns:mc="http://schemas.openxmlformats.org/markup-compatibility/2006" xmlns:p159="http://schemas.microsoft.com/office/powerpoint/2015/09/main">
    <mc:Choice Requires="p159">
      <p:transition spd="slow" advClick="0">
        <p159:morph option="byObject"/>
      </p:transition>
    </mc:Choice>
    <mc:Fallback xmlns="">
      <p:transition spd="slow" advClick="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E961D7-0848-64DA-CDEB-803C2B982C6E}"/>
              </a:ext>
            </a:extLst>
          </p:cNvPr>
          <p:cNvSpPr/>
          <p:nvPr/>
        </p:nvSpPr>
        <p:spPr>
          <a:xfrm>
            <a:off x="1867444" y="3055976"/>
            <a:ext cx="2562896" cy="1258447"/>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70EEED1B-CF89-B473-3791-13477D52FD40}"/>
              </a:ext>
            </a:extLst>
          </p:cNvPr>
          <p:cNvSpPr/>
          <p:nvPr/>
        </p:nvSpPr>
        <p:spPr>
          <a:xfrm>
            <a:off x="2058480" y="3232292"/>
            <a:ext cx="856446" cy="39341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Open Sans" panose="020B0606030504020204" pitchFamily="34" charset="0"/>
                <a:ea typeface="Open Sans" panose="020B0606030504020204" pitchFamily="34" charset="0"/>
                <a:cs typeface="Open Sans" panose="020B0606030504020204" pitchFamily="34" charset="0"/>
              </a:rPr>
              <a:t>(A, 5)</a:t>
            </a:r>
          </a:p>
        </p:txBody>
      </p:sp>
      <p:sp>
        <p:nvSpPr>
          <p:cNvPr id="7" name="Rectangle 6">
            <a:extLst>
              <a:ext uri="{FF2B5EF4-FFF2-40B4-BE49-F238E27FC236}">
                <a16:creationId xmlns:a16="http://schemas.microsoft.com/office/drawing/2014/main" id="{334ED2F4-C85A-9E94-7477-DCE5F900A78D}"/>
              </a:ext>
            </a:extLst>
          </p:cNvPr>
          <p:cNvSpPr/>
          <p:nvPr/>
        </p:nvSpPr>
        <p:spPr>
          <a:xfrm>
            <a:off x="3026542" y="3226621"/>
            <a:ext cx="856446" cy="39341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Open Sans" panose="020B0606030504020204" pitchFamily="34" charset="0"/>
                <a:ea typeface="Open Sans" panose="020B0606030504020204" pitchFamily="34" charset="0"/>
                <a:cs typeface="Open Sans" panose="020B0606030504020204" pitchFamily="34" charset="0"/>
              </a:rPr>
              <a:t>(B, 20)</a:t>
            </a:r>
          </a:p>
        </p:txBody>
      </p:sp>
      <p:sp>
        <p:nvSpPr>
          <p:cNvPr id="9" name="!!Rectangle 8">
            <a:extLst>
              <a:ext uri="{FF2B5EF4-FFF2-40B4-BE49-F238E27FC236}">
                <a16:creationId xmlns:a16="http://schemas.microsoft.com/office/drawing/2014/main" id="{C0A55A90-97E1-18B1-44C4-06474FD61E1C}"/>
              </a:ext>
            </a:extLst>
          </p:cNvPr>
          <p:cNvSpPr/>
          <p:nvPr/>
        </p:nvSpPr>
        <p:spPr>
          <a:xfrm>
            <a:off x="4810265" y="3845656"/>
            <a:ext cx="963770" cy="46754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C630FEC7-C51B-DA97-B597-8E206EC0BC48}"/>
              </a:ext>
            </a:extLst>
          </p:cNvPr>
          <p:cNvSpPr/>
          <p:nvPr/>
        </p:nvSpPr>
        <p:spPr>
          <a:xfrm>
            <a:off x="5774035" y="3845657"/>
            <a:ext cx="963770" cy="46754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410E0DE7-6003-2158-49BD-64E6F558D233}"/>
              </a:ext>
            </a:extLst>
          </p:cNvPr>
          <p:cNvSpPr/>
          <p:nvPr/>
        </p:nvSpPr>
        <p:spPr>
          <a:xfrm>
            <a:off x="7701575" y="3845656"/>
            <a:ext cx="963770" cy="467540"/>
          </a:xfrm>
          <a:prstGeom prst="rect">
            <a:avLst/>
          </a:prstGeom>
          <a:solidFill>
            <a:schemeClr val="bg2">
              <a:lumMod val="50000"/>
            </a:schemeClr>
          </a:solidFill>
          <a:ln>
            <a:solidFill>
              <a:srgbClr val="64646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DEQ</a:t>
            </a:r>
            <a:r>
              <a:rPr lang="en-US" baseline="-25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Max</a:t>
            </a:r>
            <a:endParaRPr lang="en-US" baseline="-25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FBC12FFB-90FB-4C2F-8D59-189AB43CD5DE}"/>
              </a:ext>
            </a:extLst>
          </p:cNvPr>
          <p:cNvSpPr txBox="1"/>
          <p:nvPr/>
        </p:nvSpPr>
        <p:spPr>
          <a:xfrm>
            <a:off x="2667007" y="4333251"/>
            <a:ext cx="963770" cy="461665"/>
          </a:xfrm>
          <a:prstGeom prst="rect">
            <a:avLst/>
          </a:prstGeom>
          <a:noFill/>
          <a:ln>
            <a:noFill/>
          </a:ln>
        </p:spPr>
        <p:txBody>
          <a:bodyPr wrap="square">
            <a:spAutoFit/>
          </a:bodyPr>
          <a:lstStyle/>
          <a:p>
            <a:pPr algn="ctr"/>
            <a:r>
              <a:rPr lang="en-US" sz="24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BBQ</a:t>
            </a:r>
            <a:endParaRPr lang="en-US" sz="2400" baseline="-25000" dirty="0">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a:extLst>
              <a:ext uri="{FF2B5EF4-FFF2-40B4-BE49-F238E27FC236}">
                <a16:creationId xmlns:a16="http://schemas.microsoft.com/office/drawing/2014/main" id="{BDFEE869-2D4C-0C0F-A7FC-96ED4EFC9325}"/>
              </a:ext>
            </a:extLst>
          </p:cNvPr>
          <p:cNvSpPr txBox="1"/>
          <p:nvPr/>
        </p:nvSpPr>
        <p:spPr>
          <a:xfrm>
            <a:off x="6014978" y="4329240"/>
            <a:ext cx="1445655" cy="461665"/>
          </a:xfrm>
          <a:prstGeom prst="rect">
            <a:avLst/>
          </a:prstGeom>
          <a:noFill/>
          <a:ln>
            <a:noFill/>
          </a:ln>
        </p:spPr>
        <p:txBody>
          <a:bodyPr wrap="square">
            <a:spAutoFit/>
          </a:bodyPr>
          <a:lstStyle/>
          <a:p>
            <a:pPr algn="ctr"/>
            <a:r>
              <a:rPr lang="en-US" sz="2400"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Pipeline</a:t>
            </a:r>
            <a:endParaRPr lang="en-US" sz="2400" baseline="-25000" dirty="0">
              <a:latin typeface="Open Sans" panose="020B0606030504020204" pitchFamily="34" charset="0"/>
              <a:ea typeface="Open Sans" panose="020B0606030504020204" pitchFamily="34" charset="0"/>
              <a:cs typeface="Open Sans" panose="020B0606030504020204" pitchFamily="34" charset="0"/>
            </a:endParaRPr>
          </a:p>
        </p:txBody>
      </p:sp>
      <p:sp>
        <p:nvSpPr>
          <p:cNvPr id="20" name="Rectangle 19">
            <a:extLst>
              <a:ext uri="{FF2B5EF4-FFF2-40B4-BE49-F238E27FC236}">
                <a16:creationId xmlns:a16="http://schemas.microsoft.com/office/drawing/2014/main" id="{2B5448D1-E06D-8A24-033B-A695AFE0063E}"/>
              </a:ext>
            </a:extLst>
          </p:cNvPr>
          <p:cNvSpPr/>
          <p:nvPr/>
        </p:nvSpPr>
        <p:spPr>
          <a:xfrm>
            <a:off x="6737805" y="3845656"/>
            <a:ext cx="963770" cy="467540"/>
          </a:xfrm>
          <a:prstGeom prst="rect">
            <a:avLst/>
          </a:prstGeom>
          <a:solidFill>
            <a:schemeClr val="bg2">
              <a:lumMod val="50000"/>
            </a:schemeClr>
          </a:solidFill>
          <a:ln>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err="1">
                <a:solidFill>
                  <a:schemeClr val="bg1"/>
                </a:solidFill>
                <a:latin typeface="Open Sans" panose="020B0606030504020204" pitchFamily="34" charset="0"/>
                <a:ea typeface="Open Sans" panose="020B0606030504020204" pitchFamily="34" charset="0"/>
                <a:cs typeface="Open Sans" panose="020B0606030504020204" pitchFamily="34" charset="0"/>
              </a:rPr>
              <a:t>DEQ</a:t>
            </a:r>
            <a:r>
              <a:rPr lang="en-US" baseline="-25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Max</a:t>
            </a:r>
            <a:endParaRPr lang="en-US" baseline="-25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Speech Bubble: Rectangle with Corners Rounded 22">
            <a:extLst>
              <a:ext uri="{FF2B5EF4-FFF2-40B4-BE49-F238E27FC236}">
                <a16:creationId xmlns:a16="http://schemas.microsoft.com/office/drawing/2014/main" id="{7D12D385-798B-65B3-09AE-B523FE4A93A1}"/>
              </a:ext>
            </a:extLst>
          </p:cNvPr>
          <p:cNvSpPr/>
          <p:nvPr/>
        </p:nvSpPr>
        <p:spPr>
          <a:xfrm>
            <a:off x="6710972" y="3223865"/>
            <a:ext cx="963771" cy="525271"/>
          </a:xfrm>
          <a:prstGeom prst="wedgeRoundRectCallout">
            <a:avLst/>
          </a:prstGeom>
          <a:solidFill>
            <a:schemeClr val="bg1"/>
          </a:solidFill>
          <a:ln>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5" name="Rectangle 24">
            <a:extLst>
              <a:ext uri="{FF2B5EF4-FFF2-40B4-BE49-F238E27FC236}">
                <a16:creationId xmlns:a16="http://schemas.microsoft.com/office/drawing/2014/main" id="{E79B0917-562D-8F59-5247-B002E03147E9}"/>
              </a:ext>
            </a:extLst>
          </p:cNvPr>
          <p:cNvSpPr/>
          <p:nvPr/>
        </p:nvSpPr>
        <p:spPr>
          <a:xfrm>
            <a:off x="6764634" y="3293933"/>
            <a:ext cx="856446" cy="39341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latin typeface="Open Sans" panose="020B0606030504020204" pitchFamily="34" charset="0"/>
                <a:ea typeface="Open Sans" panose="020B0606030504020204" pitchFamily="34" charset="0"/>
                <a:cs typeface="Open Sans" panose="020B0606030504020204" pitchFamily="34" charset="0"/>
              </a:rPr>
              <a:t>(C, 50)</a:t>
            </a:r>
          </a:p>
        </p:txBody>
      </p:sp>
      <p:sp>
        <p:nvSpPr>
          <p:cNvPr id="26" name="Speech Bubble: Rectangle with Corners Rounded 25">
            <a:extLst>
              <a:ext uri="{FF2B5EF4-FFF2-40B4-BE49-F238E27FC236}">
                <a16:creationId xmlns:a16="http://schemas.microsoft.com/office/drawing/2014/main" id="{7E202AED-5923-C551-7B52-C13F2C5C408E}"/>
              </a:ext>
            </a:extLst>
          </p:cNvPr>
          <p:cNvSpPr/>
          <p:nvPr/>
        </p:nvSpPr>
        <p:spPr>
          <a:xfrm>
            <a:off x="8036427" y="3226620"/>
            <a:ext cx="963771" cy="525271"/>
          </a:xfrm>
          <a:prstGeom prst="wedgeRoundRectCallout">
            <a:avLst/>
          </a:prstGeom>
          <a:solidFill>
            <a:schemeClr val="bg1"/>
          </a:solidFill>
          <a:ln>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26">
            <a:extLst>
              <a:ext uri="{FF2B5EF4-FFF2-40B4-BE49-F238E27FC236}">
                <a16:creationId xmlns:a16="http://schemas.microsoft.com/office/drawing/2014/main" id="{6090C68E-CC5A-8883-9808-8D6AD124C072}"/>
              </a:ext>
            </a:extLst>
          </p:cNvPr>
          <p:cNvSpPr/>
          <p:nvPr/>
        </p:nvSpPr>
        <p:spPr>
          <a:xfrm>
            <a:off x="8090089" y="3291784"/>
            <a:ext cx="856446" cy="393415"/>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latin typeface="Open Sans" panose="020B0606030504020204" pitchFamily="34" charset="0"/>
                <a:ea typeface="Open Sans" panose="020B0606030504020204" pitchFamily="34" charset="0"/>
                <a:cs typeface="Open Sans" panose="020B0606030504020204" pitchFamily="34" charset="0"/>
              </a:rPr>
              <a:t>(D, 60)</a:t>
            </a:r>
          </a:p>
        </p:txBody>
      </p:sp>
      <p:sp>
        <p:nvSpPr>
          <p:cNvPr id="29" name="TextBox 28">
            <a:extLst>
              <a:ext uri="{FF2B5EF4-FFF2-40B4-BE49-F238E27FC236}">
                <a16:creationId xmlns:a16="http://schemas.microsoft.com/office/drawing/2014/main" id="{1C4C7903-DAD9-8696-77AA-7A5EF3FFD6F5}"/>
              </a:ext>
            </a:extLst>
          </p:cNvPr>
          <p:cNvSpPr txBox="1"/>
          <p:nvPr/>
        </p:nvSpPr>
        <p:spPr>
          <a:xfrm>
            <a:off x="838199" y="5079035"/>
            <a:ext cx="9194599" cy="830997"/>
          </a:xfrm>
          <a:prstGeom prst="rect">
            <a:avLst/>
          </a:prstGeom>
          <a:noFill/>
          <a:ln>
            <a:noFill/>
          </a:ln>
        </p:spPr>
        <p:txBody>
          <a:bodyPr wrap="square">
            <a:spAutoFit/>
          </a:bodyPr>
          <a:lstStyle/>
          <a:p>
            <a:r>
              <a:rPr lang="en-US" sz="2400" dirty="0">
                <a:solidFill>
                  <a:srgbClr val="A6192E"/>
                </a:solidFill>
                <a:latin typeface="Open Sans" panose="020B0606030504020204" pitchFamily="34" charset="0"/>
                <a:ea typeface="Open Sans" panose="020B0606030504020204" pitchFamily="34" charset="0"/>
                <a:cs typeface="Open Sans" panose="020B0606030504020204" pitchFamily="34" charset="0"/>
              </a:rPr>
              <a:t>The highest-priority element in the system is not always in the BBQ, creating potential scheduling inaccuracies.</a:t>
            </a:r>
          </a:p>
        </p:txBody>
      </p:sp>
      <p:sp>
        <p:nvSpPr>
          <p:cNvPr id="12" name="Title 3">
            <a:extLst>
              <a:ext uri="{FF2B5EF4-FFF2-40B4-BE49-F238E27FC236}">
                <a16:creationId xmlns:a16="http://schemas.microsoft.com/office/drawing/2014/main" id="{FE411C5B-9151-5683-A917-BF1DCCC42AA3}"/>
              </a:ext>
            </a:extLst>
          </p:cNvPr>
          <p:cNvSpPr>
            <a:spLocks noGrp="1"/>
          </p:cNvSpPr>
          <p:nvPr>
            <p:ph type="title"/>
          </p:nvPr>
        </p:nvSpPr>
        <p:spPr>
          <a:xfrm>
            <a:off x="838200" y="345419"/>
            <a:ext cx="10515600" cy="1325563"/>
          </a:xfrm>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Accuracy</a:t>
            </a:r>
          </a:p>
        </p:txBody>
      </p:sp>
      <p:sp>
        <p:nvSpPr>
          <p:cNvPr id="19" name="TextBox 18">
            <a:extLst>
              <a:ext uri="{FF2B5EF4-FFF2-40B4-BE49-F238E27FC236}">
                <a16:creationId xmlns:a16="http://schemas.microsoft.com/office/drawing/2014/main" id="{D90B7D52-4197-39C2-6786-D08F5E03AFDC}"/>
              </a:ext>
            </a:extLst>
          </p:cNvPr>
          <p:cNvSpPr txBox="1"/>
          <p:nvPr/>
        </p:nvSpPr>
        <p:spPr>
          <a:xfrm>
            <a:off x="838200" y="1670982"/>
            <a:ext cx="9151511" cy="830997"/>
          </a:xfrm>
          <a:prstGeom prst="rect">
            <a:avLst/>
          </a:prstGeom>
          <a:noFill/>
        </p:spPr>
        <p:txBody>
          <a:bodyPr wrap="square">
            <a:spAutoFit/>
          </a:bodyPr>
          <a:lstStyle/>
          <a:p>
            <a:pPr algn="just"/>
            <a:r>
              <a:rPr lang="en-US" sz="2400" dirty="0">
                <a:latin typeface="Open Sans" panose="020B0606030504020204" pitchFamily="34" charset="0"/>
                <a:ea typeface="Open Sans" panose="020B0606030504020204" pitchFamily="34" charset="0"/>
                <a:cs typeface="Open Sans" panose="020B0606030504020204" pitchFamily="34" charset="0"/>
              </a:rPr>
              <a:t>Want the execution output of BBQ to be identical to an “ideal” priority queue…</a:t>
            </a:r>
          </a:p>
        </p:txBody>
      </p:sp>
      <p:sp>
        <p:nvSpPr>
          <p:cNvPr id="21" name="TextBox 20">
            <a:extLst>
              <a:ext uri="{FF2B5EF4-FFF2-40B4-BE49-F238E27FC236}">
                <a16:creationId xmlns:a16="http://schemas.microsoft.com/office/drawing/2014/main" id="{B4B186B4-394E-222A-AF16-E8C539E26AEF}"/>
              </a:ext>
            </a:extLst>
          </p:cNvPr>
          <p:cNvSpPr txBox="1"/>
          <p:nvPr/>
        </p:nvSpPr>
        <p:spPr>
          <a:xfrm>
            <a:off x="3187859" y="2040314"/>
            <a:ext cx="6748687" cy="461665"/>
          </a:xfrm>
          <a:prstGeom prst="rect">
            <a:avLst/>
          </a:prstGeom>
          <a:noFill/>
        </p:spPr>
        <p:txBody>
          <a:bodyPr wrap="square">
            <a:spAutoFit/>
          </a:bodyPr>
          <a:lstStyle/>
          <a:p>
            <a:r>
              <a:rPr lang="en-US" sz="2400" i="1" dirty="0">
                <a:latin typeface="Open Sans" panose="020B0606030504020204" pitchFamily="34" charset="0"/>
                <a:ea typeface="Open Sans" panose="020B0606030504020204" pitchFamily="34" charset="0"/>
                <a:cs typeface="Open Sans" panose="020B0606030504020204" pitchFamily="34" charset="0"/>
              </a:rPr>
              <a:t>unfortunately, pipelining breaks this property!</a:t>
            </a:r>
          </a:p>
        </p:txBody>
      </p:sp>
    </p:spTree>
    <p:extLst>
      <p:ext uri="{BB962C8B-B14F-4D97-AF65-F5344CB8AC3E}">
        <p14:creationId xmlns:p14="http://schemas.microsoft.com/office/powerpoint/2010/main" val="1519111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3">
            <a:extLst>
              <a:ext uri="{FF2B5EF4-FFF2-40B4-BE49-F238E27FC236}">
                <a16:creationId xmlns:a16="http://schemas.microsoft.com/office/drawing/2014/main" id="{54505962-234B-BC60-48AA-B2E43D742CDD}"/>
              </a:ext>
            </a:extLst>
          </p:cNvPr>
          <p:cNvSpPr>
            <a:spLocks noGrp="1"/>
          </p:cNvSpPr>
          <p:nvPr>
            <p:ph type="title"/>
          </p:nvPr>
        </p:nvSpPr>
        <p:spPr>
          <a:xfrm>
            <a:off x="838200" y="345419"/>
            <a:ext cx="10515600" cy="1325563"/>
          </a:xfrm>
        </p:spPr>
        <p:txBody>
          <a:bodyPr/>
          <a:lstStyle/>
          <a:p>
            <a:r>
              <a:rPr lang="en-US" b="1" dirty="0">
                <a:latin typeface="Open Sans" panose="020B0606030504020204" pitchFamily="34" charset="0"/>
                <a:ea typeface="Open Sans" panose="020B0606030504020204" pitchFamily="34" charset="0"/>
                <a:cs typeface="Open Sans" panose="020B0606030504020204" pitchFamily="34" charset="0"/>
              </a:rPr>
              <a:t>Accuracy</a:t>
            </a:r>
          </a:p>
        </p:txBody>
      </p:sp>
      <p:pic>
        <p:nvPicPr>
          <p:cNvPr id="5" name="Picture 4" descr="Text, letter&#10;&#10;Description automatically generated">
            <a:extLst>
              <a:ext uri="{FF2B5EF4-FFF2-40B4-BE49-F238E27FC236}">
                <a16:creationId xmlns:a16="http://schemas.microsoft.com/office/drawing/2014/main" id="{9FC2EEB6-21D3-21F0-4CCC-C8063FBA02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9004" y="3562892"/>
            <a:ext cx="6718547" cy="1472741"/>
          </a:xfrm>
          <a:prstGeom prst="rect">
            <a:avLst/>
          </a:prstGeom>
        </p:spPr>
      </p:pic>
      <p:sp>
        <p:nvSpPr>
          <p:cNvPr id="8" name="TextBox 7">
            <a:extLst>
              <a:ext uri="{FF2B5EF4-FFF2-40B4-BE49-F238E27FC236}">
                <a16:creationId xmlns:a16="http://schemas.microsoft.com/office/drawing/2014/main" id="{6F6EBA76-9FD9-8992-8946-7F5249343FBC}"/>
              </a:ext>
            </a:extLst>
          </p:cNvPr>
          <p:cNvSpPr txBox="1"/>
          <p:nvPr/>
        </p:nvSpPr>
        <p:spPr>
          <a:xfrm>
            <a:off x="838200" y="1670982"/>
            <a:ext cx="10040156" cy="1200329"/>
          </a:xfrm>
          <a:prstGeom prst="rect">
            <a:avLst/>
          </a:prstGeom>
          <a:noFill/>
        </p:spPr>
        <p:txBody>
          <a:bodyPr wrap="square">
            <a:spAutoFit/>
          </a:bodyPr>
          <a:lstStyle/>
          <a:p>
            <a:pPr algn="just"/>
            <a:r>
              <a:rPr lang="en-US" sz="2400" dirty="0">
                <a:latin typeface="Open Sans" panose="020B0606030504020204" pitchFamily="34" charset="0"/>
                <a:ea typeface="Open Sans" panose="020B0606030504020204" pitchFamily="34" charset="0"/>
                <a:cs typeface="Open Sans" panose="020B0606030504020204" pitchFamily="34" charset="0"/>
              </a:rPr>
              <a:t>We prove that combining BBQ with a tiny PIFO recovers accuracy. The composite design has all the nice properties of BBQ, but without the pipeline latency.</a:t>
            </a:r>
          </a:p>
        </p:txBody>
      </p:sp>
    </p:spTree>
    <p:extLst>
      <p:ext uri="{BB962C8B-B14F-4D97-AF65-F5344CB8AC3E}">
        <p14:creationId xmlns:p14="http://schemas.microsoft.com/office/powerpoint/2010/main" val="52472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552FE8-E4EB-7DAF-63FB-BF778904FED3}"/>
              </a:ext>
            </a:extLst>
          </p:cNvPr>
          <p:cNvSpPr>
            <a:spLocks noGrp="1"/>
          </p:cNvSpPr>
          <p:nvPr>
            <p:ph idx="1"/>
          </p:nvPr>
        </p:nvSpPr>
        <p:spPr>
          <a:xfrm>
            <a:off x="838202" y="1687618"/>
            <a:ext cx="9438638" cy="1060662"/>
          </a:xfrm>
        </p:spPr>
        <p:txBody>
          <a:bodyPr>
            <a:normAutofit/>
          </a:bodyPr>
          <a:lstStyle/>
          <a:p>
            <a:pPr marL="0" indent="0">
              <a:lnSpc>
                <a:spcPct val="100000"/>
              </a:lnSpc>
              <a:spcBef>
                <a:spcPts val="0"/>
              </a:spcBef>
              <a:buNone/>
            </a:pPr>
            <a:r>
              <a:rPr lang="en-US" sz="2200" dirty="0">
                <a:latin typeface="Open Sans" panose="020B0606030504020204" pitchFamily="34" charset="0"/>
                <a:ea typeface="Open Sans" panose="020B0606030504020204" pitchFamily="34" charset="0"/>
                <a:cs typeface="Open Sans" panose="020B0606030504020204" pitchFamily="34" charset="0"/>
              </a:rPr>
              <a:t>Programmable Packet Scheduling at Line Rate </a:t>
            </a:r>
            <a:r>
              <a:rPr lang="en-US" sz="2200"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[SIGCOMM ’16]</a:t>
            </a:r>
            <a:endParaRPr lang="en-US" sz="22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None/>
            </a:pPr>
            <a:r>
              <a:rPr lang="en-US" sz="2200" b="1" dirty="0">
                <a:latin typeface="Open Sans" panose="020B0606030504020204" pitchFamily="34" charset="0"/>
                <a:ea typeface="Open Sans" panose="020B0606030504020204" pitchFamily="34" charset="0"/>
                <a:cs typeface="Open Sans" panose="020B0606030504020204" pitchFamily="34" charset="0"/>
              </a:rPr>
              <a:t>→ Push-In First-Out (PIFO)</a:t>
            </a:r>
            <a:endParaRPr lang="en-US" sz="2200"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itle 3">
            <a:extLst>
              <a:ext uri="{FF2B5EF4-FFF2-40B4-BE49-F238E27FC236}">
                <a16:creationId xmlns:a16="http://schemas.microsoft.com/office/drawing/2014/main" id="{60A39A7F-3478-9058-2786-1BD262928972}"/>
              </a:ext>
            </a:extLst>
          </p:cNvPr>
          <p:cNvSpPr>
            <a:spLocks noGrp="1"/>
          </p:cNvSpPr>
          <p:nvPr>
            <p:ph type="title"/>
          </p:nvPr>
        </p:nvSpPr>
        <p:spPr>
          <a:xfrm>
            <a:off x="838200" y="365125"/>
            <a:ext cx="10515600" cy="1325563"/>
          </a:xfrm>
        </p:spPr>
        <p:txBody>
          <a:bodyPr>
            <a:normAutofit/>
          </a:bodyPr>
          <a:lstStyle/>
          <a:p>
            <a:r>
              <a:rPr lang="en-US" sz="4000" b="1" i="1" dirty="0">
                <a:latin typeface="Open Sans" panose="020B0606030504020204" pitchFamily="34" charset="0"/>
                <a:ea typeface="Open Sans" panose="020B0606030504020204" pitchFamily="34" charset="0"/>
                <a:cs typeface="Open Sans" panose="020B0606030504020204" pitchFamily="34" charset="0"/>
              </a:rPr>
              <a:t>Programmable</a:t>
            </a:r>
            <a:r>
              <a:rPr lang="en-US" sz="4000" b="1" dirty="0">
                <a:latin typeface="Open Sans" panose="020B0606030504020204" pitchFamily="34" charset="0"/>
                <a:ea typeface="Open Sans" panose="020B0606030504020204" pitchFamily="34" charset="0"/>
                <a:cs typeface="Open Sans" panose="020B0606030504020204" pitchFamily="34" charset="0"/>
              </a:rPr>
              <a:t> Packet Scheduling</a:t>
            </a:r>
          </a:p>
        </p:txBody>
      </p:sp>
      <p:sp>
        <p:nvSpPr>
          <p:cNvPr id="29" name="Rectangle 28">
            <a:extLst>
              <a:ext uri="{FF2B5EF4-FFF2-40B4-BE49-F238E27FC236}">
                <a16:creationId xmlns:a16="http://schemas.microsoft.com/office/drawing/2014/main" id="{66B2DF8B-33C2-60CA-6672-C2AB3568D684}"/>
              </a:ext>
            </a:extLst>
          </p:cNvPr>
          <p:cNvSpPr/>
          <p:nvPr/>
        </p:nvSpPr>
        <p:spPr>
          <a:xfrm>
            <a:off x="944032" y="3550073"/>
            <a:ext cx="618067" cy="520700"/>
          </a:xfrm>
          <a:prstGeom prst="rect">
            <a:avLst/>
          </a:prstGeom>
          <a:solidFill>
            <a:schemeClr val="accent1"/>
          </a:solidFill>
          <a:ln>
            <a:solidFill>
              <a:srgbClr val="2F52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a:t>
            </a:r>
          </a:p>
        </p:txBody>
      </p:sp>
      <p:sp>
        <p:nvSpPr>
          <p:cNvPr id="31" name="Arrow: Right 30">
            <a:extLst>
              <a:ext uri="{FF2B5EF4-FFF2-40B4-BE49-F238E27FC236}">
                <a16:creationId xmlns:a16="http://schemas.microsoft.com/office/drawing/2014/main" id="{7BF4D6E3-D58D-2E87-FB4B-899DE7F39502}"/>
              </a:ext>
            </a:extLst>
          </p:cNvPr>
          <p:cNvSpPr/>
          <p:nvPr/>
        </p:nvSpPr>
        <p:spPr>
          <a:xfrm>
            <a:off x="1720850" y="3492499"/>
            <a:ext cx="650450" cy="635848"/>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2561ED4-4587-E6CE-4BA3-C37E2DFA69BC}"/>
              </a:ext>
            </a:extLst>
          </p:cNvPr>
          <p:cNvSpPr/>
          <p:nvPr/>
        </p:nvSpPr>
        <p:spPr>
          <a:xfrm>
            <a:off x="2501900" y="4187613"/>
            <a:ext cx="1987552" cy="635848"/>
          </a:xfrm>
          <a:prstGeom prst="rect">
            <a:avLst/>
          </a:prstGeom>
          <a:solidFill>
            <a:schemeClr val="bg2"/>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879A22F-037A-51EB-06A7-D8B2EE31369C}"/>
              </a:ext>
            </a:extLst>
          </p:cNvPr>
          <p:cNvSpPr/>
          <p:nvPr/>
        </p:nvSpPr>
        <p:spPr>
          <a:xfrm>
            <a:off x="2501902" y="3492499"/>
            <a:ext cx="1987552" cy="635848"/>
          </a:xfrm>
          <a:prstGeom prst="rect">
            <a:avLst/>
          </a:prstGeom>
          <a:solidFill>
            <a:schemeClr val="bg2"/>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5122A5D-098C-CF51-8071-262F30C9238D}"/>
              </a:ext>
            </a:extLst>
          </p:cNvPr>
          <p:cNvSpPr/>
          <p:nvPr/>
        </p:nvSpPr>
        <p:spPr>
          <a:xfrm>
            <a:off x="2501902" y="2797385"/>
            <a:ext cx="1987550" cy="635848"/>
          </a:xfrm>
          <a:prstGeom prst="rect">
            <a:avLst/>
          </a:prstGeom>
          <a:solidFill>
            <a:schemeClr val="bg2"/>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4BDE57C-0FFC-61F1-DA5F-A215AB6BC109}"/>
              </a:ext>
            </a:extLst>
          </p:cNvPr>
          <p:cNvSpPr/>
          <p:nvPr/>
        </p:nvSpPr>
        <p:spPr>
          <a:xfrm>
            <a:off x="3529544" y="2854959"/>
            <a:ext cx="897467" cy="520700"/>
          </a:xfrm>
          <a:prstGeom prst="rect">
            <a:avLst/>
          </a:prstGeom>
          <a:solidFill>
            <a:srgbClr val="552579"/>
          </a:solidFill>
          <a:ln>
            <a:solidFill>
              <a:srgbClr val="3A19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6" name="Rectangle 45">
            <a:extLst>
              <a:ext uri="{FF2B5EF4-FFF2-40B4-BE49-F238E27FC236}">
                <a16:creationId xmlns:a16="http://schemas.microsoft.com/office/drawing/2014/main" id="{7D5818E3-C33B-BAD6-ABE7-9828AAB8277B}"/>
              </a:ext>
            </a:extLst>
          </p:cNvPr>
          <p:cNvSpPr/>
          <p:nvPr/>
        </p:nvSpPr>
        <p:spPr>
          <a:xfrm>
            <a:off x="4210052" y="3550073"/>
            <a:ext cx="213783" cy="520700"/>
          </a:xfrm>
          <a:prstGeom prst="rect">
            <a:avLst/>
          </a:prstGeom>
          <a:solidFill>
            <a:srgbClr val="E66101"/>
          </a:solidFill>
          <a:ln>
            <a:solidFill>
              <a:srgbClr val="CB58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0" name="Rectangle 49">
            <a:extLst>
              <a:ext uri="{FF2B5EF4-FFF2-40B4-BE49-F238E27FC236}">
                <a16:creationId xmlns:a16="http://schemas.microsoft.com/office/drawing/2014/main" id="{AE533BA3-834E-963E-2552-3A47B875FA1A}"/>
              </a:ext>
            </a:extLst>
          </p:cNvPr>
          <p:cNvSpPr/>
          <p:nvPr/>
        </p:nvSpPr>
        <p:spPr>
          <a:xfrm>
            <a:off x="3933405" y="3550073"/>
            <a:ext cx="213783" cy="520700"/>
          </a:xfrm>
          <a:prstGeom prst="rect">
            <a:avLst/>
          </a:prstGeom>
          <a:solidFill>
            <a:srgbClr val="E66101"/>
          </a:solidFill>
          <a:ln>
            <a:solidFill>
              <a:srgbClr val="CB58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1" name="Rectangle 50">
            <a:extLst>
              <a:ext uri="{FF2B5EF4-FFF2-40B4-BE49-F238E27FC236}">
                <a16:creationId xmlns:a16="http://schemas.microsoft.com/office/drawing/2014/main" id="{AD39659E-C3A1-F770-3AAA-4AA16C28847F}"/>
              </a:ext>
            </a:extLst>
          </p:cNvPr>
          <p:cNvSpPr/>
          <p:nvPr/>
        </p:nvSpPr>
        <p:spPr>
          <a:xfrm>
            <a:off x="3657392" y="3550073"/>
            <a:ext cx="213783" cy="520700"/>
          </a:xfrm>
          <a:prstGeom prst="rect">
            <a:avLst/>
          </a:prstGeom>
          <a:solidFill>
            <a:srgbClr val="E66101"/>
          </a:solidFill>
          <a:ln>
            <a:solidFill>
              <a:srgbClr val="CB58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2" name="Rectangle 51">
            <a:extLst>
              <a:ext uri="{FF2B5EF4-FFF2-40B4-BE49-F238E27FC236}">
                <a16:creationId xmlns:a16="http://schemas.microsoft.com/office/drawing/2014/main" id="{92341157-C209-9EA0-4818-93E061064556}"/>
              </a:ext>
            </a:extLst>
          </p:cNvPr>
          <p:cNvSpPr/>
          <p:nvPr/>
        </p:nvSpPr>
        <p:spPr>
          <a:xfrm>
            <a:off x="3380745" y="3550073"/>
            <a:ext cx="213783" cy="520700"/>
          </a:xfrm>
          <a:prstGeom prst="rect">
            <a:avLst/>
          </a:prstGeom>
          <a:solidFill>
            <a:srgbClr val="E66101"/>
          </a:solidFill>
          <a:ln>
            <a:solidFill>
              <a:srgbClr val="CB58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3" name="Rectangle 52">
            <a:extLst>
              <a:ext uri="{FF2B5EF4-FFF2-40B4-BE49-F238E27FC236}">
                <a16:creationId xmlns:a16="http://schemas.microsoft.com/office/drawing/2014/main" id="{9622A182-1736-3081-EDF8-159544221743}"/>
              </a:ext>
            </a:extLst>
          </p:cNvPr>
          <p:cNvSpPr/>
          <p:nvPr/>
        </p:nvSpPr>
        <p:spPr>
          <a:xfrm>
            <a:off x="3102186" y="3550073"/>
            <a:ext cx="213783" cy="520700"/>
          </a:xfrm>
          <a:prstGeom prst="rect">
            <a:avLst/>
          </a:prstGeom>
          <a:solidFill>
            <a:srgbClr val="E66101"/>
          </a:solidFill>
          <a:ln>
            <a:solidFill>
              <a:srgbClr val="CB58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5" name="Rectangle 54">
            <a:extLst>
              <a:ext uri="{FF2B5EF4-FFF2-40B4-BE49-F238E27FC236}">
                <a16:creationId xmlns:a16="http://schemas.microsoft.com/office/drawing/2014/main" id="{237E9BB2-E6C5-B5DC-4C97-04F73222803B}"/>
              </a:ext>
            </a:extLst>
          </p:cNvPr>
          <p:cNvSpPr/>
          <p:nvPr/>
        </p:nvSpPr>
        <p:spPr>
          <a:xfrm>
            <a:off x="2569637" y="2854959"/>
            <a:ext cx="897467" cy="520700"/>
          </a:xfrm>
          <a:prstGeom prst="rect">
            <a:avLst/>
          </a:prstGeom>
          <a:solidFill>
            <a:srgbClr val="552579"/>
          </a:solidFill>
          <a:ln>
            <a:solidFill>
              <a:srgbClr val="3A19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6" name="Content Placeholder 2">
            <a:extLst>
              <a:ext uri="{FF2B5EF4-FFF2-40B4-BE49-F238E27FC236}">
                <a16:creationId xmlns:a16="http://schemas.microsoft.com/office/drawing/2014/main" id="{43EBBD08-1A22-5259-7041-5A995E60889A}"/>
              </a:ext>
            </a:extLst>
          </p:cNvPr>
          <p:cNvSpPr txBox="1">
            <a:spLocks/>
          </p:cNvSpPr>
          <p:nvPr/>
        </p:nvSpPr>
        <p:spPr>
          <a:xfrm>
            <a:off x="4531572" y="2863213"/>
            <a:ext cx="361948" cy="48746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400" b="1" dirty="0">
                <a:solidFill>
                  <a:srgbClr val="552579"/>
                </a:solidFill>
                <a:latin typeface="Open Sans" panose="020B0606030504020204" pitchFamily="34" charset="0"/>
                <a:ea typeface="Open Sans" panose="020B0606030504020204" pitchFamily="34" charset="0"/>
                <a:cs typeface="Open Sans" panose="020B0606030504020204" pitchFamily="34" charset="0"/>
              </a:rPr>
              <a:t>A</a:t>
            </a:r>
          </a:p>
        </p:txBody>
      </p:sp>
      <p:sp>
        <p:nvSpPr>
          <p:cNvPr id="57" name="Content Placeholder 2">
            <a:extLst>
              <a:ext uri="{FF2B5EF4-FFF2-40B4-BE49-F238E27FC236}">
                <a16:creationId xmlns:a16="http://schemas.microsoft.com/office/drawing/2014/main" id="{FA8FD3E0-5C1E-452A-626A-DF0D8E009CD1}"/>
              </a:ext>
            </a:extLst>
          </p:cNvPr>
          <p:cNvSpPr txBox="1">
            <a:spLocks/>
          </p:cNvSpPr>
          <p:nvPr/>
        </p:nvSpPr>
        <p:spPr>
          <a:xfrm>
            <a:off x="4531572" y="3566688"/>
            <a:ext cx="361948" cy="48746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400" b="1" dirty="0">
                <a:solidFill>
                  <a:srgbClr val="E66101"/>
                </a:solidFill>
                <a:latin typeface="Open Sans" panose="020B0606030504020204" pitchFamily="34" charset="0"/>
                <a:ea typeface="Open Sans" panose="020B0606030504020204" pitchFamily="34" charset="0"/>
                <a:cs typeface="Open Sans" panose="020B0606030504020204" pitchFamily="34" charset="0"/>
              </a:rPr>
              <a:t>B</a:t>
            </a:r>
          </a:p>
        </p:txBody>
      </p:sp>
      <p:sp>
        <p:nvSpPr>
          <p:cNvPr id="58" name="Content Placeholder 2">
            <a:extLst>
              <a:ext uri="{FF2B5EF4-FFF2-40B4-BE49-F238E27FC236}">
                <a16:creationId xmlns:a16="http://schemas.microsoft.com/office/drawing/2014/main" id="{3A19890B-0F51-8222-1774-9E3909AA957E}"/>
              </a:ext>
            </a:extLst>
          </p:cNvPr>
          <p:cNvSpPr txBox="1">
            <a:spLocks/>
          </p:cNvSpPr>
          <p:nvPr/>
        </p:nvSpPr>
        <p:spPr>
          <a:xfrm>
            <a:off x="4531572" y="4255769"/>
            <a:ext cx="361948" cy="48746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400" b="1" dirty="0">
                <a:solidFill>
                  <a:srgbClr val="4472C4"/>
                </a:solidFill>
                <a:latin typeface="Open Sans" panose="020B0606030504020204" pitchFamily="34" charset="0"/>
                <a:ea typeface="Open Sans" panose="020B0606030504020204" pitchFamily="34" charset="0"/>
                <a:cs typeface="Open Sans" panose="020B0606030504020204" pitchFamily="34" charset="0"/>
              </a:rPr>
              <a:t>C</a:t>
            </a:r>
          </a:p>
        </p:txBody>
      </p:sp>
      <p:sp>
        <p:nvSpPr>
          <p:cNvPr id="59" name="Content Placeholder 2">
            <a:extLst>
              <a:ext uri="{FF2B5EF4-FFF2-40B4-BE49-F238E27FC236}">
                <a16:creationId xmlns:a16="http://schemas.microsoft.com/office/drawing/2014/main" id="{1086DEE9-B9DE-D9DC-557A-7BC769F4AB5A}"/>
              </a:ext>
            </a:extLst>
          </p:cNvPr>
          <p:cNvSpPr txBox="1">
            <a:spLocks/>
          </p:cNvSpPr>
          <p:nvPr/>
        </p:nvSpPr>
        <p:spPr>
          <a:xfrm>
            <a:off x="2501900" y="4834573"/>
            <a:ext cx="1987552" cy="38099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1400" dirty="0">
                <a:latin typeface="Open Sans" panose="020B0606030504020204" pitchFamily="34" charset="0"/>
                <a:ea typeface="Open Sans" panose="020B0606030504020204" pitchFamily="34" charset="0"/>
                <a:cs typeface="Open Sans" panose="020B0606030504020204" pitchFamily="34" charset="0"/>
              </a:rPr>
              <a:t>Per-flow FIFO queues</a:t>
            </a:r>
          </a:p>
        </p:txBody>
      </p:sp>
      <p:sp>
        <p:nvSpPr>
          <p:cNvPr id="61" name="Content Placeholder 2">
            <a:extLst>
              <a:ext uri="{FF2B5EF4-FFF2-40B4-BE49-F238E27FC236}">
                <a16:creationId xmlns:a16="http://schemas.microsoft.com/office/drawing/2014/main" id="{2ABBC998-6420-4854-DAAA-4F53C3DFFE06}"/>
              </a:ext>
            </a:extLst>
          </p:cNvPr>
          <p:cNvSpPr txBox="1">
            <a:spLocks/>
          </p:cNvSpPr>
          <p:nvPr/>
        </p:nvSpPr>
        <p:spPr>
          <a:xfrm>
            <a:off x="764114" y="4088084"/>
            <a:ext cx="977901" cy="56980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1400" dirty="0">
                <a:latin typeface="Open Sans" panose="020B0606030504020204" pitchFamily="34" charset="0"/>
                <a:ea typeface="Open Sans" panose="020B0606030504020204" pitchFamily="34" charset="0"/>
                <a:cs typeface="Open Sans" panose="020B0606030504020204" pitchFamily="34" charset="0"/>
              </a:rPr>
              <a:t>Incoming Packet</a:t>
            </a:r>
          </a:p>
        </p:txBody>
      </p:sp>
      <p:sp>
        <p:nvSpPr>
          <p:cNvPr id="79" name="Rectangle 78">
            <a:extLst>
              <a:ext uri="{FF2B5EF4-FFF2-40B4-BE49-F238E27FC236}">
                <a16:creationId xmlns:a16="http://schemas.microsoft.com/office/drawing/2014/main" id="{BC91250A-1C1D-FC93-2941-D69595453899}"/>
              </a:ext>
            </a:extLst>
          </p:cNvPr>
          <p:cNvSpPr/>
          <p:nvPr/>
        </p:nvSpPr>
        <p:spPr>
          <a:xfrm>
            <a:off x="3805768" y="4239153"/>
            <a:ext cx="618067" cy="520700"/>
          </a:xfrm>
          <a:prstGeom prst="rect">
            <a:avLst/>
          </a:prstGeom>
          <a:solidFill>
            <a:schemeClr val="accent1"/>
          </a:solidFill>
          <a:ln>
            <a:solidFill>
              <a:srgbClr val="2F52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Content Placeholder 2">
            <a:extLst>
              <a:ext uri="{FF2B5EF4-FFF2-40B4-BE49-F238E27FC236}">
                <a16:creationId xmlns:a16="http://schemas.microsoft.com/office/drawing/2014/main" id="{F330FC40-DE9B-5568-2258-86E4643330C5}"/>
              </a:ext>
            </a:extLst>
          </p:cNvPr>
          <p:cNvSpPr txBox="1">
            <a:spLocks/>
          </p:cNvSpPr>
          <p:nvPr/>
        </p:nvSpPr>
        <p:spPr>
          <a:xfrm>
            <a:off x="3909102" y="5214237"/>
            <a:ext cx="3822702" cy="42164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1600" b="1" dirty="0">
                <a:latin typeface="Open Sans" panose="020B0606030504020204" pitchFamily="34" charset="0"/>
                <a:ea typeface="Open Sans" panose="020B0606030504020204" pitchFamily="34" charset="0"/>
                <a:cs typeface="Open Sans" panose="020B0606030504020204" pitchFamily="34" charset="0"/>
              </a:rPr>
              <a:t>Packet Scheduler</a:t>
            </a:r>
          </a:p>
        </p:txBody>
      </p:sp>
      <p:sp>
        <p:nvSpPr>
          <p:cNvPr id="2" name="Rectangle 1">
            <a:extLst>
              <a:ext uri="{FF2B5EF4-FFF2-40B4-BE49-F238E27FC236}">
                <a16:creationId xmlns:a16="http://schemas.microsoft.com/office/drawing/2014/main" id="{32465030-1DDD-7AE5-A841-C4BF511FC71A}"/>
              </a:ext>
            </a:extLst>
          </p:cNvPr>
          <p:cNvSpPr/>
          <p:nvPr/>
        </p:nvSpPr>
        <p:spPr>
          <a:xfrm>
            <a:off x="2382608" y="2683933"/>
            <a:ext cx="6875691" cy="2531639"/>
          </a:xfrm>
          <a:prstGeom prst="rect">
            <a:avLst/>
          </a:prstGeom>
          <a:noFill/>
          <a:ln w="190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D6A1D76-DA41-913C-F2FC-130C12C0D409}"/>
              </a:ext>
            </a:extLst>
          </p:cNvPr>
          <p:cNvGrpSpPr/>
          <p:nvPr/>
        </p:nvGrpSpPr>
        <p:grpSpPr>
          <a:xfrm>
            <a:off x="4944948" y="3213522"/>
            <a:ext cx="2256035" cy="1931617"/>
            <a:chOff x="4944948" y="3213522"/>
            <a:chExt cx="2256035" cy="1931617"/>
          </a:xfrm>
        </p:grpSpPr>
        <p:pic>
          <p:nvPicPr>
            <p:cNvPr id="28" name="Graphic 27">
              <a:extLst>
                <a:ext uri="{FF2B5EF4-FFF2-40B4-BE49-F238E27FC236}">
                  <a16:creationId xmlns:a16="http://schemas.microsoft.com/office/drawing/2014/main" id="{3834BFE8-24AB-DDAA-16A1-6D3822981F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89601" y="3213522"/>
              <a:ext cx="1193800" cy="1193800"/>
            </a:xfrm>
            <a:prstGeom prst="rect">
              <a:avLst/>
            </a:prstGeom>
          </p:spPr>
        </p:pic>
        <p:sp>
          <p:nvSpPr>
            <p:cNvPr id="71" name="Content Placeholder 2">
              <a:extLst>
                <a:ext uri="{FF2B5EF4-FFF2-40B4-BE49-F238E27FC236}">
                  <a16:creationId xmlns:a16="http://schemas.microsoft.com/office/drawing/2014/main" id="{A0D2EB66-FD63-BDDB-79A5-91E7AC8A0971}"/>
                </a:ext>
              </a:extLst>
            </p:cNvPr>
            <p:cNvSpPr txBox="1">
              <a:spLocks/>
            </p:cNvSpPr>
            <p:nvPr/>
          </p:nvSpPr>
          <p:spPr>
            <a:xfrm>
              <a:off x="5213431" y="4372988"/>
              <a:ext cx="1987552" cy="77215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1400" i="1" dirty="0">
                  <a:latin typeface="Open Sans" panose="020B0606030504020204" pitchFamily="34" charset="0"/>
                  <a:ea typeface="Open Sans" panose="020B0606030504020204" pitchFamily="34" charset="0"/>
                  <a:cs typeface="Open Sans" panose="020B0606030504020204" pitchFamily="34" charset="0"/>
                </a:rPr>
                <a:t>Programmable</a:t>
              </a:r>
            </a:p>
            <a:p>
              <a:pPr marL="0" indent="0" algn="ctr">
                <a:lnSpc>
                  <a:spcPct val="100000"/>
                </a:lnSpc>
                <a:spcBef>
                  <a:spcPts val="0"/>
                </a:spcBef>
                <a:buFont typeface="Arial" panose="020B0604020202020204" pitchFamily="34" charset="0"/>
                <a:buNone/>
              </a:pPr>
              <a:r>
                <a:rPr lang="en-US" sz="1400" dirty="0">
                  <a:latin typeface="Open Sans" panose="020B0606030504020204" pitchFamily="34" charset="0"/>
                  <a:ea typeface="Open Sans" panose="020B0606030504020204" pitchFamily="34" charset="0"/>
                  <a:cs typeface="Open Sans" panose="020B0606030504020204" pitchFamily="34" charset="0"/>
                </a:rPr>
                <a:t>Priority (Rank) Computation</a:t>
              </a:r>
            </a:p>
          </p:txBody>
        </p:sp>
        <p:pic>
          <p:nvPicPr>
            <p:cNvPr id="70" name="Graphic 69">
              <a:extLst>
                <a:ext uri="{FF2B5EF4-FFF2-40B4-BE49-F238E27FC236}">
                  <a16:creationId xmlns:a16="http://schemas.microsoft.com/office/drawing/2014/main" id="{F58C93DF-6D22-31F8-88D2-DA5D00C56C49}"/>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r="17675"/>
            <a:stretch/>
          </p:blipFill>
          <p:spPr>
            <a:xfrm rot="11715993">
              <a:off x="4944948" y="3952513"/>
              <a:ext cx="875298" cy="676508"/>
            </a:xfrm>
            <a:prstGeom prst="rect">
              <a:avLst/>
            </a:prstGeom>
          </p:spPr>
        </p:pic>
      </p:grpSp>
    </p:spTree>
    <p:extLst>
      <p:ext uri="{BB962C8B-B14F-4D97-AF65-F5344CB8AC3E}">
        <p14:creationId xmlns:p14="http://schemas.microsoft.com/office/powerpoint/2010/main" val="3090581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552FE8-E4EB-7DAF-63FB-BF778904FED3}"/>
              </a:ext>
            </a:extLst>
          </p:cNvPr>
          <p:cNvSpPr>
            <a:spLocks noGrp="1"/>
          </p:cNvSpPr>
          <p:nvPr>
            <p:ph idx="1"/>
          </p:nvPr>
        </p:nvSpPr>
        <p:spPr>
          <a:xfrm>
            <a:off x="838202" y="1687618"/>
            <a:ext cx="9438638" cy="1060662"/>
          </a:xfrm>
        </p:spPr>
        <p:txBody>
          <a:bodyPr>
            <a:normAutofit/>
          </a:bodyPr>
          <a:lstStyle/>
          <a:p>
            <a:pPr marL="0" indent="0">
              <a:lnSpc>
                <a:spcPct val="100000"/>
              </a:lnSpc>
              <a:spcBef>
                <a:spcPts val="0"/>
              </a:spcBef>
              <a:buNone/>
            </a:pPr>
            <a:r>
              <a:rPr lang="en-US" sz="2200" dirty="0">
                <a:latin typeface="Open Sans" panose="020B0606030504020204" pitchFamily="34" charset="0"/>
                <a:ea typeface="Open Sans" panose="020B0606030504020204" pitchFamily="34" charset="0"/>
                <a:cs typeface="Open Sans" panose="020B0606030504020204" pitchFamily="34" charset="0"/>
              </a:rPr>
              <a:t>Programmable Packet Scheduling at Line Rate </a:t>
            </a:r>
            <a:r>
              <a:rPr lang="en-US" sz="2200"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[SIGCOMM ’16]</a:t>
            </a:r>
            <a:endParaRPr lang="en-US" sz="22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None/>
            </a:pPr>
            <a:r>
              <a:rPr lang="en-US" sz="2200" b="1" dirty="0">
                <a:latin typeface="Open Sans" panose="020B0606030504020204" pitchFamily="34" charset="0"/>
                <a:ea typeface="Open Sans" panose="020B0606030504020204" pitchFamily="34" charset="0"/>
                <a:cs typeface="Open Sans" panose="020B0606030504020204" pitchFamily="34" charset="0"/>
              </a:rPr>
              <a:t>→ Push-In First-Out (PIFO)</a:t>
            </a:r>
            <a:endParaRPr lang="en-US" sz="2200"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itle 3">
            <a:extLst>
              <a:ext uri="{FF2B5EF4-FFF2-40B4-BE49-F238E27FC236}">
                <a16:creationId xmlns:a16="http://schemas.microsoft.com/office/drawing/2014/main" id="{60A39A7F-3478-9058-2786-1BD262928972}"/>
              </a:ext>
            </a:extLst>
          </p:cNvPr>
          <p:cNvSpPr>
            <a:spLocks noGrp="1"/>
          </p:cNvSpPr>
          <p:nvPr>
            <p:ph type="title"/>
          </p:nvPr>
        </p:nvSpPr>
        <p:spPr>
          <a:xfrm>
            <a:off x="838200" y="365125"/>
            <a:ext cx="10515600" cy="1325563"/>
          </a:xfrm>
        </p:spPr>
        <p:txBody>
          <a:bodyPr>
            <a:normAutofit/>
          </a:bodyPr>
          <a:lstStyle/>
          <a:p>
            <a:r>
              <a:rPr lang="en-US" sz="4000" b="1" i="1" dirty="0">
                <a:latin typeface="Open Sans" panose="020B0606030504020204" pitchFamily="34" charset="0"/>
                <a:ea typeface="Open Sans" panose="020B0606030504020204" pitchFamily="34" charset="0"/>
                <a:cs typeface="Open Sans" panose="020B0606030504020204" pitchFamily="34" charset="0"/>
              </a:rPr>
              <a:t>Programmable</a:t>
            </a:r>
            <a:r>
              <a:rPr lang="en-US" sz="4000" b="1" dirty="0">
                <a:latin typeface="Open Sans" panose="020B0606030504020204" pitchFamily="34" charset="0"/>
                <a:ea typeface="Open Sans" panose="020B0606030504020204" pitchFamily="34" charset="0"/>
                <a:cs typeface="Open Sans" panose="020B0606030504020204" pitchFamily="34" charset="0"/>
              </a:rPr>
              <a:t> Packet Scheduling</a:t>
            </a:r>
          </a:p>
        </p:txBody>
      </p:sp>
      <p:pic>
        <p:nvPicPr>
          <p:cNvPr id="28" name="Graphic 27">
            <a:extLst>
              <a:ext uri="{FF2B5EF4-FFF2-40B4-BE49-F238E27FC236}">
                <a16:creationId xmlns:a16="http://schemas.microsoft.com/office/drawing/2014/main" id="{3834BFE8-24AB-DDAA-16A1-6D3822981F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89601" y="3213522"/>
            <a:ext cx="1193800" cy="1193800"/>
          </a:xfrm>
          <a:prstGeom prst="rect">
            <a:avLst/>
          </a:prstGeom>
        </p:spPr>
      </p:pic>
      <p:sp>
        <p:nvSpPr>
          <p:cNvPr id="29" name="Rectangle 28">
            <a:extLst>
              <a:ext uri="{FF2B5EF4-FFF2-40B4-BE49-F238E27FC236}">
                <a16:creationId xmlns:a16="http://schemas.microsoft.com/office/drawing/2014/main" id="{66B2DF8B-33C2-60CA-6672-C2AB3568D684}"/>
              </a:ext>
            </a:extLst>
          </p:cNvPr>
          <p:cNvSpPr/>
          <p:nvPr/>
        </p:nvSpPr>
        <p:spPr>
          <a:xfrm>
            <a:off x="944032" y="3550073"/>
            <a:ext cx="618067" cy="520700"/>
          </a:xfrm>
          <a:prstGeom prst="rect">
            <a:avLst/>
          </a:prstGeom>
          <a:solidFill>
            <a:schemeClr val="accent1"/>
          </a:solidFill>
          <a:ln>
            <a:solidFill>
              <a:srgbClr val="2F52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a:t>
            </a:r>
          </a:p>
        </p:txBody>
      </p:sp>
      <p:sp>
        <p:nvSpPr>
          <p:cNvPr id="31" name="Arrow: Right 30">
            <a:extLst>
              <a:ext uri="{FF2B5EF4-FFF2-40B4-BE49-F238E27FC236}">
                <a16:creationId xmlns:a16="http://schemas.microsoft.com/office/drawing/2014/main" id="{7BF4D6E3-D58D-2E87-FB4B-899DE7F39502}"/>
              </a:ext>
            </a:extLst>
          </p:cNvPr>
          <p:cNvSpPr/>
          <p:nvPr/>
        </p:nvSpPr>
        <p:spPr>
          <a:xfrm>
            <a:off x="1720850" y="3492499"/>
            <a:ext cx="650450" cy="635848"/>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2561ED4-4587-E6CE-4BA3-C37E2DFA69BC}"/>
              </a:ext>
            </a:extLst>
          </p:cNvPr>
          <p:cNvSpPr/>
          <p:nvPr/>
        </p:nvSpPr>
        <p:spPr>
          <a:xfrm>
            <a:off x="2501900" y="4187613"/>
            <a:ext cx="1987552" cy="635848"/>
          </a:xfrm>
          <a:prstGeom prst="rect">
            <a:avLst/>
          </a:prstGeom>
          <a:solidFill>
            <a:schemeClr val="bg2"/>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879A22F-037A-51EB-06A7-D8B2EE31369C}"/>
              </a:ext>
            </a:extLst>
          </p:cNvPr>
          <p:cNvSpPr/>
          <p:nvPr/>
        </p:nvSpPr>
        <p:spPr>
          <a:xfrm>
            <a:off x="2501902" y="3492499"/>
            <a:ext cx="1987552" cy="635848"/>
          </a:xfrm>
          <a:prstGeom prst="rect">
            <a:avLst/>
          </a:prstGeom>
          <a:solidFill>
            <a:schemeClr val="bg2"/>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5122A5D-098C-CF51-8071-262F30C9238D}"/>
              </a:ext>
            </a:extLst>
          </p:cNvPr>
          <p:cNvSpPr/>
          <p:nvPr/>
        </p:nvSpPr>
        <p:spPr>
          <a:xfrm>
            <a:off x="2501902" y="2797385"/>
            <a:ext cx="1987550" cy="635848"/>
          </a:xfrm>
          <a:prstGeom prst="rect">
            <a:avLst/>
          </a:prstGeom>
          <a:solidFill>
            <a:schemeClr val="bg2"/>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4BDE57C-0FFC-61F1-DA5F-A215AB6BC109}"/>
              </a:ext>
            </a:extLst>
          </p:cNvPr>
          <p:cNvSpPr/>
          <p:nvPr/>
        </p:nvSpPr>
        <p:spPr>
          <a:xfrm>
            <a:off x="3529544" y="2854959"/>
            <a:ext cx="897467" cy="520700"/>
          </a:xfrm>
          <a:prstGeom prst="rect">
            <a:avLst/>
          </a:prstGeom>
          <a:solidFill>
            <a:srgbClr val="552579"/>
          </a:solidFill>
          <a:ln>
            <a:solidFill>
              <a:srgbClr val="3A19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6" name="Rectangle 45">
            <a:extLst>
              <a:ext uri="{FF2B5EF4-FFF2-40B4-BE49-F238E27FC236}">
                <a16:creationId xmlns:a16="http://schemas.microsoft.com/office/drawing/2014/main" id="{7D5818E3-C33B-BAD6-ABE7-9828AAB8277B}"/>
              </a:ext>
            </a:extLst>
          </p:cNvPr>
          <p:cNvSpPr/>
          <p:nvPr/>
        </p:nvSpPr>
        <p:spPr>
          <a:xfrm>
            <a:off x="4210052" y="3550073"/>
            <a:ext cx="213783" cy="520700"/>
          </a:xfrm>
          <a:prstGeom prst="rect">
            <a:avLst/>
          </a:prstGeom>
          <a:solidFill>
            <a:srgbClr val="E66101"/>
          </a:solidFill>
          <a:ln>
            <a:solidFill>
              <a:srgbClr val="CB58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0" name="Rectangle 49">
            <a:extLst>
              <a:ext uri="{FF2B5EF4-FFF2-40B4-BE49-F238E27FC236}">
                <a16:creationId xmlns:a16="http://schemas.microsoft.com/office/drawing/2014/main" id="{AE533BA3-834E-963E-2552-3A47B875FA1A}"/>
              </a:ext>
            </a:extLst>
          </p:cNvPr>
          <p:cNvSpPr/>
          <p:nvPr/>
        </p:nvSpPr>
        <p:spPr>
          <a:xfrm>
            <a:off x="3933405" y="3550073"/>
            <a:ext cx="213783" cy="520700"/>
          </a:xfrm>
          <a:prstGeom prst="rect">
            <a:avLst/>
          </a:prstGeom>
          <a:solidFill>
            <a:srgbClr val="E66101"/>
          </a:solidFill>
          <a:ln>
            <a:solidFill>
              <a:srgbClr val="CB58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1" name="Rectangle 50">
            <a:extLst>
              <a:ext uri="{FF2B5EF4-FFF2-40B4-BE49-F238E27FC236}">
                <a16:creationId xmlns:a16="http://schemas.microsoft.com/office/drawing/2014/main" id="{AD39659E-C3A1-F770-3AAA-4AA16C28847F}"/>
              </a:ext>
            </a:extLst>
          </p:cNvPr>
          <p:cNvSpPr/>
          <p:nvPr/>
        </p:nvSpPr>
        <p:spPr>
          <a:xfrm>
            <a:off x="3657392" y="3550073"/>
            <a:ext cx="213783" cy="520700"/>
          </a:xfrm>
          <a:prstGeom prst="rect">
            <a:avLst/>
          </a:prstGeom>
          <a:solidFill>
            <a:srgbClr val="E66101"/>
          </a:solidFill>
          <a:ln>
            <a:solidFill>
              <a:srgbClr val="CB58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2" name="Rectangle 51">
            <a:extLst>
              <a:ext uri="{FF2B5EF4-FFF2-40B4-BE49-F238E27FC236}">
                <a16:creationId xmlns:a16="http://schemas.microsoft.com/office/drawing/2014/main" id="{92341157-C209-9EA0-4818-93E061064556}"/>
              </a:ext>
            </a:extLst>
          </p:cNvPr>
          <p:cNvSpPr/>
          <p:nvPr/>
        </p:nvSpPr>
        <p:spPr>
          <a:xfrm>
            <a:off x="3380745" y="3550073"/>
            <a:ext cx="213783" cy="520700"/>
          </a:xfrm>
          <a:prstGeom prst="rect">
            <a:avLst/>
          </a:prstGeom>
          <a:solidFill>
            <a:srgbClr val="E66101"/>
          </a:solidFill>
          <a:ln>
            <a:solidFill>
              <a:srgbClr val="CB58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3" name="Rectangle 52">
            <a:extLst>
              <a:ext uri="{FF2B5EF4-FFF2-40B4-BE49-F238E27FC236}">
                <a16:creationId xmlns:a16="http://schemas.microsoft.com/office/drawing/2014/main" id="{9622A182-1736-3081-EDF8-159544221743}"/>
              </a:ext>
            </a:extLst>
          </p:cNvPr>
          <p:cNvSpPr/>
          <p:nvPr/>
        </p:nvSpPr>
        <p:spPr>
          <a:xfrm>
            <a:off x="3102186" y="3550073"/>
            <a:ext cx="213783" cy="520700"/>
          </a:xfrm>
          <a:prstGeom prst="rect">
            <a:avLst/>
          </a:prstGeom>
          <a:solidFill>
            <a:srgbClr val="E66101"/>
          </a:solidFill>
          <a:ln>
            <a:solidFill>
              <a:srgbClr val="CB58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5" name="Rectangle 54">
            <a:extLst>
              <a:ext uri="{FF2B5EF4-FFF2-40B4-BE49-F238E27FC236}">
                <a16:creationId xmlns:a16="http://schemas.microsoft.com/office/drawing/2014/main" id="{237E9BB2-E6C5-B5DC-4C97-04F73222803B}"/>
              </a:ext>
            </a:extLst>
          </p:cNvPr>
          <p:cNvSpPr/>
          <p:nvPr/>
        </p:nvSpPr>
        <p:spPr>
          <a:xfrm>
            <a:off x="2569637" y="2854959"/>
            <a:ext cx="897467" cy="520700"/>
          </a:xfrm>
          <a:prstGeom prst="rect">
            <a:avLst/>
          </a:prstGeom>
          <a:solidFill>
            <a:srgbClr val="552579"/>
          </a:solidFill>
          <a:ln>
            <a:solidFill>
              <a:srgbClr val="3A19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6" name="Content Placeholder 2">
            <a:extLst>
              <a:ext uri="{FF2B5EF4-FFF2-40B4-BE49-F238E27FC236}">
                <a16:creationId xmlns:a16="http://schemas.microsoft.com/office/drawing/2014/main" id="{43EBBD08-1A22-5259-7041-5A995E60889A}"/>
              </a:ext>
            </a:extLst>
          </p:cNvPr>
          <p:cNvSpPr txBox="1">
            <a:spLocks/>
          </p:cNvSpPr>
          <p:nvPr/>
        </p:nvSpPr>
        <p:spPr>
          <a:xfrm>
            <a:off x="4531572" y="2863213"/>
            <a:ext cx="361948" cy="48746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400" b="1" dirty="0">
                <a:solidFill>
                  <a:srgbClr val="552579"/>
                </a:solidFill>
                <a:latin typeface="Open Sans" panose="020B0606030504020204" pitchFamily="34" charset="0"/>
                <a:ea typeface="Open Sans" panose="020B0606030504020204" pitchFamily="34" charset="0"/>
                <a:cs typeface="Open Sans" panose="020B0606030504020204" pitchFamily="34" charset="0"/>
              </a:rPr>
              <a:t>A</a:t>
            </a:r>
          </a:p>
        </p:txBody>
      </p:sp>
      <p:sp>
        <p:nvSpPr>
          <p:cNvPr id="57" name="Content Placeholder 2">
            <a:extLst>
              <a:ext uri="{FF2B5EF4-FFF2-40B4-BE49-F238E27FC236}">
                <a16:creationId xmlns:a16="http://schemas.microsoft.com/office/drawing/2014/main" id="{FA8FD3E0-5C1E-452A-626A-DF0D8E009CD1}"/>
              </a:ext>
            </a:extLst>
          </p:cNvPr>
          <p:cNvSpPr txBox="1">
            <a:spLocks/>
          </p:cNvSpPr>
          <p:nvPr/>
        </p:nvSpPr>
        <p:spPr>
          <a:xfrm>
            <a:off x="4531572" y="3566688"/>
            <a:ext cx="361948" cy="48746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400" b="1" dirty="0">
                <a:solidFill>
                  <a:srgbClr val="E66101"/>
                </a:solidFill>
                <a:latin typeface="Open Sans" panose="020B0606030504020204" pitchFamily="34" charset="0"/>
                <a:ea typeface="Open Sans" panose="020B0606030504020204" pitchFamily="34" charset="0"/>
                <a:cs typeface="Open Sans" panose="020B0606030504020204" pitchFamily="34" charset="0"/>
              </a:rPr>
              <a:t>B</a:t>
            </a:r>
          </a:p>
        </p:txBody>
      </p:sp>
      <p:sp>
        <p:nvSpPr>
          <p:cNvPr id="58" name="Content Placeholder 2">
            <a:extLst>
              <a:ext uri="{FF2B5EF4-FFF2-40B4-BE49-F238E27FC236}">
                <a16:creationId xmlns:a16="http://schemas.microsoft.com/office/drawing/2014/main" id="{3A19890B-0F51-8222-1774-9E3909AA957E}"/>
              </a:ext>
            </a:extLst>
          </p:cNvPr>
          <p:cNvSpPr txBox="1">
            <a:spLocks/>
          </p:cNvSpPr>
          <p:nvPr/>
        </p:nvSpPr>
        <p:spPr>
          <a:xfrm>
            <a:off x="4531572" y="4255769"/>
            <a:ext cx="361948" cy="48746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2400" b="1" dirty="0">
                <a:solidFill>
                  <a:srgbClr val="4472C4"/>
                </a:solidFill>
                <a:latin typeface="Open Sans" panose="020B0606030504020204" pitchFamily="34" charset="0"/>
                <a:ea typeface="Open Sans" panose="020B0606030504020204" pitchFamily="34" charset="0"/>
                <a:cs typeface="Open Sans" panose="020B0606030504020204" pitchFamily="34" charset="0"/>
              </a:rPr>
              <a:t>C</a:t>
            </a:r>
          </a:p>
        </p:txBody>
      </p:sp>
      <p:sp>
        <p:nvSpPr>
          <p:cNvPr id="59" name="Content Placeholder 2">
            <a:extLst>
              <a:ext uri="{FF2B5EF4-FFF2-40B4-BE49-F238E27FC236}">
                <a16:creationId xmlns:a16="http://schemas.microsoft.com/office/drawing/2014/main" id="{1086DEE9-B9DE-D9DC-557A-7BC769F4AB5A}"/>
              </a:ext>
            </a:extLst>
          </p:cNvPr>
          <p:cNvSpPr txBox="1">
            <a:spLocks/>
          </p:cNvSpPr>
          <p:nvPr/>
        </p:nvSpPr>
        <p:spPr>
          <a:xfrm>
            <a:off x="2501900" y="4834573"/>
            <a:ext cx="1987552" cy="38099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1400" dirty="0">
                <a:latin typeface="Open Sans" panose="020B0606030504020204" pitchFamily="34" charset="0"/>
                <a:ea typeface="Open Sans" panose="020B0606030504020204" pitchFamily="34" charset="0"/>
                <a:cs typeface="Open Sans" panose="020B0606030504020204" pitchFamily="34" charset="0"/>
              </a:rPr>
              <a:t>Per-flow FIFO queues</a:t>
            </a:r>
          </a:p>
        </p:txBody>
      </p:sp>
      <p:sp>
        <p:nvSpPr>
          <p:cNvPr id="61" name="Content Placeholder 2">
            <a:extLst>
              <a:ext uri="{FF2B5EF4-FFF2-40B4-BE49-F238E27FC236}">
                <a16:creationId xmlns:a16="http://schemas.microsoft.com/office/drawing/2014/main" id="{2ABBC998-6420-4854-DAAA-4F53C3DFFE06}"/>
              </a:ext>
            </a:extLst>
          </p:cNvPr>
          <p:cNvSpPr txBox="1">
            <a:spLocks/>
          </p:cNvSpPr>
          <p:nvPr/>
        </p:nvSpPr>
        <p:spPr>
          <a:xfrm>
            <a:off x="764114" y="4088084"/>
            <a:ext cx="977901" cy="56980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1400" dirty="0">
                <a:latin typeface="Open Sans" panose="020B0606030504020204" pitchFamily="34" charset="0"/>
                <a:ea typeface="Open Sans" panose="020B0606030504020204" pitchFamily="34" charset="0"/>
                <a:cs typeface="Open Sans" panose="020B0606030504020204" pitchFamily="34" charset="0"/>
              </a:rPr>
              <a:t>Incoming Packet</a:t>
            </a:r>
          </a:p>
        </p:txBody>
      </p:sp>
      <p:sp>
        <p:nvSpPr>
          <p:cNvPr id="71" name="Content Placeholder 2">
            <a:extLst>
              <a:ext uri="{FF2B5EF4-FFF2-40B4-BE49-F238E27FC236}">
                <a16:creationId xmlns:a16="http://schemas.microsoft.com/office/drawing/2014/main" id="{A0D2EB66-FD63-BDDB-79A5-91E7AC8A0971}"/>
              </a:ext>
            </a:extLst>
          </p:cNvPr>
          <p:cNvSpPr txBox="1">
            <a:spLocks/>
          </p:cNvSpPr>
          <p:nvPr/>
        </p:nvSpPr>
        <p:spPr>
          <a:xfrm>
            <a:off x="5213431" y="4372988"/>
            <a:ext cx="1987552" cy="77215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1400" i="1" dirty="0">
                <a:latin typeface="Open Sans" panose="020B0606030504020204" pitchFamily="34" charset="0"/>
                <a:ea typeface="Open Sans" panose="020B0606030504020204" pitchFamily="34" charset="0"/>
                <a:cs typeface="Open Sans" panose="020B0606030504020204" pitchFamily="34" charset="0"/>
              </a:rPr>
              <a:t>Programmable</a:t>
            </a:r>
          </a:p>
          <a:p>
            <a:pPr marL="0" indent="0" algn="ctr">
              <a:lnSpc>
                <a:spcPct val="100000"/>
              </a:lnSpc>
              <a:spcBef>
                <a:spcPts val="0"/>
              </a:spcBef>
              <a:buFont typeface="Arial" panose="020B0604020202020204" pitchFamily="34" charset="0"/>
              <a:buNone/>
            </a:pPr>
            <a:r>
              <a:rPr lang="en-US" sz="1400" dirty="0">
                <a:latin typeface="Open Sans" panose="020B0606030504020204" pitchFamily="34" charset="0"/>
                <a:ea typeface="Open Sans" panose="020B0606030504020204" pitchFamily="34" charset="0"/>
                <a:cs typeface="Open Sans" panose="020B0606030504020204" pitchFamily="34" charset="0"/>
              </a:rPr>
              <a:t>Priority (Rank) Computation</a:t>
            </a:r>
          </a:p>
        </p:txBody>
      </p:sp>
      <p:sp>
        <p:nvSpPr>
          <p:cNvPr id="79" name="Rectangle 78">
            <a:extLst>
              <a:ext uri="{FF2B5EF4-FFF2-40B4-BE49-F238E27FC236}">
                <a16:creationId xmlns:a16="http://schemas.microsoft.com/office/drawing/2014/main" id="{BC91250A-1C1D-FC93-2941-D69595453899}"/>
              </a:ext>
            </a:extLst>
          </p:cNvPr>
          <p:cNvSpPr/>
          <p:nvPr/>
        </p:nvSpPr>
        <p:spPr>
          <a:xfrm>
            <a:off x="3805768" y="4239153"/>
            <a:ext cx="618067" cy="520700"/>
          </a:xfrm>
          <a:prstGeom prst="rect">
            <a:avLst/>
          </a:prstGeom>
          <a:solidFill>
            <a:schemeClr val="accent1"/>
          </a:solidFill>
          <a:ln>
            <a:solidFill>
              <a:srgbClr val="2F52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9" name="Group 8">
            <a:extLst>
              <a:ext uri="{FF2B5EF4-FFF2-40B4-BE49-F238E27FC236}">
                <a16:creationId xmlns:a16="http://schemas.microsoft.com/office/drawing/2014/main" id="{7910C993-F7B5-2DE8-0D06-D4BA180AD0FF}"/>
              </a:ext>
            </a:extLst>
          </p:cNvPr>
          <p:cNvGrpSpPr/>
          <p:nvPr/>
        </p:nvGrpSpPr>
        <p:grpSpPr>
          <a:xfrm>
            <a:off x="6457562" y="3148603"/>
            <a:ext cx="2684851" cy="1441397"/>
            <a:chOff x="6457562" y="3148603"/>
            <a:chExt cx="2684851" cy="1441397"/>
          </a:xfrm>
        </p:grpSpPr>
        <p:sp>
          <p:nvSpPr>
            <p:cNvPr id="73" name="Rectangle D">
              <a:extLst>
                <a:ext uri="{FF2B5EF4-FFF2-40B4-BE49-F238E27FC236}">
                  <a16:creationId xmlns:a16="http://schemas.microsoft.com/office/drawing/2014/main" id="{830E5C2A-B8E7-6BF0-70C3-B23476971D24}"/>
                </a:ext>
              </a:extLst>
            </p:cNvPr>
            <p:cNvSpPr/>
            <p:nvPr/>
          </p:nvSpPr>
          <p:spPr>
            <a:xfrm>
              <a:off x="7297738" y="3466648"/>
              <a:ext cx="1844675" cy="635848"/>
            </a:xfrm>
            <a:prstGeom prst="rect">
              <a:avLst/>
            </a:prstGeom>
            <a:solidFill>
              <a:schemeClr val="bg2"/>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Priority Queue">
              <a:extLst>
                <a:ext uri="{FF2B5EF4-FFF2-40B4-BE49-F238E27FC236}">
                  <a16:creationId xmlns:a16="http://schemas.microsoft.com/office/drawing/2014/main" id="{6D373A60-BC2D-956D-3F90-EED6B57511F9}"/>
                </a:ext>
              </a:extLst>
            </p:cNvPr>
            <p:cNvSpPr txBox="1">
              <a:spLocks/>
            </p:cNvSpPr>
            <p:nvPr/>
          </p:nvSpPr>
          <p:spPr>
            <a:xfrm>
              <a:off x="7334886" y="4042384"/>
              <a:ext cx="1794938" cy="54761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1400" dirty="0">
                  <a:latin typeface="Open Sans" panose="020B0606030504020204" pitchFamily="34" charset="0"/>
                  <a:ea typeface="Open Sans" panose="020B0606030504020204" pitchFamily="34" charset="0"/>
                  <a:cs typeface="Open Sans" panose="020B0606030504020204" pitchFamily="34" charset="0"/>
                </a:rPr>
                <a:t>Priority Queue</a:t>
              </a:r>
            </a:p>
          </p:txBody>
        </p:sp>
        <p:sp>
          <p:nvSpPr>
            <p:cNvPr id="75" name="Rectangle C">
              <a:extLst>
                <a:ext uri="{FF2B5EF4-FFF2-40B4-BE49-F238E27FC236}">
                  <a16:creationId xmlns:a16="http://schemas.microsoft.com/office/drawing/2014/main" id="{259EBF80-64BC-F5EA-403B-69536324AF1B}"/>
                </a:ext>
              </a:extLst>
            </p:cNvPr>
            <p:cNvSpPr/>
            <p:nvPr/>
          </p:nvSpPr>
          <p:spPr>
            <a:xfrm>
              <a:off x="8559175" y="3536592"/>
              <a:ext cx="499100" cy="495960"/>
            </a:xfrm>
            <a:prstGeom prst="rect">
              <a:avLst/>
            </a:prstGeom>
            <a:solidFill>
              <a:srgbClr val="E66101"/>
            </a:solidFill>
            <a:ln>
              <a:solidFill>
                <a:srgbClr val="CB58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a:t>
              </a:r>
            </a:p>
          </p:txBody>
        </p:sp>
        <p:sp>
          <p:nvSpPr>
            <p:cNvPr id="77" name="Rectangle B">
              <a:extLst>
                <a:ext uri="{FF2B5EF4-FFF2-40B4-BE49-F238E27FC236}">
                  <a16:creationId xmlns:a16="http://schemas.microsoft.com/office/drawing/2014/main" id="{B2952843-4236-831C-C57B-47B75CC6B7FD}"/>
                </a:ext>
              </a:extLst>
            </p:cNvPr>
            <p:cNvSpPr/>
            <p:nvPr/>
          </p:nvSpPr>
          <p:spPr>
            <a:xfrm>
              <a:off x="7973190" y="3536592"/>
              <a:ext cx="499100" cy="495960"/>
            </a:xfrm>
            <a:prstGeom prst="rect">
              <a:avLst/>
            </a:prstGeom>
            <a:solidFill>
              <a:srgbClr val="4472C4"/>
            </a:solidFill>
            <a:ln>
              <a:solidFill>
                <a:srgbClr val="2F52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a:t>
              </a:r>
            </a:p>
          </p:txBody>
        </p:sp>
        <p:sp>
          <p:nvSpPr>
            <p:cNvPr id="78" name="Rectangle A">
              <a:extLst>
                <a:ext uri="{FF2B5EF4-FFF2-40B4-BE49-F238E27FC236}">
                  <a16:creationId xmlns:a16="http://schemas.microsoft.com/office/drawing/2014/main" id="{2223A6B1-104B-8AA3-E65C-06E395EF1A63}"/>
                </a:ext>
              </a:extLst>
            </p:cNvPr>
            <p:cNvSpPr/>
            <p:nvPr/>
          </p:nvSpPr>
          <p:spPr>
            <a:xfrm>
              <a:off x="7387205" y="3536592"/>
              <a:ext cx="499100" cy="495960"/>
            </a:xfrm>
            <a:prstGeom prst="rect">
              <a:avLst/>
            </a:prstGeom>
            <a:solidFill>
              <a:srgbClr val="552579"/>
            </a:solidFill>
            <a:ln>
              <a:solidFill>
                <a:srgbClr val="3A19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a:t>
              </a:r>
            </a:p>
          </p:txBody>
        </p:sp>
        <p:pic>
          <p:nvPicPr>
            <p:cNvPr id="72" name="Graphic 71">
              <a:extLst>
                <a:ext uri="{FF2B5EF4-FFF2-40B4-BE49-F238E27FC236}">
                  <a16:creationId xmlns:a16="http://schemas.microsoft.com/office/drawing/2014/main" id="{F0EE1774-5122-D12F-8586-5C195F797E97}"/>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r="17675"/>
            <a:stretch/>
          </p:blipFill>
          <p:spPr>
            <a:xfrm rot="9884007" flipV="1">
              <a:off x="6457562" y="3148603"/>
              <a:ext cx="819532" cy="621917"/>
            </a:xfrm>
            <a:prstGeom prst="rect">
              <a:avLst/>
            </a:prstGeom>
          </p:spPr>
        </p:pic>
      </p:grpSp>
      <p:cxnSp>
        <p:nvCxnSpPr>
          <p:cNvPr id="83" name="Straight Arrow Connector 82">
            <a:extLst>
              <a:ext uri="{FF2B5EF4-FFF2-40B4-BE49-F238E27FC236}">
                <a16:creationId xmlns:a16="http://schemas.microsoft.com/office/drawing/2014/main" id="{602FA205-1498-12DE-CE79-0B6D700C88E0}"/>
              </a:ext>
            </a:extLst>
          </p:cNvPr>
          <p:cNvCxnSpPr>
            <a:cxnSpLocks/>
          </p:cNvCxnSpPr>
          <p:nvPr/>
        </p:nvCxnSpPr>
        <p:spPr>
          <a:xfrm>
            <a:off x="7297738" y="3168224"/>
            <a:ext cx="1799695" cy="0"/>
          </a:xfrm>
          <a:prstGeom prst="straightConnector1">
            <a:avLst/>
          </a:prstGeom>
          <a:ln w="12700">
            <a:solidFill>
              <a:schemeClr val="tx1"/>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85" name="Content Placeholder 2">
            <a:extLst>
              <a:ext uri="{FF2B5EF4-FFF2-40B4-BE49-F238E27FC236}">
                <a16:creationId xmlns:a16="http://schemas.microsoft.com/office/drawing/2014/main" id="{E95FBE64-97C6-2D28-8599-B4604AFBFA0C}"/>
              </a:ext>
            </a:extLst>
          </p:cNvPr>
          <p:cNvSpPr txBox="1">
            <a:spLocks/>
          </p:cNvSpPr>
          <p:nvPr/>
        </p:nvSpPr>
        <p:spPr>
          <a:xfrm>
            <a:off x="7297738" y="2688983"/>
            <a:ext cx="1687512" cy="54761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1400" dirty="0">
                <a:latin typeface="Open Sans" panose="020B0606030504020204" pitchFamily="34" charset="0"/>
                <a:ea typeface="Open Sans" panose="020B0606030504020204" pitchFamily="34" charset="0"/>
                <a:cs typeface="Open Sans" panose="020B0606030504020204" pitchFamily="34" charset="0"/>
              </a:rPr>
              <a:t>Increasing priority</a:t>
            </a:r>
          </a:p>
        </p:txBody>
      </p:sp>
      <p:sp>
        <p:nvSpPr>
          <p:cNvPr id="4" name="Arrow: Right 3">
            <a:extLst>
              <a:ext uri="{FF2B5EF4-FFF2-40B4-BE49-F238E27FC236}">
                <a16:creationId xmlns:a16="http://schemas.microsoft.com/office/drawing/2014/main" id="{486B1445-5B85-C5AA-3474-F4D68C3FEABF}"/>
              </a:ext>
            </a:extLst>
          </p:cNvPr>
          <p:cNvSpPr/>
          <p:nvPr/>
        </p:nvSpPr>
        <p:spPr>
          <a:xfrm>
            <a:off x="9268673" y="3492498"/>
            <a:ext cx="650450" cy="635848"/>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FDA6D29-004F-4EA4-FF07-702D848400ED}"/>
              </a:ext>
            </a:extLst>
          </p:cNvPr>
          <p:cNvSpPr/>
          <p:nvPr/>
        </p:nvSpPr>
        <p:spPr>
          <a:xfrm>
            <a:off x="10119146" y="3562442"/>
            <a:ext cx="499100" cy="495960"/>
          </a:xfrm>
          <a:prstGeom prst="rect">
            <a:avLst/>
          </a:prstGeom>
          <a:solidFill>
            <a:srgbClr val="E66101"/>
          </a:solidFill>
          <a:ln>
            <a:solidFill>
              <a:srgbClr val="CB58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a:t>
            </a:r>
          </a:p>
        </p:txBody>
      </p:sp>
      <p:sp>
        <p:nvSpPr>
          <p:cNvPr id="7" name="Content Placeholder 2">
            <a:extLst>
              <a:ext uri="{FF2B5EF4-FFF2-40B4-BE49-F238E27FC236}">
                <a16:creationId xmlns:a16="http://schemas.microsoft.com/office/drawing/2014/main" id="{5299ABBE-ADBB-3A99-4D59-889476F72B4D}"/>
              </a:ext>
            </a:extLst>
          </p:cNvPr>
          <p:cNvSpPr txBox="1">
            <a:spLocks/>
          </p:cNvSpPr>
          <p:nvPr/>
        </p:nvSpPr>
        <p:spPr>
          <a:xfrm>
            <a:off x="9770417" y="4088084"/>
            <a:ext cx="1196559" cy="56980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1400" dirty="0">
                <a:latin typeface="Open Sans" panose="020B0606030504020204" pitchFamily="34" charset="0"/>
                <a:ea typeface="Open Sans" panose="020B0606030504020204" pitchFamily="34" charset="0"/>
                <a:cs typeface="Open Sans" panose="020B0606030504020204" pitchFamily="34" charset="0"/>
              </a:rPr>
              <a:t>Next flow to schedule</a:t>
            </a:r>
          </a:p>
        </p:txBody>
      </p:sp>
      <p:sp>
        <p:nvSpPr>
          <p:cNvPr id="8" name="Content Placeholder 2">
            <a:extLst>
              <a:ext uri="{FF2B5EF4-FFF2-40B4-BE49-F238E27FC236}">
                <a16:creationId xmlns:a16="http://schemas.microsoft.com/office/drawing/2014/main" id="{F330FC40-DE9B-5568-2258-86E4643330C5}"/>
              </a:ext>
            </a:extLst>
          </p:cNvPr>
          <p:cNvSpPr txBox="1">
            <a:spLocks/>
          </p:cNvSpPr>
          <p:nvPr/>
        </p:nvSpPr>
        <p:spPr>
          <a:xfrm>
            <a:off x="3909102" y="5214237"/>
            <a:ext cx="3822702" cy="42164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1600" b="1" dirty="0">
                <a:latin typeface="Open Sans" panose="020B0606030504020204" pitchFamily="34" charset="0"/>
                <a:ea typeface="Open Sans" panose="020B0606030504020204" pitchFamily="34" charset="0"/>
                <a:cs typeface="Open Sans" panose="020B0606030504020204" pitchFamily="34" charset="0"/>
              </a:rPr>
              <a:t>Packet Scheduler</a:t>
            </a:r>
          </a:p>
        </p:txBody>
      </p:sp>
      <p:sp>
        <p:nvSpPr>
          <p:cNvPr id="2" name="Rectangle 1">
            <a:extLst>
              <a:ext uri="{FF2B5EF4-FFF2-40B4-BE49-F238E27FC236}">
                <a16:creationId xmlns:a16="http://schemas.microsoft.com/office/drawing/2014/main" id="{32465030-1DDD-7AE5-A841-C4BF511FC71A}"/>
              </a:ext>
            </a:extLst>
          </p:cNvPr>
          <p:cNvSpPr/>
          <p:nvPr/>
        </p:nvSpPr>
        <p:spPr>
          <a:xfrm>
            <a:off x="2382608" y="2683933"/>
            <a:ext cx="6875691" cy="2531639"/>
          </a:xfrm>
          <a:prstGeom prst="rect">
            <a:avLst/>
          </a:prstGeom>
          <a:noFill/>
          <a:ln w="190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Graphic 69">
            <a:extLst>
              <a:ext uri="{FF2B5EF4-FFF2-40B4-BE49-F238E27FC236}">
                <a16:creationId xmlns:a16="http://schemas.microsoft.com/office/drawing/2014/main" id="{F58C93DF-6D22-31F8-88D2-DA5D00C56C49}"/>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r="17675"/>
          <a:stretch/>
        </p:blipFill>
        <p:spPr>
          <a:xfrm rot="11715993">
            <a:off x="4944948" y="3952513"/>
            <a:ext cx="875298" cy="676508"/>
          </a:xfrm>
          <a:prstGeom prst="rect">
            <a:avLst/>
          </a:prstGeom>
        </p:spPr>
      </p:pic>
    </p:spTree>
    <p:extLst>
      <p:ext uri="{BB962C8B-B14F-4D97-AF65-F5344CB8AC3E}">
        <p14:creationId xmlns:p14="http://schemas.microsoft.com/office/powerpoint/2010/main" val="31434837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8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4" grpId="0" animBg="1"/>
      <p:bldP spid="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552FE8-E4EB-7DAF-63FB-BF778904FED3}"/>
              </a:ext>
            </a:extLst>
          </p:cNvPr>
          <p:cNvSpPr>
            <a:spLocks noGrp="1"/>
          </p:cNvSpPr>
          <p:nvPr>
            <p:ph idx="1"/>
          </p:nvPr>
        </p:nvSpPr>
        <p:spPr>
          <a:xfrm>
            <a:off x="838202" y="1687618"/>
            <a:ext cx="9438638" cy="1060662"/>
          </a:xfrm>
        </p:spPr>
        <p:txBody>
          <a:bodyPr>
            <a:normAutofit/>
          </a:bodyPr>
          <a:lstStyle/>
          <a:p>
            <a:pPr marL="0" indent="0">
              <a:lnSpc>
                <a:spcPct val="100000"/>
              </a:lnSpc>
              <a:spcBef>
                <a:spcPts val="0"/>
              </a:spcBef>
              <a:buNone/>
            </a:pPr>
            <a:r>
              <a:rPr lang="en-US" sz="2200" dirty="0">
                <a:latin typeface="Open Sans" panose="020B0606030504020204" pitchFamily="34" charset="0"/>
                <a:ea typeface="Open Sans" panose="020B0606030504020204" pitchFamily="34" charset="0"/>
                <a:cs typeface="Open Sans" panose="020B0606030504020204" pitchFamily="34" charset="0"/>
              </a:rPr>
              <a:t>Programmable Packet Scheduling at Line Rate </a:t>
            </a:r>
            <a:r>
              <a:rPr lang="en-US" sz="2200"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[SIGCOMM ’16]</a:t>
            </a:r>
            <a:endParaRPr lang="en-US" sz="22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None/>
            </a:pPr>
            <a:r>
              <a:rPr lang="en-US" sz="2200" b="1" dirty="0">
                <a:latin typeface="Open Sans" panose="020B0606030504020204" pitchFamily="34" charset="0"/>
                <a:ea typeface="Open Sans" panose="020B0606030504020204" pitchFamily="34" charset="0"/>
                <a:cs typeface="Open Sans" panose="020B0606030504020204" pitchFamily="34" charset="0"/>
              </a:rPr>
              <a:t>→ Push-In First-Out (PIFO)</a:t>
            </a:r>
            <a:endParaRPr lang="en-US" sz="2200"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itle 3">
            <a:extLst>
              <a:ext uri="{FF2B5EF4-FFF2-40B4-BE49-F238E27FC236}">
                <a16:creationId xmlns:a16="http://schemas.microsoft.com/office/drawing/2014/main" id="{60A39A7F-3478-9058-2786-1BD262928972}"/>
              </a:ext>
            </a:extLst>
          </p:cNvPr>
          <p:cNvSpPr>
            <a:spLocks noGrp="1"/>
          </p:cNvSpPr>
          <p:nvPr>
            <p:ph type="title"/>
          </p:nvPr>
        </p:nvSpPr>
        <p:spPr>
          <a:xfrm>
            <a:off x="838200" y="365125"/>
            <a:ext cx="10515600" cy="1325563"/>
          </a:xfrm>
        </p:spPr>
        <p:txBody>
          <a:bodyPr>
            <a:normAutofit/>
          </a:bodyPr>
          <a:lstStyle/>
          <a:p>
            <a:r>
              <a:rPr lang="en-US" sz="4000" b="1" i="1" dirty="0">
                <a:latin typeface="Open Sans" panose="020B0606030504020204" pitchFamily="34" charset="0"/>
                <a:ea typeface="Open Sans" panose="020B0606030504020204" pitchFamily="34" charset="0"/>
                <a:cs typeface="Open Sans" panose="020B0606030504020204" pitchFamily="34" charset="0"/>
              </a:rPr>
              <a:t>Programmable</a:t>
            </a:r>
            <a:r>
              <a:rPr lang="en-US" sz="4000" b="1" dirty="0">
                <a:latin typeface="Open Sans" panose="020B0606030504020204" pitchFamily="34" charset="0"/>
                <a:ea typeface="Open Sans" panose="020B0606030504020204" pitchFamily="34" charset="0"/>
                <a:cs typeface="Open Sans" panose="020B0606030504020204" pitchFamily="34" charset="0"/>
              </a:rPr>
              <a:t> Packet Scheduling</a:t>
            </a:r>
          </a:p>
        </p:txBody>
      </p:sp>
      <p:pic>
        <p:nvPicPr>
          <p:cNvPr id="16" name="Graphic 15">
            <a:extLst>
              <a:ext uri="{FF2B5EF4-FFF2-40B4-BE49-F238E27FC236}">
                <a16:creationId xmlns:a16="http://schemas.microsoft.com/office/drawing/2014/main" id="{6C52A277-5BF7-F871-370B-F38FB41721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99381" y="3213522"/>
            <a:ext cx="1193800" cy="1193800"/>
          </a:xfrm>
          <a:prstGeom prst="rect">
            <a:avLst/>
          </a:prstGeom>
        </p:spPr>
      </p:pic>
      <p:sp>
        <p:nvSpPr>
          <p:cNvPr id="17" name="Content Placeholder 2">
            <a:extLst>
              <a:ext uri="{FF2B5EF4-FFF2-40B4-BE49-F238E27FC236}">
                <a16:creationId xmlns:a16="http://schemas.microsoft.com/office/drawing/2014/main" id="{D936E681-AE88-F429-9D33-4035AAED2B52}"/>
              </a:ext>
            </a:extLst>
          </p:cNvPr>
          <p:cNvSpPr txBox="1">
            <a:spLocks/>
          </p:cNvSpPr>
          <p:nvPr/>
        </p:nvSpPr>
        <p:spPr>
          <a:xfrm>
            <a:off x="3123211" y="4372988"/>
            <a:ext cx="1987552" cy="77215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1400" i="1" dirty="0">
                <a:latin typeface="Open Sans" panose="020B0606030504020204" pitchFamily="34" charset="0"/>
                <a:ea typeface="Open Sans" panose="020B0606030504020204" pitchFamily="34" charset="0"/>
                <a:cs typeface="Open Sans" panose="020B0606030504020204" pitchFamily="34" charset="0"/>
              </a:rPr>
              <a:t>Programmable</a:t>
            </a:r>
          </a:p>
          <a:p>
            <a:pPr marL="0" indent="0" algn="ctr">
              <a:lnSpc>
                <a:spcPct val="100000"/>
              </a:lnSpc>
              <a:spcBef>
                <a:spcPts val="0"/>
              </a:spcBef>
              <a:buFont typeface="Arial" panose="020B0604020202020204" pitchFamily="34" charset="0"/>
              <a:buNone/>
            </a:pPr>
            <a:r>
              <a:rPr lang="en-US" sz="1400" dirty="0">
                <a:latin typeface="Open Sans" panose="020B0606030504020204" pitchFamily="34" charset="0"/>
                <a:ea typeface="Open Sans" panose="020B0606030504020204" pitchFamily="34" charset="0"/>
                <a:cs typeface="Open Sans" panose="020B0606030504020204" pitchFamily="34" charset="0"/>
              </a:rPr>
              <a:t>Priority (Rank) Computation</a:t>
            </a:r>
          </a:p>
        </p:txBody>
      </p:sp>
      <p:grpSp>
        <p:nvGrpSpPr>
          <p:cNvPr id="2" name="Group 2">
            <a:extLst>
              <a:ext uri="{FF2B5EF4-FFF2-40B4-BE49-F238E27FC236}">
                <a16:creationId xmlns:a16="http://schemas.microsoft.com/office/drawing/2014/main" id="{E9B3AF74-7228-A774-3757-E95DD2CA2B04}"/>
              </a:ext>
            </a:extLst>
          </p:cNvPr>
          <p:cNvGrpSpPr/>
          <p:nvPr/>
        </p:nvGrpSpPr>
        <p:grpSpPr>
          <a:xfrm>
            <a:off x="4360992" y="3148603"/>
            <a:ext cx="2691201" cy="1441397"/>
            <a:chOff x="4360992" y="3148603"/>
            <a:chExt cx="2691201" cy="1441397"/>
          </a:xfrm>
        </p:grpSpPr>
        <p:sp>
          <p:nvSpPr>
            <p:cNvPr id="18" name="Rectangle D">
              <a:extLst>
                <a:ext uri="{FF2B5EF4-FFF2-40B4-BE49-F238E27FC236}">
                  <a16:creationId xmlns:a16="http://schemas.microsoft.com/office/drawing/2014/main" id="{1F58E423-C678-39C1-900C-6D2314A142A9}"/>
                </a:ext>
              </a:extLst>
            </p:cNvPr>
            <p:cNvSpPr/>
            <p:nvPr/>
          </p:nvSpPr>
          <p:spPr>
            <a:xfrm>
              <a:off x="5207518" y="3466648"/>
              <a:ext cx="1844675" cy="635848"/>
            </a:xfrm>
            <a:prstGeom prst="rect">
              <a:avLst/>
            </a:prstGeom>
            <a:solidFill>
              <a:schemeClr val="bg2"/>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riority Queue">
              <a:extLst>
                <a:ext uri="{FF2B5EF4-FFF2-40B4-BE49-F238E27FC236}">
                  <a16:creationId xmlns:a16="http://schemas.microsoft.com/office/drawing/2014/main" id="{1EA4C4FB-DBDB-05AB-E465-6C83AD714267}"/>
                </a:ext>
              </a:extLst>
            </p:cNvPr>
            <p:cNvSpPr txBox="1">
              <a:spLocks/>
            </p:cNvSpPr>
            <p:nvPr/>
          </p:nvSpPr>
          <p:spPr>
            <a:xfrm>
              <a:off x="5244666" y="4042384"/>
              <a:ext cx="1794938" cy="54761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1400" dirty="0">
                  <a:latin typeface="Open Sans" panose="020B0606030504020204" pitchFamily="34" charset="0"/>
                  <a:ea typeface="Open Sans" panose="020B0606030504020204" pitchFamily="34" charset="0"/>
                  <a:cs typeface="Open Sans" panose="020B0606030504020204" pitchFamily="34" charset="0"/>
                </a:rPr>
                <a:t>Priority Queue</a:t>
              </a:r>
            </a:p>
          </p:txBody>
        </p:sp>
        <p:sp>
          <p:nvSpPr>
            <p:cNvPr id="20" name="Rectangle C">
              <a:extLst>
                <a:ext uri="{FF2B5EF4-FFF2-40B4-BE49-F238E27FC236}">
                  <a16:creationId xmlns:a16="http://schemas.microsoft.com/office/drawing/2014/main" id="{89617675-5E17-650A-AFD5-1E17B1FB4BE2}"/>
                </a:ext>
              </a:extLst>
            </p:cNvPr>
            <p:cNvSpPr/>
            <p:nvPr/>
          </p:nvSpPr>
          <p:spPr>
            <a:xfrm>
              <a:off x="6468955" y="3536592"/>
              <a:ext cx="499100" cy="495960"/>
            </a:xfrm>
            <a:prstGeom prst="rect">
              <a:avLst/>
            </a:prstGeom>
            <a:solidFill>
              <a:srgbClr val="E66101"/>
            </a:solidFill>
            <a:ln>
              <a:solidFill>
                <a:srgbClr val="CB58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a:t>
              </a:r>
            </a:p>
          </p:txBody>
        </p:sp>
        <p:sp>
          <p:nvSpPr>
            <p:cNvPr id="21" name="Rectangle B">
              <a:extLst>
                <a:ext uri="{FF2B5EF4-FFF2-40B4-BE49-F238E27FC236}">
                  <a16:creationId xmlns:a16="http://schemas.microsoft.com/office/drawing/2014/main" id="{C0BEB37A-4F8E-D59A-3FDC-C9A37C51C61A}"/>
                </a:ext>
              </a:extLst>
            </p:cNvPr>
            <p:cNvSpPr/>
            <p:nvPr/>
          </p:nvSpPr>
          <p:spPr>
            <a:xfrm>
              <a:off x="5882970" y="3536592"/>
              <a:ext cx="499100" cy="495960"/>
            </a:xfrm>
            <a:prstGeom prst="rect">
              <a:avLst/>
            </a:prstGeom>
            <a:solidFill>
              <a:srgbClr val="4472C4"/>
            </a:solidFill>
            <a:ln>
              <a:solidFill>
                <a:srgbClr val="2F528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a:t>
              </a:r>
            </a:p>
          </p:txBody>
        </p:sp>
        <p:sp>
          <p:nvSpPr>
            <p:cNvPr id="22" name="Rectangle A">
              <a:extLst>
                <a:ext uri="{FF2B5EF4-FFF2-40B4-BE49-F238E27FC236}">
                  <a16:creationId xmlns:a16="http://schemas.microsoft.com/office/drawing/2014/main" id="{F217CEE0-42FE-67E8-8424-365CF68E8122}"/>
                </a:ext>
              </a:extLst>
            </p:cNvPr>
            <p:cNvSpPr/>
            <p:nvPr/>
          </p:nvSpPr>
          <p:spPr>
            <a:xfrm>
              <a:off x="5296985" y="3536592"/>
              <a:ext cx="499100" cy="495960"/>
            </a:xfrm>
            <a:prstGeom prst="rect">
              <a:avLst/>
            </a:prstGeom>
            <a:solidFill>
              <a:srgbClr val="552579"/>
            </a:solidFill>
            <a:ln>
              <a:solidFill>
                <a:srgbClr val="3A19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a:t>
              </a:r>
            </a:p>
          </p:txBody>
        </p:sp>
        <p:pic>
          <p:nvPicPr>
            <p:cNvPr id="25" name="Graphic 71">
              <a:extLst>
                <a:ext uri="{FF2B5EF4-FFF2-40B4-BE49-F238E27FC236}">
                  <a16:creationId xmlns:a16="http://schemas.microsoft.com/office/drawing/2014/main" id="{9F07041F-9531-E8DB-94D4-B19621BC134E}"/>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r="17675"/>
            <a:stretch/>
          </p:blipFill>
          <p:spPr>
            <a:xfrm rot="9884007" flipV="1">
              <a:off x="4360992" y="3148603"/>
              <a:ext cx="819532" cy="621917"/>
            </a:xfrm>
            <a:prstGeom prst="rect">
              <a:avLst/>
            </a:prstGeom>
          </p:spPr>
        </p:pic>
      </p:grpSp>
      <p:sp>
        <p:nvSpPr>
          <p:cNvPr id="23" name="Content Placeholder 2">
            <a:extLst>
              <a:ext uri="{FF2B5EF4-FFF2-40B4-BE49-F238E27FC236}">
                <a16:creationId xmlns:a16="http://schemas.microsoft.com/office/drawing/2014/main" id="{CC40D40F-F1D3-631D-9ACF-D0702EAC9789}"/>
              </a:ext>
            </a:extLst>
          </p:cNvPr>
          <p:cNvSpPr txBox="1">
            <a:spLocks/>
          </p:cNvSpPr>
          <p:nvPr/>
        </p:nvSpPr>
        <p:spPr>
          <a:xfrm>
            <a:off x="3410389" y="5214237"/>
            <a:ext cx="3757689" cy="421648"/>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1600" b="1" dirty="0">
                <a:latin typeface="Open Sans" panose="020B0606030504020204" pitchFamily="34" charset="0"/>
                <a:ea typeface="Open Sans" panose="020B0606030504020204" pitchFamily="34" charset="0"/>
                <a:cs typeface="Open Sans" panose="020B0606030504020204" pitchFamily="34" charset="0"/>
              </a:rPr>
              <a:t>PIFO Abstraction</a:t>
            </a:r>
          </a:p>
        </p:txBody>
      </p:sp>
      <p:sp>
        <p:nvSpPr>
          <p:cNvPr id="24" name="Rectangle 23">
            <a:extLst>
              <a:ext uri="{FF2B5EF4-FFF2-40B4-BE49-F238E27FC236}">
                <a16:creationId xmlns:a16="http://schemas.microsoft.com/office/drawing/2014/main" id="{5D848BB1-3F98-A72F-76A1-262C9A33EBE0}"/>
              </a:ext>
            </a:extLst>
          </p:cNvPr>
          <p:cNvSpPr/>
          <p:nvPr/>
        </p:nvSpPr>
        <p:spPr>
          <a:xfrm>
            <a:off x="3410390" y="2683933"/>
            <a:ext cx="3757689" cy="2530303"/>
          </a:xfrm>
          <a:prstGeom prst="rect">
            <a:avLst/>
          </a:prstGeom>
          <a:noFill/>
          <a:ln w="190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5755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collage of a person and person&#10;&#10;Description automatically generated">
            <a:extLst>
              <a:ext uri="{FF2B5EF4-FFF2-40B4-BE49-F238E27FC236}">
                <a16:creationId xmlns:a16="http://schemas.microsoft.com/office/drawing/2014/main" id="{46BAAC33-E7C1-444B-15F4-339F27F21E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5175" y="638175"/>
            <a:ext cx="5581650" cy="5581650"/>
          </a:xfrm>
          <a:prstGeom prst="rect">
            <a:avLst/>
          </a:prstGeom>
        </p:spPr>
      </p:pic>
    </p:spTree>
    <p:extLst>
      <p:ext uri="{BB962C8B-B14F-4D97-AF65-F5344CB8AC3E}">
        <p14:creationId xmlns:p14="http://schemas.microsoft.com/office/powerpoint/2010/main" val="30362732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5573</TotalTime>
  <Words>3799</Words>
  <Application>Microsoft Office PowerPoint</Application>
  <PresentationFormat>Widescreen</PresentationFormat>
  <Paragraphs>586</Paragraphs>
  <Slides>51</Slides>
  <Notes>51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Calibri</vt:lpstr>
      <vt:lpstr>Calibri Light</vt:lpstr>
      <vt:lpstr>Cambria Math</vt:lpstr>
      <vt:lpstr>Open Sans</vt:lpstr>
      <vt:lpstr>Segoe UI Variable Display Light</vt:lpstr>
      <vt:lpstr>Office Theme</vt:lpstr>
      <vt:lpstr>BBQ: A Fast and Scalable Integer Priority Queue for Hardware Packet Scheduling</vt:lpstr>
      <vt:lpstr>Packet Scheduling in the Wild</vt:lpstr>
      <vt:lpstr>Programmable Packet Scheduling</vt:lpstr>
      <vt:lpstr>Programmable Packet Scheduling</vt:lpstr>
      <vt:lpstr>Programmable Packet Scheduling</vt:lpstr>
      <vt:lpstr>Programmable Packet Scheduling</vt:lpstr>
      <vt:lpstr>Programmable Packet Scheduling</vt:lpstr>
      <vt:lpstr>Programmable Packet Scheduling</vt:lpstr>
      <vt:lpstr>PowerPoint Presentation</vt:lpstr>
      <vt:lpstr>Programmable Packet Scheduling</vt:lpstr>
      <vt:lpstr>This Talk</vt:lpstr>
      <vt:lpstr>This Talk</vt:lpstr>
      <vt:lpstr>Minimum requirements for scheduling in switches and SmartNICs</vt:lpstr>
      <vt:lpstr>This Talk</vt:lpstr>
      <vt:lpstr>Existing designs are infeasible</vt:lpstr>
      <vt:lpstr>Existing designs are infeasible</vt:lpstr>
      <vt:lpstr>Existing designs are infeasible</vt:lpstr>
      <vt:lpstr>This Talk</vt:lpstr>
      <vt:lpstr>Key Idea</vt:lpstr>
      <vt:lpstr>Integer Priority Queueing (IPQ)</vt:lpstr>
      <vt:lpstr>Integer Priority Queueing (IPQ)</vt:lpstr>
      <vt:lpstr>Integer Priority Queueing (IPQ)</vt:lpstr>
      <vt:lpstr>Integer Priority Queueing (IPQ)</vt:lpstr>
      <vt:lpstr>Integer Priority Queueing (IPQ)</vt:lpstr>
      <vt:lpstr>Integer Priority Queueing (IPQ)</vt:lpstr>
      <vt:lpstr>Integer Priority Queueing (IPQ)</vt:lpstr>
      <vt:lpstr>Integer Priority Queueing (IPQ)</vt:lpstr>
      <vt:lpstr>Integer Priority Queueing (IPQ)</vt:lpstr>
      <vt:lpstr>Bitmapped Bucket Queue (BBQ)</vt:lpstr>
      <vt:lpstr>Scalability comes for free</vt:lpstr>
      <vt:lpstr>BBQ is highly optimized for performance</vt:lpstr>
      <vt:lpstr>BBQ is highly optimized for performance</vt:lpstr>
      <vt:lpstr>BBQ is highly optimized for performance</vt:lpstr>
      <vt:lpstr>BBQ is highly optimized for performance</vt:lpstr>
      <vt:lpstr>BBQ is highly optimized for performance</vt:lpstr>
      <vt:lpstr>BBQ supports logical partitioning with zero fragmentation and performance overhead</vt:lpstr>
      <vt:lpstr>BBQ supports logical partitioning with zero fragmentation and performance overhead</vt:lpstr>
      <vt:lpstr>How does BBQ meet our requirements?</vt:lpstr>
      <vt:lpstr>This Talk</vt:lpstr>
      <vt:lpstr>BBQ Evaluation (FPGA): Performance</vt:lpstr>
      <vt:lpstr>BBQ Evaluation (FPGA): Performance</vt:lpstr>
      <vt:lpstr>BBQ Evaluation (FPGA): Performance</vt:lpstr>
      <vt:lpstr>Conclusion</vt:lpstr>
      <vt:lpstr>BBQ Evaluation (FPGA): Resources</vt:lpstr>
      <vt:lpstr>How does BBQ fit in the context of approximate priority queue designs?</vt:lpstr>
      <vt:lpstr>Accuracy</vt:lpstr>
      <vt:lpstr>Accuracy</vt:lpstr>
      <vt:lpstr>Accuracy</vt:lpstr>
      <vt:lpstr>Accuracy</vt:lpstr>
      <vt:lpstr>Accuracy</vt:lpstr>
      <vt:lpstr>Accuracy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Nirav Atre</dc:creator>
  <cp:lastModifiedBy>Nirav Atre</cp:lastModifiedBy>
  <cp:revision>2474</cp:revision>
  <dcterms:created xsi:type="dcterms:W3CDTF">2022-10-11T14:15:35Z</dcterms:created>
  <dcterms:modified xsi:type="dcterms:W3CDTF">2024-05-26T21:28:38Z</dcterms:modified>
</cp:coreProperties>
</file>