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6" r:id="rId3"/>
    <p:sldId id="300" r:id="rId4"/>
    <p:sldId id="290" r:id="rId5"/>
    <p:sldId id="289" r:id="rId6"/>
    <p:sldId id="267" r:id="rId7"/>
    <p:sldId id="302" r:id="rId8"/>
    <p:sldId id="312" r:id="rId9"/>
    <p:sldId id="305" r:id="rId10"/>
    <p:sldId id="310" r:id="rId11"/>
    <p:sldId id="309" r:id="rId12"/>
    <p:sldId id="313" r:id="rId13"/>
    <p:sldId id="311" r:id="rId14"/>
    <p:sldId id="307" r:id="rId15"/>
    <p:sldId id="270" r:id="rId16"/>
    <p:sldId id="268" r:id="rId17"/>
    <p:sldId id="314" r:id="rId18"/>
    <p:sldId id="282" r:id="rId19"/>
    <p:sldId id="315" r:id="rId20"/>
    <p:sldId id="316" r:id="rId21"/>
    <p:sldId id="277" r:id="rId22"/>
    <p:sldId id="278" r:id="rId23"/>
    <p:sldId id="279" r:id="rId24"/>
    <p:sldId id="275" r:id="rId25"/>
    <p:sldId id="30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AD9"/>
    <a:srgbClr val="3CADD9"/>
    <a:srgbClr val="F8FD70"/>
    <a:srgbClr val="949B13"/>
    <a:srgbClr val="C14745"/>
    <a:srgbClr val="9142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47" autoAdjust="0"/>
    <p:restoredTop sz="80375" autoAdjust="0"/>
  </p:normalViewPr>
  <p:slideViewPr>
    <p:cSldViewPr snapToGrid="0" snapToObjects="1">
      <p:cViewPr>
        <p:scale>
          <a:sx n="90" d="100"/>
          <a:sy n="90" d="100"/>
        </p:scale>
        <p:origin x="-132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eghanak:research:bacteriaModel:ismb2013:Talk:phisto_patho_ppi_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3CADD9"/>
            </a:solidFill>
          </c:spPr>
          <c:invertIfNegative val="0"/>
          <c:val>
            <c:numRef>
              <c:f>Sheet1!$J$5:$J$29</c:f>
              <c:numCache>
                <c:formatCode>General</c:formatCode>
                <c:ptCount val="25"/>
                <c:pt idx="0">
                  <c:v>0.301029995663981</c:v>
                </c:pt>
                <c:pt idx="1">
                  <c:v>0.602059991327962</c:v>
                </c:pt>
                <c:pt idx="2">
                  <c:v>0.301029995663981</c:v>
                </c:pt>
                <c:pt idx="3">
                  <c:v>1.633468455579586</c:v>
                </c:pt>
                <c:pt idx="4">
                  <c:v>0.301029995663981</c:v>
                </c:pt>
                <c:pt idx="5">
                  <c:v>1.255272505103306</c:v>
                </c:pt>
                <c:pt idx="6">
                  <c:v>0.845098040014257</c:v>
                </c:pt>
                <c:pt idx="7">
                  <c:v>3.481442628502305</c:v>
                </c:pt>
                <c:pt idx="8">
                  <c:v>1.342422680822206</c:v>
                </c:pt>
                <c:pt idx="9">
                  <c:v>1.342422680822206</c:v>
                </c:pt>
                <c:pt idx="10">
                  <c:v>1.255272505103306</c:v>
                </c:pt>
                <c:pt idx="11">
                  <c:v>0.301029995663981</c:v>
                </c:pt>
                <c:pt idx="12">
                  <c:v>0.954242509439325</c:v>
                </c:pt>
                <c:pt idx="13">
                  <c:v>1.361727836017593</c:v>
                </c:pt>
                <c:pt idx="14">
                  <c:v>0.903089986991944</c:v>
                </c:pt>
                <c:pt idx="15">
                  <c:v>0.477121254719662</c:v>
                </c:pt>
                <c:pt idx="16">
                  <c:v>3.576341350205793</c:v>
                </c:pt>
                <c:pt idx="17">
                  <c:v>0.602059991327962</c:v>
                </c:pt>
                <c:pt idx="18">
                  <c:v>1.397940008672038</c:v>
                </c:pt>
                <c:pt idx="19">
                  <c:v>0.602059991327962</c:v>
                </c:pt>
                <c:pt idx="20">
                  <c:v>0.698970004336019</c:v>
                </c:pt>
                <c:pt idx="21">
                  <c:v>1.27875360095283</c:v>
                </c:pt>
                <c:pt idx="22">
                  <c:v>3.126456113431797</c:v>
                </c:pt>
                <c:pt idx="23">
                  <c:v>0.698970004336019</c:v>
                </c:pt>
                <c:pt idx="24">
                  <c:v>0.477121254719662</c:v>
                </c:pt>
              </c:numCache>
            </c:numRef>
          </c:val>
        </c:ser>
        <c:dLbls>
          <c:showLegendKey val="0"/>
          <c:showVal val="0"/>
          <c:showCatName val="0"/>
          <c:showSerName val="0"/>
          <c:showPercent val="0"/>
          <c:showBubbleSize val="0"/>
        </c:dLbls>
        <c:gapWidth val="150"/>
        <c:axId val="649887976"/>
        <c:axId val="649890984"/>
      </c:barChart>
      <c:catAx>
        <c:axId val="649887976"/>
        <c:scaling>
          <c:orientation val="maxMin"/>
        </c:scaling>
        <c:delete val="1"/>
        <c:axPos val="l"/>
        <c:majorTickMark val="out"/>
        <c:minorTickMark val="none"/>
        <c:tickLblPos val="nextTo"/>
        <c:crossAx val="649890984"/>
        <c:crosses val="autoZero"/>
        <c:auto val="1"/>
        <c:lblAlgn val="ctr"/>
        <c:lblOffset val="100"/>
        <c:noMultiLvlLbl val="0"/>
      </c:catAx>
      <c:valAx>
        <c:axId val="649890984"/>
        <c:scaling>
          <c:orientation val="minMax"/>
        </c:scaling>
        <c:delete val="0"/>
        <c:axPos val="t"/>
        <c:majorGridlines/>
        <c:numFmt formatCode="General" sourceLinked="1"/>
        <c:majorTickMark val="out"/>
        <c:minorTickMark val="none"/>
        <c:tickLblPos val="nextTo"/>
        <c:crossAx val="6498879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B3975-94A1-2048-AA3F-6EE86F60A841}" type="datetimeFigureOut">
              <a:rPr lang="en-US" smtClean="0"/>
              <a:t>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82DC26-F757-C04D-83AF-7DDA632D666A}" type="slidenum">
              <a:rPr lang="en-US" smtClean="0"/>
              <a:t>‹#›</a:t>
            </a:fld>
            <a:endParaRPr lang="en-US"/>
          </a:p>
        </p:txBody>
      </p:sp>
    </p:spTree>
    <p:extLst>
      <p:ext uri="{BB962C8B-B14F-4D97-AF65-F5344CB8AC3E}">
        <p14:creationId xmlns:p14="http://schemas.microsoft.com/office/powerpoint/2010/main" val="1657229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65ABD-1F63-7944-981E-CB6489581C35}" type="datetimeFigureOut">
              <a:rPr lang="en-US" smtClean="0"/>
              <a:t>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A2B36-8A6E-A943-A658-649BB1825398}" type="slidenum">
              <a:rPr lang="en-US" smtClean="0"/>
              <a:t>‹#›</a:t>
            </a:fld>
            <a:endParaRPr lang="en-US"/>
          </a:p>
        </p:txBody>
      </p:sp>
    </p:spTree>
    <p:extLst>
      <p:ext uri="{BB962C8B-B14F-4D97-AF65-F5344CB8AC3E}">
        <p14:creationId xmlns:p14="http://schemas.microsoft.com/office/powerpoint/2010/main" val="26985397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image here shows </a:t>
            </a:r>
            <a:r>
              <a:rPr lang="en-US" baseline="0" dirty="0" err="1" smtClean="0"/>
              <a:t>Salm</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of the key mechanisms underlying infectious diseases is the molecular interaction between the causative agent, such as a bacterium or virus and the host, such as †he human body or a mouse. In particular we’re interested in PPIs as these form the majority of the molecular interactions. The graph on the right depicts multiple such host-pathogen interactions. There are multiple host organisms – human mouse plant and multiple pathogen organisms as well. Despite the diversity of these organisms, there are still similarities in how the pathogens exploit the hosts and how the hosts defend themselves. This notion leads us to develop methods that can work well by combining knowledge across these organisms. Basically using better studied diseases to understand the lesser studied ones.</a:t>
            </a:r>
          </a:p>
        </p:txBody>
      </p:sp>
      <p:sp>
        <p:nvSpPr>
          <p:cNvPr id="4" name="Slide Number Placeholder 3"/>
          <p:cNvSpPr>
            <a:spLocks noGrp="1"/>
          </p:cNvSpPr>
          <p:nvPr>
            <p:ph type="sldNum" sz="quarter" idx="10"/>
          </p:nvPr>
        </p:nvSpPr>
        <p:spPr/>
        <p:txBody>
          <a:bodyPr/>
          <a:lstStyle/>
          <a:p>
            <a:fld id="{613A2B36-8A6E-A943-A658-649BB1825398}" type="slidenum">
              <a:rPr lang="en-US" smtClean="0"/>
              <a:t>2</a:t>
            </a:fld>
            <a:endParaRPr lang="en-US"/>
          </a:p>
        </p:txBody>
      </p:sp>
    </p:spTree>
    <p:extLst>
      <p:ext uri="{BB962C8B-B14F-4D97-AF65-F5344CB8AC3E}">
        <p14:creationId xmlns:p14="http://schemas.microsoft.com/office/powerpoint/2010/main" val="111425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Minimize a reweighted loss</a:t>
            </a:r>
            <a:r>
              <a:rPr lang="en-US" baseline="0" dirty="0" smtClean="0"/>
              <a:t> function, for instance</a:t>
            </a:r>
            <a:r>
              <a:rPr lang="en-US" dirty="0" smtClean="0"/>
              <a:t> reweighted</a:t>
            </a:r>
            <a:r>
              <a:rPr lang="en-US" baseline="0" dirty="0" smtClean="0"/>
              <a:t> logistic loss or hinge loss.</a:t>
            </a:r>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13</a:t>
            </a:fld>
            <a:endParaRPr lang="en-US"/>
          </a:p>
        </p:txBody>
      </p:sp>
    </p:spTree>
    <p:extLst>
      <p:ext uri="{BB962C8B-B14F-4D97-AF65-F5344CB8AC3E}">
        <p14:creationId xmlns:p14="http://schemas.microsoft.com/office/powerpoint/2010/main" val="1532201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16</a:t>
            </a:fld>
            <a:endParaRPr lang="en-US"/>
          </a:p>
        </p:txBody>
      </p:sp>
    </p:spTree>
    <p:extLst>
      <p:ext uri="{BB962C8B-B14F-4D97-AF65-F5344CB8AC3E}">
        <p14:creationId xmlns:p14="http://schemas.microsoft.com/office/powerpoint/2010/main" val="271571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18</a:t>
            </a:fld>
            <a:endParaRPr lang="en-US"/>
          </a:p>
        </p:txBody>
      </p:sp>
    </p:spTree>
    <p:extLst>
      <p:ext uri="{BB962C8B-B14F-4D97-AF65-F5344CB8AC3E}">
        <p14:creationId xmlns:p14="http://schemas.microsoft.com/office/powerpoint/2010/main" val="215918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19</a:t>
            </a:fld>
            <a:endParaRPr lang="en-US"/>
          </a:p>
        </p:txBody>
      </p:sp>
    </p:spTree>
    <p:extLst>
      <p:ext uri="{BB962C8B-B14F-4D97-AF65-F5344CB8AC3E}">
        <p14:creationId xmlns:p14="http://schemas.microsoft.com/office/powerpoint/2010/main" val="215918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PHISTO</a:t>
            </a:r>
            <a:r>
              <a:rPr lang="en-US" baseline="0" dirty="0" smtClean="0"/>
              <a:t> is one database for host-pathogen protein interactions.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chart shows a subset</a:t>
            </a:r>
            <a:r>
              <a:rPr lang="en-US" baseline="0" dirty="0" smtClean="0"/>
              <a:t> of the host-pathogen interactions in this database. On the left is a phylogenetic tree that I constructed using all the pathogen species. On the right hand you can see a histogram that shows the number of interactions for each pathogen. The take-away message here is – host-pathogen data spans several organisms and collectively we have a large repository of interactions. Can we combine all these interactions to build better models? Our work tries to address this question.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we use the multi-task learning paradigm from machine learning which focuses on jointly building models when there exist multiple similar problems. In our scenario, each host-pathogen interaction prediction is one task.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 three of these datasets – most of the interactions in these 3 are from high throughput experiments. In addition we use a dataset from our collaborators which has Salmonella-human interactions. All of these 62 come from small-scale experiments. All four pathogens are bacterial species.</a:t>
            </a:r>
            <a:endParaRPr lang="en-US" dirty="0" smtClean="0"/>
          </a:p>
        </p:txBody>
      </p:sp>
      <p:sp>
        <p:nvSpPr>
          <p:cNvPr id="4" name="Slide Number Placeholder 3"/>
          <p:cNvSpPr>
            <a:spLocks noGrp="1"/>
          </p:cNvSpPr>
          <p:nvPr>
            <p:ph type="sldNum" sz="quarter" idx="10"/>
          </p:nvPr>
        </p:nvSpPr>
        <p:spPr/>
        <p:txBody>
          <a:bodyPr/>
          <a:lstStyle/>
          <a:p>
            <a:fld id="{613A2B36-8A6E-A943-A658-649BB1825398}" type="slidenum">
              <a:rPr lang="en-US" smtClean="0"/>
              <a:t>24</a:t>
            </a:fld>
            <a:endParaRPr lang="en-US"/>
          </a:p>
        </p:txBody>
      </p:sp>
    </p:spTree>
    <p:extLst>
      <p:ext uri="{BB962C8B-B14F-4D97-AF65-F5344CB8AC3E}">
        <p14:creationId xmlns:p14="http://schemas.microsoft.com/office/powerpoint/2010/main" val="294440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motivate this talk, I would like to present some statistics</a:t>
            </a:r>
            <a:r>
              <a:rPr lang="en-US" baseline="0" dirty="0" smtClean="0"/>
              <a:t> on infectious diseases. This table shows the number of infections, hospitalizations and deaths caused by a variety of pathogens in the US in 2011. The total number of infections were 38 million – the numbers are much higher in developing countries.</a:t>
            </a:r>
            <a:r>
              <a:rPr lang="en-US" dirty="0" smtClean="0"/>
              <a:t> Note that number of deaths caused</a:t>
            </a:r>
            <a:r>
              <a:rPr lang="en-US" baseline="0" dirty="0" smtClean="0"/>
              <a:t> by</a:t>
            </a:r>
            <a:r>
              <a:rPr lang="en-US" dirty="0" smtClean="0"/>
              <a:t> Bacterial</a:t>
            </a:r>
            <a:r>
              <a:rPr lang="en-US" baseline="0" dirty="0" smtClean="0"/>
              <a:t> infections were much higher despite a lower number of illnesses. </a:t>
            </a:r>
            <a:endParaRPr lang="en-US" dirty="0" smtClean="0"/>
          </a:p>
          <a:p>
            <a:endParaRPr lang="en-US" dirty="0"/>
          </a:p>
        </p:txBody>
      </p:sp>
      <p:sp>
        <p:nvSpPr>
          <p:cNvPr id="4" name="Slide Number Placeholder 3"/>
          <p:cNvSpPr>
            <a:spLocks noGrp="1"/>
          </p:cNvSpPr>
          <p:nvPr>
            <p:ph type="sldNum" sz="quarter" idx="10"/>
          </p:nvPr>
        </p:nvSpPr>
        <p:spPr/>
        <p:txBody>
          <a:bodyPr/>
          <a:lstStyle/>
          <a:p>
            <a:fld id="{D19B7CA9-A8AA-D844-A2E4-8CEF7F408C77}" type="slidenum">
              <a:rPr lang="en-US" smtClean="0"/>
              <a:t>25</a:t>
            </a:fld>
            <a:endParaRPr lang="en-US"/>
          </a:p>
        </p:txBody>
      </p:sp>
    </p:spTree>
    <p:extLst>
      <p:ext uri="{BB962C8B-B14F-4D97-AF65-F5344CB8AC3E}">
        <p14:creationId xmlns:p14="http://schemas.microsoft.com/office/powerpoint/2010/main" val="308026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outline of</a:t>
            </a:r>
            <a:r>
              <a:rPr lang="en-US" baseline="0" dirty="0" smtClean="0"/>
              <a:t> my</a:t>
            </a:r>
            <a:r>
              <a:rPr lang="en-US" dirty="0" smtClean="0"/>
              <a:t> talk today. </a:t>
            </a:r>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3</a:t>
            </a:fld>
            <a:endParaRPr lang="en-US"/>
          </a:p>
        </p:txBody>
      </p:sp>
    </p:spTree>
    <p:extLst>
      <p:ext uri="{BB962C8B-B14F-4D97-AF65-F5344CB8AC3E}">
        <p14:creationId xmlns:p14="http://schemas.microsoft.com/office/powerpoint/2010/main" val="316196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4</a:t>
            </a:fld>
            <a:endParaRPr lang="en-US"/>
          </a:p>
        </p:txBody>
      </p:sp>
    </p:spTree>
    <p:extLst>
      <p:ext uri="{BB962C8B-B14F-4D97-AF65-F5344CB8AC3E}">
        <p14:creationId xmlns:p14="http://schemas.microsoft.com/office/powerpoint/2010/main" val="378723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Bio-chemical methods like co-</a:t>
            </a:r>
            <a:r>
              <a:rPr lang="en-US" baseline="0" dirty="0" err="1" smtClean="0"/>
              <a:t>immunoprecipitation</a:t>
            </a:r>
            <a:r>
              <a:rPr lang="en-US" baseline="0" dirty="0" smtClean="0"/>
              <a:t>, yeast2h assays are used to determine whether 2 given protein molecules will bind to each other or not. The big challenge for these methods is – they’re often very expensive and time-consuming. More so because of the number of potential interactions that need to be tested. For example if you have a human host and </a:t>
            </a:r>
            <a:r>
              <a:rPr lang="en-US" baseline="0" dirty="0" err="1" smtClean="0"/>
              <a:t>B.anthracis</a:t>
            </a:r>
            <a:r>
              <a:rPr lang="en-US" baseline="0" dirty="0" smtClean="0"/>
              <a:t> as the pathogen, there are about 60 million pairs of proteins that could potentially interact.</a:t>
            </a:r>
          </a:p>
          <a:p>
            <a:r>
              <a:rPr lang="en-US" baseline="0" dirty="0" smtClean="0"/>
              <a:t>Computational techniques can help reduce this search space, by predicting possible interactions. They use known interactions to build predictive models. The challenge here is – often there may not be enough interactions data available, and in some cases none at all.</a:t>
            </a:r>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5</a:t>
            </a:fld>
            <a:endParaRPr lang="en-US"/>
          </a:p>
        </p:txBody>
      </p:sp>
    </p:spTree>
    <p:extLst>
      <p:ext uri="{BB962C8B-B14F-4D97-AF65-F5344CB8AC3E}">
        <p14:creationId xmlns:p14="http://schemas.microsoft.com/office/powerpoint/2010/main" val="47291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Interactions that have already been </a:t>
            </a:r>
            <a:r>
              <a:rPr lang="en-US" baseline="0" dirty="0" smtClean="0"/>
              <a:t>discovered are curated by various databases. To predict the unknown interactions, machine learning based approaches will use the known interactions as training data. For all training examples you obtain features for each pair of proteins and treat that as the instance X. The label is 0 or 1. Essentially this is a binary classification problem and people often use classifiers such as support vector machines, logistic regression etc.</a:t>
            </a:r>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6</a:t>
            </a:fld>
            <a:endParaRPr lang="en-US"/>
          </a:p>
        </p:txBody>
      </p:sp>
    </p:spTree>
    <p:extLst>
      <p:ext uri="{BB962C8B-B14F-4D97-AF65-F5344CB8AC3E}">
        <p14:creationId xmlns:p14="http://schemas.microsoft.com/office/powerpoint/2010/main" val="147071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prediction task is posed as a classification problem where the two target classes are “interact” and “not interact”. The procedure consists of a pipeline which starts with feature generation, where for every protein pair, features are computed using biological attributes from databases like Gene Ontology, Protein family etc. The second step is Training where a model is built to separate the interactions from the non-interactions.</a:t>
            </a:r>
          </a:p>
          <a:p>
            <a:r>
              <a:rPr lang="en-US" baseline="0" dirty="0" smtClean="0"/>
              <a:t>This is followed by the Prediction step where the model is used to classify a given protein pair indicated by “x” in this figure.</a:t>
            </a:r>
          </a:p>
          <a:p>
            <a:r>
              <a:rPr lang="en-US" baseline="0" dirty="0" smtClean="0"/>
              <a:t>A thing to note is that : we don’t have any gold-standard non-interacting datasets. Various methods have been proposed in the literature to generate the negative class, </a:t>
            </a:r>
            <a:r>
              <a:rPr lang="en-US" baseline="0" dirty="0" err="1" smtClean="0"/>
              <a:t>i.e</a:t>
            </a:r>
            <a:r>
              <a:rPr lang="en-US" baseline="0" dirty="0" smtClean="0"/>
              <a:t> the non-interacting protein pairs. We use a simple method – where we sample random protein-pairs from the set of all possible protein pairs. </a:t>
            </a:r>
          </a:p>
          <a:p>
            <a:r>
              <a:rPr lang="en-US" baseline="0" dirty="0" smtClean="0"/>
              <a:t>?? We chose this because the probability that this negative class data will have true positives is very low.</a:t>
            </a:r>
          </a:p>
        </p:txBody>
      </p:sp>
      <p:sp>
        <p:nvSpPr>
          <p:cNvPr id="4" name="Slide Number Placeholder 3"/>
          <p:cNvSpPr>
            <a:spLocks noGrp="1"/>
          </p:cNvSpPr>
          <p:nvPr>
            <p:ph type="sldNum" sz="quarter" idx="10"/>
          </p:nvPr>
        </p:nvSpPr>
        <p:spPr/>
        <p:txBody>
          <a:bodyPr/>
          <a:lstStyle/>
          <a:p>
            <a:fld id="{D19B7CA9-A8AA-D844-A2E4-8CEF7F408C77}" type="slidenum">
              <a:rPr lang="en-US" smtClean="0"/>
              <a:t>7</a:t>
            </a:fld>
            <a:endParaRPr lang="en-US"/>
          </a:p>
        </p:txBody>
      </p:sp>
    </p:spTree>
    <p:extLst>
      <p:ext uri="{BB962C8B-B14F-4D97-AF65-F5344CB8AC3E}">
        <p14:creationId xmlns:p14="http://schemas.microsoft.com/office/powerpoint/2010/main" val="168705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“source” tasks with labeled examples</a:t>
            </a:r>
          </a:p>
          <a:p>
            <a:r>
              <a:rPr lang="en-US" dirty="0" smtClean="0"/>
              <a:t>Goal : predictions on target task</a:t>
            </a:r>
          </a:p>
          <a:p>
            <a:r>
              <a:rPr lang="en-US" dirty="0" smtClean="0"/>
              <a:t>Different source examples have varying similarity to target examples</a:t>
            </a:r>
          </a:p>
          <a:p>
            <a:endParaRPr lang="en-US" dirty="0" smtClean="0"/>
          </a:p>
          <a:p>
            <a:r>
              <a:rPr lang="en-US" dirty="0" smtClean="0"/>
              <a:t>If the distributions are identical,</a:t>
            </a:r>
            <a:r>
              <a:rPr lang="en-US" baseline="0" dirty="0" smtClean="0"/>
              <a:t> then it is the conventional classification setting where you can use all source data for training and apply the built model on the target data. However, often this is not the case. For instance when each task’s data comes a different organism. If the features “x” were say, the protein sequence then this distribution would be different across organisms.</a:t>
            </a:r>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9</a:t>
            </a:fld>
            <a:endParaRPr lang="en-US"/>
          </a:p>
        </p:txBody>
      </p:sp>
    </p:spTree>
    <p:extLst>
      <p:ext uri="{BB962C8B-B14F-4D97-AF65-F5344CB8AC3E}">
        <p14:creationId xmlns:p14="http://schemas.microsoft.com/office/powerpoint/2010/main" val="153220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there might be some source examples that are similar to the target examples. How do we find these “best” source examples? </a:t>
            </a:r>
          </a:p>
          <a:p>
            <a:r>
              <a:rPr lang="en-US" baseline="0" dirty="0" smtClean="0"/>
              <a:t>Several methods have been proposed to address this problem of selecting examples when there is a distribution shift in the data. We use popular method, called Kernel Mean Matching.</a:t>
            </a:r>
            <a:endParaRPr lang="en-US" dirty="0"/>
          </a:p>
        </p:txBody>
      </p:sp>
      <p:sp>
        <p:nvSpPr>
          <p:cNvPr id="4" name="Slide Number Placeholder 3"/>
          <p:cNvSpPr>
            <a:spLocks noGrp="1"/>
          </p:cNvSpPr>
          <p:nvPr>
            <p:ph type="sldNum" sz="quarter" idx="10"/>
          </p:nvPr>
        </p:nvSpPr>
        <p:spPr/>
        <p:txBody>
          <a:bodyPr/>
          <a:lstStyle/>
          <a:p>
            <a:fld id="{613A2B36-8A6E-A943-A658-649BB1825398}" type="slidenum">
              <a:rPr lang="en-US" smtClean="0"/>
              <a:t>10</a:t>
            </a:fld>
            <a:endParaRPr lang="en-US"/>
          </a:p>
        </p:txBody>
      </p:sp>
    </p:spTree>
    <p:extLst>
      <p:ext uri="{BB962C8B-B14F-4D97-AF65-F5344CB8AC3E}">
        <p14:creationId xmlns:p14="http://schemas.microsoft.com/office/powerpoint/2010/main" val="153220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 feature map phi, KMM compares</a:t>
            </a:r>
            <a:r>
              <a:rPr lang="en-US" baseline="0" dirty="0" smtClean="0"/>
              <a:t> the mean of the reweighted source feature vectors with the mean of the target feature vectors. Clearly if the two distributions were identical, the means would be the same. For sufficiently rich phi such as </a:t>
            </a:r>
            <a:r>
              <a:rPr lang="en-US" baseline="0" dirty="0" err="1" smtClean="0"/>
              <a:t>gaussian</a:t>
            </a:r>
            <a:r>
              <a:rPr lang="en-US" baseline="0" dirty="0" smtClean="0"/>
              <a:t> kernels, matching the means is identical to matching the two distributions. Hence we can minimize the distance over all possible </a:t>
            </a:r>
            <a:r>
              <a:rPr lang="en-US" baseline="0" dirty="0" err="1" smtClean="0"/>
              <a:t>reweightings</a:t>
            </a:r>
            <a:r>
              <a:rPr lang="en-US" baseline="0" dirty="0" smtClean="0"/>
              <a:t>. This function is also called Maximum Mean Discrepancy (MMD).</a:t>
            </a:r>
          </a:p>
          <a:p>
            <a:endParaRPr lang="en-US" baseline="0" dirty="0" smtClean="0"/>
          </a:p>
          <a:p>
            <a:r>
              <a:rPr lang="en-US" baseline="0" dirty="0" smtClean="0"/>
              <a:t>Doing some simple algebra on this gives us this </a:t>
            </a:r>
            <a:r>
              <a:rPr lang="en-US" baseline="0" dirty="0" err="1" smtClean="0"/>
              <a:t>kernalized</a:t>
            </a:r>
            <a:r>
              <a:rPr lang="en-US" baseline="0" dirty="0" smtClean="0"/>
              <a:t> function.</a:t>
            </a:r>
          </a:p>
        </p:txBody>
      </p:sp>
      <p:sp>
        <p:nvSpPr>
          <p:cNvPr id="4" name="Slide Number Placeholder 3"/>
          <p:cNvSpPr>
            <a:spLocks noGrp="1"/>
          </p:cNvSpPr>
          <p:nvPr>
            <p:ph type="sldNum" sz="quarter" idx="10"/>
          </p:nvPr>
        </p:nvSpPr>
        <p:spPr/>
        <p:txBody>
          <a:bodyPr/>
          <a:lstStyle/>
          <a:p>
            <a:fld id="{613A2B36-8A6E-A943-A658-649BB1825398}" type="slidenum">
              <a:rPr lang="en-US" smtClean="0"/>
              <a:t>11</a:t>
            </a:fld>
            <a:endParaRPr lang="en-US"/>
          </a:p>
        </p:txBody>
      </p:sp>
    </p:spTree>
    <p:extLst>
      <p:ext uri="{BB962C8B-B14F-4D97-AF65-F5344CB8AC3E}">
        <p14:creationId xmlns:p14="http://schemas.microsoft.com/office/powerpoint/2010/main" val="90719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81E0A-9786-AE42-9612-728A2D8C3B1F}" type="datetime1">
              <a:rPr lang="en-US" smtClean="0"/>
              <a:t>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97884-D91C-2445-965D-F565157E3F2B}" type="datetime1">
              <a:rPr lang="en-US" smtClean="0"/>
              <a:t>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57BB8-13DD-304F-B126-850891C5DD90}" type="datetime1">
              <a:rPr lang="en-US" smtClean="0"/>
              <a:t>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E15861-B957-1548-8713-05DA9D8B8B53}" type="datetime1">
              <a:rPr lang="en-US" smtClean="0"/>
              <a:t>1/20/14</a:t>
            </a:fld>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09FC5-562D-4B4D-8F0A-BDE52A085CDE}" type="datetime1">
              <a:rPr lang="en-US" smtClean="0"/>
              <a:t>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E2B300-2319-5540-BCA7-9E020AFD0B83}" type="datetime1">
              <a:rPr lang="en-US" smtClean="0"/>
              <a:t>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96CA4-E812-4843-9952-FCFB5D6FE9D4}" type="datetime1">
              <a:rPr lang="en-US" smtClean="0"/>
              <a:t>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B1AD0-4094-4744-9042-15DF0EC3D562}" type="datetime1">
              <a:rPr lang="en-US" smtClean="0"/>
              <a:t>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F1607-FD19-694B-8B9D-44B81447698E}" type="datetime1">
              <a:rPr lang="en-US" smtClean="0"/>
              <a:t>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D7F7B-D617-B949-9F74-BBCD4243BB9C}" type="datetime1">
              <a:rPr lang="en-US" smtClean="0"/>
              <a:t>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8CA25-58A6-C844-9A0F-229CE81DCA1B}" type="datetime1">
              <a:rPr lang="en-US" smtClean="0"/>
              <a:t>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0660B-A62D-7B4C-82C7-2098E414283D}" type="datetime1">
              <a:rPr lang="en-US" smtClean="0"/>
              <a:t>1/20/14</a:t>
            </a:fld>
            <a:endParaRPr lang="en-US"/>
          </a:p>
        </p:txBody>
      </p:sp>
      <p:sp>
        <p:nvSpPr>
          <p:cNvPr id="6" name="Slide Number Placeholder 5"/>
          <p:cNvSpPr>
            <a:spLocks noGrp="1"/>
          </p:cNvSpPr>
          <p:nvPr>
            <p:ph type="sldNum" sz="quarter" idx="4"/>
          </p:nvPr>
        </p:nvSpPr>
        <p:spPr>
          <a:xfrm>
            <a:off x="3564858"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1631"/>
            <a:ext cx="7396383" cy="1470025"/>
          </a:xfrm>
        </p:spPr>
        <p:txBody>
          <a:bodyPr>
            <a:noAutofit/>
          </a:bodyPr>
          <a:lstStyle/>
          <a:p>
            <a:r>
              <a:rPr lang="en-US" sz="3600" dirty="0" smtClean="0"/>
              <a:t>Multisource </a:t>
            </a:r>
            <a:r>
              <a:rPr lang="en-US" sz="3600" dirty="0"/>
              <a:t>transfer learning </a:t>
            </a:r>
            <a:r>
              <a:rPr lang="en-US" sz="3600" dirty="0" smtClean="0"/>
              <a:t>for protein interaction prediction</a:t>
            </a:r>
            <a:endParaRPr lang="en-US" sz="3600" dirty="0"/>
          </a:p>
        </p:txBody>
      </p:sp>
      <p:sp>
        <p:nvSpPr>
          <p:cNvPr id="3" name="Subtitle 2"/>
          <p:cNvSpPr>
            <a:spLocks noGrp="1"/>
          </p:cNvSpPr>
          <p:nvPr>
            <p:ph type="subTitle" idx="1"/>
          </p:nvPr>
        </p:nvSpPr>
        <p:spPr>
          <a:xfrm>
            <a:off x="766596" y="3302881"/>
            <a:ext cx="7610808" cy="1752600"/>
          </a:xfrm>
        </p:spPr>
        <p:txBody>
          <a:bodyPr>
            <a:normAutofit/>
          </a:bodyPr>
          <a:lstStyle/>
          <a:p>
            <a:r>
              <a:rPr lang="en-US" sz="2800" u="sng" dirty="0" smtClean="0">
                <a:solidFill>
                  <a:srgbClr val="000000"/>
                </a:solidFill>
              </a:rPr>
              <a:t>Meghana Kshirsagar</a:t>
            </a:r>
            <a:r>
              <a:rPr lang="en-US" sz="2800" u="sng" baseline="30000" dirty="0" smtClean="0">
                <a:solidFill>
                  <a:srgbClr val="000000"/>
                </a:solidFill>
              </a:rPr>
              <a:t>1</a:t>
            </a:r>
          </a:p>
          <a:p>
            <a:r>
              <a:rPr lang="en-US" sz="2800" dirty="0" smtClean="0">
                <a:solidFill>
                  <a:schemeClr val="tx1"/>
                </a:solidFill>
              </a:rPr>
              <a:t>Jaime Carbonell</a:t>
            </a:r>
            <a:r>
              <a:rPr lang="en-US" sz="2800" baseline="30000" dirty="0" smtClean="0">
                <a:solidFill>
                  <a:schemeClr val="tx1"/>
                </a:solidFill>
              </a:rPr>
              <a:t>1             </a:t>
            </a:r>
            <a:r>
              <a:rPr lang="en-US" sz="2800" dirty="0" smtClean="0">
                <a:solidFill>
                  <a:schemeClr val="tx1"/>
                </a:solidFill>
              </a:rPr>
              <a:t>Judith Klein-Seetharaman</a:t>
            </a:r>
            <a:r>
              <a:rPr lang="en-US" sz="2800" baseline="30000" dirty="0" smtClean="0">
                <a:solidFill>
                  <a:schemeClr val="tx1"/>
                </a:solidFill>
              </a:rPr>
              <a:t>1,2</a:t>
            </a:r>
            <a:endParaRPr lang="en-US" sz="2800" baseline="30000" dirty="0">
              <a:solidFill>
                <a:schemeClr val="tx1"/>
              </a:solidFill>
            </a:endParaRPr>
          </a:p>
        </p:txBody>
      </p:sp>
      <p:grpSp>
        <p:nvGrpSpPr>
          <p:cNvPr id="4" name="Group 3"/>
          <p:cNvGrpSpPr/>
          <p:nvPr/>
        </p:nvGrpSpPr>
        <p:grpSpPr>
          <a:xfrm>
            <a:off x="641222" y="4855881"/>
            <a:ext cx="3967502" cy="1503434"/>
            <a:chOff x="2626571" y="4991829"/>
            <a:chExt cx="3967502" cy="1503434"/>
          </a:xfrm>
        </p:grpSpPr>
        <p:sp>
          <p:nvSpPr>
            <p:cNvPr id="9" name="TextBox 8"/>
            <p:cNvSpPr txBox="1"/>
            <p:nvPr/>
          </p:nvSpPr>
          <p:spPr>
            <a:xfrm>
              <a:off x="2626571" y="4991829"/>
              <a:ext cx="3967502" cy="1107996"/>
            </a:xfrm>
            <a:prstGeom prst="rect">
              <a:avLst/>
            </a:prstGeom>
            <a:noFill/>
          </p:spPr>
          <p:txBody>
            <a:bodyPr wrap="none" rtlCol="0">
              <a:spAutoFit/>
            </a:bodyPr>
            <a:lstStyle/>
            <a:p>
              <a:pPr algn="ctr"/>
              <a:r>
                <a:rPr lang="en-US" sz="2200" baseline="30000" dirty="0" smtClean="0">
                  <a:solidFill>
                    <a:srgbClr val="800000"/>
                  </a:solidFill>
                </a:rPr>
                <a:t>1</a:t>
              </a:r>
              <a:r>
                <a:rPr lang="en-US" sz="2200" dirty="0" smtClean="0">
                  <a:solidFill>
                    <a:srgbClr val="800000"/>
                  </a:solidFill>
                </a:rPr>
                <a:t>Language Technologies Institute</a:t>
              </a:r>
            </a:p>
            <a:p>
              <a:pPr algn="ctr"/>
              <a:r>
                <a:rPr lang="en-US" sz="2200" dirty="0" smtClean="0">
                  <a:solidFill>
                    <a:srgbClr val="800000"/>
                  </a:solidFill>
                </a:rPr>
                <a:t>School of Computer Science</a:t>
              </a:r>
            </a:p>
            <a:p>
              <a:pPr algn="ctr"/>
              <a:r>
                <a:rPr lang="en-US" sz="2200" dirty="0" smtClean="0">
                  <a:solidFill>
                    <a:srgbClr val="800000"/>
                  </a:solidFill>
                </a:rPr>
                <a:t>Carnegie Mellon University, USA</a:t>
              </a:r>
              <a:endParaRPr lang="en-US" sz="2200" dirty="0">
                <a:solidFill>
                  <a:srgbClr val="800000"/>
                </a:solidFill>
              </a:endParaRPr>
            </a:p>
          </p:txBody>
        </p:sp>
        <p:pic>
          <p:nvPicPr>
            <p:cNvPr id="10" name="Picture 76" descr="lti.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9357" y="6001708"/>
              <a:ext cx="926204" cy="49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Slide Number Placeholder 11"/>
          <p:cNvSpPr>
            <a:spLocks noGrp="1"/>
          </p:cNvSpPr>
          <p:nvPr>
            <p:ph type="sldNum" sz="quarter" idx="12"/>
          </p:nvPr>
        </p:nvSpPr>
        <p:spPr>
          <a:xfrm>
            <a:off x="3564858" y="6148649"/>
            <a:ext cx="2133600" cy="365125"/>
          </a:xfrm>
        </p:spPr>
        <p:txBody>
          <a:bodyPr/>
          <a:lstStyle/>
          <a:p>
            <a:fld id="{0FB56013-B943-42BA-886F-6F9D4EB85E9D}" type="slidenum">
              <a:rPr lang="en-US" smtClean="0"/>
              <a:t>1</a:t>
            </a:fld>
            <a:endParaRPr lang="en-US" dirty="0"/>
          </a:p>
        </p:txBody>
      </p:sp>
      <p:sp>
        <p:nvSpPr>
          <p:cNvPr id="5" name="Rectangle 4"/>
          <p:cNvSpPr/>
          <p:nvPr/>
        </p:nvSpPr>
        <p:spPr>
          <a:xfrm>
            <a:off x="4572000" y="4858415"/>
            <a:ext cx="4572000" cy="769441"/>
          </a:xfrm>
          <a:prstGeom prst="rect">
            <a:avLst/>
          </a:prstGeom>
        </p:spPr>
        <p:txBody>
          <a:bodyPr>
            <a:spAutoFit/>
          </a:bodyPr>
          <a:lstStyle/>
          <a:p>
            <a:pPr algn="ctr"/>
            <a:r>
              <a:rPr lang="en-US" sz="2200" baseline="30000" dirty="0" smtClean="0">
                <a:solidFill>
                  <a:srgbClr val="000090"/>
                </a:solidFill>
              </a:rPr>
              <a:t>2</a:t>
            </a:r>
            <a:r>
              <a:rPr lang="en-US" sz="2200" dirty="0" smtClean="0">
                <a:solidFill>
                  <a:srgbClr val="000090"/>
                </a:solidFill>
              </a:rPr>
              <a:t>Systems </a:t>
            </a:r>
            <a:r>
              <a:rPr lang="en-US" sz="2200" dirty="0">
                <a:solidFill>
                  <a:srgbClr val="000090"/>
                </a:solidFill>
              </a:rPr>
              <a:t>Biology </a:t>
            </a:r>
            <a:r>
              <a:rPr lang="en-US" sz="2200" dirty="0" smtClean="0">
                <a:solidFill>
                  <a:srgbClr val="000090"/>
                </a:solidFill>
              </a:rPr>
              <a:t>Centre</a:t>
            </a:r>
            <a:endParaRPr lang="en-US" sz="2200" dirty="0">
              <a:solidFill>
                <a:srgbClr val="000090"/>
              </a:solidFill>
            </a:endParaRPr>
          </a:p>
          <a:p>
            <a:pPr algn="ctr"/>
            <a:r>
              <a:rPr lang="en-US" sz="2200" dirty="0" smtClean="0">
                <a:solidFill>
                  <a:srgbClr val="000090"/>
                </a:solidFill>
              </a:rPr>
              <a:t>University </a:t>
            </a:r>
            <a:r>
              <a:rPr lang="en-US" sz="2200" dirty="0">
                <a:solidFill>
                  <a:srgbClr val="000090"/>
                </a:solidFill>
              </a:rPr>
              <a:t>of Warwick, </a:t>
            </a:r>
            <a:r>
              <a:rPr lang="en-US" sz="2200" dirty="0" smtClean="0">
                <a:solidFill>
                  <a:srgbClr val="000090"/>
                </a:solidFill>
              </a:rPr>
              <a:t>Coventry, UK </a:t>
            </a:r>
            <a:endParaRPr lang="en-US" sz="2200" dirty="0">
              <a:solidFill>
                <a:srgbClr val="000090"/>
              </a:solidFill>
            </a:endParaRPr>
          </a:p>
        </p:txBody>
      </p:sp>
      <p:pic>
        <p:nvPicPr>
          <p:cNvPr id="6" name="Picture 5"/>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PaintStrokes/>
                    </a14:imgEffect>
                    <a14:imgEffect>
                      <a14:brightnessContrast bright="-40000" contrast="-40000"/>
                    </a14:imgEffect>
                  </a14:imgLayer>
                </a14:imgProps>
              </a:ext>
            </a:extLst>
          </a:blip>
          <a:stretch>
            <a:fillRect/>
          </a:stretch>
        </p:blipFill>
        <p:spPr>
          <a:xfrm>
            <a:off x="5982316" y="5872892"/>
            <a:ext cx="1727200" cy="330200"/>
          </a:xfrm>
          <a:prstGeom prst="rect">
            <a:avLst/>
          </a:prstGeom>
        </p:spPr>
      </p:pic>
      <p:pic>
        <p:nvPicPr>
          <p:cNvPr id="8" name="Picture 7"/>
          <p:cNvPicPr>
            <a:picLocks noChangeAspect="1"/>
          </p:cNvPicPr>
          <p:nvPr/>
        </p:nvPicPr>
        <p:blipFill>
          <a:blip r:embed="rId5"/>
          <a:stretch>
            <a:fillRect/>
          </a:stretch>
        </p:blipFill>
        <p:spPr>
          <a:xfrm>
            <a:off x="7921233" y="131963"/>
            <a:ext cx="1073933" cy="1073933"/>
          </a:xfrm>
          <a:prstGeom prst="rect">
            <a:avLst/>
          </a:prstGeom>
        </p:spPr>
      </p:pic>
    </p:spTree>
    <p:extLst>
      <p:ext uri="{BB962C8B-B14F-4D97-AF65-F5344CB8AC3E}">
        <p14:creationId xmlns:p14="http://schemas.microsoft.com/office/powerpoint/2010/main" val="853208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949866" y="1765192"/>
            <a:ext cx="2601467" cy="3606372"/>
          </a:xfrm>
          <a:prstGeom prst="rect">
            <a:avLst/>
          </a:prstGeom>
          <a:solidFill>
            <a:schemeClr val="lt1">
              <a:alpha val="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1003409" y="1769961"/>
            <a:ext cx="4401146" cy="3606372"/>
          </a:xfrm>
          <a:prstGeom prst="rect">
            <a:avLst/>
          </a:prstGeom>
          <a:solidFill>
            <a:schemeClr val="lt1">
              <a:alpha val="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3" name="Picture 42"/>
          <p:cNvPicPr>
            <a:picLocks noChangeAspect="1"/>
          </p:cNvPicPr>
          <p:nvPr/>
        </p:nvPicPr>
        <p:blipFill>
          <a:blip r:embed="rId3"/>
          <a:stretch>
            <a:fillRect/>
          </a:stretch>
        </p:blipFill>
        <p:spPr>
          <a:xfrm>
            <a:off x="3379834" y="2189543"/>
            <a:ext cx="862144" cy="866559"/>
          </a:xfrm>
          <a:prstGeom prst="rect">
            <a:avLst/>
          </a:prstGeom>
        </p:spPr>
      </p:pic>
      <p:grpSp>
        <p:nvGrpSpPr>
          <p:cNvPr id="21" name="Group 20"/>
          <p:cNvGrpSpPr/>
          <p:nvPr/>
        </p:nvGrpSpPr>
        <p:grpSpPr>
          <a:xfrm>
            <a:off x="1298223" y="1807436"/>
            <a:ext cx="1232592" cy="1262777"/>
            <a:chOff x="1425484" y="2112287"/>
            <a:chExt cx="1388038" cy="1418676"/>
          </a:xfrm>
        </p:grpSpPr>
        <p:grpSp>
          <p:nvGrpSpPr>
            <p:cNvPr id="19" name="Group 18"/>
            <p:cNvGrpSpPr/>
            <p:nvPr/>
          </p:nvGrpSpPr>
          <p:grpSpPr>
            <a:xfrm>
              <a:off x="1425484" y="2526443"/>
              <a:ext cx="1029245" cy="1004520"/>
              <a:chOff x="3469179" y="3376170"/>
              <a:chExt cx="1111623" cy="1302994"/>
            </a:xfrm>
          </p:grpSpPr>
          <p:pic>
            <p:nvPicPr>
              <p:cNvPr id="1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9179" y="3376170"/>
                <a:ext cx="588184" cy="13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a:xfrm>
                <a:off x="4070022" y="3698399"/>
                <a:ext cx="510780" cy="199180"/>
              </a:xfrm>
              <a:prstGeom prst="leftRightArrow">
                <a:avLst/>
              </a:prstGeom>
              <a:solidFill>
                <a:srgbClr val="7F7F7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1803811" y="2112287"/>
              <a:ext cx="1009711" cy="461665"/>
            </a:xfrm>
            <a:prstGeom prst="rect">
              <a:avLst/>
            </a:prstGeom>
            <a:noFill/>
          </p:spPr>
          <p:txBody>
            <a:bodyPr wrap="none" rtlCol="0">
              <a:spAutoFit/>
            </a:bodyPr>
            <a:lstStyle/>
            <a:p>
              <a:r>
                <a:rPr lang="en-US" sz="2000" b="1" dirty="0" smtClean="0">
                  <a:cs typeface="Apple Chancery"/>
                </a:rPr>
                <a:t>Task-1</a:t>
              </a:r>
              <a:endParaRPr lang="en-US" sz="2000" b="1" dirty="0">
                <a:cs typeface="Apple Chancery"/>
              </a:endParaRPr>
            </a:p>
          </p:txBody>
        </p:sp>
      </p:grpSp>
      <p:grpSp>
        <p:nvGrpSpPr>
          <p:cNvPr id="57" name="Group 56"/>
          <p:cNvGrpSpPr/>
          <p:nvPr/>
        </p:nvGrpSpPr>
        <p:grpSpPr>
          <a:xfrm>
            <a:off x="3900481" y="1821092"/>
            <a:ext cx="1098263" cy="846529"/>
            <a:chOff x="4355919" y="1760744"/>
            <a:chExt cx="1236768" cy="951039"/>
          </a:xfrm>
        </p:grpSpPr>
        <p:grpSp>
          <p:nvGrpSpPr>
            <p:cNvPr id="22" name="Group 21"/>
            <p:cNvGrpSpPr/>
            <p:nvPr/>
          </p:nvGrpSpPr>
          <p:grpSpPr>
            <a:xfrm>
              <a:off x="4355919" y="1760744"/>
              <a:ext cx="1009710" cy="800780"/>
              <a:chOff x="1803812" y="2127628"/>
              <a:chExt cx="1009710" cy="800780"/>
            </a:xfrm>
          </p:grpSpPr>
          <p:sp>
            <p:nvSpPr>
              <p:cNvPr id="28" name="Left-Right Arrow 27"/>
              <p:cNvSpPr/>
              <p:nvPr/>
            </p:nvSpPr>
            <p:spPr>
              <a:xfrm>
                <a:off x="1981799" y="2774854"/>
                <a:ext cx="472928" cy="153554"/>
              </a:xfrm>
              <a:prstGeom prst="leftRightArrow">
                <a:avLst/>
              </a:prstGeom>
              <a:solidFill>
                <a:schemeClr val="tx1">
                  <a:lumMod val="50000"/>
                  <a:lumOff val="50000"/>
                </a:schemeClr>
              </a:solidFill>
              <a:ln>
                <a:solidFill>
                  <a:srgbClr val="595959"/>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TextBox 24"/>
              <p:cNvSpPr txBox="1"/>
              <p:nvPr/>
            </p:nvSpPr>
            <p:spPr>
              <a:xfrm>
                <a:off x="1803812" y="2127628"/>
                <a:ext cx="1009710" cy="461664"/>
              </a:xfrm>
              <a:prstGeom prst="rect">
                <a:avLst/>
              </a:prstGeom>
              <a:noFill/>
            </p:spPr>
            <p:txBody>
              <a:bodyPr wrap="none" rtlCol="0">
                <a:spAutoFit/>
              </a:bodyPr>
              <a:lstStyle/>
              <a:p>
                <a:r>
                  <a:rPr lang="en-US" sz="2000" b="1" dirty="0" smtClean="0">
                    <a:solidFill>
                      <a:srgbClr val="0000FF"/>
                    </a:solidFill>
                    <a:cs typeface="Apple Chancery"/>
                  </a:rPr>
                  <a:t>Task-2</a:t>
                </a:r>
                <a:endParaRPr lang="en-US" sz="2000" b="1" dirty="0">
                  <a:solidFill>
                    <a:srgbClr val="0000FF"/>
                  </a:solidFill>
                  <a:cs typeface="Apple Chancery"/>
                </a:endParaRPr>
              </a:p>
            </p:txBody>
          </p:sp>
        </p:grpSp>
        <p:pic>
          <p:nvPicPr>
            <p:cNvPr id="32" name="Picture 3899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9220" y="2283591"/>
              <a:ext cx="483467" cy="4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Group 32"/>
          <p:cNvGrpSpPr/>
          <p:nvPr/>
        </p:nvGrpSpPr>
        <p:grpSpPr>
          <a:xfrm>
            <a:off x="6784953" y="1733636"/>
            <a:ext cx="872204" cy="828461"/>
            <a:chOff x="1733850" y="1997668"/>
            <a:chExt cx="982198" cy="930740"/>
          </a:xfrm>
        </p:grpSpPr>
        <p:sp>
          <p:nvSpPr>
            <p:cNvPr id="38" name="Left-Right Arrow 37"/>
            <p:cNvSpPr/>
            <p:nvPr/>
          </p:nvSpPr>
          <p:spPr>
            <a:xfrm>
              <a:off x="2124805" y="2774854"/>
              <a:ext cx="472927" cy="153554"/>
            </a:xfrm>
            <a:prstGeom prst="leftRightArrow">
              <a:avLst/>
            </a:prstGeom>
            <a:solidFill>
              <a:srgbClr val="7F7F7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733850" y="1997668"/>
              <a:ext cx="982198" cy="449506"/>
            </a:xfrm>
            <a:prstGeom prst="rect">
              <a:avLst/>
            </a:prstGeom>
            <a:noFill/>
          </p:spPr>
          <p:txBody>
            <a:bodyPr wrap="none" rtlCol="0">
              <a:spAutoFit/>
            </a:bodyPr>
            <a:lstStyle/>
            <a:p>
              <a:r>
                <a:rPr lang="en-US" sz="2000" b="1" dirty="0" smtClean="0">
                  <a:solidFill>
                    <a:srgbClr val="008000"/>
                  </a:solidFill>
                  <a:cs typeface="Apple Chancery"/>
                </a:rPr>
                <a:t>Task-3</a:t>
              </a:r>
              <a:endParaRPr lang="en-US" sz="2000" b="1" dirty="0">
                <a:solidFill>
                  <a:srgbClr val="008000"/>
                </a:solidFill>
                <a:cs typeface="Apple Chancery"/>
              </a:endParaRPr>
            </a:p>
          </p:txBody>
        </p:sp>
      </p:grpSp>
      <p:sp>
        <p:nvSpPr>
          <p:cNvPr id="30" name="TextBox 29"/>
          <p:cNvSpPr txBox="1"/>
          <p:nvPr/>
        </p:nvSpPr>
        <p:spPr>
          <a:xfrm>
            <a:off x="1849346" y="3065444"/>
            <a:ext cx="1165103" cy="1815882"/>
          </a:xfrm>
          <a:prstGeom prst="rect">
            <a:avLst/>
          </a:prstGeom>
          <a:noFill/>
        </p:spPr>
        <p:txBody>
          <a:bodyPr wrap="none" rtlCol="0">
            <a:spAutoFit/>
          </a:bodyPr>
          <a:lstStyle/>
          <a:p>
            <a:r>
              <a:rPr lang="en-US" sz="2400" dirty="0" smtClean="0"/>
              <a:t>(x</a:t>
            </a:r>
            <a:r>
              <a:rPr lang="en-US" sz="2400" baseline="-25000" dirty="0" smtClean="0"/>
              <a:t>1</a:t>
            </a:r>
            <a:r>
              <a:rPr lang="en-US" sz="2400" dirty="0" smtClean="0"/>
              <a:t> , y</a:t>
            </a:r>
            <a:r>
              <a:rPr lang="en-US" sz="2400" baseline="-25000" dirty="0" smtClean="0"/>
              <a:t>1</a:t>
            </a:r>
            <a:r>
              <a:rPr lang="en-US" sz="2400" dirty="0" smtClean="0"/>
              <a:t>)</a:t>
            </a:r>
            <a:endParaRPr lang="en-US" sz="2400" baseline="-25000" dirty="0" smtClean="0"/>
          </a:p>
          <a:p>
            <a:r>
              <a:rPr lang="en-US" sz="2400" dirty="0" smtClean="0"/>
              <a:t>(x</a:t>
            </a:r>
            <a:r>
              <a:rPr lang="en-US" sz="2400" baseline="-25000" dirty="0" smtClean="0"/>
              <a:t>2</a:t>
            </a:r>
            <a:r>
              <a:rPr lang="en-US" sz="2400" dirty="0" smtClean="0"/>
              <a:t> </a:t>
            </a:r>
            <a:r>
              <a:rPr lang="en-US" sz="2400" dirty="0"/>
              <a:t>, </a:t>
            </a:r>
            <a:r>
              <a:rPr lang="en-US" sz="2400" dirty="0" smtClean="0"/>
              <a:t>y</a:t>
            </a:r>
            <a:r>
              <a:rPr lang="en-US" sz="2400" baseline="-25000" dirty="0" smtClean="0"/>
              <a:t>2</a:t>
            </a:r>
            <a:r>
              <a:rPr lang="en-US" sz="2400" dirty="0" smtClean="0"/>
              <a:t>)</a:t>
            </a:r>
            <a:endParaRPr lang="en-US" sz="2400" baseline="-25000" dirty="0"/>
          </a:p>
          <a:p>
            <a:r>
              <a:rPr lang="en-US" sz="2400" dirty="0" smtClean="0"/>
              <a:t>     …</a:t>
            </a:r>
          </a:p>
          <a:p>
            <a:r>
              <a:rPr lang="en-US" sz="2400" dirty="0" smtClean="0"/>
              <a:t>(x</a:t>
            </a:r>
            <a:r>
              <a:rPr lang="en-US" sz="2400" baseline="-25000" dirty="0" smtClean="0"/>
              <a:t>n1, </a:t>
            </a:r>
            <a:r>
              <a:rPr lang="en-US" sz="2400" dirty="0" smtClean="0"/>
              <a:t>y</a:t>
            </a:r>
            <a:r>
              <a:rPr lang="en-US" sz="2400" baseline="-25000" dirty="0" smtClean="0"/>
              <a:t>n1</a:t>
            </a:r>
            <a:r>
              <a:rPr lang="en-US" sz="2400" dirty="0" smtClean="0"/>
              <a:t>)</a:t>
            </a:r>
            <a:endParaRPr lang="en-US" sz="2400" baseline="-25000" dirty="0"/>
          </a:p>
          <a:p>
            <a:endParaRPr lang="en-US" sz="2400" baseline="-25000" dirty="0"/>
          </a:p>
        </p:txBody>
      </p:sp>
      <p:sp>
        <p:nvSpPr>
          <p:cNvPr id="29" name="TextBox 28"/>
          <p:cNvSpPr txBox="1"/>
          <p:nvPr/>
        </p:nvSpPr>
        <p:spPr>
          <a:xfrm>
            <a:off x="3899594" y="3090845"/>
            <a:ext cx="1165103" cy="2185214"/>
          </a:xfrm>
          <a:prstGeom prst="rect">
            <a:avLst/>
          </a:prstGeom>
          <a:noFill/>
        </p:spPr>
        <p:txBody>
          <a:bodyPr wrap="none" rtlCol="0">
            <a:spAutoFit/>
          </a:bodyPr>
          <a:lstStyle/>
          <a:p>
            <a:r>
              <a:rPr lang="en-US" sz="2400" dirty="0" smtClean="0">
                <a:solidFill>
                  <a:srgbClr val="0000FF"/>
                </a:solidFill>
              </a:rPr>
              <a:t>(x</a:t>
            </a:r>
            <a:r>
              <a:rPr lang="en-US" sz="2400" baseline="-25000" dirty="0" smtClean="0">
                <a:solidFill>
                  <a:srgbClr val="0000FF"/>
                </a:solidFill>
              </a:rPr>
              <a:t>1</a:t>
            </a:r>
            <a:r>
              <a:rPr lang="en-US" sz="2400" dirty="0" smtClean="0">
                <a:solidFill>
                  <a:srgbClr val="0000FF"/>
                </a:solidFill>
              </a:rPr>
              <a:t> , y</a:t>
            </a:r>
            <a:r>
              <a:rPr lang="en-US" sz="2400" baseline="-25000" dirty="0" smtClean="0">
                <a:solidFill>
                  <a:srgbClr val="0000FF"/>
                </a:solidFill>
              </a:rPr>
              <a:t>1</a:t>
            </a:r>
            <a:r>
              <a:rPr lang="en-US" sz="2400" dirty="0" smtClean="0">
                <a:solidFill>
                  <a:srgbClr val="0000FF"/>
                </a:solidFill>
              </a:rPr>
              <a:t>)</a:t>
            </a:r>
            <a:endParaRPr lang="en-US" sz="2400" baseline="-25000" dirty="0" smtClean="0">
              <a:solidFill>
                <a:srgbClr val="0000FF"/>
              </a:solidFill>
            </a:endParaRPr>
          </a:p>
          <a:p>
            <a:r>
              <a:rPr lang="en-US" sz="2400" dirty="0" smtClean="0">
                <a:solidFill>
                  <a:srgbClr val="0000FF"/>
                </a:solidFill>
              </a:rPr>
              <a:t>(x</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a:t>
            </a:r>
            <a:r>
              <a:rPr lang="en-US" sz="2400" dirty="0" smtClean="0">
                <a:solidFill>
                  <a:srgbClr val="0000FF"/>
                </a:solidFill>
              </a:rPr>
              <a:t>y</a:t>
            </a:r>
            <a:r>
              <a:rPr lang="en-US" sz="2400" baseline="-25000" dirty="0" smtClean="0">
                <a:solidFill>
                  <a:srgbClr val="0000FF"/>
                </a:solidFill>
              </a:rPr>
              <a:t>2</a:t>
            </a:r>
            <a:r>
              <a:rPr lang="en-US" sz="2400" dirty="0" smtClean="0">
                <a:solidFill>
                  <a:srgbClr val="0000FF"/>
                </a:solidFill>
              </a:rPr>
              <a:t>)</a:t>
            </a:r>
            <a:endParaRPr lang="en-US" sz="2400" baseline="-25000" dirty="0">
              <a:solidFill>
                <a:srgbClr val="0000FF"/>
              </a:solidFill>
            </a:endParaRPr>
          </a:p>
          <a:p>
            <a:r>
              <a:rPr lang="en-US" sz="2400" dirty="0" smtClean="0">
                <a:solidFill>
                  <a:srgbClr val="0000FF"/>
                </a:solidFill>
              </a:rPr>
              <a:t>(x</a:t>
            </a:r>
            <a:r>
              <a:rPr lang="en-US" sz="2400" baseline="-25000" dirty="0" smtClean="0">
                <a:solidFill>
                  <a:srgbClr val="0000FF"/>
                </a:solidFill>
              </a:rPr>
              <a:t>3</a:t>
            </a:r>
            <a:r>
              <a:rPr lang="en-US" sz="2400" dirty="0" smtClean="0">
                <a:solidFill>
                  <a:srgbClr val="0000FF"/>
                </a:solidFill>
              </a:rPr>
              <a:t> </a:t>
            </a:r>
            <a:r>
              <a:rPr lang="en-US" sz="2400" dirty="0">
                <a:solidFill>
                  <a:srgbClr val="0000FF"/>
                </a:solidFill>
              </a:rPr>
              <a:t>, </a:t>
            </a:r>
            <a:r>
              <a:rPr lang="en-US" sz="2400" dirty="0" smtClean="0">
                <a:solidFill>
                  <a:srgbClr val="0000FF"/>
                </a:solidFill>
              </a:rPr>
              <a:t>y</a:t>
            </a:r>
            <a:r>
              <a:rPr lang="en-US" sz="2400" baseline="-25000" dirty="0" smtClean="0">
                <a:solidFill>
                  <a:srgbClr val="0000FF"/>
                </a:solidFill>
              </a:rPr>
              <a:t>3</a:t>
            </a:r>
            <a:r>
              <a:rPr lang="en-US" sz="2400" dirty="0" smtClean="0">
                <a:solidFill>
                  <a:srgbClr val="0000FF"/>
                </a:solidFill>
              </a:rPr>
              <a:t>)</a:t>
            </a:r>
          </a:p>
          <a:p>
            <a:r>
              <a:rPr lang="en-US" sz="2400" dirty="0" smtClean="0">
                <a:solidFill>
                  <a:srgbClr val="0000FF"/>
                </a:solidFill>
              </a:rPr>
              <a:t>     …</a:t>
            </a:r>
          </a:p>
          <a:p>
            <a:r>
              <a:rPr lang="en-US" sz="2400" dirty="0" smtClean="0">
                <a:solidFill>
                  <a:srgbClr val="0000FF"/>
                </a:solidFill>
              </a:rPr>
              <a:t>(x</a:t>
            </a:r>
            <a:r>
              <a:rPr lang="en-US" sz="2400" baseline="-25000" dirty="0" smtClean="0">
                <a:solidFill>
                  <a:srgbClr val="0000FF"/>
                </a:solidFill>
              </a:rPr>
              <a:t>n2, </a:t>
            </a:r>
            <a:r>
              <a:rPr lang="en-US" sz="2400" dirty="0" smtClean="0">
                <a:solidFill>
                  <a:srgbClr val="0000FF"/>
                </a:solidFill>
              </a:rPr>
              <a:t>y</a:t>
            </a:r>
            <a:r>
              <a:rPr lang="en-US" sz="2400" baseline="-25000" dirty="0" smtClean="0">
                <a:solidFill>
                  <a:srgbClr val="0000FF"/>
                </a:solidFill>
              </a:rPr>
              <a:t>n2</a:t>
            </a:r>
            <a:r>
              <a:rPr lang="en-US" sz="2400" dirty="0" smtClean="0">
                <a:solidFill>
                  <a:srgbClr val="0000FF"/>
                </a:solidFill>
              </a:rPr>
              <a:t>)</a:t>
            </a:r>
            <a:endParaRPr lang="en-US" sz="2400" baseline="-25000" dirty="0">
              <a:solidFill>
                <a:srgbClr val="0000FF"/>
              </a:solidFill>
            </a:endParaRPr>
          </a:p>
          <a:p>
            <a:endParaRPr lang="en-US" sz="2400" baseline="-25000" dirty="0">
              <a:solidFill>
                <a:srgbClr val="0000FF"/>
              </a:solidFill>
            </a:endParaRPr>
          </a:p>
        </p:txBody>
      </p:sp>
      <p:sp>
        <p:nvSpPr>
          <p:cNvPr id="34" name="TextBox 33"/>
          <p:cNvSpPr txBox="1"/>
          <p:nvPr/>
        </p:nvSpPr>
        <p:spPr>
          <a:xfrm>
            <a:off x="7025928" y="3055393"/>
            <a:ext cx="1051790" cy="2185214"/>
          </a:xfrm>
          <a:prstGeom prst="rect">
            <a:avLst/>
          </a:prstGeom>
          <a:noFill/>
        </p:spPr>
        <p:txBody>
          <a:bodyPr wrap="none" rtlCol="0">
            <a:spAutoFit/>
          </a:bodyPr>
          <a:lstStyle/>
          <a:p>
            <a:r>
              <a:rPr lang="en-US" sz="2400" dirty="0" smtClean="0">
                <a:solidFill>
                  <a:srgbClr val="008000"/>
                </a:solidFill>
              </a:rPr>
              <a:t>(x</a:t>
            </a:r>
            <a:r>
              <a:rPr lang="en-US" sz="2400" baseline="-25000" dirty="0" smtClean="0">
                <a:solidFill>
                  <a:srgbClr val="008000"/>
                </a:solidFill>
              </a:rPr>
              <a:t>1</a:t>
            </a:r>
            <a:r>
              <a:rPr lang="en-US" sz="2400" dirty="0" smtClean="0">
                <a:solidFill>
                  <a:srgbClr val="008000"/>
                </a:solidFill>
              </a:rPr>
              <a:t> , ?)</a:t>
            </a:r>
            <a:endParaRPr lang="en-US" sz="2400" baseline="-25000" dirty="0" smtClean="0">
              <a:solidFill>
                <a:srgbClr val="008000"/>
              </a:solidFill>
            </a:endParaRPr>
          </a:p>
          <a:p>
            <a:r>
              <a:rPr lang="en-US" sz="2400" dirty="0" smtClean="0">
                <a:solidFill>
                  <a:srgbClr val="008000"/>
                </a:solidFill>
              </a:rPr>
              <a:t>(x</a:t>
            </a:r>
            <a:r>
              <a:rPr lang="en-US" sz="2400" baseline="-25000" dirty="0" smtClean="0">
                <a:solidFill>
                  <a:srgbClr val="008000"/>
                </a:solidFill>
              </a:rPr>
              <a:t>2</a:t>
            </a:r>
            <a:r>
              <a:rPr lang="en-US" sz="2400" dirty="0" smtClean="0">
                <a:solidFill>
                  <a:srgbClr val="008000"/>
                </a:solidFill>
              </a:rPr>
              <a:t> </a:t>
            </a:r>
            <a:r>
              <a:rPr lang="en-US" sz="2400" dirty="0">
                <a:solidFill>
                  <a:srgbClr val="008000"/>
                </a:solidFill>
              </a:rPr>
              <a:t>, ?</a:t>
            </a:r>
            <a:r>
              <a:rPr lang="en-US" sz="2400" dirty="0" smtClean="0">
                <a:solidFill>
                  <a:srgbClr val="008000"/>
                </a:solidFill>
              </a:rPr>
              <a:t>)</a:t>
            </a:r>
            <a:endParaRPr lang="en-US" sz="2400" baseline="-25000" dirty="0">
              <a:solidFill>
                <a:srgbClr val="008000"/>
              </a:solidFill>
            </a:endParaRPr>
          </a:p>
          <a:p>
            <a:r>
              <a:rPr lang="en-US" sz="2400" dirty="0" smtClean="0">
                <a:solidFill>
                  <a:srgbClr val="008000"/>
                </a:solidFill>
              </a:rPr>
              <a:t>    …</a:t>
            </a:r>
          </a:p>
          <a:p>
            <a:r>
              <a:rPr lang="en-US" sz="2400" dirty="0" smtClean="0">
                <a:solidFill>
                  <a:srgbClr val="008000"/>
                </a:solidFill>
              </a:rPr>
              <a:t>    …</a:t>
            </a:r>
          </a:p>
          <a:p>
            <a:r>
              <a:rPr lang="en-US" sz="2400" dirty="0" smtClean="0">
                <a:solidFill>
                  <a:srgbClr val="008000"/>
                </a:solidFill>
              </a:rPr>
              <a:t>(x</a:t>
            </a:r>
            <a:r>
              <a:rPr lang="en-US" sz="2400" baseline="-25000" dirty="0" smtClean="0">
                <a:solidFill>
                  <a:srgbClr val="008000"/>
                </a:solidFill>
              </a:rPr>
              <a:t>n3 </a:t>
            </a:r>
            <a:r>
              <a:rPr lang="en-US" sz="2400" dirty="0" smtClean="0">
                <a:solidFill>
                  <a:srgbClr val="008000"/>
                </a:solidFill>
              </a:rPr>
              <a:t>, ?)</a:t>
            </a:r>
            <a:endParaRPr lang="en-US" sz="2400" baseline="-25000" dirty="0">
              <a:solidFill>
                <a:srgbClr val="008000"/>
              </a:solidFill>
            </a:endParaRPr>
          </a:p>
          <a:p>
            <a:endParaRPr lang="en-US" sz="2400" baseline="-25000" dirty="0">
              <a:solidFill>
                <a:srgbClr val="008000"/>
              </a:solidFill>
            </a:endParaRPr>
          </a:p>
        </p:txBody>
      </p:sp>
      <p:sp>
        <p:nvSpPr>
          <p:cNvPr id="5" name="TextBox 4"/>
          <p:cNvSpPr txBox="1"/>
          <p:nvPr/>
        </p:nvSpPr>
        <p:spPr>
          <a:xfrm>
            <a:off x="939119" y="1232972"/>
            <a:ext cx="2227894" cy="461665"/>
          </a:xfrm>
          <a:prstGeom prst="rect">
            <a:avLst/>
          </a:prstGeom>
          <a:noFill/>
        </p:spPr>
        <p:txBody>
          <a:bodyPr wrap="none" rtlCol="0">
            <a:spAutoFit/>
          </a:bodyPr>
          <a:lstStyle/>
          <a:p>
            <a:r>
              <a:rPr lang="en-US" sz="2400" b="1" dirty="0" smtClean="0"/>
              <a:t>Source Tasks (S)</a:t>
            </a:r>
            <a:endParaRPr lang="en-US" sz="2400" b="1" dirty="0"/>
          </a:p>
        </p:txBody>
      </p:sp>
      <p:sp>
        <p:nvSpPr>
          <p:cNvPr id="6" name="Title 5"/>
          <p:cNvSpPr>
            <a:spLocks noGrp="1"/>
          </p:cNvSpPr>
          <p:nvPr>
            <p:ph type="title"/>
          </p:nvPr>
        </p:nvSpPr>
        <p:spPr>
          <a:xfrm>
            <a:off x="457200" y="119417"/>
            <a:ext cx="8229600" cy="1143000"/>
          </a:xfrm>
        </p:spPr>
        <p:txBody>
          <a:bodyPr/>
          <a:lstStyle/>
          <a:p>
            <a:r>
              <a:rPr lang="en-US" dirty="0" smtClean="0"/>
              <a:t>Reweighting the source</a:t>
            </a:r>
            <a:endParaRPr lang="en-US" dirty="0"/>
          </a:p>
        </p:txBody>
      </p:sp>
      <p:sp>
        <p:nvSpPr>
          <p:cNvPr id="46" name="TextBox 45"/>
          <p:cNvSpPr txBox="1"/>
          <p:nvPr/>
        </p:nvSpPr>
        <p:spPr>
          <a:xfrm>
            <a:off x="6500077" y="1176528"/>
            <a:ext cx="2064087" cy="461665"/>
          </a:xfrm>
          <a:prstGeom prst="rect">
            <a:avLst/>
          </a:prstGeom>
          <a:noFill/>
        </p:spPr>
        <p:txBody>
          <a:bodyPr wrap="none" rtlCol="0">
            <a:spAutoFit/>
          </a:bodyPr>
          <a:lstStyle/>
          <a:p>
            <a:r>
              <a:rPr lang="en-US" sz="2400" b="1" dirty="0" smtClean="0"/>
              <a:t>Target Task (T)</a:t>
            </a:r>
            <a:endParaRPr lang="en-US" sz="2400" b="1" dirty="0"/>
          </a:p>
        </p:txBody>
      </p:sp>
      <p:sp>
        <p:nvSpPr>
          <p:cNvPr id="47" name="Rectangle 46"/>
          <p:cNvSpPr/>
          <p:nvPr/>
        </p:nvSpPr>
        <p:spPr>
          <a:xfrm>
            <a:off x="2508969" y="5628038"/>
            <a:ext cx="4432293" cy="947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How to find the most relevant source examples?</a:t>
            </a:r>
            <a:endParaRPr lang="en-US" sz="2400" i="1" dirty="0" smtClean="0"/>
          </a:p>
        </p:txBody>
      </p:sp>
      <p:pic>
        <p:nvPicPr>
          <p:cNvPr id="50" name="Picture 390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8921" y="2258322"/>
            <a:ext cx="557630" cy="4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1860523" y="4248771"/>
            <a:ext cx="1097481" cy="419185"/>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1806349" y="3124451"/>
            <a:ext cx="1097481" cy="419185"/>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p:cNvSpPr/>
          <p:nvPr/>
        </p:nvSpPr>
        <p:spPr>
          <a:xfrm>
            <a:off x="3887225" y="3957599"/>
            <a:ext cx="1097481" cy="318067"/>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3887225" y="3600080"/>
            <a:ext cx="1097481" cy="318067"/>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7" name="Picture 36"/>
          <p:cNvPicPr>
            <a:picLocks noChangeAspect="1"/>
          </p:cNvPicPr>
          <p:nvPr/>
        </p:nvPicPr>
        <p:blipFill>
          <a:blip r:embed="rId7"/>
          <a:stretch>
            <a:fillRect/>
          </a:stretch>
        </p:blipFill>
        <p:spPr>
          <a:xfrm>
            <a:off x="6102973" y="2262772"/>
            <a:ext cx="922955" cy="642836"/>
          </a:xfrm>
          <a:prstGeom prst="rect">
            <a:avLst/>
          </a:prstGeom>
        </p:spPr>
      </p:pic>
      <p:pic>
        <p:nvPicPr>
          <p:cNvPr id="41" name="Picture 40"/>
          <p:cNvPicPr>
            <a:picLocks noChangeAspect="1"/>
          </p:cNvPicPr>
          <p:nvPr/>
        </p:nvPicPr>
        <p:blipFill>
          <a:blip r:embed="rId8"/>
          <a:stretch>
            <a:fillRect/>
          </a:stretch>
        </p:blipFill>
        <p:spPr>
          <a:xfrm>
            <a:off x="7644747" y="2287124"/>
            <a:ext cx="509689" cy="493508"/>
          </a:xfrm>
          <a:prstGeom prst="rect">
            <a:avLst/>
          </a:prstGeom>
        </p:spPr>
      </p:pic>
    </p:spTree>
    <p:extLst>
      <p:ext uri="{BB962C8B-B14F-4D97-AF65-F5344CB8AC3E}">
        <p14:creationId xmlns:p14="http://schemas.microsoft.com/office/powerpoint/2010/main" val="1807477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Mean Matching</a:t>
            </a:r>
            <a:endParaRPr lang="en-US" dirty="0"/>
          </a:p>
        </p:txBody>
      </p:sp>
      <p:sp>
        <p:nvSpPr>
          <p:cNvPr id="3" name="Content Placeholder 2"/>
          <p:cNvSpPr>
            <a:spLocks noGrp="1"/>
          </p:cNvSpPr>
          <p:nvPr>
            <p:ph idx="1"/>
          </p:nvPr>
        </p:nvSpPr>
        <p:spPr/>
        <p:txBody>
          <a:bodyPr/>
          <a:lstStyle/>
          <a:p>
            <a:r>
              <a:rPr lang="en-US" dirty="0" smtClean="0"/>
              <a:t>KMM allows us to select examples</a:t>
            </a:r>
          </a:p>
          <a:p>
            <a:pPr lvl="1"/>
            <a:r>
              <a:rPr lang="en-US" dirty="0" smtClean="0"/>
              <a:t>“soft selection”</a:t>
            </a:r>
          </a:p>
          <a:p>
            <a:pPr lvl="1"/>
            <a:r>
              <a:rPr lang="en-US" dirty="0" smtClean="0"/>
              <a:t>using the features </a:t>
            </a:r>
            <a:r>
              <a:rPr lang="en-US" dirty="0" smtClean="0">
                <a:solidFill>
                  <a:srgbClr val="0000FF"/>
                </a:solidFill>
              </a:rPr>
              <a:t>x</a:t>
            </a:r>
            <a:r>
              <a:rPr lang="en-US" i="1" baseline="-25000" dirty="0" smtClean="0">
                <a:solidFill>
                  <a:srgbClr val="0000FF"/>
                </a:solidFill>
                <a:latin typeface="Ayuthaya"/>
                <a:cs typeface="Ayuthaya"/>
              </a:rPr>
              <a:t>i</a:t>
            </a:r>
            <a:r>
              <a:rPr lang="en-US" dirty="0" smtClean="0"/>
              <a:t> from all tasks</a:t>
            </a:r>
          </a:p>
          <a:p>
            <a:r>
              <a:rPr lang="en-US" dirty="0"/>
              <a:t>R</a:t>
            </a:r>
            <a:r>
              <a:rPr lang="en-US" dirty="0" smtClean="0"/>
              <a:t>eweighs source examples to make them look similar to target examples</a:t>
            </a:r>
          </a:p>
          <a:p>
            <a:endParaRPr lang="en-US" dirty="0" smtClean="0"/>
          </a:p>
        </p:txBody>
      </p:sp>
      <p:sp>
        <p:nvSpPr>
          <p:cNvPr id="4" name="Slide Number Placeholder 3"/>
          <p:cNvSpPr>
            <a:spLocks noGrp="1"/>
          </p:cNvSpPr>
          <p:nvPr>
            <p:ph type="sldNum" sz="quarter" idx="12"/>
          </p:nvPr>
        </p:nvSpPr>
        <p:spPr/>
        <p:txBody>
          <a:bodyPr/>
          <a:lstStyle/>
          <a:p>
            <a:fld id="{0FB56013-B943-42BA-886F-6F9D4EB85E9D}" type="slidenum">
              <a:rPr lang="en-US" smtClean="0"/>
              <a:t>11</a:t>
            </a:fld>
            <a:endParaRPr lang="en-US"/>
          </a:p>
        </p:txBody>
      </p:sp>
      <p:pic>
        <p:nvPicPr>
          <p:cNvPr id="8" name="Picture 7"/>
          <p:cNvPicPr>
            <a:picLocks noChangeAspect="1"/>
          </p:cNvPicPr>
          <p:nvPr/>
        </p:nvPicPr>
        <p:blipFill>
          <a:blip r:embed="rId3"/>
          <a:stretch>
            <a:fillRect/>
          </a:stretch>
        </p:blipFill>
        <p:spPr>
          <a:xfrm>
            <a:off x="2416214" y="5810580"/>
            <a:ext cx="4016022" cy="868562"/>
          </a:xfrm>
          <a:prstGeom prst="rect">
            <a:avLst/>
          </a:prstGeom>
        </p:spPr>
      </p:pic>
      <p:pic>
        <p:nvPicPr>
          <p:cNvPr id="6" name="Picture 5"/>
          <p:cNvPicPr>
            <a:picLocks noChangeAspect="1"/>
          </p:cNvPicPr>
          <p:nvPr/>
        </p:nvPicPr>
        <p:blipFill>
          <a:blip r:embed="rId4"/>
          <a:stretch>
            <a:fillRect/>
          </a:stretch>
        </p:blipFill>
        <p:spPr>
          <a:xfrm>
            <a:off x="1309511" y="4292416"/>
            <a:ext cx="6352822" cy="1489942"/>
          </a:xfrm>
          <a:prstGeom prst="rect">
            <a:avLst/>
          </a:prstGeom>
        </p:spPr>
      </p:pic>
      <p:sp>
        <p:nvSpPr>
          <p:cNvPr id="10" name="TextBox 9"/>
          <p:cNvSpPr txBox="1"/>
          <p:nvPr/>
        </p:nvSpPr>
        <p:spPr>
          <a:xfrm>
            <a:off x="8085667" y="4937667"/>
            <a:ext cx="915635" cy="369332"/>
          </a:xfrm>
          <a:prstGeom prst="rect">
            <a:avLst/>
          </a:prstGeom>
          <a:noFill/>
        </p:spPr>
        <p:txBody>
          <a:bodyPr wrap="none" rtlCol="0">
            <a:spAutoFit/>
          </a:bodyPr>
          <a:lstStyle/>
          <a:p>
            <a:r>
              <a:rPr lang="en-US" dirty="0" smtClean="0">
                <a:solidFill>
                  <a:srgbClr val="0000FF"/>
                </a:solidFill>
              </a:rPr>
              <a:t>-- MMD</a:t>
            </a:r>
            <a:endParaRPr lang="en-US" dirty="0">
              <a:solidFill>
                <a:srgbClr val="0000FF"/>
              </a:solidFill>
            </a:endParaRPr>
          </a:p>
        </p:txBody>
      </p:sp>
      <p:sp>
        <p:nvSpPr>
          <p:cNvPr id="11" name="TextBox 10"/>
          <p:cNvSpPr txBox="1"/>
          <p:nvPr/>
        </p:nvSpPr>
        <p:spPr>
          <a:xfrm>
            <a:off x="6130939" y="1180951"/>
            <a:ext cx="2998950" cy="369332"/>
          </a:xfrm>
          <a:prstGeom prst="rect">
            <a:avLst/>
          </a:prstGeom>
          <a:noFill/>
        </p:spPr>
        <p:txBody>
          <a:bodyPr wrap="none" rtlCol="0">
            <a:spAutoFit/>
          </a:bodyPr>
          <a:lstStyle/>
          <a:p>
            <a:r>
              <a:rPr lang="en-US" dirty="0" smtClean="0"/>
              <a:t>Huang, </a:t>
            </a:r>
            <a:r>
              <a:rPr lang="en-US" dirty="0" err="1" smtClean="0"/>
              <a:t>Smola</a:t>
            </a:r>
            <a:r>
              <a:rPr lang="en-US" dirty="0" smtClean="0"/>
              <a:t> et al. NIPS 2007</a:t>
            </a:r>
            <a:endParaRPr lang="en-US" dirty="0"/>
          </a:p>
        </p:txBody>
      </p:sp>
    </p:spTree>
    <p:extLst>
      <p:ext uri="{BB962C8B-B14F-4D97-AF65-F5344CB8AC3E}">
        <p14:creationId xmlns:p14="http://schemas.microsoft.com/office/powerpoint/2010/main" val="4279313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RBF kernel</a:t>
            </a:r>
          </a:p>
        </p:txBody>
      </p:sp>
      <p:sp>
        <p:nvSpPr>
          <p:cNvPr id="3" name="Content Placeholder 2"/>
          <p:cNvSpPr>
            <a:spLocks noGrp="1"/>
          </p:cNvSpPr>
          <p:nvPr>
            <p:ph idx="1"/>
          </p:nvPr>
        </p:nvSpPr>
        <p:spPr>
          <a:xfrm>
            <a:off x="457201" y="1600200"/>
            <a:ext cx="7797800" cy="4525963"/>
          </a:xfrm>
        </p:spPr>
        <p:txBody>
          <a:bodyPr/>
          <a:lstStyle/>
          <a:p>
            <a:r>
              <a:rPr lang="en-US" dirty="0" smtClean="0"/>
              <a:t>Protein sequence based</a:t>
            </a:r>
          </a:p>
          <a:p>
            <a:r>
              <a:rPr lang="en-US" dirty="0" smtClean="0"/>
              <a:t>RBF (Radial Basis Function) kernel over sequence features</a:t>
            </a:r>
          </a:p>
          <a:p>
            <a:r>
              <a:rPr lang="en-US" dirty="0" smtClean="0"/>
              <a:t>Sequence features:</a:t>
            </a:r>
          </a:p>
          <a:p>
            <a:pPr lvl="1"/>
            <a:r>
              <a:rPr lang="en-US" dirty="0"/>
              <a:t>incorporate physiochemical properties of amino </a:t>
            </a:r>
            <a:r>
              <a:rPr lang="en-US" dirty="0" smtClean="0"/>
              <a:t>acids</a:t>
            </a:r>
          </a:p>
          <a:p>
            <a:pPr lvl="1"/>
            <a:r>
              <a:rPr lang="en-US" dirty="0" smtClean="0"/>
              <a:t>compute k-</a:t>
            </a:r>
            <a:r>
              <a:rPr lang="en-US" dirty="0" err="1" smtClean="0"/>
              <a:t>mers</a:t>
            </a:r>
            <a:r>
              <a:rPr lang="en-US" dirty="0" smtClean="0"/>
              <a:t> for k=2, 3, 4, 5</a:t>
            </a:r>
          </a:p>
          <a:p>
            <a:pPr lvl="1"/>
            <a:r>
              <a:rPr lang="en-US" dirty="0"/>
              <a:t>f</a:t>
            </a:r>
            <a:r>
              <a:rPr lang="en-US" dirty="0" smtClean="0"/>
              <a:t>requency of these k-</a:t>
            </a:r>
            <a:r>
              <a:rPr lang="en-US" dirty="0" err="1" smtClean="0"/>
              <a:t>mers</a:t>
            </a:r>
            <a:endParaRPr lang="en-US" dirty="0" smtClean="0"/>
          </a:p>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12</a:t>
            </a:fld>
            <a:endParaRPr lang="en-US"/>
          </a:p>
        </p:txBody>
      </p:sp>
    </p:spTree>
    <p:extLst>
      <p:ext uri="{BB962C8B-B14F-4D97-AF65-F5344CB8AC3E}">
        <p14:creationId xmlns:p14="http://schemas.microsoft.com/office/powerpoint/2010/main" val="5795530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100666" y="1747634"/>
            <a:ext cx="4112233" cy="3111365"/>
          </a:xfrm>
          <a:prstGeom prst="rect">
            <a:avLst/>
          </a:prstGeom>
          <a:solidFill>
            <a:schemeClr val="lt1">
              <a:alpha val="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3" name="Picture 42"/>
          <p:cNvPicPr>
            <a:picLocks noChangeAspect="1"/>
          </p:cNvPicPr>
          <p:nvPr/>
        </p:nvPicPr>
        <p:blipFill>
          <a:blip r:embed="rId3"/>
          <a:stretch>
            <a:fillRect/>
          </a:stretch>
        </p:blipFill>
        <p:spPr>
          <a:xfrm>
            <a:off x="3379834" y="2189543"/>
            <a:ext cx="862144" cy="866559"/>
          </a:xfrm>
          <a:prstGeom prst="rect">
            <a:avLst/>
          </a:prstGeom>
        </p:spPr>
      </p:pic>
      <p:grpSp>
        <p:nvGrpSpPr>
          <p:cNvPr id="21" name="Group 20"/>
          <p:cNvGrpSpPr/>
          <p:nvPr/>
        </p:nvGrpSpPr>
        <p:grpSpPr>
          <a:xfrm>
            <a:off x="1298223" y="1807436"/>
            <a:ext cx="1232592" cy="1262777"/>
            <a:chOff x="1425484" y="2112287"/>
            <a:chExt cx="1388038" cy="1418676"/>
          </a:xfrm>
        </p:grpSpPr>
        <p:grpSp>
          <p:nvGrpSpPr>
            <p:cNvPr id="19" name="Group 18"/>
            <p:cNvGrpSpPr/>
            <p:nvPr/>
          </p:nvGrpSpPr>
          <p:grpSpPr>
            <a:xfrm>
              <a:off x="1425484" y="2526443"/>
              <a:ext cx="1029245" cy="1004520"/>
              <a:chOff x="3469179" y="3376170"/>
              <a:chExt cx="1111623" cy="1302994"/>
            </a:xfrm>
          </p:grpSpPr>
          <p:pic>
            <p:nvPicPr>
              <p:cNvPr id="1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9179" y="3376170"/>
                <a:ext cx="588184" cy="13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a:xfrm>
                <a:off x="4070022" y="3698399"/>
                <a:ext cx="510780" cy="199180"/>
              </a:xfrm>
              <a:prstGeom prst="leftRightArrow">
                <a:avLst/>
              </a:prstGeom>
              <a:solidFill>
                <a:srgbClr val="7F7F7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1803811" y="2112287"/>
              <a:ext cx="1009711" cy="461665"/>
            </a:xfrm>
            <a:prstGeom prst="rect">
              <a:avLst/>
            </a:prstGeom>
            <a:noFill/>
          </p:spPr>
          <p:txBody>
            <a:bodyPr wrap="none" rtlCol="0">
              <a:spAutoFit/>
            </a:bodyPr>
            <a:lstStyle/>
            <a:p>
              <a:r>
                <a:rPr lang="en-US" sz="2000" b="1" dirty="0" smtClean="0">
                  <a:cs typeface="Apple Chancery"/>
                </a:rPr>
                <a:t>Task-1</a:t>
              </a:r>
              <a:endParaRPr lang="en-US" sz="2000" b="1" dirty="0">
                <a:cs typeface="Apple Chancery"/>
              </a:endParaRPr>
            </a:p>
          </p:txBody>
        </p:sp>
      </p:grpSp>
      <p:grpSp>
        <p:nvGrpSpPr>
          <p:cNvPr id="57" name="Group 56"/>
          <p:cNvGrpSpPr/>
          <p:nvPr/>
        </p:nvGrpSpPr>
        <p:grpSpPr>
          <a:xfrm>
            <a:off x="3900481" y="1821092"/>
            <a:ext cx="1098263" cy="846529"/>
            <a:chOff x="4355919" y="1760744"/>
            <a:chExt cx="1236768" cy="951039"/>
          </a:xfrm>
        </p:grpSpPr>
        <p:grpSp>
          <p:nvGrpSpPr>
            <p:cNvPr id="22" name="Group 21"/>
            <p:cNvGrpSpPr/>
            <p:nvPr/>
          </p:nvGrpSpPr>
          <p:grpSpPr>
            <a:xfrm>
              <a:off x="4355919" y="1760744"/>
              <a:ext cx="1009710" cy="800780"/>
              <a:chOff x="1803812" y="2127628"/>
              <a:chExt cx="1009710" cy="800780"/>
            </a:xfrm>
          </p:grpSpPr>
          <p:sp>
            <p:nvSpPr>
              <p:cNvPr id="28" name="Left-Right Arrow 27"/>
              <p:cNvSpPr/>
              <p:nvPr/>
            </p:nvSpPr>
            <p:spPr>
              <a:xfrm>
                <a:off x="1981799" y="2774854"/>
                <a:ext cx="472928" cy="153554"/>
              </a:xfrm>
              <a:prstGeom prst="leftRightArrow">
                <a:avLst/>
              </a:prstGeom>
              <a:solidFill>
                <a:schemeClr val="tx1">
                  <a:lumMod val="50000"/>
                  <a:lumOff val="50000"/>
                </a:schemeClr>
              </a:solidFill>
              <a:ln>
                <a:solidFill>
                  <a:srgbClr val="595959"/>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TextBox 24"/>
              <p:cNvSpPr txBox="1"/>
              <p:nvPr/>
            </p:nvSpPr>
            <p:spPr>
              <a:xfrm>
                <a:off x="1803812" y="2127628"/>
                <a:ext cx="1009710" cy="461664"/>
              </a:xfrm>
              <a:prstGeom prst="rect">
                <a:avLst/>
              </a:prstGeom>
              <a:noFill/>
            </p:spPr>
            <p:txBody>
              <a:bodyPr wrap="none" rtlCol="0">
                <a:spAutoFit/>
              </a:bodyPr>
              <a:lstStyle/>
              <a:p>
                <a:r>
                  <a:rPr lang="en-US" sz="2000" b="1" dirty="0" smtClean="0">
                    <a:solidFill>
                      <a:srgbClr val="0000FF"/>
                    </a:solidFill>
                    <a:cs typeface="Apple Chancery"/>
                  </a:rPr>
                  <a:t>Task-2</a:t>
                </a:r>
                <a:endParaRPr lang="en-US" sz="2000" b="1" dirty="0">
                  <a:solidFill>
                    <a:srgbClr val="0000FF"/>
                  </a:solidFill>
                  <a:cs typeface="Apple Chancery"/>
                </a:endParaRPr>
              </a:p>
            </p:txBody>
          </p:sp>
        </p:grpSp>
        <p:pic>
          <p:nvPicPr>
            <p:cNvPr id="32" name="Picture 3899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9220" y="2283591"/>
              <a:ext cx="483467" cy="4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29"/>
          <p:cNvSpPr txBox="1"/>
          <p:nvPr/>
        </p:nvSpPr>
        <p:spPr>
          <a:xfrm>
            <a:off x="1849346" y="3065444"/>
            <a:ext cx="1165103" cy="1815882"/>
          </a:xfrm>
          <a:prstGeom prst="rect">
            <a:avLst/>
          </a:prstGeom>
          <a:noFill/>
        </p:spPr>
        <p:txBody>
          <a:bodyPr wrap="none" rtlCol="0">
            <a:spAutoFit/>
          </a:bodyPr>
          <a:lstStyle/>
          <a:p>
            <a:r>
              <a:rPr lang="en-US" sz="2400" dirty="0" smtClean="0"/>
              <a:t>(x</a:t>
            </a:r>
            <a:r>
              <a:rPr lang="en-US" sz="2400" baseline="-25000" dirty="0" smtClean="0"/>
              <a:t>1</a:t>
            </a:r>
            <a:r>
              <a:rPr lang="en-US" sz="2400" dirty="0" smtClean="0"/>
              <a:t> , y</a:t>
            </a:r>
            <a:r>
              <a:rPr lang="en-US" sz="2400" baseline="-25000" dirty="0" smtClean="0"/>
              <a:t>1</a:t>
            </a:r>
            <a:r>
              <a:rPr lang="en-US" sz="2400" dirty="0" smtClean="0"/>
              <a:t>)</a:t>
            </a:r>
            <a:endParaRPr lang="en-US" sz="2400" baseline="-25000" dirty="0" smtClean="0"/>
          </a:p>
          <a:p>
            <a:endParaRPr lang="en-US" sz="2400" dirty="0" smtClean="0"/>
          </a:p>
          <a:p>
            <a:endParaRPr lang="en-US" sz="2400" dirty="0"/>
          </a:p>
          <a:p>
            <a:r>
              <a:rPr lang="en-US" sz="2400" dirty="0" smtClean="0"/>
              <a:t>(x</a:t>
            </a:r>
            <a:r>
              <a:rPr lang="en-US" sz="2400" baseline="-25000" dirty="0" smtClean="0"/>
              <a:t>n1, </a:t>
            </a:r>
            <a:r>
              <a:rPr lang="en-US" sz="2400" dirty="0" smtClean="0"/>
              <a:t>y</a:t>
            </a:r>
            <a:r>
              <a:rPr lang="en-US" sz="2400" baseline="-25000" dirty="0" smtClean="0"/>
              <a:t>n1</a:t>
            </a:r>
            <a:r>
              <a:rPr lang="en-US" sz="2400" dirty="0" smtClean="0"/>
              <a:t>)</a:t>
            </a:r>
            <a:endParaRPr lang="en-US" sz="2400" baseline="-25000" dirty="0"/>
          </a:p>
          <a:p>
            <a:endParaRPr lang="en-US" sz="2400" baseline="-25000" dirty="0"/>
          </a:p>
        </p:txBody>
      </p:sp>
      <p:sp>
        <p:nvSpPr>
          <p:cNvPr id="29" name="TextBox 28"/>
          <p:cNvSpPr txBox="1"/>
          <p:nvPr/>
        </p:nvSpPr>
        <p:spPr>
          <a:xfrm>
            <a:off x="3899594" y="3090845"/>
            <a:ext cx="1067870" cy="1446550"/>
          </a:xfrm>
          <a:prstGeom prst="rect">
            <a:avLst/>
          </a:prstGeom>
          <a:noFill/>
        </p:spPr>
        <p:txBody>
          <a:bodyPr wrap="none" rtlCol="0">
            <a:spAutoFit/>
          </a:bodyPr>
          <a:lstStyle/>
          <a:p>
            <a:endParaRPr lang="en-US" sz="2400" dirty="0" smtClean="0">
              <a:solidFill>
                <a:srgbClr val="0000FF"/>
              </a:solidFill>
            </a:endParaRPr>
          </a:p>
          <a:p>
            <a:r>
              <a:rPr lang="en-US" sz="2400" dirty="0" smtClean="0">
                <a:solidFill>
                  <a:srgbClr val="0000FF"/>
                </a:solidFill>
              </a:rPr>
              <a:t>(x</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a:t>
            </a:r>
            <a:r>
              <a:rPr lang="en-US" sz="2400" dirty="0" smtClean="0">
                <a:solidFill>
                  <a:srgbClr val="0000FF"/>
                </a:solidFill>
              </a:rPr>
              <a:t>y</a:t>
            </a:r>
            <a:r>
              <a:rPr lang="en-US" sz="2400" baseline="-25000" dirty="0" smtClean="0">
                <a:solidFill>
                  <a:srgbClr val="0000FF"/>
                </a:solidFill>
              </a:rPr>
              <a:t>2</a:t>
            </a:r>
            <a:r>
              <a:rPr lang="en-US" sz="2400" dirty="0" smtClean="0">
                <a:solidFill>
                  <a:srgbClr val="0000FF"/>
                </a:solidFill>
              </a:rPr>
              <a:t>)</a:t>
            </a:r>
            <a:endParaRPr lang="en-US" sz="2400" baseline="-25000" dirty="0">
              <a:solidFill>
                <a:srgbClr val="0000FF"/>
              </a:solidFill>
            </a:endParaRPr>
          </a:p>
          <a:p>
            <a:r>
              <a:rPr lang="en-US" sz="2400" dirty="0" smtClean="0">
                <a:solidFill>
                  <a:srgbClr val="0000FF"/>
                </a:solidFill>
              </a:rPr>
              <a:t>(x</a:t>
            </a:r>
            <a:r>
              <a:rPr lang="en-US" sz="2400" baseline="-25000" dirty="0" smtClean="0">
                <a:solidFill>
                  <a:srgbClr val="0000FF"/>
                </a:solidFill>
              </a:rPr>
              <a:t>3</a:t>
            </a:r>
            <a:r>
              <a:rPr lang="en-US" sz="2400" dirty="0" smtClean="0">
                <a:solidFill>
                  <a:srgbClr val="0000FF"/>
                </a:solidFill>
              </a:rPr>
              <a:t> </a:t>
            </a:r>
            <a:r>
              <a:rPr lang="en-US" sz="2400" dirty="0">
                <a:solidFill>
                  <a:srgbClr val="0000FF"/>
                </a:solidFill>
              </a:rPr>
              <a:t>, </a:t>
            </a:r>
            <a:r>
              <a:rPr lang="en-US" sz="2400" dirty="0" smtClean="0">
                <a:solidFill>
                  <a:srgbClr val="0000FF"/>
                </a:solidFill>
              </a:rPr>
              <a:t>y</a:t>
            </a:r>
            <a:r>
              <a:rPr lang="en-US" sz="2400" baseline="-25000" dirty="0" smtClean="0">
                <a:solidFill>
                  <a:srgbClr val="0000FF"/>
                </a:solidFill>
              </a:rPr>
              <a:t>3</a:t>
            </a:r>
            <a:r>
              <a:rPr lang="en-US" sz="2400" dirty="0" smtClean="0">
                <a:solidFill>
                  <a:srgbClr val="0000FF"/>
                </a:solidFill>
              </a:rPr>
              <a:t>)</a:t>
            </a:r>
          </a:p>
          <a:p>
            <a:endParaRPr lang="en-US" sz="2400" baseline="-25000" dirty="0">
              <a:solidFill>
                <a:srgbClr val="0000FF"/>
              </a:solidFill>
            </a:endParaRPr>
          </a:p>
        </p:txBody>
      </p:sp>
      <p:sp>
        <p:nvSpPr>
          <p:cNvPr id="5" name="TextBox 4"/>
          <p:cNvSpPr txBox="1"/>
          <p:nvPr/>
        </p:nvSpPr>
        <p:spPr>
          <a:xfrm>
            <a:off x="939119" y="1232972"/>
            <a:ext cx="2227894" cy="461665"/>
          </a:xfrm>
          <a:prstGeom prst="rect">
            <a:avLst/>
          </a:prstGeom>
          <a:noFill/>
        </p:spPr>
        <p:txBody>
          <a:bodyPr wrap="none" rtlCol="0">
            <a:spAutoFit/>
          </a:bodyPr>
          <a:lstStyle/>
          <a:p>
            <a:r>
              <a:rPr lang="en-US" sz="2400" b="1" dirty="0" smtClean="0"/>
              <a:t>Source Tasks (S)</a:t>
            </a:r>
            <a:endParaRPr lang="en-US" sz="2400" b="1" dirty="0"/>
          </a:p>
        </p:txBody>
      </p:sp>
      <p:sp>
        <p:nvSpPr>
          <p:cNvPr id="6" name="Title 5"/>
          <p:cNvSpPr>
            <a:spLocks noGrp="1"/>
          </p:cNvSpPr>
          <p:nvPr>
            <p:ph type="title"/>
          </p:nvPr>
        </p:nvSpPr>
        <p:spPr>
          <a:xfrm>
            <a:off x="457200" y="119417"/>
            <a:ext cx="8229600" cy="1143000"/>
          </a:xfrm>
        </p:spPr>
        <p:txBody>
          <a:bodyPr/>
          <a:lstStyle/>
          <a:p>
            <a:pPr lvl="0">
              <a:spcBef>
                <a:spcPts val="0"/>
              </a:spcBef>
            </a:pPr>
            <a:r>
              <a:rPr lang="en-US" sz="4000" dirty="0">
                <a:solidFill>
                  <a:prstClr val="black"/>
                </a:solidFill>
                <a:ea typeface="+mn-ea"/>
                <a:cs typeface="+mn-cs"/>
              </a:rPr>
              <a:t>Step 1 : Instance reweighting</a:t>
            </a:r>
          </a:p>
        </p:txBody>
      </p:sp>
      <p:pic>
        <p:nvPicPr>
          <p:cNvPr id="50" name="Picture 390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8921" y="2258322"/>
            <a:ext cx="557630" cy="4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1860523" y="4248771"/>
            <a:ext cx="1097481" cy="419185"/>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1860523" y="3124451"/>
            <a:ext cx="1043307" cy="419185"/>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p:cNvSpPr/>
          <p:nvPr/>
        </p:nvSpPr>
        <p:spPr>
          <a:xfrm>
            <a:off x="3887225" y="3957599"/>
            <a:ext cx="1097481" cy="318067"/>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3887225" y="3600080"/>
            <a:ext cx="1097481" cy="318067"/>
          </a:xfrm>
          <a:prstGeom prst="rect">
            <a:avLst/>
          </a:prstGeom>
          <a:solidFill>
            <a:schemeClr val="lt1">
              <a:alpha val="0"/>
            </a:scheme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TextBox 41"/>
          <p:cNvSpPr txBox="1"/>
          <p:nvPr/>
        </p:nvSpPr>
        <p:spPr>
          <a:xfrm>
            <a:off x="5821582" y="3384793"/>
            <a:ext cx="1036092" cy="461665"/>
          </a:xfrm>
          <a:prstGeom prst="rect">
            <a:avLst/>
          </a:prstGeom>
          <a:noFill/>
        </p:spPr>
        <p:txBody>
          <a:bodyPr wrap="none" rtlCol="0">
            <a:spAutoFit/>
          </a:bodyPr>
          <a:lstStyle/>
          <a:p>
            <a:r>
              <a:rPr lang="en-US" sz="2400" i="1" dirty="0" smtClean="0">
                <a:latin typeface="Arial Unicode MS"/>
                <a:cs typeface="Arial Unicode MS"/>
              </a:rPr>
              <a:t>β</a:t>
            </a:r>
            <a:r>
              <a:rPr lang="en-US" sz="2400" i="1" baseline="-25000" dirty="0" err="1" smtClean="0">
                <a:latin typeface="Ayuthaya"/>
                <a:cs typeface="Ayuthaya"/>
              </a:rPr>
              <a:t>i</a:t>
            </a:r>
            <a:r>
              <a:rPr lang="en-US" sz="2400" i="1" dirty="0" smtClean="0">
                <a:latin typeface="Arial Unicode MS"/>
                <a:cs typeface="Arial Unicode MS"/>
              </a:rPr>
              <a:t>&gt; 0</a:t>
            </a:r>
            <a:endParaRPr lang="en-US" sz="2400" i="1" dirty="0">
              <a:latin typeface="Arial Unicode MS"/>
              <a:cs typeface="Arial Unicode MS"/>
            </a:endParaRPr>
          </a:p>
        </p:txBody>
      </p:sp>
      <p:sp>
        <p:nvSpPr>
          <p:cNvPr id="3" name="TextBox 2"/>
          <p:cNvSpPr txBox="1"/>
          <p:nvPr/>
        </p:nvSpPr>
        <p:spPr>
          <a:xfrm>
            <a:off x="5404555" y="2770508"/>
            <a:ext cx="1929810" cy="707886"/>
          </a:xfrm>
          <a:prstGeom prst="rect">
            <a:avLst/>
          </a:prstGeom>
          <a:noFill/>
        </p:spPr>
        <p:txBody>
          <a:bodyPr wrap="none" rtlCol="0">
            <a:spAutoFit/>
          </a:bodyPr>
          <a:lstStyle/>
          <a:p>
            <a:pPr algn="ctr"/>
            <a:r>
              <a:rPr lang="en-US" sz="2000" dirty="0" smtClean="0"/>
              <a:t>Source instances</a:t>
            </a:r>
          </a:p>
          <a:p>
            <a:pPr algn="ctr"/>
            <a:r>
              <a:rPr lang="en-US" sz="2000" dirty="0" smtClean="0"/>
              <a:t>with weight</a:t>
            </a:r>
            <a:endParaRPr lang="en-US" sz="2000" dirty="0"/>
          </a:p>
        </p:txBody>
      </p:sp>
      <p:grpSp>
        <p:nvGrpSpPr>
          <p:cNvPr id="7" name="Group 6"/>
          <p:cNvGrpSpPr/>
          <p:nvPr/>
        </p:nvGrpSpPr>
        <p:grpSpPr>
          <a:xfrm>
            <a:off x="2302114" y="4937770"/>
            <a:ext cx="4774224" cy="1699553"/>
            <a:chOff x="2302114" y="4937770"/>
            <a:chExt cx="4774224" cy="1699553"/>
          </a:xfrm>
        </p:grpSpPr>
        <p:sp>
          <p:nvSpPr>
            <p:cNvPr id="51" name="TextBox 50"/>
            <p:cNvSpPr txBox="1"/>
            <p:nvPr/>
          </p:nvSpPr>
          <p:spPr>
            <a:xfrm>
              <a:off x="2302114" y="5498550"/>
              <a:ext cx="2210862" cy="1138773"/>
            </a:xfrm>
            <a:prstGeom prst="rect">
              <a:avLst/>
            </a:prstGeom>
            <a:noFill/>
          </p:spPr>
          <p:txBody>
            <a:bodyPr wrap="none" rtlCol="0">
              <a:spAutoFit/>
            </a:bodyPr>
            <a:lstStyle/>
            <a:p>
              <a:pPr algn="ctr"/>
              <a:r>
                <a:rPr lang="en-US" sz="2400" dirty="0" smtClean="0"/>
                <a:t>Train models</a:t>
              </a:r>
            </a:p>
            <a:p>
              <a:pPr algn="ctr"/>
              <a:r>
                <a:rPr lang="el-GR" sz="2800" dirty="0" smtClean="0"/>
                <a:t>Θ</a:t>
              </a:r>
              <a:r>
                <a:rPr lang="en-US" sz="2800" baseline="-25000" dirty="0" smtClean="0"/>
                <a:t>1  </a:t>
              </a:r>
              <a:r>
                <a:rPr lang="en-US" sz="2800" dirty="0" smtClean="0"/>
                <a:t> </a:t>
              </a:r>
              <a:r>
                <a:rPr lang="el-GR" sz="2800" dirty="0" smtClean="0"/>
                <a:t>Θ</a:t>
              </a:r>
              <a:r>
                <a:rPr lang="en-US" sz="2800" baseline="-25000" dirty="0" smtClean="0"/>
                <a:t>2</a:t>
              </a:r>
              <a:r>
                <a:rPr lang="en-US" sz="2800" dirty="0" smtClean="0"/>
                <a:t>   …   </a:t>
              </a:r>
              <a:r>
                <a:rPr lang="el-GR" sz="2800" dirty="0" smtClean="0"/>
                <a:t>Θ</a:t>
              </a:r>
              <a:r>
                <a:rPr lang="en-US" sz="2800" baseline="-25000" dirty="0" smtClean="0"/>
                <a:t>K</a:t>
              </a:r>
              <a:endParaRPr lang="en-US" sz="2800" baseline="-25000" dirty="0"/>
            </a:p>
            <a:p>
              <a:pPr algn="ctr"/>
              <a:endParaRPr lang="en-US" sz="2400" baseline="-25000" dirty="0"/>
            </a:p>
          </p:txBody>
        </p:sp>
        <p:sp>
          <p:nvSpPr>
            <p:cNvPr id="52" name="TextBox 51"/>
            <p:cNvSpPr txBox="1"/>
            <p:nvPr/>
          </p:nvSpPr>
          <p:spPr>
            <a:xfrm>
              <a:off x="5083410" y="5723847"/>
              <a:ext cx="1992928" cy="707886"/>
            </a:xfrm>
            <a:prstGeom prst="rect">
              <a:avLst/>
            </a:prstGeom>
            <a:noFill/>
          </p:spPr>
          <p:txBody>
            <a:bodyPr wrap="none" rtlCol="0">
              <a:spAutoFit/>
            </a:bodyPr>
            <a:lstStyle/>
            <a:p>
              <a:pPr algn="ctr"/>
              <a:r>
                <a:rPr lang="en-US" sz="2000" dirty="0" smtClean="0"/>
                <a:t>number of </a:t>
              </a:r>
            </a:p>
            <a:p>
              <a:pPr algn="ctr"/>
              <a:r>
                <a:rPr lang="en-US" sz="2000" dirty="0" err="1" smtClean="0"/>
                <a:t>hyperparameters</a:t>
              </a:r>
              <a:endParaRPr lang="en-US" sz="2000" dirty="0"/>
            </a:p>
          </p:txBody>
        </p:sp>
        <p:cxnSp>
          <p:nvCxnSpPr>
            <p:cNvPr id="53" name="Curved Connector 52"/>
            <p:cNvCxnSpPr/>
            <p:nvPr/>
          </p:nvCxnSpPr>
          <p:spPr>
            <a:xfrm flipV="1">
              <a:off x="4448168" y="6143434"/>
              <a:ext cx="838696" cy="1077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Down Arrow 54"/>
            <p:cNvSpPr/>
            <p:nvPr/>
          </p:nvSpPr>
          <p:spPr>
            <a:xfrm>
              <a:off x="3099308" y="4937770"/>
              <a:ext cx="561051" cy="5032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952814" y="4181795"/>
            <a:ext cx="3162300" cy="1549418"/>
            <a:chOff x="5952814" y="4181795"/>
            <a:chExt cx="3162300" cy="1549418"/>
          </a:xfrm>
        </p:grpSpPr>
        <p:pic>
          <p:nvPicPr>
            <p:cNvPr id="9" name="Picture 8"/>
            <p:cNvPicPr>
              <a:picLocks noChangeAspect="1"/>
            </p:cNvPicPr>
            <p:nvPr/>
          </p:nvPicPr>
          <p:blipFill>
            <a:blip r:embed="rId7"/>
            <a:stretch>
              <a:fillRect/>
            </a:stretch>
          </p:blipFill>
          <p:spPr>
            <a:xfrm>
              <a:off x="5952814" y="4181795"/>
              <a:ext cx="3162300" cy="711200"/>
            </a:xfrm>
            <a:prstGeom prst="rect">
              <a:avLst/>
            </a:prstGeom>
          </p:spPr>
        </p:pic>
        <p:pic>
          <p:nvPicPr>
            <p:cNvPr id="10" name="Picture 9"/>
            <p:cNvPicPr>
              <a:picLocks noChangeAspect="1"/>
            </p:cNvPicPr>
            <p:nvPr/>
          </p:nvPicPr>
          <p:blipFill>
            <a:blip r:embed="rId8"/>
            <a:stretch>
              <a:fillRect/>
            </a:stretch>
          </p:blipFill>
          <p:spPr>
            <a:xfrm>
              <a:off x="7493000" y="4885945"/>
              <a:ext cx="1193800" cy="533400"/>
            </a:xfrm>
            <a:prstGeom prst="rect">
              <a:avLst/>
            </a:prstGeom>
          </p:spPr>
        </p:pic>
        <p:pic>
          <p:nvPicPr>
            <p:cNvPr id="11" name="Picture 10"/>
            <p:cNvPicPr>
              <a:picLocks noChangeAspect="1"/>
            </p:cNvPicPr>
            <p:nvPr/>
          </p:nvPicPr>
          <p:blipFill>
            <a:blip r:embed="rId9"/>
            <a:stretch>
              <a:fillRect/>
            </a:stretch>
          </p:blipFill>
          <p:spPr>
            <a:xfrm>
              <a:off x="7504532" y="5439113"/>
              <a:ext cx="1295400" cy="292100"/>
            </a:xfrm>
            <a:prstGeom prst="rect">
              <a:avLst/>
            </a:prstGeom>
          </p:spPr>
        </p:pic>
      </p:grpSp>
    </p:spTree>
    <p:extLst>
      <p:ext uri="{BB962C8B-B14F-4D97-AF65-F5344CB8AC3E}">
        <p14:creationId xmlns:p14="http://schemas.microsoft.com/office/powerpoint/2010/main" val="3782418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Model selection</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14</a:t>
            </a:fld>
            <a:endParaRPr lang="en-US"/>
          </a:p>
        </p:txBody>
      </p:sp>
      <p:sp>
        <p:nvSpPr>
          <p:cNvPr id="5" name="TextBox 4"/>
          <p:cNvSpPr txBox="1"/>
          <p:nvPr/>
        </p:nvSpPr>
        <p:spPr>
          <a:xfrm>
            <a:off x="3151432" y="1539856"/>
            <a:ext cx="2762295" cy="974626"/>
          </a:xfrm>
          <a:prstGeom prst="rect">
            <a:avLst/>
          </a:prstGeom>
          <a:noFill/>
        </p:spPr>
        <p:txBody>
          <a:bodyPr wrap="none" rtlCol="0">
            <a:spAutoFit/>
          </a:bodyPr>
          <a:lstStyle/>
          <a:p>
            <a:pPr algn="ctr"/>
            <a:r>
              <a:rPr lang="el-GR" sz="3600" dirty="0" smtClean="0"/>
              <a:t>Θ</a:t>
            </a:r>
            <a:r>
              <a:rPr lang="en-US" sz="3600" baseline="-25000" dirty="0" smtClean="0"/>
              <a:t>1  </a:t>
            </a:r>
            <a:r>
              <a:rPr lang="en-US" sz="3600" dirty="0" smtClean="0"/>
              <a:t> </a:t>
            </a:r>
            <a:r>
              <a:rPr lang="el-GR" sz="3600" dirty="0" smtClean="0"/>
              <a:t>Θ</a:t>
            </a:r>
            <a:r>
              <a:rPr lang="en-US" sz="3600" baseline="-25000" dirty="0" smtClean="0"/>
              <a:t>2</a:t>
            </a:r>
            <a:r>
              <a:rPr lang="en-US" sz="3600" dirty="0" smtClean="0"/>
              <a:t>   …   </a:t>
            </a:r>
            <a:r>
              <a:rPr lang="el-GR" sz="3600" dirty="0" smtClean="0"/>
              <a:t>Θ</a:t>
            </a:r>
            <a:r>
              <a:rPr lang="en-US" sz="3600" baseline="-25000" dirty="0" smtClean="0"/>
              <a:t>K</a:t>
            </a:r>
            <a:endParaRPr lang="en-US" sz="3600" baseline="-25000" dirty="0"/>
          </a:p>
          <a:p>
            <a:pPr algn="ctr"/>
            <a:endParaRPr lang="en-US" sz="3200" baseline="-25000" dirty="0"/>
          </a:p>
        </p:txBody>
      </p:sp>
      <p:sp>
        <p:nvSpPr>
          <p:cNvPr id="10" name="Down Arrow 9"/>
          <p:cNvSpPr/>
          <p:nvPr/>
        </p:nvSpPr>
        <p:spPr>
          <a:xfrm>
            <a:off x="4142820" y="2443927"/>
            <a:ext cx="318615" cy="7347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020468" y="3244334"/>
            <a:ext cx="720269" cy="646331"/>
          </a:xfrm>
          <a:prstGeom prst="rect">
            <a:avLst/>
          </a:prstGeom>
        </p:spPr>
        <p:txBody>
          <a:bodyPr wrap="none">
            <a:spAutoFit/>
          </a:bodyPr>
          <a:lstStyle/>
          <a:p>
            <a:r>
              <a:rPr lang="el-GR" sz="3600" dirty="0" smtClean="0">
                <a:solidFill>
                  <a:srgbClr val="FF0000"/>
                </a:solidFill>
              </a:rPr>
              <a:t>Θ</a:t>
            </a:r>
            <a:r>
              <a:rPr lang="en-US" sz="3600" dirty="0" smtClean="0">
                <a:solidFill>
                  <a:srgbClr val="FF0000"/>
                </a:solidFill>
              </a:rPr>
              <a:t>*</a:t>
            </a:r>
            <a:endParaRPr lang="en-US" dirty="0">
              <a:solidFill>
                <a:srgbClr val="FF0000"/>
              </a:solidFill>
            </a:endParaRPr>
          </a:p>
        </p:txBody>
      </p:sp>
      <p:sp>
        <p:nvSpPr>
          <p:cNvPr id="12" name="TextBox 11"/>
          <p:cNvSpPr txBox="1"/>
          <p:nvPr/>
        </p:nvSpPr>
        <p:spPr>
          <a:xfrm>
            <a:off x="2594831" y="4281775"/>
            <a:ext cx="4737194" cy="1384995"/>
          </a:xfrm>
          <a:prstGeom prst="rect">
            <a:avLst/>
          </a:prstGeom>
          <a:noFill/>
        </p:spPr>
        <p:txBody>
          <a:bodyPr wrap="none" rtlCol="0">
            <a:spAutoFit/>
          </a:bodyPr>
          <a:lstStyle/>
          <a:p>
            <a:r>
              <a:rPr lang="en-US" sz="2800" u="sng" dirty="0" smtClean="0"/>
              <a:t>Two techniques:</a:t>
            </a:r>
          </a:p>
          <a:p>
            <a:pPr marL="457200" indent="-457200">
              <a:buFont typeface="+mj-lt"/>
              <a:buAutoNum type="arabicPeriod"/>
            </a:pPr>
            <a:r>
              <a:rPr lang="en-US" sz="2800" dirty="0" smtClean="0"/>
              <a:t>Class-skew based selection</a:t>
            </a:r>
          </a:p>
          <a:p>
            <a:pPr marL="457200" indent="-457200">
              <a:buFont typeface="+mj-lt"/>
              <a:buAutoNum type="arabicPeriod"/>
            </a:pPr>
            <a:r>
              <a:rPr lang="en-US" sz="2800" dirty="0" smtClean="0"/>
              <a:t>Reweighted cross-validation</a:t>
            </a:r>
            <a:endParaRPr lang="en-US" sz="2800" dirty="0"/>
          </a:p>
        </p:txBody>
      </p:sp>
    </p:spTree>
    <p:extLst>
      <p:ext uri="{BB962C8B-B14F-4D97-AF65-F5344CB8AC3E}">
        <p14:creationId xmlns:p14="http://schemas.microsoft.com/office/powerpoint/2010/main" val="6213812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6414"/>
            <a:ext cx="8229600" cy="1143000"/>
          </a:xfrm>
        </p:spPr>
        <p:txBody>
          <a:bodyPr/>
          <a:lstStyle/>
          <a:p>
            <a:r>
              <a:rPr lang="en-US" dirty="0" smtClean="0">
                <a:solidFill>
                  <a:srgbClr val="000000"/>
                </a:solidFill>
              </a:rPr>
              <a:t>3. Results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t>15</a:t>
            </a:fld>
            <a:endParaRPr lang="en-US"/>
          </a:p>
        </p:txBody>
      </p:sp>
    </p:spTree>
    <p:extLst>
      <p:ext uri="{BB962C8B-B14F-4D97-AF65-F5344CB8AC3E}">
        <p14:creationId xmlns:p14="http://schemas.microsoft.com/office/powerpoint/2010/main" val="34287614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compared</a:t>
            </a:r>
            <a:endParaRPr lang="en-US" dirty="0"/>
          </a:p>
        </p:txBody>
      </p:sp>
      <p:sp>
        <p:nvSpPr>
          <p:cNvPr id="3" name="Content Placeholder 2"/>
          <p:cNvSpPr>
            <a:spLocks noGrp="1"/>
          </p:cNvSpPr>
          <p:nvPr>
            <p:ph idx="1"/>
          </p:nvPr>
        </p:nvSpPr>
        <p:spPr>
          <a:xfrm>
            <a:off x="301978" y="1664902"/>
            <a:ext cx="8559800" cy="4854927"/>
          </a:xfrm>
        </p:spPr>
        <p:txBody>
          <a:bodyPr>
            <a:normAutofit lnSpcReduction="10000"/>
          </a:bodyPr>
          <a:lstStyle/>
          <a:p>
            <a:pPr marL="514350" indent="-514350">
              <a:buFont typeface="+mj-lt"/>
              <a:buAutoNum type="arabicPeriod"/>
            </a:pPr>
            <a:r>
              <a:rPr lang="en-US" dirty="0" smtClean="0"/>
              <a:t>Inductive Kernel-SVM</a:t>
            </a:r>
            <a:endParaRPr lang="en-US" dirty="0"/>
          </a:p>
          <a:p>
            <a:pPr marL="914400" lvl="1" indent="-514350"/>
            <a:r>
              <a:rPr lang="en-US" dirty="0"/>
              <a:t>a</a:t>
            </a:r>
            <a:r>
              <a:rPr lang="en-US" dirty="0" smtClean="0"/>
              <a:t>ssumes P(S) = P(T)</a:t>
            </a:r>
          </a:p>
          <a:p>
            <a:pPr marL="400050" lvl="1" indent="0">
              <a:buNone/>
            </a:pPr>
            <a:endParaRPr lang="en-US" sz="2000" dirty="0" smtClean="0"/>
          </a:p>
          <a:p>
            <a:pPr marL="514350" indent="-514350">
              <a:buFont typeface="+mj-lt"/>
              <a:buAutoNum type="arabicPeriod"/>
            </a:pPr>
            <a:r>
              <a:rPr lang="en-US" dirty="0" err="1" smtClean="0"/>
              <a:t>Transductive</a:t>
            </a:r>
            <a:r>
              <a:rPr lang="en-US" dirty="0" smtClean="0"/>
              <a:t> SVM</a:t>
            </a:r>
          </a:p>
          <a:p>
            <a:pPr marL="914400" lvl="1" indent="-514350"/>
            <a:r>
              <a:rPr lang="en-US" dirty="0"/>
              <a:t>t</a:t>
            </a:r>
            <a:r>
              <a:rPr lang="en-US" dirty="0" smtClean="0"/>
              <a:t>reat target task as “test data”</a:t>
            </a:r>
          </a:p>
          <a:p>
            <a:pPr marL="400050" lvl="1" indent="0">
              <a:buNone/>
            </a:pPr>
            <a:endParaRPr lang="en-US" sz="2000" dirty="0" smtClean="0"/>
          </a:p>
          <a:p>
            <a:pPr marL="514350" indent="-514350">
              <a:buFont typeface="+mj-lt"/>
              <a:buAutoNum type="arabicPeriod"/>
            </a:pPr>
            <a:r>
              <a:rPr lang="en-US" dirty="0" smtClean="0"/>
              <a:t>KMM + Kernel-SVM</a:t>
            </a:r>
          </a:p>
          <a:p>
            <a:pPr marL="914400" lvl="1" indent="-514350"/>
            <a:r>
              <a:rPr lang="en-US" dirty="0" smtClean="0"/>
              <a:t>with two model selection strategies:</a:t>
            </a:r>
          </a:p>
          <a:p>
            <a:pPr marL="1314450" lvl="2" indent="-514350"/>
            <a:r>
              <a:rPr lang="en-US" dirty="0" smtClean="0"/>
              <a:t>Class-skew based (skew)</a:t>
            </a:r>
          </a:p>
          <a:p>
            <a:pPr marL="1314450" lvl="2" indent="-514350"/>
            <a:r>
              <a:rPr lang="en-US" dirty="0" smtClean="0"/>
              <a:t>Reweighted cross-validation (</a:t>
            </a:r>
            <a:r>
              <a:rPr lang="en-US" dirty="0" err="1" smtClean="0"/>
              <a:t>rwcv</a:t>
            </a:r>
            <a:r>
              <a:rPr lang="en-US" dirty="0" smtClean="0"/>
              <a:t>)</a:t>
            </a:r>
          </a:p>
        </p:txBody>
      </p:sp>
      <p:sp>
        <p:nvSpPr>
          <p:cNvPr id="4" name="Slide Number Placeholder 3"/>
          <p:cNvSpPr>
            <a:spLocks noGrp="1"/>
          </p:cNvSpPr>
          <p:nvPr>
            <p:ph type="sldNum" sz="quarter" idx="12"/>
          </p:nvPr>
        </p:nvSpPr>
        <p:spPr/>
        <p:txBody>
          <a:bodyPr/>
          <a:lstStyle/>
          <a:p>
            <a:fld id="{0FB56013-B943-42BA-886F-6F9D4EB85E9D}" type="slidenum">
              <a:rPr lang="en-US" smtClean="0"/>
              <a:t>16</a:t>
            </a:fld>
            <a:endParaRPr lang="en-US"/>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Lst>
          </a:blip>
          <a:stretch>
            <a:fillRect/>
          </a:stretch>
        </p:blipFill>
        <p:spPr>
          <a:xfrm>
            <a:off x="7005571" y="392225"/>
            <a:ext cx="1413787" cy="1413787"/>
          </a:xfrm>
          <a:prstGeom prst="rect">
            <a:avLst/>
          </a:prstGeom>
        </p:spPr>
      </p:pic>
    </p:spTree>
    <p:extLst>
      <p:ext uri="{BB962C8B-B14F-4D97-AF65-F5344CB8AC3E}">
        <p14:creationId xmlns:p14="http://schemas.microsoft.com/office/powerpoint/2010/main" val="16400206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86748916"/>
              </p:ext>
            </p:extLst>
          </p:nvPr>
        </p:nvGraphicFramePr>
        <p:xfrm>
          <a:off x="635000" y="1704203"/>
          <a:ext cx="7944556" cy="1645920"/>
        </p:xfrm>
        <a:graphic>
          <a:graphicData uri="http://schemas.openxmlformats.org/drawingml/2006/table">
            <a:tbl>
              <a:tblPr firstRow="1" firstCol="1" bandRow="1">
                <a:tableStyleId>{EB344D84-9AFB-497E-A393-DC336BA19D2E}</a:tableStyleId>
              </a:tblPr>
              <a:tblGrid>
                <a:gridCol w="2074333"/>
                <a:gridCol w="1651000"/>
                <a:gridCol w="1368778"/>
                <a:gridCol w="1467556"/>
                <a:gridCol w="1382889"/>
              </a:tblGrid>
              <a:tr h="626533">
                <a:tc>
                  <a:txBody>
                    <a:bodyPr/>
                    <a:lstStyle/>
                    <a:p>
                      <a:endParaRPr lang="en-US" dirty="0">
                        <a:solidFill>
                          <a:schemeClr val="tx1"/>
                        </a:solidFill>
                      </a:endParaRPr>
                    </a:p>
                  </a:txBody>
                  <a:tcPr>
                    <a:solidFill>
                      <a:schemeClr val="accent6">
                        <a:lumMod val="60000"/>
                        <a:lumOff val="40000"/>
                      </a:schemeClr>
                    </a:solidFill>
                  </a:tcPr>
                </a:tc>
                <a:tc>
                  <a:txBody>
                    <a:bodyPr/>
                    <a:lstStyle/>
                    <a:p>
                      <a:r>
                        <a:rPr lang="fi-FI" sz="2400" b="0" i="1" kern="1200" dirty="0" smtClean="0">
                          <a:solidFill>
                            <a:schemeClr val="tx1"/>
                          </a:solidFill>
                          <a:latin typeface="Baskerville"/>
                          <a:ea typeface="+mn-ea"/>
                          <a:cs typeface="Baskerville"/>
                        </a:rPr>
                        <a:t>Human </a:t>
                      </a:r>
                      <a:r>
                        <a:rPr lang="en-US" sz="2400" b="0" i="1" kern="1200" dirty="0" smtClean="0">
                          <a:solidFill>
                            <a:schemeClr val="tx1"/>
                          </a:solidFill>
                          <a:latin typeface="Baskerville"/>
                          <a:ea typeface="+mn-ea"/>
                          <a:cs typeface="Baskerville"/>
                        </a:rPr>
                        <a:t>–</a:t>
                      </a:r>
                      <a:r>
                        <a:rPr lang="fi-FI" sz="2400" b="0" i="1" kern="1200" baseline="0" dirty="0" smtClean="0">
                          <a:solidFill>
                            <a:schemeClr val="tx1"/>
                          </a:solidFill>
                          <a:latin typeface="Baskerville"/>
                          <a:ea typeface="+mn-ea"/>
                          <a:cs typeface="Baskerville"/>
                        </a:rPr>
                        <a:t> </a:t>
                      </a:r>
                    </a:p>
                    <a:p>
                      <a:r>
                        <a:rPr lang="fi-FI" sz="2400" b="0" i="1" kern="1200" dirty="0" smtClean="0">
                          <a:solidFill>
                            <a:schemeClr val="tx1"/>
                          </a:solidFill>
                          <a:latin typeface="Baskerville"/>
                          <a:ea typeface="+mn-ea"/>
                          <a:cs typeface="Baskerville"/>
                        </a:rPr>
                        <a:t>F. </a:t>
                      </a:r>
                      <a:r>
                        <a:rPr lang="fi-FI" sz="2400" b="0" i="1" kern="1200" dirty="0" err="1" smtClean="0">
                          <a:solidFill>
                            <a:schemeClr val="tx1"/>
                          </a:solidFill>
                          <a:latin typeface="Baskerville"/>
                          <a:ea typeface="+mn-ea"/>
                          <a:cs typeface="Baskerville"/>
                        </a:rPr>
                        <a:t>tularensis</a:t>
                      </a:r>
                      <a:endParaRPr lang="en-US" sz="2400" b="0" i="1" dirty="0">
                        <a:solidFill>
                          <a:schemeClr val="tx1"/>
                        </a:solidFill>
                        <a:latin typeface="Baskerville"/>
                        <a:cs typeface="Baskerville"/>
                      </a:endParaRPr>
                    </a:p>
                  </a:txBody>
                  <a:tcPr>
                    <a:solidFill>
                      <a:srgbClr val="FAC090"/>
                    </a:solidFill>
                  </a:tcPr>
                </a:tc>
                <a:tc>
                  <a:txBody>
                    <a:bodyPr/>
                    <a:lstStyle/>
                    <a:p>
                      <a:r>
                        <a:rPr lang="ro-RO" sz="2400" b="0" i="1" kern="1200" dirty="0" smtClean="0">
                          <a:solidFill>
                            <a:schemeClr val="tx1"/>
                          </a:solidFill>
                          <a:latin typeface="Baskerville"/>
                          <a:ea typeface="+mn-ea"/>
                          <a:cs typeface="Baskerville"/>
                        </a:rPr>
                        <a:t>Human - E. coli</a:t>
                      </a:r>
                      <a:endParaRPr lang="en-US" sz="2400" b="0" i="1" dirty="0">
                        <a:solidFill>
                          <a:schemeClr val="tx1"/>
                        </a:solidFill>
                        <a:latin typeface="Baskerville"/>
                        <a:cs typeface="Baskerville"/>
                      </a:endParaRPr>
                    </a:p>
                  </a:txBody>
                  <a:tcPr>
                    <a:solidFill>
                      <a:srgbClr val="FAC090"/>
                    </a:solidFill>
                  </a:tcPr>
                </a:tc>
                <a:tc>
                  <a:txBody>
                    <a:bodyPr/>
                    <a:lstStyle/>
                    <a:p>
                      <a:r>
                        <a:rPr lang="en-US" sz="2400" b="0" i="1" kern="1200" dirty="0" smtClean="0">
                          <a:solidFill>
                            <a:schemeClr val="tx1"/>
                          </a:solidFill>
                          <a:latin typeface="Baskerville"/>
                          <a:ea typeface="+mn-ea"/>
                          <a:cs typeface="Baskerville"/>
                        </a:rPr>
                        <a:t>Human - Salmonella</a:t>
                      </a:r>
                      <a:endParaRPr lang="en-US" sz="2400" b="0" i="1" dirty="0">
                        <a:solidFill>
                          <a:schemeClr val="tx1"/>
                        </a:solidFill>
                        <a:latin typeface="Baskerville"/>
                        <a:cs typeface="Baskerville"/>
                      </a:endParaRPr>
                    </a:p>
                  </a:txBody>
                  <a:tcPr>
                    <a:solidFill>
                      <a:srgbClr val="FAC090"/>
                    </a:solidFill>
                  </a:tcPr>
                </a:tc>
                <a:tc>
                  <a:txBody>
                    <a:bodyPr/>
                    <a:lstStyle/>
                    <a:p>
                      <a:r>
                        <a:rPr lang="en-US" sz="2400" b="0" i="1" dirty="0" smtClean="0">
                          <a:solidFill>
                            <a:schemeClr val="tx1"/>
                          </a:solidFill>
                          <a:latin typeface="Baskerville"/>
                          <a:cs typeface="Baskerville"/>
                        </a:rPr>
                        <a:t>Plant – Salmonella</a:t>
                      </a:r>
                      <a:endParaRPr lang="en-US" sz="2400" b="0" i="1" dirty="0">
                        <a:solidFill>
                          <a:schemeClr val="tx1"/>
                        </a:solidFill>
                        <a:latin typeface="Baskerville"/>
                        <a:cs typeface="Baskerville"/>
                      </a:endParaRPr>
                    </a:p>
                  </a:txBody>
                  <a:tcPr>
                    <a:solidFill>
                      <a:srgbClr val="FAC090"/>
                    </a:solidFill>
                  </a:tcPr>
                </a:tc>
              </a:tr>
              <a:tr h="570716">
                <a:tc>
                  <a:txBody>
                    <a:bodyPr/>
                    <a:lstStyle/>
                    <a:p>
                      <a:r>
                        <a:rPr lang="en-US" sz="2400" b="0" i="0" u="none" strike="noStrike" kern="1200" baseline="0" dirty="0" smtClean="0">
                          <a:solidFill>
                            <a:schemeClr val="tx1"/>
                          </a:solidFill>
                          <a:latin typeface="+mn-lt"/>
                          <a:ea typeface="+mn-ea"/>
                          <a:cs typeface="+mn-cs"/>
                        </a:rPr>
                        <a:t>No. of known interactions</a:t>
                      </a:r>
                      <a:endParaRPr lang="en-US" sz="2400" dirty="0">
                        <a:solidFill>
                          <a:schemeClr val="tx1"/>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60000"/>
                        <a:lumOff val="40000"/>
                      </a:schemeClr>
                    </a:solidFill>
                  </a:tcPr>
                </a:tc>
                <a:tc>
                  <a:txBody>
                    <a:bodyPr/>
                    <a:lstStyle/>
                    <a:p>
                      <a:pPr algn="ctr"/>
                      <a:r>
                        <a:rPr lang="en-US" sz="2400" b="0" i="0" u="none" strike="noStrike" kern="1200" baseline="0" dirty="0" smtClean="0">
                          <a:solidFill>
                            <a:schemeClr val="tx1"/>
                          </a:solidFill>
                          <a:latin typeface="+mn-lt"/>
                          <a:ea typeface="+mn-ea"/>
                          <a:cs typeface="+mn-cs"/>
                        </a:rPr>
                        <a:t>1380</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400" b="0" i="0" u="none" strike="noStrike" kern="1200" baseline="0" dirty="0" smtClean="0">
                          <a:solidFill>
                            <a:schemeClr val="tx1"/>
                          </a:solidFill>
                          <a:latin typeface="+mn-lt"/>
                          <a:ea typeface="+mn-ea"/>
                          <a:cs typeface="+mn-cs"/>
                        </a:rPr>
                        <a:t>32</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400" b="0" i="0" u="none" strike="noStrike" kern="1200" baseline="0" dirty="0" smtClean="0">
                          <a:solidFill>
                            <a:schemeClr val="tx1"/>
                          </a:solidFill>
                          <a:latin typeface="+mn-lt"/>
                          <a:ea typeface="+mn-ea"/>
                          <a:cs typeface="+mn-cs"/>
                        </a:rPr>
                        <a:t>62</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400" dirty="0" smtClean="0">
                          <a:solidFill>
                            <a:schemeClr val="tx1"/>
                          </a:solidFill>
                        </a:rPr>
                        <a:t>0</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bl>
          </a:graphicData>
        </a:graphic>
      </p:graphicFrame>
      <p:sp>
        <p:nvSpPr>
          <p:cNvPr id="7" name="Content Placeholder 2"/>
          <p:cNvSpPr>
            <a:spLocks noGrp="1"/>
          </p:cNvSpPr>
          <p:nvPr>
            <p:ph idx="1"/>
          </p:nvPr>
        </p:nvSpPr>
        <p:spPr>
          <a:xfrm>
            <a:off x="301978" y="4121928"/>
            <a:ext cx="8559800" cy="1608876"/>
          </a:xfrm>
        </p:spPr>
        <p:txBody>
          <a:bodyPr>
            <a:normAutofit/>
          </a:bodyPr>
          <a:lstStyle/>
          <a:p>
            <a:r>
              <a:rPr lang="en-US" dirty="0" smtClean="0"/>
              <a:t>Cannot evaluate on </a:t>
            </a:r>
            <a:r>
              <a:rPr lang="en-US" i="1" dirty="0" smtClean="0"/>
              <a:t>Plant</a:t>
            </a:r>
            <a:r>
              <a:rPr lang="en-US" dirty="0" smtClean="0"/>
              <a:t> – </a:t>
            </a:r>
            <a:r>
              <a:rPr lang="en-US" i="1" dirty="0" smtClean="0"/>
              <a:t>Salmonella</a:t>
            </a:r>
          </a:p>
          <a:p>
            <a:r>
              <a:rPr lang="en-US" dirty="0" smtClean="0"/>
              <a:t>Use other tasks for quantitative evaluation</a:t>
            </a:r>
          </a:p>
        </p:txBody>
      </p:sp>
    </p:spTree>
    <p:extLst>
      <p:ext uri="{BB962C8B-B14F-4D97-AF65-F5344CB8AC3E}">
        <p14:creationId xmlns:p14="http://schemas.microsoft.com/office/powerpoint/2010/main" val="19285970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64858" y="5821893"/>
            <a:ext cx="2133600" cy="365125"/>
          </a:xfrm>
        </p:spPr>
        <p:txBody>
          <a:bodyPr/>
          <a:lstStyle/>
          <a:p>
            <a:fld id="{0FB56013-B943-42BA-886F-6F9D4EB85E9D}" type="slidenum">
              <a:rPr lang="en-US" smtClean="0"/>
              <a:t>18</a:t>
            </a:fld>
            <a:endParaRPr lang="en-US"/>
          </a:p>
        </p:txBody>
      </p:sp>
      <p:sp>
        <p:nvSpPr>
          <p:cNvPr id="5" name="Title 1"/>
          <p:cNvSpPr>
            <a:spLocks noGrp="1"/>
          </p:cNvSpPr>
          <p:nvPr>
            <p:ph type="title"/>
          </p:nvPr>
        </p:nvSpPr>
        <p:spPr>
          <a:xfrm>
            <a:off x="457200" y="124376"/>
            <a:ext cx="8229600" cy="1143000"/>
          </a:xfrm>
        </p:spPr>
        <p:txBody>
          <a:bodyPr>
            <a:normAutofit fontScale="90000"/>
          </a:bodyPr>
          <a:lstStyle/>
          <a:p>
            <a:r>
              <a:rPr lang="en-US" dirty="0" smtClean="0"/>
              <a:t>10-fold cross-validation: Average F1</a:t>
            </a:r>
            <a:endParaRPr lang="en-US" dirty="0"/>
          </a:p>
        </p:txBody>
      </p:sp>
      <p:pic>
        <p:nvPicPr>
          <p:cNvPr id="7" name="Picture 6"/>
          <p:cNvPicPr>
            <a:picLocks noChangeAspect="1"/>
          </p:cNvPicPr>
          <p:nvPr/>
        </p:nvPicPr>
        <p:blipFill>
          <a:blip r:embed="rId3"/>
          <a:stretch>
            <a:fillRect/>
          </a:stretch>
        </p:blipFill>
        <p:spPr>
          <a:xfrm>
            <a:off x="377511" y="5008180"/>
            <a:ext cx="6733367" cy="1178838"/>
          </a:xfrm>
          <a:prstGeom prst="rect">
            <a:avLst/>
          </a:prstGeom>
        </p:spPr>
      </p:pic>
      <p:sp>
        <p:nvSpPr>
          <p:cNvPr id="2" name="Rectangle 1"/>
          <p:cNvSpPr/>
          <p:nvPr/>
        </p:nvSpPr>
        <p:spPr>
          <a:xfrm>
            <a:off x="2655574" y="1566973"/>
            <a:ext cx="3595747" cy="71208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u="sng" dirty="0" smtClean="0"/>
              <a:t>Train</a:t>
            </a:r>
            <a:r>
              <a:rPr lang="en-US" b="1" dirty="0" smtClean="0"/>
              <a:t>         </a:t>
            </a:r>
            <a:r>
              <a:rPr lang="en-US" b="1" u="sng" dirty="0" smtClean="0"/>
              <a:t>Held-out</a:t>
            </a:r>
            <a:r>
              <a:rPr lang="en-US" b="1" dirty="0" smtClean="0"/>
              <a:t>        </a:t>
            </a:r>
            <a:r>
              <a:rPr lang="en-US" b="1" u="sng" dirty="0" smtClean="0"/>
              <a:t>Test</a:t>
            </a:r>
          </a:p>
          <a:p>
            <a:pPr algn="ctr"/>
            <a:r>
              <a:rPr lang="en-US" dirty="0" smtClean="0"/>
              <a:t>8 folds          1 fold           1 fold</a:t>
            </a:r>
            <a:endParaRPr lang="en-US" dirty="0"/>
          </a:p>
        </p:txBody>
      </p:sp>
      <p:pic>
        <p:nvPicPr>
          <p:cNvPr id="8" name="Picture 7"/>
          <p:cNvPicPr>
            <a:picLocks noChangeAspect="1"/>
          </p:cNvPicPr>
          <p:nvPr/>
        </p:nvPicPr>
        <p:blipFill>
          <a:blip r:embed="rId4"/>
          <a:stretch>
            <a:fillRect/>
          </a:stretch>
        </p:blipFill>
        <p:spPr>
          <a:xfrm>
            <a:off x="0" y="2707922"/>
            <a:ext cx="9144000" cy="1483743"/>
          </a:xfrm>
          <a:prstGeom prst="rect">
            <a:avLst/>
          </a:prstGeom>
        </p:spPr>
      </p:pic>
    </p:spTree>
    <p:extLst>
      <p:ext uri="{BB962C8B-B14F-4D97-AF65-F5344CB8AC3E}">
        <p14:creationId xmlns:p14="http://schemas.microsoft.com/office/powerpoint/2010/main" val="15888956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64858" y="5821893"/>
            <a:ext cx="2133600" cy="365125"/>
          </a:xfrm>
        </p:spPr>
        <p:txBody>
          <a:bodyPr/>
          <a:lstStyle/>
          <a:p>
            <a:fld id="{0FB56013-B943-42BA-886F-6F9D4EB85E9D}" type="slidenum">
              <a:rPr lang="en-US" smtClean="0"/>
              <a:t>19</a:t>
            </a:fld>
            <a:endParaRPr lang="en-US"/>
          </a:p>
        </p:txBody>
      </p:sp>
      <p:sp>
        <p:nvSpPr>
          <p:cNvPr id="5" name="Title 1"/>
          <p:cNvSpPr>
            <a:spLocks noGrp="1"/>
          </p:cNvSpPr>
          <p:nvPr>
            <p:ph type="title"/>
          </p:nvPr>
        </p:nvSpPr>
        <p:spPr>
          <a:xfrm>
            <a:off x="457200" y="124376"/>
            <a:ext cx="8229600" cy="1143000"/>
          </a:xfrm>
        </p:spPr>
        <p:txBody>
          <a:bodyPr>
            <a:normAutofit fontScale="90000"/>
          </a:bodyPr>
          <a:lstStyle/>
          <a:p>
            <a:r>
              <a:rPr lang="en-US" dirty="0" smtClean="0"/>
              <a:t>10-fold cross-validation: Average F1</a:t>
            </a:r>
            <a:endParaRPr lang="en-US" dirty="0"/>
          </a:p>
        </p:txBody>
      </p:sp>
      <p:pic>
        <p:nvPicPr>
          <p:cNvPr id="3" name="Picture 2"/>
          <p:cNvPicPr>
            <a:picLocks noChangeAspect="1"/>
          </p:cNvPicPr>
          <p:nvPr/>
        </p:nvPicPr>
        <p:blipFill>
          <a:blip r:embed="rId3"/>
          <a:stretch>
            <a:fillRect/>
          </a:stretch>
        </p:blipFill>
        <p:spPr>
          <a:xfrm>
            <a:off x="0" y="2961921"/>
            <a:ext cx="9144000" cy="1224410"/>
          </a:xfrm>
          <a:prstGeom prst="rect">
            <a:avLst/>
          </a:prstGeom>
        </p:spPr>
      </p:pic>
      <p:pic>
        <p:nvPicPr>
          <p:cNvPr id="6" name="Picture 5"/>
          <p:cNvPicPr>
            <a:picLocks noChangeAspect="1"/>
          </p:cNvPicPr>
          <p:nvPr/>
        </p:nvPicPr>
        <p:blipFill>
          <a:blip r:embed="rId4"/>
          <a:stretch>
            <a:fillRect/>
          </a:stretch>
        </p:blipFill>
        <p:spPr>
          <a:xfrm>
            <a:off x="-14111" y="2600294"/>
            <a:ext cx="9186333" cy="361627"/>
          </a:xfrm>
          <a:prstGeom prst="rect">
            <a:avLst/>
          </a:prstGeom>
        </p:spPr>
      </p:pic>
    </p:spTree>
    <p:extLst>
      <p:ext uri="{BB962C8B-B14F-4D97-AF65-F5344CB8AC3E}">
        <p14:creationId xmlns:p14="http://schemas.microsoft.com/office/powerpoint/2010/main" val="32248759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Infectious diseases: </a:t>
            </a:r>
            <a:br>
              <a:rPr lang="en-US" dirty="0" smtClean="0"/>
            </a:br>
            <a:r>
              <a:rPr lang="en-US" dirty="0" smtClean="0"/>
              <a:t>Host pathogen interactions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2</a:t>
            </a:fld>
            <a:endParaRPr lang="en-US" dirty="0"/>
          </a:p>
        </p:txBody>
      </p:sp>
      <p:pic>
        <p:nvPicPr>
          <p:cNvPr id="5" name="Picture 4"/>
          <p:cNvPicPr>
            <a:picLocks noChangeAspect="1"/>
          </p:cNvPicPr>
          <p:nvPr/>
        </p:nvPicPr>
        <p:blipFill>
          <a:blip r:embed="rId3"/>
          <a:stretch>
            <a:fillRect/>
          </a:stretch>
        </p:blipFill>
        <p:spPr>
          <a:xfrm>
            <a:off x="609600" y="2073977"/>
            <a:ext cx="3595511" cy="3017212"/>
          </a:xfrm>
          <a:prstGeom prst="rect">
            <a:avLst/>
          </a:prstGeom>
        </p:spPr>
      </p:pic>
      <p:grpSp>
        <p:nvGrpSpPr>
          <p:cNvPr id="10" name="Group 9"/>
          <p:cNvGrpSpPr/>
          <p:nvPr/>
        </p:nvGrpSpPr>
        <p:grpSpPr>
          <a:xfrm>
            <a:off x="4876886" y="1859410"/>
            <a:ext cx="3810175" cy="3728880"/>
            <a:chOff x="4876886" y="1859410"/>
            <a:chExt cx="3810175" cy="3728880"/>
          </a:xfrm>
        </p:grpSpPr>
        <p:pic>
          <p:nvPicPr>
            <p:cNvPr id="2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9840" y="1885057"/>
              <a:ext cx="443722" cy="10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7191934" y="1859410"/>
              <a:ext cx="1275030" cy="977546"/>
              <a:chOff x="3534300" y="2441719"/>
              <a:chExt cx="1091825" cy="795275"/>
            </a:xfrm>
          </p:grpSpPr>
          <p:pic>
            <p:nvPicPr>
              <p:cNvPr id="44" name="Picture 3900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1932" y="2441719"/>
                <a:ext cx="622880" cy="49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200"/>
              <p:cNvSpPr>
                <a:spLocks noChangeArrowheads="1"/>
              </p:cNvSpPr>
              <p:nvPr/>
            </p:nvSpPr>
            <p:spPr bwMode="auto">
              <a:xfrm>
                <a:off x="3534300" y="2911488"/>
                <a:ext cx="1091825" cy="32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000" i="1" dirty="0" smtClean="0">
                    <a:solidFill>
                      <a:schemeClr val="tx1">
                        <a:lumMod val="65000"/>
                        <a:lumOff val="35000"/>
                      </a:schemeClr>
                    </a:solidFill>
                  </a:rPr>
                  <a:t>Y. </a:t>
                </a:r>
                <a:r>
                  <a:rPr lang="tr-TR" sz="2000" i="1" dirty="0" err="1" smtClean="0">
                    <a:solidFill>
                      <a:schemeClr val="tx1">
                        <a:lumMod val="65000"/>
                        <a:lumOff val="35000"/>
                      </a:schemeClr>
                    </a:solidFill>
                  </a:rPr>
                  <a:t>pestis</a:t>
                </a:r>
                <a:endParaRPr lang="en-US" sz="2000" i="1" dirty="0">
                  <a:solidFill>
                    <a:schemeClr val="tx1">
                      <a:lumMod val="65000"/>
                      <a:lumOff val="35000"/>
                    </a:schemeClr>
                  </a:solidFill>
                </a:endParaRPr>
              </a:p>
            </p:txBody>
          </p:sp>
        </p:grpSp>
        <p:grpSp>
          <p:nvGrpSpPr>
            <p:cNvPr id="30" name="Group 29"/>
            <p:cNvGrpSpPr/>
            <p:nvPr/>
          </p:nvGrpSpPr>
          <p:grpSpPr>
            <a:xfrm>
              <a:off x="7127077" y="3171589"/>
              <a:ext cx="1559984" cy="1010721"/>
              <a:chOff x="3556114" y="3324707"/>
              <a:chExt cx="1335836" cy="822264"/>
            </a:xfrm>
          </p:grpSpPr>
          <p:pic>
            <p:nvPicPr>
              <p:cNvPr id="42" name="Picture 389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39914" y="3324707"/>
                <a:ext cx="426148" cy="53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201"/>
              <p:cNvSpPr>
                <a:spLocks noChangeArrowheads="1"/>
              </p:cNvSpPr>
              <p:nvPr/>
            </p:nvSpPr>
            <p:spPr bwMode="auto">
              <a:xfrm>
                <a:off x="3556114" y="3821464"/>
                <a:ext cx="1335836" cy="3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i="1" dirty="0" smtClean="0">
                    <a:solidFill>
                      <a:schemeClr val="tx1">
                        <a:lumMod val="65000"/>
                        <a:lumOff val="35000"/>
                      </a:schemeClr>
                    </a:solidFill>
                  </a:rPr>
                  <a:t>B. </a:t>
                </a:r>
                <a:r>
                  <a:rPr lang="en-US" sz="2000" i="1" dirty="0" err="1" smtClean="0">
                    <a:solidFill>
                      <a:schemeClr val="tx1">
                        <a:lumMod val="65000"/>
                        <a:lumOff val="35000"/>
                      </a:schemeClr>
                    </a:solidFill>
                  </a:rPr>
                  <a:t>anthracis</a:t>
                </a:r>
                <a:endParaRPr lang="en-US" sz="2000" i="1" dirty="0">
                  <a:solidFill>
                    <a:schemeClr val="tx1">
                      <a:lumMod val="65000"/>
                      <a:lumOff val="35000"/>
                    </a:schemeClr>
                  </a:solidFill>
                </a:endParaRPr>
              </a:p>
            </p:txBody>
          </p:sp>
        </p:grpSp>
        <p:cxnSp>
          <p:nvCxnSpPr>
            <p:cNvPr id="31" name="Straight Arrow Connector 30"/>
            <p:cNvCxnSpPr/>
            <p:nvPr/>
          </p:nvCxnSpPr>
          <p:spPr>
            <a:xfrm flipV="1">
              <a:off x="5687693" y="2168240"/>
              <a:ext cx="1681618" cy="17341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658765" y="2535425"/>
              <a:ext cx="1834034" cy="72077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658765" y="2739416"/>
              <a:ext cx="1681618" cy="183593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5" name="Rectangle 201"/>
            <p:cNvSpPr>
              <a:spLocks noChangeArrowheads="1"/>
            </p:cNvSpPr>
            <p:nvPr/>
          </p:nvSpPr>
          <p:spPr bwMode="auto">
            <a:xfrm>
              <a:off x="7108690" y="4938175"/>
              <a:ext cx="1342927" cy="32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i="1" dirty="0" smtClean="0">
                  <a:solidFill>
                    <a:schemeClr val="tx1">
                      <a:lumMod val="65000"/>
                      <a:lumOff val="35000"/>
                    </a:schemeClr>
                  </a:solidFill>
                </a:rPr>
                <a:t>S. </a:t>
              </a:r>
              <a:r>
                <a:rPr lang="en-US" sz="2000" i="1" dirty="0" err="1" smtClean="0">
                  <a:solidFill>
                    <a:schemeClr val="tx1">
                      <a:lumMod val="65000"/>
                      <a:lumOff val="35000"/>
                    </a:schemeClr>
                  </a:solidFill>
                </a:rPr>
                <a:t>typhi</a:t>
              </a:r>
              <a:endParaRPr lang="en-US" sz="2000" i="1" dirty="0">
                <a:solidFill>
                  <a:schemeClr val="tx1">
                    <a:lumMod val="65000"/>
                    <a:lumOff val="35000"/>
                  </a:schemeClr>
                </a:solidFill>
              </a:endParaRPr>
            </a:p>
          </p:txBody>
        </p:sp>
        <p:grpSp>
          <p:nvGrpSpPr>
            <p:cNvPr id="3" name="Group 2"/>
            <p:cNvGrpSpPr/>
            <p:nvPr/>
          </p:nvGrpSpPr>
          <p:grpSpPr>
            <a:xfrm>
              <a:off x="4876886" y="2321083"/>
              <a:ext cx="2615913" cy="2946957"/>
              <a:chOff x="4981262" y="2651588"/>
              <a:chExt cx="2615913" cy="2946957"/>
            </a:xfrm>
          </p:grpSpPr>
          <p:cxnSp>
            <p:nvCxnSpPr>
              <p:cNvPr id="37" name="Straight Arrow Connector 36"/>
              <p:cNvCxnSpPr/>
              <p:nvPr/>
            </p:nvCxnSpPr>
            <p:spPr>
              <a:xfrm flipV="1">
                <a:off x="6059265" y="5121274"/>
                <a:ext cx="1385494" cy="4772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a:blip r:embed="rId7"/>
              <a:stretch>
                <a:fillRect/>
              </a:stretch>
            </p:blipFill>
            <p:spPr>
              <a:xfrm>
                <a:off x="4981262" y="3691058"/>
                <a:ext cx="924657" cy="929393"/>
              </a:xfrm>
              <a:prstGeom prst="rect">
                <a:avLst/>
              </a:prstGeom>
            </p:spPr>
          </p:pic>
          <p:cxnSp>
            <p:nvCxnSpPr>
              <p:cNvPr id="39" name="Straight Arrow Connector 38"/>
              <p:cNvCxnSpPr/>
              <p:nvPr/>
            </p:nvCxnSpPr>
            <p:spPr>
              <a:xfrm>
                <a:off x="5748677" y="4060562"/>
                <a:ext cx="1681618" cy="96551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748677" y="3913088"/>
                <a:ext cx="18484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763141" y="2651588"/>
                <a:ext cx="1681618" cy="10847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8"/>
            <a:stretch>
              <a:fillRect/>
            </a:stretch>
          </p:blipFill>
          <p:spPr>
            <a:xfrm>
              <a:off x="7479360" y="4408212"/>
              <a:ext cx="593571" cy="574727"/>
            </a:xfrm>
            <a:prstGeom prst="rect">
              <a:avLst/>
            </a:prstGeom>
          </p:spPr>
        </p:pic>
        <p:pic>
          <p:nvPicPr>
            <p:cNvPr id="46" name="Picture 45"/>
            <p:cNvPicPr>
              <a:picLocks noChangeAspect="1"/>
            </p:cNvPicPr>
            <p:nvPr/>
          </p:nvPicPr>
          <p:blipFill>
            <a:blip r:embed="rId9"/>
            <a:stretch>
              <a:fillRect/>
            </a:stretch>
          </p:blipFill>
          <p:spPr>
            <a:xfrm>
              <a:off x="4984656" y="4952286"/>
              <a:ext cx="913145" cy="636004"/>
            </a:xfrm>
            <a:prstGeom prst="rect">
              <a:avLst/>
            </a:prstGeom>
          </p:spPr>
        </p:pic>
      </p:grpSp>
      <p:sp>
        <p:nvSpPr>
          <p:cNvPr id="9" name="Rectangle 8"/>
          <p:cNvSpPr/>
          <p:nvPr/>
        </p:nvSpPr>
        <p:spPr>
          <a:xfrm>
            <a:off x="101603" y="5104221"/>
            <a:ext cx="4572000" cy="830997"/>
          </a:xfrm>
          <a:prstGeom prst="rect">
            <a:avLst/>
          </a:prstGeom>
        </p:spPr>
        <p:txBody>
          <a:bodyPr>
            <a:spAutoFit/>
          </a:bodyPr>
          <a:lstStyle/>
          <a:p>
            <a:pPr algn="ctr"/>
            <a:r>
              <a:rPr lang="en-US" sz="1600" dirty="0" smtClean="0"/>
              <a:t>Electron </a:t>
            </a:r>
            <a:r>
              <a:rPr lang="en-US" sz="1600" dirty="0"/>
              <a:t>micrograph </a:t>
            </a:r>
            <a:r>
              <a:rPr lang="en-US" sz="1600" dirty="0" smtClean="0"/>
              <a:t>showing </a:t>
            </a:r>
          </a:p>
          <a:p>
            <a:pPr algn="ctr"/>
            <a:r>
              <a:rPr lang="en-US" sz="1600" i="1" dirty="0" smtClean="0"/>
              <a:t>Salmonella </a:t>
            </a:r>
            <a:r>
              <a:rPr lang="en-US" sz="1600" i="1" dirty="0" err="1" smtClean="0"/>
              <a:t>typhimurium</a:t>
            </a:r>
            <a:r>
              <a:rPr lang="en-US" sz="1600" dirty="0" smtClean="0"/>
              <a:t> invading human cells (source: NIH)</a:t>
            </a:r>
            <a:endParaRPr lang="en-US" sz="1600" dirty="0"/>
          </a:p>
        </p:txBody>
      </p:sp>
      <p:sp>
        <p:nvSpPr>
          <p:cNvPr id="11" name="TextBox 10"/>
          <p:cNvSpPr txBox="1"/>
          <p:nvPr/>
        </p:nvSpPr>
        <p:spPr>
          <a:xfrm>
            <a:off x="1670759" y="6092035"/>
            <a:ext cx="5968301" cy="646331"/>
          </a:xfrm>
          <a:prstGeom prst="rect">
            <a:avLst/>
          </a:prstGeom>
          <a:solidFill>
            <a:schemeClr val="accent6">
              <a:lumMod val="40000"/>
              <a:lumOff val="60000"/>
            </a:schemeClr>
          </a:solidFill>
          <a:ln>
            <a:solidFill>
              <a:srgbClr val="800000"/>
            </a:solidFill>
          </a:ln>
        </p:spPr>
        <p:txBody>
          <a:bodyPr wrap="none" rtlCol="0">
            <a:spAutoFit/>
          </a:bodyPr>
          <a:lstStyle/>
          <a:p>
            <a:pPr algn="ctr"/>
            <a:r>
              <a:rPr lang="en-US" b="1" dirty="0" smtClean="0"/>
              <a:t>Protein protein interactions between host and pathogen are </a:t>
            </a:r>
          </a:p>
          <a:p>
            <a:pPr algn="ctr"/>
            <a:r>
              <a:rPr lang="en-US" b="1" dirty="0" smtClean="0"/>
              <a:t>important to understand diseases!</a:t>
            </a:r>
            <a:endParaRPr lang="en-US" b="1" dirty="0"/>
          </a:p>
        </p:txBody>
      </p:sp>
    </p:spTree>
    <p:extLst>
      <p:ext uri="{BB962C8B-B14F-4D97-AF65-F5344CB8AC3E}">
        <p14:creationId xmlns:p14="http://schemas.microsoft.com/office/powerpoint/2010/main" val="4010655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Plant – </a:t>
            </a:r>
            <a:r>
              <a:rPr lang="en-US" i="1" dirty="0" smtClean="0"/>
              <a:t>Salmonella</a:t>
            </a:r>
            <a:r>
              <a:rPr lang="en-US" dirty="0" smtClean="0"/>
              <a:t> </a:t>
            </a:r>
            <a:r>
              <a:rPr lang="en-US" dirty="0" err="1" smtClean="0"/>
              <a:t>interactome</a:t>
            </a:r>
            <a:endParaRPr lang="en-US" dirty="0"/>
          </a:p>
        </p:txBody>
      </p:sp>
      <p:sp>
        <p:nvSpPr>
          <p:cNvPr id="3" name="Content Placeholder 2"/>
          <p:cNvSpPr>
            <a:spLocks noGrp="1"/>
          </p:cNvSpPr>
          <p:nvPr>
            <p:ph idx="1"/>
          </p:nvPr>
        </p:nvSpPr>
        <p:spPr/>
        <p:txBody>
          <a:bodyPr/>
          <a:lstStyle/>
          <a:p>
            <a:r>
              <a:rPr lang="en-US" dirty="0" smtClean="0"/>
              <a:t>Preliminary analysis of predictions shows enrichment of interesting plant processes</a:t>
            </a:r>
          </a:p>
          <a:p>
            <a:r>
              <a:rPr lang="en-US" dirty="0" smtClean="0"/>
              <a:t>Expanded model with additional tasks:</a:t>
            </a:r>
          </a:p>
          <a:p>
            <a:pPr lvl="1"/>
            <a:r>
              <a:rPr lang="en-US" i="1" dirty="0" smtClean="0"/>
              <a:t>A. thaliana</a:t>
            </a:r>
            <a:r>
              <a:rPr lang="en-US" dirty="0" smtClean="0"/>
              <a:t> – </a:t>
            </a:r>
            <a:r>
              <a:rPr lang="fr-FR" i="1" dirty="0" err="1" smtClean="0"/>
              <a:t>Agrobact</a:t>
            </a:r>
            <a:r>
              <a:rPr lang="fr-FR" i="1" dirty="0" smtClean="0"/>
              <a:t>. </a:t>
            </a:r>
            <a:r>
              <a:rPr lang="fr-FR" i="1" dirty="0" err="1" smtClean="0"/>
              <a:t>tumefaciens</a:t>
            </a:r>
            <a:r>
              <a:rPr lang="fr-FR" i="1" dirty="0" smtClean="0"/>
              <a:t> </a:t>
            </a:r>
          </a:p>
          <a:p>
            <a:pPr lvl="1"/>
            <a:r>
              <a:rPr lang="en-US" i="1" dirty="0"/>
              <a:t>A. thaliana</a:t>
            </a:r>
            <a:r>
              <a:rPr lang="en-US" dirty="0"/>
              <a:t> </a:t>
            </a:r>
            <a:r>
              <a:rPr lang="en-US" dirty="0" smtClean="0"/>
              <a:t>– </a:t>
            </a:r>
            <a:r>
              <a:rPr lang="en-US" i="1" dirty="0" smtClean="0"/>
              <a:t>E. coli</a:t>
            </a:r>
          </a:p>
          <a:p>
            <a:pPr lvl="1"/>
            <a:r>
              <a:rPr lang="en-US" i="1" dirty="0" smtClean="0"/>
              <a:t>A. thaliana - </a:t>
            </a:r>
            <a:r>
              <a:rPr lang="sv-SE" i="1" dirty="0" err="1"/>
              <a:t>Pseudomonas</a:t>
            </a:r>
            <a:r>
              <a:rPr lang="sv-SE" i="1" dirty="0"/>
              <a:t> </a:t>
            </a:r>
            <a:r>
              <a:rPr lang="sv-SE" i="1" dirty="0" err="1" smtClean="0"/>
              <a:t>syringae</a:t>
            </a:r>
            <a:endParaRPr lang="sv-SE" i="1" dirty="0" smtClean="0"/>
          </a:p>
          <a:p>
            <a:pPr lvl="1"/>
            <a:r>
              <a:rPr lang="sv-SE" i="1" dirty="0" smtClean="0"/>
              <a:t>A. </a:t>
            </a:r>
            <a:r>
              <a:rPr lang="en-US" i="1" dirty="0"/>
              <a:t>t</a:t>
            </a:r>
            <a:r>
              <a:rPr lang="sv-SE" i="1" dirty="0" err="1" smtClean="0"/>
              <a:t>haliana</a:t>
            </a:r>
            <a:r>
              <a:rPr lang="sv-SE" i="1" dirty="0" smtClean="0"/>
              <a:t> </a:t>
            </a:r>
            <a:r>
              <a:rPr lang="en-US" i="1" dirty="0" smtClean="0"/>
              <a:t>–</a:t>
            </a:r>
            <a:r>
              <a:rPr lang="sv-SE" i="1" dirty="0" smtClean="0"/>
              <a:t> </a:t>
            </a:r>
            <a:r>
              <a:rPr lang="sv-SE" i="1" dirty="0" err="1" smtClean="0"/>
              <a:t>Synechocystis</a:t>
            </a:r>
            <a:endParaRPr lang="sv-SE" i="1" dirty="0" smtClean="0"/>
          </a:p>
          <a:p>
            <a:r>
              <a:rPr lang="sv-SE" dirty="0" err="1" smtClean="0"/>
              <a:t>Predictions</a:t>
            </a:r>
            <a:r>
              <a:rPr lang="sv-SE" dirty="0" smtClean="0"/>
              <a:t> </a:t>
            </a:r>
            <a:r>
              <a:rPr lang="sv-SE" dirty="0" err="1" smtClean="0"/>
              <a:t>currently</a:t>
            </a:r>
            <a:r>
              <a:rPr lang="sv-SE" dirty="0" smtClean="0"/>
              <a:t> under </a:t>
            </a:r>
            <a:r>
              <a:rPr lang="sv-SE" dirty="0" err="1" smtClean="0"/>
              <a:t>validation</a:t>
            </a:r>
            <a:endParaRPr lang="sv-SE" dirty="0" smtClean="0"/>
          </a:p>
          <a:p>
            <a:pPr lvl="1"/>
            <a:endParaRPr lang="en-US" i="1" dirty="0" smtClean="0"/>
          </a:p>
          <a:p>
            <a:pPr lvl="1"/>
            <a:endParaRPr lang="fr-FR" i="1" dirty="0" smtClean="0"/>
          </a:p>
          <a:p>
            <a:pPr lvl="1"/>
            <a:endParaRPr lang="en-US" i="1" dirty="0"/>
          </a:p>
        </p:txBody>
      </p:sp>
      <p:sp>
        <p:nvSpPr>
          <p:cNvPr id="4" name="Slide Number Placeholder 3"/>
          <p:cNvSpPr>
            <a:spLocks noGrp="1"/>
          </p:cNvSpPr>
          <p:nvPr>
            <p:ph type="sldNum" sz="quarter" idx="12"/>
          </p:nvPr>
        </p:nvSpPr>
        <p:spPr/>
        <p:txBody>
          <a:bodyPr/>
          <a:lstStyle/>
          <a:p>
            <a:fld id="{0FB56013-B943-42BA-886F-6F9D4EB85E9D}" type="slidenum">
              <a:rPr lang="en-US" smtClean="0"/>
              <a:t>20</a:t>
            </a:fld>
            <a:endParaRPr lang="en-US"/>
          </a:p>
        </p:txBody>
      </p:sp>
    </p:spTree>
    <p:extLst>
      <p:ext uri="{BB962C8B-B14F-4D97-AF65-F5344CB8AC3E}">
        <p14:creationId xmlns:p14="http://schemas.microsoft.com/office/powerpoint/2010/main" val="5169473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199"/>
            <a:ext cx="8229600" cy="5121275"/>
          </a:xfrm>
        </p:spPr>
        <p:txBody>
          <a:bodyPr>
            <a:normAutofit/>
          </a:bodyPr>
          <a:lstStyle/>
          <a:p>
            <a:r>
              <a:rPr lang="en-US" dirty="0" smtClean="0"/>
              <a:t>Presented a technique to predict PPI in tasks with no supervised data</a:t>
            </a:r>
          </a:p>
          <a:p>
            <a:r>
              <a:rPr lang="en-US" dirty="0" smtClean="0"/>
              <a:t>Advantages:</a:t>
            </a:r>
          </a:p>
          <a:p>
            <a:pPr lvl="1"/>
            <a:r>
              <a:rPr lang="en-US" dirty="0" smtClean="0"/>
              <a:t>Simple and intuitive method</a:t>
            </a:r>
          </a:p>
          <a:p>
            <a:pPr lvl="1"/>
            <a:r>
              <a:rPr lang="en-US" dirty="0" smtClean="0"/>
              <a:t>Can use different feature spaces for each task</a:t>
            </a:r>
          </a:p>
          <a:p>
            <a:r>
              <a:rPr lang="en-US" dirty="0" smtClean="0"/>
              <a:t>Disadvantages:</a:t>
            </a:r>
          </a:p>
          <a:p>
            <a:pPr lvl="1"/>
            <a:r>
              <a:rPr lang="en-US" dirty="0" smtClean="0"/>
              <a:t>Kernel-SVM model is slow</a:t>
            </a:r>
          </a:p>
          <a:p>
            <a:pPr lvl="1"/>
            <a:r>
              <a:rPr lang="en-US" dirty="0" smtClean="0"/>
              <a:t>Model selection is challenging</a:t>
            </a:r>
          </a:p>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21</a:t>
            </a:fld>
            <a:endParaRPr lang="en-US"/>
          </a:p>
        </p:txBody>
      </p:sp>
    </p:spTree>
    <p:extLst>
      <p:ext uri="{BB962C8B-B14F-4D97-AF65-F5344CB8AC3E}">
        <p14:creationId xmlns:p14="http://schemas.microsoft.com/office/powerpoint/2010/main" val="1233871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t>J. Huang, A. </a:t>
            </a:r>
            <a:r>
              <a:rPr lang="en-US" dirty="0" err="1"/>
              <a:t>Smola</a:t>
            </a:r>
            <a:r>
              <a:rPr lang="en-US" dirty="0"/>
              <a:t>, A. </a:t>
            </a:r>
            <a:r>
              <a:rPr lang="en-US" dirty="0" err="1"/>
              <a:t>Gretton</a:t>
            </a:r>
            <a:r>
              <a:rPr lang="en-US" dirty="0"/>
              <a:t>, K.M. </a:t>
            </a:r>
            <a:r>
              <a:rPr lang="en-US" dirty="0" err="1"/>
              <a:t>Borgwardt</a:t>
            </a:r>
            <a:r>
              <a:rPr lang="en-US" dirty="0"/>
              <a:t>, and B. </a:t>
            </a:r>
            <a:r>
              <a:rPr lang="en-US" dirty="0" err="1"/>
              <a:t>Scholkopf</a:t>
            </a:r>
            <a:r>
              <a:rPr lang="en-US" dirty="0"/>
              <a:t>. Correcting sample selection bias </a:t>
            </a:r>
            <a:r>
              <a:rPr lang="en-US" dirty="0" smtClean="0"/>
              <a:t>by </a:t>
            </a:r>
            <a:r>
              <a:rPr lang="tr-TR" dirty="0" err="1" smtClean="0"/>
              <a:t>unlabeled</a:t>
            </a:r>
            <a:r>
              <a:rPr lang="tr-TR" dirty="0" smtClean="0"/>
              <a:t> </a:t>
            </a:r>
            <a:r>
              <a:rPr lang="tr-TR" dirty="0"/>
              <a:t>data. NIPS, 2007</a:t>
            </a:r>
            <a:r>
              <a:rPr lang="tr-TR" dirty="0" smtClean="0"/>
              <a:t>.</a:t>
            </a:r>
          </a:p>
          <a:p>
            <a:r>
              <a:rPr lang="en-US" dirty="0" err="1" smtClean="0"/>
              <a:t>Schleker</a:t>
            </a:r>
            <a:r>
              <a:rPr lang="en-US" dirty="0"/>
              <a:t>, S., Sun, J., </a:t>
            </a:r>
            <a:r>
              <a:rPr lang="en-US" dirty="0" err="1"/>
              <a:t>Raghavan</a:t>
            </a:r>
            <a:r>
              <a:rPr lang="en-US" dirty="0"/>
              <a:t>, B., et al. (2012). The current salmonella-</a:t>
            </a:r>
            <a:r>
              <a:rPr lang="en-US" dirty="0" smtClean="0"/>
              <a:t>host </a:t>
            </a:r>
            <a:r>
              <a:rPr lang="hu-HU" dirty="0" smtClean="0"/>
              <a:t>interactome</a:t>
            </a:r>
            <a:r>
              <a:rPr lang="hu-HU" dirty="0"/>
              <a:t>. </a:t>
            </a:r>
            <a:r>
              <a:rPr lang="hu-HU" i="1" dirty="0"/>
              <a:t>Proteomics Clin Appl</a:t>
            </a:r>
            <a:r>
              <a:rPr lang="hu-HU" i="1" dirty="0" smtClean="0"/>
              <a: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22</a:t>
            </a:fld>
            <a:endParaRPr lang="en-US"/>
          </a:p>
        </p:txBody>
      </p:sp>
    </p:spTree>
    <p:extLst>
      <p:ext uri="{BB962C8B-B14F-4D97-AF65-F5344CB8AC3E}">
        <p14:creationId xmlns:p14="http://schemas.microsoft.com/office/powerpoint/2010/main" val="29101299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107" y="2649988"/>
            <a:ext cx="8229600" cy="114300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23</a:t>
            </a:fld>
            <a:endParaRPr lang="en-US"/>
          </a:p>
        </p:txBody>
      </p:sp>
      <p:sp>
        <p:nvSpPr>
          <p:cNvPr id="5" name="TextBox 4"/>
          <p:cNvSpPr txBox="1"/>
          <p:nvPr/>
        </p:nvSpPr>
        <p:spPr>
          <a:xfrm>
            <a:off x="4464674" y="3554233"/>
            <a:ext cx="505555" cy="923330"/>
          </a:xfrm>
          <a:prstGeom prst="rect">
            <a:avLst/>
          </a:prstGeom>
          <a:noFill/>
        </p:spPr>
        <p:txBody>
          <a:bodyPr wrap="none" rtlCol="0">
            <a:spAutoFit/>
          </a:bodyPr>
          <a:lstStyle/>
          <a:p>
            <a:r>
              <a:rPr lang="en-US" sz="5400" dirty="0" smtClean="0"/>
              <a:t>?</a:t>
            </a:r>
            <a:endParaRPr lang="en-US" sz="5400" dirty="0"/>
          </a:p>
        </p:txBody>
      </p:sp>
    </p:spTree>
    <p:extLst>
      <p:ext uri="{BB962C8B-B14F-4D97-AF65-F5344CB8AC3E}">
        <p14:creationId xmlns:p14="http://schemas.microsoft.com/office/powerpoint/2010/main" val="19746634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60192" y="6380310"/>
            <a:ext cx="2133600" cy="365125"/>
          </a:xfrm>
        </p:spPr>
        <p:txBody>
          <a:bodyPr/>
          <a:lstStyle/>
          <a:p>
            <a:fld id="{0FB56013-B943-42BA-886F-6F9D4EB85E9D}" type="slidenum">
              <a:rPr lang="en-US" smtClean="0"/>
              <a:t>24</a:t>
            </a:fld>
            <a:endParaRPr lang="en-US" dirty="0"/>
          </a:p>
        </p:txBody>
      </p:sp>
      <p:grpSp>
        <p:nvGrpSpPr>
          <p:cNvPr id="34" name="Group 33"/>
          <p:cNvGrpSpPr/>
          <p:nvPr/>
        </p:nvGrpSpPr>
        <p:grpSpPr>
          <a:xfrm>
            <a:off x="323292" y="628709"/>
            <a:ext cx="4962925" cy="5713532"/>
            <a:chOff x="1257299" y="851972"/>
            <a:chExt cx="4962925" cy="5713532"/>
          </a:xfrm>
        </p:grpSpPr>
        <p:pic>
          <p:nvPicPr>
            <p:cNvPr id="15" name="Picture 14" descr="phisto_patho_phylo_tree.pdf"/>
            <p:cNvPicPr>
              <a:picLocks noChangeAspect="1"/>
            </p:cNvPicPr>
            <p:nvPr/>
          </p:nvPicPr>
          <p:blipFill rotWithShape="1">
            <a:blip r:embed="rId3">
              <a:extLst>
                <a:ext uri="{28A0092B-C50C-407E-A947-70E740481C1C}">
                  <a14:useLocalDpi xmlns:a14="http://schemas.microsoft.com/office/drawing/2010/main" val="0"/>
                </a:ext>
              </a:extLst>
            </a:blip>
            <a:srcRect l="11076" t="9614" r="18036" b="6831"/>
            <a:stretch/>
          </p:blipFill>
          <p:spPr>
            <a:xfrm>
              <a:off x="1257299" y="885825"/>
              <a:ext cx="4114801" cy="5629275"/>
            </a:xfrm>
            <a:prstGeom prst="rect">
              <a:avLst/>
            </a:prstGeom>
          </p:spPr>
        </p:pic>
        <p:sp>
          <p:nvSpPr>
            <p:cNvPr id="6" name="TextBox 5"/>
            <p:cNvSpPr txBox="1"/>
            <p:nvPr/>
          </p:nvSpPr>
          <p:spPr>
            <a:xfrm>
              <a:off x="2110614" y="851972"/>
              <a:ext cx="1210938" cy="307777"/>
            </a:xfrm>
            <a:prstGeom prst="rect">
              <a:avLst/>
            </a:prstGeom>
            <a:solidFill>
              <a:srgbClr val="FFFFFF"/>
            </a:solidFill>
          </p:spPr>
          <p:txBody>
            <a:bodyPr wrap="none" rtlCol="0">
              <a:spAutoFit/>
            </a:bodyPr>
            <a:lstStyle/>
            <a:p>
              <a:r>
                <a:rPr lang="en-US" sz="1400" i="1" dirty="0" smtClean="0"/>
                <a:t>M. </a:t>
              </a:r>
              <a:r>
                <a:rPr lang="en-US" sz="1400" i="1" dirty="0" err="1" smtClean="0"/>
                <a:t>anthritidis</a:t>
              </a:r>
              <a:endParaRPr lang="en-US" sz="1400" i="1" dirty="0"/>
            </a:p>
          </p:txBody>
        </p:sp>
        <p:sp>
          <p:nvSpPr>
            <p:cNvPr id="9" name="TextBox 8"/>
            <p:cNvSpPr txBox="1"/>
            <p:nvPr/>
          </p:nvSpPr>
          <p:spPr>
            <a:xfrm>
              <a:off x="2961514" y="1512203"/>
              <a:ext cx="1153957" cy="307777"/>
            </a:xfrm>
            <a:prstGeom prst="rect">
              <a:avLst/>
            </a:prstGeom>
            <a:solidFill>
              <a:srgbClr val="FFFFFF"/>
            </a:solidFill>
          </p:spPr>
          <p:txBody>
            <a:bodyPr wrap="none" rtlCol="0">
              <a:spAutoFit/>
            </a:bodyPr>
            <a:lstStyle/>
            <a:p>
              <a:r>
                <a:rPr lang="en-US" sz="1400" i="1" dirty="0" smtClean="0"/>
                <a:t>C. </a:t>
              </a:r>
              <a:r>
                <a:rPr lang="en-US" sz="1400" i="1" dirty="0" err="1" smtClean="0"/>
                <a:t>botulinum</a:t>
              </a:r>
              <a:endParaRPr lang="en-US" sz="1400" i="1" dirty="0"/>
            </a:p>
          </p:txBody>
        </p:sp>
        <p:sp>
          <p:nvSpPr>
            <p:cNvPr id="8" name="TextBox 7"/>
            <p:cNvSpPr txBox="1"/>
            <p:nvPr/>
          </p:nvSpPr>
          <p:spPr>
            <a:xfrm>
              <a:off x="3804122" y="1292126"/>
              <a:ext cx="929361" cy="307777"/>
            </a:xfrm>
            <a:prstGeom prst="rect">
              <a:avLst/>
            </a:prstGeom>
            <a:solidFill>
              <a:srgbClr val="FFFFFF"/>
            </a:solidFill>
          </p:spPr>
          <p:txBody>
            <a:bodyPr wrap="none" rtlCol="0">
              <a:spAutoFit/>
            </a:bodyPr>
            <a:lstStyle/>
            <a:p>
              <a:r>
                <a:rPr lang="en-US" sz="1400" i="1" dirty="0" smtClean="0"/>
                <a:t>C. </a:t>
              </a:r>
              <a:r>
                <a:rPr lang="en-US" sz="1400" i="1" dirty="0" err="1" smtClean="0"/>
                <a:t>difficile</a:t>
              </a:r>
              <a:endParaRPr lang="en-US" sz="1400" i="1" dirty="0"/>
            </a:p>
          </p:txBody>
        </p:sp>
        <p:sp>
          <p:nvSpPr>
            <p:cNvPr id="7" name="TextBox 6"/>
            <p:cNvSpPr txBox="1"/>
            <p:nvPr/>
          </p:nvSpPr>
          <p:spPr>
            <a:xfrm>
              <a:off x="3812414" y="1046649"/>
              <a:ext cx="933218" cy="307777"/>
            </a:xfrm>
            <a:prstGeom prst="rect">
              <a:avLst/>
            </a:prstGeom>
            <a:solidFill>
              <a:srgbClr val="FFFFFF"/>
            </a:solidFill>
          </p:spPr>
          <p:txBody>
            <a:bodyPr wrap="none" rtlCol="0">
              <a:spAutoFit/>
            </a:bodyPr>
            <a:lstStyle/>
            <a:p>
              <a:r>
                <a:rPr lang="en-US" sz="1400" i="1" dirty="0" smtClean="0"/>
                <a:t>C. </a:t>
              </a:r>
              <a:r>
                <a:rPr lang="en-US" sz="1400" i="1" dirty="0" err="1" smtClean="0"/>
                <a:t>sordelli</a:t>
              </a:r>
              <a:endParaRPr lang="en-US" sz="1400" i="1" dirty="0"/>
            </a:p>
          </p:txBody>
        </p:sp>
        <p:sp>
          <p:nvSpPr>
            <p:cNvPr id="11" name="TextBox 10"/>
            <p:cNvSpPr txBox="1"/>
            <p:nvPr/>
          </p:nvSpPr>
          <p:spPr>
            <a:xfrm>
              <a:off x="3802128" y="1935768"/>
              <a:ext cx="1147645" cy="307777"/>
            </a:xfrm>
            <a:prstGeom prst="rect">
              <a:avLst/>
            </a:prstGeom>
            <a:solidFill>
              <a:srgbClr val="FFFFFF"/>
            </a:solidFill>
          </p:spPr>
          <p:txBody>
            <a:bodyPr wrap="none" rtlCol="0">
              <a:spAutoFit/>
            </a:bodyPr>
            <a:lstStyle/>
            <a:p>
              <a:r>
                <a:rPr lang="en-US" sz="1400" i="1" dirty="0" smtClean="0"/>
                <a:t>S. </a:t>
              </a:r>
              <a:r>
                <a:rPr lang="en-US" sz="1400" i="1" dirty="0" err="1" smtClean="0"/>
                <a:t>pyrogenes</a:t>
              </a:r>
              <a:endParaRPr lang="en-US" sz="1400" i="1" dirty="0"/>
            </a:p>
          </p:txBody>
        </p:sp>
        <p:sp>
          <p:nvSpPr>
            <p:cNvPr id="14" name="TextBox 13"/>
            <p:cNvSpPr txBox="1"/>
            <p:nvPr/>
          </p:nvSpPr>
          <p:spPr>
            <a:xfrm>
              <a:off x="3802128" y="2667110"/>
              <a:ext cx="889474" cy="307777"/>
            </a:xfrm>
            <a:prstGeom prst="rect">
              <a:avLst/>
            </a:prstGeom>
            <a:solidFill>
              <a:srgbClr val="FFFFFF"/>
            </a:solidFill>
          </p:spPr>
          <p:txBody>
            <a:bodyPr wrap="none" rtlCol="0">
              <a:spAutoFit/>
            </a:bodyPr>
            <a:lstStyle/>
            <a:p>
              <a:r>
                <a:rPr lang="en-US" sz="1400" i="1" dirty="0" smtClean="0"/>
                <a:t>S. </a:t>
              </a:r>
              <a:r>
                <a:rPr lang="en-US" sz="1400" i="1" dirty="0" err="1" smtClean="0"/>
                <a:t>aureus</a:t>
              </a:r>
              <a:endParaRPr lang="en-US" sz="1400" i="1" dirty="0"/>
            </a:p>
          </p:txBody>
        </p:sp>
        <p:sp>
          <p:nvSpPr>
            <p:cNvPr id="12" name="TextBox 11"/>
            <p:cNvSpPr txBox="1"/>
            <p:nvPr/>
          </p:nvSpPr>
          <p:spPr>
            <a:xfrm>
              <a:off x="3764028" y="2205445"/>
              <a:ext cx="1541520" cy="307777"/>
            </a:xfrm>
            <a:prstGeom prst="rect">
              <a:avLst/>
            </a:prstGeom>
            <a:solidFill>
              <a:srgbClr val="FFFFFF"/>
            </a:solidFill>
          </p:spPr>
          <p:txBody>
            <a:bodyPr wrap="none" rtlCol="0">
              <a:spAutoFit/>
            </a:bodyPr>
            <a:lstStyle/>
            <a:p>
              <a:r>
                <a:rPr lang="en-US" sz="1400" i="1" dirty="0" smtClean="0"/>
                <a:t>L. </a:t>
              </a:r>
              <a:r>
                <a:rPr lang="en-US" sz="1400" i="1" dirty="0" err="1" smtClean="0"/>
                <a:t>monocytogenes</a:t>
              </a:r>
              <a:endParaRPr lang="en-US" sz="1400" i="1" dirty="0"/>
            </a:p>
          </p:txBody>
        </p:sp>
        <p:sp>
          <p:nvSpPr>
            <p:cNvPr id="10" name="TextBox 9"/>
            <p:cNvSpPr txBox="1"/>
            <p:nvPr/>
          </p:nvSpPr>
          <p:spPr>
            <a:xfrm>
              <a:off x="3829522" y="1731080"/>
              <a:ext cx="1308772" cy="307777"/>
            </a:xfrm>
            <a:prstGeom prst="rect">
              <a:avLst/>
            </a:prstGeom>
            <a:solidFill>
              <a:srgbClr val="FFFFFF"/>
            </a:solidFill>
          </p:spPr>
          <p:txBody>
            <a:bodyPr wrap="none" rtlCol="0">
              <a:spAutoFit/>
            </a:bodyPr>
            <a:lstStyle/>
            <a:p>
              <a:r>
                <a:rPr lang="en-US" sz="1400" i="1" dirty="0" smtClean="0"/>
                <a:t>S. </a:t>
              </a:r>
              <a:r>
                <a:rPr lang="en-US" sz="1400" i="1" dirty="0" err="1" smtClean="0"/>
                <a:t>dysgalactiae</a:t>
              </a:r>
              <a:endParaRPr lang="en-US" sz="1400" i="1" dirty="0"/>
            </a:p>
          </p:txBody>
        </p:sp>
        <p:sp>
          <p:nvSpPr>
            <p:cNvPr id="17" name="TextBox 16"/>
            <p:cNvSpPr txBox="1"/>
            <p:nvPr/>
          </p:nvSpPr>
          <p:spPr>
            <a:xfrm>
              <a:off x="2201928" y="2859098"/>
              <a:ext cx="1285365" cy="307777"/>
            </a:xfrm>
            <a:prstGeom prst="rect">
              <a:avLst/>
            </a:prstGeom>
            <a:solidFill>
              <a:srgbClr val="FFFFFF"/>
            </a:solidFill>
          </p:spPr>
          <p:txBody>
            <a:bodyPr wrap="none" rtlCol="0">
              <a:spAutoFit/>
            </a:bodyPr>
            <a:lstStyle/>
            <a:p>
              <a:r>
                <a:rPr lang="en-US" sz="1400" i="1" dirty="0" smtClean="0"/>
                <a:t>C. trachomatis</a:t>
              </a:r>
              <a:endParaRPr lang="en-US" sz="1400" i="1" dirty="0"/>
            </a:p>
          </p:txBody>
        </p:sp>
        <p:sp>
          <p:nvSpPr>
            <p:cNvPr id="19" name="TextBox 18"/>
            <p:cNvSpPr txBox="1"/>
            <p:nvPr/>
          </p:nvSpPr>
          <p:spPr>
            <a:xfrm>
              <a:off x="3408254" y="3342373"/>
              <a:ext cx="1041747" cy="307777"/>
            </a:xfrm>
            <a:prstGeom prst="rect">
              <a:avLst/>
            </a:prstGeom>
            <a:solidFill>
              <a:srgbClr val="FFFFFF"/>
            </a:solidFill>
          </p:spPr>
          <p:txBody>
            <a:bodyPr wrap="none" rtlCol="0">
              <a:spAutoFit/>
            </a:bodyPr>
            <a:lstStyle/>
            <a:p>
              <a:r>
                <a:rPr lang="en-US" sz="1400" i="1" dirty="0" smtClean="0"/>
                <a:t>V. </a:t>
              </a:r>
              <a:r>
                <a:rPr lang="en-US" sz="1400" i="1" dirty="0" err="1" smtClean="0"/>
                <a:t>cholerae</a:t>
              </a:r>
              <a:endParaRPr lang="en-US" sz="1400" i="1" dirty="0"/>
            </a:p>
          </p:txBody>
        </p:sp>
        <p:sp>
          <p:nvSpPr>
            <p:cNvPr id="18" name="TextBox 17"/>
            <p:cNvSpPr txBox="1"/>
            <p:nvPr/>
          </p:nvSpPr>
          <p:spPr>
            <a:xfrm>
              <a:off x="2831493" y="3098448"/>
              <a:ext cx="1320431" cy="307777"/>
            </a:xfrm>
            <a:prstGeom prst="rect">
              <a:avLst/>
            </a:prstGeom>
            <a:solidFill>
              <a:srgbClr val="FFFFFF"/>
            </a:solidFill>
          </p:spPr>
          <p:txBody>
            <a:bodyPr wrap="none" rtlCol="0">
              <a:spAutoFit/>
            </a:bodyPr>
            <a:lstStyle/>
            <a:p>
              <a:r>
                <a:rPr lang="en-US" sz="1400" i="1" dirty="0" smtClean="0"/>
                <a:t>N. </a:t>
              </a:r>
              <a:r>
                <a:rPr lang="en-US" sz="1400" i="1" dirty="0" err="1" smtClean="0"/>
                <a:t>meningitidis</a:t>
              </a:r>
              <a:endParaRPr lang="en-US" sz="1400" i="1" dirty="0"/>
            </a:p>
          </p:txBody>
        </p:sp>
        <p:sp>
          <p:nvSpPr>
            <p:cNvPr id="20" name="TextBox 19"/>
            <p:cNvSpPr txBox="1"/>
            <p:nvPr/>
          </p:nvSpPr>
          <p:spPr>
            <a:xfrm>
              <a:off x="4680857" y="3521661"/>
              <a:ext cx="1005541" cy="307777"/>
            </a:xfrm>
            <a:prstGeom prst="rect">
              <a:avLst/>
            </a:prstGeom>
            <a:solidFill>
              <a:srgbClr val="FFFFFF"/>
            </a:solidFill>
          </p:spPr>
          <p:txBody>
            <a:bodyPr wrap="none" rtlCol="0">
              <a:spAutoFit/>
            </a:bodyPr>
            <a:lstStyle/>
            <a:p>
              <a:r>
                <a:rPr lang="en-US" sz="1400" i="1" dirty="0" smtClean="0"/>
                <a:t>E. coli-O15</a:t>
              </a:r>
              <a:endParaRPr lang="en-US" sz="1400" i="1" dirty="0"/>
            </a:p>
          </p:txBody>
        </p:sp>
        <p:sp>
          <p:nvSpPr>
            <p:cNvPr id="21" name="TextBox 20"/>
            <p:cNvSpPr txBox="1"/>
            <p:nvPr/>
          </p:nvSpPr>
          <p:spPr>
            <a:xfrm>
              <a:off x="4677655" y="3747276"/>
              <a:ext cx="981346" cy="307777"/>
            </a:xfrm>
            <a:prstGeom prst="rect">
              <a:avLst/>
            </a:prstGeom>
            <a:solidFill>
              <a:srgbClr val="FFFFFF"/>
            </a:solidFill>
          </p:spPr>
          <p:txBody>
            <a:bodyPr wrap="none" rtlCol="0">
              <a:spAutoFit/>
            </a:bodyPr>
            <a:lstStyle/>
            <a:p>
              <a:r>
                <a:rPr lang="en-US" sz="1400" i="1" dirty="0" smtClean="0"/>
                <a:t>E. coli-K12</a:t>
              </a:r>
              <a:endParaRPr lang="en-US" sz="1400" i="1" dirty="0"/>
            </a:p>
          </p:txBody>
        </p:sp>
        <p:sp>
          <p:nvSpPr>
            <p:cNvPr id="23" name="TextBox 22"/>
            <p:cNvSpPr txBox="1"/>
            <p:nvPr/>
          </p:nvSpPr>
          <p:spPr>
            <a:xfrm>
              <a:off x="4689486" y="4218664"/>
              <a:ext cx="1530738" cy="307777"/>
            </a:xfrm>
            <a:prstGeom prst="rect">
              <a:avLst/>
            </a:prstGeom>
            <a:solidFill>
              <a:srgbClr val="FFFFFF"/>
            </a:solidFill>
          </p:spPr>
          <p:txBody>
            <a:bodyPr wrap="none" rtlCol="0">
              <a:spAutoFit/>
            </a:bodyPr>
            <a:lstStyle/>
            <a:p>
              <a:r>
                <a:rPr lang="en-US" sz="1400" i="1" dirty="0" smtClean="0"/>
                <a:t>Y. </a:t>
              </a:r>
              <a:r>
                <a:rPr lang="en-US" sz="1400" i="1" dirty="0" err="1" smtClean="0"/>
                <a:t>pseudotubercu</a:t>
              </a:r>
              <a:r>
                <a:rPr lang="en-US" sz="1400" i="1" dirty="0" smtClean="0"/>
                <a:t>.</a:t>
              </a:r>
              <a:endParaRPr lang="en-US" sz="1400" i="1" dirty="0"/>
            </a:p>
          </p:txBody>
        </p:sp>
        <p:sp>
          <p:nvSpPr>
            <p:cNvPr id="22" name="TextBox 21"/>
            <p:cNvSpPr txBox="1"/>
            <p:nvPr/>
          </p:nvSpPr>
          <p:spPr>
            <a:xfrm>
              <a:off x="4115471" y="4001276"/>
              <a:ext cx="989060" cy="307777"/>
            </a:xfrm>
            <a:prstGeom prst="rect">
              <a:avLst/>
            </a:prstGeom>
            <a:solidFill>
              <a:srgbClr val="FFFFFF"/>
            </a:solidFill>
          </p:spPr>
          <p:txBody>
            <a:bodyPr wrap="none" rtlCol="0">
              <a:spAutoFit/>
            </a:bodyPr>
            <a:lstStyle/>
            <a:p>
              <a:r>
                <a:rPr lang="en-US" sz="1400" i="1" dirty="0" smtClean="0"/>
                <a:t>S. </a:t>
              </a:r>
              <a:r>
                <a:rPr lang="en-US" sz="1400" i="1" dirty="0" err="1" smtClean="0"/>
                <a:t>enterica</a:t>
              </a:r>
              <a:endParaRPr lang="en-US" sz="1400" i="1" dirty="0"/>
            </a:p>
          </p:txBody>
        </p:sp>
        <p:sp>
          <p:nvSpPr>
            <p:cNvPr id="26" name="TextBox 25"/>
            <p:cNvSpPr txBox="1"/>
            <p:nvPr/>
          </p:nvSpPr>
          <p:spPr>
            <a:xfrm>
              <a:off x="4666202" y="4701256"/>
              <a:ext cx="1395559" cy="307777"/>
            </a:xfrm>
            <a:prstGeom prst="rect">
              <a:avLst/>
            </a:prstGeom>
            <a:solidFill>
              <a:srgbClr val="FFFFFF"/>
            </a:solidFill>
          </p:spPr>
          <p:txBody>
            <a:bodyPr wrap="none" rtlCol="0">
              <a:spAutoFit/>
            </a:bodyPr>
            <a:lstStyle/>
            <a:p>
              <a:r>
                <a:rPr lang="en-US" sz="1400" i="1" dirty="0" smtClean="0"/>
                <a:t>Y. </a:t>
              </a:r>
              <a:r>
                <a:rPr lang="en-US" sz="1400" i="1" dirty="0" err="1" smtClean="0"/>
                <a:t>enterocolitica</a:t>
              </a:r>
              <a:endParaRPr lang="en-US" sz="1400" i="1" dirty="0"/>
            </a:p>
          </p:txBody>
        </p:sp>
        <p:sp>
          <p:nvSpPr>
            <p:cNvPr id="24" name="TextBox 23"/>
            <p:cNvSpPr txBox="1"/>
            <p:nvPr/>
          </p:nvSpPr>
          <p:spPr>
            <a:xfrm>
              <a:off x="4667517" y="4469679"/>
              <a:ext cx="819518" cy="307777"/>
            </a:xfrm>
            <a:prstGeom prst="rect">
              <a:avLst/>
            </a:prstGeom>
            <a:solidFill>
              <a:srgbClr val="FFFFFF"/>
            </a:solidFill>
          </p:spPr>
          <p:txBody>
            <a:bodyPr wrap="none" rtlCol="0">
              <a:spAutoFit/>
            </a:bodyPr>
            <a:lstStyle/>
            <a:p>
              <a:r>
                <a:rPr lang="en-US" sz="1400" i="1" dirty="0" smtClean="0"/>
                <a:t>Y. </a:t>
              </a:r>
              <a:r>
                <a:rPr lang="en-US" sz="1400" i="1" dirty="0" err="1" smtClean="0"/>
                <a:t>pestis</a:t>
              </a:r>
              <a:endParaRPr lang="en-US" sz="1400" i="1" dirty="0"/>
            </a:p>
          </p:txBody>
        </p:sp>
        <p:sp>
          <p:nvSpPr>
            <p:cNvPr id="28" name="TextBox 27"/>
            <p:cNvSpPr txBox="1"/>
            <p:nvPr/>
          </p:nvSpPr>
          <p:spPr>
            <a:xfrm>
              <a:off x="3408254" y="5115865"/>
              <a:ext cx="1345854" cy="307777"/>
            </a:xfrm>
            <a:prstGeom prst="rect">
              <a:avLst/>
            </a:prstGeom>
            <a:solidFill>
              <a:srgbClr val="FFFFFF"/>
            </a:solidFill>
          </p:spPr>
          <p:txBody>
            <a:bodyPr wrap="none" rtlCol="0">
              <a:spAutoFit/>
            </a:bodyPr>
            <a:lstStyle/>
            <a:p>
              <a:r>
                <a:rPr lang="en-US" sz="1400" i="1" dirty="0" smtClean="0"/>
                <a:t>L. </a:t>
              </a:r>
              <a:r>
                <a:rPr lang="en-US" sz="1400" i="1" dirty="0" err="1" smtClean="0"/>
                <a:t>pneumophila</a:t>
              </a:r>
              <a:endParaRPr lang="en-US" sz="1400" i="1" dirty="0"/>
            </a:p>
          </p:txBody>
        </p:sp>
        <p:sp>
          <p:nvSpPr>
            <p:cNvPr id="27" name="TextBox 26"/>
            <p:cNvSpPr txBox="1"/>
            <p:nvPr/>
          </p:nvSpPr>
          <p:spPr>
            <a:xfrm>
              <a:off x="4023519" y="4918644"/>
              <a:ext cx="934708" cy="307777"/>
            </a:xfrm>
            <a:prstGeom prst="rect">
              <a:avLst/>
            </a:prstGeom>
            <a:solidFill>
              <a:srgbClr val="FFFFFF"/>
            </a:solidFill>
          </p:spPr>
          <p:txBody>
            <a:bodyPr wrap="none" rtlCol="0">
              <a:spAutoFit/>
            </a:bodyPr>
            <a:lstStyle/>
            <a:p>
              <a:r>
                <a:rPr lang="en-US" sz="1400" i="1" dirty="0" smtClean="0"/>
                <a:t>S. </a:t>
              </a:r>
              <a:r>
                <a:rPr lang="en-US" sz="1400" i="1" dirty="0" err="1" smtClean="0"/>
                <a:t>flexneri</a:t>
              </a:r>
              <a:endParaRPr lang="en-US" sz="1400" i="1" dirty="0"/>
            </a:p>
          </p:txBody>
        </p:sp>
        <p:sp>
          <p:nvSpPr>
            <p:cNvPr id="30" name="TextBox 29"/>
            <p:cNvSpPr txBox="1"/>
            <p:nvPr/>
          </p:nvSpPr>
          <p:spPr>
            <a:xfrm>
              <a:off x="4101124" y="5568629"/>
              <a:ext cx="1219004" cy="307777"/>
            </a:xfrm>
            <a:prstGeom prst="rect">
              <a:avLst/>
            </a:prstGeom>
            <a:solidFill>
              <a:srgbClr val="FFFFFF"/>
            </a:solidFill>
          </p:spPr>
          <p:txBody>
            <a:bodyPr wrap="none" rtlCol="0">
              <a:spAutoFit/>
            </a:bodyPr>
            <a:lstStyle/>
            <a:p>
              <a:r>
                <a:rPr lang="en-US" sz="1400" i="1" dirty="0" smtClean="0"/>
                <a:t>P. </a:t>
              </a:r>
              <a:r>
                <a:rPr lang="en-US" sz="1400" i="1" dirty="0" err="1" smtClean="0"/>
                <a:t>aeruginosa</a:t>
              </a:r>
              <a:endParaRPr lang="en-US" sz="1400" i="1" dirty="0"/>
            </a:p>
          </p:txBody>
        </p:sp>
        <p:sp>
          <p:nvSpPr>
            <p:cNvPr id="33" name="TextBox 32"/>
            <p:cNvSpPr txBox="1"/>
            <p:nvPr/>
          </p:nvSpPr>
          <p:spPr>
            <a:xfrm>
              <a:off x="3403695" y="6257727"/>
              <a:ext cx="805491" cy="307777"/>
            </a:xfrm>
            <a:prstGeom prst="rect">
              <a:avLst/>
            </a:prstGeom>
            <a:solidFill>
              <a:srgbClr val="FFFFFF"/>
            </a:solidFill>
          </p:spPr>
          <p:txBody>
            <a:bodyPr wrap="none" rtlCol="0">
              <a:spAutoFit/>
            </a:bodyPr>
            <a:lstStyle/>
            <a:p>
              <a:r>
                <a:rPr lang="en-US" sz="1400" i="1" dirty="0" smtClean="0"/>
                <a:t>C. </a:t>
              </a:r>
              <a:r>
                <a:rPr lang="en-US" sz="1400" i="1" dirty="0" err="1" smtClean="0"/>
                <a:t>jejuni</a:t>
              </a:r>
              <a:endParaRPr lang="en-US" sz="1400" i="1" dirty="0"/>
            </a:p>
          </p:txBody>
        </p:sp>
        <p:sp>
          <p:nvSpPr>
            <p:cNvPr id="32" name="TextBox 31"/>
            <p:cNvSpPr txBox="1"/>
            <p:nvPr/>
          </p:nvSpPr>
          <p:spPr>
            <a:xfrm>
              <a:off x="3409341" y="6038850"/>
              <a:ext cx="1037977" cy="307777"/>
            </a:xfrm>
            <a:prstGeom prst="rect">
              <a:avLst/>
            </a:prstGeom>
            <a:solidFill>
              <a:srgbClr val="FFFFFF"/>
            </a:solidFill>
          </p:spPr>
          <p:txBody>
            <a:bodyPr wrap="none" rtlCol="0">
              <a:spAutoFit/>
            </a:bodyPr>
            <a:lstStyle/>
            <a:p>
              <a:r>
                <a:rPr lang="en-US" sz="1400" i="1" dirty="0" smtClean="0"/>
                <a:t>H. pylori-J9</a:t>
              </a:r>
              <a:endParaRPr lang="en-US" sz="1400" i="1" dirty="0"/>
            </a:p>
          </p:txBody>
        </p:sp>
        <p:sp>
          <p:nvSpPr>
            <p:cNvPr id="13" name="TextBox 12"/>
            <p:cNvSpPr txBox="1"/>
            <p:nvPr/>
          </p:nvSpPr>
          <p:spPr>
            <a:xfrm>
              <a:off x="3750209" y="2448233"/>
              <a:ext cx="1088559" cy="307777"/>
            </a:xfrm>
            <a:prstGeom prst="rect">
              <a:avLst/>
            </a:prstGeom>
            <a:solidFill>
              <a:srgbClr val="FFFFFF"/>
            </a:solidFill>
          </p:spPr>
          <p:txBody>
            <a:bodyPr wrap="none" rtlCol="0">
              <a:spAutoFit/>
            </a:bodyPr>
            <a:lstStyle/>
            <a:p>
              <a:r>
                <a:rPr lang="en-US" sz="1400" i="1" dirty="0" smtClean="0"/>
                <a:t>B. </a:t>
              </a:r>
              <a:r>
                <a:rPr lang="en-US" sz="1400" i="1" dirty="0" err="1" smtClean="0"/>
                <a:t>anthracis</a:t>
              </a:r>
              <a:endParaRPr lang="en-US" sz="1400" i="1" dirty="0"/>
            </a:p>
          </p:txBody>
        </p:sp>
        <p:sp>
          <p:nvSpPr>
            <p:cNvPr id="31" name="TextBox 30"/>
            <p:cNvSpPr txBox="1"/>
            <p:nvPr/>
          </p:nvSpPr>
          <p:spPr>
            <a:xfrm>
              <a:off x="3423793" y="5812084"/>
              <a:ext cx="1103199" cy="307777"/>
            </a:xfrm>
            <a:prstGeom prst="rect">
              <a:avLst/>
            </a:prstGeom>
            <a:solidFill>
              <a:srgbClr val="FFFFFF"/>
            </a:solidFill>
          </p:spPr>
          <p:txBody>
            <a:bodyPr wrap="none" rtlCol="0">
              <a:spAutoFit/>
            </a:bodyPr>
            <a:lstStyle/>
            <a:p>
              <a:r>
                <a:rPr lang="en-US" sz="1400" i="1" dirty="0" smtClean="0"/>
                <a:t>F. </a:t>
              </a:r>
              <a:r>
                <a:rPr lang="en-US" sz="1400" i="1" dirty="0" err="1" smtClean="0"/>
                <a:t>tularensis</a:t>
              </a:r>
              <a:endParaRPr lang="en-US" sz="1400" i="1" dirty="0"/>
            </a:p>
          </p:txBody>
        </p:sp>
        <p:sp>
          <p:nvSpPr>
            <p:cNvPr id="29" name="TextBox 28"/>
            <p:cNvSpPr txBox="1"/>
            <p:nvPr/>
          </p:nvSpPr>
          <p:spPr>
            <a:xfrm>
              <a:off x="4004530" y="5350419"/>
              <a:ext cx="1247144" cy="307777"/>
            </a:xfrm>
            <a:prstGeom prst="rect">
              <a:avLst/>
            </a:prstGeom>
            <a:solidFill>
              <a:srgbClr val="FFFFFF"/>
            </a:solidFill>
          </p:spPr>
          <p:txBody>
            <a:bodyPr wrap="none" rtlCol="0">
              <a:spAutoFit/>
            </a:bodyPr>
            <a:lstStyle/>
            <a:p>
              <a:r>
                <a:rPr lang="en-US" sz="1400" i="1" dirty="0" smtClean="0"/>
                <a:t>M. </a:t>
              </a:r>
              <a:r>
                <a:rPr lang="en-US" sz="1400" i="1" dirty="0" err="1" smtClean="0"/>
                <a:t>catarrhalis</a:t>
              </a:r>
              <a:endParaRPr lang="en-US" sz="1400" i="1" dirty="0"/>
            </a:p>
          </p:txBody>
        </p:sp>
      </p:grpSp>
      <p:graphicFrame>
        <p:nvGraphicFramePr>
          <p:cNvPr id="35" name="Chart 34"/>
          <p:cNvGraphicFramePr>
            <a:graphicFrameLocks/>
          </p:cNvGraphicFramePr>
          <p:nvPr>
            <p:extLst>
              <p:ext uri="{D42A27DB-BD31-4B8C-83A1-F6EECF244321}">
                <p14:modId xmlns:p14="http://schemas.microsoft.com/office/powerpoint/2010/main" val="3582204186"/>
              </p:ext>
            </p:extLst>
          </p:nvPr>
        </p:nvGraphicFramePr>
        <p:xfrm>
          <a:off x="5127754" y="317780"/>
          <a:ext cx="3432046" cy="6218213"/>
        </p:xfrm>
        <a:graphic>
          <a:graphicData uri="http://schemas.openxmlformats.org/drawingml/2006/chart">
            <c:chart xmlns:c="http://schemas.openxmlformats.org/drawingml/2006/chart" xmlns:r="http://schemas.openxmlformats.org/officeDocument/2006/relationships" r:id="rId4"/>
          </a:graphicData>
        </a:graphic>
      </p:graphicFrame>
      <p:grpSp>
        <p:nvGrpSpPr>
          <p:cNvPr id="40" name="Group 39"/>
          <p:cNvGrpSpPr/>
          <p:nvPr/>
        </p:nvGrpSpPr>
        <p:grpSpPr>
          <a:xfrm>
            <a:off x="5923992" y="262264"/>
            <a:ext cx="3176201" cy="424848"/>
            <a:chOff x="5923992" y="262264"/>
            <a:chExt cx="3176201" cy="424848"/>
          </a:xfrm>
        </p:grpSpPr>
        <p:sp>
          <p:nvSpPr>
            <p:cNvPr id="36" name="TextBox 35"/>
            <p:cNvSpPr txBox="1"/>
            <p:nvPr/>
          </p:nvSpPr>
          <p:spPr>
            <a:xfrm>
              <a:off x="8025898" y="317780"/>
              <a:ext cx="1074295" cy="369332"/>
            </a:xfrm>
            <a:prstGeom prst="rect">
              <a:avLst/>
            </a:prstGeom>
            <a:solidFill>
              <a:srgbClr val="FFFFFF"/>
            </a:solidFill>
          </p:spPr>
          <p:txBody>
            <a:bodyPr wrap="none" rtlCol="0">
              <a:spAutoFit/>
            </a:bodyPr>
            <a:lstStyle/>
            <a:p>
              <a:r>
                <a:rPr lang="en-US" dirty="0" smtClean="0"/>
                <a:t>(</a:t>
              </a:r>
              <a:r>
                <a:rPr lang="en-US" dirty="0" err="1" smtClean="0"/>
                <a:t>logscale</a:t>
              </a:r>
              <a:r>
                <a:rPr lang="en-US" dirty="0" smtClean="0"/>
                <a:t>)</a:t>
              </a:r>
              <a:endParaRPr lang="en-US" dirty="0"/>
            </a:p>
          </p:txBody>
        </p:sp>
        <p:sp>
          <p:nvSpPr>
            <p:cNvPr id="37" name="TextBox 36"/>
            <p:cNvSpPr txBox="1"/>
            <p:nvPr/>
          </p:nvSpPr>
          <p:spPr>
            <a:xfrm>
              <a:off x="5923992" y="264897"/>
              <a:ext cx="418654" cy="369332"/>
            </a:xfrm>
            <a:prstGeom prst="rect">
              <a:avLst/>
            </a:prstGeom>
            <a:solidFill>
              <a:srgbClr val="FFFFFF"/>
            </a:solidFill>
          </p:spPr>
          <p:txBody>
            <a:bodyPr wrap="none" rtlCol="0">
              <a:spAutoFit/>
            </a:bodyPr>
            <a:lstStyle/>
            <a:p>
              <a:r>
                <a:rPr lang="en-US" dirty="0" smtClean="0"/>
                <a:t>10</a:t>
              </a:r>
              <a:endParaRPr lang="en-US" dirty="0"/>
            </a:p>
          </p:txBody>
        </p:sp>
        <p:sp>
          <p:nvSpPr>
            <p:cNvPr id="38" name="TextBox 37"/>
            <p:cNvSpPr txBox="1"/>
            <p:nvPr/>
          </p:nvSpPr>
          <p:spPr>
            <a:xfrm>
              <a:off x="6480935" y="264897"/>
              <a:ext cx="535648" cy="369332"/>
            </a:xfrm>
            <a:prstGeom prst="rect">
              <a:avLst/>
            </a:prstGeom>
            <a:solidFill>
              <a:srgbClr val="FFFFFF"/>
            </a:solidFill>
          </p:spPr>
          <p:txBody>
            <a:bodyPr wrap="none" rtlCol="0">
              <a:spAutoFit/>
            </a:bodyPr>
            <a:lstStyle/>
            <a:p>
              <a:r>
                <a:rPr lang="en-US" dirty="0" smtClean="0"/>
                <a:t>100</a:t>
              </a:r>
              <a:endParaRPr lang="en-US" dirty="0"/>
            </a:p>
          </p:txBody>
        </p:sp>
        <p:sp>
          <p:nvSpPr>
            <p:cNvPr id="39" name="TextBox 38"/>
            <p:cNvSpPr txBox="1"/>
            <p:nvPr/>
          </p:nvSpPr>
          <p:spPr>
            <a:xfrm>
              <a:off x="7186698" y="262264"/>
              <a:ext cx="652643" cy="369332"/>
            </a:xfrm>
            <a:prstGeom prst="rect">
              <a:avLst/>
            </a:prstGeom>
            <a:solidFill>
              <a:srgbClr val="FFFFFF"/>
            </a:solidFill>
          </p:spPr>
          <p:txBody>
            <a:bodyPr wrap="none" rtlCol="0">
              <a:spAutoFit/>
            </a:bodyPr>
            <a:lstStyle/>
            <a:p>
              <a:r>
                <a:rPr lang="en-US" dirty="0" smtClean="0"/>
                <a:t>1000</a:t>
              </a:r>
              <a:endParaRPr lang="en-US" dirty="0"/>
            </a:p>
          </p:txBody>
        </p:sp>
      </p:grpSp>
      <p:grpSp>
        <p:nvGrpSpPr>
          <p:cNvPr id="48" name="Group 47"/>
          <p:cNvGrpSpPr/>
          <p:nvPr/>
        </p:nvGrpSpPr>
        <p:grpSpPr>
          <a:xfrm>
            <a:off x="0" y="2943612"/>
            <a:ext cx="8999659" cy="2256767"/>
            <a:chOff x="0" y="2943612"/>
            <a:chExt cx="8999659" cy="2256767"/>
          </a:xfrm>
        </p:grpSpPr>
        <p:sp>
          <p:nvSpPr>
            <p:cNvPr id="46" name="Line Callout 1 45"/>
            <p:cNvSpPr/>
            <p:nvPr/>
          </p:nvSpPr>
          <p:spPr>
            <a:xfrm>
              <a:off x="7505701" y="2943612"/>
              <a:ext cx="1493958" cy="1075787"/>
            </a:xfrm>
            <a:prstGeom prst="borderCallout1">
              <a:avLst>
                <a:gd name="adj1" fmla="val 18750"/>
                <a:gd name="adj2" fmla="val -8333"/>
                <a:gd name="adj3" fmla="val 5209"/>
                <a:gd name="adj4" fmla="val -7278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Number of host-pathogen interactions in the database</a:t>
              </a:r>
              <a:endParaRPr lang="en-US" sz="1600" dirty="0"/>
            </a:p>
          </p:txBody>
        </p:sp>
        <p:sp>
          <p:nvSpPr>
            <p:cNvPr id="47" name="Line Callout 1 46"/>
            <p:cNvSpPr/>
            <p:nvPr/>
          </p:nvSpPr>
          <p:spPr>
            <a:xfrm>
              <a:off x="0" y="4144225"/>
              <a:ext cx="1176607" cy="1056154"/>
            </a:xfrm>
            <a:prstGeom prst="borderCallout1">
              <a:avLst>
                <a:gd name="adj1" fmla="val 54464"/>
                <a:gd name="adj2" fmla="val 98325"/>
                <a:gd name="adj3" fmla="val 596"/>
                <a:gd name="adj4" fmla="val 148968"/>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Phylogenetic tree of the pathogen species</a:t>
              </a:r>
              <a:endParaRPr lang="en-US" sz="1400" dirty="0"/>
            </a:p>
          </p:txBody>
        </p:sp>
      </p:grpSp>
      <p:sp>
        <p:nvSpPr>
          <p:cNvPr id="53" name="Title 1"/>
          <p:cNvSpPr>
            <a:spLocks noGrp="1"/>
          </p:cNvSpPr>
          <p:nvPr>
            <p:ph type="title"/>
          </p:nvPr>
        </p:nvSpPr>
        <p:spPr>
          <a:xfrm>
            <a:off x="35119" y="0"/>
            <a:ext cx="1476181" cy="534712"/>
          </a:xfrm>
        </p:spPr>
        <p:txBody>
          <a:bodyPr>
            <a:normAutofit/>
          </a:bodyPr>
          <a:lstStyle/>
          <a:p>
            <a:r>
              <a:rPr lang="en-US" sz="2800" b="1" dirty="0" smtClean="0"/>
              <a:t>PHISTO</a:t>
            </a:r>
            <a:r>
              <a:rPr lang="en-US" sz="2800" b="1" baseline="30000" dirty="0" smtClean="0"/>
              <a:t>1</a:t>
            </a:r>
            <a:endParaRPr lang="en-US" sz="2800" b="1" baseline="30000" dirty="0"/>
          </a:p>
        </p:txBody>
      </p:sp>
      <p:sp>
        <p:nvSpPr>
          <p:cNvPr id="54" name="TextBox 53"/>
          <p:cNvSpPr txBox="1"/>
          <p:nvPr/>
        </p:nvSpPr>
        <p:spPr>
          <a:xfrm>
            <a:off x="1422243" y="133114"/>
            <a:ext cx="3715342" cy="369332"/>
          </a:xfrm>
          <a:prstGeom prst="rect">
            <a:avLst/>
          </a:prstGeom>
          <a:noFill/>
        </p:spPr>
        <p:txBody>
          <a:bodyPr wrap="none" rtlCol="0">
            <a:spAutoFit/>
          </a:bodyPr>
          <a:lstStyle/>
          <a:p>
            <a:r>
              <a:rPr lang="en-US" dirty="0" smtClean="0"/>
              <a:t>Pathogens and their interactions data</a:t>
            </a:r>
            <a:endParaRPr lang="en-US" dirty="0"/>
          </a:p>
        </p:txBody>
      </p:sp>
    </p:spTree>
    <p:extLst>
      <p:ext uri="{BB962C8B-B14F-4D97-AF65-F5344CB8AC3E}">
        <p14:creationId xmlns:p14="http://schemas.microsoft.com/office/powerpoint/2010/main" val="64354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89" y="141777"/>
            <a:ext cx="8764039" cy="1162852"/>
          </a:xfrm>
        </p:spPr>
        <p:txBody>
          <a:bodyPr>
            <a:noAutofit/>
          </a:bodyPr>
          <a:lstStyle/>
          <a:p>
            <a:r>
              <a:rPr lang="en-US" sz="3600" dirty="0" smtClean="0">
                <a:solidFill>
                  <a:srgbClr val="000000"/>
                </a:solidFill>
              </a:rPr>
              <a:t>Infectious diseases : manifestation statistics</a:t>
            </a:r>
            <a:endParaRPr lang="en-US" sz="3600"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1932677"/>
              </p:ext>
            </p:extLst>
          </p:nvPr>
        </p:nvGraphicFramePr>
        <p:xfrm>
          <a:off x="457199" y="1959641"/>
          <a:ext cx="8229601" cy="2286000"/>
        </p:xfrm>
        <a:graphic>
          <a:graphicData uri="http://schemas.openxmlformats.org/drawingml/2006/table">
            <a:tbl>
              <a:tblPr firstRow="1" firstCol="1" lastRow="1">
                <a:tableStyleId>{8EC20E35-A176-4012-BC5E-935CFFF8708E}</a:tableStyleId>
              </a:tblPr>
              <a:tblGrid>
                <a:gridCol w="2782481"/>
                <a:gridCol w="1710552"/>
                <a:gridCol w="2244812"/>
                <a:gridCol w="1491756"/>
              </a:tblGrid>
              <a:tr h="370840">
                <a:tc>
                  <a:txBody>
                    <a:bodyPr/>
                    <a:lstStyle/>
                    <a:p>
                      <a:pPr algn="r"/>
                      <a:endParaRPr lang="en-US" sz="2400" dirty="0"/>
                    </a:p>
                  </a:txBody>
                  <a:tcPr/>
                </a:tc>
                <a:tc>
                  <a:txBody>
                    <a:bodyPr/>
                    <a:lstStyle/>
                    <a:p>
                      <a:pPr algn="r"/>
                      <a:r>
                        <a:rPr lang="en-US" sz="2400" dirty="0" smtClean="0"/>
                        <a:t>Illnesses</a:t>
                      </a:r>
                      <a:endParaRPr lang="en-US" sz="2400" dirty="0"/>
                    </a:p>
                  </a:txBody>
                  <a:tcPr/>
                </a:tc>
                <a:tc>
                  <a:txBody>
                    <a:bodyPr/>
                    <a:lstStyle/>
                    <a:p>
                      <a:pPr algn="r"/>
                      <a:r>
                        <a:rPr lang="en-US" sz="2400" dirty="0" smtClean="0"/>
                        <a:t>Hospitalization</a:t>
                      </a:r>
                      <a:endParaRPr lang="en-US" sz="2400" dirty="0"/>
                    </a:p>
                  </a:txBody>
                  <a:tcPr/>
                </a:tc>
                <a:tc>
                  <a:txBody>
                    <a:bodyPr/>
                    <a:lstStyle/>
                    <a:p>
                      <a:pPr algn="r"/>
                      <a:r>
                        <a:rPr lang="en-US" sz="2400" dirty="0" smtClean="0"/>
                        <a:t>Deaths</a:t>
                      </a:r>
                      <a:endParaRPr lang="en-US" sz="2400" dirty="0"/>
                    </a:p>
                  </a:txBody>
                  <a:tcPr/>
                </a:tc>
              </a:tr>
              <a:tr h="370840">
                <a:tc>
                  <a:txBody>
                    <a:bodyPr/>
                    <a:lstStyle/>
                    <a:p>
                      <a:r>
                        <a:rPr lang="en-US" sz="2400" dirty="0" smtClean="0"/>
                        <a:t>Bacterial</a:t>
                      </a:r>
                      <a:endParaRPr lang="en-US" sz="2400" dirty="0"/>
                    </a:p>
                  </a:txBody>
                  <a:tcPr/>
                </a:tc>
                <a:tc>
                  <a:txBody>
                    <a:bodyPr/>
                    <a:lstStyle/>
                    <a:p>
                      <a:pPr algn="r"/>
                      <a:r>
                        <a:rPr lang="en-US" sz="2400" dirty="0" smtClean="0"/>
                        <a:t>5,204,934</a:t>
                      </a:r>
                      <a:endParaRPr lang="en-US" sz="2400" dirty="0"/>
                    </a:p>
                  </a:txBody>
                  <a:tcPr/>
                </a:tc>
                <a:tc>
                  <a:txBody>
                    <a:bodyPr/>
                    <a:lstStyle/>
                    <a:p>
                      <a:pPr algn="r"/>
                      <a:r>
                        <a:rPr lang="en-US" sz="2400" dirty="0" smtClean="0"/>
                        <a:t>45,826</a:t>
                      </a:r>
                      <a:endParaRPr lang="en-US" sz="2400" dirty="0"/>
                    </a:p>
                  </a:txBody>
                  <a:tcPr/>
                </a:tc>
                <a:tc>
                  <a:txBody>
                    <a:bodyPr/>
                    <a:lstStyle/>
                    <a:p>
                      <a:pPr algn="r"/>
                      <a:r>
                        <a:rPr lang="en-US" sz="2400" dirty="0" smtClean="0">
                          <a:solidFill>
                            <a:srgbClr val="FF0000"/>
                          </a:solidFill>
                        </a:rPr>
                        <a:t>1,468</a:t>
                      </a:r>
                      <a:endParaRPr lang="en-US" sz="2400" dirty="0">
                        <a:solidFill>
                          <a:srgbClr val="FF0000"/>
                        </a:solidFill>
                      </a:endParaRPr>
                    </a:p>
                  </a:txBody>
                  <a:tcPr/>
                </a:tc>
              </a:tr>
              <a:tr h="370840">
                <a:tc>
                  <a:txBody>
                    <a:bodyPr/>
                    <a:lstStyle/>
                    <a:p>
                      <a:r>
                        <a:rPr lang="en-US" sz="2400" dirty="0" smtClean="0"/>
                        <a:t>Parasitic</a:t>
                      </a:r>
                      <a:endParaRPr lang="en-US" sz="2400" dirty="0"/>
                    </a:p>
                  </a:txBody>
                  <a:tcPr/>
                </a:tc>
                <a:tc>
                  <a:txBody>
                    <a:bodyPr/>
                    <a:lstStyle/>
                    <a:p>
                      <a:pPr algn="r"/>
                      <a:r>
                        <a:rPr lang="en-US" sz="2400" dirty="0" smtClean="0"/>
                        <a:t>2,541,316</a:t>
                      </a:r>
                      <a:endParaRPr lang="en-US" sz="2400" dirty="0"/>
                    </a:p>
                  </a:txBody>
                  <a:tcPr/>
                </a:tc>
                <a:tc>
                  <a:txBody>
                    <a:bodyPr/>
                    <a:lstStyle/>
                    <a:p>
                      <a:pPr algn="r"/>
                      <a:r>
                        <a:rPr lang="en-US" sz="2400" dirty="0" smtClean="0"/>
                        <a:t>12,010</a:t>
                      </a:r>
                      <a:endParaRPr lang="en-US" sz="2400" dirty="0"/>
                    </a:p>
                  </a:txBody>
                  <a:tcPr/>
                </a:tc>
                <a:tc>
                  <a:txBody>
                    <a:bodyPr/>
                    <a:lstStyle/>
                    <a:p>
                      <a:pPr algn="r"/>
                      <a:r>
                        <a:rPr lang="en-US" sz="2400" dirty="0" smtClean="0"/>
                        <a:t>827</a:t>
                      </a:r>
                      <a:endParaRPr lang="en-US" sz="2400" dirty="0"/>
                    </a:p>
                  </a:txBody>
                  <a:tcPr/>
                </a:tc>
              </a:tr>
              <a:tr h="370840">
                <a:tc>
                  <a:txBody>
                    <a:bodyPr/>
                    <a:lstStyle/>
                    <a:p>
                      <a:r>
                        <a:rPr lang="en-US" sz="2400" dirty="0" smtClean="0"/>
                        <a:t>Viral</a:t>
                      </a:r>
                      <a:endParaRPr lang="en-US" sz="2400" dirty="0"/>
                    </a:p>
                  </a:txBody>
                  <a:tcPr/>
                </a:tc>
                <a:tc>
                  <a:txBody>
                    <a:bodyPr/>
                    <a:lstStyle/>
                    <a:p>
                      <a:pPr algn="r"/>
                      <a:r>
                        <a:rPr lang="en-US" sz="2400" dirty="0" smtClean="0"/>
                        <a:t>30,833,391</a:t>
                      </a:r>
                      <a:endParaRPr lang="en-US" sz="2400" dirty="0"/>
                    </a:p>
                  </a:txBody>
                  <a:tcPr/>
                </a:tc>
                <a:tc>
                  <a:txBody>
                    <a:bodyPr/>
                    <a:lstStyle/>
                    <a:p>
                      <a:pPr algn="r"/>
                      <a:r>
                        <a:rPr lang="en-US" sz="2400" dirty="0" smtClean="0"/>
                        <a:t>123,341</a:t>
                      </a:r>
                      <a:endParaRPr lang="en-US" sz="2400" dirty="0"/>
                    </a:p>
                  </a:txBody>
                  <a:tcPr/>
                </a:tc>
                <a:tc>
                  <a:txBody>
                    <a:bodyPr/>
                    <a:lstStyle/>
                    <a:p>
                      <a:pPr algn="r"/>
                      <a:r>
                        <a:rPr lang="en-US" sz="2400" dirty="0" smtClean="0"/>
                        <a:t>433</a:t>
                      </a:r>
                      <a:endParaRPr lang="en-US" sz="2400" dirty="0"/>
                    </a:p>
                  </a:txBody>
                  <a:tcPr/>
                </a:tc>
              </a:tr>
              <a:tr h="370840">
                <a:tc>
                  <a:txBody>
                    <a:bodyPr/>
                    <a:lstStyle/>
                    <a:p>
                      <a:r>
                        <a:rPr lang="en-US" sz="2400" dirty="0" smtClean="0"/>
                        <a:t>Total</a:t>
                      </a:r>
                      <a:endParaRPr lang="en-US" sz="2400" dirty="0"/>
                    </a:p>
                  </a:txBody>
                  <a:tcPr/>
                </a:tc>
                <a:tc>
                  <a:txBody>
                    <a:bodyPr/>
                    <a:lstStyle/>
                    <a:p>
                      <a:pPr algn="r"/>
                      <a:r>
                        <a:rPr lang="en-US" sz="2400" dirty="0" smtClean="0"/>
                        <a:t>38,629,641</a:t>
                      </a:r>
                      <a:endParaRPr lang="en-US" sz="2400" dirty="0"/>
                    </a:p>
                  </a:txBody>
                  <a:tcPr/>
                </a:tc>
                <a:tc>
                  <a:txBody>
                    <a:bodyPr/>
                    <a:lstStyle/>
                    <a:p>
                      <a:pPr algn="r"/>
                      <a:r>
                        <a:rPr lang="en-US" sz="2400" dirty="0" smtClean="0"/>
                        <a:t>181,177</a:t>
                      </a:r>
                      <a:endParaRPr lang="en-US" sz="2400" dirty="0"/>
                    </a:p>
                  </a:txBody>
                  <a:tcPr/>
                </a:tc>
                <a:tc>
                  <a:txBody>
                    <a:bodyPr/>
                    <a:lstStyle/>
                    <a:p>
                      <a:pPr algn="r"/>
                      <a:r>
                        <a:rPr lang="en-US" sz="2400" dirty="0" smtClean="0"/>
                        <a:t>2,718</a:t>
                      </a:r>
                      <a:endParaRPr lang="en-US" sz="2400" dirty="0"/>
                    </a:p>
                  </a:txBody>
                  <a:tcPr/>
                </a:tc>
              </a:tr>
            </a:tbl>
          </a:graphicData>
        </a:graphic>
      </p:graphicFrame>
      <p:sp>
        <p:nvSpPr>
          <p:cNvPr id="5" name="TextBox 4"/>
          <p:cNvSpPr txBox="1"/>
          <p:nvPr/>
        </p:nvSpPr>
        <p:spPr>
          <a:xfrm>
            <a:off x="457200" y="5857971"/>
            <a:ext cx="5460299" cy="400110"/>
          </a:xfrm>
          <a:prstGeom prst="rect">
            <a:avLst/>
          </a:prstGeom>
          <a:noFill/>
        </p:spPr>
        <p:txBody>
          <a:bodyPr wrap="none" rtlCol="0">
            <a:spAutoFit/>
          </a:bodyPr>
          <a:lstStyle/>
          <a:p>
            <a:r>
              <a:rPr lang="en-US" sz="2000" dirty="0" smtClean="0"/>
              <a:t>Source:  CDC (Center for Disease Control), US 2011</a:t>
            </a:r>
            <a:endParaRPr lang="en-US" sz="2000" dirty="0"/>
          </a:p>
        </p:txBody>
      </p:sp>
      <p:sp>
        <p:nvSpPr>
          <p:cNvPr id="7" name="Slide Number Placeholder 6"/>
          <p:cNvSpPr>
            <a:spLocks noGrp="1"/>
          </p:cNvSpPr>
          <p:nvPr>
            <p:ph type="sldNum" sz="quarter" idx="12"/>
          </p:nvPr>
        </p:nvSpPr>
        <p:spPr/>
        <p:txBody>
          <a:bodyPr/>
          <a:lstStyle/>
          <a:p>
            <a:fld id="{862CB500-19D9-0D49-9AB1-DBB1F1FDBC79}" type="slidenum">
              <a:rPr lang="en-US" smtClean="0"/>
              <a:t>25</a:t>
            </a:fld>
            <a:endParaRPr lang="en-US"/>
          </a:p>
        </p:txBody>
      </p:sp>
    </p:spTree>
    <p:extLst>
      <p:ext uri="{BB962C8B-B14F-4D97-AF65-F5344CB8AC3E}">
        <p14:creationId xmlns:p14="http://schemas.microsoft.com/office/powerpoint/2010/main" val="4647124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Introduction to protein interaction prediction</a:t>
            </a:r>
          </a:p>
          <a:p>
            <a:pPr marL="514350" indent="-514350">
              <a:buFont typeface="+mj-lt"/>
              <a:buAutoNum type="arabicPeriod"/>
            </a:pPr>
            <a:endParaRPr lang="en-US" dirty="0"/>
          </a:p>
          <a:p>
            <a:pPr marL="514350" indent="-514350">
              <a:buFont typeface="+mj-lt"/>
              <a:buAutoNum type="arabicPeriod"/>
            </a:pPr>
            <a:r>
              <a:rPr lang="en-US" dirty="0" smtClean="0"/>
              <a:t>Multi-source learning using a Kernel-mean matching based approach</a:t>
            </a:r>
          </a:p>
          <a:p>
            <a:pPr marL="514350" indent="-514350">
              <a:buFont typeface="+mj-lt"/>
              <a:buAutoNum type="arabicPeriod"/>
            </a:pPr>
            <a:endParaRPr lang="en-US" dirty="0"/>
          </a:p>
          <a:p>
            <a:pPr marL="514350" indent="-514350">
              <a:buFont typeface="+mj-lt"/>
              <a:buAutoNum type="arabicPeriod"/>
            </a:pPr>
            <a:r>
              <a:rPr lang="en-US" dirty="0" smtClean="0"/>
              <a:t>Results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3</a:t>
            </a:fld>
            <a:endParaRPr lang="en-US"/>
          </a:p>
        </p:txBody>
      </p:sp>
    </p:spTree>
    <p:extLst>
      <p:ext uri="{BB962C8B-B14F-4D97-AF65-F5344CB8AC3E}">
        <p14:creationId xmlns:p14="http://schemas.microsoft.com/office/powerpoint/2010/main" val="2821033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018"/>
            <a:ext cx="8229600" cy="1143000"/>
          </a:xfrm>
        </p:spPr>
        <p:txBody>
          <a:bodyPr>
            <a:normAutofit fontScale="90000"/>
          </a:bodyPr>
          <a:lstStyle/>
          <a:p>
            <a:r>
              <a:rPr lang="en-US" dirty="0" smtClean="0"/>
              <a:t>1. Protein-interaction prediction: Background</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4</a:t>
            </a:fld>
            <a:endParaRPr lang="en-US"/>
          </a:p>
        </p:txBody>
      </p:sp>
    </p:spTree>
    <p:extLst>
      <p:ext uri="{BB962C8B-B14F-4D97-AF65-F5344CB8AC3E}">
        <p14:creationId xmlns:p14="http://schemas.microsoft.com/office/powerpoint/2010/main" val="35694323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Discovery of host-pathogen protein interactions : Challenges</a:t>
            </a:r>
            <a:endParaRPr lang="en-US" dirty="0"/>
          </a:p>
        </p:txBody>
      </p:sp>
      <p:sp>
        <p:nvSpPr>
          <p:cNvPr id="3" name="Content Placeholder 2"/>
          <p:cNvSpPr>
            <a:spLocks noGrp="1"/>
          </p:cNvSpPr>
          <p:nvPr>
            <p:ph idx="1"/>
          </p:nvPr>
        </p:nvSpPr>
        <p:spPr>
          <a:xfrm>
            <a:off x="275763" y="1616695"/>
            <a:ext cx="8598143" cy="4915519"/>
          </a:xfrm>
        </p:spPr>
        <p:txBody>
          <a:bodyPr>
            <a:normAutofit fontScale="92500" lnSpcReduction="10000"/>
          </a:bodyPr>
          <a:lstStyle/>
          <a:p>
            <a:r>
              <a:rPr lang="en-US" dirty="0" smtClean="0">
                <a:solidFill>
                  <a:schemeClr val="accent5">
                    <a:lumMod val="75000"/>
                  </a:schemeClr>
                </a:solidFill>
              </a:rPr>
              <a:t>Bio-chemical methods (co-IP, NMR, Y2H assay)</a:t>
            </a:r>
          </a:p>
          <a:p>
            <a:pPr lvl="1"/>
            <a:r>
              <a:rPr lang="en-US" dirty="0"/>
              <a:t>Cross-species interaction studies are </a:t>
            </a:r>
            <a:r>
              <a:rPr lang="en-US" dirty="0" smtClean="0"/>
              <a:t>hard</a:t>
            </a:r>
          </a:p>
          <a:p>
            <a:pPr lvl="1"/>
            <a:r>
              <a:rPr lang="en-US" dirty="0" smtClean="0"/>
              <a:t>Expensive and time-consuming</a:t>
            </a:r>
          </a:p>
          <a:p>
            <a:pPr lvl="1"/>
            <a:r>
              <a:rPr lang="en-US" dirty="0" smtClean="0"/>
              <a:t>Prohibitively large set of possible interactions</a:t>
            </a:r>
          </a:p>
          <a:p>
            <a:pPr lvl="2"/>
            <a:r>
              <a:rPr lang="en-US" dirty="0" smtClean="0"/>
              <a:t>Example: human-</a:t>
            </a:r>
            <a:r>
              <a:rPr lang="en-US" i="1" dirty="0" smtClean="0"/>
              <a:t>B. </a:t>
            </a:r>
            <a:r>
              <a:rPr lang="en-US" i="1" dirty="0" err="1" smtClean="0"/>
              <a:t>anthracis</a:t>
            </a:r>
            <a:r>
              <a:rPr lang="en-US" dirty="0" smtClean="0"/>
              <a:t> protein pairs</a:t>
            </a:r>
          </a:p>
          <a:p>
            <a:pPr lvl="3"/>
            <a:r>
              <a:rPr lang="en-US" dirty="0" smtClean="0"/>
              <a:t>2321 proteins in </a:t>
            </a:r>
            <a:r>
              <a:rPr lang="en-US" i="1" dirty="0"/>
              <a:t>B. </a:t>
            </a:r>
            <a:r>
              <a:rPr lang="en-US" i="1" dirty="0" err="1" smtClean="0"/>
              <a:t>anthracis</a:t>
            </a:r>
            <a:r>
              <a:rPr lang="en-US" dirty="0" smtClean="0"/>
              <a:t>,  ≈25000 human proteins</a:t>
            </a:r>
          </a:p>
          <a:p>
            <a:pPr lvl="3"/>
            <a:r>
              <a:rPr lang="en-US" dirty="0" smtClean="0"/>
              <a:t>2321 x 25000 ≈ 60 x 10</a:t>
            </a:r>
            <a:r>
              <a:rPr lang="en-US" baseline="30000" dirty="0" smtClean="0"/>
              <a:t>6 </a:t>
            </a:r>
            <a:r>
              <a:rPr lang="en-US" dirty="0" smtClean="0"/>
              <a:t> protein pairs to test!</a:t>
            </a:r>
          </a:p>
          <a:p>
            <a:r>
              <a:rPr lang="en-US" dirty="0" smtClean="0">
                <a:solidFill>
                  <a:srgbClr val="31859C"/>
                </a:solidFill>
              </a:rPr>
              <a:t>Computational methods (statistical, algorithmic)</a:t>
            </a:r>
          </a:p>
          <a:p>
            <a:pPr lvl="1"/>
            <a:r>
              <a:rPr lang="en-US" dirty="0" smtClean="0"/>
              <a:t>Rely on availability of known, high-confidence interactions</a:t>
            </a:r>
          </a:p>
          <a:p>
            <a:pPr lvl="2"/>
            <a:r>
              <a:rPr lang="en-US" dirty="0" smtClean="0"/>
              <a:t>Often, very few or no interactions may exist for the organism of interest</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5</a:t>
            </a:fld>
            <a:endParaRPr lang="en-US"/>
          </a:p>
        </p:txBody>
      </p:sp>
    </p:spTree>
    <p:extLst>
      <p:ext uri="{BB962C8B-B14F-4D97-AF65-F5344CB8AC3E}">
        <p14:creationId xmlns:p14="http://schemas.microsoft.com/office/powerpoint/2010/main" val="88776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848"/>
            <a:ext cx="8229600" cy="1143000"/>
          </a:xfrm>
        </p:spPr>
        <p:txBody>
          <a:bodyPr>
            <a:normAutofit fontScale="90000"/>
          </a:bodyPr>
          <a:lstStyle/>
          <a:p>
            <a:r>
              <a:rPr lang="en-US" dirty="0" smtClean="0"/>
              <a:t>Predicting host pathogen </a:t>
            </a:r>
            <a:br>
              <a:rPr lang="en-US" dirty="0" smtClean="0"/>
            </a:br>
            <a:r>
              <a:rPr lang="en-US" dirty="0" smtClean="0"/>
              <a:t>protein interactions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6</a:t>
            </a:fld>
            <a:endParaRPr lang="en-US"/>
          </a:p>
        </p:txBody>
      </p:sp>
      <p:sp>
        <p:nvSpPr>
          <p:cNvPr id="5" name="Content Placeholder 2"/>
          <p:cNvSpPr>
            <a:spLocks noGrp="1"/>
          </p:cNvSpPr>
          <p:nvPr>
            <p:ph idx="1"/>
          </p:nvPr>
        </p:nvSpPr>
        <p:spPr>
          <a:xfrm>
            <a:off x="145572" y="1736889"/>
            <a:ext cx="8229600" cy="1693636"/>
          </a:xfrm>
        </p:spPr>
        <p:txBody>
          <a:bodyPr>
            <a:noAutofit/>
          </a:bodyPr>
          <a:lstStyle/>
          <a:p>
            <a:pPr lvl="1">
              <a:buFont typeface="Arial"/>
              <a:buChar char="•"/>
            </a:pPr>
            <a:r>
              <a:rPr lang="en-US" dirty="0" smtClean="0"/>
              <a:t>Known interactions curated by several databases such as: PHI-BASE, PHISTO, HPIDB, </a:t>
            </a:r>
            <a:r>
              <a:rPr lang="en-US" dirty="0" err="1" smtClean="0"/>
              <a:t>VirusMint</a:t>
            </a:r>
            <a:r>
              <a:rPr lang="en-US" dirty="0" smtClean="0"/>
              <a:t> etc.</a:t>
            </a:r>
          </a:p>
        </p:txBody>
      </p:sp>
      <p:sp>
        <p:nvSpPr>
          <p:cNvPr id="7" name="TextBox 6"/>
          <p:cNvSpPr txBox="1"/>
          <p:nvPr/>
        </p:nvSpPr>
        <p:spPr>
          <a:xfrm>
            <a:off x="623321" y="3126885"/>
            <a:ext cx="7366299" cy="2308324"/>
          </a:xfrm>
          <a:prstGeom prst="rect">
            <a:avLst/>
          </a:prstGeom>
          <a:noFill/>
        </p:spPr>
        <p:txBody>
          <a:bodyPr wrap="square" rtlCol="0">
            <a:spAutoFit/>
          </a:bodyPr>
          <a:lstStyle/>
          <a:p>
            <a:r>
              <a:rPr lang="en-US" sz="3200" b="1" dirty="0" smtClean="0">
                <a:solidFill>
                  <a:schemeClr val="accent5"/>
                </a:solidFill>
              </a:rPr>
              <a:t>Predicting unknown interactions:</a:t>
            </a:r>
          </a:p>
          <a:p>
            <a:pPr marL="342900" indent="-342900">
              <a:buFont typeface="Arial"/>
              <a:buChar char="•"/>
            </a:pPr>
            <a:r>
              <a:rPr lang="en-US" sz="2800" dirty="0" smtClean="0"/>
              <a:t>Use known interactions as training data for a classifier</a:t>
            </a:r>
          </a:p>
          <a:p>
            <a:pPr marL="342900" indent="-342900">
              <a:buFont typeface="Arial"/>
              <a:buChar char="•"/>
            </a:pPr>
            <a:r>
              <a:rPr lang="en-US" sz="2800" dirty="0" smtClean="0"/>
              <a:t>Obtain features (using protein sequence, protein domains etc.)</a:t>
            </a:r>
          </a:p>
        </p:txBody>
      </p:sp>
    </p:spTree>
    <p:extLst>
      <p:ext uri="{BB962C8B-B14F-4D97-AF65-F5344CB8AC3E}">
        <p14:creationId xmlns:p14="http://schemas.microsoft.com/office/powerpoint/2010/main" val="9225857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0" y="154572"/>
            <a:ext cx="8985809" cy="617739"/>
          </a:xfrm>
        </p:spPr>
        <p:txBody>
          <a:bodyPr>
            <a:noAutofit/>
          </a:bodyPr>
          <a:lstStyle/>
          <a:p>
            <a:r>
              <a:rPr lang="en-US" sz="4000" dirty="0" smtClean="0"/>
              <a:t>Machine Learning approaches</a:t>
            </a:r>
            <a:endParaRPr lang="en-US" sz="4000" dirty="0"/>
          </a:p>
        </p:txBody>
      </p:sp>
      <p:sp>
        <p:nvSpPr>
          <p:cNvPr id="29" name="Rounded Rectangle 28"/>
          <p:cNvSpPr/>
          <p:nvPr/>
        </p:nvSpPr>
        <p:spPr>
          <a:xfrm>
            <a:off x="122866" y="2650673"/>
            <a:ext cx="2697238" cy="101860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smtClean="0"/>
          </a:p>
          <a:p>
            <a:pPr algn="ctr"/>
            <a:r>
              <a:rPr lang="en-US" b="1" dirty="0" smtClean="0"/>
              <a:t>Feature Generation</a:t>
            </a:r>
          </a:p>
          <a:p>
            <a:pPr algn="ctr"/>
            <a:endParaRPr lang="en-US" dirty="0"/>
          </a:p>
          <a:p>
            <a:pPr algn="ctr"/>
            <a:endParaRPr lang="en-US" dirty="0" smtClean="0"/>
          </a:p>
          <a:p>
            <a:endParaRPr lang="en-US" dirty="0"/>
          </a:p>
        </p:txBody>
      </p:sp>
      <p:grpSp>
        <p:nvGrpSpPr>
          <p:cNvPr id="56" name="Group 55"/>
          <p:cNvGrpSpPr/>
          <p:nvPr/>
        </p:nvGrpSpPr>
        <p:grpSpPr>
          <a:xfrm>
            <a:off x="924502" y="3091422"/>
            <a:ext cx="1960468" cy="400110"/>
            <a:chOff x="924502" y="4605267"/>
            <a:chExt cx="1960468" cy="400110"/>
          </a:xfrm>
        </p:grpSpPr>
        <p:sp>
          <p:nvSpPr>
            <p:cNvPr id="21" name="Rectangle 17"/>
            <p:cNvSpPr>
              <a:spLocks noChangeArrowheads="1"/>
            </p:cNvSpPr>
            <p:nvPr/>
          </p:nvSpPr>
          <p:spPr bwMode="auto">
            <a:xfrm>
              <a:off x="1295631" y="4605267"/>
              <a:ext cx="1589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latin typeface="Calibri" charset="0"/>
                  <a:cs typeface="Calibri" charset="0"/>
                </a:rPr>
                <a:t>[f</a:t>
              </a:r>
              <a:r>
                <a:rPr lang="en-US" sz="2000" baseline="-25000" dirty="0" smtClean="0">
                  <a:latin typeface="Calibri" charset="0"/>
                  <a:cs typeface="Calibri" charset="0"/>
                </a:rPr>
                <a:t>1</a:t>
              </a:r>
              <a:r>
                <a:rPr lang="en-US" sz="2000" dirty="0">
                  <a:latin typeface="Calibri" charset="0"/>
                  <a:cs typeface="Calibri" charset="0"/>
                </a:rPr>
                <a:t>, </a:t>
              </a:r>
              <a:r>
                <a:rPr lang="en-US" sz="2000" dirty="0" smtClean="0">
                  <a:latin typeface="Calibri" charset="0"/>
                  <a:cs typeface="Calibri" charset="0"/>
                </a:rPr>
                <a:t>f</a:t>
              </a:r>
              <a:r>
                <a:rPr lang="en-US" sz="2000" baseline="-25000" dirty="0" smtClean="0">
                  <a:latin typeface="Calibri" charset="0"/>
                  <a:cs typeface="Calibri" charset="0"/>
                </a:rPr>
                <a:t>2</a:t>
              </a:r>
              <a:r>
                <a:rPr lang="en-US" sz="2000" dirty="0" smtClean="0">
                  <a:latin typeface="Calibri" charset="0"/>
                  <a:cs typeface="Calibri" charset="0"/>
                </a:rPr>
                <a:t> </a:t>
              </a:r>
              <a:r>
                <a:rPr lang="en-US" sz="2000" dirty="0">
                  <a:latin typeface="Calibri" charset="0"/>
                  <a:cs typeface="Calibri" charset="0"/>
                </a:rPr>
                <a:t>. . . .  </a:t>
              </a:r>
              <a:r>
                <a:rPr lang="en-US" sz="2000" dirty="0" err="1" smtClean="0">
                  <a:latin typeface="Calibri" charset="0"/>
                  <a:cs typeface="Calibri" charset="0"/>
                </a:rPr>
                <a:t>f</a:t>
              </a:r>
              <a:r>
                <a:rPr lang="en-US" sz="2000" baseline="-25000" dirty="0" err="1" smtClean="0">
                  <a:latin typeface="Calibri" charset="0"/>
                  <a:cs typeface="Calibri" charset="0"/>
                </a:rPr>
                <a:t>N</a:t>
              </a:r>
              <a:r>
                <a:rPr lang="en-US" sz="2000" dirty="0">
                  <a:latin typeface="Calibri" charset="0"/>
                  <a:cs typeface="Calibri" charset="0"/>
                </a:rPr>
                <a:t>]</a:t>
              </a:r>
            </a:p>
          </p:txBody>
        </p:sp>
        <p:sp>
          <p:nvSpPr>
            <p:cNvPr id="24" name="Right Arrow 23"/>
            <p:cNvSpPr/>
            <p:nvPr/>
          </p:nvSpPr>
          <p:spPr bwMode="auto">
            <a:xfrm>
              <a:off x="924502" y="4724365"/>
              <a:ext cx="361474" cy="216098"/>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sz="2000" kern="0">
                <a:solidFill>
                  <a:sysClr val="window" lastClr="FFFFFF"/>
                </a:solidFill>
                <a:latin typeface="Calibri"/>
                <a:ea typeface="+mn-ea"/>
                <a:cs typeface="+mn-cs"/>
              </a:endParaRPr>
            </a:p>
          </p:txBody>
        </p:sp>
      </p:grpSp>
      <p:grpSp>
        <p:nvGrpSpPr>
          <p:cNvPr id="59" name="Group 58"/>
          <p:cNvGrpSpPr/>
          <p:nvPr/>
        </p:nvGrpSpPr>
        <p:grpSpPr>
          <a:xfrm>
            <a:off x="892341" y="1262233"/>
            <a:ext cx="2381502" cy="923330"/>
            <a:chOff x="576256" y="2415046"/>
            <a:chExt cx="2381502" cy="923330"/>
          </a:xfrm>
        </p:grpSpPr>
        <p:sp>
          <p:nvSpPr>
            <p:cNvPr id="31" name="TextBox 30"/>
            <p:cNvSpPr txBox="1"/>
            <p:nvPr/>
          </p:nvSpPr>
          <p:spPr>
            <a:xfrm>
              <a:off x="1435662" y="2415046"/>
              <a:ext cx="1522096" cy="923330"/>
            </a:xfrm>
            <a:prstGeom prst="rect">
              <a:avLst/>
            </a:prstGeom>
            <a:noFill/>
          </p:spPr>
          <p:txBody>
            <a:bodyPr wrap="none" rtlCol="0">
              <a:spAutoFit/>
            </a:bodyPr>
            <a:lstStyle/>
            <a:p>
              <a:pPr algn="ctr"/>
              <a:r>
                <a:rPr lang="en-US" dirty="0" smtClean="0"/>
                <a:t>Known </a:t>
              </a:r>
            </a:p>
            <a:p>
              <a:pPr algn="ctr"/>
              <a:r>
                <a:rPr lang="en-US" dirty="0" smtClean="0"/>
                <a:t>interactions</a:t>
              </a:r>
            </a:p>
            <a:p>
              <a:pPr algn="ctr"/>
              <a:r>
                <a:rPr lang="en-US" dirty="0" smtClean="0"/>
                <a:t>(training data)</a:t>
              </a:r>
              <a:endParaRPr lang="en-US" dirty="0"/>
            </a:p>
          </p:txBody>
        </p:sp>
        <p:grpSp>
          <p:nvGrpSpPr>
            <p:cNvPr id="9" name="Group 8"/>
            <p:cNvGrpSpPr/>
            <p:nvPr/>
          </p:nvGrpSpPr>
          <p:grpSpPr>
            <a:xfrm>
              <a:off x="576256" y="2416783"/>
              <a:ext cx="922353" cy="719784"/>
              <a:chOff x="1395529" y="2657500"/>
              <a:chExt cx="1899960" cy="1545383"/>
            </a:xfrm>
          </p:grpSpPr>
          <p:sp>
            <p:nvSpPr>
              <p:cNvPr id="41" name="Oval 40"/>
              <p:cNvSpPr/>
              <p:nvPr/>
            </p:nvSpPr>
            <p:spPr bwMode="auto">
              <a:xfrm>
                <a:off x="1461778" y="2678133"/>
                <a:ext cx="452373" cy="557913"/>
              </a:xfrm>
              <a:prstGeom prst="ellipse">
                <a:avLst/>
              </a:prstGeom>
              <a:solidFill>
                <a:schemeClr val="tx1"/>
              </a:solidFill>
              <a:ln w="12700" cap="flat" cmpd="sng" algn="ctr">
                <a:solidFill>
                  <a:schemeClr val="tx1"/>
                </a:solidFill>
                <a:prstDash val="solid"/>
              </a:ln>
              <a:effectLst>
                <a:outerShdw blurRad="38100" dist="25400" dir="6600000" sx="101000" sy="101000" rotWithShape="0">
                  <a:srgbClr val="000000">
                    <a:alpha val="75000"/>
                  </a:srgbClr>
                </a:outerShdw>
              </a:effectLst>
            </p:spPr>
            <p:txBody>
              <a:bodyPr anchor="ctr"/>
              <a:lstStyle/>
              <a:p>
                <a:pPr algn="ctr" fontAlgn="auto">
                  <a:spcBef>
                    <a:spcPts val="0"/>
                  </a:spcBef>
                  <a:spcAft>
                    <a:spcPts val="0"/>
                  </a:spcAft>
                  <a:defRPr/>
                </a:pPr>
                <a:endParaRPr lang="en-US" sz="2000" kern="0">
                  <a:solidFill>
                    <a:sysClr val="window" lastClr="FFFFFF"/>
                  </a:solidFill>
                  <a:latin typeface="Calibri"/>
                  <a:ea typeface="+mn-ea"/>
                  <a:cs typeface="+mn-cs"/>
                </a:endParaRPr>
              </a:p>
            </p:txBody>
          </p:sp>
          <p:sp>
            <p:nvSpPr>
              <p:cNvPr id="42" name="Oval 41"/>
              <p:cNvSpPr/>
              <p:nvPr/>
            </p:nvSpPr>
            <p:spPr bwMode="auto">
              <a:xfrm>
                <a:off x="2793181" y="2657500"/>
                <a:ext cx="502308" cy="578546"/>
              </a:xfrm>
              <a:prstGeom prst="ellipse">
                <a:avLst/>
              </a:prstGeom>
              <a:pattFill prst="dkUpDiag">
                <a:fgClr>
                  <a:srgbClr val="949B13"/>
                </a:fgClr>
                <a:bgClr>
                  <a:prstClr val="white"/>
                </a:bgClr>
              </a:pattFill>
              <a:ln w="12700" cap="flat" cmpd="sng" algn="ctr">
                <a:solidFill>
                  <a:srgbClr val="3366FF"/>
                </a:solidFill>
                <a:prstDash val="solid"/>
              </a:ln>
              <a:effectLst>
                <a:outerShdw blurRad="38100" dist="25400" dir="6600000" sx="101000" sy="101000" rotWithShape="0">
                  <a:srgbClr val="000000">
                    <a:alpha val="75000"/>
                  </a:srgbClr>
                </a:outerShdw>
              </a:effectLst>
            </p:spPr>
            <p:txBody>
              <a:bodyPr anchor="ctr"/>
              <a:lstStyle/>
              <a:p>
                <a:pPr algn="ctr" fontAlgn="auto">
                  <a:spcBef>
                    <a:spcPts val="0"/>
                  </a:spcBef>
                  <a:spcAft>
                    <a:spcPts val="0"/>
                  </a:spcAft>
                  <a:defRPr/>
                </a:pPr>
                <a:endParaRPr lang="en-US" sz="2000" kern="0">
                  <a:solidFill>
                    <a:sysClr val="window" lastClr="FFFFFF"/>
                  </a:solidFill>
                  <a:latin typeface="Calibri"/>
                  <a:ea typeface="+mn-ea"/>
                  <a:cs typeface="+mn-cs"/>
                </a:endParaRPr>
              </a:p>
            </p:txBody>
          </p:sp>
          <p:sp>
            <p:nvSpPr>
              <p:cNvPr id="43" name="Oval 42"/>
              <p:cNvSpPr/>
              <p:nvPr/>
            </p:nvSpPr>
            <p:spPr bwMode="auto">
              <a:xfrm>
                <a:off x="1395529" y="3644970"/>
                <a:ext cx="452374" cy="557913"/>
              </a:xfrm>
              <a:prstGeom prst="ellipse">
                <a:avLst/>
              </a:prstGeom>
              <a:solidFill>
                <a:schemeClr val="tx1"/>
              </a:solidFill>
              <a:ln w="12700" cap="flat" cmpd="sng" algn="ctr">
                <a:solidFill>
                  <a:schemeClr val="tx1"/>
                </a:solidFill>
                <a:prstDash val="solid"/>
              </a:ln>
              <a:effectLst>
                <a:outerShdw blurRad="38100" dist="25400" dir="6600000" sx="101000" sy="101000" rotWithShape="0">
                  <a:srgbClr val="000000">
                    <a:alpha val="75000"/>
                  </a:srgbClr>
                </a:outerShdw>
              </a:effectLst>
            </p:spPr>
            <p:txBody>
              <a:bodyPr anchor="ctr"/>
              <a:lstStyle/>
              <a:p>
                <a:pPr algn="ctr" fontAlgn="auto">
                  <a:spcBef>
                    <a:spcPts val="0"/>
                  </a:spcBef>
                  <a:spcAft>
                    <a:spcPts val="0"/>
                  </a:spcAft>
                  <a:defRPr/>
                </a:pPr>
                <a:endParaRPr lang="en-US" sz="2000" kern="0">
                  <a:solidFill>
                    <a:sysClr val="window" lastClr="FFFFFF"/>
                  </a:solidFill>
                  <a:latin typeface="Calibri"/>
                  <a:ea typeface="+mn-ea"/>
                  <a:cs typeface="+mn-cs"/>
                </a:endParaRPr>
              </a:p>
            </p:txBody>
          </p:sp>
          <p:sp>
            <p:nvSpPr>
              <p:cNvPr id="44" name="Oval 43"/>
              <p:cNvSpPr/>
              <p:nvPr/>
            </p:nvSpPr>
            <p:spPr bwMode="auto">
              <a:xfrm>
                <a:off x="2758531" y="3539612"/>
                <a:ext cx="502308" cy="578546"/>
              </a:xfrm>
              <a:prstGeom prst="ellipse">
                <a:avLst/>
              </a:prstGeom>
              <a:pattFill prst="dkUpDiag">
                <a:fgClr>
                  <a:srgbClr val="949B13"/>
                </a:fgClr>
                <a:bgClr>
                  <a:prstClr val="white"/>
                </a:bgClr>
              </a:pattFill>
              <a:ln w="12700" cap="flat" cmpd="sng" algn="ctr">
                <a:solidFill>
                  <a:srgbClr val="3366FF"/>
                </a:solidFill>
                <a:prstDash val="solid"/>
              </a:ln>
              <a:effectLst>
                <a:outerShdw blurRad="38100" dist="25400" dir="6600000" sx="101000" sy="101000" rotWithShape="0">
                  <a:srgbClr val="000000">
                    <a:alpha val="75000"/>
                  </a:srgbClr>
                </a:outerShdw>
              </a:effectLst>
            </p:spPr>
            <p:txBody>
              <a:bodyPr anchor="ctr"/>
              <a:lstStyle/>
              <a:p>
                <a:pPr algn="ctr" fontAlgn="auto">
                  <a:spcBef>
                    <a:spcPts val="0"/>
                  </a:spcBef>
                  <a:spcAft>
                    <a:spcPts val="0"/>
                  </a:spcAft>
                  <a:defRPr/>
                </a:pPr>
                <a:endParaRPr lang="en-US" sz="2000" kern="0">
                  <a:solidFill>
                    <a:sysClr val="window" lastClr="FFFFFF"/>
                  </a:solidFill>
                  <a:latin typeface="Calibri"/>
                  <a:ea typeface="+mn-ea"/>
                  <a:cs typeface="+mn-cs"/>
                </a:endParaRPr>
              </a:p>
            </p:txBody>
          </p:sp>
          <p:cxnSp>
            <p:nvCxnSpPr>
              <p:cNvPr id="47" name="Straight Connector 46"/>
              <p:cNvCxnSpPr>
                <a:stCxn id="41" idx="5"/>
                <a:endCxn id="44" idx="2"/>
              </p:cNvCxnSpPr>
              <p:nvPr/>
            </p:nvCxnSpPr>
            <p:spPr>
              <a:xfrm>
                <a:off x="1847903" y="3154342"/>
                <a:ext cx="910629" cy="674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3" idx="6"/>
                <a:endCxn id="44" idx="3"/>
              </p:cNvCxnSpPr>
              <p:nvPr/>
            </p:nvCxnSpPr>
            <p:spPr>
              <a:xfrm>
                <a:off x="1847903" y="3923926"/>
                <a:ext cx="984190" cy="10950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1" idx="6"/>
                <a:endCxn id="42" idx="2"/>
              </p:cNvCxnSpPr>
              <p:nvPr/>
            </p:nvCxnSpPr>
            <p:spPr>
              <a:xfrm flipV="1">
                <a:off x="1914151" y="2946773"/>
                <a:ext cx="879030" cy="1031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60" name="Down Arrow 59"/>
          <p:cNvSpPr/>
          <p:nvPr/>
        </p:nvSpPr>
        <p:spPr>
          <a:xfrm>
            <a:off x="1301096" y="2143107"/>
            <a:ext cx="295135" cy="3466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Up Arrow 92"/>
          <p:cNvSpPr/>
          <p:nvPr/>
        </p:nvSpPr>
        <p:spPr>
          <a:xfrm>
            <a:off x="1283541" y="3969804"/>
            <a:ext cx="312690" cy="45126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857521" y="4542475"/>
            <a:ext cx="2342634" cy="923330"/>
          </a:xfrm>
          <a:prstGeom prst="rect">
            <a:avLst/>
          </a:prstGeom>
          <a:noFill/>
        </p:spPr>
        <p:txBody>
          <a:bodyPr wrap="none" rtlCol="0">
            <a:spAutoFit/>
          </a:bodyPr>
          <a:lstStyle/>
          <a:p>
            <a:r>
              <a:rPr lang="en-US" dirty="0" smtClean="0"/>
              <a:t>Gene Ontology (GO)</a:t>
            </a:r>
          </a:p>
          <a:p>
            <a:r>
              <a:rPr lang="en-US" dirty="0" smtClean="0"/>
              <a:t>Gene Expression (GEO)</a:t>
            </a:r>
          </a:p>
          <a:p>
            <a:r>
              <a:rPr lang="en-US" dirty="0" err="1" smtClean="0"/>
              <a:t>Uniprot</a:t>
            </a:r>
            <a:r>
              <a:rPr lang="en-US" dirty="0" smtClean="0"/>
              <a:t> (sequence)</a:t>
            </a:r>
            <a:endParaRPr lang="en-US" dirty="0"/>
          </a:p>
        </p:txBody>
      </p:sp>
      <p:sp>
        <p:nvSpPr>
          <p:cNvPr id="95" name="Can 94"/>
          <p:cNvSpPr/>
          <p:nvPr/>
        </p:nvSpPr>
        <p:spPr>
          <a:xfrm>
            <a:off x="304284" y="4687178"/>
            <a:ext cx="399743" cy="40011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6" name="Can 95"/>
          <p:cNvSpPr/>
          <p:nvPr/>
        </p:nvSpPr>
        <p:spPr>
          <a:xfrm>
            <a:off x="456684" y="4856739"/>
            <a:ext cx="399743" cy="40011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0" name="Group 9"/>
          <p:cNvGrpSpPr/>
          <p:nvPr/>
        </p:nvGrpSpPr>
        <p:grpSpPr>
          <a:xfrm>
            <a:off x="2991034" y="2617320"/>
            <a:ext cx="5913339" cy="4010244"/>
            <a:chOff x="3066634" y="2844090"/>
            <a:chExt cx="5913339" cy="4010244"/>
          </a:xfrm>
        </p:grpSpPr>
        <p:sp>
          <p:nvSpPr>
            <p:cNvPr id="26" name="Rounded Rectangle 25"/>
            <p:cNvSpPr/>
            <p:nvPr/>
          </p:nvSpPr>
          <p:spPr>
            <a:xfrm>
              <a:off x="3747375" y="2921704"/>
              <a:ext cx="1933837" cy="89388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b="1" dirty="0" smtClean="0"/>
                <a:t>Training </a:t>
              </a:r>
            </a:p>
            <a:p>
              <a:pPr marL="285750" indent="-285750">
                <a:buFont typeface="Arial"/>
                <a:buChar char="•"/>
              </a:pPr>
              <a:r>
                <a:rPr lang="en-US" dirty="0" smtClean="0">
                  <a:solidFill>
                    <a:srgbClr val="000000"/>
                  </a:solidFill>
                </a:rPr>
                <a:t>Build classifier model</a:t>
              </a:r>
              <a:endParaRPr lang="en-US" dirty="0">
                <a:solidFill>
                  <a:srgbClr val="000000"/>
                </a:solidFill>
              </a:endParaRPr>
            </a:p>
          </p:txBody>
        </p:sp>
        <p:sp>
          <p:nvSpPr>
            <p:cNvPr id="37" name="Rounded Rectangle 36"/>
            <p:cNvSpPr/>
            <p:nvPr/>
          </p:nvSpPr>
          <p:spPr>
            <a:xfrm>
              <a:off x="6689081" y="2844090"/>
              <a:ext cx="2290892" cy="1186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b="1" dirty="0" smtClean="0"/>
                <a:t>Prediction</a:t>
              </a:r>
            </a:p>
            <a:p>
              <a:pPr marL="171450" lvl="1" indent="-171450" defTabSz="711200">
                <a:lnSpc>
                  <a:spcPct val="90000"/>
                </a:lnSpc>
                <a:spcBef>
                  <a:spcPct val="0"/>
                </a:spcBef>
                <a:spcAft>
                  <a:spcPct val="15000"/>
                </a:spcAft>
                <a:buChar char="••"/>
              </a:pPr>
              <a:r>
                <a:rPr lang="en-US" sz="1600" dirty="0" smtClean="0">
                  <a:solidFill>
                    <a:sysClr val="windowText" lastClr="000000">
                      <a:hueOff val="0"/>
                      <a:satOff val="0"/>
                      <a:lumOff val="0"/>
                      <a:alphaOff val="0"/>
                    </a:sysClr>
                  </a:solidFill>
                </a:rPr>
                <a:t>For new </a:t>
              </a:r>
              <a:r>
                <a:rPr lang="en-US" sz="1600" dirty="0">
                  <a:solidFill>
                    <a:sysClr val="windowText" lastClr="000000">
                      <a:hueOff val="0"/>
                      <a:satOff val="0"/>
                      <a:lumOff val="0"/>
                      <a:alphaOff val="0"/>
                    </a:sysClr>
                  </a:solidFill>
                </a:rPr>
                <a:t>protein </a:t>
              </a:r>
              <a:r>
                <a:rPr lang="en-US" sz="1600" dirty="0" smtClean="0">
                  <a:solidFill>
                    <a:sysClr val="windowText" lastClr="000000">
                      <a:hueOff val="0"/>
                      <a:satOff val="0"/>
                      <a:lumOff val="0"/>
                      <a:alphaOff val="0"/>
                    </a:sysClr>
                  </a:solidFill>
                </a:rPr>
                <a:t>pairs, generate </a:t>
              </a:r>
              <a:r>
                <a:rPr lang="en-US" sz="1600" dirty="0">
                  <a:solidFill>
                    <a:sysClr val="windowText" lastClr="000000">
                      <a:hueOff val="0"/>
                      <a:satOff val="0"/>
                      <a:lumOff val="0"/>
                      <a:alphaOff val="0"/>
                    </a:sysClr>
                  </a:solidFill>
                </a:rPr>
                <a:t>features and apply </a:t>
              </a:r>
              <a:r>
                <a:rPr lang="en-US" sz="1600" dirty="0" smtClean="0">
                  <a:solidFill>
                    <a:sysClr val="windowText" lastClr="000000">
                      <a:hueOff val="0"/>
                      <a:satOff val="0"/>
                      <a:lumOff val="0"/>
                      <a:alphaOff val="0"/>
                    </a:sysClr>
                  </a:solidFill>
                </a:rPr>
                <a:t>model</a:t>
              </a:r>
              <a:endParaRPr lang="en-US" dirty="0">
                <a:solidFill>
                  <a:srgbClr val="000000"/>
                </a:solidFill>
              </a:endParaRPr>
            </a:p>
          </p:txBody>
        </p:sp>
        <p:sp>
          <p:nvSpPr>
            <p:cNvPr id="61" name="Right Arrow 60"/>
            <p:cNvSpPr/>
            <p:nvPr/>
          </p:nvSpPr>
          <p:spPr>
            <a:xfrm>
              <a:off x="3066634" y="3247505"/>
              <a:ext cx="440445" cy="2857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ight Arrow 61"/>
            <p:cNvSpPr/>
            <p:nvPr/>
          </p:nvSpPr>
          <p:spPr>
            <a:xfrm>
              <a:off x="5965238" y="3264666"/>
              <a:ext cx="440445" cy="2857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23"/>
            <p:cNvSpPr>
              <a:spLocks noChangeArrowheads="1"/>
            </p:cNvSpPr>
            <p:nvPr/>
          </p:nvSpPr>
          <p:spPr bwMode="auto">
            <a:xfrm>
              <a:off x="3275755" y="5951533"/>
              <a:ext cx="3075462" cy="90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91" tIns="50795" rIns="101591" bIns="50795">
              <a:spAutoFit/>
            </a:bodyPr>
            <a:lstStyle/>
            <a:p>
              <a:r>
                <a:rPr lang="en-US" sz="2800" b="1" dirty="0" smtClean="0">
                  <a:solidFill>
                    <a:srgbClr val="3366FF"/>
                  </a:solidFill>
                  <a:latin typeface="Calibri" charset="0"/>
                  <a:cs typeface="Calibri" charset="0"/>
                </a:rPr>
                <a:t>+</a:t>
              </a:r>
              <a:r>
                <a:rPr lang="en-US" sz="2000" dirty="0" smtClean="0">
                  <a:latin typeface="Calibri" charset="0"/>
                  <a:cs typeface="Calibri" charset="0"/>
                </a:rPr>
                <a:t>   : interacting pairs</a:t>
              </a:r>
              <a:endParaRPr lang="en-US" sz="2000" dirty="0">
                <a:latin typeface="Calibri" charset="0"/>
                <a:cs typeface="Calibri" charset="0"/>
              </a:endParaRPr>
            </a:p>
            <a:p>
              <a:r>
                <a:rPr lang="en-US" sz="2400" b="1" dirty="0" smtClean="0">
                  <a:solidFill>
                    <a:srgbClr val="FF0000"/>
                  </a:solidFill>
                  <a:latin typeface="Calibri" charset="0"/>
                  <a:cs typeface="Calibri" charset="0"/>
                </a:rPr>
                <a:t>−</a:t>
              </a:r>
              <a:r>
                <a:rPr lang="en-US" sz="2000" b="1" dirty="0" smtClean="0">
                  <a:solidFill>
                    <a:srgbClr val="FF0000"/>
                  </a:solidFill>
                  <a:latin typeface="Calibri" charset="0"/>
                  <a:cs typeface="Calibri" charset="0"/>
                </a:rPr>
                <a:t>   </a:t>
              </a:r>
              <a:r>
                <a:rPr lang="en-US" sz="2000" dirty="0" smtClean="0">
                  <a:latin typeface="Calibri" charset="0"/>
                  <a:cs typeface="Calibri" charset="0"/>
                </a:rPr>
                <a:t>: non-interacting pairs</a:t>
              </a:r>
              <a:endParaRPr lang="en-US" sz="2000" dirty="0">
                <a:latin typeface="Calibri" charset="0"/>
                <a:cs typeface="Calibri" charset="0"/>
              </a:endParaRPr>
            </a:p>
          </p:txBody>
        </p:sp>
        <p:grpSp>
          <p:nvGrpSpPr>
            <p:cNvPr id="82" name="Group 81"/>
            <p:cNvGrpSpPr/>
            <p:nvPr/>
          </p:nvGrpSpPr>
          <p:grpSpPr>
            <a:xfrm>
              <a:off x="3349443" y="3961846"/>
              <a:ext cx="2681369" cy="1989687"/>
              <a:chOff x="3349443" y="3961846"/>
              <a:chExt cx="2681369" cy="1989687"/>
            </a:xfrm>
          </p:grpSpPr>
          <p:grpSp>
            <p:nvGrpSpPr>
              <p:cNvPr id="66" name="Group 65"/>
              <p:cNvGrpSpPr/>
              <p:nvPr/>
            </p:nvGrpSpPr>
            <p:grpSpPr>
              <a:xfrm>
                <a:off x="3638441" y="4030490"/>
                <a:ext cx="2003777" cy="1833234"/>
                <a:chOff x="3655606" y="4922862"/>
                <a:chExt cx="2003777" cy="1833234"/>
              </a:xfrm>
            </p:grpSpPr>
            <p:pic>
              <p:nvPicPr>
                <p:cNvPr id="63" name="Picture 62"/>
                <p:cNvPicPr>
                  <a:picLocks noChangeAspect="1"/>
                </p:cNvPicPr>
                <p:nvPr/>
              </p:nvPicPr>
              <p:blipFill>
                <a:blip r:embed="rId3"/>
                <a:stretch>
                  <a:fillRect/>
                </a:stretch>
              </p:blipFill>
              <p:spPr>
                <a:xfrm>
                  <a:off x="3655606" y="4927765"/>
                  <a:ext cx="2003777" cy="1828331"/>
                </a:xfrm>
                <a:prstGeom prst="rect">
                  <a:avLst/>
                </a:prstGeom>
              </p:spPr>
            </p:pic>
            <p:cxnSp>
              <p:nvCxnSpPr>
                <p:cNvPr id="65" name="Straight Connector 64"/>
                <p:cNvCxnSpPr/>
                <p:nvPr/>
              </p:nvCxnSpPr>
              <p:spPr>
                <a:xfrm>
                  <a:off x="4051881" y="4922862"/>
                  <a:ext cx="1081317" cy="1632674"/>
                </a:xfrm>
                <a:prstGeom prst="line">
                  <a:avLst/>
                </a:prstGeom>
                <a:ln w="38100" cmpd="sng">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3349443" y="3961846"/>
                <a:ext cx="349600" cy="400110"/>
              </a:xfrm>
              <a:prstGeom prst="rect">
                <a:avLst/>
              </a:prstGeom>
              <a:solidFill>
                <a:schemeClr val="bg1"/>
              </a:solidFill>
            </p:spPr>
            <p:txBody>
              <a:bodyPr wrap="none" rtlCol="0">
                <a:spAutoFit/>
              </a:bodyPr>
              <a:lstStyle/>
              <a:p>
                <a:r>
                  <a:rPr lang="en-US" sz="2000" dirty="0" smtClean="0"/>
                  <a:t>f</a:t>
                </a:r>
                <a:r>
                  <a:rPr lang="en-US" sz="2000" baseline="-25000" dirty="0"/>
                  <a:t>2</a:t>
                </a:r>
              </a:p>
            </p:txBody>
          </p:sp>
          <p:sp>
            <p:nvSpPr>
              <p:cNvPr id="68" name="TextBox 67"/>
              <p:cNvSpPr txBox="1"/>
              <p:nvPr/>
            </p:nvSpPr>
            <p:spPr>
              <a:xfrm>
                <a:off x="5681212" y="5551423"/>
                <a:ext cx="349600" cy="400110"/>
              </a:xfrm>
              <a:prstGeom prst="rect">
                <a:avLst/>
              </a:prstGeom>
              <a:solidFill>
                <a:schemeClr val="bg1"/>
              </a:solidFill>
            </p:spPr>
            <p:txBody>
              <a:bodyPr wrap="none" rtlCol="0">
                <a:spAutoFit/>
              </a:bodyPr>
              <a:lstStyle/>
              <a:p>
                <a:r>
                  <a:rPr lang="en-US" sz="2000" dirty="0" smtClean="0"/>
                  <a:t>f</a:t>
                </a:r>
                <a:r>
                  <a:rPr lang="en-US" sz="2000" baseline="-25000" dirty="0" smtClean="0"/>
                  <a:t>1</a:t>
                </a:r>
                <a:endParaRPr lang="en-US" baseline="-25000" dirty="0"/>
              </a:p>
            </p:txBody>
          </p:sp>
          <p:sp>
            <p:nvSpPr>
              <p:cNvPr id="78" name="TextBox 77"/>
              <p:cNvSpPr txBox="1"/>
              <p:nvPr/>
            </p:nvSpPr>
            <p:spPr>
              <a:xfrm>
                <a:off x="3834892" y="4097085"/>
                <a:ext cx="184666" cy="369332"/>
              </a:xfrm>
              <a:prstGeom prst="rect">
                <a:avLst/>
              </a:prstGeom>
              <a:solidFill>
                <a:srgbClr val="FFFFFF"/>
              </a:solidFill>
            </p:spPr>
            <p:txBody>
              <a:bodyPr wrap="none" rtlCol="0">
                <a:spAutoFit/>
              </a:bodyPr>
              <a:lstStyle/>
              <a:p>
                <a:r>
                  <a:rPr lang="en-US" dirty="0" smtClean="0"/>
                  <a:t>   </a:t>
                </a:r>
                <a:endParaRPr lang="en-US" dirty="0"/>
              </a:p>
            </p:txBody>
          </p:sp>
          <p:sp>
            <p:nvSpPr>
              <p:cNvPr id="79" name="TextBox 78"/>
              <p:cNvSpPr txBox="1"/>
              <p:nvPr/>
            </p:nvSpPr>
            <p:spPr>
              <a:xfrm>
                <a:off x="5369454" y="5315527"/>
                <a:ext cx="184666" cy="369332"/>
              </a:xfrm>
              <a:prstGeom prst="rect">
                <a:avLst/>
              </a:prstGeom>
              <a:solidFill>
                <a:srgbClr val="FFFFFF"/>
              </a:solidFill>
            </p:spPr>
            <p:txBody>
              <a:bodyPr wrap="none" rtlCol="0">
                <a:spAutoFit/>
              </a:bodyPr>
              <a:lstStyle/>
              <a:p>
                <a:r>
                  <a:rPr lang="en-US" dirty="0" smtClean="0"/>
                  <a:t>   </a:t>
                </a:r>
                <a:endParaRPr lang="en-US" dirty="0"/>
              </a:p>
            </p:txBody>
          </p:sp>
        </p:grpSp>
        <p:grpSp>
          <p:nvGrpSpPr>
            <p:cNvPr id="83" name="Group 82"/>
            <p:cNvGrpSpPr/>
            <p:nvPr/>
          </p:nvGrpSpPr>
          <p:grpSpPr>
            <a:xfrm>
              <a:off x="6548309" y="4165729"/>
              <a:ext cx="2398615" cy="1854448"/>
              <a:chOff x="3349443" y="3944685"/>
              <a:chExt cx="2681369" cy="2006848"/>
            </a:xfrm>
          </p:grpSpPr>
          <p:pic>
            <p:nvPicPr>
              <p:cNvPr id="89" name="Picture 88"/>
              <p:cNvPicPr>
                <a:picLocks noChangeAspect="1"/>
              </p:cNvPicPr>
              <p:nvPr/>
            </p:nvPicPr>
            <p:blipFill>
              <a:blip r:embed="rId3">
                <a:alphaModFix amt="19000"/>
              </a:blip>
              <a:stretch>
                <a:fillRect/>
              </a:stretch>
            </p:blipFill>
            <p:spPr>
              <a:xfrm>
                <a:off x="3627226" y="3944685"/>
                <a:ext cx="2120833" cy="1935138"/>
              </a:xfrm>
              <a:prstGeom prst="rect">
                <a:avLst/>
              </a:prstGeom>
            </p:spPr>
          </p:pic>
          <p:sp>
            <p:nvSpPr>
              <p:cNvPr id="85" name="TextBox 84"/>
              <p:cNvSpPr txBox="1"/>
              <p:nvPr/>
            </p:nvSpPr>
            <p:spPr>
              <a:xfrm>
                <a:off x="3349443" y="3961846"/>
                <a:ext cx="349600" cy="400110"/>
              </a:xfrm>
              <a:prstGeom prst="rect">
                <a:avLst/>
              </a:prstGeom>
              <a:solidFill>
                <a:schemeClr val="bg1"/>
              </a:solidFill>
            </p:spPr>
            <p:txBody>
              <a:bodyPr wrap="none" rtlCol="0">
                <a:spAutoFit/>
              </a:bodyPr>
              <a:lstStyle/>
              <a:p>
                <a:r>
                  <a:rPr lang="en-US" sz="2000" dirty="0" smtClean="0"/>
                  <a:t>f</a:t>
                </a:r>
                <a:r>
                  <a:rPr lang="en-US" sz="2000" baseline="-25000" dirty="0"/>
                  <a:t>2</a:t>
                </a:r>
              </a:p>
            </p:txBody>
          </p:sp>
          <p:sp>
            <p:nvSpPr>
              <p:cNvPr id="86" name="TextBox 85"/>
              <p:cNvSpPr txBox="1"/>
              <p:nvPr/>
            </p:nvSpPr>
            <p:spPr>
              <a:xfrm>
                <a:off x="5681212" y="5551423"/>
                <a:ext cx="349600" cy="400110"/>
              </a:xfrm>
              <a:prstGeom prst="rect">
                <a:avLst/>
              </a:prstGeom>
              <a:solidFill>
                <a:schemeClr val="bg1"/>
              </a:solidFill>
            </p:spPr>
            <p:txBody>
              <a:bodyPr wrap="none" rtlCol="0">
                <a:spAutoFit/>
              </a:bodyPr>
              <a:lstStyle/>
              <a:p>
                <a:r>
                  <a:rPr lang="en-US" sz="2000" dirty="0" smtClean="0"/>
                  <a:t>f</a:t>
                </a:r>
                <a:r>
                  <a:rPr lang="en-US" sz="2000" baseline="-25000" dirty="0" smtClean="0"/>
                  <a:t>1</a:t>
                </a:r>
                <a:endParaRPr lang="en-US" baseline="-25000" dirty="0"/>
              </a:p>
            </p:txBody>
          </p:sp>
          <p:sp>
            <p:nvSpPr>
              <p:cNvPr id="87" name="TextBox 86"/>
              <p:cNvSpPr txBox="1"/>
              <p:nvPr/>
            </p:nvSpPr>
            <p:spPr>
              <a:xfrm>
                <a:off x="3834892" y="4097085"/>
                <a:ext cx="184666" cy="369332"/>
              </a:xfrm>
              <a:prstGeom prst="rect">
                <a:avLst/>
              </a:prstGeom>
              <a:solidFill>
                <a:srgbClr val="FFFFFF"/>
              </a:solidFill>
            </p:spPr>
            <p:txBody>
              <a:bodyPr wrap="none" rtlCol="0">
                <a:spAutoFit/>
              </a:bodyPr>
              <a:lstStyle/>
              <a:p>
                <a:r>
                  <a:rPr lang="en-US" dirty="0" smtClean="0"/>
                  <a:t>   </a:t>
                </a:r>
                <a:endParaRPr lang="en-US" dirty="0"/>
              </a:p>
            </p:txBody>
          </p:sp>
          <p:sp>
            <p:nvSpPr>
              <p:cNvPr id="88" name="TextBox 87"/>
              <p:cNvSpPr txBox="1"/>
              <p:nvPr/>
            </p:nvSpPr>
            <p:spPr>
              <a:xfrm>
                <a:off x="5445054" y="5315527"/>
                <a:ext cx="184666" cy="369332"/>
              </a:xfrm>
              <a:prstGeom prst="rect">
                <a:avLst/>
              </a:prstGeom>
              <a:solidFill>
                <a:srgbClr val="FFFFFF"/>
              </a:solidFill>
            </p:spPr>
            <p:txBody>
              <a:bodyPr wrap="none" rtlCol="0">
                <a:spAutoFit/>
              </a:bodyPr>
              <a:lstStyle/>
              <a:p>
                <a:r>
                  <a:rPr lang="en-US" dirty="0" smtClean="0"/>
                  <a:t>   </a:t>
                </a:r>
                <a:endParaRPr lang="en-US" dirty="0"/>
              </a:p>
            </p:txBody>
          </p:sp>
        </p:grpSp>
        <p:sp>
          <p:nvSpPr>
            <p:cNvPr id="91" name="TextBox 90"/>
            <p:cNvSpPr txBox="1"/>
            <p:nvPr/>
          </p:nvSpPr>
          <p:spPr>
            <a:xfrm>
              <a:off x="7429500" y="4890910"/>
              <a:ext cx="302512" cy="400110"/>
            </a:xfrm>
            <a:prstGeom prst="rect">
              <a:avLst/>
            </a:prstGeom>
            <a:noFill/>
          </p:spPr>
          <p:txBody>
            <a:bodyPr wrap="none" rtlCol="0">
              <a:spAutoFit/>
            </a:bodyPr>
            <a:lstStyle/>
            <a:p>
              <a:r>
                <a:rPr lang="en-US" sz="2000" b="1" dirty="0" smtClean="0"/>
                <a:t>x</a:t>
              </a:r>
              <a:endParaRPr lang="en-US" sz="2000" b="1" dirty="0"/>
            </a:p>
          </p:txBody>
        </p:sp>
        <p:sp>
          <p:nvSpPr>
            <p:cNvPr id="3" name="TextBox 2"/>
            <p:cNvSpPr txBox="1"/>
            <p:nvPr/>
          </p:nvSpPr>
          <p:spPr>
            <a:xfrm>
              <a:off x="5505187" y="5100004"/>
              <a:ext cx="846030" cy="400110"/>
            </a:xfrm>
            <a:prstGeom prst="rect">
              <a:avLst/>
            </a:prstGeom>
            <a:noFill/>
          </p:spPr>
          <p:txBody>
            <a:bodyPr wrap="none" rtlCol="0">
              <a:spAutoFit/>
            </a:bodyPr>
            <a:lstStyle/>
            <a:p>
              <a:r>
                <a:rPr lang="en-US" sz="2000" dirty="0" smtClean="0"/>
                <a:t>model</a:t>
              </a:r>
              <a:endParaRPr lang="en-US" sz="2000" dirty="0"/>
            </a:p>
          </p:txBody>
        </p:sp>
      </p:grpSp>
      <p:sp>
        <p:nvSpPr>
          <p:cNvPr id="13" name="Rounded Rectangular Callout 12"/>
          <p:cNvSpPr/>
          <p:nvPr/>
        </p:nvSpPr>
        <p:spPr>
          <a:xfrm>
            <a:off x="6421160" y="6129580"/>
            <a:ext cx="2091368" cy="568702"/>
          </a:xfrm>
          <a:prstGeom prst="wedgeRoundRectCallout">
            <a:avLst>
              <a:gd name="adj1" fmla="val -73472"/>
              <a:gd name="adj2" fmla="val 202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solidFill>
                  <a:schemeClr val="tx1"/>
                </a:solidFill>
              </a:rPr>
              <a:t>We use random protein pairs</a:t>
            </a:r>
            <a:endParaRPr lang="en-US" sz="2000" dirty="0">
              <a:solidFill>
                <a:schemeClr val="tx1"/>
              </a:solidFill>
            </a:endParaRPr>
          </a:p>
        </p:txBody>
      </p:sp>
      <p:sp>
        <p:nvSpPr>
          <p:cNvPr id="14" name="Slide Number Placeholder 13"/>
          <p:cNvSpPr>
            <a:spLocks noGrp="1"/>
          </p:cNvSpPr>
          <p:nvPr>
            <p:ph type="sldNum" sz="quarter" idx="12"/>
          </p:nvPr>
        </p:nvSpPr>
        <p:spPr>
          <a:xfrm>
            <a:off x="6840480" y="6371468"/>
            <a:ext cx="2133600" cy="365125"/>
          </a:xfrm>
        </p:spPr>
        <p:txBody>
          <a:bodyPr/>
          <a:lstStyle/>
          <a:p>
            <a:fld id="{862CB500-19D9-0D49-9AB1-DBB1F1FDBC79}" type="slidenum">
              <a:rPr lang="en-US" smtClean="0"/>
              <a:t>7</a:t>
            </a:fld>
            <a:endParaRPr lang="en-US" dirty="0"/>
          </a:p>
        </p:txBody>
      </p:sp>
      <p:cxnSp>
        <p:nvCxnSpPr>
          <p:cNvPr id="16" name="Straight Arrow Connector 15"/>
          <p:cNvCxnSpPr/>
          <p:nvPr/>
        </p:nvCxnSpPr>
        <p:spPr>
          <a:xfrm flipV="1">
            <a:off x="6852399" y="4100806"/>
            <a:ext cx="0" cy="1513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a:off x="6852399" y="5614179"/>
            <a:ext cx="172131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7199983" y="4046295"/>
            <a:ext cx="985601" cy="1499951"/>
          </a:xfrm>
          <a:prstGeom prst="line">
            <a:avLst/>
          </a:prstGeom>
          <a:ln w="38100" cmpd="sng">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flipV="1">
            <a:off x="5070673" y="5118373"/>
            <a:ext cx="419394" cy="13847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9" name="Group 68"/>
          <p:cNvGrpSpPr/>
          <p:nvPr/>
        </p:nvGrpSpPr>
        <p:grpSpPr>
          <a:xfrm>
            <a:off x="318345" y="3210520"/>
            <a:ext cx="460050" cy="207229"/>
            <a:chOff x="5167039" y="4946656"/>
            <a:chExt cx="460050" cy="207229"/>
          </a:xfrm>
        </p:grpSpPr>
        <p:sp>
          <p:nvSpPr>
            <p:cNvPr id="70" name="Oval 69"/>
            <p:cNvSpPr/>
            <p:nvPr/>
          </p:nvSpPr>
          <p:spPr bwMode="auto">
            <a:xfrm>
              <a:off x="5167039" y="4946656"/>
              <a:ext cx="200702" cy="200879"/>
            </a:xfrm>
            <a:prstGeom prst="ellipse">
              <a:avLst/>
            </a:prstGeom>
            <a:solidFill>
              <a:schemeClr val="tx1"/>
            </a:solidFill>
            <a:ln w="12700" cap="flat" cmpd="sng" algn="ctr">
              <a:solidFill>
                <a:schemeClr val="tx1"/>
              </a:solidFill>
              <a:prstDash val="solid"/>
            </a:ln>
            <a:effectLst/>
          </p:spPr>
          <p:txBody>
            <a:bodyPr anchor="ctr"/>
            <a:lstStyle/>
            <a:p>
              <a:pPr algn="ctr" fontAlgn="auto">
                <a:spcBef>
                  <a:spcPts val="0"/>
                </a:spcBef>
                <a:spcAft>
                  <a:spcPts val="0"/>
                </a:spcAft>
                <a:defRPr/>
              </a:pPr>
              <a:endParaRPr lang="en-US" sz="1800" kern="0">
                <a:solidFill>
                  <a:sysClr val="window" lastClr="FFFFFF"/>
                </a:solidFill>
                <a:latin typeface="Calibri"/>
                <a:ea typeface="+mn-ea"/>
                <a:cs typeface="+mn-cs"/>
              </a:endParaRPr>
            </a:p>
          </p:txBody>
        </p:sp>
        <p:sp>
          <p:nvSpPr>
            <p:cNvPr id="71" name="Oval 70"/>
            <p:cNvSpPr/>
            <p:nvPr/>
          </p:nvSpPr>
          <p:spPr bwMode="auto">
            <a:xfrm>
              <a:off x="5426387" y="4953006"/>
              <a:ext cx="200702" cy="200879"/>
            </a:xfrm>
            <a:prstGeom prst="ellipse">
              <a:avLst/>
            </a:prstGeom>
            <a:pattFill prst="dkUpDiag">
              <a:fgClr>
                <a:srgbClr val="949B13"/>
              </a:fgClr>
              <a:bgClr>
                <a:prstClr val="white"/>
              </a:bgClr>
            </a:pattFill>
            <a:ln w="12700" cap="flat" cmpd="sng" algn="ctr">
              <a:solidFill>
                <a:srgbClr val="4F6228"/>
              </a:solidFill>
              <a:prstDash val="solid"/>
            </a:ln>
            <a:effectLst/>
          </p:spPr>
          <p:txBody>
            <a:bodyPr anchor="ctr"/>
            <a:lstStyle/>
            <a:p>
              <a:pPr algn="ctr" fontAlgn="auto">
                <a:spcBef>
                  <a:spcPts val="0"/>
                </a:spcBef>
                <a:spcAft>
                  <a:spcPts val="0"/>
                </a:spcAft>
                <a:defRPr/>
              </a:pPr>
              <a:endParaRPr lang="en-US" sz="1800" kern="0">
                <a:solidFill>
                  <a:sysClr val="window" lastClr="FFFFFF"/>
                </a:solidFill>
                <a:latin typeface="Calibri"/>
                <a:ea typeface="+mn-ea"/>
                <a:cs typeface="+mn-cs"/>
              </a:endParaRPr>
            </a:p>
          </p:txBody>
        </p:sp>
      </p:grpSp>
      <p:grpSp>
        <p:nvGrpSpPr>
          <p:cNvPr id="20" name="Group 19"/>
          <p:cNvGrpSpPr/>
          <p:nvPr/>
        </p:nvGrpSpPr>
        <p:grpSpPr>
          <a:xfrm>
            <a:off x="4236031" y="1123823"/>
            <a:ext cx="3438361" cy="1212998"/>
            <a:chOff x="3515788" y="995484"/>
            <a:chExt cx="3438361" cy="1212998"/>
          </a:xfrm>
        </p:grpSpPr>
        <p:sp>
          <p:nvSpPr>
            <p:cNvPr id="92" name="TextBox 91"/>
            <p:cNvSpPr txBox="1"/>
            <p:nvPr/>
          </p:nvSpPr>
          <p:spPr>
            <a:xfrm>
              <a:off x="3515788" y="995484"/>
              <a:ext cx="3181730" cy="1200328"/>
            </a:xfrm>
            <a:prstGeom prst="rect">
              <a:avLst/>
            </a:prstGeom>
            <a:noFill/>
          </p:spPr>
          <p:txBody>
            <a:bodyPr wrap="none" rtlCol="0">
              <a:spAutoFit/>
            </a:bodyPr>
            <a:lstStyle/>
            <a:p>
              <a:r>
                <a:rPr lang="en-US" sz="2400" dirty="0" smtClean="0"/>
                <a:t>Two classes (</a:t>
              </a:r>
              <a:r>
                <a:rPr lang="en-US" sz="2400" dirty="0" err="1" smtClean="0"/>
                <a:t>i.e</a:t>
              </a:r>
              <a:r>
                <a:rPr lang="en-US" sz="2400" dirty="0" smtClean="0"/>
                <a:t> label Y): </a:t>
              </a:r>
            </a:p>
            <a:p>
              <a:r>
                <a:rPr lang="en-US" sz="2400" dirty="0" smtClean="0"/>
                <a:t>‘1’ - interacting</a:t>
              </a:r>
            </a:p>
            <a:p>
              <a:r>
                <a:rPr lang="en-US" sz="2400" dirty="0" smtClean="0"/>
                <a:t>‘0’ - non-interacting</a:t>
              </a:r>
              <a:endParaRPr lang="en-US" sz="2400" dirty="0"/>
            </a:p>
          </p:txBody>
        </p:sp>
        <p:grpSp>
          <p:nvGrpSpPr>
            <p:cNvPr id="74" name="Group 73"/>
            <p:cNvGrpSpPr/>
            <p:nvPr/>
          </p:nvGrpSpPr>
          <p:grpSpPr>
            <a:xfrm>
              <a:off x="6276405" y="1495381"/>
              <a:ext cx="677744" cy="713101"/>
              <a:chOff x="5090298" y="5746613"/>
              <a:chExt cx="677744" cy="713101"/>
            </a:xfrm>
          </p:grpSpPr>
          <p:grpSp>
            <p:nvGrpSpPr>
              <p:cNvPr id="75" name="Group 74"/>
              <p:cNvGrpSpPr/>
              <p:nvPr/>
            </p:nvGrpSpPr>
            <p:grpSpPr>
              <a:xfrm>
                <a:off x="5090298" y="5746613"/>
                <a:ext cx="672178" cy="207229"/>
                <a:chOff x="8121658" y="3792992"/>
                <a:chExt cx="672178" cy="207229"/>
              </a:xfrm>
            </p:grpSpPr>
            <p:cxnSp>
              <p:nvCxnSpPr>
                <p:cNvPr id="97" name="Straight Connector 96"/>
                <p:cNvCxnSpPr/>
                <p:nvPr/>
              </p:nvCxnSpPr>
              <p:spPr>
                <a:xfrm>
                  <a:off x="8302580" y="3899782"/>
                  <a:ext cx="283002" cy="0"/>
                </a:xfrm>
                <a:prstGeom prst="line">
                  <a:avLst/>
                </a:prstGeom>
                <a:effectLst/>
              </p:spPr>
              <p:style>
                <a:lnRef idx="2">
                  <a:schemeClr val="dk1"/>
                </a:lnRef>
                <a:fillRef idx="0">
                  <a:schemeClr val="dk1"/>
                </a:fillRef>
                <a:effectRef idx="1">
                  <a:schemeClr val="dk1"/>
                </a:effectRef>
                <a:fontRef idx="minor">
                  <a:schemeClr val="tx1"/>
                </a:fontRef>
              </p:style>
            </p:cxnSp>
            <p:sp>
              <p:nvSpPr>
                <p:cNvPr id="98" name="Oval 97"/>
                <p:cNvSpPr/>
                <p:nvPr/>
              </p:nvSpPr>
              <p:spPr bwMode="auto">
                <a:xfrm>
                  <a:off x="8121658" y="3792992"/>
                  <a:ext cx="200702" cy="200879"/>
                </a:xfrm>
                <a:prstGeom prst="ellipse">
                  <a:avLst/>
                </a:prstGeom>
                <a:solidFill>
                  <a:schemeClr val="tx1"/>
                </a:solidFill>
                <a:ln w="12700" cap="flat" cmpd="sng" algn="ctr">
                  <a:solidFill>
                    <a:schemeClr val="tx1"/>
                  </a:solidFill>
                  <a:prstDash val="solid"/>
                </a:ln>
                <a:effectLst/>
              </p:spPr>
              <p:txBody>
                <a:bodyPr anchor="ctr"/>
                <a:lstStyle/>
                <a:p>
                  <a:pPr algn="ctr" fontAlgn="auto">
                    <a:spcBef>
                      <a:spcPts val="0"/>
                    </a:spcBef>
                    <a:spcAft>
                      <a:spcPts val="0"/>
                    </a:spcAft>
                    <a:defRPr/>
                  </a:pPr>
                  <a:endParaRPr lang="en-US" sz="1800" kern="0">
                    <a:solidFill>
                      <a:sysClr val="window" lastClr="FFFFFF"/>
                    </a:solidFill>
                    <a:latin typeface="Calibri"/>
                    <a:ea typeface="+mn-ea"/>
                    <a:cs typeface="+mn-cs"/>
                  </a:endParaRPr>
                </a:p>
              </p:txBody>
            </p:sp>
            <p:sp>
              <p:nvSpPr>
                <p:cNvPr id="99" name="Oval 98"/>
                <p:cNvSpPr/>
                <p:nvPr/>
              </p:nvSpPr>
              <p:spPr bwMode="auto">
                <a:xfrm>
                  <a:off x="8593134" y="3799342"/>
                  <a:ext cx="200702" cy="200879"/>
                </a:xfrm>
                <a:prstGeom prst="ellipse">
                  <a:avLst/>
                </a:prstGeom>
                <a:pattFill prst="dkUpDiag">
                  <a:fgClr>
                    <a:srgbClr val="949B13"/>
                  </a:fgClr>
                  <a:bgClr>
                    <a:prstClr val="white"/>
                  </a:bgClr>
                </a:pattFill>
                <a:ln w="12700" cap="flat" cmpd="sng" algn="ctr">
                  <a:solidFill>
                    <a:srgbClr val="4F6228"/>
                  </a:solidFill>
                  <a:prstDash val="solid"/>
                </a:ln>
                <a:effectLst/>
              </p:spPr>
              <p:txBody>
                <a:bodyPr anchor="ctr"/>
                <a:lstStyle/>
                <a:p>
                  <a:pPr algn="ctr" fontAlgn="auto">
                    <a:spcBef>
                      <a:spcPts val="0"/>
                    </a:spcBef>
                    <a:spcAft>
                      <a:spcPts val="0"/>
                    </a:spcAft>
                    <a:defRPr/>
                  </a:pPr>
                  <a:endParaRPr lang="en-US" sz="1800" kern="0">
                    <a:solidFill>
                      <a:sysClr val="window" lastClr="FFFFFF"/>
                    </a:solidFill>
                    <a:latin typeface="Calibri"/>
                    <a:ea typeface="+mn-ea"/>
                    <a:cs typeface="+mn-cs"/>
                  </a:endParaRPr>
                </a:p>
              </p:txBody>
            </p:sp>
          </p:grpSp>
          <p:grpSp>
            <p:nvGrpSpPr>
              <p:cNvPr id="76" name="Group 75"/>
              <p:cNvGrpSpPr/>
              <p:nvPr/>
            </p:nvGrpSpPr>
            <p:grpSpPr>
              <a:xfrm>
                <a:off x="5095864" y="5998049"/>
                <a:ext cx="672178" cy="461665"/>
                <a:chOff x="3572571" y="5902998"/>
                <a:chExt cx="672178" cy="461665"/>
              </a:xfrm>
            </p:grpSpPr>
            <p:grpSp>
              <p:nvGrpSpPr>
                <p:cNvPr id="77" name="Group 76"/>
                <p:cNvGrpSpPr/>
                <p:nvPr/>
              </p:nvGrpSpPr>
              <p:grpSpPr>
                <a:xfrm>
                  <a:off x="3572571" y="6070222"/>
                  <a:ext cx="672178" cy="207229"/>
                  <a:chOff x="8121658" y="3792992"/>
                  <a:chExt cx="672178" cy="207229"/>
                </a:xfrm>
              </p:grpSpPr>
              <p:cxnSp>
                <p:nvCxnSpPr>
                  <p:cNvPr id="81" name="Straight Connector 80"/>
                  <p:cNvCxnSpPr/>
                  <p:nvPr/>
                </p:nvCxnSpPr>
                <p:spPr>
                  <a:xfrm>
                    <a:off x="8302580" y="3899782"/>
                    <a:ext cx="283002" cy="0"/>
                  </a:xfrm>
                  <a:prstGeom prst="line">
                    <a:avLst/>
                  </a:prstGeom>
                  <a:effectLst/>
                </p:spPr>
                <p:style>
                  <a:lnRef idx="2">
                    <a:schemeClr val="dk1"/>
                  </a:lnRef>
                  <a:fillRef idx="0">
                    <a:schemeClr val="dk1"/>
                  </a:fillRef>
                  <a:effectRef idx="1">
                    <a:schemeClr val="dk1"/>
                  </a:effectRef>
                  <a:fontRef idx="minor">
                    <a:schemeClr val="tx1"/>
                  </a:fontRef>
                </p:style>
              </p:cxnSp>
              <p:sp>
                <p:nvSpPr>
                  <p:cNvPr id="84" name="Oval 83"/>
                  <p:cNvSpPr/>
                  <p:nvPr/>
                </p:nvSpPr>
                <p:spPr bwMode="auto">
                  <a:xfrm>
                    <a:off x="8121658" y="3792992"/>
                    <a:ext cx="200702" cy="200879"/>
                  </a:xfrm>
                  <a:prstGeom prst="ellipse">
                    <a:avLst/>
                  </a:prstGeom>
                  <a:solidFill>
                    <a:schemeClr val="tx1"/>
                  </a:solidFill>
                  <a:ln w="12700" cap="flat" cmpd="sng" algn="ctr">
                    <a:solidFill>
                      <a:schemeClr val="tx1"/>
                    </a:solidFill>
                    <a:prstDash val="solid"/>
                  </a:ln>
                  <a:effectLst/>
                </p:spPr>
                <p:txBody>
                  <a:bodyPr anchor="ctr"/>
                  <a:lstStyle/>
                  <a:p>
                    <a:pPr algn="ctr" fontAlgn="auto">
                      <a:spcBef>
                        <a:spcPts val="0"/>
                      </a:spcBef>
                      <a:spcAft>
                        <a:spcPts val="0"/>
                      </a:spcAft>
                      <a:defRPr/>
                    </a:pPr>
                    <a:endParaRPr lang="en-US" sz="1800" kern="0">
                      <a:solidFill>
                        <a:sysClr val="window" lastClr="FFFFFF"/>
                      </a:solidFill>
                      <a:latin typeface="Calibri"/>
                      <a:ea typeface="+mn-ea"/>
                      <a:cs typeface="+mn-cs"/>
                    </a:endParaRPr>
                  </a:p>
                </p:txBody>
              </p:sp>
              <p:sp>
                <p:nvSpPr>
                  <p:cNvPr id="90" name="Oval 89"/>
                  <p:cNvSpPr/>
                  <p:nvPr/>
                </p:nvSpPr>
                <p:spPr bwMode="auto">
                  <a:xfrm>
                    <a:off x="8593134" y="3799342"/>
                    <a:ext cx="200702" cy="200879"/>
                  </a:xfrm>
                  <a:prstGeom prst="ellipse">
                    <a:avLst/>
                  </a:prstGeom>
                  <a:pattFill prst="dkUpDiag">
                    <a:fgClr>
                      <a:srgbClr val="949B13"/>
                    </a:fgClr>
                    <a:bgClr>
                      <a:prstClr val="white"/>
                    </a:bgClr>
                  </a:pattFill>
                  <a:ln w="12700" cap="flat" cmpd="sng" algn="ctr">
                    <a:solidFill>
                      <a:srgbClr val="4F6228"/>
                    </a:solidFill>
                    <a:prstDash val="solid"/>
                  </a:ln>
                  <a:effectLst/>
                </p:spPr>
                <p:txBody>
                  <a:bodyPr anchor="ctr"/>
                  <a:lstStyle/>
                  <a:p>
                    <a:pPr algn="ctr" fontAlgn="auto">
                      <a:spcBef>
                        <a:spcPts val="0"/>
                      </a:spcBef>
                      <a:spcAft>
                        <a:spcPts val="0"/>
                      </a:spcAft>
                      <a:defRPr/>
                    </a:pPr>
                    <a:endParaRPr lang="en-US" sz="1800" kern="0">
                      <a:solidFill>
                        <a:sysClr val="window" lastClr="FFFFFF"/>
                      </a:solidFill>
                      <a:latin typeface="Calibri"/>
                      <a:ea typeface="+mn-ea"/>
                      <a:cs typeface="+mn-cs"/>
                    </a:endParaRPr>
                  </a:p>
                </p:txBody>
              </p:sp>
            </p:grpSp>
            <p:sp>
              <p:nvSpPr>
                <p:cNvPr id="80" name="TextBox 79"/>
                <p:cNvSpPr txBox="1"/>
                <p:nvPr/>
              </p:nvSpPr>
              <p:spPr>
                <a:xfrm>
                  <a:off x="3724384" y="5902998"/>
                  <a:ext cx="354183" cy="461665"/>
                </a:xfrm>
                <a:prstGeom prst="rect">
                  <a:avLst/>
                </a:prstGeom>
                <a:noFill/>
              </p:spPr>
              <p:txBody>
                <a:bodyPr wrap="none" rtlCol="0">
                  <a:spAutoFit/>
                </a:bodyPr>
                <a:lstStyle/>
                <a:p>
                  <a:r>
                    <a:rPr lang="en-US" sz="2400" b="1" dirty="0" smtClean="0">
                      <a:solidFill>
                        <a:srgbClr val="FF0000"/>
                      </a:solidFill>
                    </a:rPr>
                    <a:t>X</a:t>
                  </a:r>
                  <a:endParaRPr lang="en-US" sz="2400" b="1" dirty="0">
                    <a:solidFill>
                      <a:srgbClr val="FF0000"/>
                    </a:solidFill>
                  </a:endParaRPr>
                </a:p>
              </p:txBody>
            </p:sp>
          </p:grpSp>
        </p:grpSp>
      </p:grpSp>
      <p:sp>
        <p:nvSpPr>
          <p:cNvPr id="4" name="TextBox 3"/>
          <p:cNvSpPr txBox="1"/>
          <p:nvPr/>
        </p:nvSpPr>
        <p:spPr>
          <a:xfrm>
            <a:off x="676441" y="926246"/>
            <a:ext cx="595273" cy="369332"/>
          </a:xfrm>
          <a:prstGeom prst="rect">
            <a:avLst/>
          </a:prstGeom>
          <a:noFill/>
        </p:spPr>
        <p:txBody>
          <a:bodyPr wrap="none" rtlCol="0">
            <a:spAutoFit/>
          </a:bodyPr>
          <a:lstStyle/>
          <a:p>
            <a:r>
              <a:rPr lang="en-US" dirty="0" smtClean="0"/>
              <a:t>host</a:t>
            </a:r>
            <a:endParaRPr lang="en-US" dirty="0"/>
          </a:p>
        </p:txBody>
      </p:sp>
      <p:sp>
        <p:nvSpPr>
          <p:cNvPr id="100" name="TextBox 99"/>
          <p:cNvSpPr txBox="1"/>
          <p:nvPr/>
        </p:nvSpPr>
        <p:spPr>
          <a:xfrm>
            <a:off x="1277385" y="950906"/>
            <a:ext cx="1081621" cy="369332"/>
          </a:xfrm>
          <a:prstGeom prst="rect">
            <a:avLst/>
          </a:prstGeom>
          <a:noFill/>
        </p:spPr>
        <p:txBody>
          <a:bodyPr wrap="none" rtlCol="0">
            <a:spAutoFit/>
          </a:bodyPr>
          <a:lstStyle/>
          <a:p>
            <a:r>
              <a:rPr lang="en-US" dirty="0" smtClean="0"/>
              <a:t>pathogen</a:t>
            </a:r>
            <a:endParaRPr lang="en-US" dirty="0"/>
          </a:p>
        </p:txBody>
      </p:sp>
    </p:spTree>
    <p:extLst>
      <p:ext uri="{BB962C8B-B14F-4D97-AF65-F5344CB8AC3E}">
        <p14:creationId xmlns:p14="http://schemas.microsoft.com/office/powerpoint/2010/main" val="1337562029"/>
      </p:ext>
    </p:extLst>
  </p:cSld>
  <p:clrMapOvr>
    <a:masterClrMapping/>
  </p:clrMapOvr>
  <mc:AlternateContent xmlns:mc="http://schemas.openxmlformats.org/markup-compatibility/2006" xmlns:p14="http://schemas.microsoft.com/office/powerpoint/2010/main">
    <mc:Choice Requires="p14">
      <p:transition spd="slow" p14:dur="2000" advTm="85910"/>
    </mc:Choice>
    <mc:Fallback xmlns="">
      <p:transition xmlns:p14="http://schemas.microsoft.com/office/powerpoint/2010/main" spd="slow" advTm="8591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8194"/>
            <a:ext cx="8229600" cy="1143000"/>
          </a:xfrm>
        </p:spPr>
        <p:txBody>
          <a:bodyPr/>
          <a:lstStyle/>
          <a:p>
            <a:r>
              <a:rPr lang="en-US" dirty="0" smtClean="0"/>
              <a:t>2. Learning from multiple tasks</a:t>
            </a:r>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8</a:t>
            </a:fld>
            <a:endParaRPr lang="en-US"/>
          </a:p>
        </p:txBody>
      </p:sp>
    </p:spTree>
    <p:extLst>
      <p:ext uri="{BB962C8B-B14F-4D97-AF65-F5344CB8AC3E}">
        <p14:creationId xmlns:p14="http://schemas.microsoft.com/office/powerpoint/2010/main" val="1987799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417"/>
            <a:ext cx="8229600" cy="1143000"/>
          </a:xfrm>
        </p:spPr>
        <p:txBody>
          <a:bodyPr/>
          <a:lstStyle/>
          <a:p>
            <a:r>
              <a:rPr lang="en-US" dirty="0" smtClean="0"/>
              <a:t>Transfer Learning setting</a:t>
            </a:r>
            <a:endParaRPr lang="en-US" dirty="0"/>
          </a:p>
        </p:txBody>
      </p:sp>
      <p:sp>
        <p:nvSpPr>
          <p:cNvPr id="47" name="Rectangle 46"/>
          <p:cNvSpPr/>
          <p:nvPr/>
        </p:nvSpPr>
        <p:spPr>
          <a:xfrm>
            <a:off x="2508969" y="5628038"/>
            <a:ext cx="4432293" cy="947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If all tasks identical, </a:t>
            </a:r>
            <a:r>
              <a:rPr lang="en-US" sz="2400" i="1" dirty="0" smtClean="0"/>
              <a:t>P </a:t>
            </a:r>
            <a:r>
              <a:rPr lang="en-US" sz="2400" dirty="0" smtClean="0"/>
              <a:t>(S) = </a:t>
            </a:r>
            <a:r>
              <a:rPr lang="en-US" sz="2400" i="1" dirty="0" smtClean="0"/>
              <a:t>P</a:t>
            </a:r>
            <a:r>
              <a:rPr lang="en-US" sz="2400" dirty="0" smtClean="0"/>
              <a:t> (T)</a:t>
            </a:r>
          </a:p>
          <a:p>
            <a:pPr algn="ctr"/>
            <a:r>
              <a:rPr lang="en-US" sz="2400" dirty="0" smtClean="0"/>
              <a:t>Train on </a:t>
            </a:r>
            <a:r>
              <a:rPr lang="en-US" sz="2400" i="1" dirty="0" smtClean="0"/>
              <a:t>S</a:t>
            </a:r>
            <a:r>
              <a:rPr lang="en-US" sz="2400" dirty="0" smtClean="0"/>
              <a:t>, test on </a:t>
            </a:r>
            <a:r>
              <a:rPr lang="en-US" sz="2400" i="1" dirty="0" smtClean="0"/>
              <a:t>T</a:t>
            </a:r>
          </a:p>
        </p:txBody>
      </p:sp>
      <p:grpSp>
        <p:nvGrpSpPr>
          <p:cNvPr id="3" name="Group 2"/>
          <p:cNvGrpSpPr/>
          <p:nvPr/>
        </p:nvGrpSpPr>
        <p:grpSpPr>
          <a:xfrm>
            <a:off x="939119" y="1232972"/>
            <a:ext cx="4465436" cy="4143361"/>
            <a:chOff x="939119" y="1232972"/>
            <a:chExt cx="4465436" cy="4143361"/>
          </a:xfrm>
        </p:grpSpPr>
        <p:sp>
          <p:nvSpPr>
            <p:cNvPr id="45" name="Rectangle 44"/>
            <p:cNvSpPr/>
            <p:nvPr/>
          </p:nvSpPr>
          <p:spPr>
            <a:xfrm>
              <a:off x="1003409" y="1769961"/>
              <a:ext cx="4401146" cy="3606372"/>
            </a:xfrm>
            <a:prstGeom prst="rect">
              <a:avLst/>
            </a:prstGeom>
            <a:solidFill>
              <a:schemeClr val="lt1">
                <a:alpha val="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3" name="Picture 42"/>
            <p:cNvPicPr>
              <a:picLocks noChangeAspect="1"/>
            </p:cNvPicPr>
            <p:nvPr/>
          </p:nvPicPr>
          <p:blipFill>
            <a:blip r:embed="rId3"/>
            <a:stretch>
              <a:fillRect/>
            </a:stretch>
          </p:blipFill>
          <p:spPr>
            <a:xfrm>
              <a:off x="3379834" y="2189543"/>
              <a:ext cx="862144" cy="866559"/>
            </a:xfrm>
            <a:prstGeom prst="rect">
              <a:avLst/>
            </a:prstGeom>
          </p:spPr>
        </p:pic>
        <p:grpSp>
          <p:nvGrpSpPr>
            <p:cNvPr id="21" name="Group 20"/>
            <p:cNvGrpSpPr/>
            <p:nvPr/>
          </p:nvGrpSpPr>
          <p:grpSpPr>
            <a:xfrm>
              <a:off x="1298223" y="1807436"/>
              <a:ext cx="1232592" cy="1262777"/>
              <a:chOff x="1425484" y="2112287"/>
              <a:chExt cx="1388038" cy="1418676"/>
            </a:xfrm>
          </p:grpSpPr>
          <p:grpSp>
            <p:nvGrpSpPr>
              <p:cNvPr id="19" name="Group 18"/>
              <p:cNvGrpSpPr/>
              <p:nvPr/>
            </p:nvGrpSpPr>
            <p:grpSpPr>
              <a:xfrm>
                <a:off x="1425484" y="2526443"/>
                <a:ext cx="1029245" cy="1004520"/>
                <a:chOff x="3469179" y="3376170"/>
                <a:chExt cx="1111623" cy="1302994"/>
              </a:xfrm>
            </p:grpSpPr>
            <p:pic>
              <p:nvPicPr>
                <p:cNvPr id="1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9179" y="3376170"/>
                  <a:ext cx="588184" cy="13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a:xfrm>
                  <a:off x="4070022" y="3698399"/>
                  <a:ext cx="510780" cy="199180"/>
                </a:xfrm>
                <a:prstGeom prst="leftRightArrow">
                  <a:avLst/>
                </a:prstGeom>
                <a:solidFill>
                  <a:srgbClr val="7F7F7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1803811" y="2112287"/>
                <a:ext cx="1009711" cy="461665"/>
              </a:xfrm>
              <a:prstGeom prst="rect">
                <a:avLst/>
              </a:prstGeom>
              <a:noFill/>
            </p:spPr>
            <p:txBody>
              <a:bodyPr wrap="none" rtlCol="0">
                <a:spAutoFit/>
              </a:bodyPr>
              <a:lstStyle/>
              <a:p>
                <a:r>
                  <a:rPr lang="en-US" sz="2000" b="1" dirty="0" smtClean="0">
                    <a:cs typeface="Apple Chancery"/>
                  </a:rPr>
                  <a:t>Task-1</a:t>
                </a:r>
                <a:endParaRPr lang="en-US" sz="2000" b="1" dirty="0">
                  <a:cs typeface="Apple Chancery"/>
                </a:endParaRPr>
              </a:p>
            </p:txBody>
          </p:sp>
        </p:grpSp>
        <p:grpSp>
          <p:nvGrpSpPr>
            <p:cNvPr id="57" name="Group 56"/>
            <p:cNvGrpSpPr/>
            <p:nvPr/>
          </p:nvGrpSpPr>
          <p:grpSpPr>
            <a:xfrm>
              <a:off x="3900481" y="1821092"/>
              <a:ext cx="1098263" cy="846529"/>
              <a:chOff x="4355919" y="1760744"/>
              <a:chExt cx="1236768" cy="951039"/>
            </a:xfrm>
          </p:grpSpPr>
          <p:grpSp>
            <p:nvGrpSpPr>
              <p:cNvPr id="22" name="Group 21"/>
              <p:cNvGrpSpPr/>
              <p:nvPr/>
            </p:nvGrpSpPr>
            <p:grpSpPr>
              <a:xfrm>
                <a:off x="4355919" y="1760744"/>
                <a:ext cx="1009710" cy="800780"/>
                <a:chOff x="1803812" y="2127628"/>
                <a:chExt cx="1009710" cy="800780"/>
              </a:xfrm>
            </p:grpSpPr>
            <p:sp>
              <p:nvSpPr>
                <p:cNvPr id="28" name="Left-Right Arrow 27"/>
                <p:cNvSpPr/>
                <p:nvPr/>
              </p:nvSpPr>
              <p:spPr>
                <a:xfrm>
                  <a:off x="1981799" y="2774854"/>
                  <a:ext cx="472928" cy="153554"/>
                </a:xfrm>
                <a:prstGeom prst="leftRightArrow">
                  <a:avLst/>
                </a:prstGeom>
                <a:solidFill>
                  <a:schemeClr val="tx1">
                    <a:lumMod val="50000"/>
                    <a:lumOff val="50000"/>
                  </a:schemeClr>
                </a:solidFill>
                <a:ln>
                  <a:solidFill>
                    <a:srgbClr val="595959"/>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TextBox 24"/>
                <p:cNvSpPr txBox="1"/>
                <p:nvPr/>
              </p:nvSpPr>
              <p:spPr>
                <a:xfrm>
                  <a:off x="1803812" y="2127628"/>
                  <a:ext cx="1009710" cy="461664"/>
                </a:xfrm>
                <a:prstGeom prst="rect">
                  <a:avLst/>
                </a:prstGeom>
                <a:noFill/>
              </p:spPr>
              <p:txBody>
                <a:bodyPr wrap="none" rtlCol="0">
                  <a:spAutoFit/>
                </a:bodyPr>
                <a:lstStyle/>
                <a:p>
                  <a:r>
                    <a:rPr lang="en-US" sz="2000" b="1" dirty="0" smtClean="0">
                      <a:solidFill>
                        <a:srgbClr val="0000FF"/>
                      </a:solidFill>
                      <a:cs typeface="Apple Chancery"/>
                    </a:rPr>
                    <a:t>Task-2</a:t>
                  </a:r>
                  <a:endParaRPr lang="en-US" sz="2000" b="1" dirty="0">
                    <a:solidFill>
                      <a:srgbClr val="0000FF"/>
                    </a:solidFill>
                    <a:cs typeface="Apple Chancery"/>
                  </a:endParaRPr>
                </a:p>
              </p:txBody>
            </p:sp>
          </p:grpSp>
          <p:pic>
            <p:nvPicPr>
              <p:cNvPr id="32" name="Picture 3899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9220" y="2283591"/>
                <a:ext cx="483467" cy="4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29"/>
            <p:cNvSpPr txBox="1"/>
            <p:nvPr/>
          </p:nvSpPr>
          <p:spPr>
            <a:xfrm>
              <a:off x="1849346" y="3065444"/>
              <a:ext cx="1165103" cy="1815882"/>
            </a:xfrm>
            <a:prstGeom prst="rect">
              <a:avLst/>
            </a:prstGeom>
            <a:noFill/>
          </p:spPr>
          <p:txBody>
            <a:bodyPr wrap="none" rtlCol="0">
              <a:spAutoFit/>
            </a:bodyPr>
            <a:lstStyle/>
            <a:p>
              <a:r>
                <a:rPr lang="en-US" sz="2400" dirty="0" smtClean="0"/>
                <a:t>(x</a:t>
              </a:r>
              <a:r>
                <a:rPr lang="en-US" sz="2400" baseline="-25000" dirty="0" smtClean="0"/>
                <a:t>1</a:t>
              </a:r>
              <a:r>
                <a:rPr lang="en-US" sz="2400" dirty="0" smtClean="0"/>
                <a:t> , y</a:t>
              </a:r>
              <a:r>
                <a:rPr lang="en-US" sz="2400" baseline="-25000" dirty="0" smtClean="0"/>
                <a:t>1</a:t>
              </a:r>
              <a:r>
                <a:rPr lang="en-US" sz="2400" dirty="0" smtClean="0"/>
                <a:t>)</a:t>
              </a:r>
              <a:endParaRPr lang="en-US" sz="2400" baseline="-25000" dirty="0" smtClean="0"/>
            </a:p>
            <a:p>
              <a:r>
                <a:rPr lang="en-US" sz="2400" dirty="0" smtClean="0"/>
                <a:t>(x</a:t>
              </a:r>
              <a:r>
                <a:rPr lang="en-US" sz="2400" baseline="-25000" dirty="0" smtClean="0"/>
                <a:t>2</a:t>
              </a:r>
              <a:r>
                <a:rPr lang="en-US" sz="2400" dirty="0" smtClean="0"/>
                <a:t> </a:t>
              </a:r>
              <a:r>
                <a:rPr lang="en-US" sz="2400" dirty="0"/>
                <a:t>, </a:t>
              </a:r>
              <a:r>
                <a:rPr lang="en-US" sz="2400" dirty="0" smtClean="0"/>
                <a:t>y</a:t>
              </a:r>
              <a:r>
                <a:rPr lang="en-US" sz="2400" baseline="-25000" dirty="0" smtClean="0"/>
                <a:t>2</a:t>
              </a:r>
              <a:r>
                <a:rPr lang="en-US" sz="2400" dirty="0" smtClean="0"/>
                <a:t>)</a:t>
              </a:r>
              <a:endParaRPr lang="en-US" sz="2400" baseline="-25000" dirty="0"/>
            </a:p>
            <a:p>
              <a:r>
                <a:rPr lang="en-US" sz="2400" dirty="0" smtClean="0"/>
                <a:t>     …</a:t>
              </a:r>
            </a:p>
            <a:p>
              <a:r>
                <a:rPr lang="en-US" sz="2400" dirty="0" smtClean="0"/>
                <a:t>(x</a:t>
              </a:r>
              <a:r>
                <a:rPr lang="en-US" sz="2400" baseline="-25000" dirty="0" smtClean="0"/>
                <a:t>n1, </a:t>
              </a:r>
              <a:r>
                <a:rPr lang="en-US" sz="2400" dirty="0" smtClean="0"/>
                <a:t>y</a:t>
              </a:r>
              <a:r>
                <a:rPr lang="en-US" sz="2400" baseline="-25000" dirty="0" smtClean="0"/>
                <a:t>n1</a:t>
              </a:r>
              <a:r>
                <a:rPr lang="en-US" sz="2400" dirty="0" smtClean="0"/>
                <a:t>)</a:t>
              </a:r>
              <a:endParaRPr lang="en-US" sz="2400" baseline="-25000" dirty="0"/>
            </a:p>
            <a:p>
              <a:endParaRPr lang="en-US" sz="2400" baseline="-25000" dirty="0"/>
            </a:p>
          </p:txBody>
        </p:sp>
        <p:sp>
          <p:nvSpPr>
            <p:cNvPr id="29" name="TextBox 28"/>
            <p:cNvSpPr txBox="1"/>
            <p:nvPr/>
          </p:nvSpPr>
          <p:spPr>
            <a:xfrm>
              <a:off x="3899594" y="3090845"/>
              <a:ext cx="1165103" cy="2185214"/>
            </a:xfrm>
            <a:prstGeom prst="rect">
              <a:avLst/>
            </a:prstGeom>
            <a:noFill/>
          </p:spPr>
          <p:txBody>
            <a:bodyPr wrap="none" rtlCol="0">
              <a:spAutoFit/>
            </a:bodyPr>
            <a:lstStyle/>
            <a:p>
              <a:r>
                <a:rPr lang="en-US" sz="2400" dirty="0" smtClean="0">
                  <a:solidFill>
                    <a:srgbClr val="0000FF"/>
                  </a:solidFill>
                </a:rPr>
                <a:t>(x</a:t>
              </a:r>
              <a:r>
                <a:rPr lang="en-US" sz="2400" baseline="-25000" dirty="0" smtClean="0">
                  <a:solidFill>
                    <a:srgbClr val="0000FF"/>
                  </a:solidFill>
                </a:rPr>
                <a:t>1</a:t>
              </a:r>
              <a:r>
                <a:rPr lang="en-US" sz="2400" dirty="0" smtClean="0">
                  <a:solidFill>
                    <a:srgbClr val="0000FF"/>
                  </a:solidFill>
                </a:rPr>
                <a:t> , y</a:t>
              </a:r>
              <a:r>
                <a:rPr lang="en-US" sz="2400" baseline="-25000" dirty="0" smtClean="0">
                  <a:solidFill>
                    <a:srgbClr val="0000FF"/>
                  </a:solidFill>
                </a:rPr>
                <a:t>1</a:t>
              </a:r>
              <a:r>
                <a:rPr lang="en-US" sz="2400" dirty="0" smtClean="0">
                  <a:solidFill>
                    <a:srgbClr val="0000FF"/>
                  </a:solidFill>
                </a:rPr>
                <a:t>)</a:t>
              </a:r>
              <a:endParaRPr lang="en-US" sz="2400" baseline="-25000" dirty="0" smtClean="0">
                <a:solidFill>
                  <a:srgbClr val="0000FF"/>
                </a:solidFill>
              </a:endParaRPr>
            </a:p>
            <a:p>
              <a:r>
                <a:rPr lang="en-US" sz="2400" dirty="0" smtClean="0">
                  <a:solidFill>
                    <a:srgbClr val="0000FF"/>
                  </a:solidFill>
                </a:rPr>
                <a:t>(x</a:t>
              </a:r>
              <a:r>
                <a:rPr lang="en-US" sz="2400" baseline="-25000" dirty="0" smtClean="0">
                  <a:solidFill>
                    <a:srgbClr val="0000FF"/>
                  </a:solidFill>
                </a:rPr>
                <a:t>2</a:t>
              </a:r>
              <a:r>
                <a:rPr lang="en-US" sz="2400" dirty="0" smtClean="0">
                  <a:solidFill>
                    <a:srgbClr val="0000FF"/>
                  </a:solidFill>
                </a:rPr>
                <a:t> </a:t>
              </a:r>
              <a:r>
                <a:rPr lang="en-US" sz="2400" dirty="0">
                  <a:solidFill>
                    <a:srgbClr val="0000FF"/>
                  </a:solidFill>
                </a:rPr>
                <a:t>, </a:t>
              </a:r>
              <a:r>
                <a:rPr lang="en-US" sz="2400" dirty="0" smtClean="0">
                  <a:solidFill>
                    <a:srgbClr val="0000FF"/>
                  </a:solidFill>
                </a:rPr>
                <a:t>y</a:t>
              </a:r>
              <a:r>
                <a:rPr lang="en-US" sz="2400" baseline="-25000" dirty="0" smtClean="0">
                  <a:solidFill>
                    <a:srgbClr val="0000FF"/>
                  </a:solidFill>
                </a:rPr>
                <a:t>2</a:t>
              </a:r>
              <a:r>
                <a:rPr lang="en-US" sz="2400" dirty="0" smtClean="0">
                  <a:solidFill>
                    <a:srgbClr val="0000FF"/>
                  </a:solidFill>
                </a:rPr>
                <a:t>)</a:t>
              </a:r>
              <a:endParaRPr lang="en-US" sz="2400" baseline="-25000" dirty="0">
                <a:solidFill>
                  <a:srgbClr val="0000FF"/>
                </a:solidFill>
              </a:endParaRPr>
            </a:p>
            <a:p>
              <a:r>
                <a:rPr lang="en-US" sz="2400" dirty="0" smtClean="0">
                  <a:solidFill>
                    <a:srgbClr val="0000FF"/>
                  </a:solidFill>
                </a:rPr>
                <a:t>     …</a:t>
              </a:r>
            </a:p>
            <a:p>
              <a:r>
                <a:rPr lang="en-US" sz="2400" dirty="0" smtClean="0">
                  <a:solidFill>
                    <a:srgbClr val="0000FF"/>
                  </a:solidFill>
                </a:rPr>
                <a:t>     …</a:t>
              </a:r>
            </a:p>
            <a:p>
              <a:r>
                <a:rPr lang="en-US" sz="2400" dirty="0" smtClean="0">
                  <a:solidFill>
                    <a:srgbClr val="0000FF"/>
                  </a:solidFill>
                </a:rPr>
                <a:t>(x</a:t>
              </a:r>
              <a:r>
                <a:rPr lang="en-US" sz="2400" baseline="-25000" dirty="0" smtClean="0">
                  <a:solidFill>
                    <a:srgbClr val="0000FF"/>
                  </a:solidFill>
                </a:rPr>
                <a:t>n2, </a:t>
              </a:r>
              <a:r>
                <a:rPr lang="en-US" sz="2400" dirty="0" smtClean="0">
                  <a:solidFill>
                    <a:srgbClr val="0000FF"/>
                  </a:solidFill>
                </a:rPr>
                <a:t>y</a:t>
              </a:r>
              <a:r>
                <a:rPr lang="en-US" sz="2400" baseline="-25000" dirty="0" smtClean="0">
                  <a:solidFill>
                    <a:srgbClr val="0000FF"/>
                  </a:solidFill>
                </a:rPr>
                <a:t>n2</a:t>
              </a:r>
              <a:r>
                <a:rPr lang="en-US" sz="2400" dirty="0" smtClean="0">
                  <a:solidFill>
                    <a:srgbClr val="0000FF"/>
                  </a:solidFill>
                </a:rPr>
                <a:t>)</a:t>
              </a:r>
              <a:endParaRPr lang="en-US" sz="2400" baseline="-25000" dirty="0">
                <a:solidFill>
                  <a:srgbClr val="0000FF"/>
                </a:solidFill>
              </a:endParaRPr>
            </a:p>
            <a:p>
              <a:endParaRPr lang="en-US" sz="2400" baseline="-25000" dirty="0">
                <a:solidFill>
                  <a:srgbClr val="0000FF"/>
                </a:solidFill>
              </a:endParaRPr>
            </a:p>
          </p:txBody>
        </p:sp>
        <p:sp>
          <p:nvSpPr>
            <p:cNvPr id="5" name="TextBox 4"/>
            <p:cNvSpPr txBox="1"/>
            <p:nvPr/>
          </p:nvSpPr>
          <p:spPr>
            <a:xfrm>
              <a:off x="939119" y="1232972"/>
              <a:ext cx="2227894" cy="461665"/>
            </a:xfrm>
            <a:prstGeom prst="rect">
              <a:avLst/>
            </a:prstGeom>
            <a:noFill/>
          </p:spPr>
          <p:txBody>
            <a:bodyPr wrap="none" rtlCol="0">
              <a:spAutoFit/>
            </a:bodyPr>
            <a:lstStyle/>
            <a:p>
              <a:r>
                <a:rPr lang="en-US" sz="2400" b="1" dirty="0" smtClean="0"/>
                <a:t>Source Tasks (S)</a:t>
              </a:r>
              <a:endParaRPr lang="en-US" sz="2400" b="1" dirty="0"/>
            </a:p>
          </p:txBody>
        </p:sp>
        <p:pic>
          <p:nvPicPr>
            <p:cNvPr id="50" name="Picture 390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8921" y="2258322"/>
              <a:ext cx="557630" cy="4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5949866" y="1176528"/>
            <a:ext cx="2614298" cy="4195036"/>
            <a:chOff x="5949866" y="1176528"/>
            <a:chExt cx="2614298" cy="4195036"/>
          </a:xfrm>
        </p:grpSpPr>
        <p:sp>
          <p:nvSpPr>
            <p:cNvPr id="48" name="Rectangle 47"/>
            <p:cNvSpPr/>
            <p:nvPr/>
          </p:nvSpPr>
          <p:spPr>
            <a:xfrm>
              <a:off x="5949866" y="1765192"/>
              <a:ext cx="2601467" cy="3606372"/>
            </a:xfrm>
            <a:prstGeom prst="rect">
              <a:avLst/>
            </a:prstGeom>
            <a:solidFill>
              <a:schemeClr val="lt1">
                <a:alpha val="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3" name="Group 32"/>
            <p:cNvGrpSpPr/>
            <p:nvPr/>
          </p:nvGrpSpPr>
          <p:grpSpPr>
            <a:xfrm>
              <a:off x="6784953" y="1733636"/>
              <a:ext cx="872204" cy="828461"/>
              <a:chOff x="1733850" y="1997668"/>
              <a:chExt cx="982198" cy="930740"/>
            </a:xfrm>
          </p:grpSpPr>
          <p:sp>
            <p:nvSpPr>
              <p:cNvPr id="38" name="Left-Right Arrow 37"/>
              <p:cNvSpPr/>
              <p:nvPr/>
            </p:nvSpPr>
            <p:spPr>
              <a:xfrm>
                <a:off x="2124805" y="2774854"/>
                <a:ext cx="472927" cy="153554"/>
              </a:xfrm>
              <a:prstGeom prst="leftRightArrow">
                <a:avLst/>
              </a:prstGeom>
              <a:solidFill>
                <a:srgbClr val="7F7F7F"/>
              </a:solid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733850" y="1997668"/>
                <a:ext cx="982198" cy="449506"/>
              </a:xfrm>
              <a:prstGeom prst="rect">
                <a:avLst/>
              </a:prstGeom>
              <a:noFill/>
            </p:spPr>
            <p:txBody>
              <a:bodyPr wrap="none" rtlCol="0">
                <a:spAutoFit/>
              </a:bodyPr>
              <a:lstStyle/>
              <a:p>
                <a:r>
                  <a:rPr lang="en-US" sz="2000" b="1" dirty="0" smtClean="0">
                    <a:solidFill>
                      <a:srgbClr val="008000"/>
                    </a:solidFill>
                    <a:cs typeface="Apple Chancery"/>
                  </a:rPr>
                  <a:t>Task-3</a:t>
                </a:r>
                <a:endParaRPr lang="en-US" sz="2000" b="1" dirty="0">
                  <a:solidFill>
                    <a:srgbClr val="008000"/>
                  </a:solidFill>
                  <a:cs typeface="Apple Chancery"/>
                </a:endParaRPr>
              </a:p>
            </p:txBody>
          </p:sp>
        </p:grpSp>
        <p:sp>
          <p:nvSpPr>
            <p:cNvPr id="34" name="TextBox 33"/>
            <p:cNvSpPr txBox="1"/>
            <p:nvPr/>
          </p:nvSpPr>
          <p:spPr>
            <a:xfrm>
              <a:off x="7025928" y="3055393"/>
              <a:ext cx="1051790" cy="2185214"/>
            </a:xfrm>
            <a:prstGeom prst="rect">
              <a:avLst/>
            </a:prstGeom>
            <a:noFill/>
          </p:spPr>
          <p:txBody>
            <a:bodyPr wrap="none" rtlCol="0">
              <a:spAutoFit/>
            </a:bodyPr>
            <a:lstStyle/>
            <a:p>
              <a:r>
                <a:rPr lang="en-US" sz="2400" dirty="0" smtClean="0">
                  <a:solidFill>
                    <a:srgbClr val="008000"/>
                  </a:solidFill>
                </a:rPr>
                <a:t>(x</a:t>
              </a:r>
              <a:r>
                <a:rPr lang="en-US" sz="2400" baseline="-25000" dirty="0" smtClean="0">
                  <a:solidFill>
                    <a:srgbClr val="008000"/>
                  </a:solidFill>
                </a:rPr>
                <a:t>1</a:t>
              </a:r>
              <a:r>
                <a:rPr lang="en-US" sz="2400" dirty="0" smtClean="0">
                  <a:solidFill>
                    <a:srgbClr val="008000"/>
                  </a:solidFill>
                </a:rPr>
                <a:t> , ?)</a:t>
              </a:r>
              <a:endParaRPr lang="en-US" sz="2400" baseline="-25000" dirty="0" smtClean="0">
                <a:solidFill>
                  <a:srgbClr val="008000"/>
                </a:solidFill>
              </a:endParaRPr>
            </a:p>
            <a:p>
              <a:r>
                <a:rPr lang="en-US" sz="2400" dirty="0" smtClean="0">
                  <a:solidFill>
                    <a:srgbClr val="008000"/>
                  </a:solidFill>
                </a:rPr>
                <a:t>(x</a:t>
              </a:r>
              <a:r>
                <a:rPr lang="en-US" sz="2400" baseline="-25000" dirty="0" smtClean="0">
                  <a:solidFill>
                    <a:srgbClr val="008000"/>
                  </a:solidFill>
                </a:rPr>
                <a:t>2</a:t>
              </a:r>
              <a:r>
                <a:rPr lang="en-US" sz="2400" dirty="0" smtClean="0">
                  <a:solidFill>
                    <a:srgbClr val="008000"/>
                  </a:solidFill>
                </a:rPr>
                <a:t> </a:t>
              </a:r>
              <a:r>
                <a:rPr lang="en-US" sz="2400" dirty="0">
                  <a:solidFill>
                    <a:srgbClr val="008000"/>
                  </a:solidFill>
                </a:rPr>
                <a:t>, ?</a:t>
              </a:r>
              <a:r>
                <a:rPr lang="en-US" sz="2400" dirty="0" smtClean="0">
                  <a:solidFill>
                    <a:srgbClr val="008000"/>
                  </a:solidFill>
                </a:rPr>
                <a:t>)</a:t>
              </a:r>
              <a:endParaRPr lang="en-US" sz="2400" baseline="-25000" dirty="0">
                <a:solidFill>
                  <a:srgbClr val="008000"/>
                </a:solidFill>
              </a:endParaRPr>
            </a:p>
            <a:p>
              <a:r>
                <a:rPr lang="en-US" sz="2400" dirty="0" smtClean="0">
                  <a:solidFill>
                    <a:srgbClr val="008000"/>
                  </a:solidFill>
                </a:rPr>
                <a:t>    …</a:t>
              </a:r>
            </a:p>
            <a:p>
              <a:r>
                <a:rPr lang="en-US" sz="2400" dirty="0" smtClean="0">
                  <a:solidFill>
                    <a:srgbClr val="008000"/>
                  </a:solidFill>
                </a:rPr>
                <a:t>    …</a:t>
              </a:r>
            </a:p>
            <a:p>
              <a:r>
                <a:rPr lang="en-US" sz="2400" dirty="0" smtClean="0">
                  <a:solidFill>
                    <a:srgbClr val="008000"/>
                  </a:solidFill>
                </a:rPr>
                <a:t>(x</a:t>
              </a:r>
              <a:r>
                <a:rPr lang="en-US" sz="2400" baseline="-25000" dirty="0" smtClean="0">
                  <a:solidFill>
                    <a:srgbClr val="008000"/>
                  </a:solidFill>
                </a:rPr>
                <a:t>n3 </a:t>
              </a:r>
              <a:r>
                <a:rPr lang="en-US" sz="2400" dirty="0" smtClean="0">
                  <a:solidFill>
                    <a:srgbClr val="008000"/>
                  </a:solidFill>
                </a:rPr>
                <a:t>, ?)</a:t>
              </a:r>
              <a:endParaRPr lang="en-US" sz="2400" baseline="-25000" dirty="0">
                <a:solidFill>
                  <a:srgbClr val="008000"/>
                </a:solidFill>
              </a:endParaRPr>
            </a:p>
            <a:p>
              <a:endParaRPr lang="en-US" sz="2400" baseline="-25000" dirty="0">
                <a:solidFill>
                  <a:srgbClr val="008000"/>
                </a:solidFill>
              </a:endParaRPr>
            </a:p>
          </p:txBody>
        </p:sp>
        <p:pic>
          <p:nvPicPr>
            <p:cNvPr id="4" name="Picture 3"/>
            <p:cNvPicPr>
              <a:picLocks noChangeAspect="1"/>
            </p:cNvPicPr>
            <p:nvPr/>
          </p:nvPicPr>
          <p:blipFill>
            <a:blip r:embed="rId7"/>
            <a:stretch>
              <a:fillRect/>
            </a:stretch>
          </p:blipFill>
          <p:spPr>
            <a:xfrm>
              <a:off x="6102973" y="2262772"/>
              <a:ext cx="922955" cy="642836"/>
            </a:xfrm>
            <a:prstGeom prst="rect">
              <a:avLst/>
            </a:prstGeom>
          </p:spPr>
        </p:pic>
        <p:sp>
          <p:nvSpPr>
            <p:cNvPr id="46" name="TextBox 45"/>
            <p:cNvSpPr txBox="1"/>
            <p:nvPr/>
          </p:nvSpPr>
          <p:spPr>
            <a:xfrm>
              <a:off x="6500077" y="1176528"/>
              <a:ext cx="2064087" cy="461665"/>
            </a:xfrm>
            <a:prstGeom prst="rect">
              <a:avLst/>
            </a:prstGeom>
            <a:noFill/>
          </p:spPr>
          <p:txBody>
            <a:bodyPr wrap="none" rtlCol="0">
              <a:spAutoFit/>
            </a:bodyPr>
            <a:lstStyle/>
            <a:p>
              <a:r>
                <a:rPr lang="en-US" sz="2400" b="1" dirty="0" smtClean="0"/>
                <a:t>Target Task (T)</a:t>
              </a:r>
              <a:endParaRPr lang="en-US" sz="2400" b="1" dirty="0"/>
            </a:p>
          </p:txBody>
        </p:sp>
        <p:pic>
          <p:nvPicPr>
            <p:cNvPr id="2" name="Picture 1"/>
            <p:cNvPicPr>
              <a:picLocks noChangeAspect="1"/>
            </p:cNvPicPr>
            <p:nvPr/>
          </p:nvPicPr>
          <p:blipFill>
            <a:blip r:embed="rId8"/>
            <a:stretch>
              <a:fillRect/>
            </a:stretch>
          </p:blipFill>
          <p:spPr>
            <a:xfrm>
              <a:off x="7644747" y="2287124"/>
              <a:ext cx="509689" cy="493508"/>
            </a:xfrm>
            <a:prstGeom prst="rect">
              <a:avLst/>
            </a:prstGeom>
          </p:spPr>
        </p:pic>
      </p:grpSp>
      <p:sp>
        <p:nvSpPr>
          <p:cNvPr id="8" name="Rounded Rectangular Callout 7"/>
          <p:cNvSpPr/>
          <p:nvPr/>
        </p:nvSpPr>
        <p:spPr>
          <a:xfrm>
            <a:off x="8154436" y="5507345"/>
            <a:ext cx="989564" cy="814433"/>
          </a:xfrm>
          <a:prstGeom prst="wedgeRoundRectCallout">
            <a:avLst>
              <a:gd name="adj1" fmla="val -84686"/>
              <a:gd name="adj2" fmla="val -11261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No labeled data</a:t>
            </a:r>
            <a:endParaRPr lang="en-US" dirty="0"/>
          </a:p>
        </p:txBody>
      </p:sp>
    </p:spTree>
    <p:extLst>
      <p:ext uri="{BB962C8B-B14F-4D97-AF65-F5344CB8AC3E}">
        <p14:creationId xmlns:p14="http://schemas.microsoft.com/office/powerpoint/2010/main" val="3532968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20719</TotalTime>
  <Words>2266</Words>
  <Application>Microsoft Macintosh PowerPoint</Application>
  <PresentationFormat>On-screen Show (4:3)</PresentationFormat>
  <Paragraphs>326</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 Black </vt:lpstr>
      <vt:lpstr>Multisource transfer learning for protein interaction prediction</vt:lpstr>
      <vt:lpstr>Infectious diseases:  Host pathogen interactions</vt:lpstr>
      <vt:lpstr>Outline</vt:lpstr>
      <vt:lpstr>1. Protein-interaction prediction: Background</vt:lpstr>
      <vt:lpstr>Discovery of host-pathogen protein interactions : Challenges</vt:lpstr>
      <vt:lpstr>Predicting host pathogen  protein interactions</vt:lpstr>
      <vt:lpstr>Machine Learning approaches</vt:lpstr>
      <vt:lpstr>2. Learning from multiple tasks</vt:lpstr>
      <vt:lpstr>Transfer Learning setting</vt:lpstr>
      <vt:lpstr>Reweighting the source</vt:lpstr>
      <vt:lpstr>Kernel Mean Matching</vt:lpstr>
      <vt:lpstr>Spectrum RBF kernel</vt:lpstr>
      <vt:lpstr>Step 1 : Instance reweighting</vt:lpstr>
      <vt:lpstr>Step 2 : Model selection</vt:lpstr>
      <vt:lpstr>3. Results</vt:lpstr>
      <vt:lpstr>Models compared</vt:lpstr>
      <vt:lpstr>Datasets</vt:lpstr>
      <vt:lpstr>10-fold cross-validation: Average F1</vt:lpstr>
      <vt:lpstr>10-fold cross-validation: Average F1</vt:lpstr>
      <vt:lpstr>Plant – Salmonella interactome</vt:lpstr>
      <vt:lpstr>Conclusion</vt:lpstr>
      <vt:lpstr>References</vt:lpstr>
      <vt:lpstr>Questions</vt:lpstr>
      <vt:lpstr>PHISTO1</vt:lpstr>
      <vt:lpstr>Infectious diseases : manifestation statistics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Multi-task learning for predicting host-pathogen protein interactions</dc:title>
  <dc:creator>Meghana Kshirsagar</dc:creator>
  <cp:lastModifiedBy>Meghana Kshirsagar</cp:lastModifiedBy>
  <cp:revision>904</cp:revision>
  <dcterms:created xsi:type="dcterms:W3CDTF">2013-07-08T16:46:43Z</dcterms:created>
  <dcterms:modified xsi:type="dcterms:W3CDTF">2014-01-22T04:33:23Z</dcterms:modified>
</cp:coreProperties>
</file>