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0" r:id="rId2"/>
    <p:sldId id="391" r:id="rId3"/>
    <p:sldId id="348" r:id="rId4"/>
    <p:sldId id="349" r:id="rId5"/>
    <p:sldId id="350" r:id="rId6"/>
    <p:sldId id="351" r:id="rId7"/>
    <p:sldId id="354" r:id="rId8"/>
    <p:sldId id="355" r:id="rId9"/>
    <p:sldId id="357" r:id="rId10"/>
    <p:sldId id="359" r:id="rId11"/>
    <p:sldId id="358" r:id="rId12"/>
    <p:sldId id="347" r:id="rId13"/>
    <p:sldId id="389" r:id="rId14"/>
    <p:sldId id="335" r:id="rId15"/>
    <p:sldId id="337" r:id="rId16"/>
    <p:sldId id="336" r:id="rId17"/>
    <p:sldId id="341" r:id="rId18"/>
    <p:sldId id="34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 varScale="1">
        <p:scale>
          <a:sx n="123" d="100"/>
          <a:sy n="123" d="100"/>
        </p:scale>
        <p:origin x="-1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1" y="-208633"/>
            <a:ext cx="2050143" cy="8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1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3: Appendix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BP as an Optimization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>
          <a:xfrm>
            <a:off x="363505" y="1127312"/>
            <a:ext cx="3426224" cy="116181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True distribution: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 on a Loopy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05" y="2467295"/>
            <a:ext cx="3426224" cy="7140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Construct the </a:t>
            </a:r>
            <a:r>
              <a:rPr lang="en-US" sz="2200" b="1" dirty="0" smtClean="0">
                <a:solidFill>
                  <a:schemeClr val="accent4"/>
                </a:solidFill>
              </a:rPr>
              <a:t>joint belief</a:t>
            </a:r>
            <a:r>
              <a:rPr lang="en-US" sz="2200" dirty="0" smtClean="0"/>
              <a:t> </a:t>
            </a:r>
            <a:r>
              <a:rPr lang="en-US" sz="2200" dirty="0"/>
              <a:t>as </a:t>
            </a:r>
            <a:r>
              <a:rPr lang="en-US" sz="2200" dirty="0" smtClean="0"/>
              <a:t>before:</a:t>
            </a:r>
            <a:endParaRPr lang="en-US" sz="22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6" y="1557111"/>
            <a:ext cx="2324100" cy="635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822019" y="3206296"/>
            <a:ext cx="3760199" cy="172905"/>
            <a:chOff x="492120" y="3950977"/>
            <a:chExt cx="8067290" cy="370958"/>
          </a:xfrm>
        </p:grpSpPr>
        <p:sp>
          <p:nvSpPr>
            <p:cNvPr id="29" name="TextBox 28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20390" y="1127201"/>
            <a:ext cx="3349544" cy="2055239"/>
            <a:chOff x="302603" y="2813593"/>
            <a:chExt cx="5430412" cy="3332031"/>
          </a:xfrm>
        </p:grpSpPr>
        <p:sp>
          <p:nvSpPr>
            <p:cNvPr id="35" name="Oval 34"/>
            <p:cNvSpPr/>
            <p:nvPr/>
          </p:nvSpPr>
          <p:spPr>
            <a:xfrm>
              <a:off x="302603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297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7" name="Straight Connector 36"/>
            <p:cNvCxnSpPr>
              <a:stCxn id="35" idx="4"/>
              <a:endCxn id="36" idx="0"/>
            </p:cNvCxnSpPr>
            <p:nvPr/>
          </p:nvCxnSpPr>
          <p:spPr>
            <a:xfrm>
              <a:off x="506944" y="5725067"/>
              <a:ext cx="8546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551722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4416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Connector 39"/>
            <p:cNvCxnSpPr>
              <a:stCxn id="38" idx="4"/>
              <a:endCxn id="39" idx="0"/>
            </p:cNvCxnSpPr>
            <p:nvPr/>
          </p:nvCxnSpPr>
          <p:spPr>
            <a:xfrm>
              <a:off x="1756063" y="5725067"/>
              <a:ext cx="8546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819782" y="5308998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32477" y="5943393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3" name="Straight Connector 42"/>
            <p:cNvCxnSpPr>
              <a:stCxn id="41" idx="4"/>
              <a:endCxn id="42" idx="0"/>
            </p:cNvCxnSpPr>
            <p:nvPr/>
          </p:nvCxnSpPr>
          <p:spPr>
            <a:xfrm>
              <a:off x="3024124" y="5723219"/>
              <a:ext cx="8546" cy="220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075215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87908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1" name="Straight Connector 50"/>
            <p:cNvCxnSpPr>
              <a:stCxn id="45" idx="4"/>
              <a:endCxn id="46" idx="0"/>
            </p:cNvCxnSpPr>
            <p:nvPr/>
          </p:nvCxnSpPr>
          <p:spPr>
            <a:xfrm>
              <a:off x="4279556" y="5725067"/>
              <a:ext cx="8544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324334" y="5308998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37027" y="5943392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4" name="Straight Connector 53"/>
            <p:cNvCxnSpPr>
              <a:stCxn id="52" idx="4"/>
              <a:endCxn id="53" idx="0"/>
            </p:cNvCxnSpPr>
            <p:nvPr/>
          </p:nvCxnSpPr>
          <p:spPr>
            <a:xfrm>
              <a:off x="5528676" y="5723219"/>
              <a:ext cx="8544" cy="220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696572" y="446956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03458" y="4991213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7" name="Straight Connector 56"/>
            <p:cNvCxnSpPr>
              <a:stCxn id="56" idx="1"/>
              <a:endCxn id="45" idx="0"/>
            </p:cNvCxnSpPr>
            <p:nvPr/>
          </p:nvCxnSpPr>
          <p:spPr>
            <a:xfrm flipH="1">
              <a:off x="4279556" y="5091405"/>
              <a:ext cx="523902" cy="21944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0"/>
              <a:endCxn id="55" idx="4"/>
            </p:cNvCxnSpPr>
            <p:nvPr/>
          </p:nvCxnSpPr>
          <p:spPr>
            <a:xfrm flipH="1" flipV="1">
              <a:off x="4900913" y="4883785"/>
              <a:ext cx="2737" cy="1074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3"/>
              <a:endCxn id="52" idx="0"/>
            </p:cNvCxnSpPr>
            <p:nvPr/>
          </p:nvCxnSpPr>
          <p:spPr>
            <a:xfrm>
              <a:off x="5003843" y="5091405"/>
              <a:ext cx="524832" cy="2175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570328" y="2813593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76086" y="3335245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2" name="Straight Connector 61"/>
            <p:cNvCxnSpPr>
              <a:stCxn id="61" idx="1"/>
              <a:endCxn id="70" idx="0"/>
            </p:cNvCxnSpPr>
            <p:nvPr/>
          </p:nvCxnSpPr>
          <p:spPr>
            <a:xfrm flipH="1">
              <a:off x="1120162" y="3435439"/>
              <a:ext cx="1555924" cy="102911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0"/>
              <a:endCxn id="60" idx="4"/>
            </p:cNvCxnSpPr>
            <p:nvPr/>
          </p:nvCxnSpPr>
          <p:spPr>
            <a:xfrm flipH="1" flipV="1">
              <a:off x="2774669" y="3227814"/>
              <a:ext cx="1610" cy="1074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3"/>
              <a:endCxn id="65" idx="0"/>
            </p:cNvCxnSpPr>
            <p:nvPr/>
          </p:nvCxnSpPr>
          <p:spPr>
            <a:xfrm>
              <a:off x="2876471" y="3435438"/>
              <a:ext cx="1202702" cy="1335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874832" y="3568961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80204" y="4203825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7" name="Straight Connector 66"/>
            <p:cNvCxnSpPr>
              <a:stCxn id="66" idx="1"/>
              <a:endCxn id="41" idx="0"/>
            </p:cNvCxnSpPr>
            <p:nvPr/>
          </p:nvCxnSpPr>
          <p:spPr>
            <a:xfrm flipH="1">
              <a:off x="3024123" y="4304018"/>
              <a:ext cx="756081" cy="10049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0"/>
              <a:endCxn id="65" idx="4"/>
            </p:cNvCxnSpPr>
            <p:nvPr/>
          </p:nvCxnSpPr>
          <p:spPr>
            <a:xfrm flipV="1">
              <a:off x="3880397" y="3983182"/>
              <a:ext cx="198776" cy="22064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5" idx="3"/>
              <a:endCxn id="55" idx="0"/>
            </p:cNvCxnSpPr>
            <p:nvPr/>
          </p:nvCxnSpPr>
          <p:spPr>
            <a:xfrm>
              <a:off x="4525566" y="4266934"/>
              <a:ext cx="375347" cy="2026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15821" y="4464556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22707" y="4986204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1"/>
              <a:endCxn id="35" idx="0"/>
            </p:cNvCxnSpPr>
            <p:nvPr/>
          </p:nvCxnSpPr>
          <p:spPr>
            <a:xfrm flipH="1">
              <a:off x="506944" y="5086397"/>
              <a:ext cx="515763" cy="2244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0"/>
              <a:endCxn id="70" idx="4"/>
            </p:cNvCxnSpPr>
            <p:nvPr/>
          </p:nvCxnSpPr>
          <p:spPr>
            <a:xfrm flipH="1" flipV="1">
              <a:off x="1120162" y="4878777"/>
              <a:ext cx="2737" cy="1074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1" idx="3"/>
              <a:endCxn id="38" idx="0"/>
            </p:cNvCxnSpPr>
            <p:nvPr/>
          </p:nvCxnSpPr>
          <p:spPr>
            <a:xfrm>
              <a:off x="1223092" y="5086397"/>
              <a:ext cx="532971" cy="2244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4325181" y="4166741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0"/>
              <a:endCxn id="65" idx="4"/>
            </p:cNvCxnSpPr>
            <p:nvPr/>
          </p:nvCxnSpPr>
          <p:spPr>
            <a:xfrm flipH="1" flipV="1">
              <a:off x="4079173" y="3983182"/>
              <a:ext cx="346201" cy="18355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7" y="3200099"/>
            <a:ext cx="2400300" cy="62230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5365261" y="2727234"/>
            <a:ext cx="2849683" cy="124928"/>
            <a:chOff x="704865" y="5405159"/>
            <a:chExt cx="4615937" cy="202359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704865" y="5517362"/>
              <a:ext cx="840964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1024626" y="5407007"/>
              <a:ext cx="200510" cy="20051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1954765" y="5515513"/>
              <a:ext cx="859916" cy="18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274527" y="5407007"/>
              <a:ext cx="200510" cy="20051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223619" y="5515513"/>
              <a:ext cx="847281" cy="18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543381" y="5405159"/>
              <a:ext cx="200510" cy="20051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4479838" y="5515513"/>
              <a:ext cx="840964" cy="18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799599" y="5407007"/>
              <a:ext cx="200510" cy="20051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22019" y="3476633"/>
            <a:ext cx="3760199" cy="9049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b="1" dirty="0" smtClean="0">
                <a:solidFill>
                  <a:schemeClr val="accent3"/>
                </a:solidFill>
              </a:rPr>
              <a:t>KL is no longer</a:t>
            </a:r>
            <a:r>
              <a:rPr lang="en-US" sz="2200" b="1" dirty="0">
                <a:solidFill>
                  <a:schemeClr val="accent3"/>
                </a:solidFill>
              </a:rPr>
              <a:t> </a:t>
            </a:r>
            <a:r>
              <a:rPr lang="en-US" sz="2200" b="1" dirty="0" smtClean="0">
                <a:solidFill>
                  <a:schemeClr val="accent3"/>
                </a:solidFill>
              </a:rPr>
              <a:t>well defined</a:t>
            </a:r>
            <a:r>
              <a:rPr lang="en-US" sz="2200" dirty="0" smtClean="0"/>
              <a:t>, because the </a:t>
            </a:r>
            <a:r>
              <a:rPr lang="en-US" sz="2200" b="1" dirty="0">
                <a:solidFill>
                  <a:schemeClr val="accent4"/>
                </a:solidFill>
              </a:rPr>
              <a:t>joint belief</a:t>
            </a:r>
            <a:r>
              <a:rPr lang="en-US" sz="2200" dirty="0"/>
              <a:t> </a:t>
            </a:r>
            <a:r>
              <a:rPr lang="en-US" sz="2200" dirty="0" smtClean="0"/>
              <a:t>is not a proper distribution.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63505" y="3822399"/>
            <a:ext cx="3426224" cy="79074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200" dirty="0"/>
              <a:t>This might </a:t>
            </a:r>
            <a:r>
              <a:rPr lang="en-US" sz="2200" b="1" dirty="0"/>
              <a:t>not</a:t>
            </a:r>
            <a:r>
              <a:rPr lang="en-US" sz="2200" dirty="0"/>
              <a:t> be a distribution</a:t>
            </a:r>
            <a:r>
              <a:rPr lang="en-US" sz="2200" dirty="0" smtClean="0"/>
              <a:t>!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3505" y="4844255"/>
            <a:ext cx="3426224" cy="187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38138" indent="-338138">
              <a:buFont typeface="+mj-lt"/>
              <a:buAutoNum type="arabicPeriod"/>
            </a:pPr>
            <a:r>
              <a:rPr lang="en-US" sz="1600" dirty="0" smtClean="0">
                <a:solidFill>
                  <a:srgbClr val="964305"/>
                </a:solidFill>
              </a:rPr>
              <a:t>The beliefs are distributions: are non-negative and sum-to-one.</a:t>
            </a:r>
            <a:endParaRPr lang="en-US" sz="1600" dirty="0" smtClean="0"/>
          </a:p>
          <a:p>
            <a:pPr marL="338138" indent="-338138">
              <a:buFont typeface="+mj-lt"/>
              <a:buAutoNum type="arabicPeriod"/>
            </a:pPr>
            <a:r>
              <a:rPr lang="en-US" sz="1600" dirty="0" smtClean="0">
                <a:solidFill>
                  <a:srgbClr val="964305"/>
                </a:solidFill>
              </a:rPr>
              <a:t>The beliefs are locally consistent:</a:t>
            </a:r>
          </a:p>
          <a:p>
            <a:r>
              <a:rPr lang="en-US" sz="1600" dirty="0"/>
              <a:t>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77786"/>
            <a:ext cx="3110828" cy="46955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363505" y="4485518"/>
            <a:ext cx="3426224" cy="2959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200" dirty="0" smtClean="0"/>
              <a:t>So add </a:t>
            </a:r>
            <a:r>
              <a:rPr lang="en-US" sz="2200" dirty="0" smtClean="0">
                <a:solidFill>
                  <a:schemeClr val="accent5"/>
                </a:solidFill>
              </a:rPr>
              <a:t>constraints</a:t>
            </a:r>
            <a:r>
              <a:rPr lang="en-US" sz="2200" dirty="0" smtClean="0"/>
              <a:t>…</a:t>
            </a:r>
          </a:p>
          <a:p>
            <a:endParaRPr lang="en-US" sz="22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14" y="4781447"/>
            <a:ext cx="4046220" cy="64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65614" y="4926187"/>
            <a:ext cx="4046220" cy="29700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7" grpId="0"/>
      <p:bldP spid="128" grpId="0"/>
      <p:bldP spid="130" grpId="0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84" y="4381625"/>
            <a:ext cx="4423410" cy="126873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363505" y="1127312"/>
            <a:ext cx="3426224" cy="116181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True distribution: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 on a Loopy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05" y="2467295"/>
            <a:ext cx="3426224" cy="7140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Construct the </a:t>
            </a:r>
            <a:r>
              <a:rPr lang="en-US" sz="2200" b="1" dirty="0" smtClean="0">
                <a:solidFill>
                  <a:schemeClr val="accent4"/>
                </a:solidFill>
              </a:rPr>
              <a:t>joint belief</a:t>
            </a:r>
            <a:r>
              <a:rPr lang="en-US" sz="2200" dirty="0" smtClean="0"/>
              <a:t> </a:t>
            </a:r>
            <a:r>
              <a:rPr lang="en-US" sz="2200" dirty="0"/>
              <a:t>as </a:t>
            </a:r>
            <a:r>
              <a:rPr lang="en-US" sz="2200" dirty="0" smtClean="0"/>
              <a:t>before:</a:t>
            </a:r>
            <a:endParaRPr lang="en-US" sz="22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6" y="1557111"/>
            <a:ext cx="2324100" cy="635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822019" y="3206296"/>
            <a:ext cx="3760199" cy="172905"/>
            <a:chOff x="492120" y="3950977"/>
            <a:chExt cx="8067290" cy="370958"/>
          </a:xfrm>
        </p:grpSpPr>
        <p:sp>
          <p:nvSpPr>
            <p:cNvPr id="29" name="TextBox 28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20390" y="1127201"/>
            <a:ext cx="3349544" cy="2055239"/>
            <a:chOff x="302603" y="2813593"/>
            <a:chExt cx="5430412" cy="3332031"/>
          </a:xfrm>
        </p:grpSpPr>
        <p:sp>
          <p:nvSpPr>
            <p:cNvPr id="35" name="Oval 34"/>
            <p:cNvSpPr/>
            <p:nvPr/>
          </p:nvSpPr>
          <p:spPr>
            <a:xfrm>
              <a:off x="302603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297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7" name="Straight Connector 36"/>
            <p:cNvCxnSpPr>
              <a:stCxn id="35" idx="4"/>
              <a:endCxn id="36" idx="0"/>
            </p:cNvCxnSpPr>
            <p:nvPr/>
          </p:nvCxnSpPr>
          <p:spPr>
            <a:xfrm>
              <a:off x="506944" y="5725067"/>
              <a:ext cx="8546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551722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4416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Connector 39"/>
            <p:cNvCxnSpPr>
              <a:stCxn id="38" idx="4"/>
              <a:endCxn id="39" idx="0"/>
            </p:cNvCxnSpPr>
            <p:nvPr/>
          </p:nvCxnSpPr>
          <p:spPr>
            <a:xfrm>
              <a:off x="1756063" y="5725067"/>
              <a:ext cx="8546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819782" y="5308998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32477" y="5943393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3" name="Straight Connector 42"/>
            <p:cNvCxnSpPr>
              <a:stCxn id="41" idx="4"/>
              <a:endCxn id="42" idx="0"/>
            </p:cNvCxnSpPr>
            <p:nvPr/>
          </p:nvCxnSpPr>
          <p:spPr>
            <a:xfrm>
              <a:off x="3024124" y="5723219"/>
              <a:ext cx="8546" cy="220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075215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87908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1" name="Straight Connector 50"/>
            <p:cNvCxnSpPr>
              <a:stCxn id="45" idx="4"/>
              <a:endCxn id="46" idx="0"/>
            </p:cNvCxnSpPr>
            <p:nvPr/>
          </p:nvCxnSpPr>
          <p:spPr>
            <a:xfrm>
              <a:off x="4279556" y="5725067"/>
              <a:ext cx="8544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324334" y="5308998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37027" y="5943392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4" name="Straight Connector 53"/>
            <p:cNvCxnSpPr>
              <a:stCxn id="52" idx="4"/>
              <a:endCxn id="53" idx="0"/>
            </p:cNvCxnSpPr>
            <p:nvPr/>
          </p:nvCxnSpPr>
          <p:spPr>
            <a:xfrm>
              <a:off x="5528676" y="5723219"/>
              <a:ext cx="8544" cy="220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696572" y="446956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03458" y="4991213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7" name="Straight Connector 56"/>
            <p:cNvCxnSpPr>
              <a:stCxn id="56" idx="1"/>
              <a:endCxn id="45" idx="0"/>
            </p:cNvCxnSpPr>
            <p:nvPr/>
          </p:nvCxnSpPr>
          <p:spPr>
            <a:xfrm flipH="1">
              <a:off x="4279556" y="5091405"/>
              <a:ext cx="523902" cy="21944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0"/>
              <a:endCxn id="55" idx="4"/>
            </p:cNvCxnSpPr>
            <p:nvPr/>
          </p:nvCxnSpPr>
          <p:spPr>
            <a:xfrm flipH="1" flipV="1">
              <a:off x="4900913" y="4883785"/>
              <a:ext cx="2737" cy="1074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3"/>
              <a:endCxn id="52" idx="0"/>
            </p:cNvCxnSpPr>
            <p:nvPr/>
          </p:nvCxnSpPr>
          <p:spPr>
            <a:xfrm>
              <a:off x="5003843" y="5091405"/>
              <a:ext cx="524832" cy="2175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570328" y="2813593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76086" y="3335245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2" name="Straight Connector 61"/>
            <p:cNvCxnSpPr>
              <a:stCxn id="61" idx="1"/>
              <a:endCxn id="70" idx="0"/>
            </p:cNvCxnSpPr>
            <p:nvPr/>
          </p:nvCxnSpPr>
          <p:spPr>
            <a:xfrm flipH="1">
              <a:off x="1120162" y="3435439"/>
              <a:ext cx="1555924" cy="102911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0"/>
              <a:endCxn id="60" idx="4"/>
            </p:cNvCxnSpPr>
            <p:nvPr/>
          </p:nvCxnSpPr>
          <p:spPr>
            <a:xfrm flipH="1" flipV="1">
              <a:off x="2774669" y="3227814"/>
              <a:ext cx="1610" cy="1074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3"/>
              <a:endCxn id="65" idx="0"/>
            </p:cNvCxnSpPr>
            <p:nvPr/>
          </p:nvCxnSpPr>
          <p:spPr>
            <a:xfrm>
              <a:off x="2876471" y="3435438"/>
              <a:ext cx="1202702" cy="1335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874832" y="3568961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80204" y="4203825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7" name="Straight Connector 66"/>
            <p:cNvCxnSpPr>
              <a:stCxn id="66" idx="1"/>
              <a:endCxn id="41" idx="0"/>
            </p:cNvCxnSpPr>
            <p:nvPr/>
          </p:nvCxnSpPr>
          <p:spPr>
            <a:xfrm flipH="1">
              <a:off x="3024123" y="4304018"/>
              <a:ext cx="756081" cy="10049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0"/>
              <a:endCxn id="65" idx="4"/>
            </p:cNvCxnSpPr>
            <p:nvPr/>
          </p:nvCxnSpPr>
          <p:spPr>
            <a:xfrm flipV="1">
              <a:off x="3880397" y="3983182"/>
              <a:ext cx="198776" cy="22064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5" idx="3"/>
              <a:endCxn id="55" idx="0"/>
            </p:cNvCxnSpPr>
            <p:nvPr/>
          </p:nvCxnSpPr>
          <p:spPr>
            <a:xfrm>
              <a:off x="4525566" y="4266934"/>
              <a:ext cx="375347" cy="2026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15821" y="4464556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22707" y="4986204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1"/>
              <a:endCxn id="35" idx="0"/>
            </p:cNvCxnSpPr>
            <p:nvPr/>
          </p:nvCxnSpPr>
          <p:spPr>
            <a:xfrm flipH="1">
              <a:off x="506944" y="5086397"/>
              <a:ext cx="515763" cy="2244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0"/>
              <a:endCxn id="70" idx="4"/>
            </p:cNvCxnSpPr>
            <p:nvPr/>
          </p:nvCxnSpPr>
          <p:spPr>
            <a:xfrm flipH="1" flipV="1">
              <a:off x="1120162" y="4878777"/>
              <a:ext cx="2737" cy="1074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1" idx="3"/>
              <a:endCxn id="38" idx="0"/>
            </p:cNvCxnSpPr>
            <p:nvPr/>
          </p:nvCxnSpPr>
          <p:spPr>
            <a:xfrm>
              <a:off x="1223092" y="5086397"/>
              <a:ext cx="532971" cy="2244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4325181" y="4166741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0"/>
              <a:endCxn id="65" idx="4"/>
            </p:cNvCxnSpPr>
            <p:nvPr/>
          </p:nvCxnSpPr>
          <p:spPr>
            <a:xfrm flipH="1" flipV="1">
              <a:off x="4079173" y="3983182"/>
              <a:ext cx="346201" cy="18355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7" y="3200099"/>
            <a:ext cx="2400300" cy="6223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838351" y="5705371"/>
            <a:ext cx="4804817" cy="9049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This is called the </a:t>
            </a:r>
            <a:r>
              <a:rPr lang="en-US" sz="2200" b="1" dirty="0" smtClean="0">
                <a:solidFill>
                  <a:schemeClr val="accent1"/>
                </a:solidFill>
              </a:rPr>
              <a:t>Bethe Free Energy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and decomposes over the </a:t>
            </a:r>
            <a:r>
              <a:rPr lang="en-US" sz="2200" dirty="0" err="1" smtClean="0"/>
              <a:t>marginals</a:t>
            </a:r>
            <a:endParaRPr lang="en-US" sz="2200" dirty="0" smtClean="0"/>
          </a:p>
        </p:txBody>
      </p:sp>
      <p:grpSp>
        <p:nvGrpSpPr>
          <p:cNvPr id="81" name="Group 80"/>
          <p:cNvGrpSpPr/>
          <p:nvPr/>
        </p:nvGrpSpPr>
        <p:grpSpPr>
          <a:xfrm>
            <a:off x="5365261" y="2727234"/>
            <a:ext cx="2849683" cy="124928"/>
            <a:chOff x="704865" y="5405159"/>
            <a:chExt cx="4615937" cy="202359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704865" y="5517362"/>
              <a:ext cx="840964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1024626" y="5407007"/>
              <a:ext cx="200510" cy="20051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1954765" y="5515513"/>
              <a:ext cx="859916" cy="18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274527" y="5407007"/>
              <a:ext cx="200510" cy="20051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223619" y="5515513"/>
              <a:ext cx="847281" cy="18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543381" y="5405159"/>
              <a:ext cx="200510" cy="20051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4479838" y="5515513"/>
              <a:ext cx="840964" cy="18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799599" y="5407007"/>
              <a:ext cx="200510" cy="200511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843469" y="3476633"/>
            <a:ext cx="5016301" cy="9049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But we can still optimize the same objective as before, subject to our belief constraints: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63505" y="3822399"/>
            <a:ext cx="3426224" cy="79074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200" dirty="0"/>
              <a:t>This might </a:t>
            </a:r>
            <a:r>
              <a:rPr lang="en-US" sz="2200" b="1" dirty="0"/>
              <a:t>not</a:t>
            </a:r>
            <a:r>
              <a:rPr lang="en-US" sz="2200" dirty="0"/>
              <a:t> be a distribution</a:t>
            </a:r>
            <a:r>
              <a:rPr lang="en-US" sz="2200" dirty="0" smtClean="0"/>
              <a:t>!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3505" y="4844255"/>
            <a:ext cx="3426224" cy="187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38138" indent="-338138">
              <a:buFont typeface="+mj-lt"/>
              <a:buAutoNum type="arabicPeriod"/>
            </a:pPr>
            <a:r>
              <a:rPr lang="en-US" sz="1600" dirty="0" smtClean="0">
                <a:solidFill>
                  <a:srgbClr val="964305"/>
                </a:solidFill>
              </a:rPr>
              <a:t>The beliefs are distributions: are non-negative and sum-to-one.</a:t>
            </a:r>
            <a:endParaRPr lang="en-US" sz="1600" dirty="0" smtClean="0"/>
          </a:p>
          <a:p>
            <a:pPr marL="338138" indent="-338138">
              <a:buFont typeface="+mj-lt"/>
              <a:buAutoNum type="arabicPeriod"/>
            </a:pPr>
            <a:r>
              <a:rPr lang="en-US" sz="1600" dirty="0" smtClean="0">
                <a:solidFill>
                  <a:srgbClr val="964305"/>
                </a:solidFill>
              </a:rPr>
              <a:t>The beliefs are locally consistent:</a:t>
            </a:r>
          </a:p>
          <a:p>
            <a:r>
              <a:rPr lang="en-US" sz="1600" dirty="0"/>
              <a:t>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77786"/>
            <a:ext cx="3110828" cy="46955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363505" y="4485518"/>
            <a:ext cx="3426224" cy="2959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200" dirty="0" smtClean="0"/>
              <a:t>So add </a:t>
            </a:r>
            <a:r>
              <a:rPr lang="en-US" sz="2200" dirty="0" smtClean="0">
                <a:solidFill>
                  <a:schemeClr val="accent5"/>
                </a:solidFill>
              </a:rPr>
              <a:t>constraints</a:t>
            </a:r>
            <a:r>
              <a:rPr lang="en-US" sz="2200" dirty="0" smtClean="0"/>
              <a:t>…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103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 as an Optimization Algorithm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40167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Bethe Free Energy</a:t>
            </a:r>
            <a:r>
              <a:rPr lang="en-US" dirty="0" smtClean="0"/>
              <a:t>, a function of the beliefs: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BP </a:t>
            </a:r>
            <a:r>
              <a:rPr lang="en-US" dirty="0"/>
              <a:t>minimizes a </a:t>
            </a:r>
            <a:r>
              <a:rPr lang="en-US" b="1" dirty="0"/>
              <a:t>constrained</a:t>
            </a:r>
            <a:r>
              <a:rPr lang="en-US" dirty="0"/>
              <a:t> version of the Bethe Free </a:t>
            </a:r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BP is just one local optimization algorithm: fast but not guaranteed to converge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BP converges, the beliefs are called </a:t>
            </a:r>
            <a:r>
              <a:rPr lang="en-US" b="1" dirty="0"/>
              <a:t>fixed points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stationary points</a:t>
            </a:r>
            <a:r>
              <a:rPr lang="en-US" dirty="0"/>
              <a:t> of a function have a gradient of zero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12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227487"/>
            <a:ext cx="8229600" cy="8902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numCol="1" spcCol="137160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fixed points </a:t>
            </a:r>
            <a:r>
              <a:rPr lang="en-US" dirty="0"/>
              <a:t>of BP are </a:t>
            </a:r>
            <a:r>
              <a:rPr lang="en-US" dirty="0" smtClean="0"/>
              <a:t>local </a:t>
            </a:r>
            <a:r>
              <a:rPr lang="en-US" b="1" dirty="0"/>
              <a:t>stationary points</a:t>
            </a:r>
            <a:r>
              <a:rPr lang="en-US" dirty="0"/>
              <a:t> of the </a:t>
            </a:r>
            <a:r>
              <a:rPr lang="en-US" dirty="0" smtClean="0"/>
              <a:t>Bethe </a:t>
            </a:r>
            <a:r>
              <a:rPr lang="en-US" dirty="0"/>
              <a:t>Free Energy (</a:t>
            </a:r>
            <a:r>
              <a:rPr lang="en-US" dirty="0" err="1"/>
              <a:t>Yedidia</a:t>
            </a:r>
            <a:r>
              <a:rPr lang="en-US" dirty="0"/>
              <a:t>, Freeman, &amp; Weiss, 2000)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68" y="1759788"/>
            <a:ext cx="4423410" cy="12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 as an Optimization Algorithm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40167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Bethe Free Energy</a:t>
            </a:r>
            <a:r>
              <a:rPr lang="en-US" dirty="0" smtClean="0"/>
              <a:t>, a function of the beliefs: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BP </a:t>
            </a:r>
            <a:r>
              <a:rPr lang="en-US" dirty="0"/>
              <a:t>minimizes a </a:t>
            </a:r>
            <a:r>
              <a:rPr lang="en-US" b="1" dirty="0"/>
              <a:t>constrained</a:t>
            </a:r>
            <a:r>
              <a:rPr lang="en-US" dirty="0"/>
              <a:t> version of the Bethe Free </a:t>
            </a:r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BP is just one local optimization algorithm: fast but not guaranteed to converge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BP converges, the beliefs are called </a:t>
            </a:r>
            <a:r>
              <a:rPr lang="en-US" b="1" dirty="0"/>
              <a:t>fixed points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stationary points</a:t>
            </a:r>
            <a:r>
              <a:rPr lang="en-US" dirty="0"/>
              <a:t> of a function have a gradient of zero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13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227487"/>
            <a:ext cx="8229600" cy="8902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numCol="1" spcCol="137160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 smtClean="0"/>
              <a:t>stable fixed </a:t>
            </a:r>
            <a:r>
              <a:rPr lang="en-US" b="1" dirty="0"/>
              <a:t>points </a:t>
            </a:r>
            <a:r>
              <a:rPr lang="en-US" dirty="0"/>
              <a:t>of BP are </a:t>
            </a:r>
            <a:r>
              <a:rPr lang="en-US" dirty="0" smtClean="0"/>
              <a:t>local </a:t>
            </a:r>
            <a:r>
              <a:rPr lang="en-US" b="1" dirty="0" smtClean="0"/>
              <a:t>minima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Bethe </a:t>
            </a:r>
            <a:r>
              <a:rPr lang="en-US" dirty="0"/>
              <a:t>Free Energy </a:t>
            </a:r>
            <a:r>
              <a:rPr lang="en-US" dirty="0" smtClean="0"/>
              <a:t>(</a:t>
            </a:r>
            <a:r>
              <a:rPr lang="en-US" dirty="0" err="1" smtClean="0"/>
              <a:t>Heskes</a:t>
            </a:r>
            <a:r>
              <a:rPr lang="en-US" dirty="0" smtClean="0"/>
              <a:t>, 2003)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68" y="1759788"/>
            <a:ext cx="4423410" cy="12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 as an Optimization Algorithm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/>
              <a:t>For graphs with no cycles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minimizing beliefs = the true </a:t>
            </a:r>
            <a:r>
              <a:rPr lang="en-US" dirty="0" err="1" smtClean="0"/>
              <a:t>marginals</a:t>
            </a:r>
            <a:endParaRPr lang="en-US" dirty="0" smtClean="0"/>
          </a:p>
          <a:p>
            <a:pPr lvl="1"/>
            <a:r>
              <a:rPr lang="en-US" dirty="0" smtClean="0"/>
              <a:t>BP </a:t>
            </a:r>
            <a:r>
              <a:rPr lang="en-US" dirty="0"/>
              <a:t>finds the global minimum of </a:t>
            </a:r>
            <a:r>
              <a:rPr lang="en-US" dirty="0" smtClean="0"/>
              <a:t>the Bethe Free </a:t>
            </a:r>
            <a:r>
              <a:rPr lang="en-US" dirty="0"/>
              <a:t>Energy</a:t>
            </a:r>
          </a:p>
          <a:p>
            <a:pPr lvl="1"/>
            <a:r>
              <a:rPr lang="en-US" dirty="0" smtClean="0"/>
              <a:t>This </a:t>
            </a:r>
            <a:r>
              <a:rPr lang="en-US" b="1" dirty="0" smtClean="0"/>
              <a:t>global </a:t>
            </a:r>
            <a:r>
              <a:rPr lang="en-US" b="1" dirty="0"/>
              <a:t>minimum </a:t>
            </a:r>
            <a:r>
              <a:rPr lang="en-US" dirty="0"/>
              <a:t>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/>
                <a:cs typeface="Times New Roman"/>
              </a:rPr>
              <a:t>–log </a:t>
            </a:r>
            <a:r>
              <a:rPr lang="en-US" i="1" dirty="0" smtClean="0">
                <a:latin typeface="Times New Roman"/>
                <a:cs typeface="Times New Roman"/>
              </a:rPr>
              <a:t>Z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(the “Helmholtz </a:t>
            </a:r>
            <a:r>
              <a:rPr lang="en-US" dirty="0"/>
              <a:t>Free </a:t>
            </a:r>
            <a:r>
              <a:rPr lang="en-US" dirty="0" smtClean="0"/>
              <a:t>Energy”)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/>
            <a:r>
              <a:rPr lang="en-US" dirty="0"/>
              <a:t>For graphs with cycles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minimizing beliefs only </a:t>
            </a:r>
            <a:r>
              <a:rPr lang="en-US" b="1" dirty="0"/>
              <a:t>approximate</a:t>
            </a:r>
            <a:r>
              <a:rPr lang="en-US" dirty="0"/>
              <a:t> the </a:t>
            </a:r>
            <a:r>
              <a:rPr lang="en-US" dirty="0" smtClean="0"/>
              <a:t>true </a:t>
            </a:r>
            <a:r>
              <a:rPr lang="en-US" dirty="0" err="1" smtClean="0"/>
              <a:t>marginals</a:t>
            </a:r>
            <a:endParaRPr lang="en-US" dirty="0"/>
          </a:p>
          <a:p>
            <a:pPr lvl="1"/>
            <a:r>
              <a:rPr lang="en-US" dirty="0"/>
              <a:t>Attempting to minimize may get stuck at </a:t>
            </a:r>
            <a:r>
              <a:rPr lang="en-US" b="1" dirty="0"/>
              <a:t>local minimum </a:t>
            </a:r>
            <a:r>
              <a:rPr lang="en-US" dirty="0"/>
              <a:t>or other critical point</a:t>
            </a:r>
          </a:p>
          <a:p>
            <a:pPr lvl="1"/>
            <a:r>
              <a:rPr lang="en-US" dirty="0"/>
              <a:t>Even the global minimum only approximates </a:t>
            </a:r>
            <a:r>
              <a:rPr lang="en-US" dirty="0">
                <a:latin typeface="Times New Roman"/>
                <a:cs typeface="Times New Roman"/>
              </a:rPr>
              <a:t>–log </a:t>
            </a:r>
            <a:r>
              <a:rPr lang="en-US" i="1" dirty="0">
                <a:latin typeface="Times New Roman"/>
                <a:cs typeface="Times New Roman"/>
              </a:rPr>
              <a:t>Z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 of Sum-</a:t>
            </a:r>
            <a:r>
              <a:rPr lang="en-US" dirty="0"/>
              <a:t>p</a:t>
            </a:r>
            <a:r>
              <a:rPr lang="en-US" dirty="0" smtClean="0"/>
              <a:t>roduct 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762" y="1181353"/>
            <a:ext cx="4020037" cy="50742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fixed point beliefs:</a:t>
            </a:r>
          </a:p>
          <a:p>
            <a:pPr lvl="1"/>
            <a:r>
              <a:rPr lang="en-US" dirty="0" smtClean="0"/>
              <a:t>Do not necessarily correspond to </a:t>
            </a:r>
            <a:r>
              <a:rPr lang="en-US" dirty="0" err="1" smtClean="0"/>
              <a:t>marginals</a:t>
            </a:r>
            <a:r>
              <a:rPr lang="en-US" dirty="0" smtClean="0"/>
              <a:t> of any joint distribution over all the variables (Mackay, </a:t>
            </a:r>
            <a:r>
              <a:rPr lang="en-US" dirty="0" err="1" smtClean="0"/>
              <a:t>Yedidia</a:t>
            </a:r>
            <a:r>
              <a:rPr lang="en-US" dirty="0" smtClean="0"/>
              <a:t>, Freeman, &amp; Weiss, 2001; </a:t>
            </a:r>
            <a:r>
              <a:rPr lang="en-US" dirty="0" err="1"/>
              <a:t>Yedidia</a:t>
            </a:r>
            <a:r>
              <a:rPr lang="en-US" dirty="0"/>
              <a:t>, Freeman, &amp; Weiss, </a:t>
            </a:r>
            <a:r>
              <a:rPr lang="en-US" dirty="0" smtClean="0"/>
              <a:t>2005)</a:t>
            </a:r>
          </a:p>
          <a:p>
            <a:r>
              <a:rPr lang="en-US" i="1" dirty="0" smtClean="0"/>
              <a:t>Unbelievable</a:t>
            </a:r>
            <a:r>
              <a:rPr lang="en-US" dirty="0" smtClean="0"/>
              <a:t> probabilities</a:t>
            </a:r>
          </a:p>
          <a:p>
            <a:pPr lvl="1"/>
            <a:r>
              <a:rPr lang="en-US" dirty="0" smtClean="0"/>
              <a:t>Conversely, the true </a:t>
            </a:r>
            <a:r>
              <a:rPr lang="en-US" dirty="0" err="1" smtClean="0"/>
              <a:t>marginals</a:t>
            </a:r>
            <a:r>
              <a:rPr lang="en-US" dirty="0" smtClean="0"/>
              <a:t> for many joint distributions cannot be reached by BP </a:t>
            </a:r>
            <a:r>
              <a:rPr lang="en-US" dirty="0"/>
              <a:t>(</a:t>
            </a:r>
            <a:r>
              <a:rPr lang="en-US" dirty="0" err="1"/>
              <a:t>Pitkow</a:t>
            </a:r>
            <a:r>
              <a:rPr lang="en-US" dirty="0"/>
              <a:t>, </a:t>
            </a:r>
            <a:r>
              <a:rPr lang="en-US" dirty="0" err="1"/>
              <a:t>Ahmadian</a:t>
            </a:r>
            <a:r>
              <a:rPr lang="en-US" dirty="0"/>
              <a:t>, &amp; Miller, 2011)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00069"/>
            <a:ext cx="5926986" cy="357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Figure adapted from (</a:t>
            </a:r>
            <a:r>
              <a:rPr lang="en-US" dirty="0" err="1" smtClean="0"/>
              <a:t>Pitkow</a:t>
            </a:r>
            <a:r>
              <a:rPr lang="en-US" dirty="0" smtClean="0"/>
              <a:t>, </a:t>
            </a:r>
            <a:r>
              <a:rPr lang="en-US" dirty="0" err="1" smtClean="0"/>
              <a:t>Ahmadian</a:t>
            </a:r>
            <a:r>
              <a:rPr lang="en-US" dirty="0" smtClean="0"/>
              <a:t>, &amp; Miller, 2011)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9676" y="975129"/>
            <a:ext cx="4155482" cy="3813112"/>
            <a:chOff x="299676" y="2299826"/>
            <a:chExt cx="4155482" cy="3813112"/>
          </a:xfrm>
        </p:grpSpPr>
        <p:pic>
          <p:nvPicPr>
            <p:cNvPr id="6" name="Picture 5" descr="pitkow-stable-point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299826"/>
              <a:ext cx="3997958" cy="37343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58440" y="4198719"/>
              <a:ext cx="1102695" cy="6202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err="1" smtClean="0">
                  <a:latin typeface="Times New Roman"/>
                  <a:cs typeface="Times New Roman"/>
                </a:rPr>
                <a:t>G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B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ethe</a:t>
              </a:r>
              <a:r>
                <a:rPr lang="en-US" i="1" dirty="0" smtClean="0">
                  <a:latin typeface="Times New Roman"/>
                  <a:cs typeface="Times New Roman"/>
                </a:rPr>
                <a:t>(b)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6780" y="5670493"/>
              <a:ext cx="1102695" cy="442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Ins="0" bIns="0" rtlCol="0" anchor="t">
              <a:noAutofit/>
            </a:bodyPr>
            <a:lstStyle/>
            <a:p>
              <a:pPr algn="ctr"/>
              <a:r>
                <a:rPr lang="en-US" i="1" dirty="0">
                  <a:latin typeface="Times New Roman"/>
                  <a:cs typeface="Times New Roman"/>
                </a:rPr>
                <a:t>b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>
                  <a:latin typeface="Times New Roman"/>
                  <a:cs typeface="Times New Roman"/>
                </a:rPr>
                <a:t>(</a:t>
              </a:r>
              <a:r>
                <a:rPr lang="en-US" i="1" dirty="0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12947" y="4681533"/>
              <a:ext cx="847977" cy="442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Ins="0" bIns="0" rtlCol="0" anchor="t">
              <a:no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(</a:t>
              </a:r>
              <a:r>
                <a:rPr lang="en-US" i="1" dirty="0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6935" y="2967956"/>
              <a:ext cx="1092850" cy="8419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Ins="0" bIns="0" rtlCol="0" anchor="t">
              <a:noAutofit/>
            </a:bodyPr>
            <a:lstStyle/>
            <a:p>
              <a:pPr algn="ctr"/>
              <a:endParaRPr lang="en-US" i="1" dirty="0" smtClean="0">
                <a:latin typeface="Times New Roman"/>
                <a:cs typeface="Times New Roman"/>
              </a:endParaRPr>
            </a:p>
          </p:txBody>
        </p:sp>
        <p:pic>
          <p:nvPicPr>
            <p:cNvPr id="13" name="Picture 12" descr="pitkow-stable-point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11" t="26798" r="26476" b="64243"/>
            <a:stretch/>
          </p:blipFill>
          <p:spPr>
            <a:xfrm>
              <a:off x="3099433" y="2795867"/>
              <a:ext cx="492274" cy="334717"/>
            </a:xfrm>
            <a:prstGeom prst="rect">
              <a:avLst/>
            </a:prstGeom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4788241"/>
            <a:ext cx="3997958" cy="13901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figure shows a two-dimensional slice of the Bethe Free Energy for a binary graphical model with pairwise interactions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54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 of Max-product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0760"/>
            <a:ext cx="8229600" cy="8902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numCol="1" spcCol="137160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If the max-</a:t>
            </a:r>
            <a:r>
              <a:rPr lang="en-US" dirty="0" err="1" smtClean="0"/>
              <a:t>marginals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are a fixed point of BP, and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i="1" baseline="30000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 is the corresponding assignment (assumed unique), then </a:t>
            </a:r>
            <a:r>
              <a:rPr lang="en-US" i="1" dirty="0" smtClean="0">
                <a:latin typeface="Times New Roman"/>
                <a:cs typeface="Times New Roman"/>
              </a:rPr>
              <a:t>p(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i="1" dirty="0" smtClean="0">
                <a:latin typeface="Times New Roman"/>
                <a:cs typeface="Times New Roman"/>
              </a:rPr>
              <a:t>) &gt; p(x)</a:t>
            </a:r>
            <a:r>
              <a:rPr lang="en-US" dirty="0" smtClean="0"/>
              <a:t> for every </a:t>
            </a:r>
            <a:r>
              <a:rPr lang="en-US" i="1" dirty="0" smtClean="0">
                <a:latin typeface="Times New Roman"/>
                <a:cs typeface="Times New Roman"/>
              </a:rPr>
              <a:t>x ≠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i="1" baseline="30000" dirty="0" smtClean="0">
                <a:latin typeface="Times New Roman"/>
                <a:cs typeface="Times New Roman"/>
              </a:rPr>
              <a:t>*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in a rather large neighborhood around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b="1" i="1" baseline="30000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 (Weiss &amp; Freeman, 2001).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0452"/>
            <a:ext cx="410557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Figure from (Weiss &amp; Freeman, 2001) </a:t>
            </a:r>
          </a:p>
        </p:txBody>
      </p:sp>
      <p:pic>
        <p:nvPicPr>
          <p:cNvPr id="7" name="Picture 6" descr="weiss-max-prod-gri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2" y="2311267"/>
            <a:ext cx="3790218" cy="376868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75278"/>
            <a:ext cx="4316224" cy="1604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Informally: If </a:t>
            </a:r>
            <a:r>
              <a:rPr lang="en-US" dirty="0"/>
              <a:t>you take the </a:t>
            </a:r>
            <a:r>
              <a:rPr lang="en-US" dirty="0" smtClean="0"/>
              <a:t>fixed-point solution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dirty="0" smtClean="0"/>
              <a:t> </a:t>
            </a:r>
            <a:r>
              <a:rPr lang="en-US" dirty="0"/>
              <a:t>and arbitrarily </a:t>
            </a:r>
            <a:r>
              <a:rPr lang="en-US" dirty="0" smtClean="0"/>
              <a:t>change </a:t>
            </a:r>
            <a:r>
              <a:rPr lang="en-US" dirty="0"/>
              <a:t>the values of the dark </a:t>
            </a:r>
            <a:r>
              <a:rPr lang="en-US" dirty="0" smtClean="0"/>
              <a:t>nodes in the figure, the overall probability </a:t>
            </a:r>
            <a:r>
              <a:rPr lang="en-US" dirty="0"/>
              <a:t>of the </a:t>
            </a:r>
            <a:r>
              <a:rPr lang="en-US" dirty="0" smtClean="0"/>
              <a:t>configuration will decrease.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399840"/>
            <a:ext cx="4316224" cy="1823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neighbors of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i="1" baseline="30000" dirty="0">
                <a:latin typeface="Times New Roman"/>
                <a:cs typeface="Times New Roman"/>
              </a:rPr>
              <a:t>*</a:t>
            </a:r>
            <a:r>
              <a:rPr lang="en-US" dirty="0"/>
              <a:t> </a:t>
            </a:r>
            <a:r>
              <a:rPr lang="en-US" dirty="0" smtClean="0"/>
              <a:t>are constructed </a:t>
            </a:r>
            <a:r>
              <a:rPr lang="en-US" dirty="0"/>
              <a:t>as follows: </a:t>
            </a:r>
            <a:r>
              <a:rPr lang="en-US" dirty="0" smtClean="0"/>
              <a:t>For </a:t>
            </a:r>
            <a:r>
              <a:rPr lang="en-US" dirty="0"/>
              <a:t>any set of </a:t>
            </a:r>
            <a:r>
              <a:rPr lang="en-US" dirty="0" err="1"/>
              <a:t>vars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3"/>
                </a:solidFill>
              </a:rPr>
              <a:t>disconnected trees and single loops</a:t>
            </a:r>
            <a:r>
              <a:rPr lang="en-US" dirty="0"/>
              <a:t>, set the variables in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/>
              <a:t> to arbitrary values, and the rest to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 of Max-product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0760"/>
            <a:ext cx="8229600" cy="8902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numCol="1" spcCol="137160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If the max-</a:t>
            </a:r>
            <a:r>
              <a:rPr lang="en-US" dirty="0" err="1" smtClean="0"/>
              <a:t>marginals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are a fixed point of BP, and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i="1" baseline="30000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 is the corresponding assignment (assumed unique), then </a:t>
            </a:r>
            <a:r>
              <a:rPr lang="en-US" i="1" dirty="0" smtClean="0">
                <a:latin typeface="Times New Roman"/>
                <a:cs typeface="Times New Roman"/>
              </a:rPr>
              <a:t>p(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i="1" dirty="0" smtClean="0">
                <a:latin typeface="Times New Roman"/>
                <a:cs typeface="Times New Roman"/>
              </a:rPr>
              <a:t>) &gt; p(x)</a:t>
            </a:r>
            <a:r>
              <a:rPr lang="en-US" dirty="0" smtClean="0"/>
              <a:t> for every </a:t>
            </a:r>
            <a:r>
              <a:rPr lang="en-US" i="1" dirty="0" smtClean="0">
                <a:latin typeface="Times New Roman"/>
                <a:cs typeface="Times New Roman"/>
              </a:rPr>
              <a:t>x ≠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i="1" baseline="30000" dirty="0" smtClean="0">
                <a:latin typeface="Times New Roman"/>
                <a:cs typeface="Times New Roman"/>
              </a:rPr>
              <a:t>*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in a rather large neighborhood around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b="1" i="1" baseline="30000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 (Weiss &amp; Freeman, 2001).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0452"/>
            <a:ext cx="410557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Figure from (Weiss &amp; Freeman, 2001)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2" y="2311328"/>
            <a:ext cx="3790218" cy="376855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75278"/>
            <a:ext cx="4316224" cy="1604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Informally: </a:t>
            </a:r>
            <a:r>
              <a:rPr lang="en-US" dirty="0" smtClean="0"/>
              <a:t>If </a:t>
            </a:r>
            <a:r>
              <a:rPr lang="en-US" dirty="0"/>
              <a:t>you take the </a:t>
            </a:r>
            <a:r>
              <a:rPr lang="en-US" dirty="0" smtClean="0"/>
              <a:t>fixed-point solution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dirty="0" smtClean="0"/>
              <a:t> </a:t>
            </a:r>
            <a:r>
              <a:rPr lang="en-US" dirty="0"/>
              <a:t>and arbitrarily </a:t>
            </a:r>
            <a:r>
              <a:rPr lang="en-US" dirty="0" smtClean="0"/>
              <a:t>change </a:t>
            </a:r>
            <a:r>
              <a:rPr lang="en-US" dirty="0"/>
              <a:t>the values of the dark </a:t>
            </a:r>
            <a:r>
              <a:rPr lang="en-US" dirty="0" smtClean="0"/>
              <a:t>nodes in the figure, the overall probability </a:t>
            </a:r>
            <a:r>
              <a:rPr lang="en-US" dirty="0"/>
              <a:t>of the </a:t>
            </a:r>
            <a:r>
              <a:rPr lang="en-US" dirty="0" smtClean="0"/>
              <a:t>configuration will decrease.</a:t>
            </a:r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399840"/>
            <a:ext cx="4316224" cy="1823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neighbors of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i="1" baseline="30000" dirty="0">
                <a:latin typeface="Times New Roman"/>
                <a:cs typeface="Times New Roman"/>
              </a:rPr>
              <a:t>*</a:t>
            </a:r>
            <a:r>
              <a:rPr lang="en-US" dirty="0"/>
              <a:t> </a:t>
            </a:r>
            <a:r>
              <a:rPr lang="en-US" dirty="0" smtClean="0"/>
              <a:t>are constructed </a:t>
            </a:r>
            <a:r>
              <a:rPr lang="en-US" dirty="0"/>
              <a:t>as follows: </a:t>
            </a:r>
            <a:r>
              <a:rPr lang="en-US" dirty="0" smtClean="0"/>
              <a:t>For </a:t>
            </a:r>
            <a:r>
              <a:rPr lang="en-US" dirty="0"/>
              <a:t>any set of </a:t>
            </a:r>
            <a:r>
              <a:rPr lang="en-US" dirty="0" err="1"/>
              <a:t>vars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3"/>
                </a:solidFill>
              </a:rPr>
              <a:t>disconnected trees and single loops</a:t>
            </a:r>
            <a:r>
              <a:rPr lang="en-US" dirty="0"/>
              <a:t>, set the variables in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/>
              <a:t> to arbitrary values, and the rest to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6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 of Max-product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0760"/>
            <a:ext cx="8229600" cy="8902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numCol="1" spcCol="137160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If the max-</a:t>
            </a:r>
            <a:r>
              <a:rPr lang="en-US" dirty="0" err="1" smtClean="0"/>
              <a:t>marginals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are a fixed point of BP, and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i="1" baseline="30000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 is the corresponding assignment (assumed unique), then </a:t>
            </a:r>
            <a:r>
              <a:rPr lang="en-US" i="1" dirty="0" smtClean="0">
                <a:latin typeface="Times New Roman"/>
                <a:cs typeface="Times New Roman"/>
              </a:rPr>
              <a:t>p(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i="1" dirty="0" smtClean="0">
                <a:latin typeface="Times New Roman"/>
                <a:cs typeface="Times New Roman"/>
              </a:rPr>
              <a:t>) &gt; p(x)</a:t>
            </a:r>
            <a:r>
              <a:rPr lang="en-US" dirty="0" smtClean="0"/>
              <a:t> for every </a:t>
            </a:r>
            <a:r>
              <a:rPr lang="en-US" i="1" dirty="0" smtClean="0">
                <a:latin typeface="Times New Roman"/>
                <a:cs typeface="Times New Roman"/>
              </a:rPr>
              <a:t>x ≠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i="1" baseline="30000" dirty="0" smtClean="0">
                <a:latin typeface="Times New Roman"/>
                <a:cs typeface="Times New Roman"/>
              </a:rPr>
              <a:t>*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in a rather large neighborhood around </a:t>
            </a:r>
            <a:r>
              <a:rPr lang="en-US" b="1" i="1" dirty="0" smtClean="0">
                <a:latin typeface="Times New Roman"/>
                <a:cs typeface="Times New Roman"/>
              </a:rPr>
              <a:t>x</a:t>
            </a:r>
            <a:r>
              <a:rPr lang="en-US" b="1" i="1" baseline="30000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 (Weiss &amp; Freeman, 2001).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0452"/>
            <a:ext cx="4105570" cy="347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Figure from (Weiss &amp; Freeman, 2001)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50" y="2311267"/>
            <a:ext cx="3768682" cy="376868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75278"/>
            <a:ext cx="4316224" cy="1604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Informally: </a:t>
            </a:r>
            <a:r>
              <a:rPr lang="en-US" dirty="0" smtClean="0"/>
              <a:t>If </a:t>
            </a:r>
            <a:r>
              <a:rPr lang="en-US" dirty="0"/>
              <a:t>you take the </a:t>
            </a:r>
            <a:r>
              <a:rPr lang="en-US" dirty="0" smtClean="0"/>
              <a:t>fixed-point solution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dirty="0" smtClean="0"/>
              <a:t> </a:t>
            </a:r>
            <a:r>
              <a:rPr lang="en-US" dirty="0"/>
              <a:t>and arbitrarily </a:t>
            </a:r>
            <a:r>
              <a:rPr lang="en-US" dirty="0" smtClean="0"/>
              <a:t>change </a:t>
            </a:r>
            <a:r>
              <a:rPr lang="en-US" dirty="0"/>
              <a:t>the values of the dark </a:t>
            </a:r>
            <a:r>
              <a:rPr lang="en-US" dirty="0" smtClean="0"/>
              <a:t>nodes in the figure, the overall probability </a:t>
            </a:r>
            <a:r>
              <a:rPr lang="en-US" dirty="0"/>
              <a:t>of the </a:t>
            </a:r>
            <a:r>
              <a:rPr lang="en-US" dirty="0" smtClean="0"/>
              <a:t>configuration will decrease.</a:t>
            </a:r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399840"/>
            <a:ext cx="4316224" cy="1823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neighbors of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i="1" baseline="30000" dirty="0">
                <a:latin typeface="Times New Roman"/>
                <a:cs typeface="Times New Roman"/>
              </a:rPr>
              <a:t>*</a:t>
            </a:r>
            <a:r>
              <a:rPr lang="en-US" dirty="0"/>
              <a:t> </a:t>
            </a:r>
            <a:r>
              <a:rPr lang="en-US" dirty="0" smtClean="0"/>
              <a:t>are constructed </a:t>
            </a:r>
            <a:r>
              <a:rPr lang="en-US" dirty="0"/>
              <a:t>as follows: </a:t>
            </a:r>
            <a:r>
              <a:rPr lang="en-US" dirty="0" smtClean="0"/>
              <a:t>For </a:t>
            </a:r>
            <a:r>
              <a:rPr lang="en-US" dirty="0"/>
              <a:t>any set of </a:t>
            </a:r>
            <a:r>
              <a:rPr lang="en-US" dirty="0" err="1"/>
              <a:t>vars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3"/>
                </a:solidFill>
              </a:rPr>
              <a:t>disconnected trees and single loops</a:t>
            </a:r>
            <a:r>
              <a:rPr lang="en-US" dirty="0"/>
              <a:t>, set the variables in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/>
              <a:t> to arbitrary values, and the rest to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30000" dirty="0">
                <a:latin typeface="Times New Roman"/>
                <a:cs typeface="Times New Roman"/>
              </a:rPr>
              <a:t>*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6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6460"/>
          </a:xfrm>
        </p:spPr>
        <p:txBody>
          <a:bodyPr>
            <a:normAutofit/>
          </a:bodyPr>
          <a:lstStyle/>
          <a:p>
            <a:r>
              <a:rPr lang="en-US" dirty="0"/>
              <a:t>BP as an Optimization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172"/>
            <a:ext cx="8229600" cy="4509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Appendix provides a more in-depth study of BP as an optimization algorithm.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Our focus is on the Bethe Free Energy and its relation to KL divergence, Gibbs Free Energy, and the Helmholtz Free Energy.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also include a discussion of the convergence properties of max-product BP.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KL and Free Energies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3505236"/>
            <a:ext cx="4688699" cy="5772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600" b="1" dirty="0" smtClean="0"/>
              <a:t>Gibbs Free Energy</a:t>
            </a:r>
            <a:endParaRPr lang="en-US" sz="2600" b="1" i="1" dirty="0" smtClean="0">
              <a:latin typeface="Times New Roman"/>
              <a:cs typeface="Times New Roman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06473"/>
            <a:ext cx="6019800" cy="175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929179"/>
            <a:ext cx="5541578" cy="5772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600" b="1" dirty="0" err="1"/>
              <a:t>Kullback</a:t>
            </a:r>
            <a:r>
              <a:rPr lang="en-US" sz="2600" b="1" dirty="0"/>
              <a:t>–</a:t>
            </a:r>
            <a:r>
              <a:rPr lang="en-US" sz="2600" b="1" dirty="0" err="1"/>
              <a:t>Leibler</a:t>
            </a:r>
            <a:r>
              <a:rPr lang="en-US" sz="2600" b="1" dirty="0"/>
              <a:t> (KL) divergence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3505236"/>
            <a:ext cx="79928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5253583"/>
            <a:ext cx="4688699" cy="5772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600" b="1" dirty="0" smtClean="0"/>
              <a:t>Helmholtz Free Energy</a:t>
            </a:r>
            <a:endParaRPr lang="en-US" sz="2600" b="1" i="1" dirty="0" smtClean="0">
              <a:latin typeface="Times New Roman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" y="5255318"/>
            <a:ext cx="79928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3" y="6020803"/>
            <a:ext cx="3337560" cy="44196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1" y="4196602"/>
            <a:ext cx="694944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Minimizing KL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we find the distribution </a:t>
            </a:r>
            <a:r>
              <a:rPr lang="en-US" b="1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/>
              <a:t> that minimizes the KL divergence, then </a:t>
            </a:r>
            <a:r>
              <a:rPr lang="en-US" b="1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b = p</a:t>
            </a:r>
          </a:p>
          <a:p>
            <a:endParaRPr lang="en-US" b="1" i="1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endParaRPr lang="en-US" b="1" i="1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r>
              <a:rPr lang="en-US" dirty="0" smtClean="0"/>
              <a:t>Also, true of the minimum of the </a:t>
            </a:r>
            <a:r>
              <a:rPr lang="en-US" dirty="0"/>
              <a:t>Gibbs Free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But what if </a:t>
            </a:r>
            <a:r>
              <a:rPr lang="en-US" b="1" i="1" dirty="0">
                <a:solidFill>
                  <a:schemeClr val="accent1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/>
              <a:t> is not (necessarily) a probability distribution?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02" y="2254144"/>
            <a:ext cx="6820397" cy="18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ntent Placeholder 2"/>
          <p:cNvSpPr txBox="1">
            <a:spLocks/>
          </p:cNvSpPr>
          <p:nvPr/>
        </p:nvSpPr>
        <p:spPr>
          <a:xfrm>
            <a:off x="456432" y="1189572"/>
            <a:ext cx="3010247" cy="141178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True distribution: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on a 2 Variable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992850" y="1391020"/>
            <a:ext cx="2731590" cy="2420667"/>
            <a:chOff x="1728945" y="2353347"/>
            <a:chExt cx="1974438" cy="1749698"/>
          </a:xfrm>
        </p:grpSpPr>
        <p:sp>
          <p:nvSpPr>
            <p:cNvPr id="12" name="Oval 11"/>
            <p:cNvSpPr/>
            <p:nvPr/>
          </p:nvSpPr>
          <p:spPr>
            <a:xfrm>
              <a:off x="1728945" y="2353347"/>
              <a:ext cx="486739" cy="4933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" name="Straight Connector 13"/>
            <p:cNvCxnSpPr>
              <a:stCxn id="12" idx="4"/>
              <a:endCxn id="15" idx="0"/>
            </p:cNvCxnSpPr>
            <p:nvPr/>
          </p:nvCxnSpPr>
          <p:spPr>
            <a:xfrm>
              <a:off x="1972314" y="2846684"/>
              <a:ext cx="743296" cy="10177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96281" y="3864387"/>
              <a:ext cx="238658" cy="23865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16644" y="2353347"/>
              <a:ext cx="486739" cy="4933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4" name="Straight Connector 43"/>
            <p:cNvCxnSpPr>
              <a:stCxn id="16" idx="4"/>
              <a:endCxn id="15" idx="0"/>
            </p:cNvCxnSpPr>
            <p:nvPr/>
          </p:nvCxnSpPr>
          <p:spPr>
            <a:xfrm flipH="1">
              <a:off x="2715610" y="2846684"/>
              <a:ext cx="744403" cy="101770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9" y="1809944"/>
            <a:ext cx="1968500" cy="54610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5615150" y="2050441"/>
            <a:ext cx="660326" cy="1103468"/>
            <a:chOff x="1358156" y="2774108"/>
            <a:chExt cx="660326" cy="1103468"/>
          </a:xfrm>
          <a:solidFill>
            <a:schemeClr val="accent2"/>
          </a:solidFill>
        </p:grpSpPr>
        <p:pic>
          <p:nvPicPr>
            <p:cNvPr id="56" name="Picture 5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182" y="2774108"/>
              <a:ext cx="495300" cy="2667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</p:pic>
        <p:cxnSp>
          <p:nvCxnSpPr>
            <p:cNvPr id="63" name="Straight Arrow Connector 62"/>
            <p:cNvCxnSpPr/>
            <p:nvPr/>
          </p:nvCxnSpPr>
          <p:spPr>
            <a:xfrm>
              <a:off x="1358156" y="2925513"/>
              <a:ext cx="660326" cy="952063"/>
            </a:xfrm>
            <a:prstGeom prst="straightConnector1">
              <a:avLst/>
            </a:prstGeom>
            <a:grpFill/>
            <a:ln w="57150" cmpd="sng">
              <a:solidFill>
                <a:schemeClr val="accent2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450683" y="2050441"/>
            <a:ext cx="684457" cy="1103468"/>
            <a:chOff x="2193689" y="2774108"/>
            <a:chExt cx="684457" cy="1103468"/>
          </a:xfrm>
          <a:solidFill>
            <a:schemeClr val="accent3"/>
          </a:solidFill>
        </p:grpSpPr>
        <p:pic>
          <p:nvPicPr>
            <p:cNvPr id="55" name="Picture 5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689" y="2774108"/>
              <a:ext cx="520700" cy="2667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</p:pic>
        <p:cxnSp>
          <p:nvCxnSpPr>
            <p:cNvPr id="65" name="Straight Arrow Connector 64"/>
            <p:cNvCxnSpPr/>
            <p:nvPr/>
          </p:nvCxnSpPr>
          <p:spPr>
            <a:xfrm flipH="1">
              <a:off x="2193689" y="2925513"/>
              <a:ext cx="684457" cy="952063"/>
            </a:xfrm>
            <a:prstGeom prst="straightConnector1">
              <a:avLst/>
            </a:prstGeom>
            <a:grpFill/>
            <a:ln w="57150" cmpd="sng">
              <a:solidFill>
                <a:schemeClr val="accent3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535576" y="2317141"/>
            <a:ext cx="1431917" cy="1297124"/>
            <a:chOff x="278582" y="3040808"/>
            <a:chExt cx="1431917" cy="1297124"/>
          </a:xfrm>
          <a:solidFill>
            <a:schemeClr val="accent1"/>
          </a:solidFill>
        </p:grpSpPr>
        <p:pic>
          <p:nvPicPr>
            <p:cNvPr id="58" name="Picture 5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82" y="3779132"/>
              <a:ext cx="1244600" cy="5588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cxnSp>
          <p:nvCxnSpPr>
            <p:cNvPr id="68" name="Straight Arrow Connector 67"/>
            <p:cNvCxnSpPr/>
            <p:nvPr/>
          </p:nvCxnSpPr>
          <p:spPr>
            <a:xfrm flipH="1" flipV="1">
              <a:off x="1072551" y="3040808"/>
              <a:ext cx="637948" cy="912431"/>
            </a:xfrm>
            <a:prstGeom prst="straightConnector1">
              <a:avLst/>
            </a:prstGeom>
            <a:grpFill/>
            <a:ln w="5715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776651" y="2317141"/>
            <a:ext cx="1518997" cy="1297124"/>
            <a:chOff x="2519657" y="3040808"/>
            <a:chExt cx="1518997" cy="1297124"/>
          </a:xfrm>
          <a:solidFill>
            <a:schemeClr val="accent4"/>
          </a:solidFill>
        </p:grpSpPr>
        <p:pic>
          <p:nvPicPr>
            <p:cNvPr id="57" name="Picture 5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54" y="3779132"/>
              <a:ext cx="1244600" cy="5588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</p:pic>
        <p:cxnSp>
          <p:nvCxnSpPr>
            <p:cNvPr id="69" name="Straight Arrow Connector 68"/>
            <p:cNvCxnSpPr/>
            <p:nvPr/>
          </p:nvCxnSpPr>
          <p:spPr>
            <a:xfrm flipV="1">
              <a:off x="2519657" y="3040808"/>
              <a:ext cx="611093" cy="912431"/>
            </a:xfrm>
            <a:prstGeom prst="straightConnector1">
              <a:avLst/>
            </a:prstGeom>
            <a:grpFill/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Content Placeholder 2"/>
          <p:cNvSpPr txBox="1">
            <a:spLocks/>
          </p:cNvSpPr>
          <p:nvPr/>
        </p:nvSpPr>
        <p:spPr>
          <a:xfrm>
            <a:off x="456432" y="2897349"/>
            <a:ext cx="3010247" cy="278314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Beliefs at the end of BP:</a:t>
            </a:r>
            <a:endParaRPr lang="en-US" sz="2200" dirty="0"/>
          </a:p>
        </p:txBody>
      </p: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9" y="3509281"/>
            <a:ext cx="2273300" cy="19050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4422436" y="4537007"/>
            <a:ext cx="3870884" cy="1143484"/>
            <a:chOff x="4422436" y="4537007"/>
            <a:chExt cx="3870884" cy="1143484"/>
          </a:xfrm>
        </p:grpSpPr>
        <p:pic>
          <p:nvPicPr>
            <p:cNvPr id="82" name="Picture 8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178" y="5261391"/>
              <a:ext cx="2565400" cy="41910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4422436" y="4537007"/>
              <a:ext cx="3870884" cy="64521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/>
                <a:t>We successfully minimized the KL divergence!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30328" y="6033741"/>
            <a:ext cx="4291469" cy="6452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*where U(x) is the uniform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853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>
          <a:xfrm>
            <a:off x="363504" y="1127312"/>
            <a:ext cx="3508887" cy="116181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True distribution: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on a 3 Variable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13086" y="1127312"/>
            <a:ext cx="3477186" cy="1255232"/>
            <a:chOff x="1728945" y="2353347"/>
            <a:chExt cx="3477186" cy="1255232"/>
          </a:xfrm>
        </p:grpSpPr>
        <p:sp>
          <p:nvSpPr>
            <p:cNvPr id="12" name="Oval 11"/>
            <p:cNvSpPr/>
            <p:nvPr/>
          </p:nvSpPr>
          <p:spPr>
            <a:xfrm>
              <a:off x="1728945" y="2353347"/>
              <a:ext cx="486739" cy="4933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14" name="Straight Connector 13"/>
            <p:cNvCxnSpPr>
              <a:stCxn id="12" idx="6"/>
              <a:endCxn id="15" idx="0"/>
            </p:cNvCxnSpPr>
            <p:nvPr/>
          </p:nvCxnSpPr>
          <p:spPr>
            <a:xfrm>
              <a:off x="2215684" y="2600016"/>
              <a:ext cx="499926" cy="7699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96281" y="3369921"/>
              <a:ext cx="238658" cy="23865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16644" y="2353347"/>
              <a:ext cx="486739" cy="4933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4" name="Straight Connector 43"/>
            <p:cNvCxnSpPr>
              <a:stCxn id="16" idx="2"/>
              <a:endCxn id="15" idx="0"/>
            </p:cNvCxnSpPr>
            <p:nvPr/>
          </p:nvCxnSpPr>
          <p:spPr>
            <a:xfrm flipH="1">
              <a:off x="2715610" y="2600016"/>
              <a:ext cx="501034" cy="7699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48" idx="0"/>
            </p:cNvCxnSpPr>
            <p:nvPr/>
          </p:nvCxnSpPr>
          <p:spPr>
            <a:xfrm>
              <a:off x="3703383" y="2600016"/>
              <a:ext cx="514975" cy="7699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099029" y="3369921"/>
              <a:ext cx="238658" cy="23865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19392" y="2353347"/>
              <a:ext cx="486739" cy="4933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</a:p>
          </p:txBody>
        </p:sp>
        <p:cxnSp>
          <p:nvCxnSpPr>
            <p:cNvPr id="50" name="Straight Connector 49"/>
            <p:cNvCxnSpPr>
              <a:stCxn id="49" idx="2"/>
              <a:endCxn id="48" idx="0"/>
            </p:cNvCxnSpPr>
            <p:nvPr/>
          </p:nvCxnSpPr>
          <p:spPr>
            <a:xfrm flipH="1">
              <a:off x="4218358" y="2600016"/>
              <a:ext cx="501034" cy="7699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9" y="1591452"/>
            <a:ext cx="3187700" cy="5461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2692804"/>
            <a:ext cx="4046220" cy="64008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00" y="3581340"/>
            <a:ext cx="2811780" cy="19888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80422" y="5816483"/>
            <a:ext cx="2867863" cy="6452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/>
              <a:t>KL decomposes over the </a:t>
            </a:r>
            <a:r>
              <a:rPr lang="en-US" sz="2200" dirty="0" err="1" smtClean="0"/>
              <a:t>marginals</a:t>
            </a:r>
            <a:endParaRPr lang="en-US" sz="2200" dirty="0" smtClean="0"/>
          </a:p>
        </p:txBody>
      </p:sp>
      <p:sp>
        <p:nvSpPr>
          <p:cNvPr id="17" name="Right Brace 16"/>
          <p:cNvSpPr/>
          <p:nvPr/>
        </p:nvSpPr>
        <p:spPr>
          <a:xfrm rot="5400000">
            <a:off x="7067838" y="4379538"/>
            <a:ext cx="224059" cy="26631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2" y="3544009"/>
            <a:ext cx="2882900" cy="9906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1" y="5610175"/>
            <a:ext cx="2882900" cy="6096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3504" y="4851506"/>
            <a:ext cx="3426224" cy="6452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Define the </a:t>
            </a:r>
            <a:r>
              <a:rPr lang="en-US" sz="2200" b="1" dirty="0" smtClean="0">
                <a:solidFill>
                  <a:schemeClr val="accent4"/>
                </a:solidFill>
              </a:rPr>
              <a:t>joint belief</a:t>
            </a:r>
            <a:r>
              <a:rPr lang="en-US" sz="2200" dirty="0" smtClean="0"/>
              <a:t> to have the same form: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9275" y="2470383"/>
            <a:ext cx="3420453" cy="9400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The true distribution can be expressed in terms of its </a:t>
            </a:r>
            <a:r>
              <a:rPr lang="en-US" sz="2200" b="1" dirty="0" err="1" smtClean="0">
                <a:solidFill>
                  <a:schemeClr val="accent1"/>
                </a:solidFill>
              </a:rPr>
              <a:t>marginals</a:t>
            </a:r>
            <a:r>
              <a:rPr lang="en-US" sz="22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38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>
          <a:xfrm>
            <a:off x="363504" y="1127312"/>
            <a:ext cx="3508887" cy="116181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True distribution: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on a 3 Variable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13086" y="1127312"/>
            <a:ext cx="3477186" cy="1255232"/>
            <a:chOff x="1728945" y="2353347"/>
            <a:chExt cx="3477186" cy="1255232"/>
          </a:xfrm>
        </p:grpSpPr>
        <p:sp>
          <p:nvSpPr>
            <p:cNvPr id="12" name="Oval 11"/>
            <p:cNvSpPr/>
            <p:nvPr/>
          </p:nvSpPr>
          <p:spPr>
            <a:xfrm>
              <a:off x="1728945" y="2353347"/>
              <a:ext cx="486739" cy="4933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</a:p>
          </p:txBody>
        </p:sp>
        <p:cxnSp>
          <p:nvCxnSpPr>
            <p:cNvPr id="14" name="Straight Connector 13"/>
            <p:cNvCxnSpPr>
              <a:stCxn id="12" idx="6"/>
              <a:endCxn id="15" idx="0"/>
            </p:cNvCxnSpPr>
            <p:nvPr/>
          </p:nvCxnSpPr>
          <p:spPr>
            <a:xfrm>
              <a:off x="2215684" y="2600016"/>
              <a:ext cx="499926" cy="7699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96281" y="3369921"/>
              <a:ext cx="238658" cy="23865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16644" y="2353347"/>
              <a:ext cx="486739" cy="4933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4" name="Straight Connector 43"/>
            <p:cNvCxnSpPr>
              <a:stCxn id="16" idx="2"/>
              <a:endCxn id="15" idx="0"/>
            </p:cNvCxnSpPr>
            <p:nvPr/>
          </p:nvCxnSpPr>
          <p:spPr>
            <a:xfrm flipH="1">
              <a:off x="2715610" y="2600016"/>
              <a:ext cx="501034" cy="7699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6"/>
              <a:endCxn id="48" idx="0"/>
            </p:cNvCxnSpPr>
            <p:nvPr/>
          </p:nvCxnSpPr>
          <p:spPr>
            <a:xfrm>
              <a:off x="3703383" y="2600016"/>
              <a:ext cx="514975" cy="7699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099029" y="3369921"/>
              <a:ext cx="238658" cy="23865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19392" y="2353347"/>
              <a:ext cx="486739" cy="4933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Y</a:t>
              </a:r>
            </a:p>
          </p:txBody>
        </p:sp>
        <p:cxnSp>
          <p:nvCxnSpPr>
            <p:cNvPr id="50" name="Straight Connector 49"/>
            <p:cNvCxnSpPr>
              <a:stCxn id="49" idx="2"/>
              <a:endCxn id="48" idx="0"/>
            </p:cNvCxnSpPr>
            <p:nvPr/>
          </p:nvCxnSpPr>
          <p:spPr>
            <a:xfrm flipH="1">
              <a:off x="4218358" y="2600016"/>
              <a:ext cx="501034" cy="76990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9" y="1591452"/>
            <a:ext cx="3187700" cy="546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2" y="3544009"/>
            <a:ext cx="2882900" cy="990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1" y="5610175"/>
            <a:ext cx="28829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80422" y="5816483"/>
            <a:ext cx="2867863" cy="9049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/>
              <a:t>Gibbs Free Energy</a:t>
            </a:r>
            <a:br>
              <a:rPr lang="en-US" sz="2200" dirty="0" smtClean="0"/>
            </a:br>
            <a:r>
              <a:rPr lang="en-US" sz="2200" dirty="0" smtClean="0"/>
              <a:t>decomposes over the </a:t>
            </a:r>
            <a:r>
              <a:rPr lang="en-US" sz="2200" dirty="0" err="1" smtClean="0"/>
              <a:t>marginals</a:t>
            </a:r>
            <a:endParaRPr lang="en-US" sz="2200" dirty="0" smtClean="0"/>
          </a:p>
        </p:txBody>
      </p:sp>
      <p:sp>
        <p:nvSpPr>
          <p:cNvPr id="17" name="Right Brace 16"/>
          <p:cNvSpPr/>
          <p:nvPr/>
        </p:nvSpPr>
        <p:spPr>
          <a:xfrm rot="5400000">
            <a:off x="7067838" y="4379538"/>
            <a:ext cx="224059" cy="26631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20" y="3590629"/>
            <a:ext cx="3337560" cy="19888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3504" y="4851506"/>
            <a:ext cx="3426224" cy="6452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Define the </a:t>
            </a:r>
            <a:r>
              <a:rPr lang="en-US" sz="2200" b="1" dirty="0" smtClean="0">
                <a:solidFill>
                  <a:schemeClr val="accent4"/>
                </a:solidFill>
              </a:rPr>
              <a:t>joint belief</a:t>
            </a:r>
            <a:r>
              <a:rPr lang="en-US" sz="2200" dirty="0" smtClean="0"/>
              <a:t> to have the same form: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9275" y="2470383"/>
            <a:ext cx="3420453" cy="9400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The true distribution can be expressed in terms of its </a:t>
            </a:r>
            <a:r>
              <a:rPr lang="en-US" sz="2200" b="1" dirty="0" err="1" smtClean="0">
                <a:solidFill>
                  <a:schemeClr val="accent1"/>
                </a:solidFill>
              </a:rPr>
              <a:t>marginals</a:t>
            </a:r>
            <a:r>
              <a:rPr lang="en-US" sz="22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65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>
          <a:xfrm>
            <a:off x="363505" y="1127312"/>
            <a:ext cx="3426224" cy="116181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True distribution: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 on an Acyclic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80422" y="5816483"/>
            <a:ext cx="2867863" cy="9049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/>
              <a:t>KL decomposes over the </a:t>
            </a:r>
            <a:r>
              <a:rPr lang="en-US" sz="2200" dirty="0" err="1" smtClean="0"/>
              <a:t>marginals</a:t>
            </a:r>
            <a:endParaRPr lang="en-US" sz="2200" dirty="0" smtClean="0"/>
          </a:p>
        </p:txBody>
      </p:sp>
      <p:sp>
        <p:nvSpPr>
          <p:cNvPr id="17" name="Right Brace 16"/>
          <p:cNvSpPr/>
          <p:nvPr/>
        </p:nvSpPr>
        <p:spPr>
          <a:xfrm rot="5400000">
            <a:off x="6839619" y="3944686"/>
            <a:ext cx="224061" cy="363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6" y="1557111"/>
            <a:ext cx="2324100" cy="6350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1" y="3576551"/>
            <a:ext cx="2311400" cy="6223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822019" y="3206296"/>
            <a:ext cx="3760199" cy="172905"/>
            <a:chOff x="492120" y="3950977"/>
            <a:chExt cx="8067290" cy="370958"/>
          </a:xfrm>
        </p:grpSpPr>
        <p:sp>
          <p:nvSpPr>
            <p:cNvPr id="29" name="TextBox 28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20390" y="1127201"/>
            <a:ext cx="3349544" cy="2055239"/>
            <a:chOff x="302603" y="2813593"/>
            <a:chExt cx="5430412" cy="3332031"/>
          </a:xfrm>
        </p:grpSpPr>
        <p:sp>
          <p:nvSpPr>
            <p:cNvPr id="35" name="Oval 34"/>
            <p:cNvSpPr/>
            <p:nvPr/>
          </p:nvSpPr>
          <p:spPr>
            <a:xfrm>
              <a:off x="302603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297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7" name="Straight Connector 36"/>
            <p:cNvCxnSpPr>
              <a:stCxn id="35" idx="4"/>
              <a:endCxn id="36" idx="0"/>
            </p:cNvCxnSpPr>
            <p:nvPr/>
          </p:nvCxnSpPr>
          <p:spPr>
            <a:xfrm>
              <a:off x="506944" y="5725067"/>
              <a:ext cx="8546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551722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4416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Connector 39"/>
            <p:cNvCxnSpPr>
              <a:stCxn id="38" idx="4"/>
              <a:endCxn id="39" idx="0"/>
            </p:cNvCxnSpPr>
            <p:nvPr/>
          </p:nvCxnSpPr>
          <p:spPr>
            <a:xfrm>
              <a:off x="1756063" y="5725067"/>
              <a:ext cx="8546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819782" y="5308998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32477" y="5943393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3" name="Straight Connector 42"/>
            <p:cNvCxnSpPr>
              <a:stCxn id="41" idx="4"/>
              <a:endCxn id="42" idx="0"/>
            </p:cNvCxnSpPr>
            <p:nvPr/>
          </p:nvCxnSpPr>
          <p:spPr>
            <a:xfrm>
              <a:off x="3024124" y="5723219"/>
              <a:ext cx="8546" cy="220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075215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87908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1" name="Straight Connector 50"/>
            <p:cNvCxnSpPr>
              <a:stCxn id="45" idx="4"/>
              <a:endCxn id="46" idx="0"/>
            </p:cNvCxnSpPr>
            <p:nvPr/>
          </p:nvCxnSpPr>
          <p:spPr>
            <a:xfrm>
              <a:off x="4279556" y="5725067"/>
              <a:ext cx="8544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324334" y="5308998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37027" y="5943392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4" name="Straight Connector 53"/>
            <p:cNvCxnSpPr>
              <a:stCxn id="52" idx="4"/>
              <a:endCxn id="53" idx="0"/>
            </p:cNvCxnSpPr>
            <p:nvPr/>
          </p:nvCxnSpPr>
          <p:spPr>
            <a:xfrm>
              <a:off x="5528676" y="5723219"/>
              <a:ext cx="8544" cy="220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696572" y="446956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03458" y="4991213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7" name="Straight Connector 56"/>
            <p:cNvCxnSpPr>
              <a:stCxn id="56" idx="1"/>
              <a:endCxn id="45" idx="0"/>
            </p:cNvCxnSpPr>
            <p:nvPr/>
          </p:nvCxnSpPr>
          <p:spPr>
            <a:xfrm flipH="1">
              <a:off x="4279556" y="5091405"/>
              <a:ext cx="523902" cy="21944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0"/>
              <a:endCxn id="55" idx="4"/>
            </p:cNvCxnSpPr>
            <p:nvPr/>
          </p:nvCxnSpPr>
          <p:spPr>
            <a:xfrm flipH="1" flipV="1">
              <a:off x="4900913" y="4883785"/>
              <a:ext cx="2737" cy="1074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3"/>
              <a:endCxn id="52" idx="0"/>
            </p:cNvCxnSpPr>
            <p:nvPr/>
          </p:nvCxnSpPr>
          <p:spPr>
            <a:xfrm>
              <a:off x="5003843" y="5091405"/>
              <a:ext cx="524832" cy="2175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570328" y="2813593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76086" y="3335245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2" name="Straight Connector 61"/>
            <p:cNvCxnSpPr>
              <a:stCxn id="61" idx="1"/>
              <a:endCxn id="70" idx="0"/>
            </p:cNvCxnSpPr>
            <p:nvPr/>
          </p:nvCxnSpPr>
          <p:spPr>
            <a:xfrm flipH="1">
              <a:off x="1120162" y="3435439"/>
              <a:ext cx="1555924" cy="102911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0"/>
              <a:endCxn id="60" idx="4"/>
            </p:cNvCxnSpPr>
            <p:nvPr/>
          </p:nvCxnSpPr>
          <p:spPr>
            <a:xfrm flipH="1" flipV="1">
              <a:off x="2774669" y="3227814"/>
              <a:ext cx="1610" cy="1074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3"/>
              <a:endCxn id="65" idx="0"/>
            </p:cNvCxnSpPr>
            <p:nvPr/>
          </p:nvCxnSpPr>
          <p:spPr>
            <a:xfrm>
              <a:off x="2876471" y="3435438"/>
              <a:ext cx="1202702" cy="1335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874832" y="3568961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80204" y="4203825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7" name="Straight Connector 66"/>
            <p:cNvCxnSpPr>
              <a:stCxn id="66" idx="1"/>
              <a:endCxn id="41" idx="0"/>
            </p:cNvCxnSpPr>
            <p:nvPr/>
          </p:nvCxnSpPr>
          <p:spPr>
            <a:xfrm flipH="1">
              <a:off x="3024123" y="4304018"/>
              <a:ext cx="756081" cy="10049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0"/>
              <a:endCxn id="65" idx="4"/>
            </p:cNvCxnSpPr>
            <p:nvPr/>
          </p:nvCxnSpPr>
          <p:spPr>
            <a:xfrm flipV="1">
              <a:off x="3880397" y="3983182"/>
              <a:ext cx="198776" cy="22064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5" idx="3"/>
              <a:endCxn id="55" idx="0"/>
            </p:cNvCxnSpPr>
            <p:nvPr/>
          </p:nvCxnSpPr>
          <p:spPr>
            <a:xfrm>
              <a:off x="4525566" y="4266934"/>
              <a:ext cx="375347" cy="2026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15821" y="4464556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22707" y="4986204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1"/>
              <a:endCxn id="35" idx="0"/>
            </p:cNvCxnSpPr>
            <p:nvPr/>
          </p:nvCxnSpPr>
          <p:spPr>
            <a:xfrm flipH="1">
              <a:off x="506944" y="5086397"/>
              <a:ext cx="515763" cy="2244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0"/>
              <a:endCxn id="70" idx="4"/>
            </p:cNvCxnSpPr>
            <p:nvPr/>
          </p:nvCxnSpPr>
          <p:spPr>
            <a:xfrm flipH="1" flipV="1">
              <a:off x="1120162" y="4878777"/>
              <a:ext cx="2737" cy="1074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1" idx="3"/>
              <a:endCxn id="38" idx="0"/>
            </p:cNvCxnSpPr>
            <p:nvPr/>
          </p:nvCxnSpPr>
          <p:spPr>
            <a:xfrm>
              <a:off x="1223092" y="5086397"/>
              <a:ext cx="532971" cy="2244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4325181" y="4166741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0"/>
              <a:endCxn id="65" idx="4"/>
            </p:cNvCxnSpPr>
            <p:nvPr/>
          </p:nvCxnSpPr>
          <p:spPr>
            <a:xfrm flipH="1" flipV="1">
              <a:off x="4079173" y="3983182"/>
              <a:ext cx="346201" cy="18355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1" y="5734050"/>
            <a:ext cx="2400300" cy="622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71" y="3677428"/>
            <a:ext cx="5166360" cy="196596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63504" y="4851506"/>
            <a:ext cx="3426224" cy="6452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Define the </a:t>
            </a:r>
            <a:r>
              <a:rPr lang="en-US" sz="2200" b="1" dirty="0" smtClean="0">
                <a:solidFill>
                  <a:schemeClr val="accent4"/>
                </a:solidFill>
              </a:rPr>
              <a:t>joint belief</a:t>
            </a:r>
            <a:r>
              <a:rPr lang="en-US" sz="2200" dirty="0" smtClean="0"/>
              <a:t> to have the same form: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9275" y="2470383"/>
            <a:ext cx="3420453" cy="9400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The true distribution can be expressed in terms of its </a:t>
            </a:r>
            <a:r>
              <a:rPr lang="en-US" sz="2200" b="1" dirty="0" err="1" smtClean="0">
                <a:solidFill>
                  <a:schemeClr val="accent1"/>
                </a:solidFill>
              </a:rPr>
              <a:t>marginals</a:t>
            </a:r>
            <a:r>
              <a:rPr lang="en-US" sz="22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29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>
          <a:xfrm>
            <a:off x="363505" y="1127312"/>
            <a:ext cx="3426224" cy="116181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True distribution: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 on an Acyclic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9275" y="2470383"/>
            <a:ext cx="3420453" cy="9400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The true distribution can be expressed in terms of its </a:t>
            </a:r>
            <a:r>
              <a:rPr lang="en-US" sz="2200" b="1" dirty="0" err="1" smtClean="0">
                <a:solidFill>
                  <a:schemeClr val="accent1"/>
                </a:solidFill>
              </a:rPr>
              <a:t>marginals</a:t>
            </a:r>
            <a:r>
              <a:rPr lang="en-US" sz="2200" dirty="0" smtClean="0"/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504" y="4851506"/>
            <a:ext cx="3426224" cy="6452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200" dirty="0" smtClean="0"/>
              <a:t>Define the </a:t>
            </a:r>
            <a:r>
              <a:rPr lang="en-US" sz="2200" b="1" dirty="0" smtClean="0">
                <a:solidFill>
                  <a:schemeClr val="accent4"/>
                </a:solidFill>
              </a:rPr>
              <a:t>joint belief</a:t>
            </a:r>
            <a:r>
              <a:rPr lang="en-US" sz="2200" dirty="0" smtClean="0"/>
              <a:t> to have the same form: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6839619" y="3944686"/>
            <a:ext cx="224061" cy="363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6" y="1557111"/>
            <a:ext cx="2324100" cy="6350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1" y="3576551"/>
            <a:ext cx="2311400" cy="6223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822019" y="3206296"/>
            <a:ext cx="3760199" cy="172905"/>
            <a:chOff x="492120" y="3950977"/>
            <a:chExt cx="8067290" cy="370958"/>
          </a:xfrm>
        </p:grpSpPr>
        <p:sp>
          <p:nvSpPr>
            <p:cNvPr id="29" name="TextBox 28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20390" y="1127201"/>
            <a:ext cx="3349544" cy="2055239"/>
            <a:chOff x="302603" y="2813593"/>
            <a:chExt cx="5430412" cy="3332031"/>
          </a:xfrm>
        </p:grpSpPr>
        <p:sp>
          <p:nvSpPr>
            <p:cNvPr id="35" name="Oval 34"/>
            <p:cNvSpPr/>
            <p:nvPr/>
          </p:nvSpPr>
          <p:spPr>
            <a:xfrm>
              <a:off x="302603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297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7" name="Straight Connector 36"/>
            <p:cNvCxnSpPr>
              <a:stCxn id="35" idx="4"/>
              <a:endCxn id="36" idx="0"/>
            </p:cNvCxnSpPr>
            <p:nvPr/>
          </p:nvCxnSpPr>
          <p:spPr>
            <a:xfrm>
              <a:off x="506944" y="5725067"/>
              <a:ext cx="8546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551722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4416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Connector 39"/>
            <p:cNvCxnSpPr>
              <a:stCxn id="38" idx="4"/>
              <a:endCxn id="39" idx="0"/>
            </p:cNvCxnSpPr>
            <p:nvPr/>
          </p:nvCxnSpPr>
          <p:spPr>
            <a:xfrm>
              <a:off x="1756063" y="5725067"/>
              <a:ext cx="8546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819782" y="5308998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32477" y="5943393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3" name="Straight Connector 42"/>
            <p:cNvCxnSpPr>
              <a:stCxn id="41" idx="4"/>
              <a:endCxn id="42" idx="0"/>
            </p:cNvCxnSpPr>
            <p:nvPr/>
          </p:nvCxnSpPr>
          <p:spPr>
            <a:xfrm>
              <a:off x="3024124" y="5723219"/>
              <a:ext cx="8546" cy="220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075215" y="531084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87908" y="5945239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1" name="Straight Connector 50"/>
            <p:cNvCxnSpPr>
              <a:stCxn id="45" idx="4"/>
              <a:endCxn id="46" idx="0"/>
            </p:cNvCxnSpPr>
            <p:nvPr/>
          </p:nvCxnSpPr>
          <p:spPr>
            <a:xfrm>
              <a:off x="4279556" y="5725067"/>
              <a:ext cx="8544" cy="2201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324334" y="5308998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37027" y="5943392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4" name="Straight Connector 53"/>
            <p:cNvCxnSpPr>
              <a:stCxn id="52" idx="4"/>
              <a:endCxn id="53" idx="0"/>
            </p:cNvCxnSpPr>
            <p:nvPr/>
          </p:nvCxnSpPr>
          <p:spPr>
            <a:xfrm>
              <a:off x="5528676" y="5723219"/>
              <a:ext cx="8544" cy="22017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696572" y="4469565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6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03458" y="4991213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7" name="Straight Connector 56"/>
            <p:cNvCxnSpPr>
              <a:stCxn id="56" idx="1"/>
              <a:endCxn id="45" idx="0"/>
            </p:cNvCxnSpPr>
            <p:nvPr/>
          </p:nvCxnSpPr>
          <p:spPr>
            <a:xfrm flipH="1">
              <a:off x="4279556" y="5091405"/>
              <a:ext cx="523902" cy="21944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0"/>
              <a:endCxn id="55" idx="4"/>
            </p:cNvCxnSpPr>
            <p:nvPr/>
          </p:nvCxnSpPr>
          <p:spPr>
            <a:xfrm flipH="1" flipV="1">
              <a:off x="4900913" y="4883785"/>
              <a:ext cx="2737" cy="1074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3"/>
              <a:endCxn id="52" idx="0"/>
            </p:cNvCxnSpPr>
            <p:nvPr/>
          </p:nvCxnSpPr>
          <p:spPr>
            <a:xfrm>
              <a:off x="5003843" y="5091405"/>
              <a:ext cx="524832" cy="2175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570328" y="2813593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8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76086" y="3335245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2" name="Straight Connector 61"/>
            <p:cNvCxnSpPr>
              <a:stCxn id="61" idx="1"/>
              <a:endCxn id="70" idx="0"/>
            </p:cNvCxnSpPr>
            <p:nvPr/>
          </p:nvCxnSpPr>
          <p:spPr>
            <a:xfrm flipH="1">
              <a:off x="1120162" y="3435439"/>
              <a:ext cx="1555924" cy="102911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0"/>
              <a:endCxn id="60" idx="4"/>
            </p:cNvCxnSpPr>
            <p:nvPr/>
          </p:nvCxnSpPr>
          <p:spPr>
            <a:xfrm flipH="1" flipV="1">
              <a:off x="2774669" y="3227814"/>
              <a:ext cx="1610" cy="1074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3"/>
              <a:endCxn id="65" idx="0"/>
            </p:cNvCxnSpPr>
            <p:nvPr/>
          </p:nvCxnSpPr>
          <p:spPr>
            <a:xfrm>
              <a:off x="2876471" y="3435438"/>
              <a:ext cx="1202702" cy="13352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874832" y="3568961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7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80204" y="4203825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7" name="Straight Connector 66"/>
            <p:cNvCxnSpPr>
              <a:stCxn id="66" idx="1"/>
              <a:endCxn id="41" idx="0"/>
            </p:cNvCxnSpPr>
            <p:nvPr/>
          </p:nvCxnSpPr>
          <p:spPr>
            <a:xfrm flipH="1">
              <a:off x="3024123" y="4304018"/>
              <a:ext cx="756081" cy="100498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0"/>
              <a:endCxn id="65" idx="4"/>
            </p:cNvCxnSpPr>
            <p:nvPr/>
          </p:nvCxnSpPr>
          <p:spPr>
            <a:xfrm flipV="1">
              <a:off x="3880397" y="3983182"/>
              <a:ext cx="198776" cy="22064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5" idx="3"/>
              <a:endCxn id="55" idx="0"/>
            </p:cNvCxnSpPr>
            <p:nvPr/>
          </p:nvCxnSpPr>
          <p:spPr>
            <a:xfrm>
              <a:off x="4525566" y="4266934"/>
              <a:ext cx="375347" cy="20263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15821" y="4464556"/>
              <a:ext cx="408681" cy="414221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8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9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22707" y="4986204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13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71" idx="1"/>
              <a:endCxn id="35" idx="0"/>
            </p:cNvCxnSpPr>
            <p:nvPr/>
          </p:nvCxnSpPr>
          <p:spPr>
            <a:xfrm flipH="1">
              <a:off x="506944" y="5086397"/>
              <a:ext cx="515763" cy="2244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0"/>
              <a:endCxn id="70" idx="4"/>
            </p:cNvCxnSpPr>
            <p:nvPr/>
          </p:nvCxnSpPr>
          <p:spPr>
            <a:xfrm flipH="1" flipV="1">
              <a:off x="1120162" y="4878777"/>
              <a:ext cx="2737" cy="10742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1" idx="3"/>
              <a:endCxn id="38" idx="0"/>
            </p:cNvCxnSpPr>
            <p:nvPr/>
          </p:nvCxnSpPr>
          <p:spPr>
            <a:xfrm>
              <a:off x="1223092" y="5086397"/>
              <a:ext cx="532971" cy="22444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4325181" y="4166741"/>
              <a:ext cx="200385" cy="20038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0"/>
              <a:endCxn id="65" idx="4"/>
            </p:cNvCxnSpPr>
            <p:nvPr/>
          </p:nvCxnSpPr>
          <p:spPr>
            <a:xfrm flipH="1" flipV="1">
              <a:off x="4079173" y="3983182"/>
              <a:ext cx="346201" cy="183559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1" y="5734050"/>
            <a:ext cx="2400300" cy="6223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5780422" y="5877935"/>
            <a:ext cx="2867863" cy="9049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/>
              <a:t>Gibbs Free Energy</a:t>
            </a:r>
            <a:br>
              <a:rPr lang="en-US" sz="2200" dirty="0" smtClean="0"/>
            </a:br>
            <a:r>
              <a:rPr lang="en-US" sz="2200" dirty="0" smtClean="0"/>
              <a:t>decomposes over the </a:t>
            </a:r>
            <a:r>
              <a:rPr lang="en-US" sz="2200" dirty="0" err="1" smtClean="0"/>
              <a:t>marginals</a:t>
            </a:r>
            <a:endParaRPr lang="en-US" sz="2200" dirty="0" smtClean="0"/>
          </a:p>
        </p:txBody>
      </p:sp>
      <p:pic>
        <p:nvPicPr>
          <p:cNvPr id="78" name="Picture 7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52" y="4381625"/>
            <a:ext cx="3989070" cy="12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9023</TotalTime>
  <Words>1372</Words>
  <Application>Microsoft Macintosh PowerPoint</Application>
  <PresentationFormat>On-screen Show (4:3)</PresentationFormat>
  <Paragraphs>255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Section 3: Appendix</vt:lpstr>
      <vt:lpstr>BP as an Optimization Algorithm</vt:lpstr>
      <vt:lpstr>KL and Free Energies</vt:lpstr>
      <vt:lpstr>Minimizing KL Divergence</vt:lpstr>
      <vt:lpstr>BP on a 2 Variable Chain</vt:lpstr>
      <vt:lpstr>BP on a 3 Variable Chain</vt:lpstr>
      <vt:lpstr>BP on a 3 Variable Chain</vt:lpstr>
      <vt:lpstr>BP on an Acyclic Graph</vt:lpstr>
      <vt:lpstr>BP on an Acyclic Graph</vt:lpstr>
      <vt:lpstr>BP on a Loopy Graph</vt:lpstr>
      <vt:lpstr>BP on a Loopy Graph</vt:lpstr>
      <vt:lpstr>BP as an Optimization Algorithm</vt:lpstr>
      <vt:lpstr>BP as an Optimization Algorithm</vt:lpstr>
      <vt:lpstr>BP as an Optimization Algorithm</vt:lpstr>
      <vt:lpstr>Convergence of Sum-product BP</vt:lpstr>
      <vt:lpstr>Convergence of Max-product BP</vt:lpstr>
      <vt:lpstr>Convergence of Max-product BP</vt:lpstr>
      <vt:lpstr>Convergence of Max-product BP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Matt Gormley</cp:lastModifiedBy>
  <cp:revision>389</cp:revision>
  <dcterms:created xsi:type="dcterms:W3CDTF">2014-04-15T19:33:39Z</dcterms:created>
  <dcterms:modified xsi:type="dcterms:W3CDTF">2015-06-16T19:24:21Z</dcterms:modified>
</cp:coreProperties>
</file>