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521" r:id="rId3"/>
    <p:sldId id="523" r:id="rId4"/>
    <p:sldId id="600" r:id="rId5"/>
    <p:sldId id="535" r:id="rId6"/>
    <p:sldId id="576" r:id="rId7"/>
    <p:sldId id="603" r:id="rId8"/>
    <p:sldId id="606" r:id="rId9"/>
    <p:sldId id="586" r:id="rId10"/>
    <p:sldId id="581" r:id="rId11"/>
    <p:sldId id="607" r:id="rId12"/>
    <p:sldId id="612" r:id="rId13"/>
    <p:sldId id="614" r:id="rId14"/>
    <p:sldId id="615" r:id="rId15"/>
    <p:sldId id="616" r:id="rId16"/>
    <p:sldId id="617" r:id="rId17"/>
    <p:sldId id="608" r:id="rId18"/>
    <p:sldId id="559" r:id="rId19"/>
    <p:sldId id="567" r:id="rId20"/>
    <p:sldId id="587" r:id="rId21"/>
    <p:sldId id="588" r:id="rId22"/>
    <p:sldId id="620" r:id="rId23"/>
    <p:sldId id="592" r:id="rId24"/>
    <p:sldId id="591" r:id="rId25"/>
    <p:sldId id="565" r:id="rId26"/>
    <p:sldId id="594" r:id="rId27"/>
    <p:sldId id="593" r:id="rId28"/>
    <p:sldId id="597" r:id="rId29"/>
    <p:sldId id="610" r:id="rId30"/>
    <p:sldId id="611" r:id="rId31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2D050"/>
    <a:srgbClr val="FF0000"/>
    <a:srgbClr val="E52C1A"/>
    <a:srgbClr val="3B5998"/>
    <a:srgbClr val="2684C6"/>
    <a:srgbClr val="FFC000"/>
    <a:srgbClr val="2683C6"/>
    <a:srgbClr val="FFEAA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4783" autoAdjust="0"/>
  </p:normalViewPr>
  <p:slideViewPr>
    <p:cSldViewPr snapToGrid="0" showGuides="1">
      <p:cViewPr>
        <p:scale>
          <a:sx n="74" d="100"/>
          <a:sy n="74" d="100"/>
        </p:scale>
        <p:origin x="2144" y="144"/>
      </p:cViewPr>
      <p:guideLst>
        <p:guide orient="horz" pos="222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7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B126CBE-491E-43BE-8819-260D61BDF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95" cy="4661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1B6F0A-ACA8-49E9-BCB3-7F0CCBB946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5774" y="0"/>
            <a:ext cx="3027595" cy="4661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7482-4D38-412F-862B-78D3AF1265E9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07C985-66EB-42CD-8582-F0B9AF1A8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586"/>
            <a:ext cx="3027595" cy="4661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9EA4AB-7755-454E-8D14-B2DE6E377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5774" y="8817586"/>
            <a:ext cx="3027595" cy="4661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7F250-8A16-404F-B95A-183F86DD4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B29C-AE81-4ED6-9670-F4A2FCED7FF6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1"/>
            <a:ext cx="5588000" cy="3655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18A74-9F74-4A8F-8A00-4AA239D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4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the overview of our algorithm.</a:t>
                </a:r>
              </a:p>
              <a:p>
                <a:r>
                  <a:rPr lang="en-US" dirty="0" smtClean="0"/>
                  <a:t>Except the sampling algorithm, we follow</a:t>
                </a:r>
                <a:r>
                  <a:rPr lang="en-US" baseline="0" dirty="0" smtClean="0"/>
                  <a:t> a general approach used in previous work. </a:t>
                </a:r>
              </a:p>
              <a:p>
                <a:r>
                  <a:rPr lang="en-US" baseline="0" dirty="0" smtClean="0"/>
                  <a:t>Here, Delta is </a:t>
                </a:r>
                <a:r>
                  <a:rPr lang="en-US" dirty="0" smtClean="0"/>
                  <a:t>our estimate of global triangle counts</a:t>
                </a:r>
              </a:p>
              <a:p>
                <a:r>
                  <a:rPr lang="en-US" i="0" dirty="0" smtClean="0"/>
                  <a:t>M</a:t>
                </a:r>
                <a:r>
                  <a:rPr lang="en-US" i="0" baseline="0" dirty="0"/>
                  <a:t> </a:t>
                </a:r>
                <a:r>
                  <a:rPr lang="en-US" i="0" baseline="0" dirty="0" smtClean="0"/>
                  <a:t>is</a:t>
                </a:r>
                <a:r>
                  <a:rPr lang="en-US" dirty="0" smtClean="0"/>
                  <a:t> </a:t>
                </a:r>
                <a:r>
                  <a:rPr lang="en-US" dirty="0"/>
                  <a:t>edges </a:t>
                </a:r>
                <a:r>
                  <a:rPr lang="en-US" dirty="0" smtClean="0"/>
                  <a:t>currently stored </a:t>
                </a:r>
                <a:r>
                  <a:rPr lang="en-US" dirty="0"/>
                  <a:t>in </a:t>
                </a:r>
                <a:r>
                  <a:rPr lang="en-US" dirty="0" smtClean="0"/>
                  <a:t>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/>
                  <a:t>Puvw</a:t>
                </a:r>
                <a:r>
                  <a:rPr lang="en-US" baseline="0" dirty="0" smtClean="0"/>
                  <a:t> is the </a:t>
                </a:r>
                <a:r>
                  <a:rPr lang="en-US" dirty="0" smtClean="0"/>
                  <a:t>probability that triangle </a:t>
                </a:r>
                <a:r>
                  <a:rPr lang="en-US" i="0" dirty="0">
                    <a:latin typeface="Cambria Math" panose="02040503050406030204" pitchFamily="18" charset="0"/>
                  </a:rPr>
                  <a:t>(𝑢,𝑣,𝑤)</a:t>
                </a:r>
                <a:r>
                  <a:rPr lang="en-US" dirty="0"/>
                  <a:t> is </a:t>
                </a:r>
                <a:r>
                  <a:rPr lang="en-US" dirty="0" smtClean="0"/>
                  <a:t>discovered by our algorithm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Our estimate</a:t>
                </a:r>
                <a:r>
                  <a:rPr lang="en-US" baseline="0" dirty="0" smtClean="0"/>
                  <a:t> delta</a:t>
                </a:r>
                <a:r>
                  <a:rPr lang="en-US" dirty="0" smtClean="0"/>
                  <a:t> is initialized</a:t>
                </a:r>
                <a:r>
                  <a:rPr lang="en-US" baseline="0" dirty="0" smtClean="0"/>
                  <a:t> to 0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And whenever an edge arrives, we discover new triangles with the new edge and those stored in 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For each new triangle we discover, we increase our estimate by 1 over its discovering probability.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After that we store or discard this new edge depending on a sampling algorithm.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As you can see, whether we can discover each triangle or not depends on the sampling algorithm we use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51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the overview of our algorithm.</a:t>
                </a:r>
              </a:p>
              <a:p>
                <a:r>
                  <a:rPr lang="en-US" dirty="0" smtClean="0"/>
                  <a:t>Except the sampling algorithm, we follow</a:t>
                </a:r>
                <a:r>
                  <a:rPr lang="en-US" baseline="0" dirty="0" smtClean="0"/>
                  <a:t> a general approach used in previous work. </a:t>
                </a:r>
              </a:p>
              <a:p>
                <a:r>
                  <a:rPr lang="en-US" baseline="0" dirty="0" smtClean="0"/>
                  <a:t>Here, Delta is </a:t>
                </a:r>
                <a:r>
                  <a:rPr lang="en-US" dirty="0" smtClean="0"/>
                  <a:t>our estimate of global triangle counts</a:t>
                </a:r>
              </a:p>
              <a:p>
                <a:r>
                  <a:rPr lang="en-US" i="0" dirty="0" smtClean="0"/>
                  <a:t>M</a:t>
                </a:r>
                <a:r>
                  <a:rPr lang="en-US" i="0" baseline="0" dirty="0"/>
                  <a:t> </a:t>
                </a:r>
                <a:r>
                  <a:rPr lang="en-US" i="0" baseline="0" dirty="0" smtClean="0"/>
                  <a:t>is</a:t>
                </a:r>
                <a:r>
                  <a:rPr lang="en-US" dirty="0" smtClean="0"/>
                  <a:t> </a:t>
                </a:r>
                <a:r>
                  <a:rPr lang="en-US" dirty="0"/>
                  <a:t>edges </a:t>
                </a:r>
                <a:r>
                  <a:rPr lang="en-US" dirty="0" smtClean="0"/>
                  <a:t>currently stored </a:t>
                </a:r>
                <a:r>
                  <a:rPr lang="en-US" dirty="0"/>
                  <a:t>in </a:t>
                </a:r>
                <a:r>
                  <a:rPr lang="en-US" dirty="0" smtClean="0"/>
                  <a:t>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/>
                  <a:t>Puvw</a:t>
                </a:r>
                <a:r>
                  <a:rPr lang="en-US" baseline="0" dirty="0" smtClean="0"/>
                  <a:t> is the </a:t>
                </a:r>
                <a:r>
                  <a:rPr lang="en-US" dirty="0" smtClean="0"/>
                  <a:t>probability that triangle </a:t>
                </a:r>
                <a:r>
                  <a:rPr lang="en-US" i="0" dirty="0">
                    <a:latin typeface="Cambria Math" panose="02040503050406030204" pitchFamily="18" charset="0"/>
                  </a:rPr>
                  <a:t>(𝑢,𝑣,𝑤)</a:t>
                </a:r>
                <a:r>
                  <a:rPr lang="en-US" dirty="0"/>
                  <a:t> is </a:t>
                </a:r>
                <a:r>
                  <a:rPr lang="en-US" dirty="0" smtClean="0"/>
                  <a:t>discovered by our algorithm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Our estimate</a:t>
                </a:r>
                <a:r>
                  <a:rPr lang="en-US" baseline="0" dirty="0" smtClean="0"/>
                  <a:t> delta</a:t>
                </a:r>
                <a:r>
                  <a:rPr lang="en-US" dirty="0" smtClean="0"/>
                  <a:t> is initialized</a:t>
                </a:r>
                <a:r>
                  <a:rPr lang="en-US" baseline="0" dirty="0" smtClean="0"/>
                  <a:t> to 0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And whenever an edge arrives, we discover new triangles with the new edge and those stored in 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For each new triangle we discover, we increase our estimate by 1 over its discovering probability.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After that we store or discard this new edge depending on a sampling algorithm.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As you can see, whether we can discover each triangle or not depends on the sampling algorithm we use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57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the overview of our algorithm.</a:t>
                </a:r>
              </a:p>
              <a:p>
                <a:r>
                  <a:rPr lang="en-US" dirty="0" smtClean="0"/>
                  <a:t>Except the sampling algorithm, we follow</a:t>
                </a:r>
                <a:r>
                  <a:rPr lang="en-US" baseline="0" dirty="0" smtClean="0"/>
                  <a:t> a general approach used in previous work. </a:t>
                </a:r>
              </a:p>
              <a:p>
                <a:r>
                  <a:rPr lang="en-US" baseline="0" dirty="0" smtClean="0"/>
                  <a:t>Here, Delta is </a:t>
                </a:r>
                <a:r>
                  <a:rPr lang="en-US" dirty="0" smtClean="0"/>
                  <a:t>our estimate of global triangle counts</a:t>
                </a:r>
              </a:p>
              <a:p>
                <a:r>
                  <a:rPr lang="en-US" i="0" dirty="0" smtClean="0"/>
                  <a:t>M</a:t>
                </a:r>
                <a:r>
                  <a:rPr lang="en-US" i="0" baseline="0" dirty="0"/>
                  <a:t> </a:t>
                </a:r>
                <a:r>
                  <a:rPr lang="en-US" i="0" baseline="0" dirty="0" smtClean="0"/>
                  <a:t>is</a:t>
                </a:r>
                <a:r>
                  <a:rPr lang="en-US" dirty="0" smtClean="0"/>
                  <a:t> </a:t>
                </a:r>
                <a:r>
                  <a:rPr lang="en-US" dirty="0"/>
                  <a:t>edges </a:t>
                </a:r>
                <a:r>
                  <a:rPr lang="en-US" dirty="0" smtClean="0"/>
                  <a:t>currently stored </a:t>
                </a:r>
                <a:r>
                  <a:rPr lang="en-US" dirty="0"/>
                  <a:t>in </a:t>
                </a:r>
                <a:r>
                  <a:rPr lang="en-US" dirty="0" smtClean="0"/>
                  <a:t>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/>
                  <a:t>Puvw</a:t>
                </a:r>
                <a:r>
                  <a:rPr lang="en-US" baseline="0" dirty="0" smtClean="0"/>
                  <a:t> is the </a:t>
                </a:r>
                <a:r>
                  <a:rPr lang="en-US" dirty="0" smtClean="0"/>
                  <a:t>probability that triangle </a:t>
                </a:r>
                <a:r>
                  <a:rPr lang="en-US" i="0" dirty="0">
                    <a:latin typeface="Cambria Math" panose="02040503050406030204" pitchFamily="18" charset="0"/>
                  </a:rPr>
                  <a:t>(𝑢,𝑣,𝑤)</a:t>
                </a:r>
                <a:r>
                  <a:rPr lang="en-US" dirty="0"/>
                  <a:t> is </a:t>
                </a:r>
                <a:r>
                  <a:rPr lang="en-US" dirty="0" smtClean="0"/>
                  <a:t>discovered by our algorithm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Our estimate</a:t>
                </a:r>
                <a:r>
                  <a:rPr lang="en-US" baseline="0" dirty="0" smtClean="0"/>
                  <a:t> delta</a:t>
                </a:r>
                <a:r>
                  <a:rPr lang="en-US" dirty="0" smtClean="0"/>
                  <a:t> is initialized</a:t>
                </a:r>
                <a:r>
                  <a:rPr lang="en-US" baseline="0" dirty="0" smtClean="0"/>
                  <a:t> to 0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And whenever an edge arrives, we discover new triangles with the new edge and those stored in 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For each new triangle we discover, we increase our estimate by 1 over its discovering probability.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After that we store or discard this new edge depending on a sampling algorithm.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As you can see, whether we can discover each triangle or not depends on the sampling algorithm we use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the overview of our algorithm.</a:t>
                </a:r>
              </a:p>
              <a:p>
                <a:r>
                  <a:rPr lang="en-US" dirty="0" smtClean="0"/>
                  <a:t>Except the sampling algorithm, we follow</a:t>
                </a:r>
                <a:r>
                  <a:rPr lang="en-US" baseline="0" dirty="0" smtClean="0"/>
                  <a:t> a general approach used in previous work. </a:t>
                </a:r>
              </a:p>
              <a:p>
                <a:r>
                  <a:rPr lang="en-US" baseline="0" dirty="0" smtClean="0"/>
                  <a:t>Here, Delta is </a:t>
                </a:r>
                <a:r>
                  <a:rPr lang="en-US" dirty="0" smtClean="0"/>
                  <a:t>our estimate of global triangle counts</a:t>
                </a:r>
              </a:p>
              <a:p>
                <a:r>
                  <a:rPr lang="en-US" i="0" dirty="0" smtClean="0"/>
                  <a:t>M</a:t>
                </a:r>
                <a:r>
                  <a:rPr lang="en-US" i="0" baseline="0" dirty="0"/>
                  <a:t> </a:t>
                </a:r>
                <a:r>
                  <a:rPr lang="en-US" i="0" baseline="0" dirty="0" smtClean="0"/>
                  <a:t>is</a:t>
                </a:r>
                <a:r>
                  <a:rPr lang="en-US" dirty="0" smtClean="0"/>
                  <a:t> </a:t>
                </a:r>
                <a:r>
                  <a:rPr lang="en-US" dirty="0"/>
                  <a:t>edges </a:t>
                </a:r>
                <a:r>
                  <a:rPr lang="en-US" dirty="0" smtClean="0"/>
                  <a:t>currently stored </a:t>
                </a:r>
                <a:r>
                  <a:rPr lang="en-US" dirty="0"/>
                  <a:t>in </a:t>
                </a:r>
                <a:r>
                  <a:rPr lang="en-US" dirty="0" smtClean="0"/>
                  <a:t>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/>
                  <a:t>Puvw</a:t>
                </a:r>
                <a:r>
                  <a:rPr lang="en-US" baseline="0" dirty="0" smtClean="0"/>
                  <a:t> is the </a:t>
                </a:r>
                <a:r>
                  <a:rPr lang="en-US" dirty="0" smtClean="0"/>
                  <a:t>probability that triangle </a:t>
                </a:r>
                <a:r>
                  <a:rPr lang="en-US" i="0" dirty="0">
                    <a:latin typeface="Cambria Math" panose="02040503050406030204" pitchFamily="18" charset="0"/>
                  </a:rPr>
                  <a:t>(𝑢,𝑣,𝑤)</a:t>
                </a:r>
                <a:r>
                  <a:rPr lang="en-US" dirty="0"/>
                  <a:t> is </a:t>
                </a:r>
                <a:r>
                  <a:rPr lang="en-US" dirty="0" smtClean="0"/>
                  <a:t>discovered by our algorithm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Our estimate</a:t>
                </a:r>
                <a:r>
                  <a:rPr lang="en-US" baseline="0" dirty="0" smtClean="0"/>
                  <a:t> delta</a:t>
                </a:r>
                <a:r>
                  <a:rPr lang="en-US" dirty="0" smtClean="0"/>
                  <a:t> is initialized</a:t>
                </a:r>
                <a:r>
                  <a:rPr lang="en-US" baseline="0" dirty="0" smtClean="0"/>
                  <a:t> to 0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And whenever an edge arrives, we discover new triangles with the new edge and those stored in 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For each new triangle we discover, we increase our estimate by 1 over its discovering probability.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After that we store or discard this new edge depending on a sampling algorithm.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As you can see, whether we can discover each triangle or not depends on the sampling algorithm we use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1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the overview of our algorithm.</a:t>
                </a:r>
              </a:p>
              <a:p>
                <a:r>
                  <a:rPr lang="en-US" dirty="0" smtClean="0"/>
                  <a:t>Except the sampling algorithm, we follow</a:t>
                </a:r>
                <a:r>
                  <a:rPr lang="en-US" baseline="0" dirty="0" smtClean="0"/>
                  <a:t> a general approach used in previous work. </a:t>
                </a:r>
              </a:p>
              <a:p>
                <a:r>
                  <a:rPr lang="en-US" baseline="0" dirty="0" smtClean="0"/>
                  <a:t>Here, Delta is </a:t>
                </a:r>
                <a:r>
                  <a:rPr lang="en-US" dirty="0" smtClean="0"/>
                  <a:t>our estimate of global triangle counts</a:t>
                </a:r>
              </a:p>
              <a:p>
                <a:r>
                  <a:rPr lang="en-US" i="0" dirty="0" smtClean="0"/>
                  <a:t>M</a:t>
                </a:r>
                <a:r>
                  <a:rPr lang="en-US" i="0" baseline="0" dirty="0"/>
                  <a:t> </a:t>
                </a:r>
                <a:r>
                  <a:rPr lang="en-US" i="0" baseline="0" dirty="0" smtClean="0"/>
                  <a:t>is</a:t>
                </a:r>
                <a:r>
                  <a:rPr lang="en-US" dirty="0" smtClean="0"/>
                  <a:t> </a:t>
                </a:r>
                <a:r>
                  <a:rPr lang="en-US" dirty="0"/>
                  <a:t>edges </a:t>
                </a:r>
                <a:r>
                  <a:rPr lang="en-US" dirty="0" smtClean="0"/>
                  <a:t>currently stored </a:t>
                </a:r>
                <a:r>
                  <a:rPr lang="en-US" dirty="0"/>
                  <a:t>in </a:t>
                </a:r>
                <a:r>
                  <a:rPr lang="en-US" dirty="0" smtClean="0"/>
                  <a:t>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/>
                  <a:t>Puvw</a:t>
                </a:r>
                <a:r>
                  <a:rPr lang="en-US" baseline="0" dirty="0" smtClean="0"/>
                  <a:t> is the </a:t>
                </a:r>
                <a:r>
                  <a:rPr lang="en-US" dirty="0" smtClean="0"/>
                  <a:t>probability that triangle </a:t>
                </a:r>
                <a:r>
                  <a:rPr lang="en-US" i="0" dirty="0">
                    <a:latin typeface="Cambria Math" panose="02040503050406030204" pitchFamily="18" charset="0"/>
                  </a:rPr>
                  <a:t>(𝑢,𝑣,𝑤)</a:t>
                </a:r>
                <a:r>
                  <a:rPr lang="en-US" dirty="0"/>
                  <a:t> is </a:t>
                </a:r>
                <a:r>
                  <a:rPr lang="en-US" dirty="0" smtClean="0"/>
                  <a:t>discovered by our algorithm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Our estimate</a:t>
                </a:r>
                <a:r>
                  <a:rPr lang="en-US" baseline="0" dirty="0" smtClean="0"/>
                  <a:t> delta</a:t>
                </a:r>
                <a:r>
                  <a:rPr lang="en-US" dirty="0" smtClean="0"/>
                  <a:t> is initialized</a:t>
                </a:r>
                <a:r>
                  <a:rPr lang="en-US" baseline="0" dirty="0" smtClean="0"/>
                  <a:t> to 0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And whenever an edge arrives, we discover new triangles with the new edge and those stored in memory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For each new triangle we discover, we increase our estimate by 1 over its discovering probability.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After that we store or discard this new edge depending on a sampling algorithm.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As you can see, whether we can discover each triangle or not depends on the sampling algorithm we use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0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86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3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2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9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10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5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4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92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9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84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3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8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2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2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35177"/>
            <a:ext cx="7543800" cy="285590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848898"/>
            <a:ext cx="7543800" cy="12937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72483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0" y="6353175"/>
            <a:ext cx="9144001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 userDrawn="1"/>
        </p:nvSpPr>
        <p:spPr>
          <a:xfrm>
            <a:off x="0" y="6286691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222" y="6413838"/>
            <a:ext cx="8207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138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5245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33485"/>
            <a:ext cx="7543800" cy="105470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42869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8677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421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81151"/>
            <a:ext cx="3703320" cy="428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81151"/>
            <a:ext cx="3703320" cy="428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23088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30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2220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370985"/>
            <a:ext cx="3703320" cy="34981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2220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70985"/>
            <a:ext cx="3703320" cy="34981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88313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26588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9185"/>
            <a:ext cx="7543800" cy="1054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94009"/>
            <a:ext cx="7543801" cy="5017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12752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353175"/>
            <a:ext cx="9144001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286691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222" y="6413838"/>
            <a:ext cx="8207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138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8396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kijungs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20" Type="http://schemas.openxmlformats.org/officeDocument/2006/relationships/image" Target="../media/image3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22.jpe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4" Type="http://schemas.openxmlformats.org/officeDocument/2006/relationships/image" Target="../media/image330.png"/><Relationship Id="rId5" Type="http://schemas.openxmlformats.org/officeDocument/2006/relationships/image" Target="../media/image250.png"/><Relationship Id="rId6" Type="http://schemas.openxmlformats.org/officeDocument/2006/relationships/image" Target="../media/image350.png"/><Relationship Id="rId7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400.png"/><Relationship Id="rId7" Type="http://schemas.openxmlformats.org/officeDocument/2006/relationships/image" Target="../media/image65.png"/><Relationship Id="rId8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440.png"/><Relationship Id="rId5" Type="http://schemas.openxmlformats.org/officeDocument/2006/relationships/image" Target="../media/image66.png"/><Relationship Id="rId6" Type="http://schemas.openxmlformats.org/officeDocument/2006/relationships/image" Target="../media/image460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50.png"/><Relationship Id="rId4" Type="http://schemas.openxmlformats.org/officeDocument/2006/relationships/image" Target="../media/image660.png"/><Relationship Id="rId5" Type="http://schemas.openxmlformats.org/officeDocument/2006/relationships/image" Target="../media/image670.png"/><Relationship Id="rId6" Type="http://schemas.openxmlformats.org/officeDocument/2006/relationships/image" Target="../media/image680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4" Type="http://schemas.openxmlformats.org/officeDocument/2006/relationships/image" Target="../media/image81.png"/><Relationship Id="rId5" Type="http://schemas.openxmlformats.org/officeDocument/2006/relationships/image" Target="../media/image19.png"/><Relationship Id="rId6" Type="http://schemas.openxmlformats.org/officeDocument/2006/relationships/image" Target="../media/image82.png"/><Relationship Id="rId7" Type="http://schemas.openxmlformats.org/officeDocument/2006/relationships/image" Target="../media/image21.png"/><Relationship Id="rId8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1.png"/><Relationship Id="rId6" Type="http://schemas.openxmlformats.org/officeDocument/2006/relationships/image" Target="../media/image19.png"/><Relationship Id="rId7" Type="http://schemas.openxmlformats.org/officeDocument/2006/relationships/image" Target="../media/image82.png"/><Relationship Id="rId8" Type="http://schemas.openxmlformats.org/officeDocument/2006/relationships/image" Target="../media/image21.png"/><Relationship Id="rId9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4" Type="http://schemas.openxmlformats.org/officeDocument/2006/relationships/image" Target="../media/image87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61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7202" y="2318352"/>
            <a:ext cx="7412225" cy="128892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WRS: Waiting Room Sampling for Accurate Triangle Counting in Real Graph Streams</a:t>
            </a:r>
            <a:endParaRPr lang="ko-KR" altLang="en-US" sz="4400" b="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0617" y="3873526"/>
            <a:ext cx="5605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3200" dirty="0">
                <a:ea typeface="Helvetica" charset="0"/>
                <a:cs typeface="Helvetica" charset="0"/>
              </a:rPr>
              <a:t>Kijung Shin</a:t>
            </a:r>
            <a:endParaRPr lang="en-US" altLang="ko-KR" sz="2600" dirty="0"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</a:pPr>
            <a:endParaRPr lang="en-US" altLang="ko-KR" sz="2600" dirty="0">
              <a:ea typeface="Helvetica" charset="0"/>
              <a:cs typeface="Helvetica" charset="0"/>
              <a:hlinkClick r:id="rId3"/>
            </a:endParaRPr>
          </a:p>
          <a:p>
            <a:endParaRPr lang="en-US" sz="2600" dirty="0"/>
          </a:p>
        </p:txBody>
      </p:sp>
      <p:pic>
        <p:nvPicPr>
          <p:cNvPr id="1028" name="Picture 4" descr="Image result for cmu scs">
            <a:extLst>
              <a:ext uri="{FF2B5EF4-FFF2-40B4-BE49-F238E27FC236}">
                <a16:creationId xmlns="" xmlns:a16="http://schemas.microsoft.com/office/drawing/2014/main" id="{CE78E99A-F122-41DC-86B0-05E0C535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14" y="4565678"/>
            <a:ext cx="5342420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1F6F44B-0AA4-457A-99EF-68C8558AF72F}"/>
              </a:ext>
            </a:extLst>
          </p:cNvPr>
          <p:cNvSpPr/>
          <p:nvPr/>
        </p:nvSpPr>
        <p:spPr>
          <a:xfrm>
            <a:off x="1941105" y="5014779"/>
            <a:ext cx="6512560" cy="587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ucs.louisiana.edu/~sxk6389/assets/img/ICDM_logo.png">
            <a:extLst>
              <a:ext uri="{FF2B5EF4-FFF2-40B4-BE49-F238E27FC236}">
                <a16:creationId xmlns="" xmlns:a16="http://schemas.microsoft.com/office/drawing/2014/main" id="{816B3D13-51DC-40D2-82DB-27BDC0F3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59" y="5280957"/>
            <a:ext cx="2183712" cy="7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8"/>
    </mc:Choice>
    <mc:Fallback xmlns="">
      <p:transition spd="slow" advTm="182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roa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Temporal Pattern</a:t>
            </a:r>
          </a:p>
          <a:p>
            <a:r>
              <a:rPr lang="en-US" b="1" dirty="0">
                <a:solidFill>
                  <a:srgbClr val="FF0000"/>
                </a:solidFill>
              </a:rPr>
              <a:t>Proposed Algorithm &lt;&lt;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r>
              <a:rPr lang="en-US" dirty="0"/>
              <a:t>/30</a:t>
            </a:r>
          </a:p>
        </p:txBody>
      </p:sp>
      <p:pic>
        <p:nvPicPr>
          <p:cNvPr id="8" name="Picture 10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BB991-644B-4FF4-ACA6-8B33FDD4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F404B86-82FC-4675-A25C-E044462A6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Given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 graph stream in the chronological order</a:t>
                </a:r>
              </a:p>
              <a:p>
                <a:pPr lvl="1"/>
                <a:r>
                  <a:rPr lang="en-US" dirty="0"/>
                  <a:t>memory budget: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(i.e., 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edges can be stored)</a:t>
                </a:r>
              </a:p>
              <a:p>
                <a:r>
                  <a:rPr lang="en-US" b="1" dirty="0"/>
                  <a:t>Estimate: </a:t>
                </a:r>
                <a:r>
                  <a:rPr lang="en-US" dirty="0"/>
                  <a:t>counts of global and local triangles</a:t>
                </a:r>
                <a:endParaRPr lang="en-US" b="1" dirty="0"/>
              </a:p>
              <a:p>
                <a:r>
                  <a:rPr lang="en-US" b="1" dirty="0"/>
                  <a:t>To Minimize: </a:t>
                </a:r>
                <a:r>
                  <a:rPr lang="en-US" dirty="0"/>
                  <a:t>estimation error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404B86-82FC-4675-A25C-E044462A6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666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D4A664-1770-4360-9584-E502E7A1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931F5-C88B-4CBF-9FBA-91F12DB0A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r>
              <a:rPr lang="en-US" dirty="0"/>
              <a:t>/30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AD329D9-6F2E-4520-9216-EE0008E4B465}"/>
              </a:ext>
            </a:extLst>
          </p:cNvPr>
          <p:cNvSpPr/>
          <p:nvPr/>
        </p:nvSpPr>
        <p:spPr>
          <a:xfrm>
            <a:off x="3991378" y="4093567"/>
            <a:ext cx="4981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triangles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all triangles in the graph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triangles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the triangles incident to each node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C79A96B7-F1D4-4318-9019-4412F5CBD21C}"/>
              </a:ext>
            </a:extLst>
          </p:cNvPr>
          <p:cNvSpPr/>
          <p:nvPr/>
        </p:nvSpPr>
        <p:spPr>
          <a:xfrm>
            <a:off x="1224608" y="3761208"/>
            <a:ext cx="557055" cy="293322"/>
          </a:xfrm>
          <a:prstGeom prst="wedgeRoundRectCallout">
            <a:avLst>
              <a:gd name="adj1" fmla="val 51848"/>
              <a:gd name="adj2" fmla="val 988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8569A6E5-9F41-464D-AA00-DF6F70B6F4E5}"/>
              </a:ext>
            </a:extLst>
          </p:cNvPr>
          <p:cNvSpPr/>
          <p:nvPr/>
        </p:nvSpPr>
        <p:spPr>
          <a:xfrm>
            <a:off x="1186507" y="5635333"/>
            <a:ext cx="557055" cy="293322"/>
          </a:xfrm>
          <a:prstGeom prst="wedgeRoundRectCallout">
            <a:avLst>
              <a:gd name="adj1" fmla="val 43299"/>
              <a:gd name="adj2" fmla="val -829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6C7922D-5000-488D-8AF2-3B4B4FDA271A}"/>
              </a:ext>
            </a:extLst>
          </p:cNvPr>
          <p:cNvGrpSpPr/>
          <p:nvPr/>
        </p:nvGrpSpPr>
        <p:grpSpPr>
          <a:xfrm>
            <a:off x="385615" y="4119533"/>
            <a:ext cx="3677231" cy="1572003"/>
            <a:chOff x="4322723" y="4225097"/>
            <a:chExt cx="3677231" cy="1572003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E100DD90-4145-45D7-9B36-0E2AC9B79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771" y="4225097"/>
              <a:ext cx="469990" cy="4699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D6BED058-0B0B-4635-9630-070038A8D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5392" y="5279888"/>
              <a:ext cx="498327" cy="4671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5B4FCB01-EB2C-4046-B442-E105BF3B0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9381" y="4743743"/>
              <a:ext cx="519476" cy="47951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9137C31-A4B4-4C9D-8890-29ED9254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92508" y="4734133"/>
              <a:ext cx="490316" cy="5183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717E8612-2525-43EC-9941-6B08E3C13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99075" y="4247297"/>
              <a:ext cx="500879" cy="4868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47C4F255-44BF-458B-8FE2-35028FE39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70134" y="5272273"/>
              <a:ext cx="529732" cy="524827"/>
            </a:xfrm>
            <a:prstGeom prst="rect">
              <a:avLst/>
            </a:prstGeom>
          </p:spPr>
        </p:pic>
        <p:sp>
          <p:nvSpPr>
            <p:cNvPr id="23" name="Isosceles Triangle 22">
              <a:extLst>
                <a:ext uri="{FF2B5EF4-FFF2-40B4-BE49-F238E27FC236}">
                  <a16:creationId xmlns="" xmlns:a16="http://schemas.microsoft.com/office/drawing/2014/main" id="{754A3F13-7C99-47AE-A793-1ABA662BB4CF}"/>
                </a:ext>
              </a:extLst>
            </p:cNvPr>
            <p:cNvSpPr/>
            <p:nvPr/>
          </p:nvSpPr>
          <p:spPr>
            <a:xfrm rot="16200000">
              <a:off x="4968782" y="4548542"/>
              <a:ext cx="1035536" cy="892703"/>
            </a:xfrm>
            <a:prstGeom prst="triangl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4EA56DA3-C1CA-477B-AE00-D4B2DCFFA81E}"/>
                </a:ext>
              </a:extLst>
            </p:cNvPr>
            <p:cNvSpPr/>
            <p:nvPr/>
          </p:nvSpPr>
          <p:spPr>
            <a:xfrm rot="5400000">
              <a:off x="5864469" y="4547500"/>
              <a:ext cx="1035536" cy="892703"/>
            </a:xfrm>
            <a:prstGeom prst="triangle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="" xmlns:a16="http://schemas.microsoft.com/office/drawing/2014/main" id="{4B91FFEC-12FD-4DE3-8DEF-AF1E2F37DA6F}"/>
                </a:ext>
              </a:extLst>
            </p:cNvPr>
            <p:cNvSpPr/>
            <p:nvPr/>
          </p:nvSpPr>
          <p:spPr>
            <a:xfrm rot="10800000">
              <a:off x="5932901" y="4474979"/>
              <a:ext cx="1797822" cy="508522"/>
            </a:xfrm>
            <a:prstGeom prst="triangle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="" xmlns:a16="http://schemas.microsoft.com/office/drawing/2014/main" id="{9F076B6C-C5E1-4048-A956-74E2DE0627F1}"/>
                </a:ext>
              </a:extLst>
            </p:cNvPr>
            <p:cNvSpPr/>
            <p:nvPr/>
          </p:nvSpPr>
          <p:spPr>
            <a:xfrm rot="16200000">
              <a:off x="6751159" y="4556671"/>
              <a:ext cx="1035536" cy="892703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C44C72D-AAEF-438C-B2D9-34CD15ECD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4343" y="4576427"/>
              <a:ext cx="524707" cy="300039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88A012C-69E1-4753-A9DE-5D1C7C587ABA}"/>
                </a:ext>
              </a:extLst>
            </p:cNvPr>
            <p:cNvCxnSpPr>
              <a:cxnSpLocks/>
            </p:cNvCxnSpPr>
            <p:nvPr/>
          </p:nvCxnSpPr>
          <p:spPr>
            <a:xfrm>
              <a:off x="5230615" y="5105821"/>
              <a:ext cx="522973" cy="308390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2174C00-D628-4326-8B90-2DCC2F5C7113}"/>
                </a:ext>
              </a:extLst>
            </p:cNvPr>
            <p:cNvCxnSpPr>
              <a:cxnSpLocks/>
            </p:cNvCxnSpPr>
            <p:nvPr/>
          </p:nvCxnSpPr>
          <p:spPr>
            <a:xfrm>
              <a:off x="5930975" y="4678372"/>
              <a:ext cx="0" cy="625932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BD93A8B-C50B-4A68-AF6B-0A47C2E72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9726" y="5105821"/>
              <a:ext cx="520060" cy="308390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61FFFF13-BF00-4438-8F05-B835B5761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5223" y="4581913"/>
              <a:ext cx="525755" cy="304077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CFE484DE-A5EC-4B92-9E9F-1EA3B3713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7031" y="4475679"/>
              <a:ext cx="1367919" cy="0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30419D2-BAB9-4490-91EB-3B8486955E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6351" y="4581913"/>
              <a:ext cx="510989" cy="294553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04F92FE-21AB-4B53-9369-05A2D964EA11}"/>
                </a:ext>
              </a:extLst>
            </p:cNvPr>
            <p:cNvCxnSpPr>
              <a:cxnSpLocks/>
            </p:cNvCxnSpPr>
            <p:nvPr/>
          </p:nvCxnSpPr>
          <p:spPr>
            <a:xfrm>
              <a:off x="7739418" y="4721701"/>
              <a:ext cx="0" cy="592763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482065D0-D018-45A0-854B-7C3B47F7DFFF}"/>
                </a:ext>
              </a:extLst>
            </p:cNvPr>
            <p:cNvCxnSpPr>
              <a:cxnSpLocks/>
            </p:cNvCxnSpPr>
            <p:nvPr/>
          </p:nvCxnSpPr>
          <p:spPr>
            <a:xfrm>
              <a:off x="7026351" y="5128877"/>
              <a:ext cx="510989" cy="285334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F12847A-8FE5-49F5-92F3-0E3CE0BFC807}"/>
                </a:ext>
              </a:extLst>
            </p:cNvPr>
            <p:cNvSpPr txBox="1"/>
            <p:nvPr/>
          </p:nvSpPr>
          <p:spPr>
            <a:xfrm>
              <a:off x="5504497" y="4812105"/>
              <a:ext cx="702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E5737C7-CBB7-49A1-8503-1E37664EFE63}"/>
                </a:ext>
              </a:extLst>
            </p:cNvPr>
            <p:cNvSpPr txBox="1"/>
            <p:nvPr/>
          </p:nvSpPr>
          <p:spPr>
            <a:xfrm>
              <a:off x="6081875" y="4801880"/>
              <a:ext cx="702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9424671-8B0E-4B3A-AF7C-F2C4B3C96730}"/>
                </a:ext>
              </a:extLst>
            </p:cNvPr>
            <p:cNvSpPr txBox="1"/>
            <p:nvPr/>
          </p:nvSpPr>
          <p:spPr>
            <a:xfrm>
              <a:off x="6697833" y="4471111"/>
              <a:ext cx="702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46589A9-61ED-4DAE-AFC9-41D176F24D87}"/>
                </a:ext>
              </a:extLst>
            </p:cNvPr>
            <p:cNvSpPr txBox="1"/>
            <p:nvPr/>
          </p:nvSpPr>
          <p:spPr>
            <a:xfrm>
              <a:off x="7281845" y="4812105"/>
              <a:ext cx="702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4655F56F-E741-42FB-B6DE-2369336E3CF4}"/>
                </a:ext>
              </a:extLst>
            </p:cNvPr>
            <p:cNvSpPr/>
            <p:nvPr/>
          </p:nvSpPr>
          <p:spPr>
            <a:xfrm>
              <a:off x="4322723" y="4366214"/>
              <a:ext cx="557055" cy="293322"/>
            </a:xfrm>
            <a:prstGeom prst="wedgeRoundRectCallout">
              <a:avLst>
                <a:gd name="adj1" fmla="val 51848"/>
                <a:gd name="adj2" fmla="val 988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Speech Bubble: Rectangle with Corners Rounded 40">
              <a:extLst>
                <a:ext uri="{FF2B5EF4-FFF2-40B4-BE49-F238E27FC236}">
                  <a16:creationId xmlns="" xmlns:a16="http://schemas.microsoft.com/office/drawing/2014/main" id="{813F2743-BA42-4037-B5CB-F98A697C31E0}"/>
                </a:ext>
              </a:extLst>
            </p:cNvPr>
            <p:cNvSpPr/>
            <p:nvPr/>
          </p:nvSpPr>
          <p:spPr>
            <a:xfrm>
              <a:off x="6559138" y="5411648"/>
              <a:ext cx="557055" cy="293322"/>
            </a:xfrm>
            <a:prstGeom prst="wedgeRoundRectCallout">
              <a:avLst>
                <a:gd name="adj1" fmla="val 7392"/>
                <a:gd name="adj2" fmla="val -9271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42" name="Speech Bubble: Rectangle with Corners Rounded 41">
            <a:extLst>
              <a:ext uri="{FF2B5EF4-FFF2-40B4-BE49-F238E27FC236}">
                <a16:creationId xmlns="" xmlns:a16="http://schemas.microsoft.com/office/drawing/2014/main" id="{C31A63D0-5151-4172-864B-976855BED409}"/>
              </a:ext>
            </a:extLst>
          </p:cNvPr>
          <p:cNvSpPr/>
          <p:nvPr/>
        </p:nvSpPr>
        <p:spPr>
          <a:xfrm>
            <a:off x="3034082" y="3761208"/>
            <a:ext cx="557055" cy="293322"/>
          </a:xfrm>
          <a:prstGeom prst="wedgeRoundRectCallout">
            <a:avLst>
              <a:gd name="adj1" fmla="val 51848"/>
              <a:gd name="adj2" fmla="val 988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="" xmlns:a16="http://schemas.microsoft.com/office/drawing/2014/main" id="{9CAD5282-97BD-485E-9557-B3627F5E1FFC}"/>
              </a:ext>
            </a:extLst>
          </p:cNvPr>
          <p:cNvSpPr/>
          <p:nvPr/>
        </p:nvSpPr>
        <p:spPr>
          <a:xfrm>
            <a:off x="4096748" y="5627140"/>
            <a:ext cx="557055" cy="293322"/>
          </a:xfrm>
          <a:prstGeom prst="wedgeRoundRectCallout">
            <a:avLst>
              <a:gd name="adj1" fmla="val -47326"/>
              <a:gd name="adj2" fmla="val -894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29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BB991-644B-4FF4-ACA6-8B33FDD4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F404B86-82FC-4675-A25C-E044462A6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 approach used in </a:t>
                </a:r>
                <a:r>
                  <a:rPr lang="en-US" dirty="0" smtClean="0"/>
                  <a:t>[LK15</a:t>
                </a:r>
                <a:r>
                  <a:rPr lang="en-US" dirty="0"/>
                  <a:t>] [DERU16]</a:t>
                </a:r>
              </a:p>
              <a:p>
                <a:pPr lvl="1"/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∆</a:t>
                </a:r>
                <a:r>
                  <a:rPr lang="en-US" dirty="0"/>
                  <a:t>: our estimate of global triangle counts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𝑢𝑣𝑤</m:t>
                        </m:r>
                      </m:sub>
                    </m:sSub>
                  </m:oMath>
                </a14:m>
                <a:r>
                  <a:rPr lang="en-US" dirty="0"/>
                  <a:t>: probability that triangle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discovered</a:t>
                </a:r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404B86-82FC-4675-A25C-E044462A6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  <a:blipFill rotWithShape="0">
                <a:blip r:embed="rId3"/>
                <a:stretch>
                  <a:fillRect l="-2428" t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D4A664-1770-4360-9584-E502E7A1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931F5-C88B-4CBF-9FBA-91F12DB0A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r>
              <a:rPr lang="en-US" dirty="0"/>
              <a:t>/30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3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BB991-644B-4FF4-ACA6-8B33FDD4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F404B86-82FC-4675-A25C-E044462A6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 approach used in </a:t>
                </a:r>
                <a:r>
                  <a:rPr lang="en-US" dirty="0" smtClean="0"/>
                  <a:t>[LK15</a:t>
                </a:r>
                <a:r>
                  <a:rPr lang="en-US" dirty="0"/>
                  <a:t>] [DERU16]</a:t>
                </a:r>
              </a:p>
              <a:p>
                <a:pPr lvl="1"/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∆</a:t>
                </a:r>
                <a:r>
                  <a:rPr lang="en-US" dirty="0"/>
                  <a:t>: our estimate of global triangle counts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𝑢𝑣𝑤</m:t>
                        </m:r>
                      </m:sub>
                    </m:sSub>
                  </m:oMath>
                </a14:m>
                <a:r>
                  <a:rPr lang="en-US" dirty="0"/>
                  <a:t>: probability that triangle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discovered</a:t>
                </a:r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404B86-82FC-4675-A25C-E044462A6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  <a:blipFill rotWithShape="0">
                <a:blip r:embed="rId3"/>
                <a:stretch>
                  <a:fillRect l="-2428" t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D4A664-1770-4360-9584-E502E7A1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931F5-C88B-4CBF-9FBA-91F12DB0A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r>
              <a:rPr lang="en-US" dirty="0"/>
              <a:t>/30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3C13B8B5-81D8-4D13-A89A-52E9107ADA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161" y="4252868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C019958-3F4E-47B6-A75B-6733EBEE866D}"/>
                  </a:ext>
                </a:extLst>
              </p:cNvPr>
              <p:cNvSpPr txBox="1"/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019958-3F4E-47B6-A75B-6733EBEE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EEC9430-FF5B-4626-AAA2-4FEADDD50E92}"/>
                  </a:ext>
                </a:extLst>
              </p:cNvPr>
              <p:cNvSpPr txBox="1"/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EC9430-FF5B-4626-AAA2-4FEADDD5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blipFill>
                <a:blip r:embed="rId5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9EC7E76-1BDC-47D9-80C8-A18F7F98500A}"/>
                  </a:ext>
                </a:extLst>
              </p:cNvPr>
              <p:cNvSpPr txBox="1"/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EC7E76-1BDC-47D9-80C8-A18F7F985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061353F-DB8E-466E-85DE-86E7BBA132AD}"/>
                  </a:ext>
                </a:extLst>
              </p:cNvPr>
              <p:cNvSpPr txBox="1"/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61353F-DB8E-466E-85DE-86E7BBA13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82408A4D-F412-41AB-A505-708280E3879B}"/>
                  </a:ext>
                </a:extLst>
              </p:cNvPr>
              <p:cNvSpPr/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2408A4D-F412-41AB-A505-708280E38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B06422D-D737-44C4-BF6D-7A1A9D387D9A}"/>
              </a:ext>
            </a:extLst>
          </p:cNvPr>
          <p:cNvSpPr txBox="1"/>
          <p:nvPr/>
        </p:nvSpPr>
        <p:spPr>
          <a:xfrm>
            <a:off x="394331" y="5495419"/>
            <a:ext cx="10546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3533AB8-7115-4045-AF05-E6F4B4F86138}"/>
              </a:ext>
            </a:extLst>
          </p:cNvPr>
          <p:cNvSpPr txBox="1"/>
          <p:nvPr/>
        </p:nvSpPr>
        <p:spPr>
          <a:xfrm>
            <a:off x="182028" y="3243753"/>
            <a:ext cx="12511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new edge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5F03E3F-6416-4835-8337-FCAC508D256C}"/>
              </a:ext>
            </a:extLst>
          </p:cNvPr>
          <p:cNvSpPr txBox="1"/>
          <p:nvPr/>
        </p:nvSpPr>
        <p:spPr>
          <a:xfrm>
            <a:off x="247168" y="2627069"/>
            <a:ext cx="228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(1) Edge Arrival</a:t>
            </a:r>
          </a:p>
        </p:txBody>
      </p:sp>
    </p:spTree>
    <p:extLst>
      <p:ext uri="{BB962C8B-B14F-4D97-AF65-F5344CB8AC3E}">
        <p14:creationId xmlns:p14="http://schemas.microsoft.com/office/powerpoint/2010/main" val="34111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BB991-644B-4FF4-ACA6-8B33FDD4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F404B86-82FC-4675-A25C-E044462A6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 approach used in </a:t>
                </a:r>
                <a:r>
                  <a:rPr lang="en-US" dirty="0" smtClean="0"/>
                  <a:t>[LK15</a:t>
                </a:r>
                <a:r>
                  <a:rPr lang="en-US" dirty="0"/>
                  <a:t>] [DERU16]</a:t>
                </a:r>
              </a:p>
              <a:p>
                <a:pPr lvl="1"/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∆</a:t>
                </a:r>
                <a:r>
                  <a:rPr lang="en-US" dirty="0"/>
                  <a:t>: our estimate of global triangle counts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𝑢𝑣𝑤</m:t>
                        </m:r>
                      </m:sub>
                    </m:sSub>
                  </m:oMath>
                </a14:m>
                <a:r>
                  <a:rPr lang="en-US" dirty="0"/>
                  <a:t>: probability that triangle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discovered</a:t>
                </a:r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404B86-82FC-4675-A25C-E044462A6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  <a:blipFill rotWithShape="0">
                <a:blip r:embed="rId3"/>
                <a:stretch>
                  <a:fillRect l="-2428" t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D4A664-1770-4360-9584-E502E7A1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931F5-C88B-4CBF-9FBA-91F12DB0A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r>
              <a:rPr lang="en-US" dirty="0"/>
              <a:t>/30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3C13B8B5-81D8-4D13-A89A-52E9107A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18033"/>
              </p:ext>
            </p:extLst>
          </p:nvPr>
        </p:nvGraphicFramePr>
        <p:xfrm>
          <a:off x="361161" y="4252868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C019958-3F4E-47B6-A75B-6733EBEE866D}"/>
                  </a:ext>
                </a:extLst>
              </p:cNvPr>
              <p:cNvSpPr txBox="1"/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019958-3F4E-47B6-A75B-6733EBEE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EEC9430-FF5B-4626-AAA2-4FEADDD50E92}"/>
                  </a:ext>
                </a:extLst>
              </p:cNvPr>
              <p:cNvSpPr txBox="1"/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EC9430-FF5B-4626-AAA2-4FEADDD5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blipFill>
                <a:blip r:embed="rId5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9EC7E76-1BDC-47D9-80C8-A18F7F98500A}"/>
                  </a:ext>
                </a:extLst>
              </p:cNvPr>
              <p:cNvSpPr txBox="1"/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EC7E76-1BDC-47D9-80C8-A18F7F985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061353F-DB8E-466E-85DE-86E7BBA132AD}"/>
                  </a:ext>
                </a:extLst>
              </p:cNvPr>
              <p:cNvSpPr txBox="1"/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61353F-DB8E-466E-85DE-86E7BBA13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D4893A54-CD96-483E-B13F-704E5DAB8C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5282" y="4249561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8AA1CC5-C468-4CAD-9285-C1367E4592DB}"/>
                  </a:ext>
                </a:extLst>
              </p:cNvPr>
              <p:cNvSpPr txBox="1"/>
              <p:nvPr/>
            </p:nvSpPr>
            <p:spPr>
              <a:xfrm>
                <a:off x="3370569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AA1CC5-C468-4CAD-9285-C1367E45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69" y="4243741"/>
                <a:ext cx="445743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19E101B4-35A3-4B2A-8C4F-2E85636A4509}"/>
                  </a:ext>
                </a:extLst>
              </p:cNvPr>
              <p:cNvSpPr txBox="1"/>
              <p:nvPr/>
            </p:nvSpPr>
            <p:spPr>
              <a:xfrm>
                <a:off x="3922824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E101B4-35A3-4B2A-8C4F-2E85636A4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24" y="4255381"/>
                <a:ext cx="445743" cy="1200329"/>
              </a:xfrm>
              <a:prstGeom prst="rect">
                <a:avLst/>
              </a:prstGeom>
              <a:blipFill>
                <a:blip r:embed="rId10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2A4D1D4-77E9-4BBE-9793-8D5C1E9391CC}"/>
                  </a:ext>
                </a:extLst>
              </p:cNvPr>
              <p:cNvSpPr txBox="1"/>
              <p:nvPr/>
            </p:nvSpPr>
            <p:spPr>
              <a:xfrm>
                <a:off x="4425556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A4D1D4-77E9-4BBE-9793-8D5C1E93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56" y="4243741"/>
                <a:ext cx="445743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F1ED1CE7-89D2-4B87-92F0-7D0A828501A7}"/>
                  </a:ext>
                </a:extLst>
              </p:cNvPr>
              <p:cNvSpPr txBox="1"/>
              <p:nvPr/>
            </p:nvSpPr>
            <p:spPr>
              <a:xfrm>
                <a:off x="4977811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ED1CE7-89D2-4B87-92F0-7D0A8285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11" y="4255381"/>
                <a:ext cx="445743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623EDB07-1977-472E-9939-F52BCC10E315}"/>
                  </a:ext>
                </a:extLst>
              </p:cNvPr>
              <p:cNvSpPr/>
              <p:nvPr/>
            </p:nvSpPr>
            <p:spPr>
              <a:xfrm>
                <a:off x="3316056" y="3205829"/>
                <a:ext cx="112414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3EDB07-1977-472E-9939-F52BCC10E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056" y="3205829"/>
                <a:ext cx="112414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19B2ECDD-002A-44E9-942E-9A569C330D9F}"/>
                  </a:ext>
                </a:extLst>
              </p:cNvPr>
              <p:cNvSpPr/>
              <p:nvPr/>
            </p:nvSpPr>
            <p:spPr>
              <a:xfrm>
                <a:off x="4648427" y="3250115"/>
                <a:ext cx="9779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9B2ECDD-002A-44E9-942E-9A569C330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27" y="3250115"/>
                <a:ext cx="977960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5A8C1AD4-3198-446B-BE77-12DA362E5572}"/>
              </a:ext>
            </a:extLst>
          </p:cNvPr>
          <p:cNvCxnSpPr/>
          <p:nvPr/>
        </p:nvCxnSpPr>
        <p:spPr>
          <a:xfrm>
            <a:off x="4897178" y="3665613"/>
            <a:ext cx="114441" cy="15933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6C3BABA-BD4F-4C6A-A249-D1FB7E62CEB3}"/>
              </a:ext>
            </a:extLst>
          </p:cNvPr>
          <p:cNvCxnSpPr>
            <a:cxnSpLocks/>
          </p:cNvCxnSpPr>
          <p:nvPr/>
        </p:nvCxnSpPr>
        <p:spPr>
          <a:xfrm flipH="1">
            <a:off x="5273333" y="3667504"/>
            <a:ext cx="100468" cy="16916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056173CF-C589-4A88-9A3C-5285DA08C1E5}"/>
                  </a:ext>
                </a:extLst>
              </p:cNvPr>
              <p:cNvSpPr/>
              <p:nvPr/>
            </p:nvSpPr>
            <p:spPr>
              <a:xfrm>
                <a:off x="3302556" y="5557020"/>
                <a:ext cx="22459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6173CF-C589-4A88-9A3C-5285DA08C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56" y="5557020"/>
                <a:ext cx="2245999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0B3C6DC-08EF-406E-BB5E-4BF71431E264}"/>
              </a:ext>
            </a:extLst>
          </p:cNvPr>
          <p:cNvSpPr txBox="1"/>
          <p:nvPr/>
        </p:nvSpPr>
        <p:spPr>
          <a:xfrm>
            <a:off x="4648427" y="3019962"/>
            <a:ext cx="11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discover!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D1EA6A3D-12BE-431F-A82B-3A60A8D4C5FA}"/>
              </a:ext>
            </a:extLst>
          </p:cNvPr>
          <p:cNvSpPr/>
          <p:nvPr/>
        </p:nvSpPr>
        <p:spPr>
          <a:xfrm>
            <a:off x="2701832" y="3968737"/>
            <a:ext cx="410321" cy="6599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34D4EE7-D396-48D9-BDC8-0E9A1A9685B6}"/>
              </a:ext>
            </a:extLst>
          </p:cNvPr>
          <p:cNvSpPr txBox="1"/>
          <p:nvPr/>
        </p:nvSpPr>
        <p:spPr>
          <a:xfrm>
            <a:off x="394331" y="5495419"/>
            <a:ext cx="10546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memory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17AB0D2-5D79-424A-9F50-11261C3E4D33}"/>
              </a:ext>
            </a:extLst>
          </p:cNvPr>
          <p:cNvSpPr txBox="1"/>
          <p:nvPr/>
        </p:nvSpPr>
        <p:spPr>
          <a:xfrm>
            <a:off x="247168" y="2627069"/>
            <a:ext cx="228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(1) Edge Arrival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FF6BAE1-760B-4A73-B83A-BD2D332BC25D}"/>
              </a:ext>
            </a:extLst>
          </p:cNvPr>
          <p:cNvSpPr txBox="1"/>
          <p:nvPr/>
        </p:nvSpPr>
        <p:spPr>
          <a:xfrm>
            <a:off x="3037601" y="2627069"/>
            <a:ext cx="251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(2) Counting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D9C67CB3-95ED-41B7-9ADB-9ECFC21B6530}"/>
                  </a:ext>
                </a:extLst>
              </p:cNvPr>
              <p:cNvSpPr/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9C67CB3-95ED-41B7-9ADB-9ECFC21B6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361F2CA-C1AD-4F66-9999-6F01AA96D459}"/>
              </a:ext>
            </a:extLst>
          </p:cNvPr>
          <p:cNvSpPr txBox="1"/>
          <p:nvPr/>
        </p:nvSpPr>
        <p:spPr>
          <a:xfrm>
            <a:off x="182028" y="3243753"/>
            <a:ext cx="12511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new edge</a:t>
            </a:r>
          </a:p>
        </p:txBody>
      </p:sp>
    </p:spTree>
    <p:extLst>
      <p:ext uri="{BB962C8B-B14F-4D97-AF65-F5344CB8AC3E}">
        <p14:creationId xmlns:p14="http://schemas.microsoft.com/office/powerpoint/2010/main" val="21152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BB991-644B-4FF4-ACA6-8B33FDD4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F404B86-82FC-4675-A25C-E044462A6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 approach used in </a:t>
                </a:r>
                <a:r>
                  <a:rPr lang="en-US" dirty="0" smtClean="0"/>
                  <a:t>[LK15</a:t>
                </a:r>
                <a:r>
                  <a:rPr lang="en-US" dirty="0"/>
                  <a:t>] [DERU16]</a:t>
                </a:r>
              </a:p>
              <a:p>
                <a:pPr lvl="1"/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∆</a:t>
                </a:r>
                <a:r>
                  <a:rPr lang="en-US" dirty="0"/>
                  <a:t>: our estimate of global triangle counts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𝑢𝑣𝑤</m:t>
                        </m:r>
                      </m:sub>
                    </m:sSub>
                  </m:oMath>
                </a14:m>
                <a:r>
                  <a:rPr lang="en-US" dirty="0"/>
                  <a:t>: probability that triangle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discovered</a:t>
                </a:r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404B86-82FC-4675-A25C-E044462A6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  <a:blipFill rotWithShape="0">
                <a:blip r:embed="rId3"/>
                <a:stretch>
                  <a:fillRect l="-2428" t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D4A664-1770-4360-9584-E502E7A1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931F5-C88B-4CBF-9FBA-91F12DB0A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r>
              <a:rPr lang="en-US" dirty="0"/>
              <a:t>/30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D4893A54-CD96-483E-B13F-704E5DAB8C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5282" y="4249561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8AA1CC5-C468-4CAD-9285-C1367E4592DB}"/>
                  </a:ext>
                </a:extLst>
              </p:cNvPr>
              <p:cNvSpPr txBox="1"/>
              <p:nvPr/>
            </p:nvSpPr>
            <p:spPr>
              <a:xfrm>
                <a:off x="3370569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AA1CC5-C468-4CAD-9285-C1367E45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69" y="4243741"/>
                <a:ext cx="44574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19E101B4-35A3-4B2A-8C4F-2E85636A4509}"/>
                  </a:ext>
                </a:extLst>
              </p:cNvPr>
              <p:cNvSpPr txBox="1"/>
              <p:nvPr/>
            </p:nvSpPr>
            <p:spPr>
              <a:xfrm>
                <a:off x="3922824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E101B4-35A3-4B2A-8C4F-2E85636A4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24" y="4255381"/>
                <a:ext cx="445743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2A4D1D4-77E9-4BBE-9793-8D5C1E9391CC}"/>
                  </a:ext>
                </a:extLst>
              </p:cNvPr>
              <p:cNvSpPr txBox="1"/>
              <p:nvPr/>
            </p:nvSpPr>
            <p:spPr>
              <a:xfrm>
                <a:off x="4425556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A4D1D4-77E9-4BBE-9793-8D5C1E93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56" y="4243741"/>
                <a:ext cx="44574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F1ED1CE7-89D2-4B87-92F0-7D0A828501A7}"/>
                  </a:ext>
                </a:extLst>
              </p:cNvPr>
              <p:cNvSpPr txBox="1"/>
              <p:nvPr/>
            </p:nvSpPr>
            <p:spPr>
              <a:xfrm>
                <a:off x="4977811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ED1CE7-89D2-4B87-92F0-7D0A8285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11" y="4255381"/>
                <a:ext cx="44574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623EDB07-1977-472E-9939-F52BCC10E315}"/>
                  </a:ext>
                </a:extLst>
              </p:cNvPr>
              <p:cNvSpPr/>
              <p:nvPr/>
            </p:nvSpPr>
            <p:spPr>
              <a:xfrm>
                <a:off x="3316056" y="3205829"/>
                <a:ext cx="112414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3EDB07-1977-472E-9939-F52BCC10E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056" y="3205829"/>
                <a:ext cx="112414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19B2ECDD-002A-44E9-942E-9A569C330D9F}"/>
                  </a:ext>
                </a:extLst>
              </p:cNvPr>
              <p:cNvSpPr/>
              <p:nvPr/>
            </p:nvSpPr>
            <p:spPr>
              <a:xfrm>
                <a:off x="4648427" y="3250115"/>
                <a:ext cx="9779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9B2ECDD-002A-44E9-942E-9A569C330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27" y="3250115"/>
                <a:ext cx="977960" cy="83099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5A8C1AD4-3198-446B-BE77-12DA362E5572}"/>
              </a:ext>
            </a:extLst>
          </p:cNvPr>
          <p:cNvCxnSpPr/>
          <p:nvPr/>
        </p:nvCxnSpPr>
        <p:spPr>
          <a:xfrm>
            <a:off x="4897178" y="3665613"/>
            <a:ext cx="114441" cy="1593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6C3BABA-BD4F-4C6A-A249-D1FB7E62CEB3}"/>
              </a:ext>
            </a:extLst>
          </p:cNvPr>
          <p:cNvCxnSpPr>
            <a:cxnSpLocks/>
          </p:cNvCxnSpPr>
          <p:nvPr/>
        </p:nvCxnSpPr>
        <p:spPr>
          <a:xfrm flipH="1">
            <a:off x="5273333" y="3667504"/>
            <a:ext cx="100468" cy="1691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056173CF-C589-4A88-9A3C-5285DA08C1E5}"/>
                  </a:ext>
                </a:extLst>
              </p:cNvPr>
              <p:cNvSpPr/>
              <p:nvPr/>
            </p:nvSpPr>
            <p:spPr>
              <a:xfrm>
                <a:off x="3302556" y="5557020"/>
                <a:ext cx="224221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6173CF-C589-4A88-9A3C-5285DA08C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56" y="5557020"/>
                <a:ext cx="2242217" cy="490840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0B3C6DC-08EF-406E-BB5E-4BF71431E264}"/>
              </a:ext>
            </a:extLst>
          </p:cNvPr>
          <p:cNvSpPr txBox="1"/>
          <p:nvPr/>
        </p:nvSpPr>
        <p:spPr>
          <a:xfrm>
            <a:off x="4648427" y="3019962"/>
            <a:ext cx="11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discover!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D1EA6A3D-12BE-431F-A82B-3A60A8D4C5FA}"/>
              </a:ext>
            </a:extLst>
          </p:cNvPr>
          <p:cNvSpPr/>
          <p:nvPr/>
        </p:nvSpPr>
        <p:spPr>
          <a:xfrm>
            <a:off x="2701832" y="3968737"/>
            <a:ext cx="410321" cy="6599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AACD8E1-F6FE-4507-9D8A-8C1DB43BC791}"/>
              </a:ext>
            </a:extLst>
          </p:cNvPr>
          <p:cNvSpPr txBox="1"/>
          <p:nvPr/>
        </p:nvSpPr>
        <p:spPr>
          <a:xfrm>
            <a:off x="3037601" y="2627069"/>
            <a:ext cx="251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(2) Counting Step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="" xmlns:a16="http://schemas.microsoft.com/office/drawing/2014/main" id="{EC222D9A-A914-4823-9F39-E9BD45FB4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97755"/>
              </p:ext>
            </p:extLst>
          </p:nvPr>
        </p:nvGraphicFramePr>
        <p:xfrm>
          <a:off x="361161" y="4252868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C0A915C4-65FA-4D1C-B989-BF5FA65639BE}"/>
                  </a:ext>
                </a:extLst>
              </p:cNvPr>
              <p:cNvSpPr txBox="1"/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A915C4-65FA-4D1C-B989-BF5FA6563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A09AF82-8D56-4A10-BEA7-A6F9FCBF2768}"/>
                  </a:ext>
                </a:extLst>
              </p:cNvPr>
              <p:cNvSpPr txBox="1"/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09AF82-8D56-4A10-BEA7-A6F9FCBF2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blipFill>
                <a:blip r:embed="rId12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22D6B318-C338-4235-AEB4-E83F3F43E0DB}"/>
                  </a:ext>
                </a:extLst>
              </p:cNvPr>
              <p:cNvSpPr txBox="1"/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D6B318-C338-4235-AEB4-E83F3F43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75B48B37-B485-4E0D-A92E-A66033C67ABD}"/>
                  </a:ext>
                </a:extLst>
              </p:cNvPr>
              <p:cNvSpPr txBox="1"/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B48B37-B485-4E0D-A92E-A66033C67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F0FF0F8-AE00-4032-9D56-0D7145D2B085}"/>
              </a:ext>
            </a:extLst>
          </p:cNvPr>
          <p:cNvSpPr txBox="1"/>
          <p:nvPr/>
        </p:nvSpPr>
        <p:spPr>
          <a:xfrm>
            <a:off x="394331" y="5495419"/>
            <a:ext cx="10546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memory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76BC12A-32E3-49AA-934D-4B18BB3A6DA6}"/>
              </a:ext>
            </a:extLst>
          </p:cNvPr>
          <p:cNvSpPr txBox="1"/>
          <p:nvPr/>
        </p:nvSpPr>
        <p:spPr>
          <a:xfrm>
            <a:off x="247168" y="2627069"/>
            <a:ext cx="228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(1) Edge Arrival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9CE7C5EE-2E68-4CF5-877D-7CB408E50944}"/>
                  </a:ext>
                </a:extLst>
              </p:cNvPr>
              <p:cNvSpPr/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CE7C5EE-2E68-4CF5-877D-7CB408E50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020E66B-D075-467B-8247-6363241E4DEB}"/>
              </a:ext>
            </a:extLst>
          </p:cNvPr>
          <p:cNvSpPr txBox="1"/>
          <p:nvPr/>
        </p:nvSpPr>
        <p:spPr>
          <a:xfrm>
            <a:off x="182028" y="3243753"/>
            <a:ext cx="12511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new edge</a:t>
            </a:r>
          </a:p>
        </p:txBody>
      </p:sp>
    </p:spTree>
    <p:extLst>
      <p:ext uri="{BB962C8B-B14F-4D97-AF65-F5344CB8AC3E}">
        <p14:creationId xmlns:p14="http://schemas.microsoft.com/office/powerpoint/2010/main" val="17226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BB991-644B-4FF4-ACA6-8B33FDD4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F404B86-82FC-4675-A25C-E044462A6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 approach used in [LK15] [DERU16]</a:t>
                </a:r>
              </a:p>
              <a:p>
                <a:pPr lvl="1"/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∆</a:t>
                </a:r>
                <a:r>
                  <a:rPr lang="en-US" dirty="0"/>
                  <a:t>: our estimate of global triangle counts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𝑢𝑣𝑤</m:t>
                        </m:r>
                      </m:sub>
                    </m:sSub>
                  </m:oMath>
                </a14:m>
                <a:r>
                  <a:rPr lang="en-US" dirty="0"/>
                  <a:t>: probability that triangle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discovered</a:t>
                </a:r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404B86-82FC-4675-A25C-E044462A6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94009"/>
                <a:ext cx="8287120" cy="4273341"/>
              </a:xfrm>
              <a:blipFill rotWithShape="0">
                <a:blip r:embed="rId3"/>
                <a:stretch>
                  <a:fillRect l="-2428" t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D4A664-1770-4360-9584-E502E7A1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931F5-C88B-4CBF-9FBA-91F12DB0A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r>
              <a:rPr lang="en-US" dirty="0"/>
              <a:t>/30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D4893A54-CD96-483E-B13F-704E5DAB8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39933"/>
              </p:ext>
            </p:extLst>
          </p:nvPr>
        </p:nvGraphicFramePr>
        <p:xfrm>
          <a:off x="3325282" y="4249561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8AA1CC5-C468-4CAD-9285-C1367E4592DB}"/>
                  </a:ext>
                </a:extLst>
              </p:cNvPr>
              <p:cNvSpPr txBox="1"/>
              <p:nvPr/>
            </p:nvSpPr>
            <p:spPr>
              <a:xfrm>
                <a:off x="3370569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AA1CC5-C468-4CAD-9285-C1367E45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69" y="4243741"/>
                <a:ext cx="44574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19E101B4-35A3-4B2A-8C4F-2E85636A4509}"/>
                  </a:ext>
                </a:extLst>
              </p:cNvPr>
              <p:cNvSpPr txBox="1"/>
              <p:nvPr/>
            </p:nvSpPr>
            <p:spPr>
              <a:xfrm>
                <a:off x="3922824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E101B4-35A3-4B2A-8C4F-2E85636A4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24" y="4255381"/>
                <a:ext cx="445743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2A4D1D4-77E9-4BBE-9793-8D5C1E9391CC}"/>
                  </a:ext>
                </a:extLst>
              </p:cNvPr>
              <p:cNvSpPr txBox="1"/>
              <p:nvPr/>
            </p:nvSpPr>
            <p:spPr>
              <a:xfrm>
                <a:off x="4425556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A4D1D4-77E9-4BBE-9793-8D5C1E93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56" y="4243741"/>
                <a:ext cx="44574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F1ED1CE7-89D2-4B87-92F0-7D0A828501A7}"/>
                  </a:ext>
                </a:extLst>
              </p:cNvPr>
              <p:cNvSpPr txBox="1"/>
              <p:nvPr/>
            </p:nvSpPr>
            <p:spPr>
              <a:xfrm>
                <a:off x="4977811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ED1CE7-89D2-4B87-92F0-7D0A8285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11" y="4255381"/>
                <a:ext cx="44574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623EDB07-1977-472E-9939-F52BCC10E315}"/>
                  </a:ext>
                </a:extLst>
              </p:cNvPr>
              <p:cNvSpPr/>
              <p:nvPr/>
            </p:nvSpPr>
            <p:spPr>
              <a:xfrm>
                <a:off x="3316056" y="3205829"/>
                <a:ext cx="112414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3EDB07-1977-472E-9939-F52BCC10E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056" y="3205829"/>
                <a:ext cx="112414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19B2ECDD-002A-44E9-942E-9A569C330D9F}"/>
                  </a:ext>
                </a:extLst>
              </p:cNvPr>
              <p:cNvSpPr/>
              <p:nvPr/>
            </p:nvSpPr>
            <p:spPr>
              <a:xfrm>
                <a:off x="4648427" y="3250115"/>
                <a:ext cx="9779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9B2ECDD-002A-44E9-942E-9A569C330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27" y="3250115"/>
                <a:ext cx="977960" cy="83099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5A8C1AD4-3198-446B-BE77-12DA362E5572}"/>
              </a:ext>
            </a:extLst>
          </p:cNvPr>
          <p:cNvCxnSpPr/>
          <p:nvPr/>
        </p:nvCxnSpPr>
        <p:spPr>
          <a:xfrm>
            <a:off x="4897178" y="3665613"/>
            <a:ext cx="114441" cy="15933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6C3BABA-BD4F-4C6A-A249-D1FB7E62CEB3}"/>
              </a:ext>
            </a:extLst>
          </p:cNvPr>
          <p:cNvCxnSpPr>
            <a:cxnSpLocks/>
          </p:cNvCxnSpPr>
          <p:nvPr/>
        </p:nvCxnSpPr>
        <p:spPr>
          <a:xfrm flipH="1">
            <a:off x="5273333" y="3667504"/>
            <a:ext cx="100468" cy="1691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056173CF-C589-4A88-9A3C-5285DA08C1E5}"/>
                  </a:ext>
                </a:extLst>
              </p:cNvPr>
              <p:cNvSpPr/>
              <p:nvPr/>
            </p:nvSpPr>
            <p:spPr>
              <a:xfrm>
                <a:off x="3302556" y="5557020"/>
                <a:ext cx="224221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6173CF-C589-4A88-9A3C-5285DA08C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56" y="5557020"/>
                <a:ext cx="2242217" cy="490840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D1EA6A3D-12BE-431F-A82B-3A60A8D4C5FA}"/>
              </a:ext>
            </a:extLst>
          </p:cNvPr>
          <p:cNvSpPr/>
          <p:nvPr/>
        </p:nvSpPr>
        <p:spPr>
          <a:xfrm>
            <a:off x="2701832" y="3968737"/>
            <a:ext cx="410321" cy="6599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able 44">
            <a:extLst>
              <a:ext uri="{FF2B5EF4-FFF2-40B4-BE49-F238E27FC236}">
                <a16:creationId xmlns="" xmlns:a16="http://schemas.microsoft.com/office/drawing/2014/main" id="{4E01286F-B18C-422B-AB32-84FE6E840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14778"/>
              </p:ext>
            </p:extLst>
          </p:nvPr>
        </p:nvGraphicFramePr>
        <p:xfrm>
          <a:off x="6498588" y="4249561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2D05D171-802B-42EB-BE34-C85927DF3ED2}"/>
                  </a:ext>
                </a:extLst>
              </p:cNvPr>
              <p:cNvSpPr txBox="1"/>
              <p:nvPr/>
            </p:nvSpPr>
            <p:spPr>
              <a:xfrm>
                <a:off x="6543875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05D171-802B-42EB-BE34-C85927D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875" y="4243741"/>
                <a:ext cx="445743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4DB8A54-25F3-4510-8226-39B98E929A9E}"/>
                  </a:ext>
                </a:extLst>
              </p:cNvPr>
              <p:cNvSpPr txBox="1"/>
              <p:nvPr/>
            </p:nvSpPr>
            <p:spPr>
              <a:xfrm>
                <a:off x="7096130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DB8A54-25F3-4510-8226-39B98E929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30" y="4255381"/>
                <a:ext cx="445743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E5E67AAD-2730-42B4-BE0A-C9920852AEF6}"/>
                  </a:ext>
                </a:extLst>
              </p:cNvPr>
              <p:cNvSpPr txBox="1"/>
              <p:nvPr/>
            </p:nvSpPr>
            <p:spPr>
              <a:xfrm>
                <a:off x="7598862" y="424374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5E67AAD-2730-42B4-BE0A-C9920852A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62" y="4243741"/>
                <a:ext cx="445743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D7518611-7627-48D1-B638-F68876A11AAA}"/>
                  </a:ext>
                </a:extLst>
              </p:cNvPr>
              <p:cNvSpPr txBox="1"/>
              <p:nvPr/>
            </p:nvSpPr>
            <p:spPr>
              <a:xfrm>
                <a:off x="8151117" y="4255381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518611-7627-48D1-B638-F68876A1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117" y="4255381"/>
                <a:ext cx="445743" cy="12003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row: Right 56">
            <a:extLst>
              <a:ext uri="{FF2B5EF4-FFF2-40B4-BE49-F238E27FC236}">
                <a16:creationId xmlns="" xmlns:a16="http://schemas.microsoft.com/office/drawing/2014/main" id="{AC96A6A0-ACF9-49D9-8893-64015F5E3BAF}"/>
              </a:ext>
            </a:extLst>
          </p:cNvPr>
          <p:cNvSpPr/>
          <p:nvPr/>
        </p:nvSpPr>
        <p:spPr>
          <a:xfrm>
            <a:off x="5875138" y="3968737"/>
            <a:ext cx="410321" cy="6599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Image result for toss a coin cartoon">
            <a:extLst>
              <a:ext uri="{FF2B5EF4-FFF2-40B4-BE49-F238E27FC236}">
                <a16:creationId xmlns="" xmlns:a16="http://schemas.microsoft.com/office/drawing/2014/main" id="{E0C6B13C-66BF-44D2-8261-AAF1106A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723" y="3423018"/>
            <a:ext cx="773068" cy="7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8800E6F-77AB-4CC8-A867-39237875DC18}"/>
              </a:ext>
            </a:extLst>
          </p:cNvPr>
          <p:cNvSpPr txBox="1"/>
          <p:nvPr/>
        </p:nvSpPr>
        <p:spPr>
          <a:xfrm>
            <a:off x="3037601" y="2627069"/>
            <a:ext cx="251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(2) Counting Step</a:t>
            </a:r>
          </a:p>
        </p:txBody>
      </p:sp>
      <p:graphicFrame>
        <p:nvGraphicFramePr>
          <p:cNvPr id="69" name="Table 68">
            <a:extLst>
              <a:ext uri="{FF2B5EF4-FFF2-40B4-BE49-F238E27FC236}">
                <a16:creationId xmlns="" xmlns:a16="http://schemas.microsoft.com/office/drawing/2014/main" id="{8B67D920-417E-4414-9982-ED410440D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97755"/>
              </p:ext>
            </p:extLst>
          </p:nvPr>
        </p:nvGraphicFramePr>
        <p:xfrm>
          <a:off x="361161" y="4252868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0AD2D313-B0CA-4B22-B322-08042595FC5C}"/>
                  </a:ext>
                </a:extLst>
              </p:cNvPr>
              <p:cNvSpPr txBox="1"/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AD2D313-B0CA-4B22-B322-08042595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8" y="4247048"/>
                <a:ext cx="445743" cy="12003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D8D07A3D-2A12-4486-BBF8-2299D5C521D0}"/>
                  </a:ext>
                </a:extLst>
              </p:cNvPr>
              <p:cNvSpPr txBox="1"/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8D07A3D-2A12-4486-BBF8-2299D5C5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03" y="4258688"/>
                <a:ext cx="445743" cy="1200329"/>
              </a:xfrm>
              <a:prstGeom prst="rect">
                <a:avLst/>
              </a:prstGeom>
              <a:blipFill>
                <a:blip r:embed="rId17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CDC3E6EB-C1EE-4CE6-8F2D-C1128ADDC9B7}"/>
                  </a:ext>
                </a:extLst>
              </p:cNvPr>
              <p:cNvSpPr txBox="1"/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DC3E6EB-C1EE-4CE6-8F2D-C1128ADDC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35" y="4247048"/>
                <a:ext cx="445743" cy="12003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EAD7C379-C6B3-4982-89A8-F801EAB20A40}"/>
                  </a:ext>
                </a:extLst>
              </p:cNvPr>
              <p:cNvSpPr txBox="1"/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AD7C379-C6B3-4982-89A8-F801EAB20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90" y="4258688"/>
                <a:ext cx="445743" cy="12003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62BE3BB-0873-46E5-A29F-E0F0327C5D2C}"/>
              </a:ext>
            </a:extLst>
          </p:cNvPr>
          <p:cNvSpPr txBox="1"/>
          <p:nvPr/>
        </p:nvSpPr>
        <p:spPr>
          <a:xfrm>
            <a:off x="394331" y="5495419"/>
            <a:ext cx="10546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memory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84B3C4C-F7FC-4F6A-9700-BE870C4060A8}"/>
              </a:ext>
            </a:extLst>
          </p:cNvPr>
          <p:cNvSpPr txBox="1"/>
          <p:nvPr/>
        </p:nvSpPr>
        <p:spPr>
          <a:xfrm>
            <a:off x="247168" y="2627069"/>
            <a:ext cx="228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(1) Edge Arrival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C6416FF-81AA-4D0D-B3EC-19B73220AB08}"/>
              </a:ext>
            </a:extLst>
          </p:cNvPr>
          <p:cNvSpPr txBox="1"/>
          <p:nvPr/>
        </p:nvSpPr>
        <p:spPr>
          <a:xfrm>
            <a:off x="6383340" y="2627069"/>
            <a:ext cx="2829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(3) Sampling Step</a:t>
            </a:r>
          </a:p>
          <a:p>
            <a:r>
              <a:rPr lang="en-US" sz="2400" b="1" dirty="0"/>
              <a:t>      </a:t>
            </a:r>
            <a:r>
              <a:rPr lang="en-US" sz="2400" dirty="0"/>
              <a:t>(to be explained)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4DE35304-219C-466B-B537-00C77CF9C1B2}"/>
                  </a:ext>
                </a:extLst>
              </p:cNvPr>
              <p:cNvSpPr/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DE35304-219C-466B-B537-00C77CF9C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3" y="3209136"/>
                <a:ext cx="112414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AC55249-C341-47DF-A3C6-333B8EF14B77}"/>
              </a:ext>
            </a:extLst>
          </p:cNvPr>
          <p:cNvSpPr txBox="1"/>
          <p:nvPr/>
        </p:nvSpPr>
        <p:spPr>
          <a:xfrm>
            <a:off x="182028" y="3243753"/>
            <a:ext cx="12511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new edge</a:t>
            </a:r>
          </a:p>
        </p:txBody>
      </p:sp>
    </p:spTree>
    <p:extLst>
      <p:ext uri="{BB962C8B-B14F-4D97-AF65-F5344CB8AC3E}">
        <p14:creationId xmlns:p14="http://schemas.microsoft.com/office/powerpoint/2010/main" val="42811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E84D8-3271-476D-B1CD-4E86C98E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 Analyses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AE3BBD5-0EAC-4EC3-BEE2-D73E01CB7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94009"/>
                <a:ext cx="7543801" cy="51115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Bias and variance analyses results</a:t>
                </a:r>
              </a:p>
              <a:p>
                <a:pPr marL="201168" lvl="1" indent="0">
                  <a:buNone/>
                </a:pPr>
                <a:endParaRPr lang="en-US" sz="1800" dirty="0"/>
              </a:p>
              <a:p>
                <a:pPr marL="201168" lvl="1" indent="0">
                  <a:buNone/>
                </a:pPr>
                <a:r>
                  <a:rPr lang="en-US" dirty="0"/>
                  <a:t>    Theorem. </a:t>
                </a:r>
                <a:r>
                  <a:rPr lang="en-US" b="1" dirty="0"/>
                  <a:t>Unbiasedness </a:t>
                </a:r>
                <a:r>
                  <a:rPr lang="en-US" dirty="0"/>
                  <a:t>of </a:t>
                </a:r>
                <a:r>
                  <a:rPr lang="en-US" dirty="0" smtClean="0"/>
                  <a:t>our estimate</a:t>
                </a:r>
                <a:r>
                  <a:rPr lang="en-US" b="1" dirty="0" smtClean="0"/>
                  <a:t>:</a:t>
                </a:r>
                <a:endParaRPr lang="en-US" b="1" dirty="0"/>
              </a:p>
              <a:p>
                <a:pPr marL="201168" lvl="1" indent="0">
                  <a:buNone/>
                </a:pPr>
                <a:endParaRPr lang="en-US" sz="500" dirty="0"/>
              </a:p>
              <a:p>
                <a:pPr marL="201168" lvl="1" indent="0">
                  <a:buNone/>
                </a:pPr>
                <a:r>
                  <a:rPr lang="en-US" dirty="0"/>
                  <a:t> </a:t>
                </a:r>
              </a:p>
              <a:p>
                <a:pPr marL="201168" lvl="1" indent="0">
                  <a:buNone/>
                </a:pPr>
                <a:r>
                  <a:rPr lang="en-US" sz="1000" dirty="0"/>
                  <a:t>  </a:t>
                </a:r>
              </a:p>
              <a:p>
                <a:pPr marL="201168" lvl="1" indent="0">
                  <a:buNone/>
                </a:pPr>
                <a:r>
                  <a:rPr lang="en-US" dirty="0"/>
                  <a:t>    Theorem. </a:t>
                </a:r>
                <a:r>
                  <a:rPr lang="en-US" b="1" dirty="0"/>
                  <a:t>Variance</a:t>
                </a:r>
                <a:r>
                  <a:rPr lang="en-US" dirty="0"/>
                  <a:t> of </a:t>
                </a:r>
                <a:r>
                  <a:rPr lang="en-US" dirty="0" smtClean="0"/>
                  <a:t>our estimate: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should </a:t>
                </a:r>
                <a:r>
                  <a:rPr lang="en-US" b="1" dirty="0"/>
                  <a:t>increase discovering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𝑢𝑣𝑤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which depends </a:t>
                </a:r>
                <a:r>
                  <a:rPr lang="en-US"/>
                  <a:t>on </a:t>
                </a:r>
                <a:r>
                  <a:rPr lang="en-US" smtClean="0"/>
                  <a:t>sampling algorithms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E3BBD5-0EAC-4EC3-BEE2-D73E01CB7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94009"/>
                <a:ext cx="7543801" cy="5111541"/>
              </a:xfrm>
              <a:blipFill rotWithShape="0">
                <a:blip r:embed="rId3"/>
                <a:stretch>
                  <a:fillRect l="-2666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23C5D2-C54A-4A99-A234-5415AA795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4AC7FA-30CB-4C96-B514-F925ED8A6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r>
              <a:rPr lang="en-US" dirty="0"/>
              <a:t>/30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9B92CE74-E9AB-4D5B-A089-D8FAC852FA70}"/>
                  </a:ext>
                </a:extLst>
              </p:cNvPr>
              <p:cNvSpPr/>
              <p:nvPr/>
            </p:nvSpPr>
            <p:spPr>
              <a:xfrm>
                <a:off x="2031465" y="2358228"/>
                <a:ext cx="4619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Bias</m:t>
                    </m:r>
                    <m:r>
                      <a:rPr lang="en-US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True count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92CE74-E9AB-4D5B-A089-D8FAC852F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5" y="2358228"/>
                <a:ext cx="4619726" cy="461665"/>
              </a:xfrm>
              <a:prstGeom prst="rect">
                <a:avLst/>
              </a:prstGeom>
              <a:blipFill>
                <a:blip r:embed="rId4"/>
                <a:stretch>
                  <a:fillRect l="-2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E20A6C-5CE7-45EC-913F-E2FA222E1134}"/>
              </a:ext>
            </a:extLst>
          </p:cNvPr>
          <p:cNvGrpSpPr/>
          <p:nvPr/>
        </p:nvGrpSpPr>
        <p:grpSpPr>
          <a:xfrm>
            <a:off x="2218086" y="3526399"/>
            <a:ext cx="4246484" cy="525872"/>
            <a:chOff x="2245052" y="3591847"/>
            <a:chExt cx="4246484" cy="525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93EFC34B-DB52-4CA1-8955-341C7B9CE54D}"/>
                    </a:ext>
                  </a:extLst>
                </p:cNvPr>
                <p:cNvSpPr/>
                <p:nvPr/>
              </p:nvSpPr>
              <p:spPr>
                <a:xfrm>
                  <a:off x="2245052" y="3591847"/>
                  <a:ext cx="4246484" cy="5113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𝑢𝑣𝑤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3EFC34B-DB52-4CA1-8955-341C7B9CE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052" y="3591847"/>
                  <a:ext cx="4246484" cy="511358"/>
                </a:xfrm>
                <a:prstGeom prst="rect">
                  <a:avLst/>
                </a:prstGeom>
                <a:blipFill>
                  <a:blip r:embed="rId6"/>
                  <a:stretch>
                    <a:fillRect l="-431" t="-116667" b="-16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BF33F7D-7FC6-4FEC-B91B-9F4776B995ED}"/>
                </a:ext>
              </a:extLst>
            </p:cNvPr>
            <p:cNvSpPr/>
            <p:nvPr/>
          </p:nvSpPr>
          <p:spPr>
            <a:xfrm>
              <a:off x="4705929" y="3606361"/>
              <a:ext cx="936831" cy="511358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BD72065-6259-43E8-8491-422D24D36365}"/>
              </a:ext>
            </a:extLst>
          </p:cNvPr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14" name="TextBox 34">
              <a:extLst>
                <a:ext uri="{FF2B5EF4-FFF2-40B4-BE49-F238E27FC236}">
                  <a16:creationId xmlns="" xmlns:a16="http://schemas.microsoft.com/office/drawing/2014/main" id="{8D5A8315-7FB0-41A1-9723-90C9F465759C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="" xmlns:a16="http://schemas.microsoft.com/office/drawing/2014/main" id="{197FCBB5-AECF-44C5-A7A5-B5802DDC95E0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6" name="TextBox 37">
              <a:extLst>
                <a:ext uri="{FF2B5EF4-FFF2-40B4-BE49-F238E27FC236}">
                  <a16:creationId xmlns="" xmlns:a16="http://schemas.microsoft.com/office/drawing/2014/main" id="{67F519DE-3C09-4C0A-BDB8-F1EE19542E27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7" name="TextBox 38">
              <a:extLst>
                <a:ext uri="{FF2B5EF4-FFF2-40B4-BE49-F238E27FC236}">
                  <a16:creationId xmlns="" xmlns:a16="http://schemas.microsoft.com/office/drawing/2014/main" id="{4209EBA9-5A63-4CB5-B8AE-2D7D5B6C95B5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8" name="TextBox 34">
              <a:extLst>
                <a:ext uri="{FF2B5EF4-FFF2-40B4-BE49-F238E27FC236}">
                  <a16:creationId xmlns="" xmlns:a16="http://schemas.microsoft.com/office/drawing/2014/main" id="{7D94851B-681A-4B52-9B02-C7BCD6E70308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4FA23C-54F4-4934-B63F-337B6E2C5CAA}"/>
              </a:ext>
            </a:extLst>
          </p:cNvPr>
          <p:cNvSpPr/>
          <p:nvPr/>
        </p:nvSpPr>
        <p:spPr>
          <a:xfrm>
            <a:off x="1147677" y="1898665"/>
            <a:ext cx="6015593" cy="948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F304CA8-8780-45AC-8437-6B072BB1760D}"/>
              </a:ext>
            </a:extLst>
          </p:cNvPr>
          <p:cNvSpPr/>
          <p:nvPr/>
        </p:nvSpPr>
        <p:spPr>
          <a:xfrm>
            <a:off x="1140417" y="3104965"/>
            <a:ext cx="6022853" cy="99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B577EC-66AB-44A9-8AC1-A0337E77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Discovering Prob.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E83D3D-CA24-4406-8832-493EF30EF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514159"/>
            <a:ext cx="6341360" cy="3691039"/>
          </a:xfrm>
        </p:spPr>
        <p:txBody>
          <a:bodyPr>
            <a:normAutofit/>
          </a:bodyPr>
          <a:lstStyle/>
          <a:p>
            <a:r>
              <a:rPr lang="en-US" dirty="0"/>
              <a:t>Recall Temporal Locality:</a:t>
            </a:r>
          </a:p>
          <a:p>
            <a:pPr lvl="1"/>
            <a:r>
              <a:rPr lang="en-US" dirty="0"/>
              <a:t>new edges are more likely to form </a:t>
            </a:r>
          </a:p>
          <a:p>
            <a:pPr lvl="1"/>
            <a:r>
              <a:rPr lang="en-US" dirty="0"/>
              <a:t>triangles with </a:t>
            </a:r>
            <a:r>
              <a:rPr lang="en-US" b="1" dirty="0"/>
              <a:t>recent edges</a:t>
            </a:r>
          </a:p>
          <a:p>
            <a:pPr lvl="1"/>
            <a:r>
              <a:rPr lang="en-US" dirty="0"/>
              <a:t>than with </a:t>
            </a:r>
            <a:r>
              <a:rPr lang="en-US" b="1" dirty="0"/>
              <a:t>old edges</a:t>
            </a:r>
            <a:endParaRPr lang="en-US" dirty="0"/>
          </a:p>
          <a:p>
            <a:r>
              <a:rPr lang="en-US" b="1" dirty="0"/>
              <a:t>Waiting-Room Sampling</a:t>
            </a:r>
            <a:r>
              <a:rPr lang="en-US" dirty="0"/>
              <a:t> (WRS)</a:t>
            </a:r>
          </a:p>
          <a:p>
            <a:pPr lvl="1"/>
            <a:r>
              <a:rPr lang="en-US" dirty="0"/>
              <a:t>exploits temporal locality</a:t>
            </a:r>
          </a:p>
          <a:p>
            <a:pPr lvl="1"/>
            <a:r>
              <a:rPr lang="en-US" dirty="0"/>
              <a:t>by treating </a:t>
            </a:r>
            <a:r>
              <a:rPr lang="en-US" b="1" dirty="0"/>
              <a:t>recent edges better </a:t>
            </a:r>
            <a:r>
              <a:rPr lang="en-US" dirty="0"/>
              <a:t>than old edges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24DD58-AD5A-4E8E-99C9-35347D875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7B0F2F-19C6-45E6-B701-7F14C4756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r>
              <a:rPr lang="en-US" dirty="0"/>
              <a:t>/30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8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9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0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1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12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A679A4C-8540-420F-AE77-C77458310577}"/>
              </a:ext>
            </a:extLst>
          </p:cNvPr>
          <p:cNvGrpSpPr/>
          <p:nvPr/>
        </p:nvGrpSpPr>
        <p:grpSpPr>
          <a:xfrm>
            <a:off x="239418" y="1171588"/>
            <a:ext cx="8502775" cy="1342571"/>
            <a:chOff x="257688" y="3990016"/>
            <a:chExt cx="8502775" cy="134257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4433B32-264C-4241-A55A-827F242DFF31}"/>
                </a:ext>
              </a:extLst>
            </p:cNvPr>
            <p:cNvSpPr txBox="1"/>
            <p:nvPr/>
          </p:nvSpPr>
          <p:spPr>
            <a:xfrm>
              <a:off x="1566486" y="4184247"/>
              <a:ext cx="719397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“How can we </a:t>
              </a:r>
              <a:r>
                <a:rPr lang="en-US" sz="2800" i="1" dirty="0">
                  <a:solidFill>
                    <a:srgbClr val="FF0000"/>
                  </a:solidFill>
                </a:rPr>
                <a:t>increase </a:t>
              </a:r>
            </a:p>
            <a:p>
              <a:pPr algn="ctr"/>
              <a:r>
                <a:rPr lang="en-US" sz="2800" i="1" dirty="0">
                  <a:solidFill>
                    <a:srgbClr val="FF0000"/>
                  </a:solidFill>
                </a:rPr>
                <a:t>discovering probabilities </a:t>
              </a:r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triangles?”</a:t>
              </a:r>
            </a:p>
          </p:txBody>
        </p:sp>
        <p:pic>
          <p:nvPicPr>
            <p:cNvPr id="16" name="Picture 4" descr="Cute question mark clipart kid">
              <a:extLst>
                <a:ext uri="{FF2B5EF4-FFF2-40B4-BE49-F238E27FC236}">
                  <a16:creationId xmlns="" xmlns:a16="http://schemas.microsoft.com/office/drawing/2014/main" id="{E9B3A350-5E35-4326-907C-D0D28D24F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9900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64B5BF06-73C3-473F-9E37-6F27C85F6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753" y="2553590"/>
            <a:ext cx="2520027" cy="246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91CDC-2D43-4732-989C-5ECE0EEA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33485"/>
            <a:ext cx="8042794" cy="1054704"/>
          </a:xfrm>
        </p:spPr>
        <p:txBody>
          <a:bodyPr>
            <a:normAutofit/>
          </a:bodyPr>
          <a:lstStyle/>
          <a:p>
            <a:r>
              <a:rPr lang="en-US" dirty="0"/>
              <a:t>Waiting-Room Sampling (WRS)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684CAF-FD54-44A9-94F3-06CDAF9EE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57509"/>
            <a:ext cx="7543801" cy="501700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ivides </a:t>
            </a:r>
            <a:r>
              <a:rPr lang="en-US" dirty="0"/>
              <a:t>memory space into two parts</a:t>
            </a:r>
          </a:p>
          <a:p>
            <a:pPr lvl="1"/>
            <a:r>
              <a:rPr lang="en-US" b="1" dirty="0"/>
              <a:t>Waiting Room</a:t>
            </a:r>
            <a:r>
              <a:rPr lang="en-US" dirty="0"/>
              <a:t>: stores latest edges </a:t>
            </a:r>
          </a:p>
          <a:p>
            <a:pPr lvl="1"/>
            <a:r>
              <a:rPr lang="en-US" b="1" dirty="0"/>
              <a:t>Reservoir</a:t>
            </a:r>
            <a:r>
              <a:rPr lang="en-US" dirty="0"/>
              <a:t>: store samples from the remaining edges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F55571-4804-4B88-A60D-968D40E71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153492-0734-4443-990B-AE3181949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r>
              <a:rPr lang="en-US" dirty="0"/>
              <a:t>/30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93723F2-0597-405E-9AEF-4A03FE9D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91416"/>
              </p:ext>
            </p:extLst>
          </p:nvPr>
        </p:nvGraphicFramePr>
        <p:xfrm>
          <a:off x="3818137" y="4204607"/>
          <a:ext cx="4733001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143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91177184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770391659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287650777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78697EB2-4670-479F-AD7D-DD0FF4D59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75264"/>
              </p:ext>
            </p:extLst>
          </p:nvPr>
        </p:nvGraphicFramePr>
        <p:xfrm>
          <a:off x="674641" y="4201610"/>
          <a:ext cx="2851396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284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92B3F7F3-DD3B-49C6-9571-808D5FA01105}"/>
                  </a:ext>
                </a:extLst>
              </p:cNvPr>
              <p:cNvSpPr txBox="1"/>
              <p:nvPr/>
            </p:nvSpPr>
            <p:spPr>
              <a:xfrm>
                <a:off x="748370" y="4221621"/>
                <a:ext cx="29824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B3F7F3-DD3B-49C6-9571-808D5FA01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70" y="4221621"/>
                <a:ext cx="298243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D0E88E4B-27E6-4D74-9CCA-53789BD2D94D}"/>
              </a:ext>
            </a:extLst>
          </p:cNvPr>
          <p:cNvSpPr/>
          <p:nvPr/>
        </p:nvSpPr>
        <p:spPr>
          <a:xfrm>
            <a:off x="729816" y="3706257"/>
            <a:ext cx="2918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Waiting Room (FIFO)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ED73829-8FB3-422F-AF8A-D9252A8ECE85}"/>
              </a:ext>
            </a:extLst>
          </p:cNvPr>
          <p:cNvSpPr/>
          <p:nvPr/>
        </p:nvSpPr>
        <p:spPr>
          <a:xfrm>
            <a:off x="4257630" y="3731800"/>
            <a:ext cx="3845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Reservoir </a:t>
            </a:r>
            <a:r>
              <a:rPr lang="en-US" sz="2400">
                <a:solidFill>
                  <a:srgbClr val="FF0000"/>
                </a:solidFill>
              </a:rPr>
              <a:t>(</a:t>
            </a:r>
            <a:r>
              <a:rPr lang="en-US" sz="2400" smtClean="0">
                <a:solidFill>
                  <a:srgbClr val="FF0000"/>
                </a:solidFill>
              </a:rPr>
              <a:t>Random Replace)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Right Bracket 41">
            <a:extLst>
              <a:ext uri="{FF2B5EF4-FFF2-40B4-BE49-F238E27FC236}">
                <a16:creationId xmlns="" xmlns:a16="http://schemas.microsoft.com/office/drawing/2014/main" id="{B5E86709-4A88-4998-B3CD-AA086A8D4D3B}"/>
              </a:ext>
            </a:extLst>
          </p:cNvPr>
          <p:cNvSpPr/>
          <p:nvPr/>
        </p:nvSpPr>
        <p:spPr>
          <a:xfrm rot="5400000">
            <a:off x="2018878" y="3617435"/>
            <a:ext cx="116509" cy="2647815"/>
          </a:xfrm>
          <a:prstGeom prst="rightBracke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Right Bracket 42">
            <a:extLst>
              <a:ext uri="{FF2B5EF4-FFF2-40B4-BE49-F238E27FC236}">
                <a16:creationId xmlns="" xmlns:a16="http://schemas.microsoft.com/office/drawing/2014/main" id="{99188AAD-9CDD-40C5-8751-77A6A3AF62ED}"/>
              </a:ext>
            </a:extLst>
          </p:cNvPr>
          <p:cNvSpPr/>
          <p:nvPr/>
        </p:nvSpPr>
        <p:spPr>
          <a:xfrm rot="5400000">
            <a:off x="6132409" y="2729705"/>
            <a:ext cx="116511" cy="4423273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9BE34F80-AE67-47FB-A738-32C85DC0A2FB}"/>
                  </a:ext>
                </a:extLst>
              </p:cNvPr>
              <p:cNvSpPr txBox="1"/>
              <p:nvPr/>
            </p:nvSpPr>
            <p:spPr>
              <a:xfrm>
                <a:off x="1104391" y="5105640"/>
                <a:ext cx="1689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% of budget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E34F80-AE67-47FB-A738-32C85DC0A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91" y="5105640"/>
                <a:ext cx="1689822" cy="369332"/>
              </a:xfrm>
              <a:prstGeom prst="rect">
                <a:avLst/>
              </a:prstGeom>
              <a:blipFill>
                <a:blip r:embed="rId4"/>
                <a:stretch>
                  <a:fillRect l="-4332" t="-26667" r="-1046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1FC45443-9682-4932-B8B5-2CEC7C676E54}"/>
                  </a:ext>
                </a:extLst>
              </p:cNvPr>
              <p:cNvSpPr txBox="1"/>
              <p:nvPr/>
            </p:nvSpPr>
            <p:spPr>
              <a:xfrm>
                <a:off x="4812045" y="5105640"/>
                <a:ext cx="2875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100−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of budget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FC45443-9682-4932-B8B5-2CEC7C67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45" y="5105640"/>
                <a:ext cx="287559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6667" r="-572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0AE9115-02B4-40D6-9180-8A69BAD75439}"/>
                  </a:ext>
                </a:extLst>
              </p:cNvPr>
              <p:cNvSpPr txBox="1"/>
              <p:nvPr/>
            </p:nvSpPr>
            <p:spPr>
              <a:xfrm>
                <a:off x="2136533" y="3122880"/>
                <a:ext cx="722930" cy="4769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AE9115-02B4-40D6-9180-8A69BAD7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533" y="3122880"/>
                <a:ext cx="722930" cy="476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81EA4EE-F292-4357-A4D8-B8AB979016F3}"/>
              </a:ext>
            </a:extLst>
          </p:cNvPr>
          <p:cNvSpPr/>
          <p:nvPr/>
        </p:nvSpPr>
        <p:spPr>
          <a:xfrm>
            <a:off x="580851" y="3134146"/>
            <a:ext cx="1555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New edge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19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0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1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23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1B410BB-E920-4142-86F0-9FA0A39F2432}"/>
                  </a:ext>
                </a:extLst>
              </p:cNvPr>
              <p:cNvSpPr txBox="1"/>
              <p:nvPr/>
            </p:nvSpPr>
            <p:spPr>
              <a:xfrm>
                <a:off x="3804534" y="4225664"/>
                <a:ext cx="48815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B410BB-E920-4142-86F0-9FA0A39F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534" y="4225664"/>
                <a:ext cx="4881522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248" t="-56934" b="-27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0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4B6C96-2CDC-45C5-B96F-840623EE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33485"/>
            <a:ext cx="7543800" cy="1054704"/>
          </a:xfrm>
        </p:spPr>
        <p:txBody>
          <a:bodyPr>
            <a:normAutofit/>
          </a:bodyPr>
          <a:lstStyle/>
          <a:p>
            <a:r>
              <a:rPr lang="en-US" dirty="0"/>
              <a:t>Triangles in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DD113B-A177-429C-9224-701F9C1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94010"/>
            <a:ext cx="7968501" cy="3330490"/>
          </a:xfrm>
        </p:spPr>
        <p:txBody>
          <a:bodyPr>
            <a:normAutofit/>
          </a:bodyPr>
          <a:lstStyle/>
          <a:p>
            <a:r>
              <a:rPr lang="en-US" b="1" dirty="0"/>
              <a:t>Graphs</a:t>
            </a:r>
            <a:r>
              <a:rPr lang="en-US" dirty="0"/>
              <a:t> are everywhere!</a:t>
            </a:r>
          </a:p>
          <a:p>
            <a:pPr lvl="1"/>
            <a:r>
              <a:rPr lang="en-US" dirty="0"/>
              <a:t>Social Network, Web, Emails, etc.</a:t>
            </a:r>
          </a:p>
          <a:p>
            <a:r>
              <a:rPr lang="en-US" b="1" dirty="0"/>
              <a:t>Triangles </a:t>
            </a:r>
            <a:r>
              <a:rPr lang="en-US" dirty="0"/>
              <a:t>are a fundamental primitive</a:t>
            </a:r>
          </a:p>
          <a:p>
            <a:pPr lvl="1"/>
            <a:r>
              <a:rPr lang="en-US" dirty="0"/>
              <a:t>3 nodes connected to each other</a:t>
            </a:r>
          </a:p>
          <a:p>
            <a:r>
              <a:rPr lang="en-US" b="1" dirty="0"/>
              <a:t>Counting triangles </a:t>
            </a:r>
            <a:r>
              <a:rPr lang="en-US" dirty="0"/>
              <a:t>has many applications</a:t>
            </a:r>
          </a:p>
          <a:p>
            <a:pPr lvl="1"/>
            <a:r>
              <a:rPr lang="en-US" dirty="0"/>
              <a:t>Community detection, Spam detection, Query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8EBE84-D4CC-412D-BF54-0A9AFE92B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90D4B1-0F31-4B7A-B7DE-5E0F391A1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r>
              <a:rPr lang="en-US" dirty="0"/>
              <a:t>/30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206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207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08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209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1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D6EE8FB-A2D8-4F92-A182-8EFB10B1F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765" y="1856926"/>
            <a:ext cx="469990" cy="4699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821DD750-F40B-4B0F-AD02-C91439DC0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014" y="2662682"/>
            <a:ext cx="498327" cy="4671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C259C487-6F63-48E7-AF2E-FCC1E44A0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77" y="2645961"/>
            <a:ext cx="519476" cy="479516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176878D7-CDC3-43CC-9D2A-28773759B7AB}"/>
              </a:ext>
            </a:extLst>
          </p:cNvPr>
          <p:cNvCxnSpPr>
            <a:cxnSpLocks/>
          </p:cNvCxnSpPr>
          <p:nvPr/>
        </p:nvCxnSpPr>
        <p:spPr>
          <a:xfrm>
            <a:off x="7641521" y="2243655"/>
            <a:ext cx="265347" cy="484830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F33ECD7B-17DD-4803-95EC-F9977E0BCE1F}"/>
              </a:ext>
            </a:extLst>
          </p:cNvPr>
          <p:cNvCxnSpPr>
            <a:cxnSpLocks/>
          </p:cNvCxnSpPr>
          <p:nvPr/>
        </p:nvCxnSpPr>
        <p:spPr>
          <a:xfrm>
            <a:off x="7218394" y="2910014"/>
            <a:ext cx="589416" cy="0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F02BE54A-6A5A-40DB-8667-1A4F1FFDD827}"/>
              </a:ext>
            </a:extLst>
          </p:cNvPr>
          <p:cNvCxnSpPr>
            <a:cxnSpLocks/>
          </p:cNvCxnSpPr>
          <p:nvPr/>
        </p:nvCxnSpPr>
        <p:spPr>
          <a:xfrm flipH="1">
            <a:off x="7120657" y="2259542"/>
            <a:ext cx="259737" cy="451665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database">
            <a:extLst>
              <a:ext uri="{FF2B5EF4-FFF2-40B4-BE49-F238E27FC236}">
                <a16:creationId xmlns="" xmlns:a16="http://schemas.microsoft.com/office/drawing/2014/main" id="{B58DF5CB-14EE-41C4-9FA8-C0C535A0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78" y="4432865"/>
            <a:ext cx="2576682" cy="15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11F42D4-32DA-4AAB-889A-C5921B371D0E}"/>
              </a:ext>
            </a:extLst>
          </p:cNvPr>
          <p:cNvGrpSpPr/>
          <p:nvPr/>
        </p:nvGrpSpPr>
        <p:grpSpPr>
          <a:xfrm>
            <a:off x="1188990" y="4452942"/>
            <a:ext cx="2223197" cy="1523509"/>
            <a:chOff x="395361" y="598991"/>
            <a:chExt cx="2546110" cy="1744794"/>
          </a:xfrm>
        </p:grpSpPr>
        <p:pic>
          <p:nvPicPr>
            <p:cNvPr id="50" name="Picture 4" descr="Image result for twitter network">
              <a:extLst>
                <a:ext uri="{FF2B5EF4-FFF2-40B4-BE49-F238E27FC236}">
                  <a16:creationId xmlns="" xmlns:a16="http://schemas.microsoft.com/office/drawing/2014/main" id="{600671B0-5807-499E-B95D-065DEDA8A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54" y="598991"/>
              <a:ext cx="2064417" cy="15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Image result for twitter">
              <a:extLst>
                <a:ext uri="{FF2B5EF4-FFF2-40B4-BE49-F238E27FC236}">
                  <a16:creationId xmlns="" xmlns:a16="http://schemas.microsoft.com/office/drawing/2014/main" id="{05DF7E8A-90C4-48BA-A4EB-37CA2EBB9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1" y="1625566"/>
              <a:ext cx="1305852" cy="71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2" descr="Image result for spam email">
            <a:extLst>
              <a:ext uri="{FF2B5EF4-FFF2-40B4-BE49-F238E27FC236}">
                <a16:creationId xmlns="" xmlns:a16="http://schemas.microsoft.com/office/drawing/2014/main" id="{291D45A7-1F1B-405C-AD91-D4652E9A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88" y="4523959"/>
            <a:ext cx="1320920" cy="1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91CDC-2D43-4732-989C-5ECE0EEA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WRS: Sampling </a:t>
            </a:r>
            <a:r>
              <a:rPr lang="en-US" dirty="0" smtClean="0"/>
              <a:t>Steps (Step 1)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F55571-4804-4B88-A60D-968D40E71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153492-0734-4443-990B-AE3181949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r>
              <a:rPr lang="en-US" dirty="0"/>
              <a:t>/30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BED4DB49-60C9-4A7E-A74C-7D0E8D400AA8}"/>
              </a:ext>
            </a:extLst>
          </p:cNvPr>
          <p:cNvSpPr/>
          <p:nvPr/>
        </p:nvSpPr>
        <p:spPr>
          <a:xfrm>
            <a:off x="1756229" y="3236684"/>
            <a:ext cx="435428" cy="5407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63A1770C-4ADE-45C5-BA7F-160CFCC95545}"/>
                  </a:ext>
                </a:extLst>
              </p:cNvPr>
              <p:cNvSpPr txBox="1"/>
              <p:nvPr/>
            </p:nvSpPr>
            <p:spPr>
              <a:xfrm>
                <a:off x="2335408" y="3937392"/>
                <a:ext cx="722930" cy="4769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76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A1770C-4ADE-45C5-BA7F-160CFCC95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08" y="3937392"/>
                <a:ext cx="722930" cy="476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74B33E1-E58B-4A9D-ADC3-A71A4309C9A1}"/>
              </a:ext>
            </a:extLst>
          </p:cNvPr>
          <p:cNvCxnSpPr/>
          <p:nvPr/>
        </p:nvCxnSpPr>
        <p:spPr>
          <a:xfrm>
            <a:off x="246743" y="3449026"/>
            <a:ext cx="86521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D43D900-9992-43FC-9256-8BE6D22E3A8D}"/>
              </a:ext>
            </a:extLst>
          </p:cNvPr>
          <p:cNvSpPr/>
          <p:nvPr/>
        </p:nvSpPr>
        <p:spPr>
          <a:xfrm>
            <a:off x="418261" y="3908316"/>
            <a:ext cx="2065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Popped e</a:t>
            </a:r>
            <a:r>
              <a:rPr lang="en-US" sz="2400" dirty="0" smtClean="0"/>
              <a:t>dge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24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5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6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27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28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aphicFrame>
        <p:nvGraphicFramePr>
          <p:cNvPr id="62" name="Table 61">
            <a:extLst>
              <a:ext uri="{FF2B5EF4-FFF2-40B4-BE49-F238E27FC236}">
                <a16:creationId xmlns="" xmlns:a16="http://schemas.microsoft.com/office/drawing/2014/main" id="{E371D10F-EC37-4854-AAC4-09FB48CD0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09678"/>
              </p:ext>
            </p:extLst>
          </p:nvPr>
        </p:nvGraphicFramePr>
        <p:xfrm>
          <a:off x="3702547" y="2435155"/>
          <a:ext cx="4733001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143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91177184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770391659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287650777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="" xmlns:a16="http://schemas.microsoft.com/office/drawing/2014/main" id="{539D9A8D-D6F5-42C0-98CB-D8219BD1A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61566"/>
              </p:ext>
            </p:extLst>
          </p:nvPr>
        </p:nvGraphicFramePr>
        <p:xfrm>
          <a:off x="559051" y="2432158"/>
          <a:ext cx="2851396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284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A510B7D9-61E1-4F39-9405-30E510F974B9}"/>
                  </a:ext>
                </a:extLst>
              </p:cNvPr>
              <p:cNvSpPr txBox="1"/>
              <p:nvPr/>
            </p:nvSpPr>
            <p:spPr>
              <a:xfrm>
                <a:off x="632780" y="2452169"/>
                <a:ext cx="29824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510B7D9-61E1-4F39-9405-30E510F9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80" y="2452169"/>
                <a:ext cx="298243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466ECE38-0831-46D8-92A3-91539D2C0B24}"/>
              </a:ext>
            </a:extLst>
          </p:cNvPr>
          <p:cNvSpPr/>
          <p:nvPr/>
        </p:nvSpPr>
        <p:spPr>
          <a:xfrm>
            <a:off x="515073" y="1936805"/>
            <a:ext cx="3032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Waiting Room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(FIFO)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7B2A194-9702-49FC-9132-074E32026DA4}"/>
              </a:ext>
            </a:extLst>
          </p:cNvPr>
          <p:cNvSpPr/>
          <p:nvPr/>
        </p:nvSpPr>
        <p:spPr>
          <a:xfrm>
            <a:off x="4323623" y="1962348"/>
            <a:ext cx="3867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Reservoir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Replace)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E1820E2F-AFCE-461A-865C-E4C4C36C0E7B}"/>
                  </a:ext>
                </a:extLst>
              </p:cNvPr>
              <p:cNvSpPr txBox="1"/>
              <p:nvPr/>
            </p:nvSpPr>
            <p:spPr>
              <a:xfrm>
                <a:off x="2020943" y="1353428"/>
                <a:ext cx="722930" cy="4769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820E2F-AFCE-461A-865C-E4C4C36C0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43" y="1353428"/>
                <a:ext cx="722930" cy="476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D45CCF8-6F43-4227-856C-BF3003394A30}"/>
              </a:ext>
            </a:extLst>
          </p:cNvPr>
          <p:cNvSpPr/>
          <p:nvPr/>
        </p:nvSpPr>
        <p:spPr>
          <a:xfrm>
            <a:off x="465261" y="1364694"/>
            <a:ext cx="1555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New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4DE82353-79F3-4564-BD46-E7442F691A70}"/>
                  </a:ext>
                </a:extLst>
              </p:cNvPr>
              <p:cNvSpPr txBox="1"/>
              <p:nvPr/>
            </p:nvSpPr>
            <p:spPr>
              <a:xfrm>
                <a:off x="3688944" y="2456212"/>
                <a:ext cx="48815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DE82353-79F3-4564-BD46-E7442F691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944" y="2456212"/>
                <a:ext cx="488152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" name="Table 77">
            <a:extLst>
              <a:ext uri="{FF2B5EF4-FFF2-40B4-BE49-F238E27FC236}">
                <a16:creationId xmlns="" xmlns:a16="http://schemas.microsoft.com/office/drawing/2014/main" id="{832138C4-95C2-4850-9267-983B06D12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280"/>
              </p:ext>
            </p:extLst>
          </p:nvPr>
        </p:nvGraphicFramePr>
        <p:xfrm>
          <a:off x="3702547" y="5140097"/>
          <a:ext cx="4733001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143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91177184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770391659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287650777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="" xmlns:a16="http://schemas.microsoft.com/office/drawing/2014/main" id="{3018344A-0457-463A-9697-FE31242D7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20079"/>
              </p:ext>
            </p:extLst>
          </p:nvPr>
        </p:nvGraphicFramePr>
        <p:xfrm>
          <a:off x="559051" y="5137100"/>
          <a:ext cx="2851396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284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D5A935E4-995F-494E-8F76-0E3857CFB7C9}"/>
                  </a:ext>
                </a:extLst>
              </p:cNvPr>
              <p:cNvSpPr txBox="1"/>
              <p:nvPr/>
            </p:nvSpPr>
            <p:spPr>
              <a:xfrm>
                <a:off x="632780" y="5157111"/>
                <a:ext cx="29824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5A935E4-995F-494E-8F76-0E3857CFB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80" y="5157111"/>
                <a:ext cx="298243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F3BF5968-3E7F-4D56-B3CF-B45EDFB698BB}"/>
                  </a:ext>
                </a:extLst>
              </p:cNvPr>
              <p:cNvSpPr txBox="1"/>
              <p:nvPr/>
            </p:nvSpPr>
            <p:spPr>
              <a:xfrm>
                <a:off x="3688944" y="5161154"/>
                <a:ext cx="48815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3BF5968-3E7F-4D56-B3CF-B45EDFB69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944" y="5161154"/>
                <a:ext cx="488152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64E075B-B0C6-4684-BFCB-68F8A6407C4B}"/>
              </a:ext>
            </a:extLst>
          </p:cNvPr>
          <p:cNvSpPr/>
          <p:nvPr/>
        </p:nvSpPr>
        <p:spPr>
          <a:xfrm>
            <a:off x="508319" y="4666442"/>
            <a:ext cx="3032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Waiting Room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(FIFO)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7B2A194-9702-49FC-9132-074E32026DA4}"/>
              </a:ext>
            </a:extLst>
          </p:cNvPr>
          <p:cNvSpPr/>
          <p:nvPr/>
        </p:nvSpPr>
        <p:spPr>
          <a:xfrm>
            <a:off x="4319297" y="4667369"/>
            <a:ext cx="3867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Reservoir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Replace)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91CDC-2D43-4732-989C-5ECE0EEA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WRS: Sampling Steps (Step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F55571-4804-4B88-A60D-968D40E71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153492-0734-4443-990B-AE3181949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r>
              <a:rPr lang="en-US" dirty="0"/>
              <a:t>/30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354E79F-C8F3-4D7D-BBF1-D4A594CF51B3}"/>
              </a:ext>
            </a:extLst>
          </p:cNvPr>
          <p:cNvCxnSpPr/>
          <p:nvPr/>
        </p:nvCxnSpPr>
        <p:spPr>
          <a:xfrm>
            <a:off x="232229" y="3470109"/>
            <a:ext cx="86521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9F0AA812-7151-4533-AE99-E5DF6642C6D3}"/>
              </a:ext>
            </a:extLst>
          </p:cNvPr>
          <p:cNvSpPr/>
          <p:nvPr/>
        </p:nvSpPr>
        <p:spPr>
          <a:xfrm>
            <a:off x="232229" y="1266561"/>
            <a:ext cx="2065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Popped </a:t>
            </a:r>
            <a:r>
              <a:rPr lang="en-US" sz="2400" dirty="0" smtClean="0"/>
              <a:t>edge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29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0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32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33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pic>
        <p:nvPicPr>
          <p:cNvPr id="2050" name="Picture 2" descr="Image result for toss a coin cartoon">
            <a:extLst>
              <a:ext uri="{FF2B5EF4-FFF2-40B4-BE49-F238E27FC236}">
                <a16:creationId xmlns="" xmlns:a16="http://schemas.microsoft.com/office/drawing/2014/main" id="{F2C63ABD-FC11-447C-9056-7D45E356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128" y="4174413"/>
            <a:ext cx="1571524" cy="15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67FD3CF6-CA1E-4D0B-8BDC-6A8EF1DFC993}"/>
                  </a:ext>
                </a:extLst>
              </p:cNvPr>
              <p:cNvSpPr txBox="1"/>
              <p:nvPr/>
            </p:nvSpPr>
            <p:spPr>
              <a:xfrm>
                <a:off x="2273582" y="1294477"/>
                <a:ext cx="722930" cy="4769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76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7FD3CF6-CA1E-4D0B-8BDC-6A8EF1DF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582" y="1294477"/>
                <a:ext cx="722930" cy="476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>
            <a:extLst>
              <a:ext uri="{FF2B5EF4-FFF2-40B4-BE49-F238E27FC236}">
                <a16:creationId xmlns="" xmlns:a16="http://schemas.microsoft.com/office/drawing/2014/main" id="{97F01D34-97B7-4EE9-94F7-6CD19CF49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69180"/>
              </p:ext>
            </p:extLst>
          </p:nvPr>
        </p:nvGraphicFramePr>
        <p:xfrm>
          <a:off x="3640721" y="2438728"/>
          <a:ext cx="4733001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143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91177184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770391659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287650777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27F8CFE8-C1D1-4218-8A11-B6F9C9E92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94669"/>
              </p:ext>
            </p:extLst>
          </p:nvPr>
        </p:nvGraphicFramePr>
        <p:xfrm>
          <a:off x="497225" y="2435731"/>
          <a:ext cx="2851396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284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71284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DB540C45-F011-40CC-8704-5F7ECC514B1B}"/>
                  </a:ext>
                </a:extLst>
              </p:cNvPr>
              <p:cNvSpPr txBox="1"/>
              <p:nvPr/>
            </p:nvSpPr>
            <p:spPr>
              <a:xfrm>
                <a:off x="570954" y="2455742"/>
                <a:ext cx="29824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540C45-F011-40CC-8704-5F7ECC514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4" y="2455742"/>
                <a:ext cx="298243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388AC841-6AE0-44BC-BC4D-DED06A176A80}"/>
                  </a:ext>
                </a:extLst>
              </p:cNvPr>
              <p:cNvSpPr txBox="1"/>
              <p:nvPr/>
            </p:nvSpPr>
            <p:spPr>
              <a:xfrm>
                <a:off x="3627118" y="2459785"/>
                <a:ext cx="48815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88AC841-6AE0-44BC-BC4D-DED06A176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18" y="2459785"/>
                <a:ext cx="488152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>
            <a:extLst>
              <a:ext uri="{FF2B5EF4-FFF2-40B4-BE49-F238E27FC236}">
                <a16:creationId xmlns="" xmlns:a16="http://schemas.microsoft.com/office/drawing/2014/main" id="{066A5570-656E-4DD4-86C8-9A63695C1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24119"/>
              </p:ext>
            </p:extLst>
          </p:nvPr>
        </p:nvGraphicFramePr>
        <p:xfrm>
          <a:off x="4151381" y="4130553"/>
          <a:ext cx="4733001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143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91177184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770391659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287650777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403CB64-515A-451A-B1CF-DC0C02876B52}"/>
                  </a:ext>
                </a:extLst>
              </p:cNvPr>
              <p:cNvSpPr txBox="1"/>
              <p:nvPr/>
            </p:nvSpPr>
            <p:spPr>
              <a:xfrm>
                <a:off x="4137778" y="4151610"/>
                <a:ext cx="48815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76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403CB64-515A-451A-B1CF-DC0C02876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778" y="4151610"/>
                <a:ext cx="488152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48">
            <a:extLst>
              <a:ext uri="{FF2B5EF4-FFF2-40B4-BE49-F238E27FC236}">
                <a16:creationId xmlns="" xmlns:a16="http://schemas.microsoft.com/office/drawing/2014/main" id="{74BCCA1B-A285-4DCA-AD22-A9A137D31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84733"/>
              </p:ext>
            </p:extLst>
          </p:nvPr>
        </p:nvGraphicFramePr>
        <p:xfrm>
          <a:off x="4151381" y="5309098"/>
          <a:ext cx="4733001" cy="56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143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911771844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3770391659"/>
                    </a:ext>
                  </a:extLst>
                </a:gridCol>
                <a:gridCol w="676143">
                  <a:extLst>
                    <a:ext uri="{9D8B030D-6E8A-4147-A177-3AD203B41FA5}">
                      <a16:colId xmlns="" xmlns:a16="http://schemas.microsoft.com/office/drawing/2014/main" val="287650777"/>
                    </a:ext>
                  </a:extLst>
                </a:gridCol>
              </a:tblGrid>
              <a:tr h="569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45C4B3BD-62D2-4E85-88B4-4801A90C7154}"/>
                  </a:ext>
                </a:extLst>
              </p:cNvPr>
              <p:cNvSpPr txBox="1"/>
              <p:nvPr/>
            </p:nvSpPr>
            <p:spPr>
              <a:xfrm>
                <a:off x="4137778" y="5330155"/>
                <a:ext cx="48815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5C4B3BD-62D2-4E85-88B4-4801A90C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778" y="5330155"/>
                <a:ext cx="488152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575FFF4-70F6-428C-93BD-9D6128C096D0}"/>
              </a:ext>
            </a:extLst>
          </p:cNvPr>
          <p:cNvSpPr/>
          <p:nvPr/>
        </p:nvSpPr>
        <p:spPr>
          <a:xfrm>
            <a:off x="515073" y="1936805"/>
            <a:ext cx="3032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Waiting Room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(FIFO)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6DD46F16-E229-4F40-B0D3-F58F969B7BD0}"/>
              </a:ext>
            </a:extLst>
          </p:cNvPr>
          <p:cNvSpPr/>
          <p:nvPr/>
        </p:nvSpPr>
        <p:spPr>
          <a:xfrm>
            <a:off x="6704527" y="3638490"/>
            <a:ext cx="120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replace!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="" xmlns:a16="http://schemas.microsoft.com/office/drawing/2014/main" id="{88EB3FCA-7FAC-43BF-87F6-DDA05267BDBE}"/>
              </a:ext>
            </a:extLst>
          </p:cNvPr>
          <p:cNvSpPr/>
          <p:nvPr/>
        </p:nvSpPr>
        <p:spPr>
          <a:xfrm>
            <a:off x="1756229" y="3236684"/>
            <a:ext cx="435428" cy="5407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569B154-25E5-42CB-B397-5E20C55F8640}"/>
              </a:ext>
            </a:extLst>
          </p:cNvPr>
          <p:cNvSpPr/>
          <p:nvPr/>
        </p:nvSpPr>
        <p:spPr>
          <a:xfrm>
            <a:off x="2556639" y="4111294"/>
            <a:ext cx="820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store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D1931577-611E-4454-B2C7-2BA81232D895}"/>
              </a:ext>
            </a:extLst>
          </p:cNvPr>
          <p:cNvSpPr/>
          <p:nvPr/>
        </p:nvSpPr>
        <p:spPr>
          <a:xfrm>
            <a:off x="2386010" y="5353780"/>
            <a:ext cx="116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discard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E4A1089-B162-4071-A43D-E173D82BF2D8}"/>
              </a:ext>
            </a:extLst>
          </p:cNvPr>
          <p:cNvSpPr/>
          <p:nvPr/>
        </p:nvSpPr>
        <p:spPr>
          <a:xfrm>
            <a:off x="2750645" y="4776713"/>
            <a:ext cx="43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D40C1AD-A856-47AE-A56C-557523DA1703}"/>
              </a:ext>
            </a:extLst>
          </p:cNvPr>
          <p:cNvSpPr/>
          <p:nvPr/>
        </p:nvSpPr>
        <p:spPr>
          <a:xfrm>
            <a:off x="6317089" y="4776713"/>
            <a:ext cx="522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7B2A194-9702-49FC-9132-074E32026DA4}"/>
              </a:ext>
            </a:extLst>
          </p:cNvPr>
          <p:cNvSpPr/>
          <p:nvPr/>
        </p:nvSpPr>
        <p:spPr>
          <a:xfrm>
            <a:off x="4323623" y="1962348"/>
            <a:ext cx="3867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Reservoir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Replace)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91CDC-2D43-4732-989C-5ECE0EEA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F55571-4804-4B88-A60D-968D40E71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153492-0734-4443-990B-AE3181949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r>
              <a:rPr lang="en-US" dirty="0"/>
              <a:t>/30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29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0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32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Algorithm</a:t>
              </a:r>
            </a:p>
          </p:txBody>
        </p:sp>
        <p:sp>
          <p:nvSpPr>
            <p:cNvPr id="33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CFD38D63-431B-4CB6-B095-8F1B1472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95830"/>
              </p:ext>
            </p:extLst>
          </p:nvPr>
        </p:nvGraphicFramePr>
        <p:xfrm>
          <a:off x="353162" y="3777817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A6819914-6EFB-4DF1-B00B-4A6A859534FB}"/>
                  </a:ext>
                </a:extLst>
              </p:cNvPr>
              <p:cNvSpPr txBox="1"/>
              <p:nvPr/>
            </p:nvSpPr>
            <p:spPr>
              <a:xfrm>
                <a:off x="398449" y="3771997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819914-6EFB-4DF1-B00B-4A6A8595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9" y="3771997"/>
                <a:ext cx="44574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01946506-05AA-4C06-958A-9897095C3926}"/>
                  </a:ext>
                </a:extLst>
              </p:cNvPr>
              <p:cNvSpPr txBox="1"/>
              <p:nvPr/>
            </p:nvSpPr>
            <p:spPr>
              <a:xfrm>
                <a:off x="950704" y="3783637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946506-05AA-4C06-958A-9897095C3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04" y="3783637"/>
                <a:ext cx="445743" cy="1200329"/>
              </a:xfrm>
              <a:prstGeom prst="rect">
                <a:avLst/>
              </a:prstGeom>
              <a:blipFill>
                <a:blip r:embed="rId4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F7F1E07-4C1C-450C-AB4E-A10B9B0825EC}"/>
                  </a:ext>
                </a:extLst>
              </p:cNvPr>
              <p:cNvSpPr txBox="1"/>
              <p:nvPr/>
            </p:nvSpPr>
            <p:spPr>
              <a:xfrm>
                <a:off x="1453436" y="3771997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7F1E07-4C1C-450C-AB4E-A10B9B08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36" y="3771997"/>
                <a:ext cx="445743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9DEB6C9A-8003-4583-9FDA-A79D98E37767}"/>
                  </a:ext>
                </a:extLst>
              </p:cNvPr>
              <p:cNvSpPr txBox="1"/>
              <p:nvPr/>
            </p:nvSpPr>
            <p:spPr>
              <a:xfrm>
                <a:off x="2005691" y="3783637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EB6C9A-8003-4583-9FDA-A79D98E37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91" y="3783637"/>
                <a:ext cx="44574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296BC0C1-AD60-41E6-87D2-F304A7DB3E00}"/>
                  </a:ext>
                </a:extLst>
              </p:cNvPr>
              <p:cNvSpPr/>
              <p:nvPr/>
            </p:nvSpPr>
            <p:spPr>
              <a:xfrm>
                <a:off x="1527964" y="2734085"/>
                <a:ext cx="112414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96BC0C1-AD60-41E6-87D2-F304A7DB3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964" y="2734085"/>
                <a:ext cx="11241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B47B60E-DBBB-497C-9636-B0F7A2622D4F}"/>
              </a:ext>
            </a:extLst>
          </p:cNvPr>
          <p:cNvSpPr txBox="1"/>
          <p:nvPr/>
        </p:nvSpPr>
        <p:spPr>
          <a:xfrm>
            <a:off x="386332" y="5020368"/>
            <a:ext cx="10546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A7ED6DA-E95A-486F-A6DA-7015067B4CEC}"/>
              </a:ext>
            </a:extLst>
          </p:cNvPr>
          <p:cNvSpPr txBox="1"/>
          <p:nvPr/>
        </p:nvSpPr>
        <p:spPr>
          <a:xfrm>
            <a:off x="174029" y="2768702"/>
            <a:ext cx="12511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new edge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A8A5C6A-E188-4983-AE75-70A2434D7F2F}"/>
              </a:ext>
            </a:extLst>
          </p:cNvPr>
          <p:cNvSpPr txBox="1"/>
          <p:nvPr/>
        </p:nvSpPr>
        <p:spPr>
          <a:xfrm>
            <a:off x="239169" y="2152018"/>
            <a:ext cx="228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(1) Arrival Step</a:t>
            </a:r>
          </a:p>
        </p:txBody>
      </p:sp>
      <p:graphicFrame>
        <p:nvGraphicFramePr>
          <p:cNvPr id="57" name="Table 56">
            <a:extLst>
              <a:ext uri="{FF2B5EF4-FFF2-40B4-BE49-F238E27FC236}">
                <a16:creationId xmlns="" xmlns:a16="http://schemas.microsoft.com/office/drawing/2014/main" id="{5DCAC5A1-9FFE-4409-A4EE-958AC622D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67047"/>
              </p:ext>
            </p:extLst>
          </p:nvPr>
        </p:nvGraphicFramePr>
        <p:xfrm>
          <a:off x="3317283" y="3774510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BC50CB3F-143F-4A1F-B808-C33C317CC1A3}"/>
                  </a:ext>
                </a:extLst>
              </p:cNvPr>
              <p:cNvSpPr txBox="1"/>
              <p:nvPr/>
            </p:nvSpPr>
            <p:spPr>
              <a:xfrm>
                <a:off x="3362570" y="376869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C50CB3F-143F-4A1F-B808-C33C317C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570" y="3768690"/>
                <a:ext cx="445743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4B270320-008F-4CCA-A732-A58770579D6F}"/>
                  </a:ext>
                </a:extLst>
              </p:cNvPr>
              <p:cNvSpPr txBox="1"/>
              <p:nvPr/>
            </p:nvSpPr>
            <p:spPr>
              <a:xfrm>
                <a:off x="3914825" y="378033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B270320-008F-4CCA-A732-A58770579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825" y="3780330"/>
                <a:ext cx="445743" cy="1200329"/>
              </a:xfrm>
              <a:prstGeom prst="rect">
                <a:avLst/>
              </a:prstGeom>
              <a:blipFill>
                <a:blip r:embed="rId9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6EE978C0-CEEB-4F19-A7C1-7F1584C54FBB}"/>
                  </a:ext>
                </a:extLst>
              </p:cNvPr>
              <p:cNvSpPr txBox="1"/>
              <p:nvPr/>
            </p:nvSpPr>
            <p:spPr>
              <a:xfrm>
                <a:off x="4417557" y="376869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EE978C0-CEEB-4F19-A7C1-7F1584C54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57" y="3768690"/>
                <a:ext cx="445743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1F5C398-0751-47F0-8863-0D23E353416B}"/>
                  </a:ext>
                </a:extLst>
              </p:cNvPr>
              <p:cNvSpPr txBox="1"/>
              <p:nvPr/>
            </p:nvSpPr>
            <p:spPr>
              <a:xfrm>
                <a:off x="4969812" y="378033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1F5C398-0751-47F0-8863-0D23E3534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812" y="3780330"/>
                <a:ext cx="445743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D3A52754-2986-450B-89CC-321857824FB0}"/>
                  </a:ext>
                </a:extLst>
              </p:cNvPr>
              <p:cNvSpPr/>
              <p:nvPr/>
            </p:nvSpPr>
            <p:spPr>
              <a:xfrm>
                <a:off x="3308057" y="2730778"/>
                <a:ext cx="112414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3A52754-2986-450B-89CC-321857824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57" y="2730778"/>
                <a:ext cx="112414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E3E9407C-552B-4DD6-BD0C-C98E754D424F}"/>
                  </a:ext>
                </a:extLst>
              </p:cNvPr>
              <p:cNvSpPr/>
              <p:nvPr/>
            </p:nvSpPr>
            <p:spPr>
              <a:xfrm>
                <a:off x="4640428" y="2775064"/>
                <a:ext cx="9779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3E9407C-552B-4DD6-BD0C-C98E754D4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28" y="2775064"/>
                <a:ext cx="977960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1D79A555-7304-43DD-9D0C-09B1AC821FB8}"/>
              </a:ext>
            </a:extLst>
          </p:cNvPr>
          <p:cNvCxnSpPr/>
          <p:nvPr/>
        </p:nvCxnSpPr>
        <p:spPr>
          <a:xfrm>
            <a:off x="4889179" y="3190562"/>
            <a:ext cx="114441" cy="159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D62C449A-A1D9-4726-BBD0-47B0BE8AE695}"/>
              </a:ext>
            </a:extLst>
          </p:cNvPr>
          <p:cNvCxnSpPr>
            <a:cxnSpLocks/>
          </p:cNvCxnSpPr>
          <p:nvPr/>
        </p:nvCxnSpPr>
        <p:spPr>
          <a:xfrm flipH="1">
            <a:off x="5265334" y="3192453"/>
            <a:ext cx="100468" cy="169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87A7CFF-50D0-441C-856B-CFC3A8A8D6E4}"/>
                  </a:ext>
                </a:extLst>
              </p:cNvPr>
              <p:cNvSpPr/>
              <p:nvPr/>
            </p:nvSpPr>
            <p:spPr>
              <a:xfrm>
                <a:off x="3294557" y="5081969"/>
                <a:ext cx="22459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87A7CFF-50D0-441C-856B-CFC3A8A8D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57" y="5081969"/>
                <a:ext cx="2245999" cy="461665"/>
              </a:xfrm>
              <a:prstGeom prst="rect">
                <a:avLst/>
              </a:prstGeom>
              <a:blipFill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8386C5B-571C-44D5-B810-A73EEA8B2955}"/>
              </a:ext>
            </a:extLst>
          </p:cNvPr>
          <p:cNvSpPr txBox="1"/>
          <p:nvPr/>
        </p:nvSpPr>
        <p:spPr>
          <a:xfrm>
            <a:off x="4640428" y="2544911"/>
            <a:ext cx="118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discover!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D7F10B1-69A2-40A1-B482-F2CF3EA25E9F}"/>
              </a:ext>
            </a:extLst>
          </p:cNvPr>
          <p:cNvSpPr txBox="1"/>
          <p:nvPr/>
        </p:nvSpPr>
        <p:spPr>
          <a:xfrm>
            <a:off x="3029602" y="2152018"/>
            <a:ext cx="251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(2) Discovery Step</a:t>
            </a:r>
          </a:p>
        </p:txBody>
      </p:sp>
      <p:graphicFrame>
        <p:nvGraphicFramePr>
          <p:cNvPr id="71" name="Table 70">
            <a:extLst>
              <a:ext uri="{FF2B5EF4-FFF2-40B4-BE49-F238E27FC236}">
                <a16:creationId xmlns="" xmlns:a16="http://schemas.microsoft.com/office/drawing/2014/main" id="{E58165C6-099F-4632-B3A4-7EDBCB6E3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36155"/>
              </p:ext>
            </p:extLst>
          </p:nvPr>
        </p:nvGraphicFramePr>
        <p:xfrm>
          <a:off x="6490589" y="3774510"/>
          <a:ext cx="2175636" cy="1206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3909">
                  <a:extLst>
                    <a:ext uri="{9D8B030D-6E8A-4147-A177-3AD203B41FA5}">
                      <a16:colId xmlns="" xmlns:a16="http://schemas.microsoft.com/office/drawing/2014/main" val="881085840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543108904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822193403"/>
                    </a:ext>
                  </a:extLst>
                </a:gridCol>
                <a:gridCol w="543909">
                  <a:extLst>
                    <a:ext uri="{9D8B030D-6E8A-4147-A177-3AD203B41FA5}">
                      <a16:colId xmlns="" xmlns:a16="http://schemas.microsoft.com/office/drawing/2014/main" val="1929864780"/>
                    </a:ext>
                  </a:extLst>
                </a:gridCol>
              </a:tblGrid>
              <a:tr h="120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754" marR="94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4126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F6435711-F20B-4CD9-942B-2FD27DCC63FF}"/>
                  </a:ext>
                </a:extLst>
              </p:cNvPr>
              <p:cNvSpPr txBox="1"/>
              <p:nvPr/>
            </p:nvSpPr>
            <p:spPr>
              <a:xfrm>
                <a:off x="6535876" y="376869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6435711-F20B-4CD9-942B-2FD27DCC6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876" y="3768690"/>
                <a:ext cx="445743" cy="12003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8342B864-A08E-4A26-88BC-1CE3869BA5B3}"/>
                  </a:ext>
                </a:extLst>
              </p:cNvPr>
              <p:cNvSpPr txBox="1"/>
              <p:nvPr/>
            </p:nvSpPr>
            <p:spPr>
              <a:xfrm>
                <a:off x="7088131" y="378033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342B864-A08E-4A26-88BC-1CE3869B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31" y="3780330"/>
                <a:ext cx="445743" cy="12003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BB65EEA7-3134-4AAD-B96B-A2C0D93C4C47}"/>
                  </a:ext>
                </a:extLst>
              </p:cNvPr>
              <p:cNvSpPr txBox="1"/>
              <p:nvPr/>
            </p:nvSpPr>
            <p:spPr>
              <a:xfrm>
                <a:off x="7590863" y="376869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B65EEA7-3134-4AAD-B96B-A2C0D93C4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863" y="3768690"/>
                <a:ext cx="445743" cy="12003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18CD6FE1-05C6-4802-912F-68E7DA601607}"/>
                  </a:ext>
                </a:extLst>
              </p:cNvPr>
              <p:cNvSpPr txBox="1"/>
              <p:nvPr/>
            </p:nvSpPr>
            <p:spPr>
              <a:xfrm>
                <a:off x="8143118" y="3780330"/>
                <a:ext cx="445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8CD6FE1-05C6-4802-912F-68E7DA601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118" y="3780330"/>
                <a:ext cx="445743" cy="12003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row: Right 76">
            <a:extLst>
              <a:ext uri="{FF2B5EF4-FFF2-40B4-BE49-F238E27FC236}">
                <a16:creationId xmlns="" xmlns:a16="http://schemas.microsoft.com/office/drawing/2014/main" id="{C94BD453-0EF2-4BDB-B603-69CA7A73D49B}"/>
              </a:ext>
            </a:extLst>
          </p:cNvPr>
          <p:cNvSpPr/>
          <p:nvPr/>
        </p:nvSpPr>
        <p:spPr>
          <a:xfrm>
            <a:off x="5867139" y="3493686"/>
            <a:ext cx="410321" cy="6599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8" name="Picture 2" descr="Image result for toss a coin cartoon">
            <a:extLst>
              <a:ext uri="{FF2B5EF4-FFF2-40B4-BE49-F238E27FC236}">
                <a16:creationId xmlns="" xmlns:a16="http://schemas.microsoft.com/office/drawing/2014/main" id="{870E7FA9-72CD-4DEC-8676-4FBB5792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9641" y="2704172"/>
            <a:ext cx="955341" cy="9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8DB912E-170B-4A32-945D-8D8782D7C3A2}"/>
              </a:ext>
            </a:extLst>
          </p:cNvPr>
          <p:cNvSpPr txBox="1"/>
          <p:nvPr/>
        </p:nvSpPr>
        <p:spPr>
          <a:xfrm>
            <a:off x="6375342" y="2152018"/>
            <a:ext cx="247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(3) Sampling Step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3EBB5F5-2B3C-472C-9495-A5EAFC2CDF86}"/>
              </a:ext>
            </a:extLst>
          </p:cNvPr>
          <p:cNvSpPr/>
          <p:nvPr/>
        </p:nvSpPr>
        <p:spPr>
          <a:xfrm>
            <a:off x="6580846" y="5160439"/>
            <a:ext cx="2085379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Waiting-Room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Sampling!</a:t>
            </a:r>
          </a:p>
        </p:txBody>
      </p:sp>
    </p:spTree>
    <p:extLst>
      <p:ext uri="{BB962C8B-B14F-4D97-AF65-F5344CB8AC3E}">
        <p14:creationId xmlns:p14="http://schemas.microsoft.com/office/powerpoint/2010/main" val="11133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roa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Temporal Pattern</a:t>
            </a:r>
          </a:p>
          <a:p>
            <a:r>
              <a:rPr lang="en-US" dirty="0"/>
              <a:t>Proposed Algorithm</a:t>
            </a:r>
          </a:p>
          <a:p>
            <a:r>
              <a:rPr lang="en-US" b="1" dirty="0">
                <a:solidFill>
                  <a:srgbClr val="FF0000"/>
                </a:solidFill>
              </a:rPr>
              <a:t>Experiments &lt;&lt;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r>
              <a:rPr lang="en-US" dirty="0"/>
              <a:t>/30</a:t>
            </a:r>
          </a:p>
        </p:txBody>
      </p:sp>
      <p:pic>
        <p:nvPicPr>
          <p:cNvPr id="8" name="Picture 10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96282-D514-4CD7-A06F-09907743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3B6DDBB-FC29-453A-A51B-D47700522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94009"/>
                <a:ext cx="8149591" cy="5017009"/>
              </a:xfrm>
            </p:spPr>
            <p:txBody>
              <a:bodyPr/>
              <a:lstStyle/>
              <a:p>
                <a:r>
                  <a:rPr lang="en-US" dirty="0"/>
                  <a:t>Competitors: </a:t>
                </a:r>
                <a:r>
                  <a:rPr lang="en-US" b="1" dirty="0"/>
                  <a:t>Mascot</a:t>
                </a:r>
                <a:r>
                  <a:rPr lang="en-US" dirty="0"/>
                  <a:t> [YK15], </a:t>
                </a:r>
                <a:r>
                  <a:rPr lang="en-US" b="1" dirty="0" err="1"/>
                  <a:t>Triest</a:t>
                </a:r>
                <a:r>
                  <a:rPr lang="en-US" b="1" dirty="0"/>
                  <a:t>-IMPR</a:t>
                </a:r>
                <a:r>
                  <a:rPr lang="en-US" dirty="0"/>
                  <a:t> [DERU16]</a:t>
                </a:r>
              </a:p>
              <a:p>
                <a:r>
                  <a:rPr lang="en-US" dirty="0"/>
                  <a:t>Datasets: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Memory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10% of the edges</a:t>
                </a:r>
              </a:p>
              <a:p>
                <a:r>
                  <a:rPr lang="en-US" dirty="0"/>
                  <a:t>Size of waiting-room: 10% of memory budget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B6DDBB-FC29-453A-A51B-D47700522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94009"/>
                <a:ext cx="8149591" cy="5017009"/>
              </a:xfrm>
              <a:blipFill rotWithShape="0">
                <a:blip r:embed="rId3"/>
                <a:stretch>
                  <a:fillRect l="-2468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176F633-FA6F-4457-9F10-27BDD9E2E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265E40-CE1E-4FA2-B44A-3E4B981C6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r>
              <a:rPr lang="en-US" dirty="0"/>
              <a:t>/30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19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0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Experiments</a:t>
              </a:r>
            </a:p>
          </p:txBody>
        </p:sp>
        <p:sp>
          <p:nvSpPr>
            <p:cNvPr id="21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3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pic>
        <p:nvPicPr>
          <p:cNvPr id="17" name="Picture 2" descr="Image result for patent">
            <a:extLst>
              <a:ext uri="{FF2B5EF4-FFF2-40B4-BE49-F238E27FC236}">
                <a16:creationId xmlns="" xmlns:a16="http://schemas.microsoft.com/office/drawing/2014/main" id="{C37CE1B2-1BFD-4D5D-ADEA-622EA059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17" y="2636484"/>
            <a:ext cx="915086" cy="8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arxiv">
            <a:extLst>
              <a:ext uri="{FF2B5EF4-FFF2-40B4-BE49-F238E27FC236}">
                <a16:creationId xmlns="" xmlns:a16="http://schemas.microsoft.com/office/drawing/2014/main" id="{FA4BB83D-1111-4E58-BA81-2EDCA4D8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" y="2964561"/>
            <a:ext cx="1385935" cy="5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Image result for email">
            <a:extLst>
              <a:ext uri="{FF2B5EF4-FFF2-40B4-BE49-F238E27FC236}">
                <a16:creationId xmlns="" xmlns:a16="http://schemas.microsoft.com/office/drawing/2014/main" id="{A2880656-15BE-47C6-AFEE-103BDAF5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93" y="2628484"/>
            <a:ext cx="876181" cy="8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Image result for facebook">
            <a:extLst>
              <a:ext uri="{FF2B5EF4-FFF2-40B4-BE49-F238E27FC236}">
                <a16:creationId xmlns="" xmlns:a16="http://schemas.microsoft.com/office/drawing/2014/main" id="{0398D6EA-A78D-4ABB-88DC-6BC43940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48" y="2706334"/>
            <a:ext cx="753736" cy="7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Image result for youtube">
            <a:extLst>
              <a:ext uri="{FF2B5EF4-FFF2-40B4-BE49-F238E27FC236}">
                <a16:creationId xmlns="" xmlns:a16="http://schemas.microsoft.com/office/drawing/2014/main" id="{BBE40D20-AF31-4E82-9A41-132836D0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54" y="2913609"/>
            <a:ext cx="1344617" cy="5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86EF4B5-5651-4DE6-A090-E42FA02E0CCF}"/>
              </a:ext>
            </a:extLst>
          </p:cNvPr>
          <p:cNvSpPr/>
          <p:nvPr/>
        </p:nvSpPr>
        <p:spPr>
          <a:xfrm>
            <a:off x="1785109" y="3599542"/>
            <a:ext cx="1447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1749894-F420-4B67-B359-47FB0EA014D1}"/>
              </a:ext>
            </a:extLst>
          </p:cNvPr>
          <p:cNvSpPr/>
          <p:nvPr/>
        </p:nvSpPr>
        <p:spPr>
          <a:xfrm>
            <a:off x="4214008" y="3599542"/>
            <a:ext cx="1070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D1E1C15-D88C-46BF-950F-8FD6F5CBDB05}"/>
              </a:ext>
            </a:extLst>
          </p:cNvPr>
          <p:cNvSpPr/>
          <p:nvPr/>
        </p:nvSpPr>
        <p:spPr>
          <a:xfrm>
            <a:off x="6265312" y="3599542"/>
            <a:ext cx="1991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friendship</a:t>
            </a:r>
          </a:p>
        </p:txBody>
      </p:sp>
    </p:spTree>
    <p:extLst>
      <p:ext uri="{BB962C8B-B14F-4D97-AF65-F5344CB8AC3E}">
        <p14:creationId xmlns:p14="http://schemas.microsoft.com/office/powerpoint/2010/main" val="33903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58A263B-3D93-40A7-AD4E-CB163E9A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78" y="2684974"/>
            <a:ext cx="3861298" cy="3457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37C8B-BCF1-4B22-B182-DA91F8A3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Estimates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FB01CE-3BFD-4245-810D-2A1E80F8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DEB4CE-BFD5-4BB0-B038-6D03FCC9E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r>
              <a:rPr lang="en-US" dirty="0"/>
              <a:t>/30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2E3750E-00D5-414C-97AD-18B8E805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95400"/>
            <a:ext cx="7543801" cy="1880318"/>
          </a:xfrm>
        </p:spPr>
        <p:txBody>
          <a:bodyPr/>
          <a:lstStyle/>
          <a:p>
            <a:r>
              <a:rPr lang="en-US" dirty="0"/>
              <a:t>Waiting Room Sampling (WRS) gives</a:t>
            </a:r>
          </a:p>
          <a:p>
            <a:pPr lvl="1"/>
            <a:r>
              <a:rPr lang="en-US" b="1" dirty="0"/>
              <a:t>unbiased</a:t>
            </a:r>
            <a:r>
              <a:rPr lang="en-US" dirty="0"/>
              <a:t> estimates</a:t>
            </a:r>
          </a:p>
          <a:p>
            <a:pPr lvl="1"/>
            <a:r>
              <a:rPr lang="en-US" dirty="0" smtClean="0"/>
              <a:t>with </a:t>
            </a:r>
            <a:r>
              <a:rPr lang="en-US" b="1" dirty="0" smtClean="0"/>
              <a:t>smallest </a:t>
            </a:r>
            <a:r>
              <a:rPr lang="en-US" b="1" dirty="0"/>
              <a:t>variance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10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1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Experiments</a:t>
              </a:r>
            </a:p>
          </p:txBody>
        </p:sp>
        <p:sp>
          <p:nvSpPr>
            <p:cNvPr id="12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3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14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1ACD4034-6EA3-471D-8F1B-077CF7AB4879}"/>
              </a:ext>
            </a:extLst>
          </p:cNvPr>
          <p:cNvCxnSpPr/>
          <p:nvPr/>
        </p:nvCxnSpPr>
        <p:spPr>
          <a:xfrm>
            <a:off x="4511398" y="3718597"/>
            <a:ext cx="325423" cy="336884"/>
          </a:xfrm>
          <a:prstGeom prst="straightConnector1">
            <a:avLst/>
          </a:prstGeom>
          <a:ln w="38100">
            <a:solidFill>
              <a:srgbClr val="E52C1A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141E34-2AC9-47A2-AC60-16D6514E499C}"/>
              </a:ext>
            </a:extLst>
          </p:cNvPr>
          <p:cNvSpPr txBox="1"/>
          <p:nvPr/>
        </p:nvSpPr>
        <p:spPr>
          <a:xfrm>
            <a:off x="3789924" y="3313469"/>
            <a:ext cx="120822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E52C1A"/>
                </a:solidFill>
                <a:ea typeface="Helvetica" charset="0"/>
                <a:cs typeface="Helvetica" panose="020B0604020202020204" pitchFamily="34" charset="0"/>
              </a:rPr>
              <a:t>WRS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177EC737-28E9-4CC1-A7E9-48428DD70A57}"/>
              </a:ext>
            </a:extLst>
          </p:cNvPr>
          <p:cNvCxnSpPr/>
          <p:nvPr/>
        </p:nvCxnSpPr>
        <p:spPr>
          <a:xfrm flipH="1">
            <a:off x="5332674" y="4368598"/>
            <a:ext cx="394637" cy="327259"/>
          </a:xfrm>
          <a:prstGeom prst="straightConnector1">
            <a:avLst/>
          </a:prstGeom>
          <a:ln w="38100">
            <a:solidFill>
              <a:srgbClr val="3A7EB8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7996A27-AECC-45B0-B8FE-C10712F1C808}"/>
              </a:ext>
            </a:extLst>
          </p:cNvPr>
          <p:cNvSpPr txBox="1"/>
          <p:nvPr/>
        </p:nvSpPr>
        <p:spPr>
          <a:xfrm>
            <a:off x="5421948" y="4069353"/>
            <a:ext cx="212727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rgbClr val="3A7EB8"/>
                </a:solidFill>
                <a:ea typeface="Helvetica" charset="0"/>
                <a:cs typeface="Helvetica" panose="020B0604020202020204" pitchFamily="34" charset="0"/>
              </a:rPr>
              <a:t>Triest</a:t>
            </a:r>
            <a:r>
              <a:rPr lang="en-US" sz="2400" dirty="0">
                <a:solidFill>
                  <a:srgbClr val="3A7EB8"/>
                </a:solidFill>
                <a:ea typeface="Helvetica" charset="0"/>
                <a:cs typeface="Helvetica" panose="020B0604020202020204" pitchFamily="34" charset="0"/>
              </a:rPr>
              <a:t>-IMPR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21B3E58A-1372-420B-B6AF-140FE909C681}"/>
              </a:ext>
            </a:extLst>
          </p:cNvPr>
          <p:cNvCxnSpPr>
            <a:cxnSpLocks/>
          </p:cNvCxnSpPr>
          <p:nvPr/>
        </p:nvCxnSpPr>
        <p:spPr>
          <a:xfrm flipH="1">
            <a:off x="5728264" y="4861057"/>
            <a:ext cx="390483" cy="323280"/>
          </a:xfrm>
          <a:prstGeom prst="straightConnector1">
            <a:avLst/>
          </a:prstGeom>
          <a:ln w="38100">
            <a:solidFill>
              <a:srgbClr val="56B353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B4B3879-5B7E-4CBF-A766-839C95337970}"/>
              </a:ext>
            </a:extLst>
          </p:cNvPr>
          <p:cNvSpPr txBox="1"/>
          <p:nvPr/>
        </p:nvSpPr>
        <p:spPr>
          <a:xfrm>
            <a:off x="5865775" y="4573264"/>
            <a:ext cx="175602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56B353"/>
                </a:solidFill>
                <a:ea typeface="Helvetica" charset="0"/>
                <a:cs typeface="Helvetica" panose="020B0604020202020204" pitchFamily="34" charset="0"/>
              </a:rPr>
              <a:t>MASCOT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9E820EE-4B63-43DC-8143-C7BABAE35C3D}"/>
              </a:ext>
            </a:extLst>
          </p:cNvPr>
          <p:cNvSpPr/>
          <p:nvPr/>
        </p:nvSpPr>
        <p:spPr>
          <a:xfrm>
            <a:off x="3979061" y="3236328"/>
            <a:ext cx="829953" cy="464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Helvetica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E9478D4-02D7-47BA-9547-D40B53DD6FB4}"/>
              </a:ext>
            </a:extLst>
          </p:cNvPr>
          <p:cNvCxnSpPr>
            <a:cxnSpLocks/>
          </p:cNvCxnSpPr>
          <p:nvPr/>
        </p:nvCxnSpPr>
        <p:spPr>
          <a:xfrm>
            <a:off x="5028335" y="2894079"/>
            <a:ext cx="0" cy="39568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1D2754B-3057-4418-9613-CB2963B91BB3}"/>
              </a:ext>
            </a:extLst>
          </p:cNvPr>
          <p:cNvSpPr txBox="1"/>
          <p:nvPr/>
        </p:nvSpPr>
        <p:spPr>
          <a:xfrm>
            <a:off x="4056293" y="2589295"/>
            <a:ext cx="212727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charset="0"/>
                <a:cs typeface="Helvetica" panose="020B0604020202020204" pitchFamily="34" charset="0"/>
              </a:rPr>
              <a:t>True Count</a:t>
            </a:r>
          </a:p>
        </p:txBody>
      </p:sp>
      <p:pic>
        <p:nvPicPr>
          <p:cNvPr id="2050" name="Picture 2" descr="Image result for arxiv">
            <a:extLst>
              <a:ext uri="{FF2B5EF4-FFF2-40B4-BE49-F238E27FC236}">
                <a16:creationId xmlns="" xmlns:a16="http://schemas.microsoft.com/office/drawing/2014/main" id="{B7A581CE-15B6-44EE-A3E7-13F0162F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54" y="5663227"/>
            <a:ext cx="1270000" cy="4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BFEF0FE-8AD3-4430-8789-D69EC723F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72" y="2625198"/>
            <a:ext cx="4500339" cy="3076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3A2EE5-E488-4AC3-A583-5DFF892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CCC4E6-00D9-4250-95F2-4144CE5CC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4523" y="1263940"/>
                <a:ext cx="7927341" cy="5017009"/>
              </a:xfrm>
            </p:spPr>
            <p:txBody>
              <a:bodyPr/>
              <a:lstStyle/>
              <a:p>
                <a:r>
                  <a:rPr lang="en-US" dirty="0"/>
                  <a:t>WRS increases discovering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𝑢𝑣𝑤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WRS discovers up to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more triangles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CC4E6-00D9-4250-95F2-4144CE5CC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523" y="1263940"/>
                <a:ext cx="7927341" cy="5017009"/>
              </a:xfrm>
              <a:blipFill>
                <a:blip r:embed="rId4"/>
                <a:stretch>
                  <a:fillRect l="-2537" t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8CB18B-80E2-438E-A402-00E045B9A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6D59D59-3887-4BD7-BDAE-8FD2A478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r>
              <a:rPr lang="en-US" dirty="0"/>
              <a:t>/30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9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0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Experiments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2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13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E3465A2-292B-4234-8951-DB5C01674A82}"/>
              </a:ext>
            </a:extLst>
          </p:cNvPr>
          <p:cNvCxnSpPr/>
          <p:nvPr/>
        </p:nvCxnSpPr>
        <p:spPr>
          <a:xfrm>
            <a:off x="5288457" y="3111391"/>
            <a:ext cx="325423" cy="336884"/>
          </a:xfrm>
          <a:prstGeom prst="straightConnector1">
            <a:avLst/>
          </a:prstGeom>
          <a:ln w="38100">
            <a:solidFill>
              <a:srgbClr val="E52C1A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2D4326-A4A6-4122-967D-FA04D9EFB5A1}"/>
              </a:ext>
            </a:extLst>
          </p:cNvPr>
          <p:cNvSpPr txBox="1"/>
          <p:nvPr/>
        </p:nvSpPr>
        <p:spPr>
          <a:xfrm>
            <a:off x="4253349" y="2901503"/>
            <a:ext cx="120822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E52C1A"/>
                </a:solidFill>
                <a:ea typeface="Helvetica" charset="0"/>
                <a:cs typeface="Helvetica" charset="0"/>
              </a:rPr>
              <a:t>WRS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36023BF0-3C96-41F2-9E1F-EFDF2D691F55}"/>
              </a:ext>
            </a:extLst>
          </p:cNvPr>
          <p:cNvCxnSpPr/>
          <p:nvPr/>
        </p:nvCxnSpPr>
        <p:spPr>
          <a:xfrm flipH="1">
            <a:off x="5987787" y="3844866"/>
            <a:ext cx="394637" cy="327259"/>
          </a:xfrm>
          <a:prstGeom prst="straightConnector1">
            <a:avLst/>
          </a:prstGeom>
          <a:ln w="38100">
            <a:solidFill>
              <a:srgbClr val="3A7EB8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27690E-E479-42A7-A0A3-4792469FD701}"/>
              </a:ext>
            </a:extLst>
          </p:cNvPr>
          <p:cNvSpPr txBox="1"/>
          <p:nvPr/>
        </p:nvSpPr>
        <p:spPr>
          <a:xfrm>
            <a:off x="6108905" y="3616646"/>
            <a:ext cx="212727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rgbClr val="3A7EB8"/>
                </a:solidFill>
                <a:ea typeface="Helvetica" charset="0"/>
                <a:cs typeface="Helvetica" charset="0"/>
              </a:rPr>
              <a:t>Triest</a:t>
            </a:r>
            <a:r>
              <a:rPr lang="en-US" sz="2400" dirty="0">
                <a:solidFill>
                  <a:srgbClr val="3A7EB8"/>
                </a:solidFill>
                <a:ea typeface="Helvetica" charset="0"/>
                <a:cs typeface="Helvetica" charset="0"/>
              </a:rPr>
              <a:t>-IMPR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7B9CED99-1A1C-4BEE-A946-CEC3DC52CAD5}"/>
              </a:ext>
            </a:extLst>
          </p:cNvPr>
          <p:cNvCxnSpPr>
            <a:cxnSpLocks/>
          </p:cNvCxnSpPr>
          <p:nvPr/>
        </p:nvCxnSpPr>
        <p:spPr>
          <a:xfrm flipH="1">
            <a:off x="6161169" y="4614748"/>
            <a:ext cx="390483" cy="323280"/>
          </a:xfrm>
          <a:prstGeom prst="straightConnector1">
            <a:avLst/>
          </a:prstGeom>
          <a:ln w="38100">
            <a:solidFill>
              <a:srgbClr val="56B353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6C47442-577B-470C-8EA0-2B06EA0BBEE5}"/>
              </a:ext>
            </a:extLst>
          </p:cNvPr>
          <p:cNvSpPr txBox="1"/>
          <p:nvPr/>
        </p:nvSpPr>
        <p:spPr>
          <a:xfrm>
            <a:off x="6330524" y="4372880"/>
            <a:ext cx="175602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56B353"/>
                </a:solidFill>
                <a:ea typeface="Helvetica" charset="0"/>
                <a:cs typeface="Helvetica" charset="0"/>
              </a:rPr>
              <a:t>MASCOT</a:t>
            </a:r>
          </a:p>
        </p:txBody>
      </p:sp>
      <p:pic>
        <p:nvPicPr>
          <p:cNvPr id="26" name="Picture 2" descr="Image result for patent">
            <a:extLst>
              <a:ext uri="{FF2B5EF4-FFF2-40B4-BE49-F238E27FC236}">
                <a16:creationId xmlns="" xmlns:a16="http://schemas.microsoft.com/office/drawing/2014/main" id="{319AC98D-BABD-4F08-BDAE-B94B2B19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89" y="5365868"/>
            <a:ext cx="562038" cy="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arxiv">
            <a:extLst>
              <a:ext uri="{FF2B5EF4-FFF2-40B4-BE49-F238E27FC236}">
                <a16:creationId xmlns="" xmlns:a16="http://schemas.microsoft.com/office/drawing/2014/main" id="{E3F6B6BD-A96B-42C5-B14C-85D717C1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47" y="5500932"/>
            <a:ext cx="710542" cy="2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Image result for email">
            <a:extLst>
              <a:ext uri="{FF2B5EF4-FFF2-40B4-BE49-F238E27FC236}">
                <a16:creationId xmlns="" xmlns:a16="http://schemas.microsoft.com/office/drawing/2014/main" id="{2C6E2DE6-BDB7-46B0-B867-FB9EDBA8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81" y="5362742"/>
            <a:ext cx="534568" cy="53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Image result for facebook">
            <a:extLst>
              <a:ext uri="{FF2B5EF4-FFF2-40B4-BE49-F238E27FC236}">
                <a16:creationId xmlns="" xmlns:a16="http://schemas.microsoft.com/office/drawing/2014/main" id="{82E74FAC-16CF-448C-8579-32809747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7" y="5364344"/>
            <a:ext cx="531365" cy="5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Image result for youtube">
            <a:extLst>
              <a:ext uri="{FF2B5EF4-FFF2-40B4-BE49-F238E27FC236}">
                <a16:creationId xmlns="" xmlns:a16="http://schemas.microsoft.com/office/drawing/2014/main" id="{461206F3-5DF7-4F37-AF24-07B33AF9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02" y="5463660"/>
            <a:ext cx="792285" cy="3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029BA2B-E03E-4492-8640-4FBDD1D0C54C}"/>
              </a:ext>
            </a:extLst>
          </p:cNvPr>
          <p:cNvSpPr/>
          <p:nvPr/>
        </p:nvSpPr>
        <p:spPr>
          <a:xfrm>
            <a:off x="4449869" y="2832648"/>
            <a:ext cx="829953" cy="464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1FB03-B0A7-4741-A519-4F15C489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8DE467A-32A3-4E87-BA8B-92FBB7D574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7444" y="1301710"/>
                <a:ext cx="7543801" cy="10056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WRS is most accurate </a:t>
                </a:r>
              </a:p>
              <a:p>
                <a:r>
                  <a:rPr lang="en-US" dirty="0"/>
                  <a:t>WRS reduces estimation error up to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E467A-32A3-4E87-BA8B-92FBB7D57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444" y="1301710"/>
                <a:ext cx="7543801" cy="1005694"/>
              </a:xfrm>
              <a:blipFill>
                <a:blip r:embed="rId3"/>
                <a:stretch>
                  <a:fillRect l="-2668" t="-13939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77B9F6-535F-4D35-8944-EAAB42CF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2E058-358D-4147-B008-0E4411EE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r>
              <a:rPr lang="en-US" dirty="0"/>
              <a:t>/30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8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9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Experiments</a:t>
              </a:r>
            </a:p>
          </p:txBody>
        </p:sp>
        <p:sp>
          <p:nvSpPr>
            <p:cNvPr id="10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1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12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763A2FE-F223-47FF-B768-D88DA758D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2669621"/>
            <a:ext cx="7023924" cy="3202524"/>
          </a:xfrm>
          <a:prstGeom prst="rect">
            <a:avLst/>
          </a:prstGeom>
        </p:spPr>
      </p:pic>
      <p:pic>
        <p:nvPicPr>
          <p:cNvPr id="27" name="Picture 2" descr="Image result for arxiv">
            <a:extLst>
              <a:ext uri="{FF2B5EF4-FFF2-40B4-BE49-F238E27FC236}">
                <a16:creationId xmlns="" xmlns:a16="http://schemas.microsoft.com/office/drawing/2014/main" id="{DE27600B-CE5B-4D61-B047-1C40EBAD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84" y="2383604"/>
            <a:ext cx="1270000" cy="4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roa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Temporal Pattern</a:t>
            </a:r>
          </a:p>
          <a:p>
            <a:r>
              <a:rPr lang="en-US" dirty="0"/>
              <a:t>Proposed Algorithm</a:t>
            </a:r>
          </a:p>
          <a:p>
            <a:r>
              <a:rPr lang="en-US" dirty="0"/>
              <a:t>Experiments</a:t>
            </a:r>
          </a:p>
          <a:p>
            <a:r>
              <a:rPr lang="en-US" b="1" dirty="0">
                <a:solidFill>
                  <a:srgbClr val="FF0000"/>
                </a:solidFill>
              </a:rPr>
              <a:t>Conclusion &lt;&lt;</a:t>
            </a:r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r>
              <a:rPr lang="en-US" dirty="0"/>
              <a:t>/30</a:t>
            </a:r>
          </a:p>
        </p:txBody>
      </p:sp>
      <p:pic>
        <p:nvPicPr>
          <p:cNvPr id="8" name="Picture 10" descr="Image result for finish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C4BB6-B190-4B99-ABF4-3A64C1D7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93391C-480B-41BA-B880-22CF922C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Pattern: </a:t>
            </a:r>
            <a:r>
              <a:rPr lang="en-US" b="1" dirty="0"/>
              <a:t>Temporal Locality</a:t>
            </a:r>
          </a:p>
          <a:p>
            <a:pPr lvl="1"/>
            <a:r>
              <a:rPr lang="en-US" dirty="0"/>
              <a:t>short time interval of triangles in real graph streams</a:t>
            </a:r>
          </a:p>
          <a:p>
            <a:r>
              <a:rPr lang="en-US" dirty="0"/>
              <a:t> Algorithm: </a:t>
            </a:r>
            <a:r>
              <a:rPr lang="en-US" b="1" dirty="0"/>
              <a:t>Waiting-Room Sampling (WRS)</a:t>
            </a:r>
          </a:p>
          <a:p>
            <a:pPr lvl="1"/>
            <a:r>
              <a:rPr lang="en-US" dirty="0"/>
              <a:t>exploits temporal locality for accurate triangle counting</a:t>
            </a:r>
          </a:p>
          <a:p>
            <a:r>
              <a:rPr lang="en-US" dirty="0"/>
              <a:t> Analyses: Bias and Variance Analyses</a:t>
            </a:r>
          </a:p>
          <a:p>
            <a:pPr lvl="1"/>
            <a:r>
              <a:rPr lang="en-US" dirty="0"/>
              <a:t>WRS gives unbiased estimates with small variances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5D847B-3A15-4A6A-ACE8-117787BDE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WRS: Waiting Room Sampling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9A9E4C-EBB6-45CD-80AF-A8422B715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r>
              <a:rPr lang="en-US" dirty="0"/>
              <a:t>/30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9B20FA-3BFA-43DD-B34E-71A92390351F}"/>
              </a:ext>
            </a:extLst>
          </p:cNvPr>
          <p:cNvSpPr/>
          <p:nvPr/>
        </p:nvSpPr>
        <p:spPr>
          <a:xfrm>
            <a:off x="649863" y="1259945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0.37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33C4E6-8223-462F-8D79-4FA9A61ABA34}"/>
              </a:ext>
            </a:extLst>
          </p:cNvPr>
          <p:cNvSpPr/>
          <p:nvPr/>
        </p:nvSpPr>
        <p:spPr>
          <a:xfrm>
            <a:off x="663100" y="3220610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91E558-6BD4-4D6E-9E9D-2F9CAAB307EC}"/>
              </a:ext>
            </a:extLst>
          </p:cNvPr>
          <p:cNvSpPr/>
          <p:nvPr/>
        </p:nvSpPr>
        <p:spPr>
          <a:xfrm>
            <a:off x="649863" y="2284434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9" name="Picture 8" descr="Image result for checkmark">
            <a:extLst>
              <a:ext uri="{FF2B5EF4-FFF2-40B4-BE49-F238E27FC236}">
                <a16:creationId xmlns="" xmlns:a16="http://schemas.microsoft.com/office/drawing/2014/main" id="{CAAA7D41-0CE6-428F-B714-4E6E3A9B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" y="2170419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checkmark">
            <a:extLst>
              <a:ext uri="{FF2B5EF4-FFF2-40B4-BE49-F238E27FC236}">
                <a16:creationId xmlns="" xmlns:a16="http://schemas.microsoft.com/office/drawing/2014/main" id="{BEE4E67F-161F-4150-8E5B-BAC110AD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" y="1159261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checkmark">
            <a:extLst>
              <a:ext uri="{FF2B5EF4-FFF2-40B4-BE49-F238E27FC236}">
                <a16:creationId xmlns="" xmlns:a16="http://schemas.microsoft.com/office/drawing/2014/main" id="{5541D50D-0913-4C0B-9D34-053A55A8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" y="3114734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01D908C8-95BA-4325-BF53-377659C4F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07" y="4100959"/>
            <a:ext cx="2552700" cy="218407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4D995139-B09F-44B2-A048-CFA88CF3A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88" y="4100959"/>
            <a:ext cx="2102348" cy="205721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1231AA60-627D-4B5D-994F-7BCD1210C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323" y="4088259"/>
            <a:ext cx="2936503" cy="2184079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59B11726-E19E-4F68-B5B8-E5F25D30210C}"/>
              </a:ext>
            </a:extLst>
          </p:cNvPr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100" name="TextBox 34">
              <a:extLst>
                <a:ext uri="{FF2B5EF4-FFF2-40B4-BE49-F238E27FC236}">
                  <a16:creationId xmlns="" xmlns:a16="http://schemas.microsoft.com/office/drawing/2014/main" id="{67C70578-DB09-4A52-8A1F-1754B804AB73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01" name="TextBox 36">
              <a:extLst>
                <a:ext uri="{FF2B5EF4-FFF2-40B4-BE49-F238E27FC236}">
                  <a16:creationId xmlns="" xmlns:a16="http://schemas.microsoft.com/office/drawing/2014/main" id="{B37C975F-0352-4D9B-83AB-BAF0FEE6F66E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02" name="TextBox 37">
              <a:extLst>
                <a:ext uri="{FF2B5EF4-FFF2-40B4-BE49-F238E27FC236}">
                  <a16:creationId xmlns="" xmlns:a16="http://schemas.microsoft.com/office/drawing/2014/main" id="{B667F251-A9C9-444E-A553-D13B11E76AF0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Conclusion</a:t>
              </a:r>
            </a:p>
          </p:txBody>
        </p:sp>
        <p:sp>
          <p:nvSpPr>
            <p:cNvPr id="103" name="TextBox 38">
              <a:extLst>
                <a:ext uri="{FF2B5EF4-FFF2-40B4-BE49-F238E27FC236}">
                  <a16:creationId xmlns="" xmlns:a16="http://schemas.microsoft.com/office/drawing/2014/main" id="{22EA86BF-DFB8-4F7D-B2D2-8AA6700A1FB1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104" name="TextBox 34">
              <a:extLst>
                <a:ext uri="{FF2B5EF4-FFF2-40B4-BE49-F238E27FC236}">
                  <a16:creationId xmlns="" xmlns:a16="http://schemas.microsoft.com/office/drawing/2014/main" id="{94503DCA-09D4-4E71-9341-AB8041A04640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324C2-D51E-4A84-9F35-821A21AD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in Real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EED21-8A2D-441B-9E7B-57457AB24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94010"/>
            <a:ext cx="7543801" cy="2591228"/>
          </a:xfrm>
        </p:spPr>
        <p:txBody>
          <a:bodyPr>
            <a:normAutofit/>
          </a:bodyPr>
          <a:lstStyle/>
          <a:p>
            <a:r>
              <a:rPr lang="en-US" dirty="0"/>
              <a:t>Many algorithms for small and fixed graphs</a:t>
            </a:r>
          </a:p>
          <a:p>
            <a:r>
              <a:rPr lang="en-US" dirty="0"/>
              <a:t>However, </a:t>
            </a:r>
            <a:r>
              <a:rPr lang="en-US" b="1" dirty="0"/>
              <a:t>real-world graphs </a:t>
            </a:r>
            <a:r>
              <a:rPr lang="en-US" dirty="0"/>
              <a:t>are</a:t>
            </a:r>
          </a:p>
          <a:p>
            <a:pPr lvl="1"/>
            <a:r>
              <a:rPr lang="en-US" sz="2800" b="1" dirty="0"/>
              <a:t>Large</a:t>
            </a:r>
            <a:r>
              <a:rPr lang="en-US" sz="2800" dirty="0"/>
              <a:t>: may not fit in main memory</a:t>
            </a:r>
          </a:p>
          <a:p>
            <a:pPr lvl="1"/>
            <a:r>
              <a:rPr lang="en-US" sz="2800" b="1" dirty="0"/>
              <a:t>Growing</a:t>
            </a:r>
            <a:r>
              <a:rPr lang="en-US" sz="2800" dirty="0"/>
              <a:t>: new nodes and edges are added</a:t>
            </a:r>
          </a:p>
          <a:p>
            <a:r>
              <a:rPr lang="en-US" dirty="0"/>
              <a:t>Need to consider realistic settings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0683B0-711D-4E4B-BA2A-ECB97A8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AAA5ED-62F2-48AF-8E58-726425C71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r>
              <a:rPr lang="en-US" dirty="0"/>
              <a:t>/30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12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13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5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6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17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7A78165E-CDAA-4CEB-94BC-D8D9361289CF}"/>
              </a:ext>
            </a:extLst>
          </p:cNvPr>
          <p:cNvGrpSpPr/>
          <p:nvPr/>
        </p:nvGrpSpPr>
        <p:grpSpPr>
          <a:xfrm>
            <a:off x="6158217" y="3842189"/>
            <a:ext cx="2605340" cy="1761858"/>
            <a:chOff x="6063213" y="4058016"/>
            <a:chExt cx="2605340" cy="1761858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B43FD9A-8594-4C05-81F2-C742CEF1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7139" y="4492057"/>
              <a:ext cx="469990" cy="46999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B1F25DDC-DD5E-441B-A58C-30F450254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0356" y="5352692"/>
              <a:ext cx="498327" cy="4671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D6F3BFE1-3655-47C4-B184-553BD5F3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3213" y="4941966"/>
              <a:ext cx="519476" cy="4795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AEBC5AF5-69CA-4278-A008-D828A8441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6249" y="4922558"/>
              <a:ext cx="490316" cy="51833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3BD7FD6-AE90-4191-A4BB-866864AE4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1551" y="4058016"/>
              <a:ext cx="500879" cy="4868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CAEBAE64-9B1B-47EF-A3FE-D8015E08A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38821" y="4464639"/>
              <a:ext cx="529732" cy="524827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4A06C90-B209-4BE6-AA54-6621DF50A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445" y="4846705"/>
              <a:ext cx="259894" cy="182331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8B61FB1D-AC64-43F0-B978-2B8309C74910}"/>
                </a:ext>
              </a:extLst>
            </p:cNvPr>
            <p:cNvCxnSpPr>
              <a:cxnSpLocks/>
            </p:cNvCxnSpPr>
            <p:nvPr/>
          </p:nvCxnSpPr>
          <p:spPr>
            <a:xfrm>
              <a:off x="6535922" y="5309486"/>
              <a:ext cx="261965" cy="172176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A904AB6-1724-4514-BBF3-209107B9211E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6992134" y="4962047"/>
              <a:ext cx="0" cy="4021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9F7C26F-AFBE-4D68-A5B6-FA45AE987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2040" y="5309486"/>
              <a:ext cx="304802" cy="189172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8744BF7-0C4A-42E5-93CF-6DA3367307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8753" y="4846705"/>
              <a:ext cx="324392" cy="194205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571732A-117E-4AD0-B7DD-8A3839C7C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9766" y="4396341"/>
              <a:ext cx="291360" cy="181788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215F0B47-C4AD-405C-89DA-EC61C6FEA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5706" y="4886237"/>
              <a:ext cx="280563" cy="1743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22CF5A70-F2C5-497E-9B99-E28B160F05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1031" y="4396342"/>
              <a:ext cx="268599" cy="1817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B6605758-16F4-4D0E-86E0-85BA4FC1DFFA}"/>
                </a:ext>
              </a:extLst>
            </p:cNvPr>
            <p:cNvCxnSpPr>
              <a:cxnSpLocks/>
              <a:stCxn id="21" idx="0"/>
              <a:endCxn id="22" idx="2"/>
            </p:cNvCxnSpPr>
            <p:nvPr/>
          </p:nvCxnSpPr>
          <p:spPr>
            <a:xfrm flipH="1" flipV="1">
              <a:off x="7711991" y="4544852"/>
              <a:ext cx="9416" cy="3777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2D1E06AE-800D-4E68-9F9A-29856127148F}"/>
              </a:ext>
            </a:extLst>
          </p:cNvPr>
          <p:cNvGrpSpPr/>
          <p:nvPr/>
        </p:nvGrpSpPr>
        <p:grpSpPr>
          <a:xfrm>
            <a:off x="487212" y="4059210"/>
            <a:ext cx="1903352" cy="1327817"/>
            <a:chOff x="392208" y="4351336"/>
            <a:chExt cx="1903352" cy="1327817"/>
          </a:xfrm>
        </p:grpSpPr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0DC7E8F1-5021-4B8B-961F-F9E90E47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6134" y="4351336"/>
              <a:ext cx="469990" cy="46999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802E1F66-9D58-4C33-B6D8-1A423850A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351" y="5211971"/>
              <a:ext cx="498327" cy="467182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D8686493-6A21-4D86-BDA6-7FA486F3B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208" y="4801245"/>
              <a:ext cx="519476" cy="479516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76C275D1-BF89-461A-B90A-1CDE6C780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5244" y="4781837"/>
              <a:ext cx="490316" cy="518333"/>
            </a:xfrm>
            <a:prstGeom prst="rect">
              <a:avLst/>
            </a:prstGeom>
          </p:spPr>
        </p:pic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BF2500BA-D912-4F7F-A195-BAA44635E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440" y="4701661"/>
              <a:ext cx="259737" cy="186654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1EF782FA-B49F-4ABE-8DB1-3287CACD5F86}"/>
                </a:ext>
              </a:extLst>
            </p:cNvPr>
            <p:cNvCxnSpPr>
              <a:cxnSpLocks/>
            </p:cNvCxnSpPr>
            <p:nvPr/>
          </p:nvCxnSpPr>
          <p:spPr>
            <a:xfrm>
              <a:off x="864917" y="5168765"/>
              <a:ext cx="261965" cy="172176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62B371EF-F956-41AD-A775-E6F0E5471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1035" y="5168765"/>
              <a:ext cx="304802" cy="189172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89A8F050-E835-477F-A904-ED10EFB6B577}"/>
              </a:ext>
            </a:extLst>
          </p:cNvPr>
          <p:cNvGrpSpPr/>
          <p:nvPr/>
        </p:nvGrpSpPr>
        <p:grpSpPr>
          <a:xfrm>
            <a:off x="3214881" y="3842189"/>
            <a:ext cx="1903352" cy="1761858"/>
            <a:chOff x="3119877" y="4107770"/>
            <a:chExt cx="1903352" cy="1761858"/>
          </a:xfrm>
        </p:grpSpPr>
        <p:pic>
          <p:nvPicPr>
            <p:cNvPr id="134" name="Picture 133">
              <a:extLst>
                <a:ext uri="{FF2B5EF4-FFF2-40B4-BE49-F238E27FC236}">
                  <a16:creationId xmlns="" xmlns:a16="http://schemas.microsoft.com/office/drawing/2014/main" id="{3537629C-0201-4E91-9592-F0B1E3714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3803" y="4541811"/>
              <a:ext cx="469990" cy="46999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="" xmlns:a16="http://schemas.microsoft.com/office/drawing/2014/main" id="{CF24A03A-8D93-49B5-94CF-90D420D68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7020" y="5402446"/>
              <a:ext cx="498327" cy="467182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="" xmlns:a16="http://schemas.microsoft.com/office/drawing/2014/main" id="{CBDA5EAF-F893-47D4-AC8E-C9C15ACC4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9877" y="4991720"/>
              <a:ext cx="519476" cy="479516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="" xmlns:a16="http://schemas.microsoft.com/office/drawing/2014/main" id="{5D4E69EE-AA8D-46DA-AC45-0635B5CA6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2913" y="4972312"/>
              <a:ext cx="490316" cy="518333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="" xmlns:a16="http://schemas.microsoft.com/office/drawing/2014/main" id="{A4664BE7-763A-4AF6-A5FA-7D7BB008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8215" y="4107770"/>
              <a:ext cx="500879" cy="486836"/>
            </a:xfrm>
            <a:prstGeom prst="rect">
              <a:avLst/>
            </a:prstGeom>
          </p:spPr>
        </p:pic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6A8A94D2-A911-42F8-8990-692AAD17A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8109" y="4896459"/>
              <a:ext cx="267862" cy="182331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C52EF0F4-28A3-4378-B100-D1FE1AC44CA4}"/>
                </a:ext>
              </a:extLst>
            </p:cNvPr>
            <p:cNvCxnSpPr>
              <a:cxnSpLocks/>
            </p:cNvCxnSpPr>
            <p:nvPr/>
          </p:nvCxnSpPr>
          <p:spPr>
            <a:xfrm>
              <a:off x="3592586" y="5359240"/>
              <a:ext cx="261965" cy="172176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11204C40-D3B1-42EB-AB3F-310CB5206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8704" y="5359240"/>
              <a:ext cx="304802" cy="189172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8C744DD1-725F-4C43-BD75-6230A87D64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45417" y="4896459"/>
              <a:ext cx="324392" cy="194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8809830E-9AB5-42CA-8759-36EDD4544A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6430" y="4446095"/>
              <a:ext cx="291360" cy="1817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Arrow: Right 148">
            <a:extLst>
              <a:ext uri="{FF2B5EF4-FFF2-40B4-BE49-F238E27FC236}">
                <a16:creationId xmlns="" xmlns:a16="http://schemas.microsoft.com/office/drawing/2014/main" id="{E136EA1C-2B12-4A85-98CA-B209A2A42262}"/>
              </a:ext>
            </a:extLst>
          </p:cNvPr>
          <p:cNvSpPr/>
          <p:nvPr/>
        </p:nvSpPr>
        <p:spPr>
          <a:xfrm>
            <a:off x="2663549" y="4454629"/>
            <a:ext cx="339656" cy="53697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row: Right 149">
            <a:extLst>
              <a:ext uri="{FF2B5EF4-FFF2-40B4-BE49-F238E27FC236}">
                <a16:creationId xmlns="" xmlns:a16="http://schemas.microsoft.com/office/drawing/2014/main" id="{A0E9E79F-EA9E-405A-B9F9-70B6747C789F}"/>
              </a:ext>
            </a:extLst>
          </p:cNvPr>
          <p:cNvSpPr/>
          <p:nvPr/>
        </p:nvSpPr>
        <p:spPr>
          <a:xfrm>
            <a:off x="5532545" y="4454629"/>
            <a:ext cx="339656" cy="53697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5DF32C77-D0D8-40CE-8E69-DC4B48C0F725}"/>
                  </a:ext>
                </a:extLst>
              </p:cNvPr>
              <p:cNvSpPr txBox="1"/>
              <p:nvPr/>
            </p:nvSpPr>
            <p:spPr>
              <a:xfrm>
                <a:off x="925819" y="5637322"/>
                <a:ext cx="995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DF32C77-D0D8-40CE-8E69-DC4B48C0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19" y="5637322"/>
                <a:ext cx="995397" cy="461665"/>
              </a:xfrm>
              <a:prstGeom prst="rect">
                <a:avLst/>
              </a:prstGeom>
              <a:blipFill>
                <a:blip r:embed="rId9"/>
                <a:stretch>
                  <a:fillRect l="-98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="" xmlns:a16="http://schemas.microsoft.com/office/drawing/2014/main" id="{3BC14CF5-EBAD-4D56-8A71-94203544FCC3}"/>
                  </a:ext>
                </a:extLst>
              </p:cNvPr>
              <p:cNvSpPr txBox="1"/>
              <p:nvPr/>
            </p:nvSpPr>
            <p:spPr>
              <a:xfrm>
                <a:off x="3695873" y="5637322"/>
                <a:ext cx="1418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+2</a:t>
                </a: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BC14CF5-EBAD-4D56-8A71-94203544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73" y="5637322"/>
                <a:ext cx="1418226" cy="461665"/>
              </a:xfrm>
              <a:prstGeom prst="rect">
                <a:avLst/>
              </a:prstGeom>
              <a:blipFill>
                <a:blip r:embed="rId10"/>
                <a:stretch>
                  <a:fillRect l="-643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05513427-D671-4E41-AA0B-7F03C5DD64FF}"/>
                  </a:ext>
                </a:extLst>
              </p:cNvPr>
              <p:cNvSpPr txBox="1"/>
              <p:nvPr/>
            </p:nvSpPr>
            <p:spPr>
              <a:xfrm>
                <a:off x="6907807" y="5637322"/>
                <a:ext cx="1418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+6</a:t>
                </a: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5513427-D671-4E41-AA0B-7F03C5DD6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07" y="5637322"/>
                <a:ext cx="1418226" cy="461665"/>
              </a:xfrm>
              <a:prstGeom prst="rect">
                <a:avLst/>
              </a:prstGeom>
              <a:blipFill>
                <a:blip r:embed="rId11"/>
                <a:stretch>
                  <a:fillRect l="-643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5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FB1E1E-A3D8-4923-854A-0033F74B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E1D882-97C7-47F5-8DA6-CB1ED95E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94009"/>
            <a:ext cx="8123817" cy="5017009"/>
          </a:xfrm>
        </p:spPr>
        <p:txBody>
          <a:bodyPr/>
          <a:lstStyle/>
          <a:p>
            <a:r>
              <a:rPr lang="en-US" dirty="0"/>
              <a:t>Code and datasets:</a:t>
            </a:r>
          </a:p>
          <a:p>
            <a:pPr lvl="1"/>
            <a:r>
              <a:rPr lang="en-US" b="1" dirty="0"/>
              <a:t>https://</a:t>
            </a:r>
            <a:r>
              <a:rPr lang="en-US" b="1" dirty="0" err="1" smtClean="0"/>
              <a:t>github.com</a:t>
            </a:r>
            <a:r>
              <a:rPr lang="en-US" b="1" dirty="0" smtClean="0"/>
              <a:t>/</a:t>
            </a:r>
            <a:r>
              <a:rPr lang="en-US" b="1" dirty="0" err="1" smtClean="0"/>
              <a:t>kijungs</a:t>
            </a:r>
            <a:r>
              <a:rPr lang="en-US" b="1" dirty="0" smtClean="0"/>
              <a:t>/</a:t>
            </a:r>
            <a:r>
              <a:rPr lang="en-US" b="1" dirty="0" err="1" smtClean="0"/>
              <a:t>waiting_room</a:t>
            </a:r>
            <a:endParaRPr lang="en-US" dirty="0"/>
          </a:p>
          <a:p>
            <a:r>
              <a:rPr lang="en-US" dirty="0"/>
              <a:t>References:</a:t>
            </a:r>
          </a:p>
          <a:p>
            <a:pPr lvl="1"/>
            <a:r>
              <a:rPr lang="en-US" sz="2000" b="1" dirty="0" smtClean="0"/>
              <a:t>[LK15</a:t>
            </a:r>
            <a:r>
              <a:rPr lang="en-US" sz="2000" b="1" dirty="0"/>
              <a:t>]</a:t>
            </a:r>
            <a:r>
              <a:rPr lang="en-US" sz="2000" dirty="0"/>
              <a:t> </a:t>
            </a:r>
            <a:r>
              <a:rPr lang="en-US" sz="2000" dirty="0" err="1"/>
              <a:t>Yongsub</a:t>
            </a:r>
            <a:r>
              <a:rPr lang="en-US" sz="2000" dirty="0"/>
              <a:t> Lim, and U Kang. "Mascot: Memory-efficient and accurate sampling for counting local triangles in graph streams.“ KDD 2015</a:t>
            </a:r>
          </a:p>
          <a:p>
            <a:pPr lvl="1"/>
            <a:r>
              <a:rPr lang="en-US" sz="2000" b="1" dirty="0"/>
              <a:t>[DERU16]</a:t>
            </a:r>
            <a:r>
              <a:rPr lang="en-US" sz="2000" dirty="0"/>
              <a:t> Lorenzo De Stefani, Alessandro </a:t>
            </a:r>
            <a:r>
              <a:rPr lang="en-US" sz="2000" dirty="0" err="1"/>
              <a:t>Epasto</a:t>
            </a:r>
            <a:r>
              <a:rPr lang="en-US" sz="2000" dirty="0"/>
              <a:t>, Matteo </a:t>
            </a:r>
            <a:r>
              <a:rPr lang="en-US" sz="2000" dirty="0" err="1"/>
              <a:t>Riondato</a:t>
            </a:r>
            <a:r>
              <a:rPr lang="en-US" sz="2000" dirty="0"/>
              <a:t> and Eli </a:t>
            </a:r>
            <a:r>
              <a:rPr lang="en-US" sz="2000" dirty="0" err="1"/>
              <a:t>Upfal</a:t>
            </a:r>
            <a:r>
              <a:rPr lang="en-US" sz="2000" dirty="0"/>
              <a:t>. "TRIÈST: Counting Local and Global Triangles in Fully-Dynamic Streams with Fixed Memory Size." KDD </a:t>
            </a:r>
            <a:r>
              <a:rPr lang="en-US" sz="2000" dirty="0" smtClean="0"/>
              <a:t>2016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8666F0-C5AC-4746-873C-F7A1728AA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WRS: Waiting Room Sampling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35CBBD-BAFF-461E-B48D-8CD20F4A8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25169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uter cartoon">
            <a:extLst>
              <a:ext uri="{FF2B5EF4-FFF2-40B4-BE49-F238E27FC236}">
                <a16:creationId xmlns="" xmlns:a16="http://schemas.microsoft.com/office/drawing/2014/main" id="{96CE3B01-6484-43F5-AB79-B19364C6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26" y="4879828"/>
            <a:ext cx="1299631" cy="10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80FAC-61FD-4980-A845-EA082EFB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1EEB49-F13E-40FC-B67C-06C5E650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94010"/>
            <a:ext cx="7543801" cy="3028326"/>
          </a:xfrm>
        </p:spPr>
        <p:txBody>
          <a:bodyPr/>
          <a:lstStyle/>
          <a:p>
            <a:r>
              <a:rPr lang="en-US" b="1" dirty="0"/>
              <a:t>Stream of edges </a:t>
            </a:r>
          </a:p>
          <a:p>
            <a:pPr lvl="1"/>
            <a:r>
              <a:rPr lang="en-US" dirty="0"/>
              <a:t>edges are streamed one by one from sources</a:t>
            </a:r>
          </a:p>
          <a:p>
            <a:r>
              <a:rPr lang="en-US" b="1" dirty="0"/>
              <a:t>Any or adversarial order</a:t>
            </a:r>
          </a:p>
          <a:p>
            <a:pPr lvl="1"/>
            <a:r>
              <a:rPr lang="en-US" dirty="0"/>
              <a:t>edges can be in any order in the stream</a:t>
            </a:r>
            <a:endParaRPr lang="en-US" b="1" dirty="0"/>
          </a:p>
          <a:p>
            <a:r>
              <a:rPr lang="en-US" b="1" dirty="0"/>
              <a:t>Limited memory</a:t>
            </a:r>
          </a:p>
          <a:p>
            <a:pPr lvl="1"/>
            <a:r>
              <a:rPr lang="en-US" dirty="0"/>
              <a:t>not every edge can be stored in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CC0B99-1DBA-4EEA-9CCD-3AA16022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C3A1F3-2D3B-48B7-A6AA-5896BBFA9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r>
              <a:rPr lang="en-US" dirty="0"/>
              <a:t>/30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0BC4014-D3A3-44CE-8AD1-CD2ECCCB8B2C}"/>
              </a:ext>
            </a:extLst>
          </p:cNvPr>
          <p:cNvGrpSpPr/>
          <p:nvPr/>
        </p:nvGrpSpPr>
        <p:grpSpPr>
          <a:xfrm>
            <a:off x="2513320" y="4466689"/>
            <a:ext cx="1389380" cy="998162"/>
            <a:chOff x="1978930" y="4362121"/>
            <a:chExt cx="1389380" cy="998162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E0B38308-313C-4101-B4FD-87BF8EED1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320" y="4362121"/>
              <a:ext cx="469990" cy="46999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9345193-B4FD-4AFE-8579-24976E0C4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8930" y="4880767"/>
              <a:ext cx="519476" cy="479516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5C019413-AEB7-4208-83AA-198665ABF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3892" y="4713451"/>
              <a:ext cx="524707" cy="300039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5902628-81EC-4A7B-92F3-0AA721DDD8D4}"/>
              </a:ext>
            </a:extLst>
          </p:cNvPr>
          <p:cNvGrpSpPr/>
          <p:nvPr/>
        </p:nvGrpSpPr>
        <p:grpSpPr>
          <a:xfrm>
            <a:off x="5187613" y="4474599"/>
            <a:ext cx="1473013" cy="982343"/>
            <a:chOff x="5484496" y="4423312"/>
            <a:chExt cx="1473013" cy="982343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7A8DEE75-1452-4A1C-8058-9652F9638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6630" y="4423312"/>
              <a:ext cx="500879" cy="4868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B0CCB6A-36EE-451F-A463-F47C8453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4496" y="4880828"/>
              <a:ext cx="529732" cy="524827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96B33554-CC75-433E-B9A4-4238F4FB1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8072" y="4758751"/>
              <a:ext cx="524707" cy="300039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32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33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38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53797A1-8B29-46EF-871A-2FFA5167A436}"/>
              </a:ext>
            </a:extLst>
          </p:cNvPr>
          <p:cNvSpPr txBox="1"/>
          <p:nvPr/>
        </p:nvSpPr>
        <p:spPr>
          <a:xfrm>
            <a:off x="6760174" y="2410712"/>
            <a:ext cx="18071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too strong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Right Bracket 42">
            <a:extLst>
              <a:ext uri="{FF2B5EF4-FFF2-40B4-BE49-F238E27FC236}">
                <a16:creationId xmlns="" xmlns:a16="http://schemas.microsoft.com/office/drawing/2014/main" id="{13B38A50-2AAB-4A8A-A8C7-5D30D47D13C3}"/>
              </a:ext>
            </a:extLst>
          </p:cNvPr>
          <p:cNvSpPr/>
          <p:nvPr/>
        </p:nvSpPr>
        <p:spPr>
          <a:xfrm>
            <a:off x="6190002" y="2262335"/>
            <a:ext cx="266628" cy="832496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5B4ADC3-009D-4582-BE25-CD4D93908A28}"/>
              </a:ext>
            </a:extLst>
          </p:cNvPr>
          <p:cNvGrpSpPr/>
          <p:nvPr/>
        </p:nvGrpSpPr>
        <p:grpSpPr>
          <a:xfrm>
            <a:off x="3885011" y="4455081"/>
            <a:ext cx="1364430" cy="1021378"/>
            <a:chOff x="3635629" y="4431735"/>
            <a:chExt cx="1364430" cy="1021378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342E9062-89FE-4B7A-82FA-C264AC3B8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0069" y="4431735"/>
              <a:ext cx="469990" cy="4699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E72D5BFA-ACD8-437F-AD4A-C1D4F7B74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35629" y="4934780"/>
              <a:ext cx="490316" cy="518333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AC15D49E-FA5B-4416-8661-FDA6FFB9A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7242" y="4760128"/>
              <a:ext cx="524707" cy="300039"/>
            </a:xfrm>
            <a:prstGeom prst="line">
              <a:avLst/>
            </a:prstGeom>
            <a:ln w="57150">
              <a:solidFill>
                <a:srgbClr val="268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B8B9535-C9E0-4C1B-886C-256B913BCD89}"/>
              </a:ext>
            </a:extLst>
          </p:cNvPr>
          <p:cNvCxnSpPr>
            <a:cxnSpLocks/>
          </p:cNvCxnSpPr>
          <p:nvPr/>
        </p:nvCxnSpPr>
        <p:spPr>
          <a:xfrm>
            <a:off x="2205079" y="5702040"/>
            <a:ext cx="10155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web">
            <a:extLst>
              <a:ext uri="{FF2B5EF4-FFF2-40B4-BE49-F238E27FC236}">
                <a16:creationId xmlns="" xmlns:a16="http://schemas.microsoft.com/office/drawing/2014/main" id="{234E673F-7C8D-4D64-A8E1-AEDB471C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7" y="4824829"/>
            <a:ext cx="1903298" cy="126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E58E18B-C2BA-42A2-A7AE-A040FB575096}"/>
              </a:ext>
            </a:extLst>
          </p:cNvPr>
          <p:cNvSpPr txBox="1"/>
          <p:nvPr/>
        </p:nvSpPr>
        <p:spPr>
          <a:xfrm>
            <a:off x="539348" y="4381918"/>
            <a:ext cx="112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FFCA245B-80C7-43FE-8770-4880325DD16B}"/>
              </a:ext>
            </a:extLst>
          </p:cNvPr>
          <p:cNvCxnSpPr>
            <a:cxnSpLocks/>
          </p:cNvCxnSpPr>
          <p:nvPr/>
        </p:nvCxnSpPr>
        <p:spPr>
          <a:xfrm>
            <a:off x="3444478" y="5702040"/>
            <a:ext cx="10155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3C06D8B2-3BC3-453A-A452-4FE32F2FC257}"/>
              </a:ext>
            </a:extLst>
          </p:cNvPr>
          <p:cNvCxnSpPr>
            <a:cxnSpLocks/>
          </p:cNvCxnSpPr>
          <p:nvPr/>
        </p:nvCxnSpPr>
        <p:spPr>
          <a:xfrm>
            <a:off x="4683877" y="5702040"/>
            <a:ext cx="10155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FAEA46AF-4485-41B0-B9C0-E4874032E267}"/>
              </a:ext>
            </a:extLst>
          </p:cNvPr>
          <p:cNvCxnSpPr>
            <a:cxnSpLocks/>
          </p:cNvCxnSpPr>
          <p:nvPr/>
        </p:nvCxnSpPr>
        <p:spPr>
          <a:xfrm>
            <a:off x="5923277" y="5702040"/>
            <a:ext cx="10155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7DF68D5-EB98-4563-9DEC-BE81A231A5B3}"/>
              </a:ext>
            </a:extLst>
          </p:cNvPr>
          <p:cNvSpPr txBox="1"/>
          <p:nvPr/>
        </p:nvSpPr>
        <p:spPr>
          <a:xfrm>
            <a:off x="7194589" y="4381918"/>
            <a:ext cx="165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Destination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0174" y="2410712"/>
            <a:ext cx="180711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  <p:bldP spid="43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te question mark clipart kid">
            <a:extLst>
              <a:ext uri="{FF2B5EF4-FFF2-40B4-BE49-F238E27FC236}">
                <a16:creationId xmlns="" xmlns:a16="http://schemas.microsoft.com/office/drawing/2014/main" id="{345D4BA1-BEB2-4821-AB4F-42F66C85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0" y="4665014"/>
            <a:ext cx="1231001" cy="134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80FAC-61FD-4980-A845-EA082EFB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Relaxed</a:t>
            </a:r>
            <a:r>
              <a:rPr lang="en-US" dirty="0"/>
              <a:t>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1EEB49-F13E-40FC-B67C-06C5E650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94010"/>
            <a:ext cx="7543801" cy="3425432"/>
          </a:xfrm>
        </p:spPr>
        <p:txBody>
          <a:bodyPr>
            <a:normAutofit/>
          </a:bodyPr>
          <a:lstStyle/>
          <a:p>
            <a:r>
              <a:rPr lang="en-US" b="1" dirty="0"/>
              <a:t>Stream of edges </a:t>
            </a:r>
          </a:p>
          <a:p>
            <a:pPr lvl="1"/>
            <a:r>
              <a:rPr lang="en-US" dirty="0"/>
              <a:t>edges are streamed one by one from sources</a:t>
            </a:r>
          </a:p>
          <a:p>
            <a:r>
              <a:rPr lang="en-US" b="1" dirty="0">
                <a:solidFill>
                  <a:srgbClr val="0070C0"/>
                </a:solidFill>
              </a:rPr>
              <a:t>Chronological order</a:t>
            </a:r>
          </a:p>
          <a:p>
            <a:pPr lvl="1"/>
            <a:r>
              <a:rPr lang="en-US" dirty="0"/>
              <a:t>natural for dynamic graphs</a:t>
            </a:r>
          </a:p>
          <a:p>
            <a:pPr lvl="1"/>
            <a:r>
              <a:rPr lang="en-US" dirty="0"/>
              <a:t>edges are streamed when they are created</a:t>
            </a:r>
          </a:p>
          <a:p>
            <a:r>
              <a:rPr lang="en-US" b="1" dirty="0"/>
              <a:t>Limited memory</a:t>
            </a:r>
          </a:p>
          <a:p>
            <a:pPr lvl="1"/>
            <a:r>
              <a:rPr lang="en-US" dirty="0"/>
              <a:t>not every edge can be stored in memory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CC0B99-1DBA-4EEA-9CCD-3AA16022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C3A1F3-2D3B-48B7-A6AA-5896BBFA9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r>
              <a:rPr lang="en-US" dirty="0"/>
              <a:t>/30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F2B6EE5-456F-4073-93BC-4A54823A4436}"/>
              </a:ext>
            </a:extLst>
          </p:cNvPr>
          <p:cNvSpPr txBox="1"/>
          <p:nvPr/>
        </p:nvSpPr>
        <p:spPr>
          <a:xfrm>
            <a:off x="1480940" y="4665014"/>
            <a:ext cx="736507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“What </a:t>
            </a:r>
            <a:r>
              <a:rPr lang="en-US" sz="2800" i="1" dirty="0">
                <a:solidFill>
                  <a:srgbClr val="FF0000"/>
                </a:solidFill>
              </a:rPr>
              <a:t>temporal patterns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exist?”</a:t>
            </a:r>
          </a:p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“How can we </a:t>
            </a:r>
            <a:r>
              <a:rPr lang="en-US" sz="2800" i="1" dirty="0">
                <a:solidFill>
                  <a:srgbClr val="FF0000"/>
                </a:solidFill>
              </a:rPr>
              <a:t>exploit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them for accurate </a:t>
            </a:r>
            <a:r>
              <a:rPr lang="en-US" sz="2800" i="1" dirty="0">
                <a:solidFill>
                  <a:srgbClr val="FF0000"/>
                </a:solidFill>
              </a:rPr>
              <a:t>triangle counting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1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1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2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2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roa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Temporal Pattern &lt;&lt;</a:t>
            </a:r>
          </a:p>
          <a:p>
            <a:r>
              <a:rPr lang="en-US" dirty="0"/>
              <a:t>Proposed Algorithm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r>
              <a:rPr lang="en-US" dirty="0"/>
              <a:t>/30</a:t>
            </a:r>
          </a:p>
        </p:txBody>
      </p:sp>
      <p:pic>
        <p:nvPicPr>
          <p:cNvPr id="8" name="Picture 10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8A107-B756-4787-AF53-29D68287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Interval of a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161E69-BA47-427D-AF42-9480C6D36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94010"/>
            <a:ext cx="8149591" cy="1904291"/>
          </a:xfrm>
        </p:spPr>
        <p:txBody>
          <a:bodyPr/>
          <a:lstStyle/>
          <a:p>
            <a:r>
              <a:rPr lang="en-US" b="1" dirty="0"/>
              <a:t>Time interval </a:t>
            </a:r>
            <a:r>
              <a:rPr lang="en-US" dirty="0"/>
              <a:t>of a triangle: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4908C4-962E-41FB-B340-AC29533F1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8170A1-5E86-45E1-9EF8-522EBCCFA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r>
              <a:rPr lang="en-US" dirty="0"/>
              <a:t>/30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29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0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32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33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Pattern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92DA5F-6726-4BAB-904D-1FD158B9C1CC}"/>
              </a:ext>
            </a:extLst>
          </p:cNvPr>
          <p:cNvSpPr/>
          <p:nvPr/>
        </p:nvSpPr>
        <p:spPr>
          <a:xfrm>
            <a:off x="4169465" y="2067284"/>
            <a:ext cx="469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–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B1CF36-1FD9-4E30-AFE5-0FDE3827A417}"/>
              </a:ext>
            </a:extLst>
          </p:cNvPr>
          <p:cNvSpPr/>
          <p:nvPr/>
        </p:nvSpPr>
        <p:spPr>
          <a:xfrm>
            <a:off x="1570764" y="1882618"/>
            <a:ext cx="23737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arrival order 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its </a:t>
            </a:r>
            <a:r>
              <a:rPr lang="en-US" sz="2800" dirty="0">
                <a:solidFill>
                  <a:srgbClr val="0000FF"/>
                </a:solidFill>
              </a:rPr>
              <a:t>last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edge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0D856FF-45C3-4D07-A619-9DC32DD064A2}"/>
              </a:ext>
            </a:extLst>
          </p:cNvPr>
          <p:cNvSpPr/>
          <p:nvPr/>
        </p:nvSpPr>
        <p:spPr>
          <a:xfrm>
            <a:off x="4775015" y="1882618"/>
            <a:ext cx="23484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arrival order 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its </a:t>
            </a:r>
            <a:r>
              <a:rPr lang="en-US" sz="2800" dirty="0">
                <a:solidFill>
                  <a:srgbClr val="FF0000"/>
                </a:solidFill>
              </a:rPr>
              <a:t>first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0C414E8-5EBF-48C4-88E2-ADEC309A4BDA}"/>
              </a:ext>
            </a:extLst>
          </p:cNvPr>
          <p:cNvSpPr/>
          <p:nvPr/>
        </p:nvSpPr>
        <p:spPr>
          <a:xfrm>
            <a:off x="1530981" y="1914896"/>
            <a:ext cx="5613211" cy="9584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A3BDD9A7-C05B-4F04-9F10-B678DCDFA1B7}"/>
              </a:ext>
            </a:extLst>
          </p:cNvPr>
          <p:cNvSpPr/>
          <p:nvPr/>
        </p:nvSpPr>
        <p:spPr>
          <a:xfrm>
            <a:off x="1775320" y="3780240"/>
            <a:ext cx="514667" cy="17694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63118242-1E4F-4692-9F4E-166C3A2C6A9D}"/>
              </a:ext>
            </a:extLst>
          </p:cNvPr>
          <p:cNvSpPr/>
          <p:nvPr/>
        </p:nvSpPr>
        <p:spPr>
          <a:xfrm>
            <a:off x="2789522" y="3791693"/>
            <a:ext cx="514667" cy="17694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664FCB92-CA80-4F20-B6F9-CB8531662330}"/>
              </a:ext>
            </a:extLst>
          </p:cNvPr>
          <p:cNvSpPr/>
          <p:nvPr/>
        </p:nvSpPr>
        <p:spPr>
          <a:xfrm>
            <a:off x="4327643" y="3781898"/>
            <a:ext cx="514667" cy="17694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4FF80F07-AEC8-426B-876D-5724DD8D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29" y="3742950"/>
            <a:ext cx="469990" cy="46999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E6BE92F6-07E3-401D-AFB0-9A635652C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378" y="4548706"/>
            <a:ext cx="498327" cy="46718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50C15FEB-4CBD-4B2B-8CAB-214B7643D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841" y="4531985"/>
            <a:ext cx="519476" cy="479516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240BC04F-A5D0-4C2F-B38E-C39C3DFF852E}"/>
              </a:ext>
            </a:extLst>
          </p:cNvPr>
          <p:cNvCxnSpPr>
            <a:cxnSpLocks/>
          </p:cNvCxnSpPr>
          <p:nvPr/>
        </p:nvCxnSpPr>
        <p:spPr>
          <a:xfrm>
            <a:off x="7137885" y="4129679"/>
            <a:ext cx="265347" cy="484830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39C84445-7B8D-430C-8A4B-6654BEBACB94}"/>
              </a:ext>
            </a:extLst>
          </p:cNvPr>
          <p:cNvCxnSpPr>
            <a:cxnSpLocks/>
          </p:cNvCxnSpPr>
          <p:nvPr/>
        </p:nvCxnSpPr>
        <p:spPr>
          <a:xfrm>
            <a:off x="6714758" y="4796038"/>
            <a:ext cx="589416" cy="0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6F4E6840-F111-4EBE-89F5-426632D81701}"/>
              </a:ext>
            </a:extLst>
          </p:cNvPr>
          <p:cNvCxnSpPr>
            <a:cxnSpLocks/>
          </p:cNvCxnSpPr>
          <p:nvPr/>
        </p:nvCxnSpPr>
        <p:spPr>
          <a:xfrm flipH="1">
            <a:off x="6617021" y="4145566"/>
            <a:ext cx="259737" cy="451665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FFEAAF1-F198-45E7-BF7F-1ABCD607DA15}"/>
              </a:ext>
            </a:extLst>
          </p:cNvPr>
          <p:cNvGrpSpPr/>
          <p:nvPr/>
        </p:nvGrpSpPr>
        <p:grpSpPr>
          <a:xfrm>
            <a:off x="1183661" y="4036008"/>
            <a:ext cx="4347007" cy="1848100"/>
            <a:chOff x="1183661" y="3731208"/>
            <a:chExt cx="4347007" cy="184810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E2AD296-2DBE-49F6-95E5-7CDB1120854D}"/>
                </a:ext>
              </a:extLst>
            </p:cNvPr>
            <p:cNvSpPr/>
            <p:nvPr/>
          </p:nvSpPr>
          <p:spPr>
            <a:xfrm>
              <a:off x="2358469" y="5117643"/>
              <a:ext cx="17965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arrival order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BC5F9AD1-1D51-4826-A674-C459AC3A4B63}"/>
                </a:ext>
              </a:extLst>
            </p:cNvPr>
            <p:cNvSpPr/>
            <p:nvPr/>
          </p:nvSpPr>
          <p:spPr>
            <a:xfrm>
              <a:off x="1374209" y="4724193"/>
              <a:ext cx="3960660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50" dirty="0">
                  <a:cs typeface="Helvetica" panose="020B0604020202020204" pitchFamily="34" charset="0"/>
                </a:rPr>
                <a:t>1      2      3      4      5      6      7      8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AA3EADD-E457-4A39-805A-618A6BD6BB63}"/>
                </a:ext>
              </a:extLst>
            </p:cNvPr>
            <p:cNvCxnSpPr>
              <a:cxnSpLocks/>
            </p:cNvCxnSpPr>
            <p:nvPr/>
          </p:nvCxnSpPr>
          <p:spPr>
            <a:xfrm>
              <a:off x="1515479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A64357DA-2D34-431D-9747-9F097CA1261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22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112E5EC-FC39-45DA-9E6B-298A4EEFBE33}"/>
                </a:ext>
              </a:extLst>
            </p:cNvPr>
            <p:cNvCxnSpPr>
              <a:cxnSpLocks/>
            </p:cNvCxnSpPr>
            <p:nvPr/>
          </p:nvCxnSpPr>
          <p:spPr>
            <a:xfrm>
              <a:off x="4550811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FBF64483-BFDC-4614-B9B6-F2FAC405FD04}"/>
                </a:ext>
              </a:extLst>
            </p:cNvPr>
            <p:cNvCxnSpPr>
              <a:cxnSpLocks/>
            </p:cNvCxnSpPr>
            <p:nvPr/>
          </p:nvCxnSpPr>
          <p:spPr>
            <a:xfrm>
              <a:off x="1183661" y="4568366"/>
              <a:ext cx="43470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96FC124-E756-49B7-9C4F-7E6C45ECBD47}"/>
                </a:ext>
              </a:extLst>
            </p:cNvPr>
            <p:cNvCxnSpPr>
              <a:cxnSpLocks/>
            </p:cNvCxnSpPr>
            <p:nvPr/>
          </p:nvCxnSpPr>
          <p:spPr>
            <a:xfrm>
              <a:off x="2021368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4B0A3776-3738-414F-9EAC-97762290620C}"/>
                </a:ext>
              </a:extLst>
            </p:cNvPr>
            <p:cNvCxnSpPr>
              <a:cxnSpLocks/>
            </p:cNvCxnSpPr>
            <p:nvPr/>
          </p:nvCxnSpPr>
          <p:spPr>
            <a:xfrm>
              <a:off x="2527256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244F25ED-A808-4B0D-BE6D-3E1EEA54B0FC}"/>
                </a:ext>
              </a:extLst>
            </p:cNvPr>
            <p:cNvCxnSpPr>
              <a:cxnSpLocks/>
            </p:cNvCxnSpPr>
            <p:nvPr/>
          </p:nvCxnSpPr>
          <p:spPr>
            <a:xfrm>
              <a:off x="3033145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BFFE91CD-4CEE-4341-93A8-CBA8E15BB86B}"/>
                </a:ext>
              </a:extLst>
            </p:cNvPr>
            <p:cNvCxnSpPr>
              <a:cxnSpLocks/>
            </p:cNvCxnSpPr>
            <p:nvPr/>
          </p:nvCxnSpPr>
          <p:spPr>
            <a:xfrm>
              <a:off x="3539034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BF9F71BF-E64F-4330-BE8B-4F0E75B5A64D}"/>
                </a:ext>
              </a:extLst>
            </p:cNvPr>
            <p:cNvCxnSpPr>
              <a:cxnSpLocks/>
            </p:cNvCxnSpPr>
            <p:nvPr/>
          </p:nvCxnSpPr>
          <p:spPr>
            <a:xfrm>
              <a:off x="5056698" y="4468042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4D1517BD-3E93-412B-85AD-8AD72D009BB3}"/>
                </a:ext>
              </a:extLst>
            </p:cNvPr>
            <p:cNvGrpSpPr/>
            <p:nvPr/>
          </p:nvGrpSpPr>
          <p:grpSpPr>
            <a:xfrm rot="19312559">
              <a:off x="1302150" y="3826292"/>
              <a:ext cx="465287" cy="502710"/>
              <a:chOff x="3966151" y="3733669"/>
              <a:chExt cx="661317" cy="7145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73A76950-D5C3-4B37-89EB-DCBCF216C5DD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20CCE9B8-A33A-4D23-AF51-A2EDB7AAD573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151C4215-4F81-4139-9414-06D2C5DADCEF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3495BFB1-BE1E-4266-AFFA-E6BFEE89E252}"/>
                </a:ext>
              </a:extLst>
            </p:cNvPr>
            <p:cNvGrpSpPr/>
            <p:nvPr/>
          </p:nvGrpSpPr>
          <p:grpSpPr>
            <a:xfrm rot="19312559">
              <a:off x="1781192" y="3826292"/>
              <a:ext cx="465287" cy="502710"/>
              <a:chOff x="3966151" y="3733669"/>
              <a:chExt cx="661317" cy="714507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7F544025-9ECD-48FA-B3FB-853AD71C0E1C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AF349F2-45B1-4F2C-A5FE-D18EA93E1E5A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48ADC309-A3A5-46EA-9D76-FA7696F47EAF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7ED0021D-4CA1-4375-92C4-6F3DE3DB4FE2}"/>
                </a:ext>
              </a:extLst>
            </p:cNvPr>
            <p:cNvGrpSpPr/>
            <p:nvPr/>
          </p:nvGrpSpPr>
          <p:grpSpPr>
            <a:xfrm rot="19312559">
              <a:off x="2295859" y="3826292"/>
              <a:ext cx="465287" cy="502710"/>
              <a:chOff x="3966151" y="3733669"/>
              <a:chExt cx="661317" cy="714507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07A83D14-6E30-44EB-9ABC-F4EF9B06D815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0E1A1F15-34B7-4DED-8588-C91850BFED6B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6AEF318B-B35F-4892-BD4D-425249BB0040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4BD0277C-071A-48D5-9F8A-CB80C07D8259}"/>
                </a:ext>
              </a:extLst>
            </p:cNvPr>
            <p:cNvGrpSpPr/>
            <p:nvPr/>
          </p:nvGrpSpPr>
          <p:grpSpPr>
            <a:xfrm rot="19312559">
              <a:off x="2810526" y="3826292"/>
              <a:ext cx="465287" cy="502710"/>
              <a:chOff x="3966151" y="3733669"/>
              <a:chExt cx="661317" cy="714507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098B7520-F704-4A14-9589-9156CC82E05B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0F092B6E-AD73-4139-AEFB-115B6276893A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6D2BDB2A-F1EF-4F4C-BD38-737138758E6A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4F6826C0-BD0A-4C8F-9CB0-E4F4732696FA}"/>
                </a:ext>
              </a:extLst>
            </p:cNvPr>
            <p:cNvGrpSpPr/>
            <p:nvPr/>
          </p:nvGrpSpPr>
          <p:grpSpPr>
            <a:xfrm rot="19312559">
              <a:off x="3325193" y="3826292"/>
              <a:ext cx="465287" cy="502710"/>
              <a:chOff x="3966151" y="3733669"/>
              <a:chExt cx="661317" cy="714507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148DE56B-B303-45EE-A602-65A56074C1A7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B45DC4EA-AFFE-4E1F-AD33-6C7520471E03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1198DFD6-57E8-4064-B1D5-79D54B9C39DB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CC2D85C1-07CB-4D13-A5A0-D92240FA2467}"/>
                </a:ext>
              </a:extLst>
            </p:cNvPr>
            <p:cNvCxnSpPr/>
            <p:nvPr/>
          </p:nvCxnSpPr>
          <p:spPr>
            <a:xfrm rot="19312559" flipV="1">
              <a:off x="4451811" y="3930193"/>
              <a:ext cx="234073" cy="2946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887D989C-F870-4D6B-8251-F05F577723CA}"/>
                </a:ext>
              </a:extLst>
            </p:cNvPr>
            <p:cNvSpPr/>
            <p:nvPr/>
          </p:nvSpPr>
          <p:spPr>
            <a:xfrm rot="19312559">
              <a:off x="4472903" y="4168867"/>
              <a:ext cx="208099" cy="2080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101ACA40-1C69-4B6F-A66B-2C8E8AE285B6}"/>
                </a:ext>
              </a:extLst>
            </p:cNvPr>
            <p:cNvGrpSpPr/>
            <p:nvPr/>
          </p:nvGrpSpPr>
          <p:grpSpPr>
            <a:xfrm rot="19312559">
              <a:off x="4821694" y="3826292"/>
              <a:ext cx="465287" cy="502710"/>
              <a:chOff x="3966151" y="3733669"/>
              <a:chExt cx="661317" cy="714507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29C646C2-A232-475C-8B53-A9BB35B0DAFB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0959F514-0790-4DD3-8D46-1C04B74D3CD7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D9905E92-4E36-4102-9C85-8E26C50CBAC6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B1BC2B88-AFF9-498A-82D0-86BDCB1B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5113" y="3745408"/>
              <a:ext cx="257089" cy="25708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90749864-4538-42F5-9571-572597C09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8134" y="4126829"/>
              <a:ext cx="293560" cy="270978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53877C3-362A-48DD-AFCB-86AD1DBDE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0075" y="3731208"/>
              <a:ext cx="293560" cy="270978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FFEE4DCF-6607-4D24-8C54-D764DE87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2658" y="4147898"/>
              <a:ext cx="264286" cy="247768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="" xmlns:a16="http://schemas.microsoft.com/office/drawing/2014/main" id="{114C32E3-6E44-4D55-B5B7-D84536693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3279" y="3751573"/>
              <a:ext cx="257089" cy="257089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C98C3662-19C5-4653-9C36-8DC3B796F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1632" y="4154159"/>
              <a:ext cx="264286" cy="247768"/>
            </a:xfrm>
            <a:prstGeom prst="rect">
              <a:avLst/>
            </a:prstGeom>
          </p:spPr>
        </p:pic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E1CD58C5-A1A6-42F7-9ED0-76B3D5BAE735}"/>
                </a:ext>
              </a:extLst>
            </p:cNvPr>
            <p:cNvCxnSpPr>
              <a:cxnSpLocks/>
            </p:cNvCxnSpPr>
            <p:nvPr/>
          </p:nvCxnSpPr>
          <p:spPr>
            <a:xfrm rot="19312559" flipV="1">
              <a:off x="3927713" y="3931868"/>
              <a:ext cx="234073" cy="294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F63108E1-CB39-46AE-B743-EF58A9572632}"/>
                </a:ext>
              </a:extLst>
            </p:cNvPr>
            <p:cNvSpPr/>
            <p:nvPr/>
          </p:nvSpPr>
          <p:spPr>
            <a:xfrm rot="19312559">
              <a:off x="3932649" y="4168694"/>
              <a:ext cx="208098" cy="2080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C95E5EDA-6159-4C2B-BF33-FEB6A99D30CA}"/>
                </a:ext>
              </a:extLst>
            </p:cNvPr>
            <p:cNvSpPr/>
            <p:nvPr/>
          </p:nvSpPr>
          <p:spPr>
            <a:xfrm rot="19312559">
              <a:off x="3953090" y="3778150"/>
              <a:ext cx="208098" cy="2080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7D498A5B-8972-45AD-B2C7-6E533304C96F}"/>
              </a:ext>
            </a:extLst>
          </p:cNvPr>
          <p:cNvCxnSpPr>
            <a:cxnSpLocks/>
          </p:cNvCxnSpPr>
          <p:nvPr/>
        </p:nvCxnSpPr>
        <p:spPr>
          <a:xfrm flipH="1">
            <a:off x="1961772" y="3607420"/>
            <a:ext cx="2583023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451E2E-17DA-43EF-B810-6FBA6153E873}"/>
              </a:ext>
            </a:extLst>
          </p:cNvPr>
          <p:cNvSpPr/>
          <p:nvPr/>
        </p:nvSpPr>
        <p:spPr>
          <a:xfrm>
            <a:off x="2194679" y="3091676"/>
            <a:ext cx="2169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 interval </a:t>
            </a:r>
          </a:p>
        </p:txBody>
      </p:sp>
    </p:spTree>
    <p:extLst>
      <p:ext uri="{BB962C8B-B14F-4D97-AF65-F5344CB8AC3E}">
        <p14:creationId xmlns:p14="http://schemas.microsoft.com/office/powerpoint/2010/main" val="15739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F90000-1E60-467D-919C-3FC9437A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Interval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39844-DF86-4DCE-B826-7A6DE2EF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94009"/>
            <a:ext cx="7146681" cy="5017009"/>
          </a:xfrm>
        </p:spPr>
        <p:txBody>
          <a:bodyPr/>
          <a:lstStyle/>
          <a:p>
            <a:r>
              <a:rPr lang="en-US" b="1" dirty="0"/>
              <a:t>Temporal Locality:</a:t>
            </a:r>
          </a:p>
          <a:p>
            <a:pPr lvl="1"/>
            <a:r>
              <a:rPr lang="en-US" dirty="0"/>
              <a:t>average time interval is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2X shorter </a:t>
            </a:r>
            <a:r>
              <a:rPr lang="en-US" dirty="0"/>
              <a:t>in the </a:t>
            </a:r>
            <a:r>
              <a:rPr lang="en-US" b="1" dirty="0"/>
              <a:t>chronological order</a:t>
            </a:r>
          </a:p>
          <a:p>
            <a:pPr lvl="1"/>
            <a:r>
              <a:rPr lang="en-US" dirty="0"/>
              <a:t>than in a </a:t>
            </a:r>
            <a:r>
              <a:rPr lang="en-US" b="1" dirty="0"/>
              <a:t>random order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9F79C8-05A0-4929-AC56-ADD725772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3401EC-B6F9-4BD1-B76E-72F0E5304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r>
              <a:rPr lang="en-US" dirty="0"/>
              <a:t>/30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="" xmlns:a16="http://schemas.microsoft.com/office/drawing/2014/main" id="{27EA6426-D1E1-4560-B3A0-174A98B8A5A1}"/>
              </a:ext>
            </a:extLst>
          </p:cNvPr>
          <p:cNvGrpSpPr/>
          <p:nvPr/>
        </p:nvGrpSpPr>
        <p:grpSpPr>
          <a:xfrm>
            <a:off x="5009921" y="4623767"/>
            <a:ext cx="3478027" cy="1562537"/>
            <a:chOff x="5433057" y="1418901"/>
            <a:chExt cx="3478027" cy="1562537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A7CEB14C-B18B-476B-A748-15CE3E2F1481}"/>
                </a:ext>
              </a:extLst>
            </p:cNvPr>
            <p:cNvCxnSpPr>
              <a:cxnSpLocks/>
            </p:cNvCxnSpPr>
            <p:nvPr/>
          </p:nvCxnSpPr>
          <p:spPr>
            <a:xfrm>
              <a:off x="7915136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286B6C80-D1C7-4EF5-BE58-195C9A744AAA}"/>
                </a:ext>
              </a:extLst>
            </p:cNvPr>
            <p:cNvCxnSpPr>
              <a:cxnSpLocks/>
            </p:cNvCxnSpPr>
            <p:nvPr/>
          </p:nvCxnSpPr>
          <p:spPr>
            <a:xfrm>
              <a:off x="8421024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="" xmlns:a16="http://schemas.microsoft.com/office/drawing/2014/main" id="{656AD037-4D01-48D0-AC71-8A1072A35D4B}"/>
                </a:ext>
              </a:extLst>
            </p:cNvPr>
            <p:cNvCxnSpPr>
              <a:cxnSpLocks/>
            </p:cNvCxnSpPr>
            <p:nvPr/>
          </p:nvCxnSpPr>
          <p:spPr>
            <a:xfrm>
              <a:off x="5492879" y="2356371"/>
              <a:ext cx="34182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2442FEEA-25EB-4774-A080-003075A1F7C6}"/>
                </a:ext>
              </a:extLst>
            </p:cNvPr>
            <p:cNvCxnSpPr>
              <a:cxnSpLocks/>
            </p:cNvCxnSpPr>
            <p:nvPr/>
          </p:nvCxnSpPr>
          <p:spPr>
            <a:xfrm>
              <a:off x="5891584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72BC40AE-FE77-44D0-BCD3-1208E1563299}"/>
                </a:ext>
              </a:extLst>
            </p:cNvPr>
            <p:cNvCxnSpPr>
              <a:cxnSpLocks/>
            </p:cNvCxnSpPr>
            <p:nvPr/>
          </p:nvCxnSpPr>
          <p:spPr>
            <a:xfrm>
              <a:off x="6397472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62B5F50C-F590-42F2-ADB5-1FDDBD6333B4}"/>
                </a:ext>
              </a:extLst>
            </p:cNvPr>
            <p:cNvCxnSpPr>
              <a:cxnSpLocks/>
            </p:cNvCxnSpPr>
            <p:nvPr/>
          </p:nvCxnSpPr>
          <p:spPr>
            <a:xfrm>
              <a:off x="6903360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45DB3DEB-262B-4562-B26E-EF15B8207F67}"/>
                </a:ext>
              </a:extLst>
            </p:cNvPr>
            <p:cNvCxnSpPr>
              <a:cxnSpLocks/>
            </p:cNvCxnSpPr>
            <p:nvPr/>
          </p:nvCxnSpPr>
          <p:spPr>
            <a:xfrm>
              <a:off x="7409248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318">
              <a:extLst>
                <a:ext uri="{FF2B5EF4-FFF2-40B4-BE49-F238E27FC236}">
                  <a16:creationId xmlns="" xmlns:a16="http://schemas.microsoft.com/office/drawing/2014/main" id="{833C64F1-5CD8-4FED-BE68-692DE24579A3}"/>
                </a:ext>
              </a:extLst>
            </p:cNvPr>
            <p:cNvGrpSpPr/>
            <p:nvPr/>
          </p:nvGrpSpPr>
          <p:grpSpPr>
            <a:xfrm rot="19312559">
              <a:off x="5433057" y="1615127"/>
              <a:ext cx="465287" cy="502710"/>
              <a:chOff x="3966151" y="3733669"/>
              <a:chExt cx="661317" cy="714507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="" xmlns:a16="http://schemas.microsoft.com/office/drawing/2014/main" id="{C0CBCA69-1034-431C-851D-3CDAF20C266C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>
                <a:extLst>
                  <a:ext uri="{FF2B5EF4-FFF2-40B4-BE49-F238E27FC236}">
                    <a16:creationId xmlns="" xmlns:a16="http://schemas.microsoft.com/office/drawing/2014/main" id="{11907AE4-88FD-4A12-838C-3B75FA9E2441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="" xmlns:a16="http://schemas.microsoft.com/office/drawing/2014/main" id="{684637E4-5D3D-4EBA-98EE-04CE21C9FB66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="" xmlns:a16="http://schemas.microsoft.com/office/drawing/2014/main" id="{88E20FEE-6782-4B5F-B034-B017796BD076}"/>
                </a:ext>
              </a:extLst>
            </p:cNvPr>
            <p:cNvGrpSpPr/>
            <p:nvPr/>
          </p:nvGrpSpPr>
          <p:grpSpPr>
            <a:xfrm rot="19312559">
              <a:off x="6680743" y="1614297"/>
              <a:ext cx="465287" cy="502710"/>
              <a:chOff x="3966151" y="3733669"/>
              <a:chExt cx="661317" cy="714507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="" xmlns:a16="http://schemas.microsoft.com/office/drawing/2014/main" id="{66503939-C801-4E78-82E8-4A5363124ED3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>
                <a:extLst>
                  <a:ext uri="{FF2B5EF4-FFF2-40B4-BE49-F238E27FC236}">
                    <a16:creationId xmlns="" xmlns:a16="http://schemas.microsoft.com/office/drawing/2014/main" id="{87FAB0E1-D17A-478D-8BE7-EA28198D6978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="" xmlns:a16="http://schemas.microsoft.com/office/drawing/2014/main" id="{4CDF17C2-E895-4BC8-A937-06579F68CF3F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BD3DF150-BF40-486B-8F9F-F43B32D9EE01}"/>
                </a:ext>
              </a:extLst>
            </p:cNvPr>
            <p:cNvCxnSpPr/>
            <p:nvPr/>
          </p:nvCxnSpPr>
          <p:spPr>
            <a:xfrm rot="19312559" flipV="1">
              <a:off x="8539697" y="1704600"/>
              <a:ext cx="234073" cy="2946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>
              <a:extLst>
                <a:ext uri="{FF2B5EF4-FFF2-40B4-BE49-F238E27FC236}">
                  <a16:creationId xmlns="" xmlns:a16="http://schemas.microsoft.com/office/drawing/2014/main" id="{7310512C-E5A0-40B7-889F-C9251F633D37}"/>
                </a:ext>
              </a:extLst>
            </p:cNvPr>
            <p:cNvSpPr/>
            <p:nvPr/>
          </p:nvSpPr>
          <p:spPr>
            <a:xfrm rot="19312559">
              <a:off x="8560789" y="1943274"/>
              <a:ext cx="208099" cy="2080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3" name="Picture 322">
              <a:extLst>
                <a:ext uri="{FF2B5EF4-FFF2-40B4-BE49-F238E27FC236}">
                  <a16:creationId xmlns="" xmlns:a16="http://schemas.microsoft.com/office/drawing/2014/main" id="{08365E21-FAF7-45E0-ADBA-03FC964CE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978" y="1534243"/>
              <a:ext cx="257089" cy="257089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="" xmlns:a16="http://schemas.microsoft.com/office/drawing/2014/main" id="{6407724F-849A-4668-BE41-C26C2F793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4513" y="1915664"/>
              <a:ext cx="293560" cy="270978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="" xmlns:a16="http://schemas.microsoft.com/office/drawing/2014/main" id="{5027D620-FD00-4672-A792-32F6AFF74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0292" y="1519213"/>
              <a:ext cx="293560" cy="270978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="" xmlns:a16="http://schemas.microsoft.com/office/drawing/2014/main" id="{AECD07E1-28CE-4665-B38A-5BCCF4375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2875" y="1935903"/>
              <a:ext cx="264286" cy="247768"/>
            </a:xfrm>
            <a:prstGeom prst="rect">
              <a:avLst/>
            </a:prstGeom>
          </p:spPr>
        </p:pic>
        <p:pic>
          <p:nvPicPr>
            <p:cNvPr id="327" name="Picture 326">
              <a:extLst>
                <a:ext uri="{FF2B5EF4-FFF2-40B4-BE49-F238E27FC236}">
                  <a16:creationId xmlns="" xmlns:a16="http://schemas.microsoft.com/office/drawing/2014/main" id="{C43069CF-C31A-4BF3-B181-D8100CA06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1165" y="1525980"/>
              <a:ext cx="257089" cy="257089"/>
            </a:xfrm>
            <a:prstGeom prst="rect">
              <a:avLst/>
            </a:prstGeom>
          </p:spPr>
        </p:pic>
        <p:pic>
          <p:nvPicPr>
            <p:cNvPr id="328" name="Picture 327">
              <a:extLst>
                <a:ext uri="{FF2B5EF4-FFF2-40B4-BE49-F238E27FC236}">
                  <a16:creationId xmlns="" xmlns:a16="http://schemas.microsoft.com/office/drawing/2014/main" id="{E4F031FA-5A56-4062-8688-CCDF13731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0535" y="1928566"/>
              <a:ext cx="264286" cy="247768"/>
            </a:xfrm>
            <a:prstGeom prst="rect">
              <a:avLst/>
            </a:prstGeom>
          </p:spPr>
        </p:pic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D6D73351-13E9-4D07-AC39-A0844520CC27}"/>
                </a:ext>
              </a:extLst>
            </p:cNvPr>
            <p:cNvCxnSpPr>
              <a:cxnSpLocks/>
            </p:cNvCxnSpPr>
            <p:nvPr/>
          </p:nvCxnSpPr>
          <p:spPr>
            <a:xfrm>
              <a:off x="5638640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3C462959-3A61-4FD3-8D22-5C79DB961EDF}"/>
                </a:ext>
              </a:extLst>
            </p:cNvPr>
            <p:cNvCxnSpPr>
              <a:cxnSpLocks/>
            </p:cNvCxnSpPr>
            <p:nvPr/>
          </p:nvCxnSpPr>
          <p:spPr>
            <a:xfrm>
              <a:off x="6144528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09516A45-22E2-4141-A2AA-FB7E5AB55140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16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48925B8A-4582-483F-82D7-E569D07937A2}"/>
                </a:ext>
              </a:extLst>
            </p:cNvPr>
            <p:cNvCxnSpPr>
              <a:cxnSpLocks/>
            </p:cNvCxnSpPr>
            <p:nvPr/>
          </p:nvCxnSpPr>
          <p:spPr>
            <a:xfrm>
              <a:off x="7156304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933C354C-4638-43E0-9BD9-6BD75B5A062F}"/>
                </a:ext>
              </a:extLst>
            </p:cNvPr>
            <p:cNvCxnSpPr>
              <a:cxnSpLocks/>
            </p:cNvCxnSpPr>
            <p:nvPr/>
          </p:nvCxnSpPr>
          <p:spPr>
            <a:xfrm>
              <a:off x="7662192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02B871A2-9B72-4285-A16F-8F8EF27CCE8E}"/>
                </a:ext>
              </a:extLst>
            </p:cNvPr>
            <p:cNvCxnSpPr>
              <a:cxnSpLocks/>
            </p:cNvCxnSpPr>
            <p:nvPr/>
          </p:nvCxnSpPr>
          <p:spPr>
            <a:xfrm>
              <a:off x="8168080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EF857FF6-C947-4A98-81EB-62AA8212A24D}"/>
                </a:ext>
              </a:extLst>
            </p:cNvPr>
            <p:cNvCxnSpPr>
              <a:cxnSpLocks/>
            </p:cNvCxnSpPr>
            <p:nvPr/>
          </p:nvCxnSpPr>
          <p:spPr>
            <a:xfrm>
              <a:off x="8673968" y="224831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="" xmlns:a16="http://schemas.microsoft.com/office/drawing/2014/main" id="{205F3AFE-E3F4-4607-868F-465B91D91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8129" y="1418901"/>
              <a:ext cx="3112381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Rectangle 336">
              <a:extLst>
                <a:ext uri="{FF2B5EF4-FFF2-40B4-BE49-F238E27FC236}">
                  <a16:creationId xmlns="" xmlns:a16="http://schemas.microsoft.com/office/drawing/2014/main" id="{543A0ED2-F6C6-4420-A9A6-47DD2D5CEDCD}"/>
                </a:ext>
              </a:extLst>
            </p:cNvPr>
            <p:cNvSpPr/>
            <p:nvPr/>
          </p:nvSpPr>
          <p:spPr>
            <a:xfrm>
              <a:off x="5812812" y="2519773"/>
              <a:ext cx="2895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random</a:t>
              </a:r>
              <a:r>
                <a:rPr lang="en-US" sz="2400" dirty="0"/>
                <a:t> arrival order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D2B3143-2F54-4DFD-A6D1-B303C248AC44}"/>
              </a:ext>
            </a:extLst>
          </p:cNvPr>
          <p:cNvGrpSpPr/>
          <p:nvPr/>
        </p:nvGrpSpPr>
        <p:grpSpPr>
          <a:xfrm>
            <a:off x="5038333" y="2845725"/>
            <a:ext cx="3492909" cy="1555850"/>
            <a:chOff x="5236382" y="2758606"/>
            <a:chExt cx="3492909" cy="1555850"/>
          </a:xfrm>
        </p:grpSpPr>
        <p:grpSp>
          <p:nvGrpSpPr>
            <p:cNvPr id="345" name="Group 344">
              <a:extLst>
                <a:ext uri="{FF2B5EF4-FFF2-40B4-BE49-F238E27FC236}">
                  <a16:creationId xmlns="" xmlns:a16="http://schemas.microsoft.com/office/drawing/2014/main" id="{F404C77A-E5C3-4334-A247-B611C32F8D70}"/>
                </a:ext>
              </a:extLst>
            </p:cNvPr>
            <p:cNvGrpSpPr/>
            <p:nvPr/>
          </p:nvGrpSpPr>
          <p:grpSpPr>
            <a:xfrm rot="19312559">
              <a:off x="6202794" y="2944576"/>
              <a:ext cx="465287" cy="502710"/>
              <a:chOff x="3966151" y="3733669"/>
              <a:chExt cx="661317" cy="714507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="" xmlns:a16="http://schemas.microsoft.com/office/drawing/2014/main" id="{881881E3-466C-4203-BC3E-92147D08BDF3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74">
                <a:extLst>
                  <a:ext uri="{FF2B5EF4-FFF2-40B4-BE49-F238E27FC236}">
                    <a16:creationId xmlns="" xmlns:a16="http://schemas.microsoft.com/office/drawing/2014/main" id="{028D4FC6-16CE-49B5-A8E9-79C8B83BA293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="" xmlns:a16="http://schemas.microsoft.com/office/drawing/2014/main" id="{C2582061-2941-4799-B3BC-1139804D3FA0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="" xmlns:a16="http://schemas.microsoft.com/office/drawing/2014/main" id="{BD8142CD-8FCB-493D-8610-817339AD2060}"/>
                </a:ext>
              </a:extLst>
            </p:cNvPr>
            <p:cNvGrpSpPr/>
            <p:nvPr/>
          </p:nvGrpSpPr>
          <p:grpSpPr>
            <a:xfrm rot="19312559">
              <a:off x="6932688" y="2943746"/>
              <a:ext cx="465287" cy="502710"/>
              <a:chOff x="3966151" y="3733669"/>
              <a:chExt cx="661317" cy="714507"/>
            </a:xfrm>
          </p:grpSpPr>
          <p:cxnSp>
            <p:nvCxnSpPr>
              <p:cNvPr id="371" name="Straight Connector 370">
                <a:extLst>
                  <a:ext uri="{FF2B5EF4-FFF2-40B4-BE49-F238E27FC236}">
                    <a16:creationId xmlns="" xmlns:a16="http://schemas.microsoft.com/office/drawing/2014/main" id="{9A5B6380-19E2-472B-A012-B19BC1C9C155}"/>
                  </a:ext>
                </a:extLst>
              </p:cNvPr>
              <p:cNvCxnSpPr/>
              <p:nvPr/>
            </p:nvCxnSpPr>
            <p:spPr>
              <a:xfrm flipV="1">
                <a:off x="4126545" y="3881555"/>
                <a:ext cx="332690" cy="418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Oval 371">
                <a:extLst>
                  <a:ext uri="{FF2B5EF4-FFF2-40B4-BE49-F238E27FC236}">
                    <a16:creationId xmlns="" xmlns:a16="http://schemas.microsoft.com/office/drawing/2014/main" id="{8CC7FD7C-6B31-42D0-9DD5-1CF01D360CF6}"/>
                  </a:ext>
                </a:extLst>
              </p:cNvPr>
              <p:cNvSpPr/>
              <p:nvPr/>
            </p:nvSpPr>
            <p:spPr>
              <a:xfrm>
                <a:off x="3966151" y="4152404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="" xmlns:a16="http://schemas.microsoft.com/office/drawing/2014/main" id="{05127EF3-0C0C-4CF0-96A9-CFEE4108EAFB}"/>
                  </a:ext>
                </a:extLst>
              </p:cNvPr>
              <p:cNvSpPr/>
              <p:nvPr/>
            </p:nvSpPr>
            <p:spPr>
              <a:xfrm>
                <a:off x="4331696" y="3733669"/>
                <a:ext cx="295772" cy="2957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3449E172-132A-4E8A-94A9-CF4238058559}"/>
                </a:ext>
              </a:extLst>
            </p:cNvPr>
            <p:cNvCxnSpPr/>
            <p:nvPr/>
          </p:nvCxnSpPr>
          <p:spPr>
            <a:xfrm rot="19312559" flipV="1">
              <a:off x="7330374" y="3034049"/>
              <a:ext cx="234073" cy="2946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>
              <a:extLst>
                <a:ext uri="{FF2B5EF4-FFF2-40B4-BE49-F238E27FC236}">
                  <a16:creationId xmlns="" xmlns:a16="http://schemas.microsoft.com/office/drawing/2014/main" id="{8ABB1EC4-75A7-4DE4-8719-6F3CDDD00FE7}"/>
                </a:ext>
              </a:extLst>
            </p:cNvPr>
            <p:cNvSpPr/>
            <p:nvPr/>
          </p:nvSpPr>
          <p:spPr>
            <a:xfrm rot="19312559">
              <a:off x="7351466" y="3272723"/>
              <a:ext cx="208099" cy="2080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9" name="Picture 348">
              <a:extLst>
                <a:ext uri="{FF2B5EF4-FFF2-40B4-BE49-F238E27FC236}">
                  <a16:creationId xmlns="" xmlns:a16="http://schemas.microsoft.com/office/drawing/2014/main" id="{F94DDDA6-82B4-449E-9442-5466E57BD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015" y="2845748"/>
              <a:ext cx="275033" cy="275033"/>
            </a:xfrm>
            <a:prstGeom prst="rect">
              <a:avLst/>
            </a:prstGeom>
          </p:spPr>
        </p:pic>
        <p:pic>
          <p:nvPicPr>
            <p:cNvPr id="350" name="Picture 349">
              <a:extLst>
                <a:ext uri="{FF2B5EF4-FFF2-40B4-BE49-F238E27FC236}">
                  <a16:creationId xmlns="" xmlns:a16="http://schemas.microsoft.com/office/drawing/2014/main" id="{6E35C969-0391-46C5-9347-6D58AEC8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4250" y="3245113"/>
              <a:ext cx="293560" cy="270978"/>
            </a:xfrm>
            <a:prstGeom prst="rect">
              <a:avLst/>
            </a:prstGeom>
          </p:spPr>
        </p:pic>
        <p:pic>
          <p:nvPicPr>
            <p:cNvPr id="351" name="Picture 350">
              <a:extLst>
                <a:ext uri="{FF2B5EF4-FFF2-40B4-BE49-F238E27FC236}">
                  <a16:creationId xmlns="" xmlns:a16="http://schemas.microsoft.com/office/drawing/2014/main" id="{964DDA42-4E94-4659-813D-718140291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237" y="2848662"/>
              <a:ext cx="293560" cy="270978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="" xmlns:a16="http://schemas.microsoft.com/office/drawing/2014/main" id="{4BDAACF1-04C1-498F-B126-13ADE2F3A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4820" y="3265352"/>
              <a:ext cx="264286" cy="247768"/>
            </a:xfrm>
            <a:prstGeom prst="rect">
              <a:avLst/>
            </a:prstGeom>
          </p:spPr>
        </p:pic>
        <p:pic>
          <p:nvPicPr>
            <p:cNvPr id="353" name="Picture 352">
              <a:extLst>
                <a:ext uri="{FF2B5EF4-FFF2-40B4-BE49-F238E27FC236}">
                  <a16:creationId xmlns="" xmlns:a16="http://schemas.microsoft.com/office/drawing/2014/main" id="{54861D46-6DCE-4A7D-9FDE-CD86D4E33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8611" y="2855124"/>
              <a:ext cx="271352" cy="271352"/>
            </a:xfrm>
            <a:prstGeom prst="rect">
              <a:avLst/>
            </a:prstGeom>
          </p:spPr>
        </p:pic>
        <p:pic>
          <p:nvPicPr>
            <p:cNvPr id="354" name="Picture 353">
              <a:extLst>
                <a:ext uri="{FF2B5EF4-FFF2-40B4-BE49-F238E27FC236}">
                  <a16:creationId xmlns="" xmlns:a16="http://schemas.microsoft.com/office/drawing/2014/main" id="{FF1FCB1E-A2DC-49E6-BEB1-2384E02DC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1212" y="3258015"/>
              <a:ext cx="264286" cy="247768"/>
            </a:xfrm>
            <a:prstGeom prst="rect">
              <a:avLst/>
            </a:prstGeom>
          </p:spPr>
        </p:pic>
        <p:cxnSp>
          <p:nvCxnSpPr>
            <p:cNvPr id="355" name="Straight Arrow Connector 354">
              <a:extLst>
                <a:ext uri="{FF2B5EF4-FFF2-40B4-BE49-F238E27FC236}">
                  <a16:creationId xmlns="" xmlns:a16="http://schemas.microsoft.com/office/drawing/2014/main" id="{3F5DBE78-55D2-424B-B03E-4B7FAAE06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3985" y="2758606"/>
              <a:ext cx="1041965" cy="0"/>
            </a:xfrm>
            <a:prstGeom prst="straightConnector1">
              <a:avLst/>
            </a:prstGeom>
            <a:ln w="57150">
              <a:solidFill>
                <a:srgbClr val="E52C1A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Rectangle 355">
              <a:extLst>
                <a:ext uri="{FF2B5EF4-FFF2-40B4-BE49-F238E27FC236}">
                  <a16:creationId xmlns="" xmlns:a16="http://schemas.microsoft.com/office/drawing/2014/main" id="{C7D6CF74-D3EE-43CE-B899-FD7C49C6A758}"/>
                </a:ext>
              </a:extLst>
            </p:cNvPr>
            <p:cNvSpPr/>
            <p:nvPr/>
          </p:nvSpPr>
          <p:spPr>
            <a:xfrm>
              <a:off x="5236382" y="3852791"/>
              <a:ext cx="3492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52C1A"/>
                  </a:solidFill>
                </a:rPr>
                <a:t>chronological</a:t>
              </a:r>
              <a:r>
                <a:rPr lang="en-US" sz="2400" dirty="0"/>
                <a:t> arrival order</a:t>
              </a:r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F6E1BB63-BF34-4457-9FE8-4916D512535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740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FD89C471-A88B-4062-B7F6-D16EECA43B4F}"/>
                </a:ext>
              </a:extLst>
            </p:cNvPr>
            <p:cNvCxnSpPr>
              <a:cxnSpLocks/>
            </p:cNvCxnSpPr>
            <p:nvPr/>
          </p:nvCxnSpPr>
          <p:spPr>
            <a:xfrm>
              <a:off x="8202628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>
              <a:extLst>
                <a:ext uri="{FF2B5EF4-FFF2-40B4-BE49-F238E27FC236}">
                  <a16:creationId xmlns="" xmlns:a16="http://schemas.microsoft.com/office/drawing/2014/main" id="{CA60787A-B8EB-4DF1-994D-F0483831195C}"/>
                </a:ext>
              </a:extLst>
            </p:cNvPr>
            <p:cNvCxnSpPr>
              <a:cxnSpLocks/>
            </p:cNvCxnSpPr>
            <p:nvPr/>
          </p:nvCxnSpPr>
          <p:spPr>
            <a:xfrm>
              <a:off x="5274483" y="3734781"/>
              <a:ext cx="34182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972AEC53-BB22-4943-A1D7-7360182BF89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188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="" xmlns:a16="http://schemas.microsoft.com/office/drawing/2014/main" id="{44564AD3-ABEB-481B-AEF9-70819420C2A8}"/>
                </a:ext>
              </a:extLst>
            </p:cNvPr>
            <p:cNvCxnSpPr>
              <a:cxnSpLocks/>
            </p:cNvCxnSpPr>
            <p:nvPr/>
          </p:nvCxnSpPr>
          <p:spPr>
            <a:xfrm>
              <a:off x="6179076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="" xmlns:a16="http://schemas.microsoft.com/office/drawing/2014/main" id="{53552BD9-F4FE-49E7-B0AB-5C1D44AD775A}"/>
                </a:ext>
              </a:extLst>
            </p:cNvPr>
            <p:cNvCxnSpPr>
              <a:cxnSpLocks/>
            </p:cNvCxnSpPr>
            <p:nvPr/>
          </p:nvCxnSpPr>
          <p:spPr>
            <a:xfrm>
              <a:off x="6684964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="" xmlns:a16="http://schemas.microsoft.com/office/drawing/2014/main" id="{2F440ED5-9FF0-404E-9A18-A6CC58DC836A}"/>
                </a:ext>
              </a:extLst>
            </p:cNvPr>
            <p:cNvCxnSpPr>
              <a:cxnSpLocks/>
            </p:cNvCxnSpPr>
            <p:nvPr/>
          </p:nvCxnSpPr>
          <p:spPr>
            <a:xfrm>
              <a:off x="7190852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="" xmlns:a16="http://schemas.microsoft.com/office/drawing/2014/main" id="{1C20D462-ADE7-4CFD-AF33-531782C9C79D}"/>
                </a:ext>
              </a:extLst>
            </p:cNvPr>
            <p:cNvCxnSpPr>
              <a:cxnSpLocks/>
            </p:cNvCxnSpPr>
            <p:nvPr/>
          </p:nvCxnSpPr>
          <p:spPr>
            <a:xfrm>
              <a:off x="5420244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="" xmlns:a16="http://schemas.microsoft.com/office/drawing/2014/main" id="{76F62556-A6F1-4A60-80C4-D8C5FC9E286F}"/>
                </a:ext>
              </a:extLst>
            </p:cNvPr>
            <p:cNvCxnSpPr>
              <a:cxnSpLocks/>
            </p:cNvCxnSpPr>
            <p:nvPr/>
          </p:nvCxnSpPr>
          <p:spPr>
            <a:xfrm>
              <a:off x="5926132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="" xmlns:a16="http://schemas.microsoft.com/office/drawing/2014/main" id="{8B8F10BE-1F7F-4051-8DEA-8F7D434E1CFF}"/>
                </a:ext>
              </a:extLst>
            </p:cNvPr>
            <p:cNvCxnSpPr>
              <a:cxnSpLocks/>
            </p:cNvCxnSpPr>
            <p:nvPr/>
          </p:nvCxnSpPr>
          <p:spPr>
            <a:xfrm>
              <a:off x="6432020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="" xmlns:a16="http://schemas.microsoft.com/office/drawing/2014/main" id="{137927DA-1F44-40BF-813B-91B3F603CD24}"/>
                </a:ext>
              </a:extLst>
            </p:cNvPr>
            <p:cNvCxnSpPr>
              <a:cxnSpLocks/>
            </p:cNvCxnSpPr>
            <p:nvPr/>
          </p:nvCxnSpPr>
          <p:spPr>
            <a:xfrm>
              <a:off x="6937908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="" xmlns:a16="http://schemas.microsoft.com/office/drawing/2014/main" id="{3E2F1068-BC16-4CC4-9330-E3082058BDCC}"/>
                </a:ext>
              </a:extLst>
            </p:cNvPr>
            <p:cNvCxnSpPr>
              <a:cxnSpLocks/>
            </p:cNvCxnSpPr>
            <p:nvPr/>
          </p:nvCxnSpPr>
          <p:spPr>
            <a:xfrm>
              <a:off x="7443796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="" xmlns:a16="http://schemas.microsoft.com/office/drawing/2014/main" id="{5C23AF95-0360-4F72-80F5-9B97CDFAFE51}"/>
                </a:ext>
              </a:extLst>
            </p:cNvPr>
            <p:cNvCxnSpPr>
              <a:cxnSpLocks/>
            </p:cNvCxnSpPr>
            <p:nvPr/>
          </p:nvCxnSpPr>
          <p:spPr>
            <a:xfrm>
              <a:off x="7949684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="" xmlns:a16="http://schemas.microsoft.com/office/drawing/2014/main" id="{F40E1E2D-51CE-4106-AE45-2C3933C6D61D}"/>
                </a:ext>
              </a:extLst>
            </p:cNvPr>
            <p:cNvCxnSpPr>
              <a:cxnSpLocks/>
            </p:cNvCxnSpPr>
            <p:nvPr/>
          </p:nvCxnSpPr>
          <p:spPr>
            <a:xfrm>
              <a:off x="8455572" y="3626724"/>
              <a:ext cx="0" cy="237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3" name="Picture 382">
            <a:extLst>
              <a:ext uri="{FF2B5EF4-FFF2-40B4-BE49-F238E27FC236}">
                <a16:creationId xmlns="" xmlns:a16="http://schemas.microsoft.com/office/drawing/2014/main" id="{CDE451D5-4D2B-4D6F-B1BE-D5F3B4C23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29" y="3133749"/>
            <a:ext cx="3153541" cy="2923262"/>
          </a:xfrm>
          <a:prstGeom prst="rect">
            <a:avLst/>
          </a:prstGeom>
        </p:spPr>
      </p:pic>
      <p:pic>
        <p:nvPicPr>
          <p:cNvPr id="384" name="Picture 4" descr="Image result for arxiv">
            <a:extLst>
              <a:ext uri="{FF2B5EF4-FFF2-40B4-BE49-F238E27FC236}">
                <a16:creationId xmlns="" xmlns:a16="http://schemas.microsoft.com/office/drawing/2014/main" id="{7819EB9F-1527-4E34-BF51-B8A33580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3" y="5685079"/>
            <a:ext cx="928624" cy="3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5" name="Straight Arrow Connector 384">
            <a:extLst>
              <a:ext uri="{FF2B5EF4-FFF2-40B4-BE49-F238E27FC236}">
                <a16:creationId xmlns="" xmlns:a16="http://schemas.microsoft.com/office/drawing/2014/main" id="{939E0B88-AF74-45A0-AA71-FC6871D114D7}"/>
              </a:ext>
            </a:extLst>
          </p:cNvPr>
          <p:cNvCxnSpPr/>
          <p:nvPr/>
        </p:nvCxnSpPr>
        <p:spPr>
          <a:xfrm flipH="1">
            <a:off x="2440334" y="3939695"/>
            <a:ext cx="275324" cy="352353"/>
          </a:xfrm>
          <a:prstGeom prst="straightConnector1">
            <a:avLst/>
          </a:prstGeom>
          <a:ln w="38100">
            <a:solidFill>
              <a:srgbClr val="E52C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ectangle 385">
            <a:extLst>
              <a:ext uri="{FF2B5EF4-FFF2-40B4-BE49-F238E27FC236}">
                <a16:creationId xmlns="" xmlns:a16="http://schemas.microsoft.com/office/drawing/2014/main" id="{1675201B-642B-4D8A-9716-E59EA2518FB3}"/>
              </a:ext>
            </a:extLst>
          </p:cNvPr>
          <p:cNvSpPr/>
          <p:nvPr/>
        </p:nvSpPr>
        <p:spPr>
          <a:xfrm>
            <a:off x="2815403" y="4216909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charset="0"/>
                <a:cs typeface="Helvetica" charset="0"/>
              </a:rPr>
              <a:t>random order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87" name="Straight Arrow Connector 386">
            <a:extLst>
              <a:ext uri="{FF2B5EF4-FFF2-40B4-BE49-F238E27FC236}">
                <a16:creationId xmlns="" xmlns:a16="http://schemas.microsoft.com/office/drawing/2014/main" id="{5D3B5D86-8BD0-4FA1-B56C-D84AD6E0914C}"/>
              </a:ext>
            </a:extLst>
          </p:cNvPr>
          <p:cNvCxnSpPr>
            <a:cxnSpLocks/>
          </p:cNvCxnSpPr>
          <p:nvPr/>
        </p:nvCxnSpPr>
        <p:spPr>
          <a:xfrm flipH="1">
            <a:off x="3649753" y="4630054"/>
            <a:ext cx="230973" cy="2781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tangle 387">
            <a:extLst>
              <a:ext uri="{FF2B5EF4-FFF2-40B4-BE49-F238E27FC236}">
                <a16:creationId xmlns="" xmlns:a16="http://schemas.microsoft.com/office/drawing/2014/main" id="{3947B6EA-F290-45F6-BCEA-6F29A58CF37A}"/>
              </a:ext>
            </a:extLst>
          </p:cNvPr>
          <p:cNvSpPr/>
          <p:nvPr/>
        </p:nvSpPr>
        <p:spPr>
          <a:xfrm>
            <a:off x="2340589" y="3342354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52C1A"/>
                </a:solidFill>
                <a:latin typeface="Helvetica" charset="0"/>
                <a:ea typeface="Helvetica" charset="0"/>
                <a:cs typeface="Helvetica" charset="0"/>
              </a:rPr>
              <a:t>chronological </a:t>
            </a:r>
          </a:p>
          <a:p>
            <a:pPr algn="ctr"/>
            <a:r>
              <a:rPr lang="en-US" b="1" dirty="0">
                <a:solidFill>
                  <a:srgbClr val="E52C1A"/>
                </a:solidFill>
                <a:latin typeface="Helvetica" charset="0"/>
                <a:ea typeface="Helvetica" charset="0"/>
                <a:cs typeface="Helvetica" charset="0"/>
              </a:rPr>
              <a:t>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400435-274D-40D0-A947-2059CBD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Locality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FF0AE3-4ED2-4280-B108-CD30ECC5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78134"/>
            <a:ext cx="7468286" cy="5245229"/>
          </a:xfrm>
        </p:spPr>
        <p:txBody>
          <a:bodyPr>
            <a:normAutofit/>
          </a:bodyPr>
          <a:lstStyle/>
          <a:p>
            <a:r>
              <a:rPr lang="en-US" dirty="0"/>
              <a:t>One interpretation:</a:t>
            </a:r>
          </a:p>
          <a:p>
            <a:pPr lvl="1"/>
            <a:r>
              <a:rPr lang="en-US" dirty="0"/>
              <a:t>edges are more likely to form </a:t>
            </a:r>
          </a:p>
          <a:p>
            <a:pPr lvl="1"/>
            <a:r>
              <a:rPr lang="en-US" dirty="0"/>
              <a:t>triangles with </a:t>
            </a:r>
            <a:r>
              <a:rPr lang="en-US" b="1" dirty="0"/>
              <a:t>edges close in time</a:t>
            </a:r>
          </a:p>
          <a:p>
            <a:pPr lvl="1"/>
            <a:r>
              <a:rPr lang="en-US" dirty="0"/>
              <a:t>than with </a:t>
            </a:r>
            <a:r>
              <a:rPr lang="en-US" b="1" dirty="0"/>
              <a:t>edges far in time</a:t>
            </a:r>
          </a:p>
          <a:p>
            <a:r>
              <a:rPr lang="en-US" dirty="0"/>
              <a:t>Another interpretation: </a:t>
            </a:r>
          </a:p>
          <a:p>
            <a:pPr lvl="1"/>
            <a:r>
              <a:rPr lang="en-US" b="1" dirty="0"/>
              <a:t>new edges </a:t>
            </a:r>
            <a:r>
              <a:rPr lang="en-US" dirty="0"/>
              <a:t>are more likely to form </a:t>
            </a:r>
          </a:p>
          <a:p>
            <a:pPr lvl="1"/>
            <a:r>
              <a:rPr lang="en-US" dirty="0"/>
              <a:t>triangles with </a:t>
            </a:r>
            <a:r>
              <a:rPr lang="en-US" b="1" dirty="0"/>
              <a:t>recent edges </a:t>
            </a:r>
          </a:p>
          <a:p>
            <a:pPr lvl="1"/>
            <a:r>
              <a:rPr lang="en-US" dirty="0"/>
              <a:t>than with </a:t>
            </a:r>
            <a:r>
              <a:rPr lang="en-US" b="1" dirty="0"/>
              <a:t>old edges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87F4EB-A2CE-48AB-867C-61D68ED0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WRS: Waiting Room Sampling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8EF4B1-AB88-46B2-8804-C280423F1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r>
              <a:rPr lang="en-US" dirty="0"/>
              <a:t>/30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8099" y="12068"/>
            <a:ext cx="8934451" cy="400110"/>
            <a:chOff x="38099" y="12068"/>
            <a:chExt cx="8934451" cy="400110"/>
          </a:xfrm>
        </p:grpSpPr>
        <p:sp>
          <p:nvSpPr>
            <p:cNvPr id="47" name="TextBox 34">
              <a:extLst>
                <a:ext uri="{FF2B5EF4-FFF2-40B4-BE49-F238E27FC236}">
                  <a16:creationId xmlns="" xmlns:a16="http://schemas.microsoft.com/office/drawing/2014/main" id="{4F894144-C777-4DF2-882F-39B83FF33FD9}"/>
                </a:ext>
              </a:extLst>
            </p:cNvPr>
            <p:cNvSpPr txBox="1"/>
            <p:nvPr/>
          </p:nvSpPr>
          <p:spPr>
            <a:xfrm>
              <a:off x="38099" y="12068"/>
              <a:ext cx="164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48" name="TextBox 36">
              <a:extLst>
                <a:ext uri="{FF2B5EF4-FFF2-40B4-BE49-F238E27FC236}">
                  <a16:creationId xmlns="" xmlns:a16="http://schemas.microsoft.com/office/drawing/2014/main" id="{3F113718-A433-4102-ACE9-C51BE4FF7A39}"/>
                </a:ext>
              </a:extLst>
            </p:cNvPr>
            <p:cNvSpPr txBox="1"/>
            <p:nvPr/>
          </p:nvSpPr>
          <p:spPr>
            <a:xfrm>
              <a:off x="5632991" y="12068"/>
              <a:ext cx="1531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49" name="TextBox 37">
              <a:extLst>
                <a:ext uri="{FF2B5EF4-FFF2-40B4-BE49-F238E27FC236}">
                  <a16:creationId xmlns="" xmlns:a16="http://schemas.microsoft.com/office/drawing/2014/main" id="{9D9E373E-B47E-4CAF-B5DA-FFDE3CBDB812}"/>
                </a:ext>
              </a:extLst>
            </p:cNvPr>
            <p:cNvSpPr txBox="1"/>
            <p:nvPr/>
          </p:nvSpPr>
          <p:spPr>
            <a:xfrm>
              <a:off x="7633838" y="12068"/>
              <a:ext cx="13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50" name="TextBox 38">
              <a:extLst>
                <a:ext uri="{FF2B5EF4-FFF2-40B4-BE49-F238E27FC236}">
                  <a16:creationId xmlns="" xmlns:a16="http://schemas.microsoft.com/office/drawing/2014/main" id="{7374FBEB-F580-4A0C-B37E-E9F0071A778E}"/>
                </a:ext>
              </a:extLst>
            </p:cNvPr>
            <p:cNvSpPr txBox="1"/>
            <p:nvPr/>
          </p:nvSpPr>
          <p:spPr>
            <a:xfrm>
              <a:off x="3818137" y="12068"/>
              <a:ext cx="1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51" name="TextBox 34">
              <a:extLst>
                <a:ext uri="{FF2B5EF4-FFF2-40B4-BE49-F238E27FC236}">
                  <a16:creationId xmlns="" xmlns:a16="http://schemas.microsoft.com/office/drawing/2014/main" id="{B962E130-76F6-47D5-8100-960A017CDEF7}"/>
                </a:ext>
              </a:extLst>
            </p:cNvPr>
            <p:cNvSpPr txBox="1"/>
            <p:nvPr/>
          </p:nvSpPr>
          <p:spPr>
            <a:xfrm>
              <a:off x="2149754" y="12068"/>
              <a:ext cx="1198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Pattern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AA81900B-F3A5-478F-93BA-4DCB88C8980F}"/>
              </a:ext>
            </a:extLst>
          </p:cNvPr>
          <p:cNvGrpSpPr/>
          <p:nvPr/>
        </p:nvGrpSpPr>
        <p:grpSpPr>
          <a:xfrm>
            <a:off x="336971" y="4854779"/>
            <a:ext cx="8502775" cy="1342571"/>
            <a:chOff x="257688" y="3990016"/>
            <a:chExt cx="8502775" cy="1342571"/>
          </a:xfrm>
        </p:grpSpPr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B82B3351-D491-4395-9078-4FFC19597AA6}"/>
                </a:ext>
              </a:extLst>
            </p:cNvPr>
            <p:cNvSpPr txBox="1"/>
            <p:nvPr/>
          </p:nvSpPr>
          <p:spPr>
            <a:xfrm>
              <a:off x="1566486" y="4184247"/>
              <a:ext cx="719397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“How can we exploit </a:t>
              </a:r>
              <a:r>
                <a:rPr lang="en-US" sz="2800" dirty="0">
                  <a:solidFill>
                    <a:srgbClr val="FF0000"/>
                  </a:solidFill>
                </a:rPr>
                <a:t>temporal locality </a:t>
              </a:r>
            </a:p>
            <a:p>
              <a:pPr algn="ctr"/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accurate </a:t>
              </a:r>
              <a:r>
                <a:rPr lang="en-US" sz="2800" i="1" dirty="0">
                  <a:solidFill>
                    <a:srgbClr val="FF0000"/>
                  </a:solidFill>
                </a:rPr>
                <a:t>triangle counting</a:t>
              </a:r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?”</a:t>
              </a:r>
            </a:p>
          </p:txBody>
        </p:sp>
        <p:pic>
          <p:nvPicPr>
            <p:cNvPr id="149" name="Picture 4" descr="Cute question mark clipart kid">
              <a:extLst>
                <a:ext uri="{FF2B5EF4-FFF2-40B4-BE49-F238E27FC236}">
                  <a16:creationId xmlns="" xmlns:a16="http://schemas.microsoft.com/office/drawing/2014/main" id="{B103F05A-E286-4E3A-A01E-FD20131BE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88" y="3990016"/>
              <a:ext cx="1231001" cy="134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9F41132-6C6F-4DB5-BF22-C3925F8F6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991" y="1624310"/>
            <a:ext cx="3222015" cy="29474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B069AE-9F41-4DF9-ADA2-87B38D8F0CCE}"/>
              </a:ext>
            </a:extLst>
          </p:cNvPr>
          <p:cNvSpPr/>
          <p:nvPr/>
        </p:nvSpPr>
        <p:spPr>
          <a:xfrm>
            <a:off x="7242091" y="1550535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52C1A"/>
                </a:solidFill>
                <a:latin typeface="Helvetica" charset="0"/>
                <a:ea typeface="Helvetica" charset="0"/>
                <a:cs typeface="Helvetica" charset="0"/>
              </a:rPr>
              <a:t>chronological </a:t>
            </a:r>
          </a:p>
          <a:p>
            <a:pPr algn="ctr"/>
            <a:r>
              <a:rPr lang="en-US" b="1" dirty="0">
                <a:solidFill>
                  <a:srgbClr val="E52C1A"/>
                </a:solidFill>
                <a:latin typeface="Helvetica" charset="0"/>
                <a:ea typeface="Helvetica" charset="0"/>
                <a:cs typeface="Helvetica" charset="0"/>
              </a:rPr>
              <a:t>order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B979E4C-D8BA-4BC3-B048-AEA7DC7BDABD}"/>
              </a:ext>
            </a:extLst>
          </p:cNvPr>
          <p:cNvCxnSpPr>
            <a:cxnSpLocks/>
          </p:cNvCxnSpPr>
          <p:nvPr/>
        </p:nvCxnSpPr>
        <p:spPr>
          <a:xfrm flipH="1">
            <a:off x="7414019" y="1965419"/>
            <a:ext cx="275625" cy="329301"/>
          </a:xfrm>
          <a:prstGeom prst="straightConnector1">
            <a:avLst/>
          </a:prstGeom>
          <a:ln w="38100">
            <a:solidFill>
              <a:srgbClr val="E52C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7841489-3E3B-448D-8326-AA52F1FD0B90}"/>
              </a:ext>
            </a:extLst>
          </p:cNvPr>
          <p:cNvSpPr/>
          <p:nvPr/>
        </p:nvSpPr>
        <p:spPr>
          <a:xfrm>
            <a:off x="8092678" y="2256618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Helvetica" charset="0"/>
                <a:cs typeface="Helvetica" charset="0"/>
              </a:rPr>
              <a:t>random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Helvetica" charset="0"/>
                <a:cs typeface="Helvetica" charset="0"/>
              </a:rPr>
              <a:t>order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27EC7F7-D72F-4651-BBD6-E403388E6C50}"/>
              </a:ext>
            </a:extLst>
          </p:cNvPr>
          <p:cNvCxnSpPr>
            <a:cxnSpLocks/>
          </p:cNvCxnSpPr>
          <p:nvPr/>
        </p:nvCxnSpPr>
        <p:spPr>
          <a:xfrm flipH="1">
            <a:off x="8369016" y="2902949"/>
            <a:ext cx="260863" cy="3025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4" descr="Image result for facebook">
            <a:extLst>
              <a:ext uri="{FF2B5EF4-FFF2-40B4-BE49-F238E27FC236}">
                <a16:creationId xmlns="" xmlns:a16="http://schemas.microsoft.com/office/drawing/2014/main" id="{233D31EE-D187-45F0-8244-E6936A43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10" y="4116309"/>
            <a:ext cx="491883" cy="4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21393</TotalTime>
  <Words>1657</Words>
  <Application>Microsoft Macintosh PowerPoint</Application>
  <PresentationFormat>On-screen Show (4:3)</PresentationFormat>
  <Paragraphs>628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Cambria Math</vt:lpstr>
      <vt:lpstr>Helvetica</vt:lpstr>
      <vt:lpstr>Wingdings</vt:lpstr>
      <vt:lpstr>맑은 고딕</vt:lpstr>
      <vt:lpstr>Arial</vt:lpstr>
      <vt:lpstr>Retrospect</vt:lpstr>
      <vt:lpstr>WRS: Waiting Room Sampling for Accurate Triangle Counting in Real Graph Streams</vt:lpstr>
      <vt:lpstr>Triangles in a Graph</vt:lpstr>
      <vt:lpstr>Challenges in Real Graphs</vt:lpstr>
      <vt:lpstr>Streaming Model</vt:lpstr>
      <vt:lpstr>Relaxed Streaming Model</vt:lpstr>
      <vt:lpstr>Roadmap</vt:lpstr>
      <vt:lpstr>Time Interval of a Triangle</vt:lpstr>
      <vt:lpstr>Time Interval Distribution</vt:lpstr>
      <vt:lpstr>Temporal Locality (cont.)</vt:lpstr>
      <vt:lpstr>Roadmap</vt:lpstr>
      <vt:lpstr>Problem Definition</vt:lpstr>
      <vt:lpstr>Algorithm Overview</vt:lpstr>
      <vt:lpstr>Algorithm Overview</vt:lpstr>
      <vt:lpstr>Algorithm Overview</vt:lpstr>
      <vt:lpstr>Algorithm Overview</vt:lpstr>
      <vt:lpstr>Algorithm Overview</vt:lpstr>
      <vt:lpstr>Bias and Variance Analyses</vt:lpstr>
      <vt:lpstr>Increasing Discovering Prob.</vt:lpstr>
      <vt:lpstr>Waiting-Room Sampling (WRS)</vt:lpstr>
      <vt:lpstr>WRS: Sampling Steps (Step 1)</vt:lpstr>
      <vt:lpstr>WRS: Sampling Steps (Step 2)</vt:lpstr>
      <vt:lpstr>Summary of Algorithm</vt:lpstr>
      <vt:lpstr>Roadmap</vt:lpstr>
      <vt:lpstr>Experimental Settings</vt:lpstr>
      <vt:lpstr>Distribution of Estimates</vt:lpstr>
      <vt:lpstr>Discovering Probability</vt:lpstr>
      <vt:lpstr>Estimation Errors</vt:lpstr>
      <vt:lpstr>Roadmap</vt:lpstr>
      <vt:lpstr>Contributions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Kijung Shin</dc:creator>
  <cp:lastModifiedBy>Kijung Shin</cp:lastModifiedBy>
  <cp:revision>3653</cp:revision>
  <cp:lastPrinted>2017-10-22T23:59:13Z</cp:lastPrinted>
  <dcterms:created xsi:type="dcterms:W3CDTF">2015-02-02T14:26:03Z</dcterms:created>
  <dcterms:modified xsi:type="dcterms:W3CDTF">2017-11-19T23:22:43Z</dcterms:modified>
</cp:coreProperties>
</file>