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1" r:id="rId1"/>
  </p:sldMasterIdLst>
  <p:notesMasterIdLst>
    <p:notesMasterId r:id="rId51"/>
  </p:notesMasterIdLst>
  <p:sldIdLst>
    <p:sldId id="588" r:id="rId2"/>
    <p:sldId id="500" r:id="rId3"/>
    <p:sldId id="572" r:id="rId4"/>
    <p:sldId id="576" r:id="rId5"/>
    <p:sldId id="589" r:id="rId6"/>
    <p:sldId id="590" r:id="rId7"/>
    <p:sldId id="532" r:id="rId8"/>
    <p:sldId id="592" r:id="rId9"/>
    <p:sldId id="593" r:id="rId10"/>
    <p:sldId id="640" r:id="rId11"/>
    <p:sldId id="641" r:id="rId12"/>
    <p:sldId id="642" r:id="rId13"/>
    <p:sldId id="598" r:id="rId14"/>
    <p:sldId id="597" r:id="rId15"/>
    <p:sldId id="644" r:id="rId16"/>
    <p:sldId id="600" r:id="rId17"/>
    <p:sldId id="602" r:id="rId18"/>
    <p:sldId id="604" r:id="rId19"/>
    <p:sldId id="603" r:id="rId20"/>
    <p:sldId id="605" r:id="rId21"/>
    <p:sldId id="606" r:id="rId22"/>
    <p:sldId id="609" r:id="rId23"/>
    <p:sldId id="612" r:id="rId24"/>
    <p:sldId id="613" r:id="rId25"/>
    <p:sldId id="614" r:id="rId26"/>
    <p:sldId id="615" r:id="rId27"/>
    <p:sldId id="616" r:id="rId28"/>
    <p:sldId id="617" r:id="rId29"/>
    <p:sldId id="618" r:id="rId30"/>
    <p:sldId id="619" r:id="rId31"/>
    <p:sldId id="607" r:id="rId32"/>
    <p:sldId id="621" r:id="rId33"/>
    <p:sldId id="608" r:id="rId34"/>
    <p:sldId id="623" r:id="rId35"/>
    <p:sldId id="622" r:id="rId36"/>
    <p:sldId id="624" r:id="rId37"/>
    <p:sldId id="626" r:id="rId38"/>
    <p:sldId id="628" r:id="rId39"/>
    <p:sldId id="629" r:id="rId40"/>
    <p:sldId id="630" r:id="rId41"/>
    <p:sldId id="637" r:id="rId42"/>
    <p:sldId id="632" r:id="rId43"/>
    <p:sldId id="634" r:id="rId44"/>
    <p:sldId id="639" r:id="rId45"/>
    <p:sldId id="625" r:id="rId46"/>
    <p:sldId id="627" r:id="rId47"/>
    <p:sldId id="636" r:id="rId48"/>
    <p:sldId id="643" r:id="rId49"/>
    <p:sldId id="620" r:id="rId5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C37525-E20D-4F18-9C31-056A6D0945FA}">
          <p14:sldIdLst>
            <p14:sldId id="588"/>
            <p14:sldId id="500"/>
            <p14:sldId id="572"/>
            <p14:sldId id="576"/>
            <p14:sldId id="589"/>
            <p14:sldId id="590"/>
            <p14:sldId id="532"/>
            <p14:sldId id="592"/>
            <p14:sldId id="593"/>
            <p14:sldId id="640"/>
            <p14:sldId id="641"/>
            <p14:sldId id="642"/>
            <p14:sldId id="598"/>
            <p14:sldId id="597"/>
            <p14:sldId id="644"/>
            <p14:sldId id="600"/>
            <p14:sldId id="602"/>
            <p14:sldId id="604"/>
            <p14:sldId id="603"/>
            <p14:sldId id="605"/>
            <p14:sldId id="606"/>
            <p14:sldId id="609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07"/>
            <p14:sldId id="621"/>
            <p14:sldId id="608"/>
            <p14:sldId id="623"/>
            <p14:sldId id="622"/>
            <p14:sldId id="624"/>
            <p14:sldId id="626"/>
            <p14:sldId id="628"/>
            <p14:sldId id="629"/>
            <p14:sldId id="630"/>
            <p14:sldId id="637"/>
            <p14:sldId id="632"/>
            <p14:sldId id="634"/>
            <p14:sldId id="639"/>
            <p14:sldId id="625"/>
            <p14:sldId id="627"/>
            <p14:sldId id="636"/>
            <p14:sldId id="643"/>
          </p14:sldIdLst>
        </p14:section>
        <p14:section name="Untitled Section" id="{AE8A507B-E818-4D04-BE6C-1301CBAC655C}">
          <p14:sldIdLst>
            <p14:sldId id="6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4FA3"/>
    <a:srgbClr val="E52F1E"/>
    <a:srgbClr val="3A7EB8"/>
    <a:srgbClr val="56B353"/>
    <a:srgbClr val="16C60C"/>
    <a:srgbClr val="0000FF"/>
    <a:srgbClr val="FF0000"/>
    <a:srgbClr val="FFFF00"/>
    <a:srgbClr val="2684C6"/>
    <a:srgbClr val="F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4" autoAdjust="0"/>
    <p:restoredTop sz="76038" autoAdjust="0"/>
  </p:normalViewPr>
  <p:slideViewPr>
    <p:cSldViewPr snapToGrid="0" showGuides="1">
      <p:cViewPr varScale="1">
        <p:scale>
          <a:sx n="73" d="100"/>
          <a:sy n="73" d="100"/>
        </p:scale>
        <p:origin x="2336" y="192"/>
      </p:cViewPr>
      <p:guideLst>
        <p:guide orient="horz" pos="2228"/>
        <p:guide pos="2880"/>
      </p:guideLst>
    </p:cSldViewPr>
  </p:slideViewPr>
  <p:notesTextViewPr>
    <p:cViewPr>
      <p:scale>
        <a:sx n="130" d="100"/>
        <a:sy n="13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337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AB29C-AE81-4ED6-9670-F4A2FCED7FF6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18A74-9F74-4A8F-8A00-4AA239D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0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04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4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39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29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56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85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6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42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09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5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94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37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10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52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6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1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3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75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99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61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057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133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5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988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80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484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225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525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727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73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979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832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562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70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741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320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191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3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42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7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54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18A74-9F74-4A8F-8A00-4AA239D5C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4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28777"/>
            <a:ext cx="7543800" cy="265956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69928"/>
            <a:ext cx="7543800" cy="129374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2563914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Accurate Triangle Counting in Graph Streams with Deletions (by Kijung Shin)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>
                <a:latin typeface="Mangal" panose="02040503050203030202" pitchFamily="18" charset="0"/>
                <a:cs typeface="Mangal" panose="02040503050203030202" pitchFamily="18" charset="0"/>
              </a:rPr>
              <a:pPr/>
              <a:t>‹#›</a:t>
            </a:fld>
            <a:r>
              <a:rPr lang="mr-IN" dirty="0">
                <a:latin typeface="Mangal" panose="02040503050203030202" pitchFamily="18" charset="0"/>
              </a:rPr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7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0000" indent="-1800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 marL="566928" indent="-18288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Accurate Triangle Counting in Graph Streams with Deletions (by Kijung Shin)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accent1">
                    <a:lumMod val="20000"/>
                    <a:lumOff val="8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mr-IN" dirty="0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Accurate Triangle Counting in Graph Streams with Deletions (by Kijung Shin)</a:t>
            </a:r>
            <a:endParaRPr lang="en-US" b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mr-IN" dirty="0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9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421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81151"/>
            <a:ext cx="3703320" cy="4287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81151"/>
            <a:ext cx="3703320" cy="4287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Accurate Triangle Counting in Graph Streams with Deletions (by Kijung Shin)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mr-IN" dirty="0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2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30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2220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370985"/>
            <a:ext cx="3703320" cy="34981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2220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70985"/>
            <a:ext cx="3703320" cy="34981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Accurate Triangle Counting in Graph Streams with Deletions (by Kijung Shin)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mr-IN" dirty="0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3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39238"/>
            <a:ext cx="8291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Accurate Triangle Counting in Graph Streams with Deletions (by Kijung Shin)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mr-IN" dirty="0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1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7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461430"/>
            <a:ext cx="7543801" cy="44076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949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222" y="6439238"/>
            <a:ext cx="8207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Accurate Triangle Counting in Graph Streams with Deletions (by Kijung Shin)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3923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mr-IN" dirty="0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8.png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6.png"/><Relationship Id="rId18" Type="http://schemas.openxmlformats.org/officeDocument/2006/relationships/image" Target="../media/image52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8.png"/><Relationship Id="rId10" Type="http://schemas.openxmlformats.org/officeDocument/2006/relationships/image" Target="../media/image42.png"/><Relationship Id="rId19" Type="http://schemas.openxmlformats.org/officeDocument/2006/relationships/image" Target="../media/image53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1.png"/><Relationship Id="rId5" Type="http://schemas.openxmlformats.org/officeDocument/2006/relationships/image" Target="../media/image550.png"/><Relationship Id="rId4" Type="http://schemas.openxmlformats.org/officeDocument/2006/relationships/image" Target="../media/image5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65.png"/><Relationship Id="rId7" Type="http://schemas.openxmlformats.org/officeDocument/2006/relationships/image" Target="../media/image6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5.png"/><Relationship Id="rId3" Type="http://schemas.openxmlformats.org/officeDocument/2006/relationships/image" Target="../media/image69.png"/><Relationship Id="rId7" Type="http://schemas.openxmlformats.org/officeDocument/2006/relationships/image" Target="../media/image67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6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50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8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66.png"/><Relationship Id="rId4" Type="http://schemas.openxmlformats.org/officeDocument/2006/relationships/image" Target="../media/image650.pn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2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83.png"/><Relationship Id="rId3" Type="http://schemas.openxmlformats.org/officeDocument/2006/relationships/image" Target="../media/image84.png"/><Relationship Id="rId7" Type="http://schemas.openxmlformats.org/officeDocument/2006/relationships/image" Target="../media/image67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3.png"/><Relationship Id="rId5" Type="http://schemas.openxmlformats.org/officeDocument/2006/relationships/image" Target="../media/image66.png"/><Relationship Id="rId10" Type="http://schemas.openxmlformats.org/officeDocument/2006/relationships/image" Target="../media/image87.png"/><Relationship Id="rId4" Type="http://schemas.openxmlformats.org/officeDocument/2006/relationships/image" Target="../media/image650.png"/><Relationship Id="rId9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9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66.png"/><Relationship Id="rId4" Type="http://schemas.openxmlformats.org/officeDocument/2006/relationships/image" Target="../media/image6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9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650.png"/><Relationship Id="rId9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8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63.png"/><Relationship Id="rId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9.png"/><Relationship Id="rId10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05.png"/><Relationship Id="rId3" Type="http://schemas.openxmlformats.org/officeDocument/2006/relationships/image" Target="../media/image115.emf"/><Relationship Id="rId7" Type="http://schemas.openxmlformats.org/officeDocument/2006/relationships/image" Target="../media/image118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07.jpeg"/><Relationship Id="rId5" Type="http://schemas.openxmlformats.org/officeDocument/2006/relationships/image" Target="../media/image110.png"/><Relationship Id="rId15" Type="http://schemas.openxmlformats.org/officeDocument/2006/relationships/image" Target="../media/image121.png"/><Relationship Id="rId10" Type="http://schemas.openxmlformats.org/officeDocument/2006/relationships/image" Target="../media/image120.png"/><Relationship Id="rId4" Type="http://schemas.openxmlformats.org/officeDocument/2006/relationships/image" Target="../media/image116.png"/><Relationship Id="rId9" Type="http://schemas.openxmlformats.org/officeDocument/2006/relationships/image" Target="../media/image119.png"/><Relationship Id="rId1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06.png"/><Relationship Id="rId3" Type="http://schemas.openxmlformats.org/officeDocument/2006/relationships/image" Target="../media/image122.png"/><Relationship Id="rId7" Type="http://schemas.openxmlformats.org/officeDocument/2006/relationships/image" Target="../media/image105.png"/><Relationship Id="rId12" Type="http://schemas.openxmlformats.org/officeDocument/2006/relationships/image" Target="../media/image107.jpe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10.png"/><Relationship Id="rId5" Type="http://schemas.openxmlformats.org/officeDocument/2006/relationships/image" Target="../media/image123.png"/><Relationship Id="rId15" Type="http://schemas.openxmlformats.org/officeDocument/2006/relationships/image" Target="../media/image127.png"/><Relationship Id="rId10" Type="http://schemas.openxmlformats.org/officeDocument/2006/relationships/image" Target="../media/image126.png"/><Relationship Id="rId4" Type="http://schemas.openxmlformats.org/officeDocument/2006/relationships/image" Target="../media/image108.png"/><Relationship Id="rId9" Type="http://schemas.openxmlformats.org/officeDocument/2006/relationships/image" Target="../media/image125.png"/><Relationship Id="rId14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25.png"/><Relationship Id="rId7" Type="http://schemas.openxmlformats.org/officeDocument/2006/relationships/image" Target="../media/image11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emf"/><Relationship Id="rId5" Type="http://schemas.openxmlformats.org/officeDocument/2006/relationships/image" Target="../media/image115.emf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5" Type="http://schemas.openxmlformats.org/officeDocument/2006/relationships/image" Target="../media/image970.png"/><Relationship Id="rId4" Type="http://schemas.openxmlformats.org/officeDocument/2006/relationships/image" Target="../media/image9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10" Type="http://schemas.openxmlformats.org/officeDocument/2006/relationships/image" Target="../media/image32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31315" y="1277471"/>
            <a:ext cx="7481369" cy="1288924"/>
          </a:xfrm>
        </p:spPr>
        <p:txBody>
          <a:bodyPr>
            <a:noAutofit/>
          </a:bodyPr>
          <a:lstStyle/>
          <a:p>
            <a:r>
              <a:rPr lang="en-US" altLang="ko-KR" sz="4800" dirty="0">
                <a:solidFill>
                  <a:schemeClr val="accent2"/>
                </a:solidFill>
                <a:ea typeface="Arial" charset="0"/>
                <a:cs typeface="Arial" charset="0"/>
              </a:rPr>
              <a:t>Think before You Discard: </a:t>
            </a:r>
            <a:br>
              <a:rPr lang="en-US" altLang="ko-KR" sz="4800" dirty="0">
                <a:solidFill>
                  <a:schemeClr val="accent2"/>
                </a:solidFill>
                <a:ea typeface="Arial" charset="0"/>
                <a:cs typeface="Arial" charset="0"/>
              </a:rPr>
            </a:br>
            <a:r>
              <a:rPr lang="en-US" altLang="ko-KR" sz="4800" b="0" dirty="0">
                <a:ea typeface="Arial" charset="0"/>
                <a:cs typeface="Arial" charset="0"/>
              </a:rPr>
              <a:t>Accurate Triangle Counting in Graph Streams with Deletions</a:t>
            </a:r>
            <a:endParaRPr lang="ko-KR" altLang="en-US" sz="4800" b="0" dirty="0">
              <a:ea typeface="Arial" charset="0"/>
              <a:cs typeface="Arial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80928" y="2781390"/>
            <a:ext cx="9369708" cy="120021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3100" b="0" u="sng" cap="none" spc="0" dirty="0">
                <a:solidFill>
                  <a:schemeClr val="tx1"/>
                </a:solidFill>
                <a:ea typeface="Helvetica" charset="0"/>
                <a:cs typeface="Helvetica" charset="0"/>
              </a:rPr>
              <a:t>Kijung Shin</a:t>
            </a:r>
            <a:r>
              <a:rPr lang="en-US" altLang="ko-KR" sz="3100" b="0" cap="none" spc="0" dirty="0">
                <a:solidFill>
                  <a:schemeClr val="tx1"/>
                </a:solidFill>
                <a:ea typeface="Helvetica" charset="0"/>
                <a:cs typeface="Helvetica" charset="0"/>
              </a:rPr>
              <a:t>, </a:t>
            </a:r>
            <a:r>
              <a:rPr lang="en-US" altLang="ko-KR" sz="3100" b="0" cap="none" spc="0" dirty="0" err="1">
                <a:solidFill>
                  <a:schemeClr val="tx1"/>
                </a:solidFill>
                <a:ea typeface="Helvetica" charset="0"/>
                <a:cs typeface="Helvetica" charset="0"/>
              </a:rPr>
              <a:t>Jisu</a:t>
            </a:r>
            <a:r>
              <a:rPr lang="en-US" altLang="ko-KR" sz="3100" b="0" cap="none" spc="0" dirty="0">
                <a:solidFill>
                  <a:schemeClr val="tx1"/>
                </a:solidFill>
                <a:ea typeface="Helvetica" charset="0"/>
                <a:cs typeface="Helvetica" charset="0"/>
              </a:rPr>
              <a:t> Kim, Bryan </a:t>
            </a:r>
            <a:r>
              <a:rPr lang="en-US" altLang="ko-KR" sz="3100" b="0" cap="none" spc="0" dirty="0" err="1">
                <a:solidFill>
                  <a:schemeClr val="tx1"/>
                </a:solidFill>
                <a:ea typeface="Helvetica" charset="0"/>
                <a:cs typeface="Helvetica" charset="0"/>
              </a:rPr>
              <a:t>Hooi</a:t>
            </a:r>
            <a:r>
              <a:rPr lang="en-US" altLang="ko-KR" sz="3100" b="0" cap="none" spc="0" dirty="0">
                <a:solidFill>
                  <a:schemeClr val="tx1"/>
                </a:solidFill>
                <a:ea typeface="Helvetica" charset="0"/>
                <a:cs typeface="Helvetica" charset="0"/>
              </a:rPr>
              <a:t>, Christos </a:t>
            </a:r>
            <a:r>
              <a:rPr lang="en-US" altLang="ko-KR" sz="3100" b="0" cap="none" spc="0" dirty="0" err="1">
                <a:solidFill>
                  <a:schemeClr val="tx1"/>
                </a:solidFill>
                <a:ea typeface="Helvetica" charset="0"/>
                <a:cs typeface="Helvetica" charset="0"/>
              </a:rPr>
              <a:t>Faloutsos</a:t>
            </a:r>
            <a:endParaRPr lang="en-US" altLang="ko-KR" sz="3100" b="0" cap="none" spc="0" dirty="0">
              <a:solidFill>
                <a:schemeClr val="tx1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9" name="Picture 2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24" y="4614133"/>
            <a:ext cx="1249284" cy="15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Bryan Ho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48" y="4614133"/>
            <a:ext cx="1287686" cy="151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863" y="4588900"/>
            <a:ext cx="1304925" cy="156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578" y="4614133"/>
            <a:ext cx="1205080" cy="1511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4140CD-7630-473C-A8A6-322D0F0A83BC}"/>
              </a:ext>
            </a:extLst>
          </p:cNvPr>
          <p:cNvSpPr/>
          <p:nvPr/>
        </p:nvSpPr>
        <p:spPr>
          <a:xfrm>
            <a:off x="2036618" y="3657662"/>
            <a:ext cx="5975590" cy="498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7C0672-A972-4B9A-B8E9-51EB2F707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7978" y="3493529"/>
            <a:ext cx="4584572" cy="4646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7F0498-509C-4BB5-8AD5-587511FD08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0321" y="4004492"/>
            <a:ext cx="3439886" cy="3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68"/>
    </mc:Choice>
    <mc:Fallback xmlns="">
      <p:transition spd="slow" advTm="182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81AC-E79B-4786-AFC4-622E4070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Dynamic Graph Stream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883BC-F153-4304-9ED0-8F5627B0EC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61430"/>
                <a:ext cx="7543801" cy="2103120"/>
              </a:xfrm>
            </p:spPr>
            <p:txBody>
              <a:bodyPr/>
              <a:lstStyle/>
              <a:p>
                <a:r>
                  <a:rPr lang="en-US" dirty="0"/>
                  <a:t>Model for a large and fully-dynamic graph</a:t>
                </a:r>
              </a:p>
              <a:p>
                <a:r>
                  <a:rPr lang="en-US" dirty="0"/>
                  <a:t>Discrete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starting from </a:t>
                </a:r>
                <a:r>
                  <a:rPr lang="en-US" dirty="0">
                    <a:solidFill>
                      <a:srgbClr val="E52F1E"/>
                    </a:solidFill>
                  </a:rPr>
                  <a:t>1</a:t>
                </a:r>
                <a:r>
                  <a:rPr lang="en-US" dirty="0"/>
                  <a:t> and ever increasing</a:t>
                </a:r>
              </a:p>
              <a:p>
                <a:r>
                  <a:rPr lang="en-US" dirty="0"/>
                  <a:t>At each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a </a:t>
                </a:r>
                <a:r>
                  <a:rPr lang="en-US" i="1" dirty="0"/>
                  <a:t>change</a:t>
                </a:r>
                <a:r>
                  <a:rPr lang="en-US" dirty="0"/>
                  <a:t> in the input graph arrives</a:t>
                </a:r>
              </a:p>
              <a:p>
                <a:pPr lvl="1"/>
                <a:r>
                  <a:rPr lang="en-US" sz="2800" i="1" dirty="0"/>
                  <a:t>change</a:t>
                </a:r>
                <a:r>
                  <a:rPr lang="en-US" sz="2800" dirty="0"/>
                  <a:t>: either an </a:t>
                </a:r>
                <a:r>
                  <a:rPr lang="en-US" sz="2800" i="1" dirty="0">
                    <a:solidFill>
                      <a:srgbClr val="3A7EB8"/>
                    </a:solidFill>
                  </a:rPr>
                  <a:t>insertion</a:t>
                </a:r>
                <a:r>
                  <a:rPr lang="en-US" sz="2800" dirty="0"/>
                  <a:t> or </a:t>
                </a:r>
                <a:r>
                  <a:rPr lang="en-US" sz="2800" i="1" dirty="0">
                    <a:solidFill>
                      <a:srgbClr val="56B353"/>
                    </a:solidFill>
                  </a:rPr>
                  <a:t>deletion</a:t>
                </a:r>
                <a:r>
                  <a:rPr lang="en-US" sz="2800" dirty="0">
                    <a:solidFill>
                      <a:srgbClr val="56B353"/>
                    </a:solidFill>
                  </a:rPr>
                  <a:t> </a:t>
                </a:r>
                <a:r>
                  <a:rPr lang="en-US" sz="2800" dirty="0"/>
                  <a:t>of an edge</a:t>
                </a:r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883BC-F153-4304-9ED0-8F5627B0EC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61430"/>
                <a:ext cx="7543801" cy="2103120"/>
              </a:xfrm>
              <a:blipFill>
                <a:blip r:embed="rId4"/>
                <a:stretch>
                  <a:fillRect l="-2666" t="-4928" r="-2100" b="-4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50BAF-40D6-4E3A-896F-77071C6A4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2CC08-E987-45C8-8AA2-F997DB145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r>
              <a:rPr lang="mr-IN" dirty="0"/>
              <a:t>/46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D79D7D-BFBD-4FE1-823C-2118C3D8E55E}"/>
              </a:ext>
            </a:extLst>
          </p:cNvPr>
          <p:cNvCxnSpPr>
            <a:cxnSpLocks/>
            <a:stCxn id="39" idx="7"/>
            <a:endCxn id="23" idx="7"/>
          </p:cNvCxnSpPr>
          <p:nvPr/>
        </p:nvCxnSpPr>
        <p:spPr>
          <a:xfrm flipV="1">
            <a:off x="2997801" y="5103209"/>
            <a:ext cx="355915" cy="57562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CEF6E82-E9AD-4F69-A875-A5C8B91A863D}"/>
              </a:ext>
            </a:extLst>
          </p:cNvPr>
          <p:cNvSpPr/>
          <p:nvPr/>
        </p:nvSpPr>
        <p:spPr>
          <a:xfrm>
            <a:off x="3235267" y="5082886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A0AE78-6560-49B3-A8AB-E6260BDBFB67}"/>
                  </a:ext>
                </a:extLst>
              </p:cNvPr>
              <p:cNvSpPr txBox="1"/>
              <p:nvPr/>
            </p:nvSpPr>
            <p:spPr>
              <a:xfrm>
                <a:off x="2979891" y="4837410"/>
                <a:ext cx="258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A0AE78-6560-49B3-A8AB-E6260BDBF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91" y="4837410"/>
                <a:ext cx="25827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613D4DB0-E676-4DF4-B647-B7D4D650306B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E38850A8-2748-47CC-8472-152D55FC0CC1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35" name="TextBox 36">
              <a:extLst>
                <a:ext uri="{FF2B5EF4-FFF2-40B4-BE49-F238E27FC236}">
                  <a16:creationId xmlns:a16="http://schemas.microsoft.com/office/drawing/2014/main" id="{AAA469C3-4526-4526-8219-9EB9FCB9AE06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36" name="TextBox 37">
              <a:extLst>
                <a:ext uri="{FF2B5EF4-FFF2-40B4-BE49-F238E27FC236}">
                  <a16:creationId xmlns:a16="http://schemas.microsoft.com/office/drawing/2014/main" id="{5AFB63AF-FF15-40C2-84DC-FBF924DAC213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37" name="TextBox 38">
              <a:extLst>
                <a:ext uri="{FF2B5EF4-FFF2-40B4-BE49-F238E27FC236}">
                  <a16:creationId xmlns:a16="http://schemas.microsoft.com/office/drawing/2014/main" id="{DCA95DFE-99E7-4834-80AE-9F6B35F358E2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Problem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ADDE884-B611-405E-86A7-BAF9536BC059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51462BA3-8A27-4CE4-8612-11123127D128}"/>
              </a:ext>
            </a:extLst>
          </p:cNvPr>
          <p:cNvSpPr/>
          <p:nvPr/>
        </p:nvSpPr>
        <p:spPr>
          <a:xfrm>
            <a:off x="1658835" y="5658507"/>
            <a:ext cx="138771" cy="1387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5E99CF-8ED1-4E95-987C-188CE14AC92A}"/>
              </a:ext>
            </a:extLst>
          </p:cNvPr>
          <p:cNvSpPr/>
          <p:nvPr/>
        </p:nvSpPr>
        <p:spPr>
          <a:xfrm>
            <a:off x="2339398" y="5658505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622FFF-2A95-42AA-BBB5-C518723918FA}"/>
              </a:ext>
            </a:extLst>
          </p:cNvPr>
          <p:cNvCxnSpPr>
            <a:stCxn id="25" idx="6"/>
            <a:endCxn id="26" idx="2"/>
          </p:cNvCxnSpPr>
          <p:nvPr/>
        </p:nvCxnSpPr>
        <p:spPr>
          <a:xfrm flipV="1">
            <a:off x="1797606" y="5727891"/>
            <a:ext cx="541792" cy="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B2A402-0D84-46C6-AF68-FDBA31312FEF}"/>
                  </a:ext>
                </a:extLst>
              </p:cNvPr>
              <p:cNvSpPr txBox="1"/>
              <p:nvPr/>
            </p:nvSpPr>
            <p:spPr>
              <a:xfrm>
                <a:off x="1528520" y="5696766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B2A402-0D84-46C6-AF68-FDBA31312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20" y="5696766"/>
                <a:ext cx="29091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AEB948-D2EE-4147-B06A-FEDC2DC30920}"/>
                  </a:ext>
                </a:extLst>
              </p:cNvPr>
              <p:cNvSpPr txBox="1"/>
              <p:nvPr/>
            </p:nvSpPr>
            <p:spPr>
              <a:xfrm>
                <a:off x="2199546" y="5729442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AEB948-D2EE-4147-B06A-FEDC2DC30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46" y="5729442"/>
                <a:ext cx="28360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BD0897D2-D118-4D76-9555-ACCA40C65835}"/>
              </a:ext>
            </a:extLst>
          </p:cNvPr>
          <p:cNvSpPr/>
          <p:nvPr/>
        </p:nvSpPr>
        <p:spPr>
          <a:xfrm>
            <a:off x="2879353" y="5658507"/>
            <a:ext cx="138771" cy="1387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4289210-F420-4A5D-BD61-C4362253E472}"/>
              </a:ext>
            </a:extLst>
          </p:cNvPr>
          <p:cNvSpPr/>
          <p:nvPr/>
        </p:nvSpPr>
        <p:spPr>
          <a:xfrm>
            <a:off x="3559916" y="5658505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66B1548-98CF-4231-A636-8287C32DAF7F}"/>
              </a:ext>
            </a:extLst>
          </p:cNvPr>
          <p:cNvCxnSpPr>
            <a:stCxn id="39" idx="6"/>
            <a:endCxn id="40" idx="2"/>
          </p:cNvCxnSpPr>
          <p:nvPr/>
        </p:nvCxnSpPr>
        <p:spPr>
          <a:xfrm flipV="1">
            <a:off x="3018124" y="5727891"/>
            <a:ext cx="541792" cy="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2ECB0B0-000F-4325-9B8C-F1EB80FF2986}"/>
                  </a:ext>
                </a:extLst>
              </p:cNvPr>
              <p:cNvSpPr txBox="1"/>
              <p:nvPr/>
            </p:nvSpPr>
            <p:spPr>
              <a:xfrm>
                <a:off x="2749038" y="5696766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2ECB0B0-000F-4325-9B8C-F1EB80FF2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38" y="5696766"/>
                <a:ext cx="2909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558D4B-FB00-4191-ACD4-30557F5C86AA}"/>
                  </a:ext>
                </a:extLst>
              </p:cNvPr>
              <p:cNvSpPr txBox="1"/>
              <p:nvPr/>
            </p:nvSpPr>
            <p:spPr>
              <a:xfrm>
                <a:off x="3420064" y="5729442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558D4B-FB00-4191-ACD4-30557F5C8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64" y="5729442"/>
                <a:ext cx="28360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5D783E7-1F11-4F87-B007-87A6045A4B86}"/>
              </a:ext>
            </a:extLst>
          </p:cNvPr>
          <p:cNvCxnSpPr>
            <a:cxnSpLocks/>
            <a:stCxn id="57" idx="7"/>
            <a:endCxn id="55" idx="7"/>
          </p:cNvCxnSpPr>
          <p:nvPr/>
        </p:nvCxnSpPr>
        <p:spPr>
          <a:xfrm flipV="1">
            <a:off x="4299551" y="5103209"/>
            <a:ext cx="355915" cy="57562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6378D2D1-5579-4A6C-B375-694C128433FC}"/>
              </a:ext>
            </a:extLst>
          </p:cNvPr>
          <p:cNvSpPr/>
          <p:nvPr/>
        </p:nvSpPr>
        <p:spPr>
          <a:xfrm>
            <a:off x="4537017" y="5082886"/>
            <a:ext cx="138772" cy="138772"/>
          </a:xfrm>
          <a:prstGeom prst="ellipse">
            <a:avLst/>
          </a:prstGeom>
          <a:solidFill>
            <a:srgbClr val="3A7EB8"/>
          </a:solidFill>
          <a:ln>
            <a:solidFill>
              <a:srgbClr val="3A7EB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7EB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CB5D13-0A2C-4ED1-8CC0-ACF2D8884137}"/>
                  </a:ext>
                </a:extLst>
              </p:cNvPr>
              <p:cNvSpPr txBox="1"/>
              <p:nvPr/>
            </p:nvSpPr>
            <p:spPr>
              <a:xfrm>
                <a:off x="4281641" y="4837410"/>
                <a:ext cx="258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CB5D13-0A2C-4ED1-8CC0-ACF2D8884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641" y="4837410"/>
                <a:ext cx="25827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0A375AC2-7B3A-4E77-83F2-AC40CFB634F8}"/>
              </a:ext>
            </a:extLst>
          </p:cNvPr>
          <p:cNvSpPr/>
          <p:nvPr/>
        </p:nvSpPr>
        <p:spPr>
          <a:xfrm>
            <a:off x="4181103" y="5658507"/>
            <a:ext cx="138771" cy="1387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6D3788B-5F01-444A-9916-9737E75C7470}"/>
              </a:ext>
            </a:extLst>
          </p:cNvPr>
          <p:cNvSpPr/>
          <p:nvPr/>
        </p:nvSpPr>
        <p:spPr>
          <a:xfrm>
            <a:off x="4861666" y="5658505"/>
            <a:ext cx="138772" cy="138772"/>
          </a:xfrm>
          <a:prstGeom prst="ellipse">
            <a:avLst/>
          </a:prstGeom>
          <a:solidFill>
            <a:srgbClr val="3A7EB8"/>
          </a:solidFill>
          <a:ln>
            <a:solidFill>
              <a:srgbClr val="3A7EB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7EB8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55B42DF-D4B4-4C14-B7D6-5E46A8DCE421}"/>
              </a:ext>
            </a:extLst>
          </p:cNvPr>
          <p:cNvCxnSpPr>
            <a:stCxn id="57" idx="6"/>
            <a:endCxn id="58" idx="2"/>
          </p:cNvCxnSpPr>
          <p:nvPr/>
        </p:nvCxnSpPr>
        <p:spPr>
          <a:xfrm flipV="1">
            <a:off x="4319874" y="5727891"/>
            <a:ext cx="541792" cy="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72C7329-B363-4B96-B47B-41CD04489DD3}"/>
                  </a:ext>
                </a:extLst>
              </p:cNvPr>
              <p:cNvSpPr txBox="1"/>
              <p:nvPr/>
            </p:nvSpPr>
            <p:spPr>
              <a:xfrm>
                <a:off x="4050788" y="5696766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72C7329-B363-4B96-B47B-41CD04489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788" y="5696766"/>
                <a:ext cx="29091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F050D46-5282-4F57-8C25-CC5121D42992}"/>
                  </a:ext>
                </a:extLst>
              </p:cNvPr>
              <p:cNvSpPr txBox="1"/>
              <p:nvPr/>
            </p:nvSpPr>
            <p:spPr>
              <a:xfrm>
                <a:off x="4721814" y="5729442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F050D46-5282-4F57-8C25-CC5121D42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814" y="5729442"/>
                <a:ext cx="28360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728A8A7-0DBA-4AD5-8ACC-A89CFE52202F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4616037" y="5221658"/>
            <a:ext cx="265952" cy="457170"/>
          </a:xfrm>
          <a:prstGeom prst="line">
            <a:avLst/>
          </a:prstGeom>
          <a:ln w="38100">
            <a:solidFill>
              <a:srgbClr val="3A7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DE2D3AB2-A0FE-4243-A973-E45E25A61F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080377"/>
                  </p:ext>
                </p:extLst>
              </p:nvPr>
            </p:nvGraphicFramePr>
            <p:xfrm>
              <a:off x="148590" y="3665262"/>
              <a:ext cx="8811544" cy="2468880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258792">
                      <a:extLst>
                        <a:ext uri="{9D8B030D-6E8A-4147-A177-3AD203B41FA5}">
                          <a16:colId xmlns:a16="http://schemas.microsoft.com/office/drawing/2014/main" val="302625056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376573690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24865153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14815881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200250711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70294392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861359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Time</a:t>
                          </a:r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dirty="0" smtClean="0">
                                    <a:solidFill>
                                      <a:srgbClr val="E52F1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E52F1E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E52F1E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7455488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Change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(given)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 dirty="0" err="1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i="1" dirty="0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A7EB8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56B353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7777912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Graph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40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unmate-rialized</a:t>
                          </a:r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0953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DE2D3AB2-A0FE-4243-A973-E45E25A61F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080377"/>
                  </p:ext>
                </p:extLst>
              </p:nvPr>
            </p:nvGraphicFramePr>
            <p:xfrm>
              <a:off x="148590" y="3665262"/>
              <a:ext cx="8811544" cy="2468880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258792">
                      <a:extLst>
                        <a:ext uri="{9D8B030D-6E8A-4147-A177-3AD203B41FA5}">
                          <a16:colId xmlns:a16="http://schemas.microsoft.com/office/drawing/2014/main" val="302625056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376573690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24865153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14815881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200250711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70294392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8613591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483" t="-10667" r="-599517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0971" t="-10667" r="-502427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200000" t="-10667" r="-400000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301456" t="-10667" r="-301942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E52F1E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745548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Change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(given)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100971" t="-61029" r="-502427" b="-15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200000" t="-61029" r="-400000" b="-15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301456" t="-61029" r="-301942" b="-15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56B353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777791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Graph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40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unmate-rialized</a:t>
                          </a:r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09538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04053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81AC-E79B-4786-AFC4-622E4070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Dynamic Graph Stream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883BC-F153-4304-9ED0-8F5627B0EC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61430"/>
                <a:ext cx="7543801" cy="2103120"/>
              </a:xfrm>
            </p:spPr>
            <p:txBody>
              <a:bodyPr/>
              <a:lstStyle/>
              <a:p>
                <a:r>
                  <a:rPr lang="en-US" dirty="0"/>
                  <a:t>Model for a large and fully-dynamic graph</a:t>
                </a:r>
              </a:p>
              <a:p>
                <a:r>
                  <a:rPr lang="en-US" dirty="0"/>
                  <a:t>Discrete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starting from </a:t>
                </a:r>
                <a:r>
                  <a:rPr lang="en-US" dirty="0">
                    <a:solidFill>
                      <a:srgbClr val="E52F1E"/>
                    </a:solidFill>
                  </a:rPr>
                  <a:t>1</a:t>
                </a:r>
                <a:r>
                  <a:rPr lang="en-US" dirty="0"/>
                  <a:t> and ever increasing</a:t>
                </a:r>
              </a:p>
              <a:p>
                <a:r>
                  <a:rPr lang="en-US" dirty="0"/>
                  <a:t>At each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a </a:t>
                </a:r>
                <a:r>
                  <a:rPr lang="en-US" i="1" dirty="0"/>
                  <a:t>change</a:t>
                </a:r>
                <a:r>
                  <a:rPr lang="en-US" dirty="0"/>
                  <a:t> in the input graph arrives</a:t>
                </a:r>
              </a:p>
              <a:p>
                <a:pPr lvl="1"/>
                <a:r>
                  <a:rPr lang="en-US" sz="2800" i="1" dirty="0"/>
                  <a:t>change</a:t>
                </a:r>
                <a:r>
                  <a:rPr lang="en-US" sz="2800" dirty="0"/>
                  <a:t>: either an </a:t>
                </a:r>
                <a:r>
                  <a:rPr lang="en-US" sz="2800" i="1" dirty="0">
                    <a:solidFill>
                      <a:srgbClr val="3A7EB8"/>
                    </a:solidFill>
                  </a:rPr>
                  <a:t>insertion</a:t>
                </a:r>
                <a:r>
                  <a:rPr lang="en-US" sz="2800" dirty="0"/>
                  <a:t> or </a:t>
                </a:r>
                <a:r>
                  <a:rPr lang="en-US" sz="2800" i="1" dirty="0">
                    <a:solidFill>
                      <a:srgbClr val="56B353"/>
                    </a:solidFill>
                  </a:rPr>
                  <a:t>deletion</a:t>
                </a:r>
                <a:r>
                  <a:rPr lang="en-US" sz="2800" dirty="0">
                    <a:solidFill>
                      <a:srgbClr val="56B353"/>
                    </a:solidFill>
                  </a:rPr>
                  <a:t> </a:t>
                </a:r>
                <a:r>
                  <a:rPr lang="en-US" sz="2800" dirty="0"/>
                  <a:t>of an edge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883BC-F153-4304-9ED0-8F5627B0EC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61430"/>
                <a:ext cx="7543801" cy="2103120"/>
              </a:xfrm>
              <a:blipFill>
                <a:blip r:embed="rId4"/>
                <a:stretch>
                  <a:fillRect l="-2666" t="-4928" r="-2100" b="-4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50BAF-40D6-4E3A-896F-77071C6A4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2CC08-E987-45C8-8AA2-F997DB145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r>
              <a:rPr lang="mr-IN" dirty="0"/>
              <a:t>/46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D79D7D-BFBD-4FE1-823C-2118C3D8E55E}"/>
              </a:ext>
            </a:extLst>
          </p:cNvPr>
          <p:cNvCxnSpPr>
            <a:cxnSpLocks/>
            <a:stCxn id="39" idx="7"/>
            <a:endCxn id="23" idx="7"/>
          </p:cNvCxnSpPr>
          <p:nvPr/>
        </p:nvCxnSpPr>
        <p:spPr>
          <a:xfrm flipV="1">
            <a:off x="2997801" y="5103209"/>
            <a:ext cx="355915" cy="57562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CEF6E82-E9AD-4F69-A875-A5C8B91A863D}"/>
              </a:ext>
            </a:extLst>
          </p:cNvPr>
          <p:cNvSpPr/>
          <p:nvPr/>
        </p:nvSpPr>
        <p:spPr>
          <a:xfrm>
            <a:off x="3235267" y="5082886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A0AE78-6560-49B3-A8AB-E6260BDBFB67}"/>
                  </a:ext>
                </a:extLst>
              </p:cNvPr>
              <p:cNvSpPr txBox="1"/>
              <p:nvPr/>
            </p:nvSpPr>
            <p:spPr>
              <a:xfrm>
                <a:off x="2979891" y="4837410"/>
                <a:ext cx="258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A0AE78-6560-49B3-A8AB-E6260BDBF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91" y="4837410"/>
                <a:ext cx="25827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613D4DB0-E676-4DF4-B647-B7D4D650306B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E38850A8-2748-47CC-8472-152D55FC0CC1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35" name="TextBox 36">
              <a:extLst>
                <a:ext uri="{FF2B5EF4-FFF2-40B4-BE49-F238E27FC236}">
                  <a16:creationId xmlns:a16="http://schemas.microsoft.com/office/drawing/2014/main" id="{AAA469C3-4526-4526-8219-9EB9FCB9AE06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36" name="TextBox 37">
              <a:extLst>
                <a:ext uri="{FF2B5EF4-FFF2-40B4-BE49-F238E27FC236}">
                  <a16:creationId xmlns:a16="http://schemas.microsoft.com/office/drawing/2014/main" id="{5AFB63AF-FF15-40C2-84DC-FBF924DAC213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37" name="TextBox 38">
              <a:extLst>
                <a:ext uri="{FF2B5EF4-FFF2-40B4-BE49-F238E27FC236}">
                  <a16:creationId xmlns:a16="http://schemas.microsoft.com/office/drawing/2014/main" id="{DCA95DFE-99E7-4834-80AE-9F6B35F358E2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Problem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ADDE884-B611-405E-86A7-BAF9536BC059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51462BA3-8A27-4CE4-8612-11123127D128}"/>
              </a:ext>
            </a:extLst>
          </p:cNvPr>
          <p:cNvSpPr/>
          <p:nvPr/>
        </p:nvSpPr>
        <p:spPr>
          <a:xfrm>
            <a:off x="1658835" y="5658507"/>
            <a:ext cx="138771" cy="1387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5E99CF-8ED1-4E95-987C-188CE14AC92A}"/>
              </a:ext>
            </a:extLst>
          </p:cNvPr>
          <p:cNvSpPr/>
          <p:nvPr/>
        </p:nvSpPr>
        <p:spPr>
          <a:xfrm>
            <a:off x="2339398" y="5658505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622FFF-2A95-42AA-BBB5-C518723918FA}"/>
              </a:ext>
            </a:extLst>
          </p:cNvPr>
          <p:cNvCxnSpPr>
            <a:stCxn id="25" idx="6"/>
            <a:endCxn id="26" idx="2"/>
          </p:cNvCxnSpPr>
          <p:nvPr/>
        </p:nvCxnSpPr>
        <p:spPr>
          <a:xfrm flipV="1">
            <a:off x="1797606" y="5727891"/>
            <a:ext cx="541792" cy="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B2A402-0D84-46C6-AF68-FDBA31312FEF}"/>
                  </a:ext>
                </a:extLst>
              </p:cNvPr>
              <p:cNvSpPr txBox="1"/>
              <p:nvPr/>
            </p:nvSpPr>
            <p:spPr>
              <a:xfrm>
                <a:off x="1528520" y="5696766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B2A402-0D84-46C6-AF68-FDBA31312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20" y="5696766"/>
                <a:ext cx="29091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AEB948-D2EE-4147-B06A-FEDC2DC30920}"/>
                  </a:ext>
                </a:extLst>
              </p:cNvPr>
              <p:cNvSpPr txBox="1"/>
              <p:nvPr/>
            </p:nvSpPr>
            <p:spPr>
              <a:xfrm>
                <a:off x="2199546" y="5729442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AEB948-D2EE-4147-B06A-FEDC2DC30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46" y="5729442"/>
                <a:ext cx="28360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BD0897D2-D118-4D76-9555-ACCA40C65835}"/>
              </a:ext>
            </a:extLst>
          </p:cNvPr>
          <p:cNvSpPr/>
          <p:nvPr/>
        </p:nvSpPr>
        <p:spPr>
          <a:xfrm>
            <a:off x="2879353" y="5658507"/>
            <a:ext cx="138771" cy="1387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4289210-F420-4A5D-BD61-C4362253E472}"/>
              </a:ext>
            </a:extLst>
          </p:cNvPr>
          <p:cNvSpPr/>
          <p:nvPr/>
        </p:nvSpPr>
        <p:spPr>
          <a:xfrm>
            <a:off x="3559916" y="5658505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66B1548-98CF-4231-A636-8287C32DAF7F}"/>
              </a:ext>
            </a:extLst>
          </p:cNvPr>
          <p:cNvCxnSpPr>
            <a:stCxn id="39" idx="6"/>
            <a:endCxn id="40" idx="2"/>
          </p:cNvCxnSpPr>
          <p:nvPr/>
        </p:nvCxnSpPr>
        <p:spPr>
          <a:xfrm flipV="1">
            <a:off x="3018124" y="5727891"/>
            <a:ext cx="541792" cy="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2ECB0B0-000F-4325-9B8C-F1EB80FF2986}"/>
                  </a:ext>
                </a:extLst>
              </p:cNvPr>
              <p:cNvSpPr txBox="1"/>
              <p:nvPr/>
            </p:nvSpPr>
            <p:spPr>
              <a:xfrm>
                <a:off x="2749038" y="5696766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2ECB0B0-000F-4325-9B8C-F1EB80FF2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38" y="5696766"/>
                <a:ext cx="2909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558D4B-FB00-4191-ACD4-30557F5C86AA}"/>
                  </a:ext>
                </a:extLst>
              </p:cNvPr>
              <p:cNvSpPr txBox="1"/>
              <p:nvPr/>
            </p:nvSpPr>
            <p:spPr>
              <a:xfrm>
                <a:off x="3420064" y="5729442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558D4B-FB00-4191-ACD4-30557F5C8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64" y="5729442"/>
                <a:ext cx="28360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5D783E7-1F11-4F87-B007-87A6045A4B86}"/>
              </a:ext>
            </a:extLst>
          </p:cNvPr>
          <p:cNvCxnSpPr>
            <a:cxnSpLocks/>
            <a:stCxn id="57" idx="7"/>
            <a:endCxn id="55" idx="7"/>
          </p:cNvCxnSpPr>
          <p:nvPr/>
        </p:nvCxnSpPr>
        <p:spPr>
          <a:xfrm flipV="1">
            <a:off x="4299551" y="5103209"/>
            <a:ext cx="355915" cy="57562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6378D2D1-5579-4A6C-B375-694C128433FC}"/>
              </a:ext>
            </a:extLst>
          </p:cNvPr>
          <p:cNvSpPr/>
          <p:nvPr/>
        </p:nvSpPr>
        <p:spPr>
          <a:xfrm>
            <a:off x="4537017" y="5082886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CB5D13-0A2C-4ED1-8CC0-ACF2D8884137}"/>
                  </a:ext>
                </a:extLst>
              </p:cNvPr>
              <p:cNvSpPr txBox="1"/>
              <p:nvPr/>
            </p:nvSpPr>
            <p:spPr>
              <a:xfrm>
                <a:off x="4281641" y="4837410"/>
                <a:ext cx="258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CB5D13-0A2C-4ED1-8CC0-ACF2D8884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641" y="4837410"/>
                <a:ext cx="25827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0A375AC2-7B3A-4E77-83F2-AC40CFB634F8}"/>
              </a:ext>
            </a:extLst>
          </p:cNvPr>
          <p:cNvSpPr/>
          <p:nvPr/>
        </p:nvSpPr>
        <p:spPr>
          <a:xfrm>
            <a:off x="4181103" y="5658507"/>
            <a:ext cx="138771" cy="1387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6D3788B-5F01-444A-9916-9737E75C7470}"/>
              </a:ext>
            </a:extLst>
          </p:cNvPr>
          <p:cNvSpPr/>
          <p:nvPr/>
        </p:nvSpPr>
        <p:spPr>
          <a:xfrm>
            <a:off x="4861666" y="5658505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55B42DF-D4B4-4C14-B7D6-5E46A8DCE421}"/>
              </a:ext>
            </a:extLst>
          </p:cNvPr>
          <p:cNvCxnSpPr>
            <a:stCxn id="57" idx="6"/>
            <a:endCxn id="58" idx="2"/>
          </p:cNvCxnSpPr>
          <p:nvPr/>
        </p:nvCxnSpPr>
        <p:spPr>
          <a:xfrm flipV="1">
            <a:off x="4319874" y="5727891"/>
            <a:ext cx="541792" cy="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72C7329-B363-4B96-B47B-41CD04489DD3}"/>
                  </a:ext>
                </a:extLst>
              </p:cNvPr>
              <p:cNvSpPr txBox="1"/>
              <p:nvPr/>
            </p:nvSpPr>
            <p:spPr>
              <a:xfrm>
                <a:off x="4050788" y="5696766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72C7329-B363-4B96-B47B-41CD04489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788" y="5696766"/>
                <a:ext cx="29091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F050D46-5282-4F57-8C25-CC5121D42992}"/>
                  </a:ext>
                </a:extLst>
              </p:cNvPr>
              <p:cNvSpPr txBox="1"/>
              <p:nvPr/>
            </p:nvSpPr>
            <p:spPr>
              <a:xfrm>
                <a:off x="4721814" y="5729442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F050D46-5282-4F57-8C25-CC5121D42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814" y="5729442"/>
                <a:ext cx="28360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728A8A7-0DBA-4AD5-8ACC-A89CFE52202F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4616037" y="5221658"/>
            <a:ext cx="265952" cy="45717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ADF84C-AE78-4155-B7C9-B51206D1CD1F}"/>
              </a:ext>
            </a:extLst>
          </p:cNvPr>
          <p:cNvCxnSpPr>
            <a:cxnSpLocks/>
            <a:stCxn id="47" idx="7"/>
            <a:endCxn id="45" idx="7"/>
          </p:cNvCxnSpPr>
          <p:nvPr/>
        </p:nvCxnSpPr>
        <p:spPr>
          <a:xfrm flipV="1">
            <a:off x="5518751" y="5100180"/>
            <a:ext cx="355915" cy="57562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6DC7F68E-04FA-4B9A-9680-787DE0630000}"/>
              </a:ext>
            </a:extLst>
          </p:cNvPr>
          <p:cNvSpPr/>
          <p:nvPr/>
        </p:nvSpPr>
        <p:spPr>
          <a:xfrm>
            <a:off x="5756217" y="5079857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7EB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B991C04-1935-44B0-97F8-CEF0E95636FC}"/>
                  </a:ext>
                </a:extLst>
              </p:cNvPr>
              <p:cNvSpPr txBox="1"/>
              <p:nvPr/>
            </p:nvSpPr>
            <p:spPr>
              <a:xfrm>
                <a:off x="5500841" y="4834381"/>
                <a:ext cx="258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B991C04-1935-44B0-97F8-CEF0E9563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841" y="4834381"/>
                <a:ext cx="25827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AB7ACBC7-B4DC-4FA3-8F8E-09768D587304}"/>
              </a:ext>
            </a:extLst>
          </p:cNvPr>
          <p:cNvSpPr/>
          <p:nvPr/>
        </p:nvSpPr>
        <p:spPr>
          <a:xfrm>
            <a:off x="5400303" y="5655478"/>
            <a:ext cx="138771" cy="138771"/>
          </a:xfrm>
          <a:prstGeom prst="ellipse">
            <a:avLst/>
          </a:prstGeom>
          <a:solidFill>
            <a:srgbClr val="56B353"/>
          </a:solidFill>
          <a:ln>
            <a:solidFill>
              <a:srgbClr val="56B35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7EDA666-8ED1-48C8-82AE-868CD0D3FA52}"/>
              </a:ext>
            </a:extLst>
          </p:cNvPr>
          <p:cNvSpPr/>
          <p:nvPr/>
        </p:nvSpPr>
        <p:spPr>
          <a:xfrm>
            <a:off x="6080866" y="5655476"/>
            <a:ext cx="138772" cy="138772"/>
          </a:xfrm>
          <a:prstGeom prst="ellipse">
            <a:avLst/>
          </a:prstGeom>
          <a:solidFill>
            <a:srgbClr val="56B353"/>
          </a:solidFill>
          <a:ln>
            <a:solidFill>
              <a:srgbClr val="56B35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7EB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D4C6C00-8C0F-49B3-AC81-2E2B113CB5B6}"/>
                  </a:ext>
                </a:extLst>
              </p:cNvPr>
              <p:cNvSpPr txBox="1"/>
              <p:nvPr/>
            </p:nvSpPr>
            <p:spPr>
              <a:xfrm>
                <a:off x="5269988" y="5693737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D4C6C00-8C0F-49B3-AC81-2E2B113CB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988" y="5693737"/>
                <a:ext cx="290912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6BBDFDA-97C8-4D39-B7B9-697E5DDE9CBE}"/>
                  </a:ext>
                </a:extLst>
              </p:cNvPr>
              <p:cNvSpPr txBox="1"/>
              <p:nvPr/>
            </p:nvSpPr>
            <p:spPr>
              <a:xfrm>
                <a:off x="5941014" y="5726413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6BBDFDA-97C8-4D39-B7B9-697E5DDE9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14" y="5726413"/>
                <a:ext cx="283604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C160DA5-CCF1-4C05-9E9D-047280F03F12}"/>
              </a:ext>
            </a:extLst>
          </p:cNvPr>
          <p:cNvCxnSpPr>
            <a:cxnSpLocks/>
            <a:stCxn id="48" idx="1"/>
          </p:cNvCxnSpPr>
          <p:nvPr/>
        </p:nvCxnSpPr>
        <p:spPr>
          <a:xfrm flipH="1" flipV="1">
            <a:off x="5835237" y="5218629"/>
            <a:ext cx="265952" cy="45717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D3098CF4-9DC6-4403-B94B-9E0E7D7CE4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8584585"/>
                  </p:ext>
                </p:extLst>
              </p:nvPr>
            </p:nvGraphicFramePr>
            <p:xfrm>
              <a:off x="148590" y="3665262"/>
              <a:ext cx="8811544" cy="2468880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258792">
                      <a:extLst>
                        <a:ext uri="{9D8B030D-6E8A-4147-A177-3AD203B41FA5}">
                          <a16:colId xmlns:a16="http://schemas.microsoft.com/office/drawing/2014/main" val="302625056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376573690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24865153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14815881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200250711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70294392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861359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Time</a:t>
                          </a:r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E52F1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E52F1E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E52F1E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7455488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Change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(given)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56B353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dirty="0" smtClean="0">
                                    <a:solidFill>
                                      <a:srgbClr val="56B353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56B353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dirty="0" err="1" smtClean="0">
                                    <a:solidFill>
                                      <a:srgbClr val="56B353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56B353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 dirty="0" smtClean="0">
                                    <a:solidFill>
                                      <a:srgbClr val="56B353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56B353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3A7EB8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7777912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Graph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40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unmate-rialized</a:t>
                          </a:r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0953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D3098CF4-9DC6-4403-B94B-9E0E7D7CE4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8584585"/>
                  </p:ext>
                </p:extLst>
              </p:nvPr>
            </p:nvGraphicFramePr>
            <p:xfrm>
              <a:off x="148590" y="3665262"/>
              <a:ext cx="8811544" cy="2468880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258792">
                      <a:extLst>
                        <a:ext uri="{9D8B030D-6E8A-4147-A177-3AD203B41FA5}">
                          <a16:colId xmlns:a16="http://schemas.microsoft.com/office/drawing/2014/main" val="302625056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376573690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24865153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14815881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200250711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70294392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8613591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483" t="-10667" r="-599517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100971" t="-10667" r="-502427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200000" t="-10667" r="-400000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301456" t="-10667" r="-301942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399517" t="-10667" r="-200483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E52F1E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745548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Change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(given)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100971" t="-61029" r="-502427" b="-15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200000" t="-61029" r="-400000" b="-15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301456" t="-61029" r="-301942" b="-15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6"/>
                          <a:stretch>
                            <a:fillRect l="-399517" t="-61029" r="-200483" b="-15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>
                            <a:solidFill>
                              <a:srgbClr val="3A7EB8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777791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Graph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40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unmate-rialized</a:t>
                          </a:r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095382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A8CD2A-7ECD-42E1-B75B-FDD9D4EFB1DA}"/>
              </a:ext>
            </a:extLst>
          </p:cNvPr>
          <p:cNvCxnSpPr/>
          <p:nvPr/>
        </p:nvCxnSpPr>
        <p:spPr>
          <a:xfrm flipV="1">
            <a:off x="5543324" y="5724862"/>
            <a:ext cx="541792" cy="2"/>
          </a:xfrm>
          <a:prstGeom prst="line">
            <a:avLst/>
          </a:prstGeom>
          <a:ln w="38100">
            <a:solidFill>
              <a:srgbClr val="56B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6146EB-7D01-44B6-88C1-9CF5CF670C59}"/>
              </a:ext>
            </a:extLst>
          </p:cNvPr>
          <p:cNvCxnSpPr/>
          <p:nvPr/>
        </p:nvCxnSpPr>
        <p:spPr>
          <a:xfrm>
            <a:off x="5696708" y="5604595"/>
            <a:ext cx="239326" cy="239326"/>
          </a:xfrm>
          <a:prstGeom prst="line">
            <a:avLst/>
          </a:prstGeom>
          <a:ln w="38100">
            <a:solidFill>
              <a:srgbClr val="E52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993E65D-8CE8-4353-936F-6797D91C4A82}"/>
              </a:ext>
            </a:extLst>
          </p:cNvPr>
          <p:cNvCxnSpPr>
            <a:cxnSpLocks/>
          </p:cNvCxnSpPr>
          <p:nvPr/>
        </p:nvCxnSpPr>
        <p:spPr>
          <a:xfrm flipV="1">
            <a:off x="5696708" y="5604595"/>
            <a:ext cx="239326" cy="239326"/>
          </a:xfrm>
          <a:prstGeom prst="line">
            <a:avLst/>
          </a:prstGeom>
          <a:ln w="38100">
            <a:solidFill>
              <a:srgbClr val="E52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79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81AC-E79B-4786-AFC4-622E4070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Dynamic Graph Stream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883BC-F153-4304-9ED0-8F5627B0EC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61430"/>
                <a:ext cx="7543801" cy="2103120"/>
              </a:xfrm>
            </p:spPr>
            <p:txBody>
              <a:bodyPr/>
              <a:lstStyle/>
              <a:p>
                <a:r>
                  <a:rPr lang="en-US" dirty="0"/>
                  <a:t>Model for a large and fully-dynamic graph</a:t>
                </a:r>
              </a:p>
              <a:p>
                <a:r>
                  <a:rPr lang="en-US" dirty="0"/>
                  <a:t>Discrete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starting from </a:t>
                </a:r>
                <a:r>
                  <a:rPr lang="en-US" dirty="0">
                    <a:solidFill>
                      <a:srgbClr val="E52F1E"/>
                    </a:solidFill>
                  </a:rPr>
                  <a:t>1</a:t>
                </a:r>
                <a:r>
                  <a:rPr lang="en-US" dirty="0"/>
                  <a:t> and ever increasing</a:t>
                </a:r>
              </a:p>
              <a:p>
                <a:r>
                  <a:rPr lang="en-US" dirty="0"/>
                  <a:t>At each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a </a:t>
                </a:r>
                <a:r>
                  <a:rPr lang="en-US" i="1" dirty="0"/>
                  <a:t>change</a:t>
                </a:r>
                <a:r>
                  <a:rPr lang="en-US" dirty="0"/>
                  <a:t> in the input graph arrives</a:t>
                </a:r>
              </a:p>
              <a:p>
                <a:pPr lvl="1"/>
                <a:r>
                  <a:rPr lang="en-US" sz="2800" i="1" dirty="0"/>
                  <a:t>change</a:t>
                </a:r>
                <a:r>
                  <a:rPr lang="en-US" sz="2800" dirty="0"/>
                  <a:t>: either an </a:t>
                </a:r>
                <a:r>
                  <a:rPr lang="en-US" sz="2800" i="1" dirty="0">
                    <a:solidFill>
                      <a:srgbClr val="3A7EB8"/>
                    </a:solidFill>
                  </a:rPr>
                  <a:t>insertion</a:t>
                </a:r>
                <a:r>
                  <a:rPr lang="en-US" sz="2800" dirty="0"/>
                  <a:t> or </a:t>
                </a:r>
                <a:r>
                  <a:rPr lang="en-US" sz="2800" i="1" dirty="0">
                    <a:solidFill>
                      <a:srgbClr val="56B353"/>
                    </a:solidFill>
                  </a:rPr>
                  <a:t>deletion</a:t>
                </a:r>
                <a:r>
                  <a:rPr lang="en-US" sz="2800" dirty="0">
                    <a:solidFill>
                      <a:srgbClr val="56B353"/>
                    </a:solidFill>
                  </a:rPr>
                  <a:t> </a:t>
                </a:r>
                <a:r>
                  <a:rPr lang="en-US" sz="2800" dirty="0"/>
                  <a:t>of an edge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883BC-F153-4304-9ED0-8F5627B0EC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61430"/>
                <a:ext cx="7543801" cy="2103120"/>
              </a:xfrm>
              <a:blipFill>
                <a:blip r:embed="rId4"/>
                <a:stretch>
                  <a:fillRect l="-2666" t="-4928" r="-2100" b="-4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50BAF-40D6-4E3A-896F-77071C6A4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2CC08-E987-45C8-8AA2-F997DB145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r>
              <a:rPr lang="mr-IN" dirty="0"/>
              <a:t>/46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D79D7D-BFBD-4FE1-823C-2118C3D8E55E}"/>
              </a:ext>
            </a:extLst>
          </p:cNvPr>
          <p:cNvCxnSpPr>
            <a:cxnSpLocks/>
            <a:stCxn id="39" idx="7"/>
            <a:endCxn id="23" idx="7"/>
          </p:cNvCxnSpPr>
          <p:nvPr/>
        </p:nvCxnSpPr>
        <p:spPr>
          <a:xfrm flipV="1">
            <a:off x="2997801" y="5103209"/>
            <a:ext cx="355915" cy="57562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CEF6E82-E9AD-4F69-A875-A5C8B91A863D}"/>
              </a:ext>
            </a:extLst>
          </p:cNvPr>
          <p:cNvSpPr/>
          <p:nvPr/>
        </p:nvSpPr>
        <p:spPr>
          <a:xfrm>
            <a:off x="3235267" y="5082886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A0AE78-6560-49B3-A8AB-E6260BDBFB67}"/>
                  </a:ext>
                </a:extLst>
              </p:cNvPr>
              <p:cNvSpPr txBox="1"/>
              <p:nvPr/>
            </p:nvSpPr>
            <p:spPr>
              <a:xfrm>
                <a:off x="2979891" y="4837410"/>
                <a:ext cx="258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A0AE78-6560-49B3-A8AB-E6260BDBF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91" y="4837410"/>
                <a:ext cx="25827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613D4DB0-E676-4DF4-B647-B7D4D650306B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E38850A8-2748-47CC-8472-152D55FC0CC1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35" name="TextBox 36">
              <a:extLst>
                <a:ext uri="{FF2B5EF4-FFF2-40B4-BE49-F238E27FC236}">
                  <a16:creationId xmlns:a16="http://schemas.microsoft.com/office/drawing/2014/main" id="{AAA469C3-4526-4526-8219-9EB9FCB9AE06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36" name="TextBox 37">
              <a:extLst>
                <a:ext uri="{FF2B5EF4-FFF2-40B4-BE49-F238E27FC236}">
                  <a16:creationId xmlns:a16="http://schemas.microsoft.com/office/drawing/2014/main" id="{5AFB63AF-FF15-40C2-84DC-FBF924DAC213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37" name="TextBox 38">
              <a:extLst>
                <a:ext uri="{FF2B5EF4-FFF2-40B4-BE49-F238E27FC236}">
                  <a16:creationId xmlns:a16="http://schemas.microsoft.com/office/drawing/2014/main" id="{DCA95DFE-99E7-4834-80AE-9F6B35F358E2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Problem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ADDE884-B611-405E-86A7-BAF9536BC059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51462BA3-8A27-4CE4-8612-11123127D128}"/>
              </a:ext>
            </a:extLst>
          </p:cNvPr>
          <p:cNvSpPr/>
          <p:nvPr/>
        </p:nvSpPr>
        <p:spPr>
          <a:xfrm>
            <a:off x="1658835" y="5658507"/>
            <a:ext cx="138771" cy="1387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5E99CF-8ED1-4E95-987C-188CE14AC92A}"/>
              </a:ext>
            </a:extLst>
          </p:cNvPr>
          <p:cNvSpPr/>
          <p:nvPr/>
        </p:nvSpPr>
        <p:spPr>
          <a:xfrm>
            <a:off x="2339398" y="5658505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622FFF-2A95-42AA-BBB5-C518723918FA}"/>
              </a:ext>
            </a:extLst>
          </p:cNvPr>
          <p:cNvCxnSpPr>
            <a:stCxn id="25" idx="6"/>
            <a:endCxn id="26" idx="2"/>
          </p:cNvCxnSpPr>
          <p:nvPr/>
        </p:nvCxnSpPr>
        <p:spPr>
          <a:xfrm flipV="1">
            <a:off x="1797606" y="5727891"/>
            <a:ext cx="541792" cy="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B2A402-0D84-46C6-AF68-FDBA31312FEF}"/>
                  </a:ext>
                </a:extLst>
              </p:cNvPr>
              <p:cNvSpPr txBox="1"/>
              <p:nvPr/>
            </p:nvSpPr>
            <p:spPr>
              <a:xfrm>
                <a:off x="1528520" y="5696766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B2A402-0D84-46C6-AF68-FDBA31312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20" y="5696766"/>
                <a:ext cx="29091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AEB948-D2EE-4147-B06A-FEDC2DC30920}"/>
                  </a:ext>
                </a:extLst>
              </p:cNvPr>
              <p:cNvSpPr txBox="1"/>
              <p:nvPr/>
            </p:nvSpPr>
            <p:spPr>
              <a:xfrm>
                <a:off x="2199546" y="5729442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AEB948-D2EE-4147-B06A-FEDC2DC30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46" y="5729442"/>
                <a:ext cx="28360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BD0897D2-D118-4D76-9555-ACCA40C65835}"/>
              </a:ext>
            </a:extLst>
          </p:cNvPr>
          <p:cNvSpPr/>
          <p:nvPr/>
        </p:nvSpPr>
        <p:spPr>
          <a:xfrm>
            <a:off x="2879353" y="5658507"/>
            <a:ext cx="138771" cy="1387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4289210-F420-4A5D-BD61-C4362253E472}"/>
              </a:ext>
            </a:extLst>
          </p:cNvPr>
          <p:cNvSpPr/>
          <p:nvPr/>
        </p:nvSpPr>
        <p:spPr>
          <a:xfrm>
            <a:off x="3559916" y="5658505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66B1548-98CF-4231-A636-8287C32DAF7F}"/>
              </a:ext>
            </a:extLst>
          </p:cNvPr>
          <p:cNvCxnSpPr>
            <a:stCxn id="39" idx="6"/>
            <a:endCxn id="40" idx="2"/>
          </p:cNvCxnSpPr>
          <p:nvPr/>
        </p:nvCxnSpPr>
        <p:spPr>
          <a:xfrm flipV="1">
            <a:off x="3018124" y="5727891"/>
            <a:ext cx="541792" cy="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2ECB0B0-000F-4325-9B8C-F1EB80FF2986}"/>
                  </a:ext>
                </a:extLst>
              </p:cNvPr>
              <p:cNvSpPr txBox="1"/>
              <p:nvPr/>
            </p:nvSpPr>
            <p:spPr>
              <a:xfrm>
                <a:off x="2749038" y="5696766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2ECB0B0-000F-4325-9B8C-F1EB80FF2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38" y="5696766"/>
                <a:ext cx="2909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558D4B-FB00-4191-ACD4-30557F5C86AA}"/>
                  </a:ext>
                </a:extLst>
              </p:cNvPr>
              <p:cNvSpPr txBox="1"/>
              <p:nvPr/>
            </p:nvSpPr>
            <p:spPr>
              <a:xfrm>
                <a:off x="3420064" y="5729442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558D4B-FB00-4191-ACD4-30557F5C8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64" y="5729442"/>
                <a:ext cx="28360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5D783E7-1F11-4F87-B007-87A6045A4B86}"/>
              </a:ext>
            </a:extLst>
          </p:cNvPr>
          <p:cNvCxnSpPr>
            <a:cxnSpLocks/>
            <a:stCxn id="57" idx="7"/>
            <a:endCxn id="55" idx="7"/>
          </p:cNvCxnSpPr>
          <p:nvPr/>
        </p:nvCxnSpPr>
        <p:spPr>
          <a:xfrm flipV="1">
            <a:off x="4299551" y="5103209"/>
            <a:ext cx="355915" cy="57562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6378D2D1-5579-4A6C-B375-694C128433FC}"/>
              </a:ext>
            </a:extLst>
          </p:cNvPr>
          <p:cNvSpPr/>
          <p:nvPr/>
        </p:nvSpPr>
        <p:spPr>
          <a:xfrm>
            <a:off x="4537017" y="5082886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7EB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CB5D13-0A2C-4ED1-8CC0-ACF2D8884137}"/>
                  </a:ext>
                </a:extLst>
              </p:cNvPr>
              <p:cNvSpPr txBox="1"/>
              <p:nvPr/>
            </p:nvSpPr>
            <p:spPr>
              <a:xfrm>
                <a:off x="4281641" y="4837410"/>
                <a:ext cx="258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CB5D13-0A2C-4ED1-8CC0-ACF2D8884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641" y="4837410"/>
                <a:ext cx="25827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0A375AC2-7B3A-4E77-83F2-AC40CFB634F8}"/>
              </a:ext>
            </a:extLst>
          </p:cNvPr>
          <p:cNvSpPr/>
          <p:nvPr/>
        </p:nvSpPr>
        <p:spPr>
          <a:xfrm>
            <a:off x="4181103" y="5658507"/>
            <a:ext cx="138771" cy="1387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6D3788B-5F01-444A-9916-9737E75C7470}"/>
              </a:ext>
            </a:extLst>
          </p:cNvPr>
          <p:cNvSpPr/>
          <p:nvPr/>
        </p:nvSpPr>
        <p:spPr>
          <a:xfrm>
            <a:off x="4861666" y="5658505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7EB8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55B42DF-D4B4-4C14-B7D6-5E46A8DCE421}"/>
              </a:ext>
            </a:extLst>
          </p:cNvPr>
          <p:cNvCxnSpPr>
            <a:stCxn id="57" idx="6"/>
            <a:endCxn id="58" idx="2"/>
          </p:cNvCxnSpPr>
          <p:nvPr/>
        </p:nvCxnSpPr>
        <p:spPr>
          <a:xfrm flipV="1">
            <a:off x="4319874" y="5727891"/>
            <a:ext cx="541792" cy="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72C7329-B363-4B96-B47B-41CD04489DD3}"/>
                  </a:ext>
                </a:extLst>
              </p:cNvPr>
              <p:cNvSpPr txBox="1"/>
              <p:nvPr/>
            </p:nvSpPr>
            <p:spPr>
              <a:xfrm>
                <a:off x="4050788" y="5696766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72C7329-B363-4B96-B47B-41CD04489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788" y="5696766"/>
                <a:ext cx="29091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F050D46-5282-4F57-8C25-CC5121D42992}"/>
                  </a:ext>
                </a:extLst>
              </p:cNvPr>
              <p:cNvSpPr txBox="1"/>
              <p:nvPr/>
            </p:nvSpPr>
            <p:spPr>
              <a:xfrm>
                <a:off x="4721814" y="5729442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F050D46-5282-4F57-8C25-CC5121D42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814" y="5729442"/>
                <a:ext cx="28360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728A8A7-0DBA-4AD5-8ACC-A89CFE52202F}"/>
              </a:ext>
            </a:extLst>
          </p:cNvPr>
          <p:cNvCxnSpPr>
            <a:cxnSpLocks/>
            <a:stCxn id="58" idx="1"/>
          </p:cNvCxnSpPr>
          <p:nvPr/>
        </p:nvCxnSpPr>
        <p:spPr>
          <a:xfrm flipH="1" flipV="1">
            <a:off x="4616037" y="5221658"/>
            <a:ext cx="265952" cy="45717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ADF84C-AE78-4155-B7C9-B51206D1CD1F}"/>
              </a:ext>
            </a:extLst>
          </p:cNvPr>
          <p:cNvCxnSpPr>
            <a:cxnSpLocks/>
            <a:stCxn id="47" idx="7"/>
            <a:endCxn id="45" idx="7"/>
          </p:cNvCxnSpPr>
          <p:nvPr/>
        </p:nvCxnSpPr>
        <p:spPr>
          <a:xfrm flipV="1">
            <a:off x="5518751" y="5100180"/>
            <a:ext cx="355915" cy="57562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6DC7F68E-04FA-4B9A-9680-787DE0630000}"/>
              </a:ext>
            </a:extLst>
          </p:cNvPr>
          <p:cNvSpPr/>
          <p:nvPr/>
        </p:nvSpPr>
        <p:spPr>
          <a:xfrm>
            <a:off x="5756217" y="5079857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7EB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B991C04-1935-44B0-97F8-CEF0E95636FC}"/>
                  </a:ext>
                </a:extLst>
              </p:cNvPr>
              <p:cNvSpPr txBox="1"/>
              <p:nvPr/>
            </p:nvSpPr>
            <p:spPr>
              <a:xfrm>
                <a:off x="5500841" y="4834381"/>
                <a:ext cx="258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B991C04-1935-44B0-97F8-CEF0E9563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841" y="4834381"/>
                <a:ext cx="25827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AB7ACBC7-B4DC-4FA3-8F8E-09768D587304}"/>
              </a:ext>
            </a:extLst>
          </p:cNvPr>
          <p:cNvSpPr/>
          <p:nvPr/>
        </p:nvSpPr>
        <p:spPr>
          <a:xfrm>
            <a:off x="5400303" y="5655478"/>
            <a:ext cx="138771" cy="1387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7EDA666-8ED1-48C8-82AE-868CD0D3FA52}"/>
              </a:ext>
            </a:extLst>
          </p:cNvPr>
          <p:cNvSpPr/>
          <p:nvPr/>
        </p:nvSpPr>
        <p:spPr>
          <a:xfrm>
            <a:off x="6080866" y="5655476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A7EB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D4C6C00-8C0F-49B3-AC81-2E2B113CB5B6}"/>
                  </a:ext>
                </a:extLst>
              </p:cNvPr>
              <p:cNvSpPr txBox="1"/>
              <p:nvPr/>
            </p:nvSpPr>
            <p:spPr>
              <a:xfrm>
                <a:off x="5269988" y="5693737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D4C6C00-8C0F-49B3-AC81-2E2B113CB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988" y="5693737"/>
                <a:ext cx="290912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6BBDFDA-97C8-4D39-B7B9-697E5DDE9CBE}"/>
                  </a:ext>
                </a:extLst>
              </p:cNvPr>
              <p:cNvSpPr txBox="1"/>
              <p:nvPr/>
            </p:nvSpPr>
            <p:spPr>
              <a:xfrm>
                <a:off x="5941014" y="5726413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6BBDFDA-97C8-4D39-B7B9-697E5DDE9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14" y="5726413"/>
                <a:ext cx="283604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C160DA5-CCF1-4C05-9E9D-047280F03F12}"/>
              </a:ext>
            </a:extLst>
          </p:cNvPr>
          <p:cNvCxnSpPr>
            <a:cxnSpLocks/>
            <a:stCxn id="48" idx="1"/>
          </p:cNvCxnSpPr>
          <p:nvPr/>
        </p:nvCxnSpPr>
        <p:spPr>
          <a:xfrm flipH="1" flipV="1">
            <a:off x="5835237" y="5218629"/>
            <a:ext cx="265952" cy="45717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122D2F6-9D15-4A29-AF36-0DF087AA54BC}"/>
              </a:ext>
            </a:extLst>
          </p:cNvPr>
          <p:cNvCxnSpPr>
            <a:cxnSpLocks/>
            <a:stCxn id="64" idx="3"/>
            <a:endCxn id="53" idx="7"/>
          </p:cNvCxnSpPr>
          <p:nvPr/>
        </p:nvCxnSpPr>
        <p:spPr>
          <a:xfrm flipV="1">
            <a:off x="6620741" y="5184479"/>
            <a:ext cx="456050" cy="61092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F0610349-76C5-4CC5-85FC-78CCDF5E4393}"/>
              </a:ext>
            </a:extLst>
          </p:cNvPr>
          <p:cNvSpPr/>
          <p:nvPr/>
        </p:nvSpPr>
        <p:spPr>
          <a:xfrm>
            <a:off x="6958342" y="5164156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D952D96-F1A7-440F-863F-FC9735CCAC13}"/>
              </a:ext>
            </a:extLst>
          </p:cNvPr>
          <p:cNvCxnSpPr>
            <a:cxnSpLocks/>
            <a:stCxn id="65" idx="5"/>
            <a:endCxn id="53" idx="1"/>
          </p:cNvCxnSpPr>
          <p:nvPr/>
        </p:nvCxnSpPr>
        <p:spPr>
          <a:xfrm flipH="1" flipV="1">
            <a:off x="6978665" y="5184479"/>
            <a:ext cx="420765" cy="61092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E98AEE0-170D-4D1F-B8E3-7E297CF3C28A}"/>
              </a:ext>
            </a:extLst>
          </p:cNvPr>
          <p:cNvSpPr/>
          <p:nvPr/>
        </p:nvSpPr>
        <p:spPr>
          <a:xfrm>
            <a:off x="6600418" y="5676957"/>
            <a:ext cx="138771" cy="1387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4401B46-8C6B-4FFC-B828-342E73D13BFE}"/>
              </a:ext>
            </a:extLst>
          </p:cNvPr>
          <p:cNvSpPr/>
          <p:nvPr/>
        </p:nvSpPr>
        <p:spPr>
          <a:xfrm>
            <a:off x="7280981" y="5676955"/>
            <a:ext cx="138772" cy="138772"/>
          </a:xfrm>
          <a:prstGeom prst="ellipse">
            <a:avLst/>
          </a:prstGeom>
          <a:solidFill>
            <a:srgbClr val="3A7EB8"/>
          </a:solidFill>
          <a:ln>
            <a:solidFill>
              <a:srgbClr val="3A7EB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C899F7A-4643-4B57-9F6A-3F1FF505A1F1}"/>
                  </a:ext>
                </a:extLst>
              </p:cNvPr>
              <p:cNvSpPr txBox="1"/>
              <p:nvPr/>
            </p:nvSpPr>
            <p:spPr>
              <a:xfrm>
                <a:off x="6700121" y="4907866"/>
                <a:ext cx="258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C899F7A-4643-4B57-9F6A-3F1FF505A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121" y="4907866"/>
                <a:ext cx="258276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4CA3458-C87A-4B73-A41D-9A5437266B15}"/>
              </a:ext>
            </a:extLst>
          </p:cNvPr>
          <p:cNvCxnSpPr>
            <a:cxnSpLocks/>
          </p:cNvCxnSpPr>
          <p:nvPr/>
        </p:nvCxnSpPr>
        <p:spPr>
          <a:xfrm flipV="1">
            <a:off x="7313564" y="5194118"/>
            <a:ext cx="456050" cy="610926"/>
          </a:xfrm>
          <a:prstGeom prst="line">
            <a:avLst/>
          </a:prstGeom>
          <a:ln w="38100">
            <a:solidFill>
              <a:srgbClr val="3A7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1E0D9B04-60AD-4D72-AD48-C9177DFAE334}"/>
              </a:ext>
            </a:extLst>
          </p:cNvPr>
          <p:cNvSpPr/>
          <p:nvPr/>
        </p:nvSpPr>
        <p:spPr>
          <a:xfrm>
            <a:off x="7672383" y="5164156"/>
            <a:ext cx="138772" cy="138772"/>
          </a:xfrm>
          <a:prstGeom prst="ellipse">
            <a:avLst/>
          </a:prstGeom>
          <a:solidFill>
            <a:srgbClr val="3A7EB8"/>
          </a:solidFill>
          <a:ln>
            <a:solidFill>
              <a:srgbClr val="3A7EB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793D647-4604-4D63-9B65-13CBD48834D9}"/>
                  </a:ext>
                </a:extLst>
              </p:cNvPr>
              <p:cNvSpPr txBox="1"/>
              <p:nvPr/>
            </p:nvSpPr>
            <p:spPr>
              <a:xfrm>
                <a:off x="7409001" y="4907866"/>
                <a:ext cx="301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793D647-4604-4D63-9B65-13CBD4883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001" y="4907866"/>
                <a:ext cx="301556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38570E6-B6EA-4EC8-9AC5-A1613352E4AF}"/>
                  </a:ext>
                </a:extLst>
              </p:cNvPr>
              <p:cNvSpPr txBox="1"/>
              <p:nvPr/>
            </p:nvSpPr>
            <p:spPr>
              <a:xfrm>
                <a:off x="6421310" y="5704244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38570E6-B6EA-4EC8-9AC5-A1613352E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10" y="5704244"/>
                <a:ext cx="290912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25601D8-0B4D-45DD-8140-563F0A211E9C}"/>
                  </a:ext>
                </a:extLst>
              </p:cNvPr>
              <p:cNvSpPr txBox="1"/>
              <p:nvPr/>
            </p:nvSpPr>
            <p:spPr>
              <a:xfrm>
                <a:off x="7092336" y="5736920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25601D8-0B4D-45DD-8140-563F0A211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336" y="5736920"/>
                <a:ext cx="283604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le 66">
                <a:extLst>
                  <a:ext uri="{FF2B5EF4-FFF2-40B4-BE49-F238E27FC236}">
                    <a16:creationId xmlns:a16="http://schemas.microsoft.com/office/drawing/2014/main" id="{84A21AAE-0E2D-44F3-AA76-77A662699E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3922796"/>
                  </p:ext>
                </p:extLst>
              </p:nvPr>
            </p:nvGraphicFramePr>
            <p:xfrm>
              <a:off x="148590" y="3665262"/>
              <a:ext cx="8811544" cy="2468880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258792">
                      <a:extLst>
                        <a:ext uri="{9D8B030D-6E8A-4147-A177-3AD203B41FA5}">
                          <a16:colId xmlns:a16="http://schemas.microsoft.com/office/drawing/2014/main" val="302625056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376573690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24865153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14815881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2002507111"/>
                        </a:ext>
                      </a:extLst>
                    </a:gridCol>
                    <a:gridCol w="1464932">
                      <a:extLst>
                        <a:ext uri="{9D8B030D-6E8A-4147-A177-3AD203B41FA5}">
                          <a16:colId xmlns:a16="http://schemas.microsoft.com/office/drawing/2014/main" val="870294392"/>
                        </a:ext>
                      </a:extLst>
                    </a:gridCol>
                    <a:gridCol w="1052652">
                      <a:extLst>
                        <a:ext uri="{9D8B030D-6E8A-4147-A177-3AD203B41FA5}">
                          <a16:colId xmlns:a16="http://schemas.microsoft.com/office/drawing/2014/main" val="8861359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Time</a:t>
                          </a:r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E52F1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E52F1E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7455488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Change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(given)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 dirty="0" err="1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i="1" dirty="0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A7EB8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7777912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Graph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40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unmate-rialized</a:t>
                          </a:r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0953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le 66">
                <a:extLst>
                  <a:ext uri="{FF2B5EF4-FFF2-40B4-BE49-F238E27FC236}">
                    <a16:creationId xmlns:a16="http://schemas.microsoft.com/office/drawing/2014/main" id="{84A21AAE-0E2D-44F3-AA76-77A662699E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3922796"/>
                  </p:ext>
                </p:extLst>
              </p:nvPr>
            </p:nvGraphicFramePr>
            <p:xfrm>
              <a:off x="148590" y="3665262"/>
              <a:ext cx="8811544" cy="2468880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258792">
                      <a:extLst>
                        <a:ext uri="{9D8B030D-6E8A-4147-A177-3AD203B41FA5}">
                          <a16:colId xmlns:a16="http://schemas.microsoft.com/office/drawing/2014/main" val="302625056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376573690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24865153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14815881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2002507111"/>
                        </a:ext>
                      </a:extLst>
                    </a:gridCol>
                    <a:gridCol w="1464932">
                      <a:extLst>
                        <a:ext uri="{9D8B030D-6E8A-4147-A177-3AD203B41FA5}">
                          <a16:colId xmlns:a16="http://schemas.microsoft.com/office/drawing/2014/main" val="870294392"/>
                        </a:ext>
                      </a:extLst>
                    </a:gridCol>
                    <a:gridCol w="1052652">
                      <a:extLst>
                        <a:ext uri="{9D8B030D-6E8A-4147-A177-3AD203B41FA5}">
                          <a16:colId xmlns:a16="http://schemas.microsoft.com/office/drawing/2014/main" val="88613591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0"/>
                          <a:stretch>
                            <a:fillRect l="-483" t="-10667" r="-599517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0"/>
                          <a:stretch>
                            <a:fillRect l="-100971" t="-10667" r="-502427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0"/>
                          <a:stretch>
                            <a:fillRect l="-200000" t="-10667" r="-400000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0"/>
                          <a:stretch>
                            <a:fillRect l="-301456" t="-10667" r="-301942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0"/>
                          <a:stretch>
                            <a:fillRect l="-399517" t="-10667" r="-200483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0"/>
                          <a:stretch>
                            <a:fillRect l="-430833" t="-10667" r="-72917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745548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Change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(given)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0"/>
                          <a:stretch>
                            <a:fillRect l="-100971" t="-61029" r="-502427" b="-15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0"/>
                          <a:stretch>
                            <a:fillRect l="-200000" t="-61029" r="-400000" b="-15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0"/>
                          <a:stretch>
                            <a:fillRect l="-301456" t="-61029" r="-301942" b="-15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0"/>
                          <a:stretch>
                            <a:fillRect l="-399517" t="-61029" r="-200483" b="-15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0"/>
                          <a:stretch>
                            <a:fillRect l="-430833" t="-61029" r="-72917" b="-15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777791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Graph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40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unmate-rialized</a:t>
                          </a:r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09538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0067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81AC-E79B-4786-AFC4-622E4070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Dynamic Graph Stream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883BC-F153-4304-9ED0-8F5627B0EC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61430"/>
                <a:ext cx="7543801" cy="4407664"/>
              </a:xfrm>
            </p:spPr>
            <p:txBody>
              <a:bodyPr/>
              <a:lstStyle/>
              <a:p>
                <a:r>
                  <a:rPr lang="en-US" dirty="0"/>
                  <a:t>Model for a large and fully-dynamic graph</a:t>
                </a:r>
              </a:p>
              <a:p>
                <a:r>
                  <a:rPr lang="en-US" dirty="0"/>
                  <a:t>Discrete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starting from </a:t>
                </a:r>
                <a:r>
                  <a:rPr lang="en-US" dirty="0">
                    <a:solidFill>
                      <a:srgbClr val="E52F1E"/>
                    </a:solidFill>
                  </a:rPr>
                  <a:t>1</a:t>
                </a:r>
                <a:r>
                  <a:rPr lang="en-US" dirty="0"/>
                  <a:t> and ever increasing</a:t>
                </a:r>
              </a:p>
              <a:p>
                <a:r>
                  <a:rPr lang="en-US" dirty="0"/>
                  <a:t>At each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a </a:t>
                </a:r>
                <a:r>
                  <a:rPr lang="en-US" i="1" dirty="0"/>
                  <a:t>change</a:t>
                </a:r>
                <a:r>
                  <a:rPr lang="en-US" dirty="0"/>
                  <a:t> in the input graph arrives</a:t>
                </a:r>
              </a:p>
              <a:p>
                <a:pPr lvl="1"/>
                <a:r>
                  <a:rPr lang="en-US" sz="2800" i="1" dirty="0"/>
                  <a:t>change</a:t>
                </a:r>
                <a:r>
                  <a:rPr lang="en-US" sz="2800" dirty="0"/>
                  <a:t>: either an </a:t>
                </a:r>
                <a:r>
                  <a:rPr lang="en-US" sz="2800" i="1" dirty="0">
                    <a:solidFill>
                      <a:srgbClr val="3A7EB8"/>
                    </a:solidFill>
                  </a:rPr>
                  <a:t>insertion</a:t>
                </a:r>
                <a:r>
                  <a:rPr lang="en-US" sz="2800" dirty="0"/>
                  <a:t> or </a:t>
                </a:r>
                <a:r>
                  <a:rPr lang="en-US" sz="2800" i="1" dirty="0">
                    <a:solidFill>
                      <a:srgbClr val="56B353"/>
                    </a:solidFill>
                  </a:rPr>
                  <a:t>deletion</a:t>
                </a:r>
                <a:r>
                  <a:rPr lang="en-US" sz="2800" dirty="0">
                    <a:solidFill>
                      <a:srgbClr val="56B353"/>
                    </a:solidFill>
                  </a:rPr>
                  <a:t> </a:t>
                </a:r>
                <a:r>
                  <a:rPr lang="en-US" sz="2800" dirty="0"/>
                  <a:t>of an edge</a:t>
                </a:r>
              </a:p>
              <a:p>
                <a:r>
                  <a:rPr lang="en-US" sz="3200" dirty="0"/>
                  <a:t>Examples: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883BC-F153-4304-9ED0-8F5627B0EC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61430"/>
                <a:ext cx="7543801" cy="4407664"/>
              </a:xfrm>
              <a:blipFill>
                <a:blip r:embed="rId3"/>
                <a:stretch>
                  <a:fillRect l="-3069" t="-2351" r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50BAF-40D6-4E3A-896F-77071C6A4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2CC08-E987-45C8-8AA2-F997DB145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r>
              <a:rPr lang="mr-IN" dirty="0"/>
              <a:t>/46</a:t>
            </a:r>
            <a:endParaRPr lang="en-US" dirty="0"/>
          </a:p>
        </p:txBody>
      </p:sp>
      <p:pic>
        <p:nvPicPr>
          <p:cNvPr id="37" name="Picture 2" descr="mage result for facebook">
            <a:extLst>
              <a:ext uri="{FF2B5EF4-FFF2-40B4-BE49-F238E27FC236}">
                <a16:creationId xmlns:a16="http://schemas.microsoft.com/office/drawing/2014/main" id="{F71630C5-91B2-42D4-833C-8290FFA3F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38" y="4491796"/>
            <a:ext cx="901233" cy="9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mage result for Web">
            <a:extLst>
              <a:ext uri="{FF2B5EF4-FFF2-40B4-BE49-F238E27FC236}">
                <a16:creationId xmlns:a16="http://schemas.microsoft.com/office/drawing/2014/main" id="{A2282CDE-2A8C-4303-80D2-A5171289C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51" y="4453071"/>
            <a:ext cx="978683" cy="97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ge result for dblp">
            <a:extLst>
              <a:ext uri="{FF2B5EF4-FFF2-40B4-BE49-F238E27FC236}">
                <a16:creationId xmlns:a16="http://schemas.microsoft.com/office/drawing/2014/main" id="{11C964CC-A5B3-4F4A-B356-1396E0414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73" y="4383600"/>
            <a:ext cx="1117625" cy="11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mage result for twitter">
            <a:extLst>
              <a:ext uri="{FF2B5EF4-FFF2-40B4-BE49-F238E27FC236}">
                <a16:creationId xmlns:a16="http://schemas.microsoft.com/office/drawing/2014/main" id="{878B4233-5CB8-4FFC-97C1-2E1FB306F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43" y="4503960"/>
            <a:ext cx="1683657" cy="8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601FF4-0698-4572-8F10-42FD15716983}"/>
              </a:ext>
            </a:extLst>
          </p:cNvPr>
          <p:cNvSpPr txBox="1"/>
          <p:nvPr/>
        </p:nvSpPr>
        <p:spPr>
          <a:xfrm>
            <a:off x="7192283" y="4642304"/>
            <a:ext cx="72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6A777E-AB8D-4DCD-82EF-AFCAD225BBC3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26" name="TextBox 34">
              <a:extLst>
                <a:ext uri="{FF2B5EF4-FFF2-40B4-BE49-F238E27FC236}">
                  <a16:creationId xmlns:a16="http://schemas.microsoft.com/office/drawing/2014/main" id="{C240C5AF-3DEA-4F61-8B8D-C86FD2542008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27" name="TextBox 36">
              <a:extLst>
                <a:ext uri="{FF2B5EF4-FFF2-40B4-BE49-F238E27FC236}">
                  <a16:creationId xmlns:a16="http://schemas.microsoft.com/office/drawing/2014/main" id="{0D56B72B-DA7A-42B0-97FC-F8555454C296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28" name="TextBox 37">
              <a:extLst>
                <a:ext uri="{FF2B5EF4-FFF2-40B4-BE49-F238E27FC236}">
                  <a16:creationId xmlns:a16="http://schemas.microsoft.com/office/drawing/2014/main" id="{23FB3E32-D5E4-4D77-8F5C-83991232307E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29" name="TextBox 38">
              <a:extLst>
                <a:ext uri="{FF2B5EF4-FFF2-40B4-BE49-F238E27FC236}">
                  <a16:creationId xmlns:a16="http://schemas.microsoft.com/office/drawing/2014/main" id="{8FF13C4E-FCA0-4B0F-986A-257F516E9B49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Problem</a:t>
              </a:r>
            </a:p>
          </p:txBody>
        </p:sp>
        <p:sp>
          <p:nvSpPr>
            <p:cNvPr id="30" name="TextBox 37">
              <a:extLst>
                <a:ext uri="{FF2B5EF4-FFF2-40B4-BE49-F238E27FC236}">
                  <a16:creationId xmlns:a16="http://schemas.microsoft.com/office/drawing/2014/main" id="{0787AD2E-2E4D-4F1D-9F46-E48A380FC4CA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569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84E3-0DA5-4DE9-925A-CA9A011A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F23BA-D2EE-43BA-BDE3-13D8B9F52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61430"/>
                <a:ext cx="7543801" cy="2818470"/>
              </a:xfrm>
            </p:spPr>
            <p:txBody>
              <a:bodyPr/>
              <a:lstStyle/>
              <a:p>
                <a:r>
                  <a:rPr lang="en-US" b="1" dirty="0"/>
                  <a:t>Given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sz="2800" dirty="0"/>
                  <a:t>a fully-dynamic graph stream </a:t>
                </a:r>
                <a:r>
                  <a:rPr lang="en-US" sz="2800" dirty="0">
                    <a:solidFill>
                      <a:srgbClr val="E52F1E"/>
                    </a:solidFill>
                  </a:rPr>
                  <a:t>(possibly infinite)</a:t>
                </a:r>
              </a:p>
              <a:p>
                <a:pPr lvl="1"/>
                <a:r>
                  <a:rPr lang="en-US" sz="2800" dirty="0"/>
                  <a:t>memory space </a:t>
                </a:r>
                <a:r>
                  <a:rPr lang="en-US" sz="2800" dirty="0">
                    <a:solidFill>
                      <a:srgbClr val="E52F1E"/>
                    </a:solidFill>
                  </a:rPr>
                  <a:t>(finite)</a:t>
                </a:r>
              </a:p>
              <a:p>
                <a:r>
                  <a:rPr lang="en-US" b="1" dirty="0"/>
                  <a:t>Estimate:</a:t>
                </a:r>
                <a:r>
                  <a:rPr lang="en-US" dirty="0"/>
                  <a:t> the counts of </a:t>
                </a:r>
                <a:r>
                  <a:rPr lang="en-US" i="1" dirty="0"/>
                  <a:t>global</a:t>
                </a:r>
                <a:r>
                  <a:rPr lang="en-US" dirty="0"/>
                  <a:t> and </a:t>
                </a:r>
                <a:r>
                  <a:rPr lang="en-US" i="1" dirty="0"/>
                  <a:t>local triangles</a:t>
                </a:r>
                <a:endParaRPr lang="en-US" b="1" i="1" dirty="0"/>
              </a:p>
              <a:p>
                <a:r>
                  <a:rPr lang="en-US" b="1" dirty="0"/>
                  <a:t>To Minimize: </a:t>
                </a:r>
                <a:r>
                  <a:rPr lang="en-US" dirty="0"/>
                  <a:t>estimation error at each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F23BA-D2EE-43BA-BDE3-13D8B9F52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61430"/>
                <a:ext cx="7543801" cy="2818470"/>
              </a:xfrm>
              <a:blipFill>
                <a:blip r:embed="rId3"/>
                <a:stretch>
                  <a:fillRect l="-2666" t="-3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1890E-A79D-47C1-8BBF-7823FB6AE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CBF06-CFEA-48F7-ACF0-357585384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r>
              <a:rPr lang="mr-IN" dirty="0"/>
              <a:t>/46</a:t>
            </a: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3BF8E35-98EF-428A-BFE5-9A17D914B8BC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53" name="TextBox 34">
              <a:extLst>
                <a:ext uri="{FF2B5EF4-FFF2-40B4-BE49-F238E27FC236}">
                  <a16:creationId xmlns:a16="http://schemas.microsoft.com/office/drawing/2014/main" id="{8FC735B5-CCB8-48CA-9B78-24E8444BB520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D01FA68F-DE82-43D5-B759-10FB881302B9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id="{0570E51F-65A6-4565-BED3-706F14AB8745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56" name="TextBox 38">
              <a:extLst>
                <a:ext uri="{FF2B5EF4-FFF2-40B4-BE49-F238E27FC236}">
                  <a16:creationId xmlns:a16="http://schemas.microsoft.com/office/drawing/2014/main" id="{13F12F2E-3088-4789-BFE2-7F42DB0BE941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Problem</a:t>
              </a:r>
            </a:p>
          </p:txBody>
        </p:sp>
        <p:sp>
          <p:nvSpPr>
            <p:cNvPr id="57" name="TextBox 37">
              <a:extLst>
                <a:ext uri="{FF2B5EF4-FFF2-40B4-BE49-F238E27FC236}">
                  <a16:creationId xmlns:a16="http://schemas.microsoft.com/office/drawing/2014/main" id="{DDBCD35E-F950-4641-8F39-B733643BB1B7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3" name="Table 92">
                <a:extLst>
                  <a:ext uri="{FF2B5EF4-FFF2-40B4-BE49-F238E27FC236}">
                    <a16:creationId xmlns:a16="http://schemas.microsoft.com/office/drawing/2014/main" id="{D621B556-43B8-4A8B-B591-48F77B318D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7083617"/>
                  </p:ext>
                </p:extLst>
              </p:nvPr>
            </p:nvGraphicFramePr>
            <p:xfrm>
              <a:off x="239448" y="4054629"/>
              <a:ext cx="7336226" cy="2194560"/>
            </p:xfrm>
            <a:graphic>
              <a:graphicData uri="http://schemas.openxmlformats.org/drawingml/2006/table">
                <a:tbl>
                  <a:tblPr lastRow="1">
                    <a:tableStyleId>{793D81CF-94F2-401A-BA57-92F5A7B2D0C5}</a:tableStyleId>
                  </a:tblPr>
                  <a:tblGrid>
                    <a:gridCol w="1536700">
                      <a:extLst>
                        <a:ext uri="{9D8B030D-6E8A-4147-A177-3AD203B41FA5}">
                          <a16:colId xmlns:a16="http://schemas.microsoft.com/office/drawing/2014/main" val="3026250565"/>
                        </a:ext>
                      </a:extLst>
                    </a:gridCol>
                    <a:gridCol w="1057797">
                      <a:extLst>
                        <a:ext uri="{9D8B030D-6E8A-4147-A177-3AD203B41FA5}">
                          <a16:colId xmlns:a16="http://schemas.microsoft.com/office/drawing/2014/main" val="3765736901"/>
                        </a:ext>
                      </a:extLst>
                    </a:gridCol>
                    <a:gridCol w="1057797">
                      <a:extLst>
                        <a:ext uri="{9D8B030D-6E8A-4147-A177-3AD203B41FA5}">
                          <a16:colId xmlns:a16="http://schemas.microsoft.com/office/drawing/2014/main" val="4248651531"/>
                        </a:ext>
                      </a:extLst>
                    </a:gridCol>
                    <a:gridCol w="1057797">
                      <a:extLst>
                        <a:ext uri="{9D8B030D-6E8A-4147-A177-3AD203B41FA5}">
                          <a16:colId xmlns:a16="http://schemas.microsoft.com/office/drawing/2014/main" val="4148158815"/>
                        </a:ext>
                      </a:extLst>
                    </a:gridCol>
                    <a:gridCol w="1057797">
                      <a:extLst>
                        <a:ext uri="{9D8B030D-6E8A-4147-A177-3AD203B41FA5}">
                          <a16:colId xmlns:a16="http://schemas.microsoft.com/office/drawing/2014/main" val="2002507111"/>
                        </a:ext>
                      </a:extLst>
                    </a:gridCol>
                    <a:gridCol w="1057797">
                      <a:extLst>
                        <a:ext uri="{9D8B030D-6E8A-4147-A177-3AD203B41FA5}">
                          <a16:colId xmlns:a16="http://schemas.microsoft.com/office/drawing/2014/main" val="870294392"/>
                        </a:ext>
                      </a:extLst>
                    </a:gridCol>
                    <a:gridCol w="510541">
                      <a:extLst>
                        <a:ext uri="{9D8B030D-6E8A-4147-A177-3AD203B41FA5}">
                          <a16:colId xmlns:a16="http://schemas.microsoft.com/office/drawing/2014/main" val="886135915"/>
                        </a:ext>
                      </a:extLst>
                    </a:gridCol>
                  </a:tblGrid>
                  <a:tr h="477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Time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577455488"/>
                      </a:ext>
                    </a:extLst>
                  </a:tr>
                  <a:tr h="858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Changes</a:t>
                          </a:r>
                          <a:endParaRPr lang="en-US" sz="24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+(</m:t>
                                </m:r>
                                <m:r>
                                  <a:rPr lang="en-US" sz="2400" dirty="0" err="1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sz="2400" dirty="0" err="1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400" dirty="0" err="1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sz="2400" dirty="0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A7EB8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+(</m:t>
                                </m:r>
                                <m:r>
                                  <a:rPr lang="en-US" sz="2400" dirty="0" err="1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sz="2400" dirty="0" err="1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400" dirty="0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  <m:r>
                                  <a:rPr lang="en-US" sz="2400" dirty="0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A7EB8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+(</m:t>
                                </m:r>
                                <m:r>
                                  <a:rPr lang="en-US" sz="2400" dirty="0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sz="2400" dirty="0" err="1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400" dirty="0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  <m:r>
                                  <a:rPr lang="en-US" sz="2400" dirty="0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A7EB8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56B353"/>
                                    </a:solidFill>
                                    <a:latin typeface="Cambria Math" charset="0"/>
                                  </a:rPr>
                                  <m:t>−(</m:t>
                                </m:r>
                                <m:r>
                                  <a:rPr lang="en-US" sz="2400" dirty="0" smtClean="0">
                                    <a:solidFill>
                                      <a:srgbClr val="56B353"/>
                                    </a:solidFill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en-US" sz="2400" dirty="0" err="1" smtClean="0">
                                    <a:solidFill>
                                      <a:srgbClr val="56B353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400" dirty="0" smtClean="0">
                                    <a:solidFill>
                                      <a:srgbClr val="56B353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sz="2400" dirty="0" smtClean="0">
                                    <a:solidFill>
                                      <a:srgbClr val="56B353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56B35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dirty="0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+(</m:t>
                                </m:r>
                                <m:r>
                                  <a:rPr lang="en-US" sz="2400" dirty="0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lang="en-US" sz="2400" dirty="0" err="1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2400" dirty="0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sz="2400" dirty="0" smtClean="0">
                                    <a:solidFill>
                                      <a:srgbClr val="3A7EB8"/>
                                    </a:solidFill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A7EB8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707777912"/>
                      </a:ext>
                    </a:extLst>
                  </a:tr>
                  <a:tr h="858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#</a:t>
                          </a:r>
                          <a:r>
                            <a:rPr lang="en-US" sz="2400" b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 Triangles</a:t>
                          </a:r>
                          <a:endParaRPr lang="en-US" sz="24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710953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3" name="Table 92">
                <a:extLst>
                  <a:ext uri="{FF2B5EF4-FFF2-40B4-BE49-F238E27FC236}">
                    <a16:creationId xmlns:a16="http://schemas.microsoft.com/office/drawing/2014/main" id="{D621B556-43B8-4A8B-B591-48F77B318D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7083617"/>
                  </p:ext>
                </p:extLst>
              </p:nvPr>
            </p:nvGraphicFramePr>
            <p:xfrm>
              <a:off x="239448" y="4054629"/>
              <a:ext cx="7336226" cy="2194560"/>
            </p:xfrm>
            <a:graphic>
              <a:graphicData uri="http://schemas.openxmlformats.org/drawingml/2006/table">
                <a:tbl>
                  <a:tblPr lastRow="1">
                    <a:tableStyleId>{793D81CF-94F2-401A-BA57-92F5A7B2D0C5}</a:tableStyleId>
                  </a:tblPr>
                  <a:tblGrid>
                    <a:gridCol w="1536700">
                      <a:extLst>
                        <a:ext uri="{9D8B030D-6E8A-4147-A177-3AD203B41FA5}">
                          <a16:colId xmlns:a16="http://schemas.microsoft.com/office/drawing/2014/main" val="3026250565"/>
                        </a:ext>
                      </a:extLst>
                    </a:gridCol>
                    <a:gridCol w="1057797">
                      <a:extLst>
                        <a:ext uri="{9D8B030D-6E8A-4147-A177-3AD203B41FA5}">
                          <a16:colId xmlns:a16="http://schemas.microsoft.com/office/drawing/2014/main" val="3765736901"/>
                        </a:ext>
                      </a:extLst>
                    </a:gridCol>
                    <a:gridCol w="1057797">
                      <a:extLst>
                        <a:ext uri="{9D8B030D-6E8A-4147-A177-3AD203B41FA5}">
                          <a16:colId xmlns:a16="http://schemas.microsoft.com/office/drawing/2014/main" val="4248651531"/>
                        </a:ext>
                      </a:extLst>
                    </a:gridCol>
                    <a:gridCol w="1057797">
                      <a:extLst>
                        <a:ext uri="{9D8B030D-6E8A-4147-A177-3AD203B41FA5}">
                          <a16:colId xmlns:a16="http://schemas.microsoft.com/office/drawing/2014/main" val="4148158815"/>
                        </a:ext>
                      </a:extLst>
                    </a:gridCol>
                    <a:gridCol w="1057797">
                      <a:extLst>
                        <a:ext uri="{9D8B030D-6E8A-4147-A177-3AD203B41FA5}">
                          <a16:colId xmlns:a16="http://schemas.microsoft.com/office/drawing/2014/main" val="2002507111"/>
                        </a:ext>
                      </a:extLst>
                    </a:gridCol>
                    <a:gridCol w="1057797">
                      <a:extLst>
                        <a:ext uri="{9D8B030D-6E8A-4147-A177-3AD203B41FA5}">
                          <a16:colId xmlns:a16="http://schemas.microsoft.com/office/drawing/2014/main" val="870294392"/>
                        </a:ext>
                      </a:extLst>
                    </a:gridCol>
                    <a:gridCol w="510541">
                      <a:extLst>
                        <a:ext uri="{9D8B030D-6E8A-4147-A177-3AD203B41FA5}">
                          <a16:colId xmlns:a16="http://schemas.microsoft.com/office/drawing/2014/main" val="886135915"/>
                        </a:ext>
                      </a:extLst>
                    </a:gridCol>
                  </a:tblGrid>
                  <a:tr h="47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97" t="-10256" r="-379762" b="-3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45402" t="-10256" r="-450000" b="-3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46821" t="-10256" r="-352601" b="-3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44828" t="-10256" r="-250575" b="-3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444828" t="-10256" r="-150575" b="-3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547977" t="-10256" r="-51445" b="-36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577455488"/>
                      </a:ext>
                    </a:extLst>
                  </a:tr>
                  <a:tr h="858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Changes</a:t>
                          </a:r>
                          <a:endParaRPr lang="en-US" sz="24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45402" t="-60563" r="-450000" b="-1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46821" t="-60563" r="-352601" b="-1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44828" t="-60563" r="-250575" b="-1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444828" t="-60563" r="-150575" b="-1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547977" t="-60563" r="-51445" b="-100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707777912"/>
                      </a:ext>
                    </a:extLst>
                  </a:tr>
                  <a:tr h="858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#</a:t>
                          </a:r>
                          <a:r>
                            <a:rPr lang="en-US" sz="2400" b="0" baseline="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 Triangles</a:t>
                          </a:r>
                          <a:endParaRPr lang="en-US" sz="2400" b="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…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71095382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4" name="Picture 93" descr="Cute question mark clipart kid">
            <a:extLst>
              <a:ext uri="{FF2B5EF4-FFF2-40B4-BE49-F238E27FC236}">
                <a16:creationId xmlns:a16="http://schemas.microsoft.com/office/drawing/2014/main" id="{B819A972-A256-4492-BA26-5E12E266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66" y="5441576"/>
            <a:ext cx="695641" cy="7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Cute question mark clipart kid">
            <a:extLst>
              <a:ext uri="{FF2B5EF4-FFF2-40B4-BE49-F238E27FC236}">
                <a16:creationId xmlns:a16="http://schemas.microsoft.com/office/drawing/2014/main" id="{404265CB-62A5-44CE-9A8C-B61F538DC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21" y="5441576"/>
            <a:ext cx="695641" cy="7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Cute question mark clipart kid">
            <a:extLst>
              <a:ext uri="{FF2B5EF4-FFF2-40B4-BE49-F238E27FC236}">
                <a16:creationId xmlns:a16="http://schemas.microsoft.com/office/drawing/2014/main" id="{58E4562D-6741-4557-B3E5-6CD4804E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76" y="5441576"/>
            <a:ext cx="695641" cy="7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Cute question mark clipart kid">
            <a:extLst>
              <a:ext uri="{FF2B5EF4-FFF2-40B4-BE49-F238E27FC236}">
                <a16:creationId xmlns:a16="http://schemas.microsoft.com/office/drawing/2014/main" id="{768F11BC-C728-4009-8D16-1642F3932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31" y="5441576"/>
            <a:ext cx="695641" cy="7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Cute question mark clipart kid">
            <a:extLst>
              <a:ext uri="{FF2B5EF4-FFF2-40B4-BE49-F238E27FC236}">
                <a16:creationId xmlns:a16="http://schemas.microsoft.com/office/drawing/2014/main" id="{AE7F4B46-C8AF-43E9-8FDD-2E4FF4D5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86" y="5441576"/>
            <a:ext cx="695641" cy="7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ight Brace 98">
            <a:extLst>
              <a:ext uri="{FF2B5EF4-FFF2-40B4-BE49-F238E27FC236}">
                <a16:creationId xmlns:a16="http://schemas.microsoft.com/office/drawing/2014/main" id="{196A7071-4882-4C06-90BA-44359BECE8CC}"/>
              </a:ext>
            </a:extLst>
          </p:cNvPr>
          <p:cNvSpPr/>
          <p:nvPr/>
        </p:nvSpPr>
        <p:spPr>
          <a:xfrm>
            <a:off x="7575902" y="4163012"/>
            <a:ext cx="321112" cy="1116840"/>
          </a:xfrm>
          <a:prstGeom prst="rightBrace">
            <a:avLst/>
          </a:prstGeom>
          <a:ln w="38100">
            <a:solidFill>
              <a:srgbClr val="3A7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Brace 100">
            <a:extLst>
              <a:ext uri="{FF2B5EF4-FFF2-40B4-BE49-F238E27FC236}">
                <a16:creationId xmlns:a16="http://schemas.microsoft.com/office/drawing/2014/main" id="{189149DB-E831-4A8E-AC89-21E657FBC1C7}"/>
              </a:ext>
            </a:extLst>
          </p:cNvPr>
          <p:cNvSpPr/>
          <p:nvPr/>
        </p:nvSpPr>
        <p:spPr>
          <a:xfrm>
            <a:off x="7584045" y="5427062"/>
            <a:ext cx="321112" cy="758690"/>
          </a:xfrm>
          <a:prstGeom prst="rightBrace">
            <a:avLst/>
          </a:prstGeom>
          <a:ln w="38100">
            <a:solidFill>
              <a:srgbClr val="E52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813B4-3499-42E5-A38B-F269D0FB5E43}"/>
              </a:ext>
            </a:extLst>
          </p:cNvPr>
          <p:cNvSpPr txBox="1"/>
          <p:nvPr/>
        </p:nvSpPr>
        <p:spPr>
          <a:xfrm>
            <a:off x="7905157" y="4495800"/>
            <a:ext cx="119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A7EB8"/>
                </a:solidFill>
              </a:rPr>
              <a:t>Given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AB6F75D-0F27-4D52-916A-B5994199D757}"/>
              </a:ext>
            </a:extLst>
          </p:cNvPr>
          <p:cNvSpPr txBox="1"/>
          <p:nvPr/>
        </p:nvSpPr>
        <p:spPr>
          <a:xfrm>
            <a:off x="7883385" y="5544797"/>
            <a:ext cx="126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52F1E"/>
                </a:solidFill>
              </a:rPr>
              <a:t>Estimate</a:t>
            </a:r>
          </a:p>
        </p:txBody>
      </p:sp>
    </p:spTree>
    <p:extLst>
      <p:ext uri="{BB962C8B-B14F-4D97-AF65-F5344CB8AC3E}">
        <p14:creationId xmlns:p14="http://schemas.microsoft.com/office/powerpoint/2010/main" val="333964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C84E3-0DA5-4DE9-925A-CA9A011A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F23BA-D2EE-43BA-BDE3-13D8B9F52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Global Triangles</a:t>
            </a:r>
            <a:r>
              <a:rPr lang="en-US" dirty="0"/>
              <a:t>: all triangles in the graph</a:t>
            </a:r>
          </a:p>
          <a:p>
            <a:r>
              <a:rPr lang="en-US" b="1" dirty="0"/>
              <a:t>Local triangles</a:t>
            </a:r>
            <a:r>
              <a:rPr lang="en-US" dirty="0"/>
              <a:t>: the triangles incident to each node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1890E-A79D-47C1-8BBF-7823FB6AE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CBF06-CFEA-48F7-ACF0-357585384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r>
              <a:rPr lang="mr-IN" dirty="0"/>
              <a:t>/46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20F3B3-FEB0-4C71-81FE-26D9FC49D01B}"/>
              </a:ext>
            </a:extLst>
          </p:cNvPr>
          <p:cNvGrpSpPr/>
          <p:nvPr/>
        </p:nvGrpSpPr>
        <p:grpSpPr>
          <a:xfrm>
            <a:off x="1774267" y="3135096"/>
            <a:ext cx="5383853" cy="2733998"/>
            <a:chOff x="2032947" y="3332075"/>
            <a:chExt cx="4268188" cy="2167447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C79A96B7-F1D4-4318-9019-4412F5CBD21C}"/>
                </a:ext>
              </a:extLst>
            </p:cNvPr>
            <p:cNvSpPr/>
            <p:nvPr/>
          </p:nvSpPr>
          <p:spPr>
            <a:xfrm>
              <a:off x="2871940" y="3332075"/>
              <a:ext cx="557055" cy="293322"/>
            </a:xfrm>
            <a:prstGeom prst="wedgeRoundRectCallout">
              <a:avLst>
                <a:gd name="adj1" fmla="val 51848"/>
                <a:gd name="adj2" fmla="val 9887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8569A6E5-9F41-464D-AA00-DF6F70B6F4E5}"/>
                </a:ext>
              </a:extLst>
            </p:cNvPr>
            <p:cNvSpPr/>
            <p:nvPr/>
          </p:nvSpPr>
          <p:spPr>
            <a:xfrm>
              <a:off x="2833839" y="5206200"/>
              <a:ext cx="557055" cy="293322"/>
            </a:xfrm>
            <a:prstGeom prst="wedgeRoundRectCallout">
              <a:avLst>
                <a:gd name="adj1" fmla="val 43299"/>
                <a:gd name="adj2" fmla="val -8297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ABB1610-C8CC-4D83-9CC5-A9574C3E67DD}"/>
                </a:ext>
              </a:extLst>
            </p:cNvPr>
            <p:cNvGrpSpPr/>
            <p:nvPr/>
          </p:nvGrpSpPr>
          <p:grpSpPr>
            <a:xfrm>
              <a:off x="2509605" y="3690400"/>
              <a:ext cx="3200573" cy="1572003"/>
              <a:chOff x="668105" y="4325400"/>
              <a:chExt cx="3200573" cy="157200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100DD90-4145-45D7-9B36-0E2AC9B79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7495" y="4325400"/>
                <a:ext cx="469990" cy="46999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6BED058-0B0B-4635-9630-070038A8D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4116" y="5380191"/>
                <a:ext cx="498327" cy="467182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B4FCB01-EB2C-4046-B442-E105BF3B05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8105" y="4844046"/>
                <a:ext cx="519476" cy="479516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137C31-A4B4-4C9D-8890-29ED92549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1232" y="4834436"/>
                <a:ext cx="490316" cy="51833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17E8612-2525-43EC-9941-6B08E3C13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7799" y="4347600"/>
                <a:ext cx="500879" cy="486836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7C4F255-44BF-458B-8FE2-35028FE39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38858" y="5372576"/>
                <a:ext cx="529732" cy="524827"/>
              </a:xfrm>
              <a:prstGeom prst="rect">
                <a:avLst/>
              </a:prstGeom>
            </p:spPr>
          </p:pic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754A3F13-7C99-47AE-A793-1ABA662BB4CF}"/>
                  </a:ext>
                </a:extLst>
              </p:cNvPr>
              <p:cNvSpPr/>
              <p:nvPr/>
            </p:nvSpPr>
            <p:spPr>
              <a:xfrm rot="16200000">
                <a:off x="837506" y="4648845"/>
                <a:ext cx="1035536" cy="892703"/>
              </a:xfrm>
              <a:prstGeom prst="triangle">
                <a:avLst/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800"/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4EA56DA3-C1CA-477B-AE00-D4B2DCFFA81E}"/>
                  </a:ext>
                </a:extLst>
              </p:cNvPr>
              <p:cNvSpPr/>
              <p:nvPr/>
            </p:nvSpPr>
            <p:spPr>
              <a:xfrm rot="5400000">
                <a:off x="1733193" y="4647803"/>
                <a:ext cx="1035536" cy="892703"/>
              </a:xfrm>
              <a:prstGeom prst="triangle">
                <a:avLst/>
              </a:prstGeom>
              <a:solidFill>
                <a:srgbClr val="92D05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800"/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4B91FFEC-12FD-4DE3-8DEF-AF1E2F37DA6F}"/>
                  </a:ext>
                </a:extLst>
              </p:cNvPr>
              <p:cNvSpPr/>
              <p:nvPr/>
            </p:nvSpPr>
            <p:spPr>
              <a:xfrm rot="10800000">
                <a:off x="1801625" y="4575282"/>
                <a:ext cx="1797822" cy="508522"/>
              </a:xfrm>
              <a:prstGeom prst="triangle">
                <a:avLst/>
              </a:prstGeom>
              <a:solidFill>
                <a:srgbClr val="0000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800"/>
              </a:p>
            </p:txBody>
          </p:sp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9F076B6C-C5E1-4048-A956-74E2DE0627F1}"/>
                  </a:ext>
                </a:extLst>
              </p:cNvPr>
              <p:cNvSpPr/>
              <p:nvPr/>
            </p:nvSpPr>
            <p:spPr>
              <a:xfrm rot="16200000">
                <a:off x="2619883" y="4656974"/>
                <a:ext cx="1035536" cy="892703"/>
              </a:xfrm>
              <a:prstGeom prst="triangle">
                <a:avLst/>
              </a:prstGeom>
              <a:solidFill>
                <a:srgbClr val="FFC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800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C44C72D-AAEF-438C-B2D9-34CD15ECDA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3067" y="4676730"/>
                <a:ext cx="524707" cy="300039"/>
              </a:xfrm>
              <a:prstGeom prst="line">
                <a:avLst/>
              </a:prstGeom>
              <a:ln w="57150">
                <a:solidFill>
                  <a:srgbClr val="2684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8A012C-69E1-4753-A9DE-5D1C7C587A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9339" y="5206124"/>
                <a:ext cx="522973" cy="308390"/>
              </a:xfrm>
              <a:prstGeom prst="line">
                <a:avLst/>
              </a:prstGeom>
              <a:ln w="57150">
                <a:solidFill>
                  <a:srgbClr val="2684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2174C00-D628-4326-8B90-2DCC2F5C71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9699" y="4778675"/>
                <a:ext cx="0" cy="625932"/>
              </a:xfrm>
              <a:prstGeom prst="line">
                <a:avLst/>
              </a:prstGeom>
              <a:ln w="57150">
                <a:solidFill>
                  <a:srgbClr val="2684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BD93A8B-C50B-4A68-AF6B-0A47C2E720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78450" y="5206124"/>
                <a:ext cx="520060" cy="308390"/>
              </a:xfrm>
              <a:prstGeom prst="line">
                <a:avLst/>
              </a:prstGeom>
              <a:ln w="57150">
                <a:solidFill>
                  <a:srgbClr val="2684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1FFFF13-BF00-4438-8F05-B835B5761E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93947" y="4682216"/>
                <a:ext cx="525755" cy="304077"/>
              </a:xfrm>
              <a:prstGeom prst="line">
                <a:avLst/>
              </a:prstGeom>
              <a:ln w="57150">
                <a:solidFill>
                  <a:srgbClr val="2684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FE484DE-A5EC-4B92-9E9F-1EA3B37137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15755" y="4575982"/>
                <a:ext cx="1367919" cy="0"/>
              </a:xfrm>
              <a:prstGeom prst="line">
                <a:avLst/>
              </a:prstGeom>
              <a:ln w="57150">
                <a:solidFill>
                  <a:srgbClr val="2684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30419D2-BAB9-4490-91EB-3B8486955E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95075" y="4682216"/>
                <a:ext cx="510989" cy="294553"/>
              </a:xfrm>
              <a:prstGeom prst="line">
                <a:avLst/>
              </a:prstGeom>
              <a:ln w="57150">
                <a:solidFill>
                  <a:srgbClr val="2684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4F92FE-21AB-4B53-9369-05A2D964EA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8142" y="4822004"/>
                <a:ext cx="0" cy="592763"/>
              </a:xfrm>
              <a:prstGeom prst="line">
                <a:avLst/>
              </a:prstGeom>
              <a:ln w="57150">
                <a:solidFill>
                  <a:srgbClr val="2684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82065D0-D018-45A0-854B-7C3B47F7DF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5075" y="5229180"/>
                <a:ext cx="510989" cy="285334"/>
              </a:xfrm>
              <a:prstGeom prst="line">
                <a:avLst/>
              </a:prstGeom>
              <a:ln w="57150">
                <a:solidFill>
                  <a:srgbClr val="2684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5">
                <a:extLst>
                  <a:ext uri="{FF2B5EF4-FFF2-40B4-BE49-F238E27FC236}">
                    <a16:creationId xmlns:a16="http://schemas.microsoft.com/office/drawing/2014/main" id="{BF12847A-8FE5-49F5-92F3-0E3CE0BFC807}"/>
                  </a:ext>
                </a:extLst>
              </p:cNvPr>
              <p:cNvSpPr txBox="1"/>
              <p:nvPr/>
            </p:nvSpPr>
            <p:spPr>
              <a:xfrm>
                <a:off x="1373221" y="4912408"/>
                <a:ext cx="702361" cy="41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1</a:t>
                </a:r>
              </a:p>
            </p:txBody>
          </p:sp>
          <p:sp>
            <p:nvSpPr>
              <p:cNvPr id="39" name="TextBox 36">
                <a:extLst>
                  <a:ext uri="{FF2B5EF4-FFF2-40B4-BE49-F238E27FC236}">
                    <a16:creationId xmlns:a16="http://schemas.microsoft.com/office/drawing/2014/main" id="{1E5737C7-CBB7-49A1-8503-1E37664EFE63}"/>
                  </a:ext>
                </a:extLst>
              </p:cNvPr>
              <p:cNvSpPr txBox="1"/>
              <p:nvPr/>
            </p:nvSpPr>
            <p:spPr>
              <a:xfrm>
                <a:off x="1950599" y="4902183"/>
                <a:ext cx="702361" cy="41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2</a:t>
                </a:r>
              </a:p>
            </p:txBody>
          </p:sp>
          <p:sp>
            <p:nvSpPr>
              <p:cNvPr id="40" name="TextBox 37">
                <a:extLst>
                  <a:ext uri="{FF2B5EF4-FFF2-40B4-BE49-F238E27FC236}">
                    <a16:creationId xmlns:a16="http://schemas.microsoft.com/office/drawing/2014/main" id="{F9424671-8B0E-4B3A-AF7C-F2C4B3C96730}"/>
                  </a:ext>
                </a:extLst>
              </p:cNvPr>
              <p:cNvSpPr txBox="1"/>
              <p:nvPr/>
            </p:nvSpPr>
            <p:spPr>
              <a:xfrm>
                <a:off x="2566557" y="4571414"/>
                <a:ext cx="702361" cy="41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3</a:t>
                </a:r>
              </a:p>
            </p:txBody>
          </p:sp>
          <p:sp>
            <p:nvSpPr>
              <p:cNvPr id="41" name="TextBox 38">
                <a:extLst>
                  <a:ext uri="{FF2B5EF4-FFF2-40B4-BE49-F238E27FC236}">
                    <a16:creationId xmlns:a16="http://schemas.microsoft.com/office/drawing/2014/main" id="{646589A9-61ED-4DAE-AFC9-41D176F24D87}"/>
                  </a:ext>
                </a:extLst>
              </p:cNvPr>
              <p:cNvSpPr txBox="1"/>
              <p:nvPr/>
            </p:nvSpPr>
            <p:spPr>
              <a:xfrm>
                <a:off x="3150569" y="4912408"/>
                <a:ext cx="702361" cy="41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4</a:t>
                </a:r>
              </a:p>
            </p:txBody>
          </p:sp>
        </p:grpSp>
        <p:sp>
          <p:nvSpPr>
            <p:cNvPr id="42" name="Speech Bubble: Rectangle with Corners Rounded 41">
              <a:extLst>
                <a:ext uri="{FF2B5EF4-FFF2-40B4-BE49-F238E27FC236}">
                  <a16:creationId xmlns:a16="http://schemas.microsoft.com/office/drawing/2014/main" id="{4655F56F-E741-42FB-B6DE-2369336E3CF4}"/>
                </a:ext>
              </a:extLst>
            </p:cNvPr>
            <p:cNvSpPr/>
            <p:nvPr/>
          </p:nvSpPr>
          <p:spPr>
            <a:xfrm>
              <a:off x="2032947" y="3831517"/>
              <a:ext cx="557055" cy="293322"/>
            </a:xfrm>
            <a:prstGeom prst="wedgeRoundRectCallout">
              <a:avLst>
                <a:gd name="adj1" fmla="val 51848"/>
                <a:gd name="adj2" fmla="val 9887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813F2743-BA42-4037-B5CB-F98A697C31E0}"/>
                </a:ext>
              </a:extLst>
            </p:cNvPr>
            <p:cNvSpPr/>
            <p:nvPr/>
          </p:nvSpPr>
          <p:spPr>
            <a:xfrm>
              <a:off x="4269362" y="4876951"/>
              <a:ext cx="557055" cy="293322"/>
            </a:xfrm>
            <a:prstGeom prst="wedgeRoundRectCallout">
              <a:avLst>
                <a:gd name="adj1" fmla="val 7392"/>
                <a:gd name="adj2" fmla="val -92716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C31A63D0-5151-4172-864B-976855BED409}"/>
                </a:ext>
              </a:extLst>
            </p:cNvPr>
            <p:cNvSpPr/>
            <p:nvPr/>
          </p:nvSpPr>
          <p:spPr>
            <a:xfrm>
              <a:off x="4681414" y="3332075"/>
              <a:ext cx="557055" cy="293322"/>
            </a:xfrm>
            <a:prstGeom prst="wedgeRoundRectCallout">
              <a:avLst>
                <a:gd name="adj1" fmla="val 51848"/>
                <a:gd name="adj2" fmla="val 9887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9CAD5282-97BD-485E-9557-B3627F5E1FFC}"/>
                </a:ext>
              </a:extLst>
            </p:cNvPr>
            <p:cNvSpPr/>
            <p:nvPr/>
          </p:nvSpPr>
          <p:spPr>
            <a:xfrm>
              <a:off x="5744080" y="5198007"/>
              <a:ext cx="557055" cy="293322"/>
            </a:xfrm>
            <a:prstGeom prst="wedgeRoundRectCallout">
              <a:avLst>
                <a:gd name="adj1" fmla="val -47326"/>
                <a:gd name="adj2" fmla="val -8946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3BF8E35-98EF-428A-BFE5-9A17D914B8BC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53" name="TextBox 34">
              <a:extLst>
                <a:ext uri="{FF2B5EF4-FFF2-40B4-BE49-F238E27FC236}">
                  <a16:creationId xmlns:a16="http://schemas.microsoft.com/office/drawing/2014/main" id="{8FC735B5-CCB8-48CA-9B78-24E8444BB520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D01FA68F-DE82-43D5-B759-10FB881302B9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id="{0570E51F-65A6-4565-BED3-706F14AB8745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56" name="TextBox 38">
              <a:extLst>
                <a:ext uri="{FF2B5EF4-FFF2-40B4-BE49-F238E27FC236}">
                  <a16:creationId xmlns:a16="http://schemas.microsoft.com/office/drawing/2014/main" id="{13F12F2E-3088-4789-BFE2-7F42DB0BE941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Problem</a:t>
              </a:r>
            </a:p>
          </p:txBody>
        </p:sp>
        <p:sp>
          <p:nvSpPr>
            <p:cNvPr id="57" name="TextBox 37">
              <a:extLst>
                <a:ext uri="{FF2B5EF4-FFF2-40B4-BE49-F238E27FC236}">
                  <a16:creationId xmlns:a16="http://schemas.microsoft.com/office/drawing/2014/main" id="{DDBCD35E-F950-4641-8F39-B733643BB1B7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A7D50B4-542F-4D35-AB3B-2242E4C7B715}"/>
              </a:ext>
            </a:extLst>
          </p:cNvPr>
          <p:cNvSpPr/>
          <p:nvPr/>
        </p:nvSpPr>
        <p:spPr>
          <a:xfrm>
            <a:off x="685800" y="1461430"/>
            <a:ext cx="6591300" cy="478288"/>
          </a:xfrm>
          <a:prstGeom prst="rect">
            <a:avLst/>
          </a:prstGeom>
          <a:noFill/>
          <a:ln w="28575"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337B365-FD65-4FE2-89A3-B2E5970CAB3A}"/>
              </a:ext>
            </a:extLst>
          </p:cNvPr>
          <p:cNvSpPr/>
          <p:nvPr/>
        </p:nvSpPr>
        <p:spPr>
          <a:xfrm>
            <a:off x="83821" y="1354009"/>
            <a:ext cx="533400" cy="628202"/>
          </a:xfrm>
          <a:prstGeom prst="rightArrow">
            <a:avLst/>
          </a:prstGeom>
          <a:solidFill>
            <a:srgbClr val="E52F1E"/>
          </a:solidFill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Accurate Triangle Counting in Graph Streams with Deletions (by Kijung Shin)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r>
              <a:rPr lang="mr-IN" dirty="0"/>
              <a:t>/46</a:t>
            </a:r>
            <a:endParaRPr lang="en-US" dirty="0"/>
          </a:p>
        </p:txBody>
      </p:sp>
      <p:pic>
        <p:nvPicPr>
          <p:cNvPr id="3074" name="Picture 2" descr="Image result for road m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89" y="2264229"/>
            <a:ext cx="3048000" cy="39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finish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08" y="1575702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22959" y="1461430"/>
            <a:ext cx="7543801" cy="44076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0000" indent="-18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Problem Definition</a:t>
            </a:r>
          </a:p>
          <a:p>
            <a:r>
              <a:rPr lang="en-US" b="1" dirty="0">
                <a:solidFill>
                  <a:srgbClr val="E52F1E"/>
                </a:solidFill>
              </a:rPr>
              <a:t>Proposed Method: </a:t>
            </a:r>
            <a:r>
              <a:rPr lang="en-US" b="1" dirty="0" err="1">
                <a:solidFill>
                  <a:srgbClr val="E52F1E"/>
                </a:solidFill>
              </a:rPr>
              <a:t>ThinkD</a:t>
            </a:r>
            <a:r>
              <a:rPr lang="en-US" b="1" dirty="0">
                <a:solidFill>
                  <a:srgbClr val="E52F1E"/>
                </a:solidFill>
              </a:rPr>
              <a:t> &lt;&lt;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43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D2F4-196D-47F7-BA6C-67DE3870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err="1"/>
              <a:t>ThinkD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A49468-53DE-4B8E-B4B8-C69BBF8781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1845" y="1461428"/>
                <a:ext cx="8788632" cy="21433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Maintains and updates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Number of (non-deleted) triangles that it has observed</a:t>
                </a:r>
                <a:endParaRPr lang="en-US" dirty="0"/>
              </a:p>
              <a:p>
                <a:r>
                  <a:rPr lang="en-US" dirty="0"/>
                  <a:t>How it processes an </a:t>
                </a:r>
                <a:r>
                  <a:rPr lang="en-US" b="1" dirty="0">
                    <a:solidFill>
                      <a:srgbClr val="3A7EB8"/>
                    </a:solidFill>
                  </a:rPr>
                  <a:t>insertion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A49468-53DE-4B8E-B4B8-C69BBF8781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845" y="1461428"/>
                <a:ext cx="8788632" cy="2143332"/>
              </a:xfrm>
              <a:blipFill>
                <a:blip r:embed="rId3"/>
                <a:stretch>
                  <a:fillRect l="-2309" t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2F79A-587E-4950-B317-C6FF609A1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DE9DE-9D78-4626-87FB-5CC4F36BA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1F3E4F-D685-4F18-9789-C5DC8ACF29EE}"/>
              </a:ext>
            </a:extLst>
          </p:cNvPr>
          <p:cNvSpPr/>
          <p:nvPr/>
        </p:nvSpPr>
        <p:spPr>
          <a:xfrm>
            <a:off x="7459397" y="3435340"/>
            <a:ext cx="1365773" cy="839377"/>
          </a:xfrm>
          <a:prstGeom prst="rect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A7EB8"/>
                </a:solidFill>
              </a:rPr>
              <a:t>store</a:t>
            </a:r>
            <a:endParaRPr lang="en-US" sz="2400" b="1" dirty="0">
              <a:solidFill>
                <a:srgbClr val="3A7EB8"/>
              </a:solidFill>
            </a:endParaRP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AB18F6C6-6B2D-424D-B797-CC0FBC62EE57}"/>
              </a:ext>
            </a:extLst>
          </p:cNvPr>
          <p:cNvSpPr/>
          <p:nvPr/>
        </p:nvSpPr>
        <p:spPr>
          <a:xfrm>
            <a:off x="4953148" y="3325092"/>
            <a:ext cx="1581900" cy="1059873"/>
          </a:xfrm>
          <a:prstGeom prst="flowChartDecision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463683-098D-41DE-B296-420B55FA3145}"/>
              </a:ext>
            </a:extLst>
          </p:cNvPr>
          <p:cNvSpPr/>
          <p:nvPr/>
        </p:nvSpPr>
        <p:spPr>
          <a:xfrm>
            <a:off x="379540" y="3435340"/>
            <a:ext cx="1362456" cy="839377"/>
          </a:xfrm>
          <a:prstGeom prst="rect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BF1630-A86D-46BA-8E6F-160761708F91}"/>
              </a:ext>
            </a:extLst>
          </p:cNvPr>
          <p:cNvSpPr/>
          <p:nvPr/>
        </p:nvSpPr>
        <p:spPr>
          <a:xfrm>
            <a:off x="2666344" y="3435340"/>
            <a:ext cx="1362456" cy="839377"/>
          </a:xfrm>
          <a:prstGeom prst="rect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CB2F89-16EE-49CC-BCFE-16543EDC85F9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1741996" y="3855029"/>
            <a:ext cx="924348" cy="0"/>
          </a:xfrm>
          <a:prstGeom prst="straightConnector1">
            <a:avLst/>
          </a:prstGeom>
          <a:ln w="3810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DE8DD5-0FBF-42BF-B4FC-42C463B6B82C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>
            <a:off x="4028800" y="3855029"/>
            <a:ext cx="924348" cy="0"/>
          </a:xfrm>
          <a:prstGeom prst="straightConnector1">
            <a:avLst/>
          </a:prstGeom>
          <a:ln w="3810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62286B-6CD5-4B48-B152-1581F891CD31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6535048" y="3855029"/>
            <a:ext cx="924349" cy="0"/>
          </a:xfrm>
          <a:prstGeom prst="straightConnector1">
            <a:avLst/>
          </a:prstGeom>
          <a:ln w="3810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DBF44F0-6F8B-4AE4-998E-90BFE50328A8}"/>
              </a:ext>
            </a:extLst>
          </p:cNvPr>
          <p:cNvCxnSpPr>
            <a:stCxn id="17" idx="0"/>
            <a:endCxn id="21" idx="0"/>
          </p:cNvCxnSpPr>
          <p:nvPr/>
        </p:nvCxnSpPr>
        <p:spPr>
          <a:xfrm rot="16200000" flipV="1">
            <a:off x="4601526" y="-105418"/>
            <a:ext cx="12700" cy="7081516"/>
          </a:xfrm>
          <a:prstGeom prst="bentConnector3">
            <a:avLst>
              <a:gd name="adj1" fmla="val 1800000"/>
            </a:avLst>
          </a:prstGeom>
          <a:ln w="3810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C8D37C16-ED82-43A7-82AF-333AF4860411}"/>
              </a:ext>
            </a:extLst>
          </p:cNvPr>
          <p:cNvCxnSpPr>
            <a:cxnSpLocks/>
            <a:stCxn id="18" idx="2"/>
            <a:endCxn id="21" idx="2"/>
          </p:cNvCxnSpPr>
          <p:nvPr/>
        </p:nvCxnSpPr>
        <p:spPr>
          <a:xfrm rot="5400000" flipH="1">
            <a:off x="3347309" y="1988176"/>
            <a:ext cx="110248" cy="4683330"/>
          </a:xfrm>
          <a:prstGeom prst="bentConnector3">
            <a:avLst>
              <a:gd name="adj1" fmla="val -94250"/>
            </a:avLst>
          </a:prstGeom>
          <a:ln w="3810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84F975A-84F9-4CD9-A0F1-5BD9035E6BD1}"/>
              </a:ext>
            </a:extLst>
          </p:cNvPr>
          <p:cNvSpPr txBox="1"/>
          <p:nvPr/>
        </p:nvSpPr>
        <p:spPr>
          <a:xfrm>
            <a:off x="6612877" y="3825258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E52F1E"/>
                </a:solidFill>
              </a:rPr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D0CC1FD-992F-4E04-B4D1-0C6119DF1239}"/>
                  </a:ext>
                </a:extLst>
              </p:cNvPr>
              <p:cNvSpPr/>
              <p:nvPr/>
            </p:nvSpPr>
            <p:spPr>
              <a:xfrm>
                <a:off x="840329" y="4513108"/>
                <a:ext cx="774797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arrive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an </a:t>
                </a:r>
                <a:r>
                  <a:rPr lang="en-US" sz="2800" dirty="0">
                    <a:solidFill>
                      <a:srgbClr val="3A7EB8"/>
                    </a:solidFill>
                  </a:rPr>
                  <a:t>insertion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of an edge arrives</a:t>
                </a:r>
              </a:p>
              <a:p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count: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count </a:t>
                </a:r>
                <a:r>
                  <a:rPr lang="en-US" sz="2800" dirty="0">
                    <a:solidFill>
                      <a:srgbClr val="3A7EB8"/>
                    </a:solidFill>
                  </a:rPr>
                  <a:t>new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triangles and </a:t>
                </a:r>
                <a:r>
                  <a:rPr lang="en-US" sz="2800" dirty="0">
                    <a:solidFill>
                      <a:srgbClr val="3A7EB8"/>
                    </a:solidFill>
                  </a:rPr>
                  <a:t>increase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test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toss a coin </a:t>
                </a:r>
              </a:p>
              <a:p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store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:r>
                  <a:rPr lang="en-US" sz="2800" dirty="0">
                    <a:solidFill>
                      <a:srgbClr val="3A7EB8"/>
                    </a:solidFill>
                  </a:rPr>
                  <a:t>store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the edge in memory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D0CC1FD-992F-4E04-B4D1-0C6119DF1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29" y="4513108"/>
                <a:ext cx="7747975" cy="1815882"/>
              </a:xfrm>
              <a:prstGeom prst="rect">
                <a:avLst/>
              </a:prstGeom>
              <a:blipFill>
                <a:blip r:embed="rId4"/>
                <a:stretch>
                  <a:fillRect l="-1652" t="-3020" b="-9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78C0E69B-257E-489F-9434-119B0A29E879}"/>
              </a:ext>
            </a:extLst>
          </p:cNvPr>
          <p:cNvSpPr txBox="1"/>
          <p:nvPr/>
        </p:nvSpPr>
        <p:spPr>
          <a:xfrm>
            <a:off x="5821927" y="4215011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E52F1E"/>
                </a:solidFill>
              </a:rPr>
              <a:t>No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7CB802-B02C-4A0D-8E4B-869E6468D834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0A8A6A5C-C9D7-4CC2-A3BC-08CB36E5546F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28" name="TextBox 36">
              <a:extLst>
                <a:ext uri="{FF2B5EF4-FFF2-40B4-BE49-F238E27FC236}">
                  <a16:creationId xmlns:a16="http://schemas.microsoft.com/office/drawing/2014/main" id="{0C56DF40-B44C-4E61-BBA6-F2E4CFEE83F0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30" name="TextBox 37">
              <a:extLst>
                <a:ext uri="{FF2B5EF4-FFF2-40B4-BE49-F238E27FC236}">
                  <a16:creationId xmlns:a16="http://schemas.microsoft.com/office/drawing/2014/main" id="{EAA0639E-309E-4EE8-846B-191C6A0CC1BD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31" name="TextBox 38">
              <a:extLst>
                <a:ext uri="{FF2B5EF4-FFF2-40B4-BE49-F238E27FC236}">
                  <a16:creationId xmlns:a16="http://schemas.microsoft.com/office/drawing/2014/main" id="{1FEAB3B4-9B9A-4631-9FE8-1750F32070BE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32" name="TextBox 37">
              <a:extLst>
                <a:ext uri="{FF2B5EF4-FFF2-40B4-BE49-F238E27FC236}">
                  <a16:creationId xmlns:a16="http://schemas.microsoft.com/office/drawing/2014/main" id="{7130E864-81C8-46A5-AD3E-35397FE91A29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79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50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D2F4-196D-47F7-BA6C-67DE3870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err="1"/>
              <a:t>ThinkD</a:t>
            </a:r>
            <a:r>
              <a:rPr lang="en-US" dirty="0"/>
              <a:t>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2F79A-587E-4950-B317-C6FF609A1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DE9DE-9D78-4626-87FB-5CC4F36BA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1F3E4F-D685-4F18-9789-C5DC8ACF29EE}"/>
              </a:ext>
            </a:extLst>
          </p:cNvPr>
          <p:cNvSpPr/>
          <p:nvPr/>
        </p:nvSpPr>
        <p:spPr>
          <a:xfrm>
            <a:off x="7459397" y="3435340"/>
            <a:ext cx="1365773" cy="839377"/>
          </a:xfrm>
          <a:prstGeom prst="rect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56B353"/>
                </a:solidFill>
              </a:rPr>
              <a:t>delete</a:t>
            </a:r>
            <a:endParaRPr lang="en-US" sz="2400" b="1" dirty="0">
              <a:solidFill>
                <a:srgbClr val="56B353"/>
              </a:solidFill>
            </a:endParaRP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AB18F6C6-6B2D-424D-B797-CC0FBC62EE57}"/>
              </a:ext>
            </a:extLst>
          </p:cNvPr>
          <p:cNvSpPr/>
          <p:nvPr/>
        </p:nvSpPr>
        <p:spPr>
          <a:xfrm>
            <a:off x="4953148" y="3325092"/>
            <a:ext cx="1581900" cy="1059873"/>
          </a:xfrm>
          <a:prstGeom prst="flowChartDecision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463683-098D-41DE-B296-420B55FA3145}"/>
              </a:ext>
            </a:extLst>
          </p:cNvPr>
          <p:cNvSpPr/>
          <p:nvPr/>
        </p:nvSpPr>
        <p:spPr>
          <a:xfrm>
            <a:off x="379540" y="3435340"/>
            <a:ext cx="1362456" cy="839377"/>
          </a:xfrm>
          <a:prstGeom prst="rect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BF1630-A86D-46BA-8E6F-160761708F91}"/>
              </a:ext>
            </a:extLst>
          </p:cNvPr>
          <p:cNvSpPr/>
          <p:nvPr/>
        </p:nvSpPr>
        <p:spPr>
          <a:xfrm>
            <a:off x="2666344" y="3435340"/>
            <a:ext cx="1362456" cy="839377"/>
          </a:xfrm>
          <a:prstGeom prst="rect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CB2F89-16EE-49CC-BCFE-16543EDC85F9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1741996" y="3855029"/>
            <a:ext cx="924348" cy="0"/>
          </a:xfrm>
          <a:prstGeom prst="straightConnector1">
            <a:avLst/>
          </a:prstGeom>
          <a:ln w="3810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DE8DD5-0FBF-42BF-B4FC-42C463B6B82C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>
            <a:off x="4028800" y="3855029"/>
            <a:ext cx="924348" cy="0"/>
          </a:xfrm>
          <a:prstGeom prst="straightConnector1">
            <a:avLst/>
          </a:prstGeom>
          <a:ln w="3810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162286B-6CD5-4B48-B152-1581F891CD31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6535048" y="3855029"/>
            <a:ext cx="924349" cy="0"/>
          </a:xfrm>
          <a:prstGeom prst="straightConnector1">
            <a:avLst/>
          </a:prstGeom>
          <a:ln w="3810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DBF44F0-6F8B-4AE4-998E-90BFE50328A8}"/>
              </a:ext>
            </a:extLst>
          </p:cNvPr>
          <p:cNvCxnSpPr>
            <a:stCxn id="17" idx="0"/>
            <a:endCxn id="21" idx="0"/>
          </p:cNvCxnSpPr>
          <p:nvPr/>
        </p:nvCxnSpPr>
        <p:spPr>
          <a:xfrm rot="16200000" flipV="1">
            <a:off x="4601526" y="-105418"/>
            <a:ext cx="12700" cy="7081516"/>
          </a:xfrm>
          <a:prstGeom prst="bentConnector3">
            <a:avLst>
              <a:gd name="adj1" fmla="val 1800000"/>
            </a:avLst>
          </a:prstGeom>
          <a:ln w="3810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C8D37C16-ED82-43A7-82AF-333AF4860411}"/>
              </a:ext>
            </a:extLst>
          </p:cNvPr>
          <p:cNvCxnSpPr>
            <a:cxnSpLocks/>
            <a:stCxn id="18" idx="2"/>
            <a:endCxn id="21" idx="2"/>
          </p:cNvCxnSpPr>
          <p:nvPr/>
        </p:nvCxnSpPr>
        <p:spPr>
          <a:xfrm rot="5400000" flipH="1">
            <a:off x="3347309" y="1988176"/>
            <a:ext cx="110248" cy="4683330"/>
          </a:xfrm>
          <a:prstGeom prst="bentConnector3">
            <a:avLst>
              <a:gd name="adj1" fmla="val -94250"/>
            </a:avLst>
          </a:prstGeom>
          <a:ln w="3810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84F975A-84F9-4CD9-A0F1-5BD9035E6BD1}"/>
              </a:ext>
            </a:extLst>
          </p:cNvPr>
          <p:cNvSpPr txBox="1"/>
          <p:nvPr/>
        </p:nvSpPr>
        <p:spPr>
          <a:xfrm>
            <a:off x="6612877" y="3825258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E52F1E"/>
                </a:solidFill>
              </a:rPr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D0CC1FD-992F-4E04-B4D1-0C6119DF1239}"/>
                  </a:ext>
                </a:extLst>
              </p:cNvPr>
              <p:cNvSpPr/>
              <p:nvPr/>
            </p:nvSpPr>
            <p:spPr>
              <a:xfrm>
                <a:off x="840329" y="4513108"/>
                <a:ext cx="774797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arrive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a </a:t>
                </a:r>
                <a:r>
                  <a:rPr lang="en-US" sz="2800" dirty="0">
                    <a:solidFill>
                      <a:srgbClr val="56B353"/>
                    </a:solidFill>
                  </a:rPr>
                  <a:t>deletion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of an edge arrives</a:t>
                </a:r>
              </a:p>
              <a:p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count: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count </a:t>
                </a:r>
                <a:r>
                  <a:rPr lang="en-US" sz="2800" dirty="0">
                    <a:solidFill>
                      <a:srgbClr val="56B353"/>
                    </a:solidFill>
                  </a:rPr>
                  <a:t>deleted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triangles and </a:t>
                </a:r>
                <a:r>
                  <a:rPr lang="en-US" sz="2800" dirty="0">
                    <a:solidFill>
                      <a:srgbClr val="56B353"/>
                    </a:solidFill>
                  </a:rPr>
                  <a:t>decrease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test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test whether the edge is stored in memory</a:t>
                </a:r>
              </a:p>
              <a:p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delete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:r>
                  <a:rPr lang="en-US" sz="2800" dirty="0">
                    <a:solidFill>
                      <a:srgbClr val="56B353"/>
                    </a:solidFill>
                  </a:rPr>
                  <a:t>delete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the edge in memory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D0CC1FD-992F-4E04-B4D1-0C6119DF1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29" y="4513108"/>
                <a:ext cx="7747975" cy="1815882"/>
              </a:xfrm>
              <a:prstGeom prst="rect">
                <a:avLst/>
              </a:prstGeom>
              <a:blipFill>
                <a:blip r:embed="rId3"/>
                <a:stretch>
                  <a:fillRect l="-1652" t="-3020" b="-9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78C0E69B-257E-489F-9434-119B0A29E879}"/>
              </a:ext>
            </a:extLst>
          </p:cNvPr>
          <p:cNvSpPr txBox="1"/>
          <p:nvPr/>
        </p:nvSpPr>
        <p:spPr>
          <a:xfrm>
            <a:off x="5821927" y="4215011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E52F1E"/>
                </a:solidFill>
              </a:rPr>
              <a:t>No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E69C14-882C-4650-B58C-1B47AE7112DB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8D89EA76-598A-4690-9BB7-25623F4B54CF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28" name="TextBox 36">
              <a:extLst>
                <a:ext uri="{FF2B5EF4-FFF2-40B4-BE49-F238E27FC236}">
                  <a16:creationId xmlns:a16="http://schemas.microsoft.com/office/drawing/2014/main" id="{D7E7592F-22F8-462A-9232-6AE2391F00B8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30" name="TextBox 37">
              <a:extLst>
                <a:ext uri="{FF2B5EF4-FFF2-40B4-BE49-F238E27FC236}">
                  <a16:creationId xmlns:a16="http://schemas.microsoft.com/office/drawing/2014/main" id="{D7F2C23F-1E20-4672-BCF7-BCC4B2D67C00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31" name="TextBox 38">
              <a:extLst>
                <a:ext uri="{FF2B5EF4-FFF2-40B4-BE49-F238E27FC236}">
                  <a16:creationId xmlns:a16="http://schemas.microsoft.com/office/drawing/2014/main" id="{BAD7A57A-4BBE-4D88-88E8-9757A0F5B505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32" name="TextBox 37">
              <a:extLst>
                <a:ext uri="{FF2B5EF4-FFF2-40B4-BE49-F238E27FC236}">
                  <a16:creationId xmlns:a16="http://schemas.microsoft.com/office/drawing/2014/main" id="{C1E175CF-7082-41FA-A264-FDC4D082E626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7169E55D-141B-40BE-B836-E424FCF06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1845" y="1461428"/>
                <a:ext cx="8788632" cy="21433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Maintains and updates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Number of (non-deleted) triangles that it has observed</a:t>
                </a:r>
                <a:endParaRPr lang="en-US" dirty="0"/>
              </a:p>
              <a:p>
                <a:r>
                  <a:rPr lang="en-US" dirty="0"/>
                  <a:t>How it processes a </a:t>
                </a:r>
                <a:r>
                  <a:rPr lang="en-US" b="1" dirty="0">
                    <a:solidFill>
                      <a:srgbClr val="56B353"/>
                    </a:solidFill>
                  </a:rPr>
                  <a:t>deletion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7169E55D-141B-40BE-B836-E424FCF06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845" y="1461428"/>
                <a:ext cx="8788632" cy="2143332"/>
              </a:xfrm>
              <a:blipFill>
                <a:blip r:embed="rId4"/>
                <a:stretch>
                  <a:fillRect l="-2309" t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28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CA8D2-1DCB-42DE-B7C4-C802EF42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</a:t>
            </a:r>
            <a:r>
              <a:rPr lang="en-US" dirty="0" err="1"/>
              <a:t>Triest</a:t>
            </a:r>
            <a:r>
              <a:rPr lang="en-US" dirty="0"/>
              <a:t>-FD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1AF3E-DBD5-4FCC-91EC-8DE298FA96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61430"/>
                <a:ext cx="7543801" cy="917967"/>
              </a:xfrm>
            </p:spPr>
            <p:txBody>
              <a:bodyPr/>
              <a:lstStyle/>
              <a:p>
                <a:r>
                  <a:rPr lang="en-US" b="1" dirty="0" err="1"/>
                  <a:t>ThinkD</a:t>
                </a:r>
                <a:r>
                  <a:rPr lang="en-US" b="1" dirty="0"/>
                  <a:t> (Think </a:t>
                </a:r>
                <a:r>
                  <a:rPr lang="en-US" dirty="0"/>
                  <a:t>before You </a:t>
                </a:r>
                <a:r>
                  <a:rPr lang="en-US" b="1" dirty="0"/>
                  <a:t>D</a:t>
                </a:r>
                <a:r>
                  <a:rPr lang="en-US" dirty="0"/>
                  <a:t>iscard</a:t>
                </a:r>
                <a:r>
                  <a:rPr lang="en-US" b="1" dirty="0"/>
                  <a:t>):</a:t>
                </a:r>
              </a:p>
              <a:p>
                <a:pPr lvl="1"/>
                <a:r>
                  <a:rPr lang="en-US" i="1" dirty="0"/>
                  <a:t>every</a:t>
                </a:r>
                <a:r>
                  <a:rPr lang="en-US" dirty="0"/>
                  <a:t> arrived change is used to 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61AF3E-DBD5-4FCC-91EC-8DE298FA96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61430"/>
                <a:ext cx="7543801" cy="917967"/>
              </a:xfrm>
              <a:blipFill>
                <a:blip r:embed="rId3"/>
                <a:stretch>
                  <a:fillRect l="-2666" t="-1133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4245B-7176-4D1E-A447-4313F7A51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EF624-8EAE-479C-B798-10B8BDF30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CE28497-0796-48C5-B45F-0C38F7B58A2F}"/>
              </a:ext>
            </a:extLst>
          </p:cNvPr>
          <p:cNvSpPr/>
          <p:nvPr/>
        </p:nvSpPr>
        <p:spPr>
          <a:xfrm>
            <a:off x="7459397" y="2666412"/>
            <a:ext cx="1365773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id="{C2C759AD-C178-48B5-A060-0FE7D5DB548F}"/>
              </a:ext>
            </a:extLst>
          </p:cNvPr>
          <p:cNvSpPr/>
          <p:nvPr/>
        </p:nvSpPr>
        <p:spPr>
          <a:xfrm>
            <a:off x="4953148" y="2556164"/>
            <a:ext cx="1581900" cy="1059873"/>
          </a:xfrm>
          <a:prstGeom prst="flowChartDecision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B8CAEE-9DEE-425C-8322-C54544EF9D82}"/>
              </a:ext>
            </a:extLst>
          </p:cNvPr>
          <p:cNvSpPr/>
          <p:nvPr/>
        </p:nvSpPr>
        <p:spPr>
          <a:xfrm>
            <a:off x="379540" y="2666412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7CD4EF-9E91-4CB1-98DF-D299A769199A}"/>
                  </a:ext>
                </a:extLst>
              </p:cNvPr>
              <p:cNvSpPr/>
              <p:nvPr/>
            </p:nvSpPr>
            <p:spPr>
              <a:xfrm>
                <a:off x="2666344" y="2666412"/>
                <a:ext cx="1362456" cy="839377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count:</a:t>
                </a:r>
              </a:p>
              <a:p>
                <a:pPr algn="ctr"/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7CD4EF-9E91-4CB1-98DF-D299A7691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344" y="2666412"/>
                <a:ext cx="1362456" cy="839377"/>
              </a:xfrm>
              <a:prstGeom prst="rect">
                <a:avLst/>
              </a:prstGeom>
              <a:blipFill>
                <a:blip r:embed="rId4"/>
                <a:stretch>
                  <a:fillRect l="-4405" t="-9220" r="-23348" b="-18440"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3A1829F-72DE-40D9-B2F8-39D86A1480F7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1741996" y="3086101"/>
            <a:ext cx="924348" cy="0"/>
          </a:xfrm>
          <a:prstGeom prst="straightConnector1">
            <a:avLst/>
          </a:prstGeom>
          <a:ln w="7620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B1BD0AA-E59B-4D07-9C47-E89B4099B79C}"/>
              </a:ext>
            </a:extLst>
          </p:cNvPr>
          <p:cNvCxnSpPr>
            <a:cxnSpLocks/>
            <a:stCxn id="29" idx="3"/>
            <a:endCxn id="27" idx="1"/>
          </p:cNvCxnSpPr>
          <p:nvPr/>
        </p:nvCxnSpPr>
        <p:spPr>
          <a:xfrm>
            <a:off x="4028800" y="3086101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90DD0C-26B7-44D4-81C8-173EBE574585}"/>
              </a:ext>
            </a:extLst>
          </p:cNvPr>
          <p:cNvCxnSpPr>
            <a:cxnSpLocks/>
            <a:stCxn id="27" idx="3"/>
            <a:endCxn id="26" idx="1"/>
          </p:cNvCxnSpPr>
          <p:nvPr/>
        </p:nvCxnSpPr>
        <p:spPr>
          <a:xfrm>
            <a:off x="6535048" y="3086101"/>
            <a:ext cx="92434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5F5B7A2-A566-4B64-93B6-C730B1504E01}"/>
              </a:ext>
            </a:extLst>
          </p:cNvPr>
          <p:cNvCxnSpPr>
            <a:stCxn id="26" idx="0"/>
            <a:endCxn id="28" idx="0"/>
          </p:cNvCxnSpPr>
          <p:nvPr/>
        </p:nvCxnSpPr>
        <p:spPr>
          <a:xfrm rot="16200000" flipV="1">
            <a:off x="4601526" y="-874346"/>
            <a:ext cx="12700" cy="7081516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7DFBC5A8-0EF9-4F46-A945-BC8510D0B336}"/>
              </a:ext>
            </a:extLst>
          </p:cNvPr>
          <p:cNvCxnSpPr>
            <a:cxnSpLocks/>
            <a:stCxn id="27" idx="2"/>
            <a:endCxn id="28" idx="2"/>
          </p:cNvCxnSpPr>
          <p:nvPr/>
        </p:nvCxnSpPr>
        <p:spPr>
          <a:xfrm rot="5400000" flipH="1">
            <a:off x="3347309" y="1219248"/>
            <a:ext cx="110248" cy="4683330"/>
          </a:xfrm>
          <a:prstGeom prst="bentConnector3">
            <a:avLst>
              <a:gd name="adj1" fmla="val -9425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C4A63D0-BF26-49D9-83F5-26D130AAD1D4}"/>
              </a:ext>
            </a:extLst>
          </p:cNvPr>
          <p:cNvSpPr txBox="1"/>
          <p:nvPr/>
        </p:nvSpPr>
        <p:spPr>
          <a:xfrm>
            <a:off x="6612877" y="3056330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379E2A-E41D-4573-BC30-FAB96ABA3EE4}"/>
              </a:ext>
            </a:extLst>
          </p:cNvPr>
          <p:cNvSpPr txBox="1"/>
          <p:nvPr/>
        </p:nvSpPr>
        <p:spPr>
          <a:xfrm>
            <a:off x="5726501" y="3509330"/>
            <a:ext cx="226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(discard)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37456B-1E05-4FE5-9884-2A2BEE292F4F}"/>
              </a:ext>
            </a:extLst>
          </p:cNvPr>
          <p:cNvSpPr/>
          <p:nvPr/>
        </p:nvSpPr>
        <p:spPr>
          <a:xfrm>
            <a:off x="7459397" y="5120079"/>
            <a:ext cx="1365773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93F9E4-6276-4161-B099-B28CB3E5A2C7}"/>
              </a:ext>
            </a:extLst>
          </p:cNvPr>
          <p:cNvSpPr/>
          <p:nvPr/>
        </p:nvSpPr>
        <p:spPr>
          <a:xfrm>
            <a:off x="379540" y="5120079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84E0D84-C534-4B13-9351-9FD378CA8B30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1741996" y="5539768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698B70D-52F5-445B-A1FA-A64573299D68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4195056" y="5539768"/>
            <a:ext cx="950877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92AD8B2-8F46-4E51-9BB9-F9F471B74677}"/>
              </a:ext>
            </a:extLst>
          </p:cNvPr>
          <p:cNvCxnSpPr>
            <a:cxnSpLocks/>
          </p:cNvCxnSpPr>
          <p:nvPr/>
        </p:nvCxnSpPr>
        <p:spPr>
          <a:xfrm>
            <a:off x="6524657" y="5539768"/>
            <a:ext cx="92434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E95365B7-6128-48F8-93C0-0E3622DCEFC6}"/>
              </a:ext>
            </a:extLst>
          </p:cNvPr>
          <p:cNvCxnSpPr>
            <a:stCxn id="37" idx="0"/>
            <a:endCxn id="39" idx="0"/>
          </p:cNvCxnSpPr>
          <p:nvPr/>
        </p:nvCxnSpPr>
        <p:spPr>
          <a:xfrm rot="16200000" flipV="1">
            <a:off x="4601526" y="1579321"/>
            <a:ext cx="12700" cy="7081516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C5043DC-1076-40B8-BF8A-221293346312}"/>
              </a:ext>
            </a:extLst>
          </p:cNvPr>
          <p:cNvSpPr txBox="1"/>
          <p:nvPr/>
        </p:nvSpPr>
        <p:spPr>
          <a:xfrm>
            <a:off x="4255447" y="5464816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0C2ED69-7402-4A6A-8022-064ABC35F439}"/>
                  </a:ext>
                </a:extLst>
              </p:cNvPr>
              <p:cNvSpPr txBox="1"/>
              <p:nvPr/>
            </p:nvSpPr>
            <p:spPr>
              <a:xfrm>
                <a:off x="3445136" y="5885354"/>
                <a:ext cx="55222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>
                    <a:solidFill>
                      <a:srgbClr val="E52F1E"/>
                    </a:solidFill>
                  </a:rPr>
                  <a:t>No </a:t>
                </a:r>
                <a:r>
                  <a:rPr lang="en-US" sz="2800" dirty="0">
                    <a:solidFill>
                      <a:srgbClr val="E52F1E"/>
                    </a:solidFill>
                  </a:rPr>
                  <a:t>(discard)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800" dirty="0">
                    <a:solidFill>
                      <a:srgbClr val="E52F1E"/>
                    </a:solidFill>
                  </a:rPr>
                  <a:t>information loss!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0C2ED69-7402-4A6A-8022-064ABC35F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136" y="5885354"/>
                <a:ext cx="5522219" cy="523220"/>
              </a:xfrm>
              <a:prstGeom prst="rect">
                <a:avLst/>
              </a:prstGeom>
              <a:blipFill>
                <a:blip r:embed="rId5"/>
                <a:stretch>
                  <a:fillRect l="-220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5F309C6A-70CD-4AEE-B085-ACEE92F4326D}"/>
              </a:ext>
            </a:extLst>
          </p:cNvPr>
          <p:cNvCxnSpPr>
            <a:cxnSpLocks/>
          </p:cNvCxnSpPr>
          <p:nvPr/>
        </p:nvCxnSpPr>
        <p:spPr>
          <a:xfrm rot="5400000" flipH="1">
            <a:off x="2213318" y="4841928"/>
            <a:ext cx="110248" cy="2332608"/>
          </a:xfrm>
          <a:prstGeom prst="bentConnector3">
            <a:avLst>
              <a:gd name="adj1" fmla="val -150801"/>
            </a:avLst>
          </a:prstGeom>
          <a:ln w="5715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026DA91-C06E-4E1F-9DD9-D1C110162E2F}"/>
                  </a:ext>
                </a:extLst>
              </p:cNvPr>
              <p:cNvSpPr/>
              <p:nvPr/>
            </p:nvSpPr>
            <p:spPr>
              <a:xfrm>
                <a:off x="5145933" y="5120079"/>
                <a:ext cx="1362456" cy="839377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count:</a:t>
                </a:r>
              </a:p>
              <a:p>
                <a:pPr algn="ctr"/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026DA91-C06E-4E1F-9DD9-D1C110162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33" y="5120079"/>
                <a:ext cx="1362456" cy="839377"/>
              </a:xfrm>
              <a:prstGeom prst="rect">
                <a:avLst/>
              </a:prstGeom>
              <a:blipFill>
                <a:blip r:embed="rId6"/>
                <a:stretch>
                  <a:fillRect l="-4405" t="-9220" r="-23348" b="-17730"/>
                </a:stretch>
              </a:blip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lowchart: Decision 50">
            <a:extLst>
              <a:ext uri="{FF2B5EF4-FFF2-40B4-BE49-F238E27FC236}">
                <a16:creationId xmlns:a16="http://schemas.microsoft.com/office/drawing/2014/main" id="{80BA0F06-FFFC-4449-B3CB-39358728484E}"/>
              </a:ext>
            </a:extLst>
          </p:cNvPr>
          <p:cNvSpPr/>
          <p:nvPr/>
        </p:nvSpPr>
        <p:spPr>
          <a:xfrm>
            <a:off x="2642400" y="5009831"/>
            <a:ext cx="1581900" cy="1059873"/>
          </a:xfrm>
          <a:prstGeom prst="flowChartDecision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EC4DAE7C-C8D0-42C8-A31C-E813476666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958" y="3873484"/>
                <a:ext cx="8144397" cy="93303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0000" indent="-18000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Triest</a:t>
                </a:r>
                <a:r>
                  <a:rPr lang="en-US" b="1" dirty="0"/>
                  <a:t>-FD</a:t>
                </a:r>
                <a:r>
                  <a:rPr lang="en-US" dirty="0"/>
                  <a:t> [DERU17]:</a:t>
                </a:r>
              </a:p>
              <a:p>
                <a:pPr lvl="1"/>
                <a:r>
                  <a:rPr lang="en-US" i="1" dirty="0"/>
                  <a:t>some </a:t>
                </a:r>
                <a:r>
                  <a:rPr lang="en-US" dirty="0"/>
                  <a:t>changes are discarded without being used to 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EC4DAE7C-C8D0-42C8-A31C-E81347666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8" y="3873484"/>
                <a:ext cx="8144397" cy="933030"/>
              </a:xfrm>
              <a:prstGeom prst="rect">
                <a:avLst/>
              </a:prstGeom>
              <a:blipFill>
                <a:blip r:embed="rId7"/>
                <a:stretch>
                  <a:fillRect l="-2470" t="-10458" r="-1722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2D686E70-206F-40EA-8EDD-0792C9EA7A8D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50" name="TextBox 34">
              <a:extLst>
                <a:ext uri="{FF2B5EF4-FFF2-40B4-BE49-F238E27FC236}">
                  <a16:creationId xmlns:a16="http://schemas.microsoft.com/office/drawing/2014/main" id="{05DD7E63-8D54-45F0-8EEF-FC88D4B1FB18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52" name="TextBox 36">
              <a:extLst>
                <a:ext uri="{FF2B5EF4-FFF2-40B4-BE49-F238E27FC236}">
                  <a16:creationId xmlns:a16="http://schemas.microsoft.com/office/drawing/2014/main" id="{FD2E6D1E-9590-46D8-9BA4-3385394852F3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53" name="TextBox 37">
              <a:extLst>
                <a:ext uri="{FF2B5EF4-FFF2-40B4-BE49-F238E27FC236}">
                  <a16:creationId xmlns:a16="http://schemas.microsoft.com/office/drawing/2014/main" id="{9FB4F4FC-14DC-4DB4-84AB-A33198C3A445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54" name="TextBox 38">
              <a:extLst>
                <a:ext uri="{FF2B5EF4-FFF2-40B4-BE49-F238E27FC236}">
                  <a16:creationId xmlns:a16="http://schemas.microsoft.com/office/drawing/2014/main" id="{E8D13170-070E-4D80-9F73-69FE165E44CD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id="{789C17CA-F0BF-4B3D-9248-784F341A9C94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54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6" grpId="0"/>
      <p:bldP spid="47" grpId="0"/>
      <p:bldP spid="49" grpId="0" animBg="1"/>
      <p:bldP spid="51" grpId="0" animBg="1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B312-6299-4C6F-A0C9-CEC3EDE7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Triangles in a Graph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30CD7-868B-4007-BA06-62838993A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>
                <a:ea typeface="Arial" charset="0"/>
                <a:cs typeface="Arial" charset="0"/>
              </a:rPr>
              <a:t>Accurate Triangle Counting in Graph Streams with Deletions</a:t>
            </a:r>
            <a:r>
              <a:rPr lang="en-US" dirty="0"/>
              <a:t>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3C2B5-9292-4FD1-97FB-0817C6AA7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2958" y="1461430"/>
            <a:ext cx="8232255" cy="4407664"/>
          </a:xfrm>
        </p:spPr>
        <p:txBody>
          <a:bodyPr/>
          <a:lstStyle/>
          <a:p>
            <a:r>
              <a:rPr lang="en-US" b="1" dirty="0"/>
              <a:t>Graphs</a:t>
            </a:r>
            <a:r>
              <a:rPr lang="en-US" dirty="0"/>
              <a:t> are everywhere!</a:t>
            </a:r>
          </a:p>
          <a:p>
            <a:pPr lvl="1"/>
            <a:r>
              <a:rPr lang="en-US" dirty="0"/>
              <a:t>social networks, the web, citation networks</a:t>
            </a:r>
          </a:p>
          <a:p>
            <a:r>
              <a:rPr lang="en-US" b="1" dirty="0"/>
              <a:t>Triangles </a:t>
            </a:r>
            <a:r>
              <a:rPr lang="en-US" dirty="0"/>
              <a:t>are a fundamental primitive</a:t>
            </a:r>
          </a:p>
          <a:p>
            <a:pPr lvl="1"/>
            <a:r>
              <a:rPr lang="en-US" dirty="0"/>
              <a:t>3 nodes connected to each other</a:t>
            </a:r>
          </a:p>
          <a:p>
            <a:r>
              <a:rPr lang="en-US" b="1" dirty="0"/>
              <a:t>Counting triangles </a:t>
            </a:r>
            <a:r>
              <a:rPr lang="en-US" dirty="0"/>
              <a:t>has many applications</a:t>
            </a:r>
          </a:p>
          <a:p>
            <a:pPr lvl="1"/>
            <a:r>
              <a:rPr lang="en-US" dirty="0"/>
              <a:t>community detection, anomaly detection, query optimization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6EE8FB-A2D8-4F92-A182-8EFB10B1F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765" y="2120701"/>
            <a:ext cx="469990" cy="4699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1DD750-F40B-4B0F-AD02-C91439DC0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014" y="2926457"/>
            <a:ext cx="498327" cy="4671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59C487-6F63-48E7-AF2E-FCC1E44A0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477" y="2909736"/>
            <a:ext cx="519476" cy="47951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6878D7-CDC3-43CC-9D2A-28773759B7AB}"/>
              </a:ext>
            </a:extLst>
          </p:cNvPr>
          <p:cNvCxnSpPr>
            <a:cxnSpLocks/>
          </p:cNvCxnSpPr>
          <p:nvPr/>
        </p:nvCxnSpPr>
        <p:spPr>
          <a:xfrm>
            <a:off x="7641521" y="2507430"/>
            <a:ext cx="265347" cy="484830"/>
          </a:xfrm>
          <a:prstGeom prst="line">
            <a:avLst/>
          </a:prstGeom>
          <a:ln w="57150">
            <a:solidFill>
              <a:srgbClr val="2684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3ECD7B-17DD-4803-95EC-F9977E0BCE1F}"/>
              </a:ext>
            </a:extLst>
          </p:cNvPr>
          <p:cNvCxnSpPr>
            <a:cxnSpLocks/>
          </p:cNvCxnSpPr>
          <p:nvPr/>
        </p:nvCxnSpPr>
        <p:spPr>
          <a:xfrm>
            <a:off x="7218394" y="3173789"/>
            <a:ext cx="589416" cy="0"/>
          </a:xfrm>
          <a:prstGeom prst="line">
            <a:avLst/>
          </a:prstGeom>
          <a:ln w="57150">
            <a:solidFill>
              <a:srgbClr val="2684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2BE54A-6A5A-40DB-8667-1A4F1FFDD827}"/>
              </a:ext>
            </a:extLst>
          </p:cNvPr>
          <p:cNvCxnSpPr>
            <a:cxnSpLocks/>
          </p:cNvCxnSpPr>
          <p:nvPr/>
        </p:nvCxnSpPr>
        <p:spPr>
          <a:xfrm flipH="1">
            <a:off x="7120657" y="2523317"/>
            <a:ext cx="259737" cy="451665"/>
          </a:xfrm>
          <a:prstGeom prst="line">
            <a:avLst/>
          </a:prstGeom>
          <a:ln w="57150">
            <a:solidFill>
              <a:srgbClr val="2684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Image result for database">
            <a:extLst>
              <a:ext uri="{FF2B5EF4-FFF2-40B4-BE49-F238E27FC236}">
                <a16:creationId xmlns:a16="http://schemas.microsoft.com/office/drawing/2014/main" id="{B58DF5CB-14EE-41C4-9FA8-C0C535A08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78" y="4626300"/>
            <a:ext cx="2576682" cy="15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11F42D4-32DA-4AAB-889A-C5921B371D0E}"/>
              </a:ext>
            </a:extLst>
          </p:cNvPr>
          <p:cNvGrpSpPr/>
          <p:nvPr/>
        </p:nvGrpSpPr>
        <p:grpSpPr>
          <a:xfrm>
            <a:off x="1188990" y="4646377"/>
            <a:ext cx="2223197" cy="1523509"/>
            <a:chOff x="395361" y="598991"/>
            <a:chExt cx="2546110" cy="1744794"/>
          </a:xfrm>
        </p:grpSpPr>
        <p:pic>
          <p:nvPicPr>
            <p:cNvPr id="27" name="Picture 4" descr="Image result for twitter network">
              <a:extLst>
                <a:ext uri="{FF2B5EF4-FFF2-40B4-BE49-F238E27FC236}">
                  <a16:creationId xmlns:a16="http://schemas.microsoft.com/office/drawing/2014/main" id="{600671B0-5807-499E-B95D-065DEDA8A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054" y="598991"/>
              <a:ext cx="2064417" cy="159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Image result for twitter">
              <a:extLst>
                <a:ext uri="{FF2B5EF4-FFF2-40B4-BE49-F238E27FC236}">
                  <a16:creationId xmlns:a16="http://schemas.microsoft.com/office/drawing/2014/main" id="{05DF7E8A-90C4-48BA-A4EB-37CA2EBB9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61" y="1625566"/>
              <a:ext cx="1305852" cy="71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12" descr="Image result for spam email">
            <a:extLst>
              <a:ext uri="{FF2B5EF4-FFF2-40B4-BE49-F238E27FC236}">
                <a16:creationId xmlns:a16="http://schemas.microsoft.com/office/drawing/2014/main" id="{291D45A7-1F1B-405C-AD91-D4652E9A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88" y="4717394"/>
            <a:ext cx="1320920" cy="12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78223446-950A-41BD-BCD4-F287A415C65F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B8DC1344-2374-4DF2-B20C-3E218679796F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:a16="http://schemas.microsoft.com/office/drawing/2014/main" id="{569CD2C0-7712-4BA8-ADCD-FF9A260A3BCE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95792B1C-54E4-4539-B48D-96A241F5002B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630CC802-859C-4E70-BEAD-C76E0F07ACD9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2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5625-A19A-45D9-B3E3-58334F103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Versions of </a:t>
            </a:r>
            <a:r>
              <a:rPr lang="en-US" dirty="0" err="1"/>
              <a:t>ThinkD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442B-11FE-4FDA-A9DE-05332BE4C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615" y="3203144"/>
            <a:ext cx="6748107" cy="2529999"/>
          </a:xfrm>
        </p:spPr>
        <p:txBody>
          <a:bodyPr/>
          <a:lstStyle/>
          <a:p>
            <a:r>
              <a:rPr lang="en-US" b="1" dirty="0" err="1"/>
              <a:t>ThinkD</a:t>
            </a:r>
            <a:r>
              <a:rPr lang="en-US" b="1" dirty="0"/>
              <a:t>-FAST</a:t>
            </a:r>
            <a:r>
              <a:rPr lang="en-US" dirty="0"/>
              <a:t>: simple and fast</a:t>
            </a:r>
          </a:p>
          <a:p>
            <a:pPr lvl="1"/>
            <a:r>
              <a:rPr lang="en-US" sz="2800" dirty="0"/>
              <a:t>using </a:t>
            </a:r>
            <a:r>
              <a:rPr lang="en-US" sz="2800" dirty="0">
                <a:solidFill>
                  <a:srgbClr val="3A7EB8"/>
                </a:solidFill>
              </a:rPr>
              <a:t>independent Bernoulli trials</a:t>
            </a:r>
          </a:p>
          <a:p>
            <a:pPr lvl="1"/>
            <a:endParaRPr lang="en-US" dirty="0">
              <a:solidFill>
                <a:srgbClr val="3A7EB8"/>
              </a:solidFill>
            </a:endParaRPr>
          </a:p>
          <a:p>
            <a:r>
              <a:rPr lang="en-US" b="1" dirty="0" err="1"/>
              <a:t>ThinkD</a:t>
            </a:r>
            <a:r>
              <a:rPr lang="en-US" b="1" dirty="0"/>
              <a:t>-ACC</a:t>
            </a:r>
            <a:r>
              <a:rPr lang="en-US" dirty="0"/>
              <a:t>: accurate and parameter-free</a:t>
            </a:r>
          </a:p>
          <a:p>
            <a:pPr lvl="1"/>
            <a:r>
              <a:rPr lang="en-US" sz="2800" dirty="0"/>
              <a:t>using </a:t>
            </a:r>
            <a:r>
              <a:rPr lang="en-US" sz="2800" dirty="0">
                <a:solidFill>
                  <a:srgbClr val="56B353"/>
                </a:solidFill>
              </a:rPr>
              <a:t>random pairing</a:t>
            </a:r>
            <a:r>
              <a:rPr lang="en-US" sz="2800" dirty="0"/>
              <a:t> [GLH08]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FD68E-CDD3-400B-A912-751816AE0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011D0-C11E-4C73-86E4-2DCC4BA58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r>
              <a:rPr lang="mr-IN" dirty="0"/>
              <a:t>/46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8601DC0D-725C-4CF9-B80B-F3AA7530DF31}"/>
                  </a:ext>
                </a:extLst>
              </p:cNvPr>
              <p:cNvSpPr txBox="1"/>
              <p:nvPr/>
            </p:nvSpPr>
            <p:spPr>
              <a:xfrm>
                <a:off x="1146047" y="1778704"/>
                <a:ext cx="7911736" cy="9684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Q1: How to </a:t>
                </a:r>
                <a:r>
                  <a:rPr lang="en-US" sz="28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test 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test step</a:t>
                </a:r>
              </a:p>
              <a:p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Q2: How to </a:t>
                </a:r>
                <a:r>
                  <a:rPr lang="en-US" sz="28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estimate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the count of all triangles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23">
                <a:extLst>
                  <a:ext uri="{FF2B5EF4-FFF2-40B4-BE49-F238E27FC236}">
                    <a16:creationId xmlns:a16="http://schemas.microsoft.com/office/drawing/2014/main" id="{8601DC0D-725C-4CF9-B80B-F3AA7530D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47" y="1778704"/>
                <a:ext cx="7911736" cy="968470"/>
              </a:xfrm>
              <a:prstGeom prst="rect">
                <a:avLst/>
              </a:prstGeom>
              <a:blipFill>
                <a:blip r:embed="rId3"/>
                <a:stretch>
                  <a:fillRect l="-1440" t="-6410" b="-141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Cute question mark clipart kid">
            <a:extLst>
              <a:ext uri="{FF2B5EF4-FFF2-40B4-BE49-F238E27FC236}">
                <a16:creationId xmlns:a16="http://schemas.microsoft.com/office/drawing/2014/main" id="{57572324-C6BE-4060-A4CA-D59A357E0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" y="1667394"/>
            <a:ext cx="1096713" cy="11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F046DF3-8912-418D-8A8B-A79F1F85AAA3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17" name="TextBox 34">
              <a:extLst>
                <a:ext uri="{FF2B5EF4-FFF2-40B4-BE49-F238E27FC236}">
                  <a16:creationId xmlns:a16="http://schemas.microsoft.com/office/drawing/2014/main" id="{60A4F659-1D92-4820-974F-602B64181AB7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18" name="TextBox 36">
              <a:extLst>
                <a:ext uri="{FF2B5EF4-FFF2-40B4-BE49-F238E27FC236}">
                  <a16:creationId xmlns:a16="http://schemas.microsoft.com/office/drawing/2014/main" id="{7EF0A792-F993-4EC1-948B-EE3AC956062A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19" name="TextBox 37">
              <a:extLst>
                <a:ext uri="{FF2B5EF4-FFF2-40B4-BE49-F238E27FC236}">
                  <a16:creationId xmlns:a16="http://schemas.microsoft.com/office/drawing/2014/main" id="{152436D1-7BA6-4BF7-8C99-2174C46BD788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20" name="TextBox 38">
              <a:extLst>
                <a:ext uri="{FF2B5EF4-FFF2-40B4-BE49-F238E27FC236}">
                  <a16:creationId xmlns:a16="http://schemas.microsoft.com/office/drawing/2014/main" id="{51CD36F0-AD9B-4FBF-81B1-308B22E34537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21" name="TextBox 37">
              <a:extLst>
                <a:ext uri="{FF2B5EF4-FFF2-40B4-BE49-F238E27FC236}">
                  <a16:creationId xmlns:a16="http://schemas.microsoft.com/office/drawing/2014/main" id="{AD2CDD85-7CAD-47A9-99DF-0D8ACA173432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pic>
        <p:nvPicPr>
          <p:cNvPr id="2052" name="Picture 4" descr="Image result for accurate icon">
            <a:extLst>
              <a:ext uri="{FF2B5EF4-FFF2-40B4-BE49-F238E27FC236}">
                <a16:creationId xmlns:a16="http://schemas.microsoft.com/office/drawing/2014/main" id="{9976CCB4-77A7-4FAB-BEA6-591B7D2F7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4" y="4510858"/>
            <a:ext cx="1045029" cy="1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Fast icon">
            <a:extLst>
              <a:ext uri="{FF2B5EF4-FFF2-40B4-BE49-F238E27FC236}">
                <a16:creationId xmlns:a16="http://schemas.microsoft.com/office/drawing/2014/main" id="{DE6A9C52-39E0-4434-AB77-3B8CAA8B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4" y="3207057"/>
            <a:ext cx="1045029" cy="1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8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9E3B-ACF9-4044-8EBF-4AC29AB1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ThinkD</a:t>
            </a:r>
            <a:r>
              <a:rPr lang="en-US" dirty="0"/>
              <a:t>-FAST: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05EFD-EEFB-47D6-B8EE-94261DB57F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8588" y="1472199"/>
                <a:ext cx="8093722" cy="44076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r>
                  <a:rPr lang="en-US" dirty="0"/>
                  <a:t>: number of (non-deleted) triangles observed so far</a:t>
                </a:r>
              </a:p>
              <a:p>
                <a:r>
                  <a:rPr lang="en-US" dirty="0"/>
                  <a:t>Toy example: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05EFD-EEFB-47D6-B8EE-94261DB57F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588" y="1472199"/>
                <a:ext cx="8093722" cy="4407664"/>
              </a:xfrm>
              <a:blipFill>
                <a:blip r:embed="rId3"/>
                <a:stretch>
                  <a:fillRect l="-2351" t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9F7D9-7FFA-4C3A-AD19-B7ECE0AE0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06023-7AC0-4A71-9E08-D90F83B04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r>
              <a:rPr lang="mr-IN" dirty="0"/>
              <a:t>/46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141DD96-DA72-492C-9D41-98335D135BB8}"/>
                  </a:ext>
                </a:extLst>
              </p:cNvPr>
              <p:cNvSpPr txBox="1"/>
              <p:nvPr/>
            </p:nvSpPr>
            <p:spPr>
              <a:xfrm>
                <a:off x="1039792" y="2631238"/>
                <a:ext cx="4726432" cy="1307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time      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0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>
                  <a:solidFill>
                    <a:srgbClr val="E52F1E"/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count      </a:t>
                </a:r>
                <a:r>
                  <a:rPr lang="en-US" sz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memory 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141DD96-DA72-492C-9D41-98335D13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92" y="2631238"/>
                <a:ext cx="4726432" cy="1307024"/>
              </a:xfrm>
              <a:prstGeom prst="rect">
                <a:avLst/>
              </a:prstGeom>
              <a:blipFill>
                <a:blip r:embed="rId4"/>
                <a:stretch>
                  <a:fillRect l="-4645" t="-7944" b="-15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2EEE18F1-86FB-43C4-B5B6-4CABD889DB64}"/>
              </a:ext>
            </a:extLst>
          </p:cNvPr>
          <p:cNvGrpSpPr/>
          <p:nvPr/>
        </p:nvGrpSpPr>
        <p:grpSpPr>
          <a:xfrm>
            <a:off x="2789434" y="3596718"/>
            <a:ext cx="1172096" cy="461665"/>
            <a:chOff x="337507" y="3690130"/>
            <a:chExt cx="1172096" cy="46166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93B879E-B87E-40B3-82C0-EA3A393BD90B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ED467EF-9A58-401E-B9A7-E769DC3B6CBA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ED467EF-9A58-401E-B9A7-E769DC3B6C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242" r="-1863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D6CA089-A17F-410C-951A-F58FCBF88918}"/>
              </a:ext>
            </a:extLst>
          </p:cNvPr>
          <p:cNvGrpSpPr/>
          <p:nvPr/>
        </p:nvGrpSpPr>
        <p:grpSpPr>
          <a:xfrm>
            <a:off x="2789434" y="3973658"/>
            <a:ext cx="1172096" cy="461665"/>
            <a:chOff x="337507" y="3690130"/>
            <a:chExt cx="1172096" cy="46166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70F4C7D-6CF8-4E60-8785-DDA4FE76B80D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4F5FB042-B51C-49A1-B185-7BA307B5D74E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4F5FB042-B51C-49A1-B185-7BA307B5D7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235" r="-123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46640241-72F9-4CE3-B237-320399AEBCDB}"/>
              </a:ext>
            </a:extLst>
          </p:cNvPr>
          <p:cNvSpPr/>
          <p:nvPr/>
        </p:nvSpPr>
        <p:spPr>
          <a:xfrm>
            <a:off x="2789434" y="4423761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05C3DF3-89DE-44C0-AF02-530352C75754}"/>
              </a:ext>
            </a:extLst>
          </p:cNvPr>
          <p:cNvGrpSpPr/>
          <p:nvPr/>
        </p:nvGrpSpPr>
        <p:grpSpPr>
          <a:xfrm>
            <a:off x="3961481" y="3596718"/>
            <a:ext cx="1172096" cy="461665"/>
            <a:chOff x="337507" y="3690130"/>
            <a:chExt cx="1172096" cy="46166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91677E9-DA1B-4ED5-80CF-0FA37AAF9413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DE3C034-172A-4E53-B13D-6D12C63FE079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DE3C034-172A-4E53-B13D-6D12C63FE0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887" r="-125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7F39B9D-90AB-4CBB-A531-EF06D5AC315A}"/>
              </a:ext>
            </a:extLst>
          </p:cNvPr>
          <p:cNvGrpSpPr/>
          <p:nvPr/>
        </p:nvGrpSpPr>
        <p:grpSpPr>
          <a:xfrm>
            <a:off x="3961481" y="3970018"/>
            <a:ext cx="1172096" cy="461665"/>
            <a:chOff x="337507" y="3690130"/>
            <a:chExt cx="1172096" cy="46166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DF16533-1EB4-4113-B400-E2942F703A37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FD35793-190A-4171-A893-EA3E5C9CC94D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FD35793-190A-4171-A893-EA3E5C9CC9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875" r="-125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1E7C044C-B810-44ED-9755-2A50092F10E1}"/>
              </a:ext>
            </a:extLst>
          </p:cNvPr>
          <p:cNvSpPr/>
          <p:nvPr/>
        </p:nvSpPr>
        <p:spPr>
          <a:xfrm>
            <a:off x="3961481" y="4423761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286387-29CE-4933-8B42-65306D9CA922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24FFA45E-43F9-4F4B-8303-F798ED9672C9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30" name="TextBox 36">
              <a:extLst>
                <a:ext uri="{FF2B5EF4-FFF2-40B4-BE49-F238E27FC236}">
                  <a16:creationId xmlns:a16="http://schemas.microsoft.com/office/drawing/2014/main" id="{39A0E296-0C15-4171-A9ED-81B0F11257A4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31" name="TextBox 37">
              <a:extLst>
                <a:ext uri="{FF2B5EF4-FFF2-40B4-BE49-F238E27FC236}">
                  <a16:creationId xmlns:a16="http://schemas.microsoft.com/office/drawing/2014/main" id="{A916BE10-68F6-41C0-8A6D-B7716FE0E24B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32" name="TextBox 38">
              <a:extLst>
                <a:ext uri="{FF2B5EF4-FFF2-40B4-BE49-F238E27FC236}">
                  <a16:creationId xmlns:a16="http://schemas.microsoft.com/office/drawing/2014/main" id="{C90527A8-1EAB-4D32-BAE9-3746C07F17DD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D352718C-E587-4205-978C-31EB03B83636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B1254E-D508-4F9C-BF4E-805B09E9A758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DF9BE4-B643-4F3E-AA89-47912362BC00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878E68F-1516-4CF3-A7AA-194747E0DE0D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980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9E3B-ACF9-4044-8EBF-4AC29AB1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ThinkD</a:t>
            </a:r>
            <a:r>
              <a:rPr lang="en-US" dirty="0"/>
              <a:t>-FAST: Arrive Step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9F7D9-7FFA-4C3A-AD19-B7ECE0AE0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06023-7AC0-4A71-9E08-D90F83B04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9E81272-7B91-4176-8386-053967C26690}"/>
              </a:ext>
            </a:extLst>
          </p:cNvPr>
          <p:cNvSpPr/>
          <p:nvPr/>
        </p:nvSpPr>
        <p:spPr>
          <a:xfrm>
            <a:off x="2484956" y="329877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CA0781-53BE-42B9-B2CB-F94FAA6F1234}"/>
              </a:ext>
            </a:extLst>
          </p:cNvPr>
          <p:cNvSpPr/>
          <p:nvPr/>
        </p:nvSpPr>
        <p:spPr>
          <a:xfrm>
            <a:off x="7423521" y="2978714"/>
            <a:ext cx="1365773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Flowchart: Decision 53">
            <a:extLst>
              <a:ext uri="{FF2B5EF4-FFF2-40B4-BE49-F238E27FC236}">
                <a16:creationId xmlns:a16="http://schemas.microsoft.com/office/drawing/2014/main" id="{73CE6742-886F-4FA0-AA6B-81E1F9AA9C5D}"/>
              </a:ext>
            </a:extLst>
          </p:cNvPr>
          <p:cNvSpPr/>
          <p:nvPr/>
        </p:nvSpPr>
        <p:spPr>
          <a:xfrm>
            <a:off x="4917272" y="2868466"/>
            <a:ext cx="1581900" cy="1059873"/>
          </a:xfrm>
          <a:prstGeom prst="flowChartDecision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EAEA48-9EB4-47DD-86BD-CF3FB5D15AD8}"/>
              </a:ext>
            </a:extLst>
          </p:cNvPr>
          <p:cNvSpPr/>
          <p:nvPr/>
        </p:nvSpPr>
        <p:spPr>
          <a:xfrm>
            <a:off x="343664" y="2978714"/>
            <a:ext cx="1362456" cy="839377"/>
          </a:xfrm>
          <a:prstGeom prst="rect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E52F1E"/>
                </a:solidFill>
              </a:rPr>
              <a:t>arrive</a:t>
            </a:r>
            <a:endParaRPr lang="en-US" sz="2400" b="1" dirty="0">
              <a:solidFill>
                <a:srgbClr val="E52F1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BF1132B-2E8D-42DE-A9D7-DE296E35CDB0}"/>
              </a:ext>
            </a:extLst>
          </p:cNvPr>
          <p:cNvSpPr/>
          <p:nvPr/>
        </p:nvSpPr>
        <p:spPr>
          <a:xfrm>
            <a:off x="2630468" y="2978714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CFFD1A-2BCE-418A-981E-A2B13FA0FE72}"/>
              </a:ext>
            </a:extLst>
          </p:cNvPr>
          <p:cNvCxnSpPr>
            <a:cxnSpLocks/>
            <a:stCxn id="55" idx="3"/>
            <a:endCxn id="56" idx="1"/>
          </p:cNvCxnSpPr>
          <p:nvPr/>
        </p:nvCxnSpPr>
        <p:spPr>
          <a:xfrm>
            <a:off x="1706120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B08274F-777B-4CC3-AD77-C137240C8F02}"/>
              </a:ext>
            </a:extLst>
          </p:cNvPr>
          <p:cNvCxnSpPr>
            <a:cxnSpLocks/>
            <a:stCxn id="56" idx="3"/>
            <a:endCxn id="54" idx="1"/>
          </p:cNvCxnSpPr>
          <p:nvPr/>
        </p:nvCxnSpPr>
        <p:spPr>
          <a:xfrm>
            <a:off x="3992924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421D804-11F7-4D9B-98D2-74BD8BC1002D}"/>
              </a:ext>
            </a:extLst>
          </p:cNvPr>
          <p:cNvCxnSpPr>
            <a:cxnSpLocks/>
            <a:stCxn id="54" idx="3"/>
            <a:endCxn id="53" idx="1"/>
          </p:cNvCxnSpPr>
          <p:nvPr/>
        </p:nvCxnSpPr>
        <p:spPr>
          <a:xfrm>
            <a:off x="6499172" y="3398403"/>
            <a:ext cx="92434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DFE4F964-BCD7-4165-9D35-D4957E7BE339}"/>
              </a:ext>
            </a:extLst>
          </p:cNvPr>
          <p:cNvCxnSpPr>
            <a:cxnSpLocks/>
            <a:stCxn id="53" idx="0"/>
            <a:endCxn id="55" idx="0"/>
          </p:cNvCxnSpPr>
          <p:nvPr/>
        </p:nvCxnSpPr>
        <p:spPr>
          <a:xfrm rot="16200000" flipV="1">
            <a:off x="4565650" y="-562044"/>
            <a:ext cx="12700" cy="7081516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AEC52198-2E8E-49B7-B46C-4DF3D02F779B}"/>
              </a:ext>
            </a:extLst>
          </p:cNvPr>
          <p:cNvCxnSpPr>
            <a:cxnSpLocks/>
            <a:stCxn id="54" idx="2"/>
            <a:endCxn id="55" idx="2"/>
          </p:cNvCxnSpPr>
          <p:nvPr/>
        </p:nvCxnSpPr>
        <p:spPr>
          <a:xfrm rot="5400000" flipH="1">
            <a:off x="3311433" y="1531550"/>
            <a:ext cx="110248" cy="4683330"/>
          </a:xfrm>
          <a:prstGeom prst="bentConnector3">
            <a:avLst>
              <a:gd name="adj1" fmla="val -9425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46A56CC-2E89-4D1B-843E-D3C9B08083BD}"/>
              </a:ext>
            </a:extLst>
          </p:cNvPr>
          <p:cNvSpPr txBox="1"/>
          <p:nvPr/>
        </p:nvSpPr>
        <p:spPr>
          <a:xfrm>
            <a:off x="6577001" y="3368632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13386F-A1FA-4FF4-82B1-8A6B58D46262}"/>
              </a:ext>
            </a:extLst>
          </p:cNvPr>
          <p:cNvSpPr txBox="1"/>
          <p:nvPr/>
        </p:nvSpPr>
        <p:spPr>
          <a:xfrm>
            <a:off x="5786051" y="3758385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/>
              <p:nvPr/>
            </p:nvSpPr>
            <p:spPr>
              <a:xfrm>
                <a:off x="729155" y="4154044"/>
                <a:ext cx="8291245" cy="1307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time      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                    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change: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800" i="1" dirty="0" err="1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err="1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E52F1E"/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count     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memory :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55" y="4154044"/>
                <a:ext cx="8291245" cy="1307024"/>
              </a:xfrm>
              <a:prstGeom prst="rect">
                <a:avLst/>
              </a:prstGeom>
              <a:blipFill>
                <a:blip r:embed="rId3"/>
                <a:stretch>
                  <a:fillRect l="-2647" t="-7907" b="-1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ABC4CDA-FBEC-4DF4-865D-0D532470B73D}"/>
              </a:ext>
            </a:extLst>
          </p:cNvPr>
          <p:cNvGrpSpPr/>
          <p:nvPr/>
        </p:nvGrpSpPr>
        <p:grpSpPr>
          <a:xfrm>
            <a:off x="2395487" y="5033875"/>
            <a:ext cx="1172096" cy="461665"/>
            <a:chOff x="337507" y="3690130"/>
            <a:chExt cx="1172096" cy="46166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575826D-83C3-48D5-A89B-7ADEAE38FD0C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A52A1A-DE61-4DFB-B615-77FB74BB14A9}"/>
              </a:ext>
            </a:extLst>
          </p:cNvPr>
          <p:cNvGrpSpPr/>
          <p:nvPr/>
        </p:nvGrpSpPr>
        <p:grpSpPr>
          <a:xfrm>
            <a:off x="2395487" y="5410815"/>
            <a:ext cx="1172096" cy="461665"/>
            <a:chOff x="337507" y="3690130"/>
            <a:chExt cx="1172096" cy="4616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61C98C2-AD4E-44D7-B519-979B52BC61A8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4D0D083-8BFB-4B3E-B08F-18320EED3ABD}"/>
              </a:ext>
            </a:extLst>
          </p:cNvPr>
          <p:cNvSpPr/>
          <p:nvPr/>
        </p:nvSpPr>
        <p:spPr>
          <a:xfrm>
            <a:off x="2395487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0DF3249F-03F1-4051-82E1-FC23033B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82210"/>
            <a:ext cx="7543801" cy="1123203"/>
          </a:xfrm>
        </p:spPr>
        <p:txBody>
          <a:bodyPr/>
          <a:lstStyle/>
          <a:p>
            <a:r>
              <a:rPr lang="en-US" dirty="0"/>
              <a:t>A new </a:t>
            </a:r>
            <a:r>
              <a:rPr lang="en-US" i="1" dirty="0"/>
              <a:t>change</a:t>
            </a:r>
            <a:r>
              <a:rPr lang="en-US" dirty="0"/>
              <a:t> in the input graph arrives</a:t>
            </a:r>
          </a:p>
          <a:p>
            <a:pPr lvl="1"/>
            <a:r>
              <a:rPr lang="en-US" i="1" dirty="0"/>
              <a:t>change</a:t>
            </a:r>
            <a:r>
              <a:rPr lang="en-US" dirty="0"/>
              <a:t>: either </a:t>
            </a:r>
            <a:r>
              <a:rPr lang="en-US" dirty="0">
                <a:solidFill>
                  <a:srgbClr val="3A7EB8"/>
                </a:solidFill>
              </a:rPr>
              <a:t>insertion</a:t>
            </a:r>
            <a:r>
              <a:rPr lang="en-US" dirty="0"/>
              <a:t> or </a:t>
            </a:r>
            <a:r>
              <a:rPr lang="en-US" dirty="0">
                <a:solidFill>
                  <a:srgbClr val="56B353"/>
                </a:solidFill>
              </a:rPr>
              <a:t>deletion</a:t>
            </a:r>
            <a:r>
              <a:rPr lang="en-US" dirty="0"/>
              <a:t> of an edge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8345731-A51C-4ABD-9BF1-F8EAD172E578}"/>
              </a:ext>
            </a:extLst>
          </p:cNvPr>
          <p:cNvGrpSpPr/>
          <p:nvPr/>
        </p:nvGrpSpPr>
        <p:grpSpPr>
          <a:xfrm>
            <a:off x="3567534" y="5033875"/>
            <a:ext cx="1172096" cy="461665"/>
            <a:chOff x="337507" y="3690130"/>
            <a:chExt cx="1172096" cy="461665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F3B7037-557F-45C1-A328-3E3C9FA69F04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0373DA5-644A-487D-BC9A-2D7601502BA5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0373DA5-644A-487D-BC9A-2D7601502B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887" r="-125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74C49A-12E3-4817-9600-864CC18694B8}"/>
              </a:ext>
            </a:extLst>
          </p:cNvPr>
          <p:cNvGrpSpPr/>
          <p:nvPr/>
        </p:nvGrpSpPr>
        <p:grpSpPr>
          <a:xfrm>
            <a:off x="3567534" y="5407175"/>
            <a:ext cx="1172096" cy="461665"/>
            <a:chOff x="337507" y="3690130"/>
            <a:chExt cx="1172096" cy="46166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7CF74AD-D79A-48F6-B36D-8BF2E8F14102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875" r="-125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571E44A-599F-40A5-A202-AC0085BDF3F0}"/>
              </a:ext>
            </a:extLst>
          </p:cNvPr>
          <p:cNvSpPr/>
          <p:nvPr/>
        </p:nvSpPr>
        <p:spPr>
          <a:xfrm>
            <a:off x="3567534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1354E0-F275-4135-B324-AF266CE003F9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F6B8DE56-FDB9-4DFA-88B1-374C77428CEC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42" name="TextBox 36">
              <a:extLst>
                <a:ext uri="{FF2B5EF4-FFF2-40B4-BE49-F238E27FC236}">
                  <a16:creationId xmlns:a16="http://schemas.microsoft.com/office/drawing/2014/main" id="{90A1A902-07A3-4204-8FA9-938EDD351631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1EE0880B-E264-4224-A56A-F0E694D90DBE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52" name="TextBox 38">
              <a:extLst>
                <a:ext uri="{FF2B5EF4-FFF2-40B4-BE49-F238E27FC236}">
                  <a16:creationId xmlns:a16="http://schemas.microsoft.com/office/drawing/2014/main" id="{3747478C-8D09-4B81-B37C-91483CA83AC3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64" name="TextBox 37">
              <a:extLst>
                <a:ext uri="{FF2B5EF4-FFF2-40B4-BE49-F238E27FC236}">
                  <a16:creationId xmlns:a16="http://schemas.microsoft.com/office/drawing/2014/main" id="{61442F3B-DD75-4B3D-B34D-82F88C1E942B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B40303-27AD-4057-901D-53D42962E10F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7B8054-DE70-4A83-8328-8C027B531317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F297DD0-C2E1-45F5-AA00-F9E2D382B3B5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60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9E3B-ACF9-4044-8EBF-4AC29AB1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ThinkD</a:t>
            </a:r>
            <a:r>
              <a:rPr lang="en-US" dirty="0"/>
              <a:t>-FAST: Count Step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9F7D9-7FFA-4C3A-AD19-B7ECE0AE0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06023-7AC0-4A71-9E08-D90F83B04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9E81272-7B91-4176-8386-053967C26690}"/>
              </a:ext>
            </a:extLst>
          </p:cNvPr>
          <p:cNvSpPr/>
          <p:nvPr/>
        </p:nvSpPr>
        <p:spPr>
          <a:xfrm>
            <a:off x="2484956" y="329877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CA0781-53BE-42B9-B2CB-F94FAA6F1234}"/>
              </a:ext>
            </a:extLst>
          </p:cNvPr>
          <p:cNvSpPr/>
          <p:nvPr/>
        </p:nvSpPr>
        <p:spPr>
          <a:xfrm>
            <a:off x="7423521" y="2978714"/>
            <a:ext cx="1365773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Flowchart: Decision 53">
            <a:extLst>
              <a:ext uri="{FF2B5EF4-FFF2-40B4-BE49-F238E27FC236}">
                <a16:creationId xmlns:a16="http://schemas.microsoft.com/office/drawing/2014/main" id="{73CE6742-886F-4FA0-AA6B-81E1F9AA9C5D}"/>
              </a:ext>
            </a:extLst>
          </p:cNvPr>
          <p:cNvSpPr/>
          <p:nvPr/>
        </p:nvSpPr>
        <p:spPr>
          <a:xfrm>
            <a:off x="4917272" y="2868466"/>
            <a:ext cx="1581900" cy="1059873"/>
          </a:xfrm>
          <a:prstGeom prst="flowChartDecision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EAEA48-9EB4-47DD-86BD-CF3FB5D15AD8}"/>
              </a:ext>
            </a:extLst>
          </p:cNvPr>
          <p:cNvSpPr/>
          <p:nvPr/>
        </p:nvSpPr>
        <p:spPr>
          <a:xfrm>
            <a:off x="343664" y="2978714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BF1132B-2E8D-42DE-A9D7-DE296E35CDB0}"/>
              </a:ext>
            </a:extLst>
          </p:cNvPr>
          <p:cNvSpPr/>
          <p:nvPr/>
        </p:nvSpPr>
        <p:spPr>
          <a:xfrm>
            <a:off x="2630468" y="2978714"/>
            <a:ext cx="1362456" cy="839377"/>
          </a:xfrm>
          <a:prstGeom prst="rect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E52F1E"/>
                </a:solidFill>
              </a:rPr>
              <a:t>count</a:t>
            </a:r>
            <a:endParaRPr lang="en-US" sz="2400" b="1" dirty="0">
              <a:solidFill>
                <a:srgbClr val="E52F1E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CFFD1A-2BCE-418A-981E-A2B13FA0FE72}"/>
              </a:ext>
            </a:extLst>
          </p:cNvPr>
          <p:cNvCxnSpPr>
            <a:cxnSpLocks/>
            <a:stCxn id="55" idx="3"/>
            <a:endCxn id="56" idx="1"/>
          </p:cNvCxnSpPr>
          <p:nvPr/>
        </p:nvCxnSpPr>
        <p:spPr>
          <a:xfrm>
            <a:off x="1706120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B08274F-777B-4CC3-AD77-C137240C8F02}"/>
              </a:ext>
            </a:extLst>
          </p:cNvPr>
          <p:cNvCxnSpPr>
            <a:cxnSpLocks/>
            <a:stCxn id="56" idx="3"/>
            <a:endCxn id="54" idx="1"/>
          </p:cNvCxnSpPr>
          <p:nvPr/>
        </p:nvCxnSpPr>
        <p:spPr>
          <a:xfrm>
            <a:off x="3992924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421D804-11F7-4D9B-98D2-74BD8BC1002D}"/>
              </a:ext>
            </a:extLst>
          </p:cNvPr>
          <p:cNvCxnSpPr>
            <a:cxnSpLocks/>
            <a:stCxn id="54" idx="3"/>
            <a:endCxn id="53" idx="1"/>
          </p:cNvCxnSpPr>
          <p:nvPr/>
        </p:nvCxnSpPr>
        <p:spPr>
          <a:xfrm>
            <a:off x="6499172" y="3398403"/>
            <a:ext cx="92434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DFE4F964-BCD7-4165-9D35-D4957E7BE339}"/>
              </a:ext>
            </a:extLst>
          </p:cNvPr>
          <p:cNvCxnSpPr>
            <a:cxnSpLocks/>
            <a:stCxn id="53" idx="0"/>
            <a:endCxn id="55" idx="0"/>
          </p:cNvCxnSpPr>
          <p:nvPr/>
        </p:nvCxnSpPr>
        <p:spPr>
          <a:xfrm rot="16200000" flipV="1">
            <a:off x="4565650" y="-562044"/>
            <a:ext cx="12700" cy="7081516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AEC52198-2E8E-49B7-B46C-4DF3D02F779B}"/>
              </a:ext>
            </a:extLst>
          </p:cNvPr>
          <p:cNvCxnSpPr>
            <a:cxnSpLocks/>
            <a:stCxn id="54" idx="2"/>
            <a:endCxn id="55" idx="2"/>
          </p:cNvCxnSpPr>
          <p:nvPr/>
        </p:nvCxnSpPr>
        <p:spPr>
          <a:xfrm rot="5400000" flipH="1">
            <a:off x="3311433" y="1531550"/>
            <a:ext cx="110248" cy="4683330"/>
          </a:xfrm>
          <a:prstGeom prst="bentConnector3">
            <a:avLst>
              <a:gd name="adj1" fmla="val -9425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46A56CC-2E89-4D1B-843E-D3C9B08083BD}"/>
              </a:ext>
            </a:extLst>
          </p:cNvPr>
          <p:cNvSpPr txBox="1"/>
          <p:nvPr/>
        </p:nvSpPr>
        <p:spPr>
          <a:xfrm>
            <a:off x="6577001" y="3368632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13386F-A1FA-4FF4-82B1-8A6B58D46262}"/>
              </a:ext>
            </a:extLst>
          </p:cNvPr>
          <p:cNvSpPr txBox="1"/>
          <p:nvPr/>
        </p:nvSpPr>
        <p:spPr>
          <a:xfrm>
            <a:off x="5786051" y="3758385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/>
              <p:nvPr/>
            </p:nvSpPr>
            <p:spPr>
              <a:xfrm>
                <a:off x="729155" y="4154044"/>
                <a:ext cx="8291245" cy="1307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time      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         - change: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800" i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count     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        - # added triangles: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memory :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55" y="4154044"/>
                <a:ext cx="8291245" cy="1307024"/>
              </a:xfrm>
              <a:prstGeom prst="rect">
                <a:avLst/>
              </a:prstGeom>
              <a:blipFill>
                <a:blip r:embed="rId3"/>
                <a:stretch>
                  <a:fillRect l="-2647" t="-7907" b="-1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ABC4CDA-FBEC-4DF4-865D-0D532470B73D}"/>
              </a:ext>
            </a:extLst>
          </p:cNvPr>
          <p:cNvGrpSpPr/>
          <p:nvPr/>
        </p:nvGrpSpPr>
        <p:grpSpPr>
          <a:xfrm>
            <a:off x="2395487" y="5033875"/>
            <a:ext cx="1172096" cy="461665"/>
            <a:chOff x="337507" y="3690130"/>
            <a:chExt cx="1172096" cy="46166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575826D-83C3-48D5-A89B-7ADEAE38FD0C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A52A1A-DE61-4DFB-B615-77FB74BB14A9}"/>
              </a:ext>
            </a:extLst>
          </p:cNvPr>
          <p:cNvGrpSpPr/>
          <p:nvPr/>
        </p:nvGrpSpPr>
        <p:grpSpPr>
          <a:xfrm>
            <a:off x="2395487" y="5410815"/>
            <a:ext cx="1172096" cy="461665"/>
            <a:chOff x="337507" y="3690130"/>
            <a:chExt cx="1172096" cy="4616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61C98C2-AD4E-44D7-B519-979B52BC61A8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4D0D083-8BFB-4B3E-B08F-18320EED3ABD}"/>
              </a:ext>
            </a:extLst>
          </p:cNvPr>
          <p:cNvSpPr/>
          <p:nvPr/>
        </p:nvSpPr>
        <p:spPr>
          <a:xfrm>
            <a:off x="2395487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0DF3249F-03F1-4051-82E1-FC23033B15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82210"/>
                <a:ext cx="7543801" cy="1123203"/>
              </a:xfrm>
            </p:spPr>
            <p:txBody>
              <a:bodyPr/>
              <a:lstStyle/>
              <a:p>
                <a:r>
                  <a:rPr lang="en-US" dirty="0"/>
                  <a:t>Count added or deleted triangles and 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0DF3249F-03F1-4051-82E1-FC23033B15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82210"/>
                <a:ext cx="7543801" cy="1123203"/>
              </a:xfrm>
              <a:blipFill>
                <a:blip r:embed="rId6"/>
                <a:stretch>
                  <a:fillRect l="-2666" t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8345731-A51C-4ABD-9BF1-F8EAD172E578}"/>
              </a:ext>
            </a:extLst>
          </p:cNvPr>
          <p:cNvGrpSpPr/>
          <p:nvPr/>
        </p:nvGrpSpPr>
        <p:grpSpPr>
          <a:xfrm>
            <a:off x="3567534" y="5033875"/>
            <a:ext cx="1172096" cy="461665"/>
            <a:chOff x="337507" y="3690130"/>
            <a:chExt cx="1172096" cy="461665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F3B7037-557F-45C1-A328-3E3C9FA69F04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0373DA5-644A-487D-BC9A-2D7601502BA5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0373DA5-644A-487D-BC9A-2D7601502B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887" r="-125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74C49A-12E3-4817-9600-864CC18694B8}"/>
              </a:ext>
            </a:extLst>
          </p:cNvPr>
          <p:cNvGrpSpPr/>
          <p:nvPr/>
        </p:nvGrpSpPr>
        <p:grpSpPr>
          <a:xfrm>
            <a:off x="3567534" y="5407175"/>
            <a:ext cx="1172096" cy="461665"/>
            <a:chOff x="337507" y="3690130"/>
            <a:chExt cx="1172096" cy="46166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7CF74AD-D79A-48F6-B36D-8BF2E8F14102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875" r="-125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571E44A-599F-40A5-A202-AC0085BDF3F0}"/>
              </a:ext>
            </a:extLst>
          </p:cNvPr>
          <p:cNvSpPr/>
          <p:nvPr/>
        </p:nvSpPr>
        <p:spPr>
          <a:xfrm>
            <a:off x="3567534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0333F92-85B3-4286-AB22-0B00A7373D7A}"/>
              </a:ext>
            </a:extLst>
          </p:cNvPr>
          <p:cNvSpPr/>
          <p:nvPr/>
        </p:nvSpPr>
        <p:spPr>
          <a:xfrm>
            <a:off x="5676283" y="5841904"/>
            <a:ext cx="138771" cy="1387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B71A034-72A3-4926-95E2-C210B1B58099}"/>
              </a:ext>
            </a:extLst>
          </p:cNvPr>
          <p:cNvSpPr/>
          <p:nvPr/>
        </p:nvSpPr>
        <p:spPr>
          <a:xfrm>
            <a:off x="6356846" y="5841902"/>
            <a:ext cx="138772" cy="138772"/>
          </a:xfrm>
          <a:prstGeom prst="ellipse">
            <a:avLst/>
          </a:prstGeom>
          <a:solidFill>
            <a:srgbClr val="E52F1E"/>
          </a:solidFill>
          <a:ln>
            <a:solidFill>
              <a:srgbClr val="E52F1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CD199BD-BF7A-4B2E-9D7C-5DB042AB95F1}"/>
              </a:ext>
            </a:extLst>
          </p:cNvPr>
          <p:cNvCxnSpPr>
            <a:stCxn id="40" idx="6"/>
            <a:endCxn id="41" idx="2"/>
          </p:cNvCxnSpPr>
          <p:nvPr/>
        </p:nvCxnSpPr>
        <p:spPr>
          <a:xfrm flipV="1">
            <a:off x="5815054" y="5911288"/>
            <a:ext cx="541792" cy="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11DB9E-D15E-4C91-9DEC-DF38B8F477AD}"/>
              </a:ext>
            </a:extLst>
          </p:cNvPr>
          <p:cNvCxnSpPr>
            <a:cxnSpLocks/>
            <a:stCxn id="40" idx="3"/>
            <a:endCxn id="52" idx="7"/>
          </p:cNvCxnSpPr>
          <p:nvPr/>
        </p:nvCxnSpPr>
        <p:spPr>
          <a:xfrm flipV="1">
            <a:off x="5696606" y="5349426"/>
            <a:ext cx="456050" cy="61092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935565DD-B27D-4EDA-BF94-C2BB7B09B5CA}"/>
              </a:ext>
            </a:extLst>
          </p:cNvPr>
          <p:cNvSpPr/>
          <p:nvPr/>
        </p:nvSpPr>
        <p:spPr>
          <a:xfrm>
            <a:off x="6034207" y="5329103"/>
            <a:ext cx="138772" cy="138772"/>
          </a:xfrm>
          <a:prstGeom prst="ellipse">
            <a:avLst/>
          </a:prstGeom>
          <a:solidFill>
            <a:srgbClr val="E52F1E"/>
          </a:solidFill>
          <a:ln>
            <a:solidFill>
              <a:srgbClr val="E52F1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5054FF4-F758-4AAA-A26A-A1E7414F3286}"/>
              </a:ext>
            </a:extLst>
          </p:cNvPr>
          <p:cNvCxnSpPr>
            <a:cxnSpLocks/>
            <a:stCxn id="41" idx="5"/>
            <a:endCxn id="52" idx="1"/>
          </p:cNvCxnSpPr>
          <p:nvPr/>
        </p:nvCxnSpPr>
        <p:spPr>
          <a:xfrm flipH="1" flipV="1">
            <a:off x="6054530" y="5349426"/>
            <a:ext cx="420765" cy="610925"/>
          </a:xfrm>
          <a:prstGeom prst="line">
            <a:avLst/>
          </a:prstGeom>
          <a:ln w="38100">
            <a:solidFill>
              <a:srgbClr val="E52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26EF0B3-71A2-4852-8D0C-3368FFB7A917}"/>
                  </a:ext>
                </a:extLst>
              </p:cNvPr>
              <p:cNvSpPr txBox="1"/>
              <p:nvPr/>
            </p:nvSpPr>
            <p:spPr>
              <a:xfrm>
                <a:off x="5979616" y="4948569"/>
                <a:ext cx="297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rgbClr val="E52F1E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26EF0B3-71A2-4852-8D0C-3368FFB7A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616" y="4948569"/>
                <a:ext cx="29764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0601719-506A-4260-87B4-44AAB3CCF30F}"/>
                  </a:ext>
                </a:extLst>
              </p:cNvPr>
              <p:cNvSpPr txBox="1"/>
              <p:nvPr/>
            </p:nvSpPr>
            <p:spPr>
              <a:xfrm>
                <a:off x="5431668" y="5861113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0601719-506A-4260-87B4-44AAB3CCF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668" y="5861113"/>
                <a:ext cx="29091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8833F5B-35E7-45CD-B3F1-E40049FF370D}"/>
                  </a:ext>
                </a:extLst>
              </p:cNvPr>
              <p:cNvSpPr txBox="1"/>
              <p:nvPr/>
            </p:nvSpPr>
            <p:spPr>
              <a:xfrm>
                <a:off x="6464644" y="5893789"/>
                <a:ext cx="2878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rgbClr val="E52F1E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8833F5B-35E7-45CD-B3F1-E40049FF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644" y="5893789"/>
                <a:ext cx="28783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3761A9D3-C0BE-49D6-81EF-B1B769C130A9}"/>
              </a:ext>
            </a:extLst>
          </p:cNvPr>
          <p:cNvSpPr/>
          <p:nvPr/>
        </p:nvSpPr>
        <p:spPr>
          <a:xfrm>
            <a:off x="7253993" y="5838238"/>
            <a:ext cx="138771" cy="1387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B0E3E10-2827-4AD0-A89D-507B73BC65AE}"/>
              </a:ext>
            </a:extLst>
          </p:cNvPr>
          <p:cNvSpPr/>
          <p:nvPr/>
        </p:nvSpPr>
        <p:spPr>
          <a:xfrm>
            <a:off x="7934556" y="5838236"/>
            <a:ext cx="138772" cy="138772"/>
          </a:xfrm>
          <a:prstGeom prst="ellipse">
            <a:avLst/>
          </a:prstGeom>
          <a:solidFill>
            <a:srgbClr val="E52F1E"/>
          </a:solidFill>
          <a:ln>
            <a:solidFill>
              <a:srgbClr val="E52F1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72985A-DEE5-47C1-BFCC-DE78DE6047CA}"/>
              </a:ext>
            </a:extLst>
          </p:cNvPr>
          <p:cNvCxnSpPr>
            <a:stCxn id="68" idx="6"/>
            <a:endCxn id="69" idx="2"/>
          </p:cNvCxnSpPr>
          <p:nvPr/>
        </p:nvCxnSpPr>
        <p:spPr>
          <a:xfrm flipV="1">
            <a:off x="7392764" y="5907622"/>
            <a:ext cx="541792" cy="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B38377B-BF40-4BAA-B49E-9F10C99EF8EE}"/>
              </a:ext>
            </a:extLst>
          </p:cNvPr>
          <p:cNvCxnSpPr>
            <a:cxnSpLocks/>
            <a:stCxn id="68" idx="3"/>
            <a:endCxn id="73" idx="7"/>
          </p:cNvCxnSpPr>
          <p:nvPr/>
        </p:nvCxnSpPr>
        <p:spPr>
          <a:xfrm flipV="1">
            <a:off x="7274316" y="5345760"/>
            <a:ext cx="456050" cy="61092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734363A5-4A4D-47C4-95DD-F2B53E0ABC41}"/>
              </a:ext>
            </a:extLst>
          </p:cNvPr>
          <p:cNvSpPr/>
          <p:nvPr/>
        </p:nvSpPr>
        <p:spPr>
          <a:xfrm>
            <a:off x="7611917" y="5325437"/>
            <a:ext cx="138772" cy="138772"/>
          </a:xfrm>
          <a:prstGeom prst="ellipse">
            <a:avLst/>
          </a:prstGeom>
          <a:solidFill>
            <a:srgbClr val="E52F1E"/>
          </a:solidFill>
          <a:ln>
            <a:solidFill>
              <a:srgbClr val="E52F1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54283B2-B792-4878-A4AC-0F0978811B20}"/>
              </a:ext>
            </a:extLst>
          </p:cNvPr>
          <p:cNvCxnSpPr>
            <a:cxnSpLocks/>
            <a:stCxn id="69" idx="5"/>
            <a:endCxn id="73" idx="1"/>
          </p:cNvCxnSpPr>
          <p:nvPr/>
        </p:nvCxnSpPr>
        <p:spPr>
          <a:xfrm flipH="1" flipV="1">
            <a:off x="7632240" y="5345760"/>
            <a:ext cx="420765" cy="610925"/>
          </a:xfrm>
          <a:prstGeom prst="line">
            <a:avLst/>
          </a:prstGeom>
          <a:ln w="38100">
            <a:solidFill>
              <a:srgbClr val="E52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2A5D2B3-6DA6-4A88-B6A3-B33FB698E8A3}"/>
                  </a:ext>
                </a:extLst>
              </p:cNvPr>
              <p:cNvSpPr txBox="1"/>
              <p:nvPr/>
            </p:nvSpPr>
            <p:spPr>
              <a:xfrm>
                <a:off x="7557326" y="4944903"/>
                <a:ext cx="297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rgbClr val="E52F1E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2A5D2B3-6DA6-4A88-B6A3-B33FB698E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326" y="4944903"/>
                <a:ext cx="29764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87B582A-962B-4DCF-B116-62EA33F49C90}"/>
                  </a:ext>
                </a:extLst>
              </p:cNvPr>
              <p:cNvSpPr txBox="1"/>
              <p:nvPr/>
            </p:nvSpPr>
            <p:spPr>
              <a:xfrm>
                <a:off x="7009378" y="5857447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87B582A-962B-4DCF-B116-62EA33F49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378" y="5857447"/>
                <a:ext cx="288284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EDA2E68-20B8-4C23-A8F3-AC1C6A2F386C}"/>
                  </a:ext>
                </a:extLst>
              </p:cNvPr>
              <p:cNvSpPr txBox="1"/>
              <p:nvPr/>
            </p:nvSpPr>
            <p:spPr>
              <a:xfrm>
                <a:off x="8042354" y="5890123"/>
                <a:ext cx="2878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rgbClr val="E52F1E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EDA2E68-20B8-4C23-A8F3-AC1C6A2F3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354" y="5890123"/>
                <a:ext cx="287835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E42A58A-B7EC-4815-8F59-AB7DE23EB992}"/>
                  </a:ext>
                </a:extLst>
              </p:cNvPr>
              <p:cNvSpPr/>
              <p:nvPr/>
            </p:nvSpPr>
            <p:spPr>
              <a:xfrm>
                <a:off x="2577321" y="4539944"/>
                <a:ext cx="11003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+=2</m:t>
                      </m:r>
                    </m:oMath>
                  </m:oMathPara>
                </a14:m>
                <a:endParaRPr lang="en-US" sz="2800" dirty="0">
                  <a:solidFill>
                    <a:srgbClr val="E52F1E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E42A58A-B7EC-4815-8F59-AB7DE23EB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321" y="4539944"/>
                <a:ext cx="110036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D4C07FE6-4C7E-4831-A454-15EB36738AF8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80" name="TextBox 34">
              <a:extLst>
                <a:ext uri="{FF2B5EF4-FFF2-40B4-BE49-F238E27FC236}">
                  <a16:creationId xmlns:a16="http://schemas.microsoft.com/office/drawing/2014/main" id="{10E2C47D-80AD-4B55-92EF-28A12A93F240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1" name="TextBox 36">
              <a:extLst>
                <a:ext uri="{FF2B5EF4-FFF2-40B4-BE49-F238E27FC236}">
                  <a16:creationId xmlns:a16="http://schemas.microsoft.com/office/drawing/2014/main" id="{E1A613BC-FDC5-41E5-9565-7905CDBDC3B5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82" name="TextBox 37">
              <a:extLst>
                <a:ext uri="{FF2B5EF4-FFF2-40B4-BE49-F238E27FC236}">
                  <a16:creationId xmlns:a16="http://schemas.microsoft.com/office/drawing/2014/main" id="{8454A205-7E89-4E07-BEA8-C3996115E923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83" name="TextBox 38">
              <a:extLst>
                <a:ext uri="{FF2B5EF4-FFF2-40B4-BE49-F238E27FC236}">
                  <a16:creationId xmlns:a16="http://schemas.microsoft.com/office/drawing/2014/main" id="{99E49FDF-C994-4FB1-AB58-DC7F088E6696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84" name="TextBox 37">
              <a:extLst>
                <a:ext uri="{FF2B5EF4-FFF2-40B4-BE49-F238E27FC236}">
                  <a16:creationId xmlns:a16="http://schemas.microsoft.com/office/drawing/2014/main" id="{1CE9910B-0C20-410A-9DE0-8441F6BB7936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F2F0754-215B-4B46-9CCC-AE223B102F74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B912B3D-E609-4817-A7B3-E56A365FD1FD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5284A94-70F0-4B77-9496-93DB9F59C298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1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9E3B-ACF9-4044-8EBF-4AC29AB1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ThinkD</a:t>
            </a:r>
            <a:r>
              <a:rPr lang="en-US" dirty="0"/>
              <a:t>-FAST: Test Step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9F7D9-7FFA-4C3A-AD19-B7ECE0AE0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06023-7AC0-4A71-9E08-D90F83B04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9E81272-7B91-4176-8386-053967C26690}"/>
              </a:ext>
            </a:extLst>
          </p:cNvPr>
          <p:cNvSpPr/>
          <p:nvPr/>
        </p:nvSpPr>
        <p:spPr>
          <a:xfrm>
            <a:off x="2484956" y="329877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CA0781-53BE-42B9-B2CB-F94FAA6F1234}"/>
              </a:ext>
            </a:extLst>
          </p:cNvPr>
          <p:cNvSpPr/>
          <p:nvPr/>
        </p:nvSpPr>
        <p:spPr>
          <a:xfrm>
            <a:off x="7423521" y="2978714"/>
            <a:ext cx="1365773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Flowchart: Decision 53">
            <a:extLst>
              <a:ext uri="{FF2B5EF4-FFF2-40B4-BE49-F238E27FC236}">
                <a16:creationId xmlns:a16="http://schemas.microsoft.com/office/drawing/2014/main" id="{73CE6742-886F-4FA0-AA6B-81E1F9AA9C5D}"/>
              </a:ext>
            </a:extLst>
          </p:cNvPr>
          <p:cNvSpPr/>
          <p:nvPr/>
        </p:nvSpPr>
        <p:spPr>
          <a:xfrm>
            <a:off x="4917272" y="2868466"/>
            <a:ext cx="1581900" cy="1059873"/>
          </a:xfrm>
          <a:prstGeom prst="flowChartDecision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E52F1E"/>
                </a:solidFill>
              </a:rPr>
              <a:t>test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EAEA48-9EB4-47DD-86BD-CF3FB5D15AD8}"/>
              </a:ext>
            </a:extLst>
          </p:cNvPr>
          <p:cNvSpPr/>
          <p:nvPr/>
        </p:nvSpPr>
        <p:spPr>
          <a:xfrm>
            <a:off x="343664" y="2978714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BF1132B-2E8D-42DE-A9D7-DE296E35CDB0}"/>
              </a:ext>
            </a:extLst>
          </p:cNvPr>
          <p:cNvSpPr/>
          <p:nvPr/>
        </p:nvSpPr>
        <p:spPr>
          <a:xfrm>
            <a:off x="2630468" y="2978714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CFFD1A-2BCE-418A-981E-A2B13FA0FE72}"/>
              </a:ext>
            </a:extLst>
          </p:cNvPr>
          <p:cNvCxnSpPr>
            <a:cxnSpLocks/>
            <a:stCxn id="55" idx="3"/>
            <a:endCxn id="56" idx="1"/>
          </p:cNvCxnSpPr>
          <p:nvPr/>
        </p:nvCxnSpPr>
        <p:spPr>
          <a:xfrm>
            <a:off x="1706120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B08274F-777B-4CC3-AD77-C137240C8F02}"/>
              </a:ext>
            </a:extLst>
          </p:cNvPr>
          <p:cNvCxnSpPr>
            <a:cxnSpLocks/>
            <a:stCxn id="56" idx="3"/>
            <a:endCxn id="54" idx="1"/>
          </p:cNvCxnSpPr>
          <p:nvPr/>
        </p:nvCxnSpPr>
        <p:spPr>
          <a:xfrm>
            <a:off x="3992924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421D804-11F7-4D9B-98D2-74BD8BC1002D}"/>
              </a:ext>
            </a:extLst>
          </p:cNvPr>
          <p:cNvCxnSpPr>
            <a:cxnSpLocks/>
            <a:stCxn id="54" idx="3"/>
            <a:endCxn id="53" idx="1"/>
          </p:cNvCxnSpPr>
          <p:nvPr/>
        </p:nvCxnSpPr>
        <p:spPr>
          <a:xfrm>
            <a:off x="6499172" y="3398403"/>
            <a:ext cx="92434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DFE4F964-BCD7-4165-9D35-D4957E7BE339}"/>
              </a:ext>
            </a:extLst>
          </p:cNvPr>
          <p:cNvCxnSpPr>
            <a:cxnSpLocks/>
            <a:stCxn id="53" idx="0"/>
            <a:endCxn id="55" idx="0"/>
          </p:cNvCxnSpPr>
          <p:nvPr/>
        </p:nvCxnSpPr>
        <p:spPr>
          <a:xfrm rot="16200000" flipV="1">
            <a:off x="4565650" y="-562044"/>
            <a:ext cx="12700" cy="7081516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AEC52198-2E8E-49B7-B46C-4DF3D02F779B}"/>
              </a:ext>
            </a:extLst>
          </p:cNvPr>
          <p:cNvCxnSpPr>
            <a:cxnSpLocks/>
            <a:stCxn id="54" idx="2"/>
            <a:endCxn id="55" idx="2"/>
          </p:cNvCxnSpPr>
          <p:nvPr/>
        </p:nvCxnSpPr>
        <p:spPr>
          <a:xfrm rot="5400000" flipH="1">
            <a:off x="3311433" y="1531550"/>
            <a:ext cx="110248" cy="4683330"/>
          </a:xfrm>
          <a:prstGeom prst="bentConnector3">
            <a:avLst>
              <a:gd name="adj1" fmla="val -9425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46A56CC-2E89-4D1B-843E-D3C9B08083BD}"/>
              </a:ext>
            </a:extLst>
          </p:cNvPr>
          <p:cNvSpPr txBox="1"/>
          <p:nvPr/>
        </p:nvSpPr>
        <p:spPr>
          <a:xfrm>
            <a:off x="6577001" y="3368632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E52F1E"/>
                </a:solidFill>
              </a:rPr>
              <a:t>Yes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13386F-A1FA-4FF4-82B1-8A6B58D46262}"/>
              </a:ext>
            </a:extLst>
          </p:cNvPr>
          <p:cNvSpPr txBox="1"/>
          <p:nvPr/>
        </p:nvSpPr>
        <p:spPr>
          <a:xfrm>
            <a:off x="5786051" y="3758385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E52F1E"/>
                </a:solidFill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/>
              <p:nvPr/>
            </p:nvSpPr>
            <p:spPr>
              <a:xfrm>
                <a:off x="729155" y="4154044"/>
                <a:ext cx="8291245" cy="1307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time      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         - change: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800" i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count     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memory :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55" y="4154044"/>
                <a:ext cx="8291245" cy="1307024"/>
              </a:xfrm>
              <a:prstGeom prst="rect">
                <a:avLst/>
              </a:prstGeom>
              <a:blipFill>
                <a:blip r:embed="rId3"/>
                <a:stretch>
                  <a:fillRect l="-2647" t="-7907" b="-1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ABC4CDA-FBEC-4DF4-865D-0D532470B73D}"/>
              </a:ext>
            </a:extLst>
          </p:cNvPr>
          <p:cNvGrpSpPr/>
          <p:nvPr/>
        </p:nvGrpSpPr>
        <p:grpSpPr>
          <a:xfrm>
            <a:off x="2395487" y="5033875"/>
            <a:ext cx="1172096" cy="461665"/>
            <a:chOff x="337507" y="3690130"/>
            <a:chExt cx="1172096" cy="46166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575826D-83C3-48D5-A89B-7ADEAE38FD0C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A52A1A-DE61-4DFB-B615-77FB74BB14A9}"/>
              </a:ext>
            </a:extLst>
          </p:cNvPr>
          <p:cNvGrpSpPr/>
          <p:nvPr/>
        </p:nvGrpSpPr>
        <p:grpSpPr>
          <a:xfrm>
            <a:off x="2395487" y="5410815"/>
            <a:ext cx="1172096" cy="461665"/>
            <a:chOff x="337507" y="3690130"/>
            <a:chExt cx="1172096" cy="4616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61C98C2-AD4E-44D7-B519-979B52BC61A8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4D0D083-8BFB-4B3E-B08F-18320EED3ABD}"/>
              </a:ext>
            </a:extLst>
          </p:cNvPr>
          <p:cNvSpPr/>
          <p:nvPr/>
        </p:nvSpPr>
        <p:spPr>
          <a:xfrm>
            <a:off x="2395487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0DF3249F-03F1-4051-82E1-FC23033B15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82210"/>
                <a:ext cx="7543801" cy="1123203"/>
              </a:xfrm>
            </p:spPr>
            <p:txBody>
              <a:bodyPr/>
              <a:lstStyle/>
              <a:p>
                <a:r>
                  <a:rPr lang="en-US" dirty="0"/>
                  <a:t>Simulate a Bernoulli trial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is an input parameter</a:t>
                </a:r>
              </a:p>
            </p:txBody>
          </p:sp>
        </mc:Choice>
        <mc:Fallback xmlns="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0DF3249F-03F1-4051-82E1-FC23033B15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82210"/>
                <a:ext cx="7543801" cy="1123203"/>
              </a:xfrm>
              <a:blipFill>
                <a:blip r:embed="rId6"/>
                <a:stretch>
                  <a:fillRect l="-2666" t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8345731-A51C-4ABD-9BF1-F8EAD172E578}"/>
              </a:ext>
            </a:extLst>
          </p:cNvPr>
          <p:cNvGrpSpPr/>
          <p:nvPr/>
        </p:nvGrpSpPr>
        <p:grpSpPr>
          <a:xfrm>
            <a:off x="3567534" y="5033875"/>
            <a:ext cx="1172096" cy="461665"/>
            <a:chOff x="337507" y="3690130"/>
            <a:chExt cx="1172096" cy="461665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F3B7037-557F-45C1-A328-3E3C9FA69F04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0373DA5-644A-487D-BC9A-2D7601502BA5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0373DA5-644A-487D-BC9A-2D7601502B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887" r="-125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74C49A-12E3-4817-9600-864CC18694B8}"/>
              </a:ext>
            </a:extLst>
          </p:cNvPr>
          <p:cNvGrpSpPr/>
          <p:nvPr/>
        </p:nvGrpSpPr>
        <p:grpSpPr>
          <a:xfrm>
            <a:off x="3567534" y="5407175"/>
            <a:ext cx="1172096" cy="461665"/>
            <a:chOff x="337507" y="3690130"/>
            <a:chExt cx="1172096" cy="46166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7CF74AD-D79A-48F6-B36D-8BF2E8F14102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875" r="-125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571E44A-599F-40A5-A202-AC0085BDF3F0}"/>
              </a:ext>
            </a:extLst>
          </p:cNvPr>
          <p:cNvSpPr/>
          <p:nvPr/>
        </p:nvSpPr>
        <p:spPr>
          <a:xfrm>
            <a:off x="3567534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toss a coin icon">
            <a:extLst>
              <a:ext uri="{FF2B5EF4-FFF2-40B4-BE49-F238E27FC236}">
                <a16:creationId xmlns:a16="http://schemas.microsoft.com/office/drawing/2014/main" id="{01AA234F-A0B8-4D2F-864B-F4D56116E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46" y="4045643"/>
            <a:ext cx="2038467" cy="227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DBDD8552-5DD0-49CA-B17B-23BAD805ED23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42" name="TextBox 34">
              <a:extLst>
                <a:ext uri="{FF2B5EF4-FFF2-40B4-BE49-F238E27FC236}">
                  <a16:creationId xmlns:a16="http://schemas.microsoft.com/office/drawing/2014/main" id="{3CDE16E3-35DF-43E6-B784-04BB319B9A78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50" name="TextBox 36">
              <a:extLst>
                <a:ext uri="{FF2B5EF4-FFF2-40B4-BE49-F238E27FC236}">
                  <a16:creationId xmlns:a16="http://schemas.microsoft.com/office/drawing/2014/main" id="{CA441A37-2186-4C82-87E8-9A62DF60C515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52" name="TextBox 37">
              <a:extLst>
                <a:ext uri="{FF2B5EF4-FFF2-40B4-BE49-F238E27FC236}">
                  <a16:creationId xmlns:a16="http://schemas.microsoft.com/office/drawing/2014/main" id="{6C402D5E-1C2C-42C7-BD1C-41B8D4583247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64" name="TextBox 38">
              <a:extLst>
                <a:ext uri="{FF2B5EF4-FFF2-40B4-BE49-F238E27FC236}">
                  <a16:creationId xmlns:a16="http://schemas.microsoft.com/office/drawing/2014/main" id="{7BC07E11-4F23-4231-96CE-612D8FC377B8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65" name="TextBox 37">
              <a:extLst>
                <a:ext uri="{FF2B5EF4-FFF2-40B4-BE49-F238E27FC236}">
                  <a16:creationId xmlns:a16="http://schemas.microsoft.com/office/drawing/2014/main" id="{E8AD8F6E-D735-409A-AFEC-4A95388B1D86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F7FC93C-6AEB-466A-B6DF-D20A35B460DF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26DE6FB-A34B-4C6A-B6DA-E3FBA483470C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F1DC9EA-EA15-4C52-8682-F0AE2DAC0117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335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9E3B-ACF9-4044-8EBF-4AC29AB1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ThinkD</a:t>
            </a:r>
            <a:r>
              <a:rPr lang="en-US" dirty="0"/>
              <a:t>-FAST: Store Step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9F7D9-7FFA-4C3A-AD19-B7ECE0AE0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06023-7AC0-4A71-9E08-D90F83B04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9E81272-7B91-4176-8386-053967C26690}"/>
              </a:ext>
            </a:extLst>
          </p:cNvPr>
          <p:cNvSpPr/>
          <p:nvPr/>
        </p:nvSpPr>
        <p:spPr>
          <a:xfrm>
            <a:off x="2484956" y="329877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CA0781-53BE-42B9-B2CB-F94FAA6F1234}"/>
              </a:ext>
            </a:extLst>
          </p:cNvPr>
          <p:cNvSpPr/>
          <p:nvPr/>
        </p:nvSpPr>
        <p:spPr>
          <a:xfrm>
            <a:off x="7423521" y="2978714"/>
            <a:ext cx="1365773" cy="839377"/>
          </a:xfrm>
          <a:prstGeom prst="rect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E52F1E"/>
                </a:solidFill>
              </a:rPr>
              <a:t>store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Flowchart: Decision 53">
            <a:extLst>
              <a:ext uri="{FF2B5EF4-FFF2-40B4-BE49-F238E27FC236}">
                <a16:creationId xmlns:a16="http://schemas.microsoft.com/office/drawing/2014/main" id="{73CE6742-886F-4FA0-AA6B-81E1F9AA9C5D}"/>
              </a:ext>
            </a:extLst>
          </p:cNvPr>
          <p:cNvSpPr/>
          <p:nvPr/>
        </p:nvSpPr>
        <p:spPr>
          <a:xfrm>
            <a:off x="4917272" y="2868466"/>
            <a:ext cx="1581900" cy="1059873"/>
          </a:xfrm>
          <a:prstGeom prst="flowChartDecision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EAEA48-9EB4-47DD-86BD-CF3FB5D15AD8}"/>
              </a:ext>
            </a:extLst>
          </p:cNvPr>
          <p:cNvSpPr/>
          <p:nvPr/>
        </p:nvSpPr>
        <p:spPr>
          <a:xfrm>
            <a:off x="343664" y="2978714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BF1132B-2E8D-42DE-A9D7-DE296E35CDB0}"/>
              </a:ext>
            </a:extLst>
          </p:cNvPr>
          <p:cNvSpPr/>
          <p:nvPr/>
        </p:nvSpPr>
        <p:spPr>
          <a:xfrm>
            <a:off x="2630468" y="2978714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CFFD1A-2BCE-418A-981E-A2B13FA0FE72}"/>
              </a:ext>
            </a:extLst>
          </p:cNvPr>
          <p:cNvCxnSpPr>
            <a:cxnSpLocks/>
            <a:stCxn id="55" idx="3"/>
            <a:endCxn id="56" idx="1"/>
          </p:cNvCxnSpPr>
          <p:nvPr/>
        </p:nvCxnSpPr>
        <p:spPr>
          <a:xfrm>
            <a:off x="1706120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B08274F-777B-4CC3-AD77-C137240C8F02}"/>
              </a:ext>
            </a:extLst>
          </p:cNvPr>
          <p:cNvCxnSpPr>
            <a:cxnSpLocks/>
            <a:stCxn id="56" idx="3"/>
            <a:endCxn id="54" idx="1"/>
          </p:cNvCxnSpPr>
          <p:nvPr/>
        </p:nvCxnSpPr>
        <p:spPr>
          <a:xfrm>
            <a:off x="3992924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421D804-11F7-4D9B-98D2-74BD8BC1002D}"/>
              </a:ext>
            </a:extLst>
          </p:cNvPr>
          <p:cNvCxnSpPr>
            <a:cxnSpLocks/>
            <a:stCxn id="54" idx="3"/>
            <a:endCxn id="53" idx="1"/>
          </p:cNvCxnSpPr>
          <p:nvPr/>
        </p:nvCxnSpPr>
        <p:spPr>
          <a:xfrm>
            <a:off x="6499172" y="3398403"/>
            <a:ext cx="92434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DFE4F964-BCD7-4165-9D35-D4957E7BE339}"/>
              </a:ext>
            </a:extLst>
          </p:cNvPr>
          <p:cNvCxnSpPr>
            <a:cxnSpLocks/>
            <a:stCxn id="53" idx="0"/>
            <a:endCxn id="55" idx="0"/>
          </p:cNvCxnSpPr>
          <p:nvPr/>
        </p:nvCxnSpPr>
        <p:spPr>
          <a:xfrm rot="16200000" flipV="1">
            <a:off x="4565650" y="-562044"/>
            <a:ext cx="12700" cy="7081516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AEC52198-2E8E-49B7-B46C-4DF3D02F779B}"/>
              </a:ext>
            </a:extLst>
          </p:cNvPr>
          <p:cNvCxnSpPr>
            <a:cxnSpLocks/>
            <a:stCxn id="54" idx="2"/>
            <a:endCxn id="55" idx="2"/>
          </p:cNvCxnSpPr>
          <p:nvPr/>
        </p:nvCxnSpPr>
        <p:spPr>
          <a:xfrm rot="5400000" flipH="1">
            <a:off x="3311433" y="1531550"/>
            <a:ext cx="110248" cy="4683330"/>
          </a:xfrm>
          <a:prstGeom prst="bentConnector3">
            <a:avLst>
              <a:gd name="adj1" fmla="val -9425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46A56CC-2E89-4D1B-843E-D3C9B08083BD}"/>
              </a:ext>
            </a:extLst>
          </p:cNvPr>
          <p:cNvSpPr txBox="1"/>
          <p:nvPr/>
        </p:nvSpPr>
        <p:spPr>
          <a:xfrm>
            <a:off x="6577001" y="3368632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E52F1E"/>
                </a:solidFill>
              </a:rPr>
              <a:t>Yes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13386F-A1FA-4FF4-82B1-8A6B58D46262}"/>
              </a:ext>
            </a:extLst>
          </p:cNvPr>
          <p:cNvSpPr txBox="1"/>
          <p:nvPr/>
        </p:nvSpPr>
        <p:spPr>
          <a:xfrm>
            <a:off x="5786051" y="3758385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/>
              <p:nvPr/>
            </p:nvSpPr>
            <p:spPr>
              <a:xfrm>
                <a:off x="729155" y="4154044"/>
                <a:ext cx="8291245" cy="1307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time      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         - change: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count     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memory :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55" y="4154044"/>
                <a:ext cx="8291245" cy="1307024"/>
              </a:xfrm>
              <a:prstGeom prst="rect">
                <a:avLst/>
              </a:prstGeom>
              <a:blipFill>
                <a:blip r:embed="rId3"/>
                <a:stretch>
                  <a:fillRect l="-2647" t="-7907" b="-1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ABC4CDA-FBEC-4DF4-865D-0D532470B73D}"/>
              </a:ext>
            </a:extLst>
          </p:cNvPr>
          <p:cNvGrpSpPr/>
          <p:nvPr/>
        </p:nvGrpSpPr>
        <p:grpSpPr>
          <a:xfrm>
            <a:off x="2395487" y="5033875"/>
            <a:ext cx="1172096" cy="461665"/>
            <a:chOff x="337507" y="3690130"/>
            <a:chExt cx="1172096" cy="46166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575826D-83C3-48D5-A89B-7ADEAE38FD0C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A52A1A-DE61-4DFB-B615-77FB74BB14A9}"/>
              </a:ext>
            </a:extLst>
          </p:cNvPr>
          <p:cNvGrpSpPr/>
          <p:nvPr/>
        </p:nvGrpSpPr>
        <p:grpSpPr>
          <a:xfrm>
            <a:off x="2395487" y="5410815"/>
            <a:ext cx="1172096" cy="461665"/>
            <a:chOff x="337507" y="3690130"/>
            <a:chExt cx="1172096" cy="4616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61C98C2-AD4E-44D7-B519-979B52BC61A8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4D0D083-8BFB-4B3E-B08F-18320EED3ABD}"/>
              </a:ext>
            </a:extLst>
          </p:cNvPr>
          <p:cNvSpPr/>
          <p:nvPr/>
        </p:nvSpPr>
        <p:spPr>
          <a:xfrm>
            <a:off x="2395487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0DF3249F-03F1-4051-82E1-FC23033B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82210"/>
            <a:ext cx="7543801" cy="1123203"/>
          </a:xfrm>
        </p:spPr>
        <p:txBody>
          <a:bodyPr/>
          <a:lstStyle/>
          <a:p>
            <a:r>
              <a:rPr lang="en-US" dirty="0"/>
              <a:t>Store the new edge in memory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8345731-A51C-4ABD-9BF1-F8EAD172E578}"/>
              </a:ext>
            </a:extLst>
          </p:cNvPr>
          <p:cNvGrpSpPr/>
          <p:nvPr/>
        </p:nvGrpSpPr>
        <p:grpSpPr>
          <a:xfrm>
            <a:off x="3567534" y="5033875"/>
            <a:ext cx="1172096" cy="461665"/>
            <a:chOff x="337507" y="3690130"/>
            <a:chExt cx="1172096" cy="461665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F3B7037-557F-45C1-A328-3E3C9FA69F04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0373DA5-644A-487D-BC9A-2D7601502BA5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0373DA5-644A-487D-BC9A-2D7601502B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887" r="-125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74C49A-12E3-4817-9600-864CC18694B8}"/>
              </a:ext>
            </a:extLst>
          </p:cNvPr>
          <p:cNvGrpSpPr/>
          <p:nvPr/>
        </p:nvGrpSpPr>
        <p:grpSpPr>
          <a:xfrm>
            <a:off x="3567534" y="5407175"/>
            <a:ext cx="1172096" cy="461665"/>
            <a:chOff x="337507" y="3690130"/>
            <a:chExt cx="1172096" cy="46166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7CF74AD-D79A-48F6-B36D-8BF2E8F14102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875" r="-125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571E44A-599F-40A5-A202-AC0085BDF3F0}"/>
              </a:ext>
            </a:extLst>
          </p:cNvPr>
          <p:cNvSpPr/>
          <p:nvPr/>
        </p:nvSpPr>
        <p:spPr>
          <a:xfrm>
            <a:off x="3567534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9689A2-6D45-4614-AD2E-0176C40FE65F}"/>
                  </a:ext>
                </a:extLst>
              </p:cNvPr>
              <p:cNvSpPr/>
              <p:nvPr/>
            </p:nvSpPr>
            <p:spPr>
              <a:xfrm>
                <a:off x="2507498" y="5794506"/>
                <a:ext cx="983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E52F1E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9689A2-6D45-4614-AD2E-0176C40FE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498" y="5794506"/>
                <a:ext cx="983795" cy="461665"/>
              </a:xfrm>
              <a:prstGeom prst="rect">
                <a:avLst/>
              </a:prstGeom>
              <a:blipFill>
                <a:blip r:embed="rId8"/>
                <a:stretch>
                  <a:fillRect l="-1235" r="-123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2D6CBDEC-A3C2-40E6-A330-A50988E41192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50" name="TextBox 34">
              <a:extLst>
                <a:ext uri="{FF2B5EF4-FFF2-40B4-BE49-F238E27FC236}">
                  <a16:creationId xmlns:a16="http://schemas.microsoft.com/office/drawing/2014/main" id="{0D5F6EC6-6379-4241-AC66-997B0525BA87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52" name="TextBox 36">
              <a:extLst>
                <a:ext uri="{FF2B5EF4-FFF2-40B4-BE49-F238E27FC236}">
                  <a16:creationId xmlns:a16="http://schemas.microsoft.com/office/drawing/2014/main" id="{23DEAED0-3A1A-4A29-A1C2-B07779EC6C54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64" name="TextBox 37">
              <a:extLst>
                <a:ext uri="{FF2B5EF4-FFF2-40B4-BE49-F238E27FC236}">
                  <a16:creationId xmlns:a16="http://schemas.microsoft.com/office/drawing/2014/main" id="{6C003147-17C6-4C42-A492-DA3D01E24D45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65" name="TextBox 38">
              <a:extLst>
                <a:ext uri="{FF2B5EF4-FFF2-40B4-BE49-F238E27FC236}">
                  <a16:creationId xmlns:a16="http://schemas.microsoft.com/office/drawing/2014/main" id="{7730E06D-B6E8-478D-914C-DF59B0A2F190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66" name="TextBox 37">
              <a:extLst>
                <a:ext uri="{FF2B5EF4-FFF2-40B4-BE49-F238E27FC236}">
                  <a16:creationId xmlns:a16="http://schemas.microsoft.com/office/drawing/2014/main" id="{5E83AEAD-9A81-4633-8BF9-EB41F617D902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49A446-6475-4832-9FA2-934AAA1D3A34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2E5CED-07EC-4246-A69A-BE02DC472F2F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A27D6BB-FFFA-4912-9621-38118F1E82D9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030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9E3B-ACF9-4044-8EBF-4AC29AB1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ThinkD</a:t>
            </a:r>
            <a:r>
              <a:rPr lang="en-US" dirty="0"/>
              <a:t>-FAST: Arrive Step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9F7D9-7FFA-4C3A-AD19-B7ECE0AE0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06023-7AC0-4A71-9E08-D90F83B04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9E81272-7B91-4176-8386-053967C26690}"/>
              </a:ext>
            </a:extLst>
          </p:cNvPr>
          <p:cNvSpPr/>
          <p:nvPr/>
        </p:nvSpPr>
        <p:spPr>
          <a:xfrm>
            <a:off x="2484956" y="329877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CA0781-53BE-42B9-B2CB-F94FAA6F1234}"/>
              </a:ext>
            </a:extLst>
          </p:cNvPr>
          <p:cNvSpPr/>
          <p:nvPr/>
        </p:nvSpPr>
        <p:spPr>
          <a:xfrm>
            <a:off x="7423521" y="2978714"/>
            <a:ext cx="1365773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Flowchart: Decision 53">
            <a:extLst>
              <a:ext uri="{FF2B5EF4-FFF2-40B4-BE49-F238E27FC236}">
                <a16:creationId xmlns:a16="http://schemas.microsoft.com/office/drawing/2014/main" id="{73CE6742-886F-4FA0-AA6B-81E1F9AA9C5D}"/>
              </a:ext>
            </a:extLst>
          </p:cNvPr>
          <p:cNvSpPr/>
          <p:nvPr/>
        </p:nvSpPr>
        <p:spPr>
          <a:xfrm>
            <a:off x="4917272" y="2868466"/>
            <a:ext cx="1581900" cy="1059873"/>
          </a:xfrm>
          <a:prstGeom prst="flowChartDecision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EAEA48-9EB4-47DD-86BD-CF3FB5D15AD8}"/>
              </a:ext>
            </a:extLst>
          </p:cNvPr>
          <p:cNvSpPr/>
          <p:nvPr/>
        </p:nvSpPr>
        <p:spPr>
          <a:xfrm>
            <a:off x="343664" y="2978714"/>
            <a:ext cx="1362456" cy="839377"/>
          </a:xfrm>
          <a:prstGeom prst="rect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E52F1E"/>
                </a:solidFill>
              </a:rPr>
              <a:t>arrive</a:t>
            </a:r>
            <a:endParaRPr lang="en-US" sz="2400" b="1" dirty="0">
              <a:solidFill>
                <a:srgbClr val="E52F1E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BF1132B-2E8D-42DE-A9D7-DE296E35CDB0}"/>
              </a:ext>
            </a:extLst>
          </p:cNvPr>
          <p:cNvSpPr/>
          <p:nvPr/>
        </p:nvSpPr>
        <p:spPr>
          <a:xfrm>
            <a:off x="2630468" y="2978714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CFFD1A-2BCE-418A-981E-A2B13FA0FE72}"/>
              </a:ext>
            </a:extLst>
          </p:cNvPr>
          <p:cNvCxnSpPr>
            <a:cxnSpLocks/>
            <a:stCxn id="55" idx="3"/>
            <a:endCxn id="56" idx="1"/>
          </p:cNvCxnSpPr>
          <p:nvPr/>
        </p:nvCxnSpPr>
        <p:spPr>
          <a:xfrm>
            <a:off x="1706120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B08274F-777B-4CC3-AD77-C137240C8F02}"/>
              </a:ext>
            </a:extLst>
          </p:cNvPr>
          <p:cNvCxnSpPr>
            <a:cxnSpLocks/>
            <a:stCxn id="56" idx="3"/>
            <a:endCxn id="54" idx="1"/>
          </p:cNvCxnSpPr>
          <p:nvPr/>
        </p:nvCxnSpPr>
        <p:spPr>
          <a:xfrm>
            <a:off x="3992924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421D804-11F7-4D9B-98D2-74BD8BC1002D}"/>
              </a:ext>
            </a:extLst>
          </p:cNvPr>
          <p:cNvCxnSpPr>
            <a:cxnSpLocks/>
            <a:stCxn id="54" idx="3"/>
            <a:endCxn id="53" idx="1"/>
          </p:cNvCxnSpPr>
          <p:nvPr/>
        </p:nvCxnSpPr>
        <p:spPr>
          <a:xfrm>
            <a:off x="6499172" y="3398403"/>
            <a:ext cx="92434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DFE4F964-BCD7-4165-9D35-D4957E7BE339}"/>
              </a:ext>
            </a:extLst>
          </p:cNvPr>
          <p:cNvCxnSpPr>
            <a:cxnSpLocks/>
            <a:stCxn id="53" idx="0"/>
            <a:endCxn id="55" idx="0"/>
          </p:cNvCxnSpPr>
          <p:nvPr/>
        </p:nvCxnSpPr>
        <p:spPr>
          <a:xfrm rot="16200000" flipV="1">
            <a:off x="4565650" y="-562044"/>
            <a:ext cx="12700" cy="7081516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AEC52198-2E8E-49B7-B46C-4DF3D02F779B}"/>
              </a:ext>
            </a:extLst>
          </p:cNvPr>
          <p:cNvCxnSpPr>
            <a:cxnSpLocks/>
            <a:stCxn id="54" idx="2"/>
            <a:endCxn id="55" idx="2"/>
          </p:cNvCxnSpPr>
          <p:nvPr/>
        </p:nvCxnSpPr>
        <p:spPr>
          <a:xfrm rot="5400000" flipH="1">
            <a:off x="3311433" y="1531550"/>
            <a:ext cx="110248" cy="4683330"/>
          </a:xfrm>
          <a:prstGeom prst="bentConnector3">
            <a:avLst>
              <a:gd name="adj1" fmla="val -9425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46A56CC-2E89-4D1B-843E-D3C9B08083BD}"/>
              </a:ext>
            </a:extLst>
          </p:cNvPr>
          <p:cNvSpPr txBox="1"/>
          <p:nvPr/>
        </p:nvSpPr>
        <p:spPr>
          <a:xfrm>
            <a:off x="6577001" y="3368632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13386F-A1FA-4FF4-82B1-8A6B58D46262}"/>
              </a:ext>
            </a:extLst>
          </p:cNvPr>
          <p:cNvSpPr txBox="1"/>
          <p:nvPr/>
        </p:nvSpPr>
        <p:spPr>
          <a:xfrm>
            <a:off x="5786051" y="3758385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/>
              <p:nvPr/>
            </p:nvSpPr>
            <p:spPr>
              <a:xfrm>
                <a:off x="729155" y="4154044"/>
                <a:ext cx="8291245" cy="1307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time      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 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change: 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count     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memory :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55" y="4154044"/>
                <a:ext cx="8291245" cy="1307024"/>
              </a:xfrm>
              <a:prstGeom prst="rect">
                <a:avLst/>
              </a:prstGeom>
              <a:blipFill>
                <a:blip r:embed="rId3"/>
                <a:stretch>
                  <a:fillRect l="-2647" t="-7907" b="-1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ABC4CDA-FBEC-4DF4-865D-0D532470B73D}"/>
              </a:ext>
            </a:extLst>
          </p:cNvPr>
          <p:cNvGrpSpPr/>
          <p:nvPr/>
        </p:nvGrpSpPr>
        <p:grpSpPr>
          <a:xfrm>
            <a:off x="2395487" y="5033875"/>
            <a:ext cx="1172096" cy="461665"/>
            <a:chOff x="337507" y="3690130"/>
            <a:chExt cx="1172096" cy="46166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575826D-83C3-48D5-A89B-7ADEAE38FD0C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A52A1A-DE61-4DFB-B615-77FB74BB14A9}"/>
              </a:ext>
            </a:extLst>
          </p:cNvPr>
          <p:cNvGrpSpPr/>
          <p:nvPr/>
        </p:nvGrpSpPr>
        <p:grpSpPr>
          <a:xfrm>
            <a:off x="2395487" y="5410815"/>
            <a:ext cx="1172096" cy="461665"/>
            <a:chOff x="337507" y="3690130"/>
            <a:chExt cx="1172096" cy="4616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61C98C2-AD4E-44D7-B519-979B52BC61A8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4D0D083-8BFB-4B3E-B08F-18320EED3ABD}"/>
              </a:ext>
            </a:extLst>
          </p:cNvPr>
          <p:cNvSpPr/>
          <p:nvPr/>
        </p:nvSpPr>
        <p:spPr>
          <a:xfrm>
            <a:off x="2395487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0DF3249F-03F1-4051-82E1-FC23033B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82210"/>
            <a:ext cx="7543801" cy="1123203"/>
          </a:xfrm>
        </p:spPr>
        <p:txBody>
          <a:bodyPr/>
          <a:lstStyle/>
          <a:p>
            <a:r>
              <a:rPr lang="en-US" dirty="0"/>
              <a:t>A new </a:t>
            </a:r>
            <a:r>
              <a:rPr lang="en-US" i="1" dirty="0"/>
              <a:t>change</a:t>
            </a:r>
            <a:r>
              <a:rPr lang="en-US" dirty="0"/>
              <a:t> in the input graph arrives</a:t>
            </a:r>
          </a:p>
          <a:p>
            <a:pPr lvl="1"/>
            <a:r>
              <a:rPr lang="en-US" i="1" dirty="0"/>
              <a:t>change</a:t>
            </a:r>
            <a:r>
              <a:rPr lang="en-US" dirty="0"/>
              <a:t>: either </a:t>
            </a:r>
            <a:r>
              <a:rPr lang="en-US" dirty="0">
                <a:solidFill>
                  <a:srgbClr val="3A7EB8"/>
                </a:solidFill>
              </a:rPr>
              <a:t>insertion</a:t>
            </a:r>
            <a:r>
              <a:rPr lang="en-US" dirty="0"/>
              <a:t> or </a:t>
            </a:r>
            <a:r>
              <a:rPr lang="en-US" dirty="0">
                <a:solidFill>
                  <a:srgbClr val="56B353"/>
                </a:solidFill>
              </a:rPr>
              <a:t>deletion</a:t>
            </a:r>
            <a:r>
              <a:rPr lang="en-US" dirty="0"/>
              <a:t> of an edge</a:t>
            </a:r>
          </a:p>
          <a:p>
            <a:endParaRPr lang="en-US" dirty="0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8345731-A51C-4ABD-9BF1-F8EAD172E578}"/>
              </a:ext>
            </a:extLst>
          </p:cNvPr>
          <p:cNvGrpSpPr/>
          <p:nvPr/>
        </p:nvGrpSpPr>
        <p:grpSpPr>
          <a:xfrm>
            <a:off x="3567534" y="5033875"/>
            <a:ext cx="1172096" cy="461665"/>
            <a:chOff x="337507" y="3690130"/>
            <a:chExt cx="1172096" cy="461665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F3B7037-557F-45C1-A328-3E3C9FA69F04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0373DA5-644A-487D-BC9A-2D7601502BA5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0373DA5-644A-487D-BC9A-2D7601502B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887" r="-125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74C49A-12E3-4817-9600-864CC18694B8}"/>
              </a:ext>
            </a:extLst>
          </p:cNvPr>
          <p:cNvGrpSpPr/>
          <p:nvPr/>
        </p:nvGrpSpPr>
        <p:grpSpPr>
          <a:xfrm>
            <a:off x="3567534" y="5407175"/>
            <a:ext cx="1172096" cy="461665"/>
            <a:chOff x="337507" y="3690130"/>
            <a:chExt cx="1172096" cy="46166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7CF74AD-D79A-48F6-B36D-8BF2E8F14102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875" r="-125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571E44A-599F-40A5-A202-AC0085BDF3F0}"/>
              </a:ext>
            </a:extLst>
          </p:cNvPr>
          <p:cNvSpPr/>
          <p:nvPr/>
        </p:nvSpPr>
        <p:spPr>
          <a:xfrm>
            <a:off x="3567534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D2BAAF-D3EF-48E8-9725-E97D6648A6A6}"/>
                  </a:ext>
                </a:extLst>
              </p:cNvPr>
              <p:cNvSpPr/>
              <p:nvPr/>
            </p:nvSpPr>
            <p:spPr>
              <a:xfrm>
                <a:off x="2507498" y="5794506"/>
                <a:ext cx="983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D2BAAF-D3EF-48E8-9725-E97D6648A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498" y="5794506"/>
                <a:ext cx="983795" cy="461665"/>
              </a:xfrm>
              <a:prstGeom prst="rect">
                <a:avLst/>
              </a:prstGeom>
              <a:blipFill>
                <a:blip r:embed="rId8"/>
                <a:stretch>
                  <a:fillRect l="-1235" r="-123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E30811FF-7CE6-4B9F-9F62-F8CC89DA8801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42" name="TextBox 34">
              <a:extLst>
                <a:ext uri="{FF2B5EF4-FFF2-40B4-BE49-F238E27FC236}">
                  <a16:creationId xmlns:a16="http://schemas.microsoft.com/office/drawing/2014/main" id="{3EC7A8C5-3E73-4C7F-9ABA-72F963EA3273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50" name="TextBox 36">
              <a:extLst>
                <a:ext uri="{FF2B5EF4-FFF2-40B4-BE49-F238E27FC236}">
                  <a16:creationId xmlns:a16="http://schemas.microsoft.com/office/drawing/2014/main" id="{4713473D-F60D-4285-9C6C-712898300D37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52" name="TextBox 37">
              <a:extLst>
                <a:ext uri="{FF2B5EF4-FFF2-40B4-BE49-F238E27FC236}">
                  <a16:creationId xmlns:a16="http://schemas.microsoft.com/office/drawing/2014/main" id="{DD013ED6-FFCF-4812-BDF2-83A983563586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64" name="TextBox 38">
              <a:extLst>
                <a:ext uri="{FF2B5EF4-FFF2-40B4-BE49-F238E27FC236}">
                  <a16:creationId xmlns:a16="http://schemas.microsoft.com/office/drawing/2014/main" id="{68EC5F30-214F-4007-ABF8-B2DFF34ACF52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65" name="TextBox 37">
              <a:extLst>
                <a:ext uri="{FF2B5EF4-FFF2-40B4-BE49-F238E27FC236}">
                  <a16:creationId xmlns:a16="http://schemas.microsoft.com/office/drawing/2014/main" id="{2A1C3F62-6C85-4645-B411-61E6CE59D4AC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5E50B2A-BD08-434C-81FA-2460653A1D72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F44EE7C-6DAB-4C3D-BFAA-25FFCF8C0EA1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857B83-0477-408B-B6B1-95E3FAA0AC60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170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5054FF4-F758-4AAA-A26A-A1E7414F3286}"/>
              </a:ext>
            </a:extLst>
          </p:cNvPr>
          <p:cNvCxnSpPr>
            <a:cxnSpLocks/>
            <a:stCxn id="41" idx="5"/>
            <a:endCxn id="52" idx="1"/>
          </p:cNvCxnSpPr>
          <p:nvPr/>
        </p:nvCxnSpPr>
        <p:spPr>
          <a:xfrm flipH="1" flipV="1">
            <a:off x="6054530" y="5349426"/>
            <a:ext cx="420765" cy="610925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11DB9E-D15E-4C91-9DEC-DF38B8F477AD}"/>
              </a:ext>
            </a:extLst>
          </p:cNvPr>
          <p:cNvCxnSpPr>
            <a:cxnSpLocks/>
            <a:stCxn id="40" idx="3"/>
            <a:endCxn id="52" idx="7"/>
          </p:cNvCxnSpPr>
          <p:nvPr/>
        </p:nvCxnSpPr>
        <p:spPr>
          <a:xfrm flipV="1">
            <a:off x="5696606" y="5349426"/>
            <a:ext cx="456050" cy="610926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2469E3B-ACF9-4044-8EBF-4AC29AB1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ThinkD</a:t>
            </a:r>
            <a:r>
              <a:rPr lang="en-US" dirty="0"/>
              <a:t>-FAST: Count Step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9F7D9-7FFA-4C3A-AD19-B7ECE0AE0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06023-7AC0-4A71-9E08-D90F83B04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9E81272-7B91-4176-8386-053967C26690}"/>
              </a:ext>
            </a:extLst>
          </p:cNvPr>
          <p:cNvSpPr/>
          <p:nvPr/>
        </p:nvSpPr>
        <p:spPr>
          <a:xfrm>
            <a:off x="2484956" y="329877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CA0781-53BE-42B9-B2CB-F94FAA6F1234}"/>
              </a:ext>
            </a:extLst>
          </p:cNvPr>
          <p:cNvSpPr/>
          <p:nvPr/>
        </p:nvSpPr>
        <p:spPr>
          <a:xfrm>
            <a:off x="7423521" y="2978714"/>
            <a:ext cx="1365773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Flowchart: Decision 53">
            <a:extLst>
              <a:ext uri="{FF2B5EF4-FFF2-40B4-BE49-F238E27FC236}">
                <a16:creationId xmlns:a16="http://schemas.microsoft.com/office/drawing/2014/main" id="{73CE6742-886F-4FA0-AA6B-81E1F9AA9C5D}"/>
              </a:ext>
            </a:extLst>
          </p:cNvPr>
          <p:cNvSpPr/>
          <p:nvPr/>
        </p:nvSpPr>
        <p:spPr>
          <a:xfrm>
            <a:off x="4917272" y="2868466"/>
            <a:ext cx="1581900" cy="1059873"/>
          </a:xfrm>
          <a:prstGeom prst="flowChartDecision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EAEA48-9EB4-47DD-86BD-CF3FB5D15AD8}"/>
              </a:ext>
            </a:extLst>
          </p:cNvPr>
          <p:cNvSpPr/>
          <p:nvPr/>
        </p:nvSpPr>
        <p:spPr>
          <a:xfrm>
            <a:off x="343664" y="2978714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BF1132B-2E8D-42DE-A9D7-DE296E35CDB0}"/>
              </a:ext>
            </a:extLst>
          </p:cNvPr>
          <p:cNvSpPr/>
          <p:nvPr/>
        </p:nvSpPr>
        <p:spPr>
          <a:xfrm>
            <a:off x="2630468" y="2978714"/>
            <a:ext cx="1362456" cy="839377"/>
          </a:xfrm>
          <a:prstGeom prst="rect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E52F1E"/>
                </a:solidFill>
              </a:rPr>
              <a:t>count</a:t>
            </a:r>
            <a:endParaRPr lang="en-US" sz="2400" b="1" dirty="0">
              <a:solidFill>
                <a:srgbClr val="E52F1E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CFFD1A-2BCE-418A-981E-A2B13FA0FE72}"/>
              </a:ext>
            </a:extLst>
          </p:cNvPr>
          <p:cNvCxnSpPr>
            <a:cxnSpLocks/>
            <a:stCxn id="55" idx="3"/>
            <a:endCxn id="56" idx="1"/>
          </p:cNvCxnSpPr>
          <p:nvPr/>
        </p:nvCxnSpPr>
        <p:spPr>
          <a:xfrm>
            <a:off x="1706120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B08274F-777B-4CC3-AD77-C137240C8F02}"/>
              </a:ext>
            </a:extLst>
          </p:cNvPr>
          <p:cNvCxnSpPr>
            <a:cxnSpLocks/>
            <a:stCxn id="56" idx="3"/>
            <a:endCxn id="54" idx="1"/>
          </p:cNvCxnSpPr>
          <p:nvPr/>
        </p:nvCxnSpPr>
        <p:spPr>
          <a:xfrm>
            <a:off x="3992924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421D804-11F7-4D9B-98D2-74BD8BC1002D}"/>
              </a:ext>
            </a:extLst>
          </p:cNvPr>
          <p:cNvCxnSpPr>
            <a:cxnSpLocks/>
            <a:stCxn id="54" idx="3"/>
            <a:endCxn id="53" idx="1"/>
          </p:cNvCxnSpPr>
          <p:nvPr/>
        </p:nvCxnSpPr>
        <p:spPr>
          <a:xfrm>
            <a:off x="6499172" y="3398403"/>
            <a:ext cx="92434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DFE4F964-BCD7-4165-9D35-D4957E7BE339}"/>
              </a:ext>
            </a:extLst>
          </p:cNvPr>
          <p:cNvCxnSpPr>
            <a:cxnSpLocks/>
            <a:stCxn id="53" idx="0"/>
            <a:endCxn id="55" idx="0"/>
          </p:cNvCxnSpPr>
          <p:nvPr/>
        </p:nvCxnSpPr>
        <p:spPr>
          <a:xfrm rot="16200000" flipV="1">
            <a:off x="4565650" y="-562044"/>
            <a:ext cx="12700" cy="7081516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AEC52198-2E8E-49B7-B46C-4DF3D02F779B}"/>
              </a:ext>
            </a:extLst>
          </p:cNvPr>
          <p:cNvCxnSpPr>
            <a:cxnSpLocks/>
            <a:stCxn id="54" idx="2"/>
            <a:endCxn id="55" idx="2"/>
          </p:cNvCxnSpPr>
          <p:nvPr/>
        </p:nvCxnSpPr>
        <p:spPr>
          <a:xfrm rot="5400000" flipH="1">
            <a:off x="3311433" y="1531550"/>
            <a:ext cx="110248" cy="4683330"/>
          </a:xfrm>
          <a:prstGeom prst="bentConnector3">
            <a:avLst>
              <a:gd name="adj1" fmla="val -9425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46A56CC-2E89-4D1B-843E-D3C9B08083BD}"/>
              </a:ext>
            </a:extLst>
          </p:cNvPr>
          <p:cNvSpPr txBox="1"/>
          <p:nvPr/>
        </p:nvSpPr>
        <p:spPr>
          <a:xfrm>
            <a:off x="6577001" y="3368632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13386F-A1FA-4FF4-82B1-8A6B58D46262}"/>
              </a:ext>
            </a:extLst>
          </p:cNvPr>
          <p:cNvSpPr txBox="1"/>
          <p:nvPr/>
        </p:nvSpPr>
        <p:spPr>
          <a:xfrm>
            <a:off x="5786051" y="3758385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/>
              <p:nvPr/>
            </p:nvSpPr>
            <p:spPr>
              <a:xfrm>
                <a:off x="729155" y="4154044"/>
                <a:ext cx="8291245" cy="1307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time      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 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change: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count     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        - # deleted triangles: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memory :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55" y="4154044"/>
                <a:ext cx="8291245" cy="1307024"/>
              </a:xfrm>
              <a:prstGeom prst="rect">
                <a:avLst/>
              </a:prstGeom>
              <a:blipFill>
                <a:blip r:embed="rId3"/>
                <a:stretch>
                  <a:fillRect l="-2647" t="-7907" b="-1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ABC4CDA-FBEC-4DF4-865D-0D532470B73D}"/>
              </a:ext>
            </a:extLst>
          </p:cNvPr>
          <p:cNvGrpSpPr/>
          <p:nvPr/>
        </p:nvGrpSpPr>
        <p:grpSpPr>
          <a:xfrm>
            <a:off x="2395487" y="5033875"/>
            <a:ext cx="1172096" cy="461665"/>
            <a:chOff x="337507" y="3690130"/>
            <a:chExt cx="1172096" cy="46166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575826D-83C3-48D5-A89B-7ADEAE38FD0C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A52A1A-DE61-4DFB-B615-77FB74BB14A9}"/>
              </a:ext>
            </a:extLst>
          </p:cNvPr>
          <p:cNvGrpSpPr/>
          <p:nvPr/>
        </p:nvGrpSpPr>
        <p:grpSpPr>
          <a:xfrm>
            <a:off x="2395487" y="5410815"/>
            <a:ext cx="1172096" cy="461665"/>
            <a:chOff x="337507" y="3690130"/>
            <a:chExt cx="1172096" cy="4616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61C98C2-AD4E-44D7-B519-979B52BC61A8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4D0D083-8BFB-4B3E-B08F-18320EED3ABD}"/>
              </a:ext>
            </a:extLst>
          </p:cNvPr>
          <p:cNvSpPr/>
          <p:nvPr/>
        </p:nvSpPr>
        <p:spPr>
          <a:xfrm>
            <a:off x="2395487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0DF3249F-03F1-4051-82E1-FC23033B15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82210"/>
                <a:ext cx="7543801" cy="1123203"/>
              </a:xfrm>
            </p:spPr>
            <p:txBody>
              <a:bodyPr/>
              <a:lstStyle/>
              <a:p>
                <a:r>
                  <a:rPr lang="en-US" dirty="0"/>
                  <a:t>Count added or deleted triangles and 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0DF3249F-03F1-4051-82E1-FC23033B15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82210"/>
                <a:ext cx="7543801" cy="1123203"/>
              </a:xfrm>
              <a:blipFill>
                <a:blip r:embed="rId6"/>
                <a:stretch>
                  <a:fillRect l="-2666" t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8345731-A51C-4ABD-9BF1-F8EAD172E578}"/>
              </a:ext>
            </a:extLst>
          </p:cNvPr>
          <p:cNvGrpSpPr/>
          <p:nvPr/>
        </p:nvGrpSpPr>
        <p:grpSpPr>
          <a:xfrm>
            <a:off x="3567534" y="5033875"/>
            <a:ext cx="1172096" cy="461665"/>
            <a:chOff x="337507" y="3690130"/>
            <a:chExt cx="1172096" cy="461665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F3B7037-557F-45C1-A328-3E3C9FA69F04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0373DA5-644A-487D-BC9A-2D7601502BA5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0373DA5-644A-487D-BC9A-2D7601502B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887" r="-125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74C49A-12E3-4817-9600-864CC18694B8}"/>
              </a:ext>
            </a:extLst>
          </p:cNvPr>
          <p:cNvGrpSpPr/>
          <p:nvPr/>
        </p:nvGrpSpPr>
        <p:grpSpPr>
          <a:xfrm>
            <a:off x="3567534" y="5407175"/>
            <a:ext cx="1172096" cy="461665"/>
            <a:chOff x="337507" y="3690130"/>
            <a:chExt cx="1172096" cy="46166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7CF74AD-D79A-48F6-B36D-8BF2E8F14102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875" r="-125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571E44A-599F-40A5-A202-AC0085BDF3F0}"/>
              </a:ext>
            </a:extLst>
          </p:cNvPr>
          <p:cNvSpPr/>
          <p:nvPr/>
        </p:nvSpPr>
        <p:spPr>
          <a:xfrm>
            <a:off x="3567534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0333F92-85B3-4286-AB22-0B00A7373D7A}"/>
              </a:ext>
            </a:extLst>
          </p:cNvPr>
          <p:cNvSpPr/>
          <p:nvPr/>
        </p:nvSpPr>
        <p:spPr>
          <a:xfrm>
            <a:off x="5676283" y="5841904"/>
            <a:ext cx="138771" cy="138771"/>
          </a:xfrm>
          <a:prstGeom prst="ellipse">
            <a:avLst/>
          </a:prstGeom>
          <a:solidFill>
            <a:srgbClr val="E52F1E"/>
          </a:solidFill>
          <a:ln>
            <a:solidFill>
              <a:srgbClr val="E52F1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B71A034-72A3-4926-95E2-C210B1B58099}"/>
              </a:ext>
            </a:extLst>
          </p:cNvPr>
          <p:cNvSpPr/>
          <p:nvPr/>
        </p:nvSpPr>
        <p:spPr>
          <a:xfrm>
            <a:off x="6356846" y="5841902"/>
            <a:ext cx="138772" cy="138772"/>
          </a:xfrm>
          <a:prstGeom prst="ellipse">
            <a:avLst/>
          </a:prstGeom>
          <a:solidFill>
            <a:srgbClr val="E52F1E"/>
          </a:solidFill>
          <a:ln>
            <a:solidFill>
              <a:srgbClr val="E52F1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CD199BD-BF7A-4B2E-9D7C-5DB042AB95F1}"/>
              </a:ext>
            </a:extLst>
          </p:cNvPr>
          <p:cNvCxnSpPr>
            <a:stCxn id="40" idx="6"/>
            <a:endCxn id="41" idx="2"/>
          </p:cNvCxnSpPr>
          <p:nvPr/>
        </p:nvCxnSpPr>
        <p:spPr>
          <a:xfrm flipV="1">
            <a:off x="5815054" y="5911288"/>
            <a:ext cx="541792" cy="2"/>
          </a:xfrm>
          <a:prstGeom prst="line">
            <a:avLst/>
          </a:prstGeom>
          <a:ln w="38100">
            <a:solidFill>
              <a:srgbClr val="E52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935565DD-B27D-4EDA-BF94-C2BB7B09B5CA}"/>
              </a:ext>
            </a:extLst>
          </p:cNvPr>
          <p:cNvSpPr/>
          <p:nvPr/>
        </p:nvSpPr>
        <p:spPr>
          <a:xfrm>
            <a:off x="6034207" y="5329103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26EF0B3-71A2-4852-8D0C-3368FFB7A917}"/>
                  </a:ext>
                </a:extLst>
              </p:cNvPr>
              <p:cNvSpPr txBox="1"/>
              <p:nvPr/>
            </p:nvSpPr>
            <p:spPr>
              <a:xfrm>
                <a:off x="5979616" y="4948569"/>
                <a:ext cx="2976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26EF0B3-71A2-4852-8D0C-3368FFB7A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616" y="4948569"/>
                <a:ext cx="29764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0601719-506A-4260-87B4-44AAB3CCF30F}"/>
                  </a:ext>
                </a:extLst>
              </p:cNvPr>
              <p:cNvSpPr txBox="1"/>
              <p:nvPr/>
            </p:nvSpPr>
            <p:spPr>
              <a:xfrm>
                <a:off x="5431668" y="5861113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0601719-506A-4260-87B4-44AAB3CCF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668" y="5861113"/>
                <a:ext cx="29091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8833F5B-35E7-45CD-B3F1-E40049FF370D}"/>
                  </a:ext>
                </a:extLst>
              </p:cNvPr>
              <p:cNvSpPr txBox="1"/>
              <p:nvPr/>
            </p:nvSpPr>
            <p:spPr>
              <a:xfrm>
                <a:off x="6464644" y="5893789"/>
                <a:ext cx="2878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rgbClr val="E52F1E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8833F5B-35E7-45CD-B3F1-E40049FF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644" y="5893789"/>
                <a:ext cx="28783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E42A58A-B7EC-4815-8F59-AB7DE23EB992}"/>
                  </a:ext>
                </a:extLst>
              </p:cNvPr>
              <p:cNvSpPr/>
              <p:nvPr/>
            </p:nvSpPr>
            <p:spPr>
              <a:xfrm>
                <a:off x="2577321" y="4539944"/>
                <a:ext cx="11003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−=1</m:t>
                      </m:r>
                    </m:oMath>
                  </m:oMathPara>
                </a14:m>
                <a:endParaRPr lang="en-US" sz="2800" dirty="0">
                  <a:solidFill>
                    <a:srgbClr val="E52F1E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E42A58A-B7EC-4815-8F59-AB7DE23EB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321" y="4539944"/>
                <a:ext cx="110036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61C9E15-C17E-47BB-8331-54EBD8B44563}"/>
                  </a:ext>
                </a:extLst>
              </p:cNvPr>
              <p:cNvSpPr/>
              <p:nvPr/>
            </p:nvSpPr>
            <p:spPr>
              <a:xfrm>
                <a:off x="2507498" y="5794506"/>
                <a:ext cx="983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61C9E15-C17E-47BB-8331-54EBD8B445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498" y="5794506"/>
                <a:ext cx="983795" cy="461665"/>
              </a:xfrm>
              <a:prstGeom prst="rect">
                <a:avLst/>
              </a:prstGeom>
              <a:blipFill>
                <a:blip r:embed="rId13"/>
                <a:stretch>
                  <a:fillRect l="-1235" r="-123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C7EA263A-2F9D-4FF7-9CFE-DAFA01BACB30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69" name="TextBox 34">
              <a:extLst>
                <a:ext uri="{FF2B5EF4-FFF2-40B4-BE49-F238E27FC236}">
                  <a16:creationId xmlns:a16="http://schemas.microsoft.com/office/drawing/2014/main" id="{927D6722-725C-42D1-8741-BBB53DE5FA68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71" name="TextBox 36">
              <a:extLst>
                <a:ext uri="{FF2B5EF4-FFF2-40B4-BE49-F238E27FC236}">
                  <a16:creationId xmlns:a16="http://schemas.microsoft.com/office/drawing/2014/main" id="{23B8A2E8-1172-49A1-97D2-8655A57B0460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72" name="TextBox 37">
              <a:extLst>
                <a:ext uri="{FF2B5EF4-FFF2-40B4-BE49-F238E27FC236}">
                  <a16:creationId xmlns:a16="http://schemas.microsoft.com/office/drawing/2014/main" id="{1ADE8EF4-2264-40BC-833A-CAECFA4356F4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73" name="TextBox 38">
              <a:extLst>
                <a:ext uri="{FF2B5EF4-FFF2-40B4-BE49-F238E27FC236}">
                  <a16:creationId xmlns:a16="http://schemas.microsoft.com/office/drawing/2014/main" id="{43A74CE8-3D01-4C84-BAE1-E6021E624FC6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74" name="TextBox 37">
              <a:extLst>
                <a:ext uri="{FF2B5EF4-FFF2-40B4-BE49-F238E27FC236}">
                  <a16:creationId xmlns:a16="http://schemas.microsoft.com/office/drawing/2014/main" id="{983C1667-2C66-4CB6-AA1C-C41A7FE35AD9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6CE91BF-F3D7-401C-8C66-22ACBFC62D89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0ECE8F4-3376-4877-B17A-E4A1CFF1901B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7392733-799A-4160-9422-DCDD547ADEB9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9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9E3B-ACF9-4044-8EBF-4AC29AB1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ThinkD</a:t>
            </a:r>
            <a:r>
              <a:rPr lang="en-US" dirty="0"/>
              <a:t>-FAST: Test Step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9F7D9-7FFA-4C3A-AD19-B7ECE0AE0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06023-7AC0-4A71-9E08-D90F83B04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r>
              <a:rPr lang="mr-IN" dirty="0"/>
              <a:t>/46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BD1DBA-C4E5-4496-A980-2B003117C231}"/>
              </a:ext>
            </a:extLst>
          </p:cNvPr>
          <p:cNvGrpSpPr/>
          <p:nvPr/>
        </p:nvGrpSpPr>
        <p:grpSpPr>
          <a:xfrm>
            <a:off x="51865" y="61368"/>
            <a:ext cx="9003349" cy="400110"/>
            <a:chOff x="51865" y="61368"/>
            <a:chExt cx="9003349" cy="400110"/>
          </a:xfrm>
        </p:grpSpPr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2E28C7CA-EC8B-4AE5-9BF3-650DFFE206A5}"/>
                </a:ext>
              </a:extLst>
            </p:cNvPr>
            <p:cNvSpPr txBox="1"/>
            <p:nvPr/>
          </p:nvSpPr>
          <p:spPr>
            <a:xfrm>
              <a:off x="51865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E6AA4564-967E-4D9E-823A-93AD578BD9D0}"/>
                </a:ext>
              </a:extLst>
            </p:cNvPr>
            <p:cNvSpPr txBox="1"/>
            <p:nvPr/>
          </p:nvSpPr>
          <p:spPr>
            <a:xfrm>
              <a:off x="3188446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Algorithm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:a16="http://schemas.microsoft.com/office/drawing/2014/main" id="{6C7C8143-8875-4E91-ADF8-A1707A3E3F2F}"/>
                </a:ext>
              </a:extLst>
            </p:cNvPr>
            <p:cNvSpPr txBox="1"/>
            <p:nvPr/>
          </p:nvSpPr>
          <p:spPr>
            <a:xfrm>
              <a:off x="5973134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82536CE1-629F-4005-9E8A-76D6F610F7B4}"/>
                </a:ext>
              </a:extLst>
            </p:cNvPr>
            <p:cNvSpPr txBox="1"/>
            <p:nvPr/>
          </p:nvSpPr>
          <p:spPr>
            <a:xfrm>
              <a:off x="1835704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B13C48D2-4B70-4A92-A952-CE6F95D14D6F}"/>
                </a:ext>
              </a:extLst>
            </p:cNvPr>
            <p:cNvSpPr txBox="1"/>
            <p:nvPr/>
          </p:nvSpPr>
          <p:spPr>
            <a:xfrm>
              <a:off x="7706149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12" name="TextBox 38">
              <a:extLst>
                <a:ext uri="{FF2B5EF4-FFF2-40B4-BE49-F238E27FC236}">
                  <a16:creationId xmlns:a16="http://schemas.microsoft.com/office/drawing/2014/main" id="{CAAD89FB-2583-4A82-8B4E-F969DF69E0B4}"/>
                </a:ext>
              </a:extLst>
            </p:cNvPr>
            <p:cNvSpPr txBox="1"/>
            <p:nvPr/>
          </p:nvSpPr>
          <p:spPr>
            <a:xfrm>
              <a:off x="4636660" y="61368"/>
              <a:ext cx="1129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Analysis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99E81272-7B91-4176-8386-053967C26690}"/>
              </a:ext>
            </a:extLst>
          </p:cNvPr>
          <p:cNvSpPr/>
          <p:nvPr/>
        </p:nvSpPr>
        <p:spPr>
          <a:xfrm>
            <a:off x="2484956" y="329877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CA0781-53BE-42B9-B2CB-F94FAA6F1234}"/>
              </a:ext>
            </a:extLst>
          </p:cNvPr>
          <p:cNvSpPr/>
          <p:nvPr/>
        </p:nvSpPr>
        <p:spPr>
          <a:xfrm>
            <a:off x="7423521" y="2978714"/>
            <a:ext cx="1365773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Flowchart: Decision 53">
            <a:extLst>
              <a:ext uri="{FF2B5EF4-FFF2-40B4-BE49-F238E27FC236}">
                <a16:creationId xmlns:a16="http://schemas.microsoft.com/office/drawing/2014/main" id="{73CE6742-886F-4FA0-AA6B-81E1F9AA9C5D}"/>
              </a:ext>
            </a:extLst>
          </p:cNvPr>
          <p:cNvSpPr/>
          <p:nvPr/>
        </p:nvSpPr>
        <p:spPr>
          <a:xfrm>
            <a:off x="4917272" y="2868466"/>
            <a:ext cx="1581900" cy="1059873"/>
          </a:xfrm>
          <a:prstGeom prst="flowChartDecision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E52F1E"/>
                </a:solidFill>
              </a:rPr>
              <a:t>test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EAEA48-9EB4-47DD-86BD-CF3FB5D15AD8}"/>
              </a:ext>
            </a:extLst>
          </p:cNvPr>
          <p:cNvSpPr/>
          <p:nvPr/>
        </p:nvSpPr>
        <p:spPr>
          <a:xfrm>
            <a:off x="343664" y="2978714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BF1132B-2E8D-42DE-A9D7-DE296E35CDB0}"/>
              </a:ext>
            </a:extLst>
          </p:cNvPr>
          <p:cNvSpPr/>
          <p:nvPr/>
        </p:nvSpPr>
        <p:spPr>
          <a:xfrm>
            <a:off x="2630468" y="2978714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CFFD1A-2BCE-418A-981E-A2B13FA0FE72}"/>
              </a:ext>
            </a:extLst>
          </p:cNvPr>
          <p:cNvCxnSpPr>
            <a:cxnSpLocks/>
            <a:stCxn id="55" idx="3"/>
            <a:endCxn id="56" idx="1"/>
          </p:cNvCxnSpPr>
          <p:nvPr/>
        </p:nvCxnSpPr>
        <p:spPr>
          <a:xfrm>
            <a:off x="1706120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B08274F-777B-4CC3-AD77-C137240C8F02}"/>
              </a:ext>
            </a:extLst>
          </p:cNvPr>
          <p:cNvCxnSpPr>
            <a:cxnSpLocks/>
            <a:stCxn id="56" idx="3"/>
            <a:endCxn id="54" idx="1"/>
          </p:cNvCxnSpPr>
          <p:nvPr/>
        </p:nvCxnSpPr>
        <p:spPr>
          <a:xfrm>
            <a:off x="3992924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421D804-11F7-4D9B-98D2-74BD8BC1002D}"/>
              </a:ext>
            </a:extLst>
          </p:cNvPr>
          <p:cNvCxnSpPr>
            <a:cxnSpLocks/>
            <a:stCxn id="54" idx="3"/>
            <a:endCxn id="53" idx="1"/>
          </p:cNvCxnSpPr>
          <p:nvPr/>
        </p:nvCxnSpPr>
        <p:spPr>
          <a:xfrm>
            <a:off x="6499172" y="3398403"/>
            <a:ext cx="92434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DFE4F964-BCD7-4165-9D35-D4957E7BE339}"/>
              </a:ext>
            </a:extLst>
          </p:cNvPr>
          <p:cNvCxnSpPr>
            <a:cxnSpLocks/>
            <a:stCxn id="53" idx="0"/>
            <a:endCxn id="55" idx="0"/>
          </p:cNvCxnSpPr>
          <p:nvPr/>
        </p:nvCxnSpPr>
        <p:spPr>
          <a:xfrm rot="16200000" flipV="1">
            <a:off x="4565650" y="-562044"/>
            <a:ext cx="12700" cy="7081516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AEC52198-2E8E-49B7-B46C-4DF3D02F779B}"/>
              </a:ext>
            </a:extLst>
          </p:cNvPr>
          <p:cNvCxnSpPr>
            <a:cxnSpLocks/>
            <a:stCxn id="54" idx="2"/>
            <a:endCxn id="55" idx="2"/>
          </p:cNvCxnSpPr>
          <p:nvPr/>
        </p:nvCxnSpPr>
        <p:spPr>
          <a:xfrm rot="5400000" flipH="1">
            <a:off x="3311433" y="1531550"/>
            <a:ext cx="110248" cy="4683330"/>
          </a:xfrm>
          <a:prstGeom prst="bentConnector3">
            <a:avLst>
              <a:gd name="adj1" fmla="val -9425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46A56CC-2E89-4D1B-843E-D3C9B08083BD}"/>
              </a:ext>
            </a:extLst>
          </p:cNvPr>
          <p:cNvSpPr txBox="1"/>
          <p:nvPr/>
        </p:nvSpPr>
        <p:spPr>
          <a:xfrm>
            <a:off x="6577001" y="3368632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E52F1E"/>
                </a:solidFill>
              </a:rPr>
              <a:t>Yes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13386F-A1FA-4FF4-82B1-8A6B58D46262}"/>
              </a:ext>
            </a:extLst>
          </p:cNvPr>
          <p:cNvSpPr txBox="1"/>
          <p:nvPr/>
        </p:nvSpPr>
        <p:spPr>
          <a:xfrm>
            <a:off x="5786051" y="3758385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E52F1E"/>
                </a:solidFill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/>
              <p:nvPr/>
            </p:nvSpPr>
            <p:spPr>
              <a:xfrm>
                <a:off x="729155" y="4154044"/>
                <a:ext cx="8291245" cy="1737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time      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 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change: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count     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memory :</a:t>
                </a:r>
              </a:p>
              <a:p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55" y="4154044"/>
                <a:ext cx="8291245" cy="1737912"/>
              </a:xfrm>
              <a:prstGeom prst="rect">
                <a:avLst/>
              </a:prstGeom>
              <a:blipFill>
                <a:blip r:embed="rId3"/>
                <a:stretch>
                  <a:fillRect l="-2647" t="-5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ABC4CDA-FBEC-4DF4-865D-0D532470B73D}"/>
              </a:ext>
            </a:extLst>
          </p:cNvPr>
          <p:cNvGrpSpPr/>
          <p:nvPr/>
        </p:nvGrpSpPr>
        <p:grpSpPr>
          <a:xfrm>
            <a:off x="2395487" y="5033875"/>
            <a:ext cx="1172096" cy="461665"/>
            <a:chOff x="337507" y="3690130"/>
            <a:chExt cx="1172096" cy="46166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575826D-83C3-48D5-A89B-7ADEAE38FD0C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A52A1A-DE61-4DFB-B615-77FB74BB14A9}"/>
              </a:ext>
            </a:extLst>
          </p:cNvPr>
          <p:cNvGrpSpPr/>
          <p:nvPr/>
        </p:nvGrpSpPr>
        <p:grpSpPr>
          <a:xfrm>
            <a:off x="2395487" y="5410815"/>
            <a:ext cx="1172096" cy="461665"/>
            <a:chOff x="337507" y="3690130"/>
            <a:chExt cx="1172096" cy="4616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61C98C2-AD4E-44D7-B519-979B52BC61A8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4D0D083-8BFB-4B3E-B08F-18320EED3ABD}"/>
              </a:ext>
            </a:extLst>
          </p:cNvPr>
          <p:cNvSpPr/>
          <p:nvPr/>
        </p:nvSpPr>
        <p:spPr>
          <a:xfrm>
            <a:off x="2395487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0DF3249F-03F1-4051-82E1-FC23033B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82210"/>
            <a:ext cx="7543801" cy="1123203"/>
          </a:xfrm>
        </p:spPr>
        <p:txBody>
          <a:bodyPr/>
          <a:lstStyle/>
          <a:p>
            <a:r>
              <a:rPr lang="en-US" dirty="0"/>
              <a:t>Test if the arrived edge is in memory 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8345731-A51C-4ABD-9BF1-F8EAD172E578}"/>
              </a:ext>
            </a:extLst>
          </p:cNvPr>
          <p:cNvGrpSpPr/>
          <p:nvPr/>
        </p:nvGrpSpPr>
        <p:grpSpPr>
          <a:xfrm>
            <a:off x="3567534" y="5033875"/>
            <a:ext cx="1172096" cy="461665"/>
            <a:chOff x="337507" y="3690130"/>
            <a:chExt cx="1172096" cy="461665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F3B7037-557F-45C1-A328-3E3C9FA69F04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0373DA5-644A-487D-BC9A-2D7601502BA5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E52F1E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E52F1E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rgbClr val="E52F1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E52F1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E52F1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E52F1E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0373DA5-644A-487D-BC9A-2D7601502B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887" r="-125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74C49A-12E3-4817-9600-864CC18694B8}"/>
              </a:ext>
            </a:extLst>
          </p:cNvPr>
          <p:cNvGrpSpPr/>
          <p:nvPr/>
        </p:nvGrpSpPr>
        <p:grpSpPr>
          <a:xfrm>
            <a:off x="3567534" y="5407175"/>
            <a:ext cx="1172096" cy="461665"/>
            <a:chOff x="337507" y="3690130"/>
            <a:chExt cx="1172096" cy="46166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7CF74AD-D79A-48F6-B36D-8BF2E8F14102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875" r="-125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571E44A-599F-40A5-A202-AC0085BDF3F0}"/>
              </a:ext>
            </a:extLst>
          </p:cNvPr>
          <p:cNvSpPr/>
          <p:nvPr/>
        </p:nvSpPr>
        <p:spPr>
          <a:xfrm>
            <a:off x="3567534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586D85A-91C8-473C-BB87-E0F12879364C}"/>
                  </a:ext>
                </a:extLst>
              </p:cNvPr>
              <p:cNvSpPr/>
              <p:nvPr/>
            </p:nvSpPr>
            <p:spPr>
              <a:xfrm>
                <a:off x="2507498" y="5794506"/>
                <a:ext cx="983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586D85A-91C8-473C-BB87-E0F128793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498" y="5794506"/>
                <a:ext cx="983795" cy="461665"/>
              </a:xfrm>
              <a:prstGeom prst="rect">
                <a:avLst/>
              </a:prstGeom>
              <a:blipFill>
                <a:blip r:embed="rId8"/>
                <a:stretch>
                  <a:fillRect l="-1235" r="-123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113D744E-2C19-4659-89D3-79745CB91945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FD3B728-D9AF-4296-BD12-60543A7E8AB8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E4E2348-DDAC-49F7-BE52-E49C40F411D7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199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9E3B-ACF9-4044-8EBF-4AC29AB1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ThinkD</a:t>
            </a:r>
            <a:r>
              <a:rPr lang="en-US" dirty="0"/>
              <a:t>-FAST: Store Step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9F7D9-7FFA-4C3A-AD19-B7ECE0AE0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B06023-7AC0-4A71-9E08-D90F83B04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r>
              <a:rPr lang="mr-IN" dirty="0"/>
              <a:t>/46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BD1DBA-C4E5-4496-A980-2B003117C231}"/>
              </a:ext>
            </a:extLst>
          </p:cNvPr>
          <p:cNvGrpSpPr/>
          <p:nvPr/>
        </p:nvGrpSpPr>
        <p:grpSpPr>
          <a:xfrm>
            <a:off x="51865" y="61368"/>
            <a:ext cx="9003349" cy="400110"/>
            <a:chOff x="51865" y="61368"/>
            <a:chExt cx="9003349" cy="400110"/>
          </a:xfrm>
        </p:grpSpPr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2E28C7CA-EC8B-4AE5-9BF3-650DFFE206A5}"/>
                </a:ext>
              </a:extLst>
            </p:cNvPr>
            <p:cNvSpPr txBox="1"/>
            <p:nvPr/>
          </p:nvSpPr>
          <p:spPr>
            <a:xfrm>
              <a:off x="51865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E6AA4564-967E-4D9E-823A-93AD578BD9D0}"/>
                </a:ext>
              </a:extLst>
            </p:cNvPr>
            <p:cNvSpPr txBox="1"/>
            <p:nvPr/>
          </p:nvSpPr>
          <p:spPr>
            <a:xfrm>
              <a:off x="3188446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Algorithm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:a16="http://schemas.microsoft.com/office/drawing/2014/main" id="{6C7C8143-8875-4E91-ADF8-A1707A3E3F2F}"/>
                </a:ext>
              </a:extLst>
            </p:cNvPr>
            <p:cNvSpPr txBox="1"/>
            <p:nvPr/>
          </p:nvSpPr>
          <p:spPr>
            <a:xfrm>
              <a:off x="5973134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82536CE1-629F-4005-9E8A-76D6F610F7B4}"/>
                </a:ext>
              </a:extLst>
            </p:cNvPr>
            <p:cNvSpPr txBox="1"/>
            <p:nvPr/>
          </p:nvSpPr>
          <p:spPr>
            <a:xfrm>
              <a:off x="1835704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B13C48D2-4B70-4A92-A952-CE6F95D14D6F}"/>
                </a:ext>
              </a:extLst>
            </p:cNvPr>
            <p:cNvSpPr txBox="1"/>
            <p:nvPr/>
          </p:nvSpPr>
          <p:spPr>
            <a:xfrm>
              <a:off x="7706149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  <p:sp>
          <p:nvSpPr>
            <p:cNvPr id="12" name="TextBox 38">
              <a:extLst>
                <a:ext uri="{FF2B5EF4-FFF2-40B4-BE49-F238E27FC236}">
                  <a16:creationId xmlns:a16="http://schemas.microsoft.com/office/drawing/2014/main" id="{CAAD89FB-2583-4A82-8B4E-F969DF69E0B4}"/>
                </a:ext>
              </a:extLst>
            </p:cNvPr>
            <p:cNvSpPr txBox="1"/>
            <p:nvPr/>
          </p:nvSpPr>
          <p:spPr>
            <a:xfrm>
              <a:off x="4636660" y="61368"/>
              <a:ext cx="11295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Analysis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99E81272-7B91-4176-8386-053967C26690}"/>
              </a:ext>
            </a:extLst>
          </p:cNvPr>
          <p:cNvSpPr/>
          <p:nvPr/>
        </p:nvSpPr>
        <p:spPr>
          <a:xfrm>
            <a:off x="2484956" y="329877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CA0781-53BE-42B9-B2CB-F94FAA6F1234}"/>
              </a:ext>
            </a:extLst>
          </p:cNvPr>
          <p:cNvSpPr/>
          <p:nvPr/>
        </p:nvSpPr>
        <p:spPr>
          <a:xfrm>
            <a:off x="7423521" y="2978714"/>
            <a:ext cx="1365773" cy="839377"/>
          </a:xfrm>
          <a:prstGeom prst="rect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  <a:p>
            <a:pPr algn="ctr"/>
            <a:r>
              <a:rPr lang="en-US" sz="2800" b="1" dirty="0">
                <a:solidFill>
                  <a:srgbClr val="E52F1E"/>
                </a:solidFill>
              </a:rPr>
              <a:t>delete</a:t>
            </a:r>
            <a:endParaRPr lang="en-US" sz="2400" b="1" dirty="0">
              <a:solidFill>
                <a:srgbClr val="E52F1E"/>
              </a:solidFill>
            </a:endParaRPr>
          </a:p>
        </p:txBody>
      </p:sp>
      <p:sp>
        <p:nvSpPr>
          <p:cNvPr id="54" name="Flowchart: Decision 53">
            <a:extLst>
              <a:ext uri="{FF2B5EF4-FFF2-40B4-BE49-F238E27FC236}">
                <a16:creationId xmlns:a16="http://schemas.microsoft.com/office/drawing/2014/main" id="{73CE6742-886F-4FA0-AA6B-81E1F9AA9C5D}"/>
              </a:ext>
            </a:extLst>
          </p:cNvPr>
          <p:cNvSpPr/>
          <p:nvPr/>
        </p:nvSpPr>
        <p:spPr>
          <a:xfrm>
            <a:off x="4917272" y="2868466"/>
            <a:ext cx="1581900" cy="1059873"/>
          </a:xfrm>
          <a:prstGeom prst="flowChartDecision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EAEA48-9EB4-47DD-86BD-CF3FB5D15AD8}"/>
              </a:ext>
            </a:extLst>
          </p:cNvPr>
          <p:cNvSpPr/>
          <p:nvPr/>
        </p:nvSpPr>
        <p:spPr>
          <a:xfrm>
            <a:off x="343664" y="2978714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BF1132B-2E8D-42DE-A9D7-DE296E35CDB0}"/>
              </a:ext>
            </a:extLst>
          </p:cNvPr>
          <p:cNvSpPr/>
          <p:nvPr/>
        </p:nvSpPr>
        <p:spPr>
          <a:xfrm>
            <a:off x="2630468" y="2978714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CFFD1A-2BCE-418A-981E-A2B13FA0FE72}"/>
              </a:ext>
            </a:extLst>
          </p:cNvPr>
          <p:cNvCxnSpPr>
            <a:cxnSpLocks/>
            <a:stCxn id="55" idx="3"/>
            <a:endCxn id="56" idx="1"/>
          </p:cNvCxnSpPr>
          <p:nvPr/>
        </p:nvCxnSpPr>
        <p:spPr>
          <a:xfrm>
            <a:off x="1706120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B08274F-777B-4CC3-AD77-C137240C8F02}"/>
              </a:ext>
            </a:extLst>
          </p:cNvPr>
          <p:cNvCxnSpPr>
            <a:cxnSpLocks/>
            <a:stCxn id="56" idx="3"/>
            <a:endCxn id="54" idx="1"/>
          </p:cNvCxnSpPr>
          <p:nvPr/>
        </p:nvCxnSpPr>
        <p:spPr>
          <a:xfrm>
            <a:off x="3992924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421D804-11F7-4D9B-98D2-74BD8BC1002D}"/>
              </a:ext>
            </a:extLst>
          </p:cNvPr>
          <p:cNvCxnSpPr>
            <a:cxnSpLocks/>
            <a:stCxn id="54" idx="3"/>
            <a:endCxn id="53" idx="1"/>
          </p:cNvCxnSpPr>
          <p:nvPr/>
        </p:nvCxnSpPr>
        <p:spPr>
          <a:xfrm>
            <a:off x="6499172" y="3398403"/>
            <a:ext cx="92434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DFE4F964-BCD7-4165-9D35-D4957E7BE339}"/>
              </a:ext>
            </a:extLst>
          </p:cNvPr>
          <p:cNvCxnSpPr>
            <a:cxnSpLocks/>
            <a:stCxn id="53" idx="0"/>
            <a:endCxn id="55" idx="0"/>
          </p:cNvCxnSpPr>
          <p:nvPr/>
        </p:nvCxnSpPr>
        <p:spPr>
          <a:xfrm rot="16200000" flipV="1">
            <a:off x="4565650" y="-562044"/>
            <a:ext cx="12700" cy="7081516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AEC52198-2E8E-49B7-B46C-4DF3D02F779B}"/>
              </a:ext>
            </a:extLst>
          </p:cNvPr>
          <p:cNvCxnSpPr>
            <a:cxnSpLocks/>
            <a:stCxn id="54" idx="2"/>
            <a:endCxn id="55" idx="2"/>
          </p:cNvCxnSpPr>
          <p:nvPr/>
        </p:nvCxnSpPr>
        <p:spPr>
          <a:xfrm rot="5400000" flipH="1">
            <a:off x="3311433" y="1531550"/>
            <a:ext cx="110248" cy="4683330"/>
          </a:xfrm>
          <a:prstGeom prst="bentConnector3">
            <a:avLst>
              <a:gd name="adj1" fmla="val -9425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46A56CC-2E89-4D1B-843E-D3C9B08083BD}"/>
              </a:ext>
            </a:extLst>
          </p:cNvPr>
          <p:cNvSpPr txBox="1"/>
          <p:nvPr/>
        </p:nvSpPr>
        <p:spPr>
          <a:xfrm>
            <a:off x="6577001" y="3368632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E52F1E"/>
                </a:solidFill>
              </a:rPr>
              <a:t>Yes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13386F-A1FA-4FF4-82B1-8A6B58D46262}"/>
              </a:ext>
            </a:extLst>
          </p:cNvPr>
          <p:cNvSpPr txBox="1"/>
          <p:nvPr/>
        </p:nvSpPr>
        <p:spPr>
          <a:xfrm>
            <a:off x="5786051" y="3758385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/>
              <p:nvPr/>
            </p:nvSpPr>
            <p:spPr>
              <a:xfrm>
                <a:off x="729155" y="4154044"/>
                <a:ext cx="8291245" cy="1307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time      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 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change: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count     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memory :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5C9C92-3B00-488F-A4B9-5B10F0E44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55" y="4154044"/>
                <a:ext cx="8291245" cy="1307024"/>
              </a:xfrm>
              <a:prstGeom prst="rect">
                <a:avLst/>
              </a:prstGeom>
              <a:blipFill>
                <a:blip r:embed="rId3"/>
                <a:stretch>
                  <a:fillRect l="-2647" t="-7907" b="-1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1ABC4CDA-FBEC-4DF4-865D-0D532470B73D}"/>
              </a:ext>
            </a:extLst>
          </p:cNvPr>
          <p:cNvGrpSpPr/>
          <p:nvPr/>
        </p:nvGrpSpPr>
        <p:grpSpPr>
          <a:xfrm>
            <a:off x="2395487" y="5033875"/>
            <a:ext cx="1172096" cy="461665"/>
            <a:chOff x="337507" y="3690130"/>
            <a:chExt cx="1172096" cy="46166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575826D-83C3-48D5-A89B-7ADEAE38FD0C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6752EF7-C70F-4E39-AE30-24E3F66937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A52A1A-DE61-4DFB-B615-77FB74BB14A9}"/>
              </a:ext>
            </a:extLst>
          </p:cNvPr>
          <p:cNvGrpSpPr/>
          <p:nvPr/>
        </p:nvGrpSpPr>
        <p:grpSpPr>
          <a:xfrm>
            <a:off x="2395487" y="5410815"/>
            <a:ext cx="1172096" cy="461665"/>
            <a:chOff x="337507" y="3690130"/>
            <a:chExt cx="1172096" cy="4616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61C98C2-AD4E-44D7-B519-979B52BC61A8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4C2A141-017D-4804-9311-95A4908F1A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4D0D083-8BFB-4B3E-B08F-18320EED3ABD}"/>
              </a:ext>
            </a:extLst>
          </p:cNvPr>
          <p:cNvSpPr/>
          <p:nvPr/>
        </p:nvSpPr>
        <p:spPr>
          <a:xfrm>
            <a:off x="2395487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0DF3249F-03F1-4051-82E1-FC23033B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82210"/>
            <a:ext cx="7543801" cy="1123203"/>
          </a:xfrm>
        </p:spPr>
        <p:txBody>
          <a:bodyPr/>
          <a:lstStyle/>
          <a:p>
            <a:r>
              <a:rPr lang="en-US" dirty="0"/>
              <a:t>Remove the arrived edge from memory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F3B7037-557F-45C1-A328-3E3C9FA69F04}"/>
              </a:ext>
            </a:extLst>
          </p:cNvPr>
          <p:cNvSpPr/>
          <p:nvPr/>
        </p:nvSpPr>
        <p:spPr>
          <a:xfrm>
            <a:off x="3567534" y="5111849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74C49A-12E3-4817-9600-864CC18694B8}"/>
              </a:ext>
            </a:extLst>
          </p:cNvPr>
          <p:cNvGrpSpPr/>
          <p:nvPr/>
        </p:nvGrpSpPr>
        <p:grpSpPr>
          <a:xfrm>
            <a:off x="3567534" y="5407175"/>
            <a:ext cx="1172096" cy="461665"/>
            <a:chOff x="337507" y="3690130"/>
            <a:chExt cx="1172096" cy="46166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7CF74AD-D79A-48F6-B36D-8BF2E8F14102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D4E7128-5203-4331-87D2-565969771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875" r="-125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571E44A-599F-40A5-A202-AC0085BDF3F0}"/>
              </a:ext>
            </a:extLst>
          </p:cNvPr>
          <p:cNvSpPr/>
          <p:nvPr/>
        </p:nvSpPr>
        <p:spPr>
          <a:xfrm>
            <a:off x="3567534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BF6AD06-A27A-46EF-9FBA-9149267875CD}"/>
                  </a:ext>
                </a:extLst>
              </p:cNvPr>
              <p:cNvSpPr/>
              <p:nvPr/>
            </p:nvSpPr>
            <p:spPr>
              <a:xfrm>
                <a:off x="2507498" y="5794506"/>
                <a:ext cx="983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BF6AD06-A27A-46EF-9FBA-914926787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498" y="5794506"/>
                <a:ext cx="983795" cy="461665"/>
              </a:xfrm>
              <a:prstGeom prst="rect">
                <a:avLst/>
              </a:prstGeom>
              <a:blipFill>
                <a:blip r:embed="rId7"/>
                <a:stretch>
                  <a:fillRect l="-1235" r="-123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 descr="Image result for windows trash bin icon">
            <a:extLst>
              <a:ext uri="{FF2B5EF4-FFF2-40B4-BE49-F238E27FC236}">
                <a16:creationId xmlns:a16="http://schemas.microsoft.com/office/drawing/2014/main" id="{8425A0A5-F383-450F-91A1-002D311A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78" y="4866178"/>
            <a:ext cx="1480068" cy="14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0373DA5-644A-487D-BC9A-2D7601502BA5}"/>
                  </a:ext>
                </a:extLst>
              </p:cNvPr>
              <p:cNvSpPr/>
              <p:nvPr/>
            </p:nvSpPr>
            <p:spPr>
              <a:xfrm>
                <a:off x="4926789" y="5492281"/>
                <a:ext cx="9724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E52F1E"/>
                  </a:solidFill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0373DA5-644A-487D-BC9A-2D7601502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789" y="5492281"/>
                <a:ext cx="972446" cy="461665"/>
              </a:xfrm>
              <a:prstGeom prst="rect">
                <a:avLst/>
              </a:prstGeom>
              <a:blipFill>
                <a:blip r:embed="rId9"/>
                <a:stretch>
                  <a:fillRect l="-1250" r="-125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Circular 2">
            <a:extLst>
              <a:ext uri="{FF2B5EF4-FFF2-40B4-BE49-F238E27FC236}">
                <a16:creationId xmlns:a16="http://schemas.microsoft.com/office/drawing/2014/main" id="{B40B928D-0A31-49F1-B807-455C2E5ADF04}"/>
              </a:ext>
            </a:extLst>
          </p:cNvPr>
          <p:cNvSpPr/>
          <p:nvPr/>
        </p:nvSpPr>
        <p:spPr>
          <a:xfrm>
            <a:off x="4240916" y="4731561"/>
            <a:ext cx="1172096" cy="1172096"/>
          </a:xfrm>
          <a:prstGeom prst="circularArrow">
            <a:avLst/>
          </a:prstGeom>
          <a:solidFill>
            <a:srgbClr val="E52F1E"/>
          </a:solidFill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A052A0-BA1C-4DBC-A01E-50E4C25B751A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25D1A2D-1543-4D76-9776-D2A0BA373E7A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CCFC114-086E-4B47-B6D7-9C3745118015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96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B312-6299-4C6F-A0C9-CEC3EDE7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69" y="286605"/>
            <a:ext cx="8287120" cy="1054704"/>
          </a:xfrm>
        </p:spPr>
        <p:txBody>
          <a:bodyPr>
            <a:normAutofit/>
          </a:bodyPr>
          <a:lstStyle/>
          <a:p>
            <a:r>
              <a:rPr lang="en-US"/>
              <a:t>Application: Anomaly Detection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30CD7-868B-4007-BA06-62838993A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Accurate Triangle Counting in Graph Streams with Deletions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3C2B5-9292-4FD1-97FB-0817C6AA7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r>
              <a:rPr lang="mr-IN" dirty="0"/>
              <a:t>/46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69" y="2631063"/>
            <a:ext cx="4297050" cy="3090381"/>
          </a:xfrm>
          <a:prstGeom prst="rect">
            <a:avLst/>
          </a:prstGeom>
        </p:spPr>
      </p:pic>
      <p:pic>
        <p:nvPicPr>
          <p:cNvPr id="1026" name="Picture 2" descr="mage result for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82" y="1703542"/>
            <a:ext cx="1683657" cy="8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68978" y="5709486"/>
            <a:ext cx="140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Degree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1167655" y="3905447"/>
            <a:ext cx="307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# Incident Triangles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73438" y="2129742"/>
            <a:ext cx="162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[KMF11]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041" y="2743200"/>
            <a:ext cx="3399593" cy="29893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72002" y="5709486"/>
            <a:ext cx="140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Degree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3790920" y="3917405"/>
            <a:ext cx="307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# Incident Triangles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23137" y="2126413"/>
            <a:ext cx="140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[LJK18]</a:t>
            </a:r>
          </a:p>
        </p:txBody>
      </p:sp>
      <p:pic>
        <p:nvPicPr>
          <p:cNvPr id="1028" name="Picture 4" descr="mage result for phone call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52" y="1638001"/>
            <a:ext cx="936648" cy="9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598211" y="2823209"/>
            <a:ext cx="2145239" cy="1563193"/>
          </a:xfrm>
          <a:prstGeom prst="rect">
            <a:avLst/>
          </a:prstGeom>
          <a:noFill/>
          <a:ln w="38100">
            <a:solidFill>
              <a:srgbClr val="56B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flipH="1">
            <a:off x="1125582" y="2822395"/>
            <a:ext cx="1419594" cy="1086666"/>
          </a:xfrm>
          <a:prstGeom prst="rect">
            <a:avLst/>
          </a:prstGeom>
          <a:noFill/>
          <a:ln w="38100">
            <a:solidFill>
              <a:srgbClr val="56B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B66125-44BD-4C7A-9370-BE90CA280D10}"/>
              </a:ext>
            </a:extLst>
          </p:cNvPr>
          <p:cNvCxnSpPr>
            <a:cxnSpLocks/>
          </p:cNvCxnSpPr>
          <p:nvPr/>
        </p:nvCxnSpPr>
        <p:spPr>
          <a:xfrm>
            <a:off x="8291245" y="4717473"/>
            <a:ext cx="155865" cy="2182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034585-417E-45AC-8E8B-594424D0F808}"/>
              </a:ext>
            </a:extLst>
          </p:cNvPr>
          <p:cNvSpPr txBox="1"/>
          <p:nvPr/>
        </p:nvSpPr>
        <p:spPr>
          <a:xfrm>
            <a:off x="7195742" y="4339188"/>
            <a:ext cx="169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Telemarketer</a:t>
            </a:r>
            <a:endParaRPr lang="en-US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0CBF88-B62F-4980-A24B-45D923B24BD1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7CE44C71-5C23-4E90-8942-07AC7A03D5B6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Introduction</a:t>
              </a:r>
            </a:p>
          </p:txBody>
        </p:sp>
        <p:sp>
          <p:nvSpPr>
            <p:cNvPr id="28" name="TextBox 36">
              <a:extLst>
                <a:ext uri="{FF2B5EF4-FFF2-40B4-BE49-F238E27FC236}">
                  <a16:creationId xmlns:a16="http://schemas.microsoft.com/office/drawing/2014/main" id="{1CAFFF9C-013D-42DA-851C-C62F394BB838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id="{9AFB9FB5-D594-48B5-8A2E-4A1553CD0367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34" name="TextBox 38">
              <a:extLst>
                <a:ext uri="{FF2B5EF4-FFF2-40B4-BE49-F238E27FC236}">
                  <a16:creationId xmlns:a16="http://schemas.microsoft.com/office/drawing/2014/main" id="{C805EF04-39AA-4E1A-B1D0-EB0D947E3981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36" name="TextBox 37">
              <a:extLst>
                <a:ext uri="{FF2B5EF4-FFF2-40B4-BE49-F238E27FC236}">
                  <a16:creationId xmlns:a16="http://schemas.microsoft.com/office/drawing/2014/main" id="{507B637E-554D-40E8-9A59-BB23F9EE0F64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61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17" grpId="0" animBg="1"/>
      <p:bldP spid="37" grpId="0" animBg="1"/>
      <p:bldP spid="37" grpId="1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3055-8ABB-42CF-BEEB-A27A7D34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286605"/>
            <a:ext cx="8050876" cy="1054704"/>
          </a:xfrm>
        </p:spPr>
        <p:txBody>
          <a:bodyPr>
            <a:normAutofit/>
          </a:bodyPr>
          <a:lstStyle/>
          <a:p>
            <a:r>
              <a:rPr lang="en-US" dirty="0"/>
              <a:t>Unbiased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F963C-E10B-46AA-901D-66EE7B52B2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5450" y="1461429"/>
                <a:ext cx="8539256" cy="510996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r>
                  <a:rPr lang="en-US" dirty="0"/>
                  <a:t>: count of </a:t>
                </a:r>
                <a:r>
                  <a:rPr lang="en-US" b="1" i="1" dirty="0"/>
                  <a:t>observed triangles</a:t>
                </a:r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: estimated count of </a:t>
                </a:r>
                <a:r>
                  <a:rPr lang="en-US" b="1" i="1" dirty="0"/>
                  <a:t>all triangles</a:t>
                </a:r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/>
                  <a:t>: true count of </a:t>
                </a:r>
                <a:r>
                  <a:rPr lang="en-US" b="1" i="1" dirty="0"/>
                  <a:t>all triangles </a:t>
                </a:r>
              </a:p>
              <a:p>
                <a:pPr marL="0" indent="0">
                  <a:buNone/>
                </a:pPr>
                <a:r>
                  <a:rPr lang="en-US" b="1" dirty="0"/>
                  <a:t>  [ Theorem 1 ]</a:t>
                </a:r>
                <a:r>
                  <a:rPr lang="en-US" i="1" dirty="0"/>
                  <a:t> </a:t>
                </a:r>
                <a:r>
                  <a:rPr lang="en-US" b="1" i="1" dirty="0"/>
                  <a:t>At any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i="1" dirty="0"/>
                  <a:t>,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sz="1200" i="1" dirty="0"/>
              </a:p>
              <a:p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Proof and a variance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: see the paper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F963C-E10B-46AA-901D-66EE7B52B2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5450" y="1461429"/>
                <a:ext cx="8539256" cy="5109966"/>
              </a:xfrm>
              <a:blipFill>
                <a:blip r:embed="rId3"/>
                <a:stretch>
                  <a:fillRect l="-2229" t="-1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773E9-499B-45FE-B6F0-10268E36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Accurate Triangle Counting in Graph Streams with Deletions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C17F8-F186-444D-85DF-E7C0482C1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r>
              <a:rPr lang="mr-IN" dirty="0"/>
              <a:t>/46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776504-732A-4E82-8DB6-62F42D16874C}"/>
                  </a:ext>
                </a:extLst>
              </p:cNvPr>
              <p:cNvSpPr/>
              <p:nvPr/>
            </p:nvSpPr>
            <p:spPr>
              <a:xfrm>
                <a:off x="3414435" y="3875809"/>
                <a:ext cx="2708242" cy="1235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4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</m:oMath>
                </a14:m>
                <a:endParaRPr lang="en-US" sz="4400" b="1" i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776504-732A-4E82-8DB6-62F42D168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435" y="3875809"/>
                <a:ext cx="2708242" cy="12350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7BE92E5-A38F-47D1-AD98-079380365F1B}"/>
              </a:ext>
            </a:extLst>
          </p:cNvPr>
          <p:cNvSpPr/>
          <p:nvPr/>
        </p:nvSpPr>
        <p:spPr>
          <a:xfrm>
            <a:off x="438495" y="3444855"/>
            <a:ext cx="8404168" cy="177175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4401C8-AEF9-476F-AD49-DD137A48CBA9}"/>
              </a:ext>
            </a:extLst>
          </p:cNvPr>
          <p:cNvSpPr/>
          <p:nvPr/>
        </p:nvSpPr>
        <p:spPr>
          <a:xfrm>
            <a:off x="3981282" y="3948913"/>
            <a:ext cx="942811" cy="1148384"/>
          </a:xfrm>
          <a:prstGeom prst="rect">
            <a:avLst/>
          </a:prstGeom>
          <a:noFill/>
          <a:ln w="38100"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071252-2C2C-46BA-8716-461F3F96FCB3}"/>
                  </a:ext>
                </a:extLst>
              </p:cNvPr>
              <p:cNvSpPr txBox="1"/>
              <p:nvPr/>
            </p:nvSpPr>
            <p:spPr>
              <a:xfrm>
                <a:off x="4705178" y="5274025"/>
                <a:ext cx="36472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E52F1E"/>
                    </a:solidFill>
                  </a:rPr>
                  <a:t>Unbiased estimate of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E52F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</m:oMath>
                </a14:m>
                <a:endParaRPr lang="en-US" sz="2800" dirty="0">
                  <a:solidFill>
                    <a:srgbClr val="E52F1E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071252-2C2C-46BA-8716-461F3F96F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78" y="5274025"/>
                <a:ext cx="3647206" cy="523220"/>
              </a:xfrm>
              <a:prstGeom prst="rect">
                <a:avLst/>
              </a:prstGeom>
              <a:blipFill>
                <a:blip r:embed="rId5"/>
                <a:stretch>
                  <a:fillRect l="-351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F7F743F-66A8-45E1-80AC-03B88619ACB4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21" name="TextBox 34">
              <a:extLst>
                <a:ext uri="{FF2B5EF4-FFF2-40B4-BE49-F238E27FC236}">
                  <a16:creationId xmlns:a16="http://schemas.microsoft.com/office/drawing/2014/main" id="{543D1B81-4EBF-4BF9-A72A-949AF32A06B1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22" name="TextBox 36">
              <a:extLst>
                <a:ext uri="{FF2B5EF4-FFF2-40B4-BE49-F238E27FC236}">
                  <a16:creationId xmlns:a16="http://schemas.microsoft.com/office/drawing/2014/main" id="{16813E9D-F8A6-40FE-A1DF-EE336FA2F5E7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23" name="TextBox 37">
              <a:extLst>
                <a:ext uri="{FF2B5EF4-FFF2-40B4-BE49-F238E27FC236}">
                  <a16:creationId xmlns:a16="http://schemas.microsoft.com/office/drawing/2014/main" id="{E8ED6B87-455D-491C-B7C4-AC0A8AC7AC4F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24" name="TextBox 38">
              <a:extLst>
                <a:ext uri="{FF2B5EF4-FFF2-40B4-BE49-F238E27FC236}">
                  <a16:creationId xmlns:a16="http://schemas.microsoft.com/office/drawing/2014/main" id="{68B677BC-6187-4266-AC0F-EE939C5F0361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25" name="TextBox 37">
              <a:extLst>
                <a:ext uri="{FF2B5EF4-FFF2-40B4-BE49-F238E27FC236}">
                  <a16:creationId xmlns:a16="http://schemas.microsoft.com/office/drawing/2014/main" id="{01687DA0-282A-40DC-BD4C-8622F4894C52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2860DE-93A0-4387-A7A9-CD25D2705242}"/>
              </a:ext>
            </a:extLst>
          </p:cNvPr>
          <p:cNvCxnSpPr/>
          <p:nvPr/>
        </p:nvCxnSpPr>
        <p:spPr>
          <a:xfrm>
            <a:off x="4924093" y="4863313"/>
            <a:ext cx="666214" cy="470100"/>
          </a:xfrm>
          <a:prstGeom prst="straightConnector1">
            <a:avLst/>
          </a:prstGeom>
          <a:ln w="5715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8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3055-8ABB-42CF-BEEB-A27A7D34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286605"/>
            <a:ext cx="8050876" cy="1054704"/>
          </a:xfrm>
        </p:spPr>
        <p:txBody>
          <a:bodyPr>
            <a:normAutofit/>
          </a:bodyPr>
          <a:lstStyle/>
          <a:p>
            <a:r>
              <a:rPr lang="en-US" dirty="0"/>
              <a:t>Disadvantages of </a:t>
            </a:r>
            <a:r>
              <a:rPr lang="en-US" dirty="0" err="1"/>
              <a:t>ThinkD</a:t>
            </a:r>
            <a:r>
              <a:rPr lang="en-US" dirty="0"/>
              <a:t>-FAST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F963C-E10B-46AA-901D-66EE7B52B2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Parameter</a:t>
                </a:r>
                <a:r>
                  <a:rPr lang="en-US" dirty="0"/>
                  <a:t>: setting the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7EB8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non-trivial</a:t>
                </a:r>
              </a:p>
              <a:p>
                <a:pPr lvl="1"/>
                <a:endParaRPr lang="en-US" sz="2800" dirty="0"/>
              </a:p>
              <a:p>
                <a:pPr lvl="1"/>
                <a:r>
                  <a:rPr lang="en-US" sz="2800" dirty="0"/>
                  <a:t>small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7EB8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underutilize memory</a:t>
                </a:r>
              </a:p>
              <a:p>
                <a:pPr marL="201168" lvl="1" indent="0">
                  <a:buNone/>
                </a:pPr>
                <a:r>
                  <a:rPr lang="en-US" sz="2800" dirty="0"/>
                  <a:t>     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i="1" dirty="0"/>
                  <a:t>inaccurate</a:t>
                </a:r>
                <a:r>
                  <a:rPr lang="en-US" sz="2800" dirty="0"/>
                  <a:t> estimation</a:t>
                </a:r>
              </a:p>
              <a:p>
                <a:pPr marL="201168" lvl="1" indent="0">
                  <a:buNone/>
                </a:pPr>
                <a:endParaRPr lang="en-US" sz="2800" dirty="0"/>
              </a:p>
              <a:p>
                <a:pPr lvl="1"/>
                <a:r>
                  <a:rPr lang="en-US" sz="2800" dirty="0"/>
                  <a:t>large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7EB8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i="1" dirty="0"/>
                  <a:t>out-of-memory</a:t>
                </a:r>
                <a:r>
                  <a:rPr lang="en-US" sz="2800" dirty="0"/>
                  <a:t> error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F963C-E10B-46AA-901D-66EE7B52B2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689" t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773E9-499B-45FE-B6F0-10268E36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C17F8-F186-444D-85DF-E7C0482C1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r>
              <a:rPr lang="mr-IN" dirty="0"/>
              <a:t>/46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35D8A1-29B1-4237-BA7A-45158ACD2F96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14" name="TextBox 34">
              <a:extLst>
                <a:ext uri="{FF2B5EF4-FFF2-40B4-BE49-F238E27FC236}">
                  <a16:creationId xmlns:a16="http://schemas.microsoft.com/office/drawing/2014/main" id="{9AC822DC-2B96-431C-ACD3-CA768D729E14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15" name="TextBox 36">
              <a:extLst>
                <a:ext uri="{FF2B5EF4-FFF2-40B4-BE49-F238E27FC236}">
                  <a16:creationId xmlns:a16="http://schemas.microsoft.com/office/drawing/2014/main" id="{72F44CF2-F756-4678-B933-679FEB10DD31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16" name="TextBox 37">
              <a:extLst>
                <a:ext uri="{FF2B5EF4-FFF2-40B4-BE49-F238E27FC236}">
                  <a16:creationId xmlns:a16="http://schemas.microsoft.com/office/drawing/2014/main" id="{C8DF6724-A0D0-4A9B-98E2-52BC14B52CCA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17" name="TextBox 38">
              <a:extLst>
                <a:ext uri="{FF2B5EF4-FFF2-40B4-BE49-F238E27FC236}">
                  <a16:creationId xmlns:a16="http://schemas.microsoft.com/office/drawing/2014/main" id="{55F66011-BC62-4EDE-B955-455FCDE2FA6F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18" name="TextBox 37">
              <a:extLst>
                <a:ext uri="{FF2B5EF4-FFF2-40B4-BE49-F238E27FC236}">
                  <a16:creationId xmlns:a16="http://schemas.microsoft.com/office/drawing/2014/main" id="{089DE94A-F9A6-405A-95F9-F79D8D2FA2C6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2D197C8-8040-468D-87C4-DCA108CA1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808" y="2221357"/>
            <a:ext cx="1112611" cy="111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ss coin icon">
            <a:extLst>
              <a:ext uri="{FF2B5EF4-FFF2-40B4-BE49-F238E27FC236}">
                <a16:creationId xmlns:a16="http://schemas.microsoft.com/office/drawing/2014/main" id="{7D6A635F-3407-4290-A067-C3943CF38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73" y="3665262"/>
            <a:ext cx="1025080" cy="10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98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DFB5-67CF-4A53-903D-B6E89CFB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93" y="286605"/>
            <a:ext cx="8497685" cy="1054704"/>
          </a:xfrm>
        </p:spPr>
        <p:txBody>
          <a:bodyPr>
            <a:normAutofit fontScale="90000"/>
          </a:bodyPr>
          <a:lstStyle/>
          <a:p>
            <a:r>
              <a:rPr lang="en-US" dirty="0"/>
              <a:t>Disadvantages of </a:t>
            </a:r>
            <a:r>
              <a:rPr lang="en-US" dirty="0" err="1"/>
              <a:t>ThinkD</a:t>
            </a:r>
            <a:r>
              <a:rPr lang="en-US" dirty="0"/>
              <a:t>-FAST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592B-5417-4049-A82D-BFAA724B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575731"/>
            <a:ext cx="7543801" cy="9095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b="1" dirty="0"/>
              <a:t>Information loss</a:t>
            </a:r>
            <a:r>
              <a:rPr lang="en-US" dirty="0"/>
              <a:t>: it may discard inserted edges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dirty="0"/>
              <a:t>                                  even when memory is not full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BDF38-C2B5-494D-89D4-B1EC8EE9F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6D316-6885-4B1E-A2F3-C899EF4B4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73336C-04F3-4F25-BA9B-07DA4ED98ED7}"/>
              </a:ext>
            </a:extLst>
          </p:cNvPr>
          <p:cNvSpPr/>
          <p:nvPr/>
        </p:nvSpPr>
        <p:spPr>
          <a:xfrm>
            <a:off x="2484956" y="329877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1993B4-B706-44E3-8E7D-DE86428BB59F}"/>
              </a:ext>
            </a:extLst>
          </p:cNvPr>
          <p:cNvSpPr/>
          <p:nvPr/>
        </p:nvSpPr>
        <p:spPr>
          <a:xfrm>
            <a:off x="7423521" y="2978714"/>
            <a:ext cx="1365773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F02E5EC6-45DE-4DB4-89C4-8E8ABBE2A1FD}"/>
              </a:ext>
            </a:extLst>
          </p:cNvPr>
          <p:cNvSpPr/>
          <p:nvPr/>
        </p:nvSpPr>
        <p:spPr>
          <a:xfrm>
            <a:off x="4917272" y="2868466"/>
            <a:ext cx="1581900" cy="1059873"/>
          </a:xfrm>
          <a:prstGeom prst="flowChartDecision">
            <a:avLst/>
          </a:prstGeom>
          <a:noFill/>
          <a:ln>
            <a:solidFill>
              <a:srgbClr val="E52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E52F1E"/>
                </a:solidFill>
              </a:rPr>
              <a:t>test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AD57B0-62B4-4E9A-BA90-22B5F10FB4FD}"/>
              </a:ext>
            </a:extLst>
          </p:cNvPr>
          <p:cNvSpPr/>
          <p:nvPr/>
        </p:nvSpPr>
        <p:spPr>
          <a:xfrm>
            <a:off x="343664" y="2978714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arrive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867D1D-E6AB-4A09-B3C5-ACBC3CA39097}"/>
              </a:ext>
            </a:extLst>
          </p:cNvPr>
          <p:cNvSpPr/>
          <p:nvPr/>
        </p:nvSpPr>
        <p:spPr>
          <a:xfrm>
            <a:off x="2630468" y="2978714"/>
            <a:ext cx="1362456" cy="8393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7ACC8F-FC8B-4DE1-8ED4-ECA4DE167AA3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1706120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DE90B3-DABC-4AE6-89AA-5E0BC4701F56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>
            <a:off x="3992924" y="3398403"/>
            <a:ext cx="92434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D853E1-983D-4FF0-982F-A9BADF2506EE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>
            <a:off x="6499172" y="3398403"/>
            <a:ext cx="92434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B5C91330-262D-41D7-AF76-DE65D96821FD}"/>
              </a:ext>
            </a:extLst>
          </p:cNvPr>
          <p:cNvCxnSpPr>
            <a:cxnSpLocks/>
            <a:stCxn id="14" idx="0"/>
            <a:endCxn id="16" idx="0"/>
          </p:cNvCxnSpPr>
          <p:nvPr/>
        </p:nvCxnSpPr>
        <p:spPr>
          <a:xfrm rot="16200000" flipV="1">
            <a:off x="4565650" y="-562044"/>
            <a:ext cx="12700" cy="7081516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A1F78BBB-FD96-475D-81EE-A86B1072B69C}"/>
              </a:ext>
            </a:extLst>
          </p:cNvPr>
          <p:cNvCxnSpPr>
            <a:cxnSpLocks/>
            <a:stCxn id="15" idx="2"/>
            <a:endCxn id="16" idx="2"/>
          </p:cNvCxnSpPr>
          <p:nvPr/>
        </p:nvCxnSpPr>
        <p:spPr>
          <a:xfrm rot="5400000" flipH="1">
            <a:off x="3311433" y="1531550"/>
            <a:ext cx="110248" cy="4683330"/>
          </a:xfrm>
          <a:prstGeom prst="bentConnector3">
            <a:avLst>
              <a:gd name="adj1" fmla="val -94250"/>
            </a:avLst>
          </a:prstGeom>
          <a:ln w="3810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B349BA8-D5AA-4544-8DDD-DBA7031E6903}"/>
              </a:ext>
            </a:extLst>
          </p:cNvPr>
          <p:cNvSpPr txBox="1"/>
          <p:nvPr/>
        </p:nvSpPr>
        <p:spPr>
          <a:xfrm>
            <a:off x="6577001" y="3368632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20BD05-D8EF-4CC4-933E-F537F8917B11}"/>
              </a:ext>
            </a:extLst>
          </p:cNvPr>
          <p:cNvSpPr txBox="1"/>
          <p:nvPr/>
        </p:nvSpPr>
        <p:spPr>
          <a:xfrm>
            <a:off x="5786051" y="3758385"/>
            <a:ext cx="120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E52F1E"/>
                </a:solidFill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CEE90F-420A-4581-96D7-16D74497BCAA}"/>
                  </a:ext>
                </a:extLst>
              </p:cNvPr>
              <p:cNvSpPr txBox="1"/>
              <p:nvPr/>
            </p:nvSpPr>
            <p:spPr>
              <a:xfrm>
                <a:off x="729155" y="4154044"/>
                <a:ext cx="8291245" cy="876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time       </a:t>
                </a: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         - change: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800" i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estimate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CEE90F-420A-4581-96D7-16D74497B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55" y="4154044"/>
                <a:ext cx="8291245" cy="876137"/>
              </a:xfrm>
              <a:prstGeom prst="rect">
                <a:avLst/>
              </a:prstGeom>
              <a:blipFill>
                <a:blip r:embed="rId3"/>
                <a:stretch>
                  <a:fillRect l="-2647" t="-11806" b="-2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692B3DB-2E23-4838-B0D7-91C11D4C1000}"/>
              </a:ext>
            </a:extLst>
          </p:cNvPr>
          <p:cNvGrpSpPr/>
          <p:nvPr/>
        </p:nvGrpSpPr>
        <p:grpSpPr>
          <a:xfrm>
            <a:off x="2395487" y="5033875"/>
            <a:ext cx="1172096" cy="461665"/>
            <a:chOff x="337507" y="3690130"/>
            <a:chExt cx="1172096" cy="46166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0C64E74-2A57-4DE3-AD35-800787974337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858F164-DDF8-4330-A553-DFF02C6DB35C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858F164-DDF8-4330-A553-DFF02C6DB3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084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2AC757-EBA8-40E7-AED7-7D25794389B1}"/>
              </a:ext>
            </a:extLst>
          </p:cNvPr>
          <p:cNvGrpSpPr/>
          <p:nvPr/>
        </p:nvGrpSpPr>
        <p:grpSpPr>
          <a:xfrm>
            <a:off x="2395487" y="5410815"/>
            <a:ext cx="1172096" cy="461665"/>
            <a:chOff x="337507" y="3690130"/>
            <a:chExt cx="1172096" cy="4616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79F5FFE-DAAE-40BD-9822-1FC4EEAE76D1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F329797-7C97-4DA2-94E4-70AA4A66BD1A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F329797-7C97-4DA2-94E4-70AA4A66BD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8482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863" r="-1242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A8CEC61-F5FA-43A4-9F99-B694B1BC9B2A}"/>
              </a:ext>
            </a:extLst>
          </p:cNvPr>
          <p:cNvSpPr/>
          <p:nvPr/>
        </p:nvSpPr>
        <p:spPr>
          <a:xfrm>
            <a:off x="2395487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C18342-47AB-44C4-AFFA-2EC7E07BF399}"/>
              </a:ext>
            </a:extLst>
          </p:cNvPr>
          <p:cNvGrpSpPr/>
          <p:nvPr/>
        </p:nvGrpSpPr>
        <p:grpSpPr>
          <a:xfrm>
            <a:off x="3567534" y="5033875"/>
            <a:ext cx="1172096" cy="461665"/>
            <a:chOff x="337507" y="3690130"/>
            <a:chExt cx="1172096" cy="46166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B1E08C-F852-4A86-BB94-20093B5D6D38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F8E9CDA-5EE8-43EF-BB82-18096B427DD7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F8E9CDA-5EE8-43EF-BB82-18096B427D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244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887" r="-125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547674-4110-4D74-8BB4-AD8EF508FB45}"/>
              </a:ext>
            </a:extLst>
          </p:cNvPr>
          <p:cNvGrpSpPr/>
          <p:nvPr/>
        </p:nvGrpSpPr>
        <p:grpSpPr>
          <a:xfrm>
            <a:off x="3567534" y="5407175"/>
            <a:ext cx="1172096" cy="461665"/>
            <a:chOff x="337507" y="3690130"/>
            <a:chExt cx="1172096" cy="46166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4779621-2465-4940-A467-F84B64B6EC3A}"/>
                </a:ext>
              </a:extLst>
            </p:cNvPr>
            <p:cNvSpPr/>
            <p:nvPr/>
          </p:nvSpPr>
          <p:spPr>
            <a:xfrm>
              <a:off x="337507" y="3768104"/>
              <a:ext cx="1172096" cy="3747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3D283F1-6C30-4591-84FC-BDD46FAAC674}"/>
                    </a:ext>
                  </a:extLst>
                </p:cNvPr>
                <p:cNvSpPr/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3D283F1-6C30-4591-84FC-BDD46FAAC6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06" y="3690130"/>
                  <a:ext cx="97642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875" r="-125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CB445-920A-408E-9956-466E5DBF3B9C}"/>
              </a:ext>
            </a:extLst>
          </p:cNvPr>
          <p:cNvSpPr/>
          <p:nvPr/>
        </p:nvSpPr>
        <p:spPr>
          <a:xfrm>
            <a:off x="3567534" y="5860918"/>
            <a:ext cx="1172096" cy="3747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 descr="Image result for toss a coin icon">
            <a:extLst>
              <a:ext uri="{FF2B5EF4-FFF2-40B4-BE49-F238E27FC236}">
                <a16:creationId xmlns:a16="http://schemas.microsoft.com/office/drawing/2014/main" id="{71921835-B673-402F-BAC0-995BEB522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46" y="4045643"/>
            <a:ext cx="2038467" cy="227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74FEA11-EEF8-4D23-89CB-1A7A411C7382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42" name="TextBox 34">
              <a:extLst>
                <a:ext uri="{FF2B5EF4-FFF2-40B4-BE49-F238E27FC236}">
                  <a16:creationId xmlns:a16="http://schemas.microsoft.com/office/drawing/2014/main" id="{62A293B6-F486-4D8A-858D-33463416A9B6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id="{812A3FC1-0BDB-4004-8CD9-1A2DF1605027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id="{996D0520-8BC4-44F6-8F85-79E7A36153C3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45" name="TextBox 38">
              <a:extLst>
                <a:ext uri="{FF2B5EF4-FFF2-40B4-BE49-F238E27FC236}">
                  <a16:creationId xmlns:a16="http://schemas.microsoft.com/office/drawing/2014/main" id="{43C94219-07AA-45C5-A11E-C450C8C370DF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46" name="TextBox 37">
              <a:extLst>
                <a:ext uri="{FF2B5EF4-FFF2-40B4-BE49-F238E27FC236}">
                  <a16:creationId xmlns:a16="http://schemas.microsoft.com/office/drawing/2014/main" id="{EDC713B6-F148-471C-9880-7E3240178961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875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BDA8-EE63-4F81-8273-DA228F4F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ThinkD</a:t>
            </a:r>
            <a:r>
              <a:rPr lang="en-US" dirty="0"/>
              <a:t>-ACC: Even Better!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A12D4-89D7-4034-8A47-1F44B7EA8D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9109" y="1461430"/>
                <a:ext cx="8610970" cy="4977808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/>
                  <a:t>Random pairing</a:t>
                </a:r>
                <a:r>
                  <a:rPr lang="en-US" dirty="0"/>
                  <a:t> [RLH08] instead of Bernoulli trials</a:t>
                </a:r>
              </a:p>
              <a:p>
                <a:r>
                  <a:rPr lang="en-US" dirty="0"/>
                  <a:t>Advantages:</a:t>
                </a:r>
              </a:p>
              <a:p>
                <a:pPr lvl="1"/>
                <a:r>
                  <a:rPr lang="en-US" sz="2800" i="1" dirty="0"/>
                  <a:t>no parameter</a:t>
                </a:r>
              </a:p>
              <a:p>
                <a:pPr lvl="1"/>
                <a:r>
                  <a:rPr lang="en-US" sz="2800" i="1" dirty="0"/>
                  <a:t>less information loss: </a:t>
                </a:r>
              </a:p>
              <a:p>
                <a:pPr lvl="2"/>
                <a:r>
                  <a:rPr lang="en-US" sz="2800" dirty="0"/>
                  <a:t>utilizes memory as fully as possible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b="1" i="1" dirty="0"/>
                  <a:t>more accurate </a:t>
                </a:r>
                <a:r>
                  <a:rPr lang="en-US" sz="2800" dirty="0"/>
                  <a:t>estimation</a:t>
                </a:r>
              </a:p>
              <a:p>
                <a:pPr lvl="1"/>
                <a:r>
                  <a:rPr lang="en-US" sz="2800" dirty="0"/>
                  <a:t>still </a:t>
                </a:r>
                <a:r>
                  <a:rPr lang="en-US" sz="2800" b="1" i="1" dirty="0"/>
                  <a:t>unbiased</a:t>
                </a:r>
                <a:endParaRPr lang="en-US" b="1" i="1" dirty="0"/>
              </a:p>
              <a:p>
                <a:r>
                  <a:rPr lang="en-US" dirty="0"/>
                  <a:t>Disadvantages: </a:t>
                </a:r>
              </a:p>
              <a:p>
                <a:pPr lvl="1"/>
                <a:r>
                  <a:rPr lang="en-US" sz="2800" dirty="0"/>
                  <a:t>complicated </a:t>
                </a:r>
                <a14:m>
                  <m:oMath xmlns:m="http://schemas.openxmlformats.org/officeDocument/2006/math">
                    <m:r>
                      <a:rPr lang="en-US" sz="2800" b="0" i="0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i="1" dirty="0"/>
                  <a:t>slower</a:t>
                </a:r>
                <a:r>
                  <a:rPr lang="en-US" sz="2800" dirty="0"/>
                  <a:t> than </a:t>
                </a:r>
                <a:r>
                  <a:rPr lang="en-US" sz="2800" dirty="0" err="1"/>
                  <a:t>ThinkD</a:t>
                </a:r>
                <a:r>
                  <a:rPr lang="en-US" sz="2800" dirty="0"/>
                  <a:t>-FAST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A12D4-89D7-4034-8A47-1F44B7EA8D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9109" y="1461430"/>
                <a:ext cx="8610970" cy="4977808"/>
              </a:xfrm>
              <a:blipFill>
                <a:blip r:embed="rId3"/>
                <a:stretch>
                  <a:fillRect l="-2209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723A1-4C98-4FEA-91EA-6D6384A71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5FA9B-B932-4CEE-A7C7-847E6215B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r>
              <a:rPr lang="mr-IN" dirty="0"/>
              <a:t>/46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A822A8-957E-47F2-B3C3-79BBB5A534E5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14" name="TextBox 34">
              <a:extLst>
                <a:ext uri="{FF2B5EF4-FFF2-40B4-BE49-F238E27FC236}">
                  <a16:creationId xmlns:a16="http://schemas.microsoft.com/office/drawing/2014/main" id="{9EB97AD4-5BF7-402D-A048-34533B0FD09E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15" name="TextBox 36">
              <a:extLst>
                <a:ext uri="{FF2B5EF4-FFF2-40B4-BE49-F238E27FC236}">
                  <a16:creationId xmlns:a16="http://schemas.microsoft.com/office/drawing/2014/main" id="{01BC4F16-BAF6-4482-A7EE-015AFC5AC647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16" name="TextBox 37">
              <a:extLst>
                <a:ext uri="{FF2B5EF4-FFF2-40B4-BE49-F238E27FC236}">
                  <a16:creationId xmlns:a16="http://schemas.microsoft.com/office/drawing/2014/main" id="{7B1285DC-EEFC-4625-B3C0-4017517C89F4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17" name="TextBox 38">
              <a:extLst>
                <a:ext uri="{FF2B5EF4-FFF2-40B4-BE49-F238E27FC236}">
                  <a16:creationId xmlns:a16="http://schemas.microsoft.com/office/drawing/2014/main" id="{77984E1A-B4FD-45C3-AAAE-008E95408878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18" name="TextBox 37">
              <a:extLst>
                <a:ext uri="{FF2B5EF4-FFF2-40B4-BE49-F238E27FC236}">
                  <a16:creationId xmlns:a16="http://schemas.microsoft.com/office/drawing/2014/main" id="{DB436BA3-0750-4DD4-B476-885A71D17DF1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95A3A7-27C3-4A32-944D-9AAD1AFA688D}"/>
              </a:ext>
            </a:extLst>
          </p:cNvPr>
          <p:cNvGrpSpPr/>
          <p:nvPr/>
        </p:nvGrpSpPr>
        <p:grpSpPr>
          <a:xfrm>
            <a:off x="7622183" y="2314849"/>
            <a:ext cx="760151" cy="760151"/>
            <a:chOff x="7622183" y="2314849"/>
            <a:chExt cx="760151" cy="7601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F58563-CC2B-4620-ADCD-A723CE698034}"/>
                </a:ext>
              </a:extLst>
            </p:cNvPr>
            <p:cNvGrpSpPr/>
            <p:nvPr/>
          </p:nvGrpSpPr>
          <p:grpSpPr>
            <a:xfrm>
              <a:off x="7622183" y="2314849"/>
              <a:ext cx="760151" cy="760151"/>
              <a:chOff x="5696708" y="5604595"/>
              <a:chExt cx="239326" cy="23932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E52813D-2569-440E-91DA-221991E189B3}"/>
                  </a:ext>
                </a:extLst>
              </p:cNvPr>
              <p:cNvCxnSpPr/>
              <p:nvPr/>
            </p:nvCxnSpPr>
            <p:spPr>
              <a:xfrm>
                <a:off x="5696708" y="5604595"/>
                <a:ext cx="239326" cy="239326"/>
              </a:xfrm>
              <a:prstGeom prst="line">
                <a:avLst/>
              </a:prstGeom>
              <a:ln w="76200">
                <a:solidFill>
                  <a:srgbClr val="E52F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B933EE4-D384-4B31-A92B-046C0AB86E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6708" y="5604595"/>
                <a:ext cx="239326" cy="239326"/>
              </a:xfrm>
              <a:prstGeom prst="line">
                <a:avLst/>
              </a:prstGeom>
              <a:ln w="76200">
                <a:solidFill>
                  <a:srgbClr val="E52F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" descr="Image result for tuning icon">
              <a:extLst>
                <a:ext uri="{FF2B5EF4-FFF2-40B4-BE49-F238E27FC236}">
                  <a16:creationId xmlns:a16="http://schemas.microsoft.com/office/drawing/2014/main" id="{19AA9518-3402-4734-A470-6443DC46FF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677" y="2330845"/>
              <a:ext cx="735163" cy="734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4" descr="Image result for accurate icon">
            <a:extLst>
              <a:ext uri="{FF2B5EF4-FFF2-40B4-BE49-F238E27FC236}">
                <a16:creationId xmlns:a16="http://schemas.microsoft.com/office/drawing/2014/main" id="{466605E8-D251-41CE-93CB-0AF1657A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33" y="3251200"/>
            <a:ext cx="900050" cy="9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unbiased icon">
            <a:extLst>
              <a:ext uri="{FF2B5EF4-FFF2-40B4-BE49-F238E27FC236}">
                <a16:creationId xmlns:a16="http://schemas.microsoft.com/office/drawing/2014/main" id="{7CE7A176-2B15-4944-ADBE-DCE15331D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29" y="4214750"/>
            <a:ext cx="942858" cy="9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93C80-B913-4F6E-91FF-19F0A316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of </a:t>
            </a:r>
            <a:r>
              <a:rPr lang="en-US" dirty="0" err="1"/>
              <a:t>ThinkD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4FAFC9-0F2E-43F6-80B6-01A55BB453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7EB8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 the size of memory</a:t>
                </a:r>
              </a:p>
              <a:p>
                <a:r>
                  <a:rPr lang="en-US" dirty="0"/>
                  <a:t>For processing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changes in the input stream,</a:t>
                </a:r>
              </a:p>
              <a:p>
                <a:pPr marL="0" indent="0">
                  <a:buNone/>
                </a:pPr>
                <a:r>
                  <a:rPr lang="en-US" sz="2800" b="1" dirty="0"/>
                  <a:t>[ Theorem 2 ] </a:t>
                </a:r>
                <a:r>
                  <a:rPr lang="en-US" sz="2800" b="1" i="1" dirty="0" err="1"/>
                  <a:t>ThinkD</a:t>
                </a:r>
                <a:r>
                  <a:rPr lang="en-US" sz="2800" b="1" i="1" dirty="0"/>
                  <a:t>-ACC</a:t>
                </a:r>
                <a:r>
                  <a:rPr lang="en-US" sz="2800" b="1" dirty="0"/>
                  <a:t> takes</a:t>
                </a:r>
              </a:p>
              <a:p>
                <a:pPr lvl="1"/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[ Theorem 3 ]</a:t>
                </a:r>
                <a:r>
                  <a:rPr lang="en-US" i="1" dirty="0"/>
                  <a:t> </a:t>
                </a:r>
                <a:r>
                  <a:rPr lang="en-US" b="1" i="1" dirty="0" err="1"/>
                  <a:t>ThinkD</a:t>
                </a:r>
                <a:r>
                  <a:rPr lang="en-US" b="1" i="1" dirty="0"/>
                  <a:t>-FAST</a:t>
                </a:r>
                <a:r>
                  <a:rPr lang="en-US" b="1" dirty="0"/>
                  <a:t>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3A7EB8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E52F1E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b="1" dirty="0"/>
                  <a:t>takes </a:t>
                </a:r>
              </a:p>
              <a:p>
                <a:pPr marL="201168" lvl="1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4FAFC9-0F2E-43F6-80B6-01A55BB45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827" t="-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70D5C-EE74-4BA1-941D-329433C55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E87B4-0DF7-416B-B5C7-8B8B93AC6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r>
              <a:rPr lang="mr-IN" dirty="0"/>
              <a:t>/46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A9D5F70-AC8E-431F-9C1E-F765AB59F2F3}"/>
                  </a:ext>
                </a:extLst>
              </p:cNvPr>
              <p:cNvSpPr/>
              <p:nvPr/>
            </p:nvSpPr>
            <p:spPr>
              <a:xfrm>
                <a:off x="3623470" y="3157971"/>
                <a:ext cx="16125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3A7EB8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A9D5F70-AC8E-431F-9C1E-F765AB59F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470" y="3157971"/>
                <a:ext cx="1612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CE27114-A194-42F0-992D-06E023819498}"/>
              </a:ext>
            </a:extLst>
          </p:cNvPr>
          <p:cNvCxnSpPr>
            <a:cxnSpLocks/>
          </p:cNvCxnSpPr>
          <p:nvPr/>
        </p:nvCxnSpPr>
        <p:spPr>
          <a:xfrm>
            <a:off x="4934499" y="3493727"/>
            <a:ext cx="420496" cy="66605"/>
          </a:xfrm>
          <a:prstGeom prst="straightConnector1">
            <a:avLst/>
          </a:prstGeom>
          <a:ln w="5715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B6ECAAE-9701-44F7-9A0A-E3A5B1420689}"/>
              </a:ext>
            </a:extLst>
          </p:cNvPr>
          <p:cNvSpPr txBox="1"/>
          <p:nvPr/>
        </p:nvSpPr>
        <p:spPr>
          <a:xfrm>
            <a:off x="5332034" y="3298722"/>
            <a:ext cx="295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52F1E"/>
                </a:solidFill>
              </a:rPr>
              <a:t>linear in data size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9DA4E7-F8BA-42D7-97BB-5AB2A0192B2F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19" name="TextBox 34">
              <a:extLst>
                <a:ext uri="{FF2B5EF4-FFF2-40B4-BE49-F238E27FC236}">
                  <a16:creationId xmlns:a16="http://schemas.microsoft.com/office/drawing/2014/main" id="{D2C70B87-25AA-4A66-ADAA-F465D13C6F67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20" name="TextBox 36">
              <a:extLst>
                <a:ext uri="{FF2B5EF4-FFF2-40B4-BE49-F238E27FC236}">
                  <a16:creationId xmlns:a16="http://schemas.microsoft.com/office/drawing/2014/main" id="{FEE0988B-1FE5-4522-AAE9-0879BC4906C3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22" name="TextBox 37">
              <a:extLst>
                <a:ext uri="{FF2B5EF4-FFF2-40B4-BE49-F238E27FC236}">
                  <a16:creationId xmlns:a16="http://schemas.microsoft.com/office/drawing/2014/main" id="{FC33A58F-8C7E-4EB9-B436-9CE989DA54B3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58728D4F-6B33-47C4-B907-0098CBD7FA85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24" name="TextBox 37">
              <a:extLst>
                <a:ext uri="{FF2B5EF4-FFF2-40B4-BE49-F238E27FC236}">
                  <a16:creationId xmlns:a16="http://schemas.microsoft.com/office/drawing/2014/main" id="{EC7ABC6B-2806-4F9C-8BC1-27CB70425E69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0E75390-274C-45B3-B5D3-ECDCFB1548C8}"/>
              </a:ext>
            </a:extLst>
          </p:cNvPr>
          <p:cNvSpPr/>
          <p:nvPr/>
        </p:nvSpPr>
        <p:spPr>
          <a:xfrm>
            <a:off x="438495" y="2566555"/>
            <a:ext cx="8404168" cy="127072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205082-D3BB-4D79-9626-F7193EE8C383}"/>
              </a:ext>
            </a:extLst>
          </p:cNvPr>
          <p:cNvSpPr/>
          <p:nvPr/>
        </p:nvSpPr>
        <p:spPr>
          <a:xfrm>
            <a:off x="438495" y="4159454"/>
            <a:ext cx="8404168" cy="126094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EEF237D-3898-4AEC-85FA-087BF638B0DF}"/>
                  </a:ext>
                </a:extLst>
              </p:cNvPr>
              <p:cNvSpPr/>
              <p:nvPr/>
            </p:nvSpPr>
            <p:spPr>
              <a:xfrm>
                <a:off x="3676252" y="4796338"/>
                <a:ext cx="16125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3A7EB8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solidFill>
                            <a:srgbClr val="E52F1E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EEF237D-3898-4AEC-85FA-087BF638B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252" y="4796338"/>
                <a:ext cx="161255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91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 animBg="1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C6FF-35E4-4CE2-8A0F-C9BEE57D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</a:t>
            </a:r>
            <a:r>
              <a:rPr lang="en-US" dirty="0" err="1"/>
              <a:t>ThinkD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DB189-A3F0-4E92-B60D-DFEE94D5F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29A27-53A7-4D9E-9FCC-32AF99F21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4FF35-263B-4D96-90DD-0F6BBAA184DF}"/>
              </a:ext>
            </a:extLst>
          </p:cNvPr>
          <p:cNvSpPr txBox="1"/>
          <p:nvPr/>
        </p:nvSpPr>
        <p:spPr>
          <a:xfrm>
            <a:off x="852507" y="2657350"/>
            <a:ext cx="808882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Fast and Accurate: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outperforming competitors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52F1E"/>
                </a:solidFill>
              </a:rPr>
              <a:t>Scalable:</a:t>
            </a:r>
            <a:r>
              <a:rPr lang="en-US" sz="2800" dirty="0">
                <a:solidFill>
                  <a:srgbClr val="E52F1E"/>
                </a:solidFill>
              </a:rPr>
              <a:t> linear data scalability (Theorems 2 &amp; 3)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52F1E"/>
                </a:solidFill>
              </a:rPr>
              <a:t>Theoretically Sound: </a:t>
            </a:r>
            <a:r>
              <a:rPr lang="en-US" sz="2800" dirty="0">
                <a:solidFill>
                  <a:srgbClr val="E52F1E"/>
                </a:solidFill>
              </a:rPr>
              <a:t>unbiased estimates (Theorem 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A76F3F-2866-4DB2-B35C-48DD7995714E}"/>
              </a:ext>
            </a:extLst>
          </p:cNvPr>
          <p:cNvSpPr/>
          <p:nvPr/>
        </p:nvSpPr>
        <p:spPr>
          <a:xfrm>
            <a:off x="506710" y="3523398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4D9999-EA9A-4B47-9DA3-041F0031004D}"/>
              </a:ext>
            </a:extLst>
          </p:cNvPr>
          <p:cNvSpPr/>
          <p:nvPr/>
        </p:nvSpPr>
        <p:spPr>
          <a:xfrm>
            <a:off x="508054" y="2879182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1E252D-5C64-45EB-AE92-68DBF315ED33}"/>
              </a:ext>
            </a:extLst>
          </p:cNvPr>
          <p:cNvSpPr/>
          <p:nvPr/>
        </p:nvSpPr>
        <p:spPr>
          <a:xfrm>
            <a:off x="506710" y="4171209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BA0B9-6C56-41F3-B84F-EFFCFA3BBAD9}"/>
              </a:ext>
            </a:extLst>
          </p:cNvPr>
          <p:cNvSpPr/>
          <p:nvPr/>
        </p:nvSpPr>
        <p:spPr>
          <a:xfrm>
            <a:off x="342481" y="2797855"/>
            <a:ext cx="8538995" cy="18032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Image result for check mark">
            <a:extLst>
              <a:ext uri="{FF2B5EF4-FFF2-40B4-BE49-F238E27FC236}">
                <a16:creationId xmlns:a16="http://schemas.microsoft.com/office/drawing/2014/main" id="{89BE6D3B-E574-4E5A-8A13-14210E38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9" y="4140813"/>
            <a:ext cx="364593" cy="3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check mark">
            <a:extLst>
              <a:ext uri="{FF2B5EF4-FFF2-40B4-BE49-F238E27FC236}">
                <a16:creationId xmlns:a16="http://schemas.microsoft.com/office/drawing/2014/main" id="{783B74D2-DE26-490A-8177-752DB8EB9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3" y="3464222"/>
            <a:ext cx="364593" cy="3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C22F1C3-DBA7-4C05-8EE9-5B69D93E34F4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E92E1260-9DE2-43C7-9E8D-5769A0AF04B1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35" name="TextBox 36">
              <a:extLst>
                <a:ext uri="{FF2B5EF4-FFF2-40B4-BE49-F238E27FC236}">
                  <a16:creationId xmlns:a16="http://schemas.microsoft.com/office/drawing/2014/main" id="{03246958-47A8-47B6-99A1-618DA20554FA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36" name="TextBox 37">
              <a:extLst>
                <a:ext uri="{FF2B5EF4-FFF2-40B4-BE49-F238E27FC236}">
                  <a16:creationId xmlns:a16="http://schemas.microsoft.com/office/drawing/2014/main" id="{E5AC24C4-29CB-40CC-92E5-E9CE79CC7680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37" name="TextBox 38">
              <a:extLst>
                <a:ext uri="{FF2B5EF4-FFF2-40B4-BE49-F238E27FC236}">
                  <a16:creationId xmlns:a16="http://schemas.microsoft.com/office/drawing/2014/main" id="{EBAACAF7-C6B2-4BBF-B354-2BE8E075F3FD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3E23BF-B82F-4609-B85B-9E237045DD37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573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Accurate Triangle Counting in Graph Streams with Deletions (by Kijung Shin)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r>
              <a:rPr lang="mr-IN" dirty="0"/>
              <a:t>/46</a:t>
            </a:r>
            <a:endParaRPr lang="en-US" dirty="0"/>
          </a:p>
        </p:txBody>
      </p:sp>
      <p:pic>
        <p:nvPicPr>
          <p:cNvPr id="3074" name="Picture 2" descr="Image result for road m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89" y="2264229"/>
            <a:ext cx="3048000" cy="39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finish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08" y="1575702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22959" y="1461430"/>
            <a:ext cx="7543801" cy="44076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0000" indent="-18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Problem Definition</a:t>
            </a:r>
          </a:p>
          <a:p>
            <a:r>
              <a:rPr lang="en-US" dirty="0"/>
              <a:t>Proposed Method: </a:t>
            </a:r>
            <a:r>
              <a:rPr lang="en-US" dirty="0" err="1"/>
              <a:t>ThinkD</a:t>
            </a:r>
            <a:endParaRPr lang="ko-KR" altLang="en-US" dirty="0"/>
          </a:p>
          <a:p>
            <a:r>
              <a:rPr lang="en-US" b="1" dirty="0">
                <a:solidFill>
                  <a:srgbClr val="E52F1E"/>
                </a:solidFill>
              </a:rPr>
              <a:t>Experiments &lt;&lt;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59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9CD9-4A76-405E-858D-FE9CC8DD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Settings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1FA8A-6C83-420E-89BC-4A1D02023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5251D-1E31-48CE-9AFE-04275C7ED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r>
              <a:rPr lang="mr-IN" dirty="0"/>
              <a:t>/46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0B020C-3602-443A-84CA-5251644F3E0B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66F8612B-2745-4FB4-AB2A-763B530007C6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4A2D5CD4-D712-4B6F-A02F-ED8CDA6046FF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:a16="http://schemas.microsoft.com/office/drawing/2014/main" id="{DB260788-8588-4680-BEFE-4D8C080FECAF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Experiments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9B2539DE-0326-4748-AA23-E06A2B691D50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152563AB-8901-40BE-9A6E-EB725B41E987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9F623DE-1AB3-4B41-A9BF-140CC5A69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5" y="1461430"/>
            <a:ext cx="8393784" cy="4407664"/>
          </a:xfrm>
        </p:spPr>
        <p:txBody>
          <a:bodyPr>
            <a:normAutofit/>
          </a:bodyPr>
          <a:lstStyle/>
          <a:p>
            <a:r>
              <a:rPr lang="en-US" altLang="ko-KR" b="1" dirty="0"/>
              <a:t>Competitors</a:t>
            </a:r>
            <a:r>
              <a:rPr lang="en-US" altLang="ko-KR" dirty="0"/>
              <a:t>: </a:t>
            </a:r>
            <a:r>
              <a:rPr lang="en-US" altLang="ko-KR" b="1" i="1" dirty="0" err="1"/>
              <a:t>Triest</a:t>
            </a:r>
            <a:r>
              <a:rPr lang="en-US" altLang="ko-KR" b="1" i="1" dirty="0"/>
              <a:t>-FD</a:t>
            </a:r>
            <a:r>
              <a:rPr lang="en-US" altLang="ko-KR" dirty="0"/>
              <a:t> [DERU17] &amp; </a:t>
            </a:r>
            <a:r>
              <a:rPr lang="en-US" altLang="ko-KR" b="1" i="1" dirty="0"/>
              <a:t>ESD</a:t>
            </a:r>
            <a:r>
              <a:rPr lang="en-US" altLang="ko-KR" dirty="0"/>
              <a:t> [HS17]</a:t>
            </a:r>
          </a:p>
          <a:p>
            <a:pPr lvl="1"/>
            <a:r>
              <a:rPr lang="en-US" altLang="ko-KR" sz="2800" dirty="0"/>
              <a:t>state-of-the-art algorithms for </a:t>
            </a:r>
          </a:p>
          <a:p>
            <a:pPr lvl="1"/>
            <a:r>
              <a:rPr lang="en-US" altLang="ko-KR" sz="2800" dirty="0"/>
              <a:t>triangle counting in fully-dynamic graph streams</a:t>
            </a:r>
          </a:p>
          <a:p>
            <a:r>
              <a:rPr lang="en-US" altLang="ko-KR" b="1" dirty="0"/>
              <a:t>Implementations</a:t>
            </a:r>
            <a:r>
              <a:rPr lang="en-US" altLang="ko-KR" dirty="0"/>
              <a:t>:</a:t>
            </a:r>
          </a:p>
          <a:p>
            <a:r>
              <a:rPr lang="en-US" altLang="ko-KR" b="1" dirty="0"/>
              <a:t>Datasets:</a:t>
            </a:r>
          </a:p>
          <a:p>
            <a:pPr lvl="1"/>
            <a:r>
              <a:rPr lang="en-US" sz="2800" dirty="0"/>
              <a:t>insertions (edges in graphs) + deletions (random 20%)</a:t>
            </a:r>
          </a:p>
        </p:txBody>
      </p:sp>
      <p:pic>
        <p:nvPicPr>
          <p:cNvPr id="1026" name="Picture 2" descr="Image result for java icon">
            <a:extLst>
              <a:ext uri="{FF2B5EF4-FFF2-40B4-BE49-F238E27FC236}">
                <a16:creationId xmlns:a16="http://schemas.microsoft.com/office/drawing/2014/main" id="{0040133A-76A5-46EB-82E0-C6A50BA1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44" y="2753782"/>
            <a:ext cx="853846" cy="9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patent">
            <a:extLst>
              <a:ext uri="{FF2B5EF4-FFF2-40B4-BE49-F238E27FC236}">
                <a16:creationId xmlns:a16="http://schemas.microsoft.com/office/drawing/2014/main" id="{854A91FB-5EB0-44FD-8929-CDDC037A5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306" y="4592779"/>
            <a:ext cx="866297" cy="8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age result for Web">
            <a:extLst>
              <a:ext uri="{FF2B5EF4-FFF2-40B4-BE49-F238E27FC236}">
                <a16:creationId xmlns:a16="http://schemas.microsoft.com/office/drawing/2014/main" id="{149A6655-85E1-4365-808E-1125B2B2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00" y="4569019"/>
            <a:ext cx="861840" cy="8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FE50CB-C8C9-4BD4-BD16-F3A54B1FE91E}"/>
              </a:ext>
            </a:extLst>
          </p:cNvPr>
          <p:cNvSpPr txBox="1"/>
          <p:nvPr/>
        </p:nvSpPr>
        <p:spPr>
          <a:xfrm>
            <a:off x="6959719" y="5474500"/>
            <a:ext cx="1005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(6M+)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F431D2-BFAA-4A7D-A04A-F7B3E7466D7F}"/>
              </a:ext>
            </a:extLst>
          </p:cNvPr>
          <p:cNvSpPr txBox="1"/>
          <p:nvPr/>
        </p:nvSpPr>
        <p:spPr>
          <a:xfrm>
            <a:off x="5698818" y="5474500"/>
            <a:ext cx="143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Citation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(16M+)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D5A3EE-A269-440A-AA37-A4B127C515ED}"/>
              </a:ext>
            </a:extLst>
          </p:cNvPr>
          <p:cNvSpPr txBox="1"/>
          <p:nvPr/>
        </p:nvSpPr>
        <p:spPr>
          <a:xfrm>
            <a:off x="2329541" y="5474500"/>
            <a:ext cx="2619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Networks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1.8B+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edges, …)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D2708C-E08D-46D6-92E4-CBD7B3711AB6}"/>
              </a:ext>
            </a:extLst>
          </p:cNvPr>
          <p:cNvSpPr txBox="1"/>
          <p:nvPr/>
        </p:nvSpPr>
        <p:spPr>
          <a:xfrm>
            <a:off x="269857" y="4538274"/>
            <a:ext cx="1379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oper Black" charset="0"/>
                <a:ea typeface="Cooper Black" charset="0"/>
                <a:cs typeface="Cooper Black" charset="0"/>
              </a:rPr>
              <a:t>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68DE69-0359-4BA5-955A-D5B25C467BB5}"/>
              </a:ext>
            </a:extLst>
          </p:cNvPr>
          <p:cNvSpPr txBox="1"/>
          <p:nvPr/>
        </p:nvSpPr>
        <p:spPr>
          <a:xfrm>
            <a:off x="-88855" y="5474500"/>
            <a:ext cx="1932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Synthetic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100B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edges)</a:t>
            </a:r>
          </a:p>
        </p:txBody>
      </p:sp>
      <p:pic>
        <p:nvPicPr>
          <p:cNvPr id="1032" name="Picture 8" descr="Image result for epinion">
            <a:extLst>
              <a:ext uri="{FF2B5EF4-FFF2-40B4-BE49-F238E27FC236}">
                <a16:creationId xmlns:a16="http://schemas.microsoft.com/office/drawing/2014/main" id="{623B43F6-68A3-4171-82F8-8148C719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673" y="4497019"/>
            <a:ext cx="1005841" cy="100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5F76764-F7F9-41D5-A1FB-90B581A1BA1E}"/>
              </a:ext>
            </a:extLst>
          </p:cNvPr>
          <p:cNvGrpSpPr/>
          <p:nvPr/>
        </p:nvGrpSpPr>
        <p:grpSpPr>
          <a:xfrm>
            <a:off x="1652892" y="4476499"/>
            <a:ext cx="4130254" cy="1046881"/>
            <a:chOff x="1592701" y="4476499"/>
            <a:chExt cx="4130254" cy="1046881"/>
          </a:xfrm>
        </p:grpSpPr>
        <p:pic>
          <p:nvPicPr>
            <p:cNvPr id="17" name="Picture 4" descr="mage result for Flickr">
              <a:extLst>
                <a:ext uri="{FF2B5EF4-FFF2-40B4-BE49-F238E27FC236}">
                  <a16:creationId xmlns:a16="http://schemas.microsoft.com/office/drawing/2014/main" id="{DBEC2C12-6ABE-432A-9AC2-91171B87E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62" y="4603185"/>
              <a:ext cx="1054912" cy="884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mage result for Friendster">
              <a:extLst>
                <a:ext uri="{FF2B5EF4-FFF2-40B4-BE49-F238E27FC236}">
                  <a16:creationId xmlns:a16="http://schemas.microsoft.com/office/drawing/2014/main" id="{5D496079-7A49-40EE-9069-FE599F213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701" y="4598837"/>
              <a:ext cx="832023" cy="832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facebook image">
              <a:extLst>
                <a:ext uri="{FF2B5EF4-FFF2-40B4-BE49-F238E27FC236}">
                  <a16:creationId xmlns:a16="http://schemas.microsoft.com/office/drawing/2014/main" id="{79A88D59-5872-496A-9CA8-1E438CCEE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518" y="4599863"/>
              <a:ext cx="830997" cy="83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youtube">
              <a:extLst>
                <a:ext uri="{FF2B5EF4-FFF2-40B4-BE49-F238E27FC236}">
                  <a16:creationId xmlns:a16="http://schemas.microsoft.com/office/drawing/2014/main" id="{8EC07FBB-FF84-4B62-97DD-458EE53C2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074" y="4476499"/>
              <a:ext cx="1046881" cy="1046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612E49A-A4D2-4451-A0FC-565E6A1A4970}"/>
              </a:ext>
            </a:extLst>
          </p:cNvPr>
          <p:cNvSpPr txBox="1"/>
          <p:nvPr/>
        </p:nvSpPr>
        <p:spPr>
          <a:xfrm>
            <a:off x="7917199" y="5474500"/>
            <a:ext cx="132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Trust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(0.7M+)</a:t>
            </a:r>
          </a:p>
        </p:txBody>
      </p:sp>
    </p:spTree>
    <p:extLst>
      <p:ext uri="{BB962C8B-B14F-4D97-AF65-F5344CB8AC3E}">
        <p14:creationId xmlns:p14="http://schemas.microsoft.com/office/powerpoint/2010/main" val="41899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2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4726-4BC5-4D5F-9A5D-7AF99429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EXP1. Bias Analysis [THM1]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72B52-C5BE-4EEC-B9A0-9533AFE79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7CD77-28FF-4DBC-A181-3F74110D1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r>
              <a:rPr lang="mr-IN" dirty="0"/>
              <a:t>/46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437B5A-695E-4984-9B16-24AC1F715DAE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E6679DDD-352B-445B-A571-CCBCA1BDA280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478C9C66-F048-4278-ADF3-4B18087D9B74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:a16="http://schemas.microsoft.com/office/drawing/2014/main" id="{F775122E-54BF-4246-888E-125173BBECD1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Experiments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B1DA4319-872E-46FF-BEE2-9BFFF5F4F33D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07419F77-FB25-4B89-B745-41C3B6D12755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1485321-955F-495F-8649-5BA0B1747CF4}"/>
              </a:ext>
            </a:extLst>
          </p:cNvPr>
          <p:cNvSpPr/>
          <p:nvPr/>
        </p:nvSpPr>
        <p:spPr>
          <a:xfrm>
            <a:off x="1457541" y="1455727"/>
            <a:ext cx="743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“Does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ThinkD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give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unbiased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estimates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?”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A9A75A-B7F4-42D0-9A05-0345CCB81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076" y="2085371"/>
            <a:ext cx="3994845" cy="36338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C9AE06E-1DE2-48BF-BEA7-D36CFB4A4B97}"/>
              </a:ext>
            </a:extLst>
          </p:cNvPr>
          <p:cNvSpPr/>
          <p:nvPr/>
        </p:nvSpPr>
        <p:spPr>
          <a:xfrm>
            <a:off x="4889145" y="4101232"/>
            <a:ext cx="2276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56B35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Triest</a:t>
            </a:r>
            <a:r>
              <a:rPr lang="en-US" sz="2400" dirty="0">
                <a:solidFill>
                  <a:srgbClr val="56B35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-FD</a:t>
            </a:r>
            <a:endParaRPr lang="en-US" sz="2400" dirty="0">
              <a:solidFill>
                <a:srgbClr val="56B353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20F4EC-3A10-482B-BA5D-8CE9240FB181}"/>
              </a:ext>
            </a:extLst>
          </p:cNvPr>
          <p:cNvCxnSpPr>
            <a:cxnSpLocks/>
          </p:cNvCxnSpPr>
          <p:nvPr/>
        </p:nvCxnSpPr>
        <p:spPr>
          <a:xfrm flipH="1">
            <a:off x="5158937" y="4392658"/>
            <a:ext cx="207191" cy="285529"/>
          </a:xfrm>
          <a:prstGeom prst="straightConnector1">
            <a:avLst/>
          </a:prstGeom>
          <a:ln w="38100">
            <a:solidFill>
              <a:srgbClr val="56B3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0590E3D-CFA5-4D85-886D-B57ADB3BF1CF}"/>
              </a:ext>
            </a:extLst>
          </p:cNvPr>
          <p:cNvSpPr/>
          <p:nvPr/>
        </p:nvSpPr>
        <p:spPr>
          <a:xfrm>
            <a:off x="3942800" y="2672583"/>
            <a:ext cx="3389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E52C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ThinkD</a:t>
            </a:r>
            <a:r>
              <a:rPr lang="en-US" sz="2400" dirty="0">
                <a:solidFill>
                  <a:srgbClr val="E52C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-ACC</a:t>
            </a:r>
            <a:endParaRPr lang="en-US" sz="2400" dirty="0">
              <a:solidFill>
                <a:srgbClr val="E52C1A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6A2962-6EC0-4B35-802C-88CF4B515548}"/>
              </a:ext>
            </a:extLst>
          </p:cNvPr>
          <p:cNvSpPr/>
          <p:nvPr/>
        </p:nvSpPr>
        <p:spPr>
          <a:xfrm>
            <a:off x="4234870" y="3474556"/>
            <a:ext cx="3128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3A7E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ThinkD</a:t>
            </a:r>
            <a:r>
              <a:rPr lang="en-US" sz="2400" dirty="0">
                <a:solidFill>
                  <a:srgbClr val="3A7E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-FAST</a:t>
            </a:r>
            <a:endParaRPr lang="en-US" sz="2400" dirty="0">
              <a:solidFill>
                <a:srgbClr val="3A7EB8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514E99-ED60-420A-A53D-E2523CC6E5BE}"/>
              </a:ext>
            </a:extLst>
          </p:cNvPr>
          <p:cNvCxnSpPr>
            <a:cxnSpLocks/>
          </p:cNvCxnSpPr>
          <p:nvPr/>
        </p:nvCxnSpPr>
        <p:spPr>
          <a:xfrm flipH="1">
            <a:off x="4810209" y="3890778"/>
            <a:ext cx="246544" cy="264836"/>
          </a:xfrm>
          <a:prstGeom prst="straightConnector1">
            <a:avLst/>
          </a:prstGeom>
          <a:ln w="38100">
            <a:solidFill>
              <a:srgbClr val="3A7E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604959-F174-4145-825B-1C799236903D}"/>
              </a:ext>
            </a:extLst>
          </p:cNvPr>
          <p:cNvCxnSpPr>
            <a:cxnSpLocks/>
          </p:cNvCxnSpPr>
          <p:nvPr/>
        </p:nvCxnSpPr>
        <p:spPr>
          <a:xfrm>
            <a:off x="4531793" y="2610834"/>
            <a:ext cx="2651" cy="2920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5841CF6-721F-4965-B2F1-2B2A88B2C236}"/>
              </a:ext>
            </a:extLst>
          </p:cNvPr>
          <p:cNvSpPr txBox="1"/>
          <p:nvPr/>
        </p:nvSpPr>
        <p:spPr>
          <a:xfrm>
            <a:off x="3758717" y="2172638"/>
            <a:ext cx="250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True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1F788B-35FF-4CE0-BD53-5C3B386697F3}"/>
                  </a:ext>
                </a:extLst>
              </p:cNvPr>
              <p:cNvSpPr txBox="1"/>
              <p:nvPr/>
            </p:nvSpPr>
            <p:spPr>
              <a:xfrm>
                <a:off x="93051" y="5854642"/>
                <a:ext cx="4634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memory budget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5</m:t>
                    </m:r>
                    <m:r>
                      <a:rPr lang="en-U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% 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of the edges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1F788B-35FF-4CE0-BD53-5C3B38669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1" y="5854642"/>
                <a:ext cx="4634392" cy="461665"/>
              </a:xfrm>
              <a:prstGeom prst="rect">
                <a:avLst/>
              </a:prstGeom>
              <a:blipFill>
                <a:blip r:embed="rId4"/>
                <a:stretch>
                  <a:fillRect l="-197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F4248FD9-B936-4A45-B30F-368D2E8CCDF7}"/>
              </a:ext>
            </a:extLst>
          </p:cNvPr>
          <p:cNvSpPr/>
          <p:nvPr/>
        </p:nvSpPr>
        <p:spPr>
          <a:xfrm>
            <a:off x="4674380" y="5864710"/>
            <a:ext cx="1446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dataset:</a:t>
            </a:r>
          </a:p>
        </p:txBody>
      </p:sp>
      <p:pic>
        <p:nvPicPr>
          <p:cNvPr id="25" name="Picture 6" descr="Image result for facebook image">
            <a:extLst>
              <a:ext uri="{FF2B5EF4-FFF2-40B4-BE49-F238E27FC236}">
                <a16:creationId xmlns:a16="http://schemas.microsoft.com/office/drawing/2014/main" id="{668D3B8F-5B94-4B6B-B72E-F5E7BF80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22" y="5919579"/>
            <a:ext cx="355794" cy="3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B2C30E-7BD7-411C-9890-2F004D9AC0C9}"/>
              </a:ext>
            </a:extLst>
          </p:cNvPr>
          <p:cNvSpPr/>
          <p:nvPr/>
        </p:nvSpPr>
        <p:spPr>
          <a:xfrm>
            <a:off x="6670834" y="5864710"/>
            <a:ext cx="276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#repeats: 10,000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61A5E3-D3B1-4727-8926-327419B6567C}"/>
              </a:ext>
            </a:extLst>
          </p:cNvPr>
          <p:cNvCxnSpPr>
            <a:cxnSpLocks/>
          </p:cNvCxnSpPr>
          <p:nvPr/>
        </p:nvCxnSpPr>
        <p:spPr>
          <a:xfrm flipH="1">
            <a:off x="4734700" y="3157765"/>
            <a:ext cx="246544" cy="264836"/>
          </a:xfrm>
          <a:prstGeom prst="straightConnector1">
            <a:avLst/>
          </a:prstGeom>
          <a:ln w="3810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210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20069-A511-4543-9FB0-24D12C1B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EXP2. Variance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0EFF1-DA7F-4D03-A201-79D14D9D3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CEFB8-585A-4AC0-B7A9-D41299205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39</a:t>
            </a:fld>
            <a:r>
              <a:rPr lang="mr-IN" dirty="0"/>
              <a:t>/46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819188-9BF5-4959-9D7D-F6324450E380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809A7B9A-82C7-4133-BE7B-48E4F9388763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88352EA9-7425-46BF-B6ED-50C5D7F5E25E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:a16="http://schemas.microsoft.com/office/drawing/2014/main" id="{4AEE5F29-9277-441E-AE41-F2FFE0BD7BAA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Experiments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0F18CD48-6C25-4CE2-8252-C61F6C74153C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D49EF332-952F-46C3-B7B8-3802C819C459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5DAC0F-32CF-4B97-B17B-8BF8280ADF3A}"/>
              </a:ext>
            </a:extLst>
          </p:cNvPr>
          <p:cNvSpPr/>
          <p:nvPr/>
        </p:nvSpPr>
        <p:spPr>
          <a:xfrm>
            <a:off x="574307" y="1414163"/>
            <a:ext cx="8291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“Does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ThinkD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maintain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estimates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small variance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B6030F-326A-442E-A656-2114F5BBE79B}"/>
                  </a:ext>
                </a:extLst>
              </p:cNvPr>
              <p:cNvSpPr txBox="1"/>
              <p:nvPr/>
            </p:nvSpPr>
            <p:spPr>
              <a:xfrm>
                <a:off x="93051" y="5854642"/>
                <a:ext cx="4634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memory budget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5</m:t>
                    </m:r>
                    <m:r>
                      <a:rPr lang="en-U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% 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of the edges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B6030F-326A-442E-A656-2114F5BBE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1" y="5854642"/>
                <a:ext cx="4634392" cy="461665"/>
              </a:xfrm>
              <a:prstGeom prst="rect">
                <a:avLst/>
              </a:prstGeom>
              <a:blipFill>
                <a:blip r:embed="rId3"/>
                <a:stretch>
                  <a:fillRect l="-197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3F5E4E5-2003-449B-801B-5441B41977D8}"/>
              </a:ext>
            </a:extLst>
          </p:cNvPr>
          <p:cNvSpPr/>
          <p:nvPr/>
        </p:nvSpPr>
        <p:spPr>
          <a:xfrm>
            <a:off x="4674380" y="5864710"/>
            <a:ext cx="1446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dataset:</a:t>
            </a:r>
          </a:p>
        </p:txBody>
      </p:sp>
      <p:pic>
        <p:nvPicPr>
          <p:cNvPr id="16" name="Picture 6" descr="Image result for facebook image">
            <a:extLst>
              <a:ext uri="{FF2B5EF4-FFF2-40B4-BE49-F238E27FC236}">
                <a16:creationId xmlns:a16="http://schemas.microsoft.com/office/drawing/2014/main" id="{E64867F7-283C-4B99-BC62-D993D49A8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22" y="5919579"/>
            <a:ext cx="355794" cy="3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8B6DA12-526D-4B18-959C-85B0BC6B5793}"/>
              </a:ext>
            </a:extLst>
          </p:cNvPr>
          <p:cNvSpPr/>
          <p:nvPr/>
        </p:nvSpPr>
        <p:spPr>
          <a:xfrm>
            <a:off x="6670834" y="5864710"/>
            <a:ext cx="276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#repeats: 10,000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F7060E-0C35-4DC9-873B-940A9DB31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031" y="2060866"/>
            <a:ext cx="4216093" cy="37864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6C3FDF0-6EA2-4A35-AE39-CEC87632677F}"/>
              </a:ext>
            </a:extLst>
          </p:cNvPr>
          <p:cNvSpPr/>
          <p:nvPr/>
        </p:nvSpPr>
        <p:spPr>
          <a:xfrm>
            <a:off x="6608280" y="1973250"/>
            <a:ext cx="1462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56B35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Triest</a:t>
            </a:r>
            <a:r>
              <a:rPr lang="en-US" sz="2400" dirty="0">
                <a:solidFill>
                  <a:srgbClr val="56B35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-FD</a:t>
            </a:r>
            <a:endParaRPr lang="en-US" sz="2400" dirty="0">
              <a:solidFill>
                <a:srgbClr val="56B353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682BC8-C01A-4B97-9D8F-72FA616C5FBC}"/>
              </a:ext>
            </a:extLst>
          </p:cNvPr>
          <p:cNvCxnSpPr>
            <a:cxnSpLocks/>
          </p:cNvCxnSpPr>
          <p:nvPr/>
        </p:nvCxnSpPr>
        <p:spPr>
          <a:xfrm flipH="1">
            <a:off x="6260051" y="2162872"/>
            <a:ext cx="371294" cy="194366"/>
          </a:xfrm>
          <a:prstGeom prst="straightConnector1">
            <a:avLst/>
          </a:prstGeom>
          <a:ln w="38100">
            <a:solidFill>
              <a:srgbClr val="56B3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A9F7F46-BF75-4FBD-9805-64CEC59DA757}"/>
              </a:ext>
            </a:extLst>
          </p:cNvPr>
          <p:cNvSpPr/>
          <p:nvPr/>
        </p:nvSpPr>
        <p:spPr>
          <a:xfrm>
            <a:off x="6608280" y="2677354"/>
            <a:ext cx="1911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E52C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ThinkD</a:t>
            </a:r>
            <a:r>
              <a:rPr lang="en-US" sz="2400" dirty="0">
                <a:solidFill>
                  <a:srgbClr val="E52C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-ACC</a:t>
            </a:r>
            <a:endParaRPr lang="en-US" sz="2400" dirty="0">
              <a:solidFill>
                <a:srgbClr val="E52C1A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7D56DB-1CA1-43F5-B52F-C522633B5702}"/>
              </a:ext>
            </a:extLst>
          </p:cNvPr>
          <p:cNvSpPr/>
          <p:nvPr/>
        </p:nvSpPr>
        <p:spPr>
          <a:xfrm>
            <a:off x="6608280" y="2325302"/>
            <a:ext cx="2025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3A7E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ThinkD</a:t>
            </a:r>
            <a:r>
              <a:rPr lang="en-US" sz="2400" dirty="0">
                <a:solidFill>
                  <a:srgbClr val="3A7E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-FAST</a:t>
            </a:r>
            <a:endParaRPr lang="en-US" sz="2400" dirty="0">
              <a:solidFill>
                <a:srgbClr val="3A7EB8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B3AA8-369E-49D2-9967-104D238C078A}"/>
              </a:ext>
            </a:extLst>
          </p:cNvPr>
          <p:cNvSpPr txBox="1"/>
          <p:nvPr/>
        </p:nvSpPr>
        <p:spPr>
          <a:xfrm>
            <a:off x="6298819" y="3362565"/>
            <a:ext cx="2509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True Count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D5EDC0-B5E1-439C-AD3A-C13445C29D9A}"/>
              </a:ext>
            </a:extLst>
          </p:cNvPr>
          <p:cNvSpPr/>
          <p:nvPr/>
        </p:nvSpPr>
        <p:spPr>
          <a:xfrm>
            <a:off x="2919845" y="5129848"/>
            <a:ext cx="3762130" cy="793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5F2D3A-E64D-4E1C-BFB2-6FF657CCC658}"/>
              </a:ext>
            </a:extLst>
          </p:cNvPr>
          <p:cNvSpPr txBox="1"/>
          <p:nvPr/>
        </p:nvSpPr>
        <p:spPr>
          <a:xfrm>
            <a:off x="3093251" y="5217866"/>
            <a:ext cx="53663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Number of Processed Changes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B46ECE-98D3-4ADD-B6E9-EA7574127FC7}"/>
              </a:ext>
            </a:extLst>
          </p:cNvPr>
          <p:cNvCxnSpPr>
            <a:cxnSpLocks/>
          </p:cNvCxnSpPr>
          <p:nvPr/>
        </p:nvCxnSpPr>
        <p:spPr>
          <a:xfrm flipH="1">
            <a:off x="6409668" y="2486836"/>
            <a:ext cx="261166" cy="149867"/>
          </a:xfrm>
          <a:prstGeom prst="straightConnector1">
            <a:avLst/>
          </a:prstGeom>
          <a:ln w="38100">
            <a:solidFill>
              <a:srgbClr val="3A7E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id="{B9181F01-E14A-4A96-A743-38DD73138EB9}"/>
              </a:ext>
            </a:extLst>
          </p:cNvPr>
          <p:cNvSpPr/>
          <p:nvPr/>
        </p:nvSpPr>
        <p:spPr>
          <a:xfrm>
            <a:off x="6116475" y="2282391"/>
            <a:ext cx="156847" cy="1013559"/>
          </a:xfrm>
          <a:prstGeom prst="rightBrace">
            <a:avLst/>
          </a:prstGeom>
          <a:ln w="38100">
            <a:solidFill>
              <a:srgbClr val="56B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FE37B9-5114-4D52-A67E-B8A7D743BC91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5868637" y="3031556"/>
            <a:ext cx="430182" cy="5618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>
            <a:extLst>
              <a:ext uri="{FF2B5EF4-FFF2-40B4-BE49-F238E27FC236}">
                <a16:creationId xmlns:a16="http://schemas.microsoft.com/office/drawing/2014/main" id="{D1C09863-B793-468F-9011-189138F03322}"/>
              </a:ext>
            </a:extLst>
          </p:cNvPr>
          <p:cNvSpPr/>
          <p:nvPr/>
        </p:nvSpPr>
        <p:spPr>
          <a:xfrm>
            <a:off x="6267753" y="2586763"/>
            <a:ext cx="156847" cy="613873"/>
          </a:xfrm>
          <a:prstGeom prst="rightBrace">
            <a:avLst/>
          </a:prstGeom>
          <a:ln w="38100">
            <a:solidFill>
              <a:srgbClr val="3A7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ABD603A4-0AA0-48CA-8CFF-EEFAB69CAD62}"/>
              </a:ext>
            </a:extLst>
          </p:cNvPr>
          <p:cNvSpPr/>
          <p:nvPr/>
        </p:nvSpPr>
        <p:spPr>
          <a:xfrm>
            <a:off x="6455723" y="2750233"/>
            <a:ext cx="156847" cy="361476"/>
          </a:xfrm>
          <a:prstGeom prst="rightBrace">
            <a:avLst/>
          </a:prstGeom>
          <a:ln w="38100">
            <a:solidFill>
              <a:srgbClr val="E52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672" y="1473110"/>
            <a:ext cx="7724176" cy="4551172"/>
          </a:xfrm>
        </p:spPr>
        <p:txBody>
          <a:bodyPr>
            <a:normAutofit/>
          </a:bodyPr>
          <a:lstStyle/>
          <a:p>
            <a:r>
              <a:rPr lang="en-US" dirty="0"/>
              <a:t>Counting triangles in real-world graphs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Real-world graphs are</a:t>
            </a:r>
          </a:p>
          <a:p>
            <a:pPr lvl="1"/>
            <a:r>
              <a:rPr lang="en-US" sz="2800" b="1" dirty="0"/>
              <a:t>Large</a:t>
            </a:r>
            <a:r>
              <a:rPr lang="en-US" sz="2800" dirty="0"/>
              <a:t>: not fitting in main memory</a:t>
            </a:r>
          </a:p>
          <a:p>
            <a:pPr lvl="1"/>
            <a:r>
              <a:rPr lang="en-US" sz="2800" b="1" dirty="0"/>
              <a:t>Fully dynamic</a:t>
            </a:r>
            <a:r>
              <a:rPr lang="en-US" sz="2800" dirty="0"/>
              <a:t>: both </a:t>
            </a:r>
            <a:r>
              <a:rPr lang="en-US" sz="2800" i="1" dirty="0"/>
              <a:t>growing</a:t>
            </a:r>
            <a:r>
              <a:rPr lang="en-US" sz="2800" dirty="0"/>
              <a:t> and </a:t>
            </a:r>
            <a:r>
              <a:rPr lang="en-US" sz="2800" i="1" dirty="0"/>
              <a:t>shrinking</a:t>
            </a:r>
            <a:endParaRPr lang="en-US" sz="2800" b="1" i="1" dirty="0"/>
          </a:p>
          <a:p>
            <a:pPr marL="0" indent="-9288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Accurate Triangle Counting in Graph Streams with Deletions (by Kijung Shin)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Challenges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D40269-1A2D-4FFE-BC1C-E0BCD46E422A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25" name="TextBox 34">
              <a:extLst>
                <a:ext uri="{FF2B5EF4-FFF2-40B4-BE49-F238E27FC236}">
                  <a16:creationId xmlns:a16="http://schemas.microsoft.com/office/drawing/2014/main" id="{BF9F84E9-5CE9-4CB8-932B-897ABF7D1392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Introduction</a:t>
              </a: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09BDCBF6-F8C3-4595-BE42-D84C3C938605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27" name="TextBox 37">
              <a:extLst>
                <a:ext uri="{FF2B5EF4-FFF2-40B4-BE49-F238E27FC236}">
                  <a16:creationId xmlns:a16="http://schemas.microsoft.com/office/drawing/2014/main" id="{726194AC-2687-46B1-A714-412C8EB7431A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28" name="TextBox 38">
              <a:extLst>
                <a:ext uri="{FF2B5EF4-FFF2-40B4-BE49-F238E27FC236}">
                  <a16:creationId xmlns:a16="http://schemas.microsoft.com/office/drawing/2014/main" id="{114BD089-9019-4312-AFC4-1CFB81B60995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id="{84DDD0A4-8D29-43D6-96B4-6B42960BF4A3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pic>
        <p:nvPicPr>
          <p:cNvPr id="19" name="Picture 2" descr="mage result for facebook">
            <a:extLst>
              <a:ext uri="{FF2B5EF4-FFF2-40B4-BE49-F238E27FC236}">
                <a16:creationId xmlns:a16="http://schemas.microsoft.com/office/drawing/2014/main" id="{1CFF01DA-91E9-46E5-B078-C85499231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9" y="2375273"/>
            <a:ext cx="901233" cy="90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age result for Web">
            <a:extLst>
              <a:ext uri="{FF2B5EF4-FFF2-40B4-BE49-F238E27FC236}">
                <a16:creationId xmlns:a16="http://schemas.microsoft.com/office/drawing/2014/main" id="{C1E967B8-4796-40FC-ACD6-1E26E8F46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50" y="2365225"/>
            <a:ext cx="978683" cy="97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mage result for dblp">
            <a:extLst>
              <a:ext uri="{FF2B5EF4-FFF2-40B4-BE49-F238E27FC236}">
                <a16:creationId xmlns:a16="http://schemas.microsoft.com/office/drawing/2014/main" id="{CC71FB70-299D-480E-8F98-339522B6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66" y="2288068"/>
            <a:ext cx="1117625" cy="11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mage result for google scholar">
            <a:extLst>
              <a:ext uri="{FF2B5EF4-FFF2-40B4-BE49-F238E27FC236}">
                <a16:creationId xmlns:a16="http://schemas.microsoft.com/office/drawing/2014/main" id="{62DC2E7B-9E0D-405A-9532-331DE6BCA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66" y="2362165"/>
            <a:ext cx="1013448" cy="96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mage result for twitter">
            <a:extLst>
              <a:ext uri="{FF2B5EF4-FFF2-40B4-BE49-F238E27FC236}">
                <a16:creationId xmlns:a16="http://schemas.microsoft.com/office/drawing/2014/main" id="{F09FA3DE-918F-4295-93C1-1AE29C34E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82" y="2421138"/>
            <a:ext cx="1683657" cy="8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mage result for phone call icon">
            <a:extLst>
              <a:ext uri="{FF2B5EF4-FFF2-40B4-BE49-F238E27FC236}">
                <a16:creationId xmlns:a16="http://schemas.microsoft.com/office/drawing/2014/main" id="{854A0881-F12A-4530-B31A-42CED322E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87" y="2411182"/>
            <a:ext cx="888310" cy="93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B4D8777-E8B0-461E-9BCA-9EAF91D9B97F}"/>
              </a:ext>
            </a:extLst>
          </p:cNvPr>
          <p:cNvSpPr txBox="1"/>
          <p:nvPr/>
        </p:nvSpPr>
        <p:spPr>
          <a:xfrm>
            <a:off x="173019" y="3405693"/>
            <a:ext cx="883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social networks       Web         Citation networks     Call networks</a:t>
            </a:r>
          </a:p>
        </p:txBody>
      </p:sp>
    </p:spTree>
    <p:extLst>
      <p:ext uri="{BB962C8B-B14F-4D97-AF65-F5344CB8AC3E}">
        <p14:creationId xmlns:p14="http://schemas.microsoft.com/office/powerpoint/2010/main" val="18247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5E32-AC6C-4EE3-A43D-29AA968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EXP3. Scalability [THM 2 &amp; 3]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3B2D-EAF1-462C-8A44-DB59CB191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4B31A-119E-4E56-B9C5-CAE223559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40</a:t>
            </a:fld>
            <a:r>
              <a:rPr lang="mr-IN" dirty="0"/>
              <a:t>/46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A96982-0237-4A79-AD15-421211948510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181627B7-722F-42EC-ABD2-3291035C2825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BC91FE6F-A0BD-49B1-8207-F097C96263C1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:a16="http://schemas.microsoft.com/office/drawing/2014/main" id="{1171936D-2410-49E2-88AF-A78692D033E0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Experiments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A32FF034-E31F-4684-9095-7D3B55F7A25B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0FA80DFF-A4F4-4BCA-9E88-C629832E3B1E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C237EB1-3570-4A42-9354-4963355AC2D5}"/>
              </a:ext>
            </a:extLst>
          </p:cNvPr>
          <p:cNvSpPr/>
          <p:nvPr/>
        </p:nvSpPr>
        <p:spPr>
          <a:xfrm>
            <a:off x="1158101" y="1374441"/>
            <a:ext cx="6915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“Does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ThinkD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scale linearly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</a:p>
          <a:p>
            <a:pPr algn="ctr"/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the size of the input stream?”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(THM 2 &amp; 3)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A6881B-476D-4873-8025-1E0A30F66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39" y="2239778"/>
            <a:ext cx="4040807" cy="367567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81991F-720F-42AB-AF15-CC7C847D7C6C}"/>
              </a:ext>
            </a:extLst>
          </p:cNvPr>
          <p:cNvCxnSpPr>
            <a:cxnSpLocks/>
          </p:cNvCxnSpPr>
          <p:nvPr/>
        </p:nvCxnSpPr>
        <p:spPr>
          <a:xfrm flipH="1">
            <a:off x="5046329" y="3071003"/>
            <a:ext cx="1020617" cy="90120"/>
          </a:xfrm>
          <a:prstGeom prst="straightConnector1">
            <a:avLst/>
          </a:prstGeom>
          <a:ln w="38100">
            <a:solidFill>
              <a:srgbClr val="E52C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48116-00A6-4411-A4B5-4E925F31CBD5}"/>
              </a:ext>
            </a:extLst>
          </p:cNvPr>
          <p:cNvCxnSpPr>
            <a:cxnSpLocks/>
          </p:cNvCxnSpPr>
          <p:nvPr/>
        </p:nvCxnSpPr>
        <p:spPr>
          <a:xfrm flipH="1" flipV="1">
            <a:off x="5046329" y="3444257"/>
            <a:ext cx="1020617" cy="114874"/>
          </a:xfrm>
          <a:prstGeom prst="straightConnector1">
            <a:avLst/>
          </a:prstGeom>
          <a:ln w="38100">
            <a:solidFill>
              <a:srgbClr val="3A7E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B9C2EBD-09D3-473F-BB9C-ACF194AB10E6}"/>
              </a:ext>
            </a:extLst>
          </p:cNvPr>
          <p:cNvSpPr/>
          <p:nvPr/>
        </p:nvSpPr>
        <p:spPr>
          <a:xfrm>
            <a:off x="6091143" y="3820863"/>
            <a:ext cx="24641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Linear scalability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(slope=1)</a:t>
            </a:r>
            <a:endParaRPr lang="en-US" sz="14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4437745-D748-4C25-BB69-D7AD16DA2A69}"/>
              </a:ext>
            </a:extLst>
          </p:cNvPr>
          <p:cNvCxnSpPr>
            <a:cxnSpLocks/>
          </p:cNvCxnSpPr>
          <p:nvPr/>
        </p:nvCxnSpPr>
        <p:spPr>
          <a:xfrm flipH="1" flipV="1">
            <a:off x="4490875" y="3761768"/>
            <a:ext cx="1576071" cy="452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FF64483-2579-4AB5-97BA-D9F4AACAB257}"/>
              </a:ext>
            </a:extLst>
          </p:cNvPr>
          <p:cNvSpPr/>
          <p:nvPr/>
        </p:nvSpPr>
        <p:spPr>
          <a:xfrm>
            <a:off x="5860333" y="2815558"/>
            <a:ext cx="2347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E52C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ThinkD</a:t>
            </a:r>
            <a:r>
              <a:rPr lang="en-US" sz="2400" dirty="0">
                <a:solidFill>
                  <a:srgbClr val="E52C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-ACC</a:t>
            </a:r>
            <a:endParaRPr lang="en-US" sz="2400" dirty="0">
              <a:solidFill>
                <a:srgbClr val="E52C1A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13A5BF-C675-42C8-AD0D-386322858282}"/>
              </a:ext>
            </a:extLst>
          </p:cNvPr>
          <p:cNvSpPr/>
          <p:nvPr/>
        </p:nvSpPr>
        <p:spPr>
          <a:xfrm>
            <a:off x="5532249" y="3309229"/>
            <a:ext cx="3128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3A7E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ThinkD</a:t>
            </a:r>
            <a:r>
              <a:rPr lang="en-US" sz="2400" dirty="0">
                <a:solidFill>
                  <a:srgbClr val="3A7E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-FAST</a:t>
            </a:r>
            <a:endParaRPr lang="en-US" sz="2400" dirty="0">
              <a:solidFill>
                <a:srgbClr val="3A7EB8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4AE30D-D185-48E0-BA6B-AD04623E54CC}"/>
              </a:ext>
            </a:extLst>
          </p:cNvPr>
          <p:cNvSpPr/>
          <p:nvPr/>
        </p:nvSpPr>
        <p:spPr>
          <a:xfrm>
            <a:off x="2795066" y="5576372"/>
            <a:ext cx="3762130" cy="277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77018F-962E-4670-80A1-F9D8F9C4C901}"/>
              </a:ext>
            </a:extLst>
          </p:cNvPr>
          <p:cNvSpPr txBox="1"/>
          <p:nvPr/>
        </p:nvSpPr>
        <p:spPr>
          <a:xfrm>
            <a:off x="2841648" y="5420193"/>
            <a:ext cx="536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Number of Changes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70C6329-CA13-405B-AF00-FC727FBDB9F1}"/>
              </a:ext>
            </a:extLst>
          </p:cNvPr>
          <p:cNvSpPr/>
          <p:nvPr/>
        </p:nvSpPr>
        <p:spPr>
          <a:xfrm>
            <a:off x="18087" y="5868759"/>
            <a:ext cx="1989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dataset: </a:t>
            </a:r>
            <a:r>
              <a:rPr lang="en-US" sz="2400" b="1" dirty="0">
                <a:latin typeface="Cooper Black" charset="0"/>
                <a:ea typeface="Cooper Black" charset="0"/>
                <a:cs typeface="Cooper Black" charset="0"/>
              </a:rPr>
              <a:t>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2F3539-2834-4450-8541-A3F9F85EAB39}"/>
                  </a:ext>
                </a:extLst>
              </p:cNvPr>
              <p:cNvSpPr txBox="1"/>
              <p:nvPr/>
            </p:nvSpPr>
            <p:spPr>
              <a:xfrm>
                <a:off x="2239056" y="5832725"/>
                <a:ext cx="6442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 memory budget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rgbClr val="E52F1E"/>
                    </a:solidFill>
                  </a:rPr>
                  <a:t>fixed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(i.e.,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size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    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2F3539-2834-4450-8541-A3F9F85EA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56" y="5832725"/>
                <a:ext cx="6442832" cy="461665"/>
              </a:xfrm>
              <a:prstGeom prst="rect">
                <a:avLst/>
              </a:prstGeom>
              <a:blipFill>
                <a:blip r:embed="rId4"/>
                <a:stretch>
                  <a:fillRect l="-1419" t="-10526" r="-596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752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955E5-4FD4-4351-802F-6FD0E480B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8A0BA-19E9-4489-8DB2-3826C562C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0BD9E-9DFE-46B8-8348-BF29A3352454}"/>
              </a:ext>
            </a:extLst>
          </p:cNvPr>
          <p:cNvSpPr txBox="1"/>
          <p:nvPr/>
        </p:nvSpPr>
        <p:spPr>
          <a:xfrm>
            <a:off x="790161" y="2678135"/>
            <a:ext cx="808882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Fast and Accurate: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outperforming competitors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52F1E"/>
                </a:solidFill>
              </a:rPr>
              <a:t>Scalable:</a:t>
            </a:r>
            <a:r>
              <a:rPr lang="en-US" sz="2800" dirty="0">
                <a:solidFill>
                  <a:srgbClr val="E52F1E"/>
                </a:solidFill>
              </a:rPr>
              <a:t> linear data scalability (Theorems 2 &amp; 3)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52F1E"/>
                </a:solidFill>
              </a:rPr>
              <a:t>Theoretically Sound: </a:t>
            </a:r>
            <a:r>
              <a:rPr lang="en-US" sz="2800" dirty="0">
                <a:solidFill>
                  <a:srgbClr val="E52F1E"/>
                </a:solidFill>
              </a:rPr>
              <a:t>unbiased estimates (Theorem 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2D32F-F73B-454D-AC24-8A6D7CABB529}"/>
              </a:ext>
            </a:extLst>
          </p:cNvPr>
          <p:cNvSpPr/>
          <p:nvPr/>
        </p:nvSpPr>
        <p:spPr>
          <a:xfrm>
            <a:off x="444364" y="3544183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4F69F2-D241-4D50-B1E9-70FD8571331D}"/>
              </a:ext>
            </a:extLst>
          </p:cNvPr>
          <p:cNvSpPr/>
          <p:nvPr/>
        </p:nvSpPr>
        <p:spPr>
          <a:xfrm>
            <a:off x="445708" y="2899967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D87BC-2618-4B49-87A0-E424D24365DD}"/>
              </a:ext>
            </a:extLst>
          </p:cNvPr>
          <p:cNvSpPr/>
          <p:nvPr/>
        </p:nvSpPr>
        <p:spPr>
          <a:xfrm>
            <a:off x="444364" y="4191994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95AF1-5E82-4B9A-A3A4-406E75E6586A}"/>
              </a:ext>
            </a:extLst>
          </p:cNvPr>
          <p:cNvSpPr/>
          <p:nvPr/>
        </p:nvSpPr>
        <p:spPr>
          <a:xfrm>
            <a:off x="280135" y="2740481"/>
            <a:ext cx="8538995" cy="19437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mage result for check mark">
            <a:extLst>
              <a:ext uri="{FF2B5EF4-FFF2-40B4-BE49-F238E27FC236}">
                <a16:creationId xmlns:a16="http://schemas.microsoft.com/office/drawing/2014/main" id="{F930E7E9-F34F-410F-9FF4-403D71CC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3" y="4161598"/>
            <a:ext cx="364593" cy="3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>
            <a:extLst>
              <a:ext uri="{FF2B5EF4-FFF2-40B4-BE49-F238E27FC236}">
                <a16:creationId xmlns:a16="http://schemas.microsoft.com/office/drawing/2014/main" id="{A6F18E51-43D6-48E7-9E17-878AF7DD8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7" y="3485007"/>
            <a:ext cx="364593" cy="3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78BEB64-E5CA-4EEA-B2A2-E40488EEC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704"/>
          </a:xfrm>
        </p:spPr>
        <p:txBody>
          <a:bodyPr/>
          <a:lstStyle/>
          <a:p>
            <a:r>
              <a:rPr lang="en-US" dirty="0"/>
              <a:t>Advantages of </a:t>
            </a:r>
            <a:r>
              <a:rPr lang="en-US" dirty="0" err="1"/>
              <a:t>ThinkD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AD5E9D-4517-4B3D-A494-41AAAC72E1D7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18" name="TextBox 34">
              <a:extLst>
                <a:ext uri="{FF2B5EF4-FFF2-40B4-BE49-F238E27FC236}">
                  <a16:creationId xmlns:a16="http://schemas.microsoft.com/office/drawing/2014/main" id="{B41CF1EE-89BE-476E-A2A5-0E319E8608FC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19" name="TextBox 36">
              <a:extLst>
                <a:ext uri="{FF2B5EF4-FFF2-40B4-BE49-F238E27FC236}">
                  <a16:creationId xmlns:a16="http://schemas.microsoft.com/office/drawing/2014/main" id="{CB5B991A-AB38-4D98-B8A9-D00879DD63B0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20" name="TextBox 37">
              <a:extLst>
                <a:ext uri="{FF2B5EF4-FFF2-40B4-BE49-F238E27FC236}">
                  <a16:creationId xmlns:a16="http://schemas.microsoft.com/office/drawing/2014/main" id="{A92313FA-72DA-4DEF-9164-D0B7E59DEFEB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Experiments</a:t>
              </a:r>
            </a:p>
          </p:txBody>
        </p:sp>
        <p:sp>
          <p:nvSpPr>
            <p:cNvPr id="21" name="TextBox 38">
              <a:extLst>
                <a:ext uri="{FF2B5EF4-FFF2-40B4-BE49-F238E27FC236}">
                  <a16:creationId xmlns:a16="http://schemas.microsoft.com/office/drawing/2014/main" id="{22CBBB87-D935-4B50-AA84-C79B4951B222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22" name="TextBox 37">
              <a:extLst>
                <a:ext uri="{FF2B5EF4-FFF2-40B4-BE49-F238E27FC236}">
                  <a16:creationId xmlns:a16="http://schemas.microsoft.com/office/drawing/2014/main" id="{367578DE-D520-407D-AA58-37835560F00F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9760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4CBF690-C655-4901-9E4A-01FD305C1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3" y="1990434"/>
            <a:ext cx="3960624" cy="360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45E32-AC6C-4EE3-A43D-29AA968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EXP4. Space &amp; Accuracy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3B2D-EAF1-462C-8A44-DB59CB191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4B31A-119E-4E56-B9C5-CAE223559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42</a:t>
            </a:fld>
            <a:r>
              <a:rPr lang="mr-IN" dirty="0"/>
              <a:t>/46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867379-019D-41E1-A824-CF6A74ED2656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56E82DF7-09D9-4379-83CE-92537DF24FBC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045C4AD9-C0EA-412B-B2EB-CB048CAC16B6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:a16="http://schemas.microsoft.com/office/drawing/2014/main" id="{423B3669-9CCC-4E4C-B280-7753736B0628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Experiments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D4AF9CD2-126C-4752-9E2F-62872E7CFBB4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CCAB7032-4EB2-4FE7-BC2F-22F27DA0621E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CA04086-707F-4B01-9F94-2EAAE13AC27B}"/>
              </a:ext>
            </a:extLst>
          </p:cNvPr>
          <p:cNvSpPr/>
          <p:nvPr/>
        </p:nvSpPr>
        <p:spPr>
          <a:xfrm>
            <a:off x="755844" y="1348776"/>
            <a:ext cx="7980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“Is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ThinkD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accurate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 its best competitors?”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3BE51C-B018-475E-ABA2-0A0A7AF6AFEA}"/>
              </a:ext>
            </a:extLst>
          </p:cNvPr>
          <p:cNvSpPr/>
          <p:nvPr/>
        </p:nvSpPr>
        <p:spPr>
          <a:xfrm>
            <a:off x="238313" y="5807255"/>
            <a:ext cx="1446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dataset: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3E4C13-59B1-49F3-B115-0F47E524746D}"/>
              </a:ext>
            </a:extLst>
          </p:cNvPr>
          <p:cNvSpPr/>
          <p:nvPr/>
        </p:nvSpPr>
        <p:spPr>
          <a:xfrm>
            <a:off x="2234767" y="5807255"/>
            <a:ext cx="276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# repeats: 1000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BA682E-B39F-4B35-8C03-D62C2732C794}"/>
              </a:ext>
            </a:extLst>
          </p:cNvPr>
          <p:cNvCxnSpPr>
            <a:cxnSpLocks/>
          </p:cNvCxnSpPr>
          <p:nvPr/>
        </p:nvCxnSpPr>
        <p:spPr>
          <a:xfrm flipH="1">
            <a:off x="2065474" y="2611714"/>
            <a:ext cx="465626" cy="470668"/>
          </a:xfrm>
          <a:prstGeom prst="straightConnector1">
            <a:avLst/>
          </a:prstGeom>
          <a:ln w="38100">
            <a:solidFill>
              <a:srgbClr val="3A7E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689BB2A-0904-4158-8CE3-29D72A715E7C}"/>
              </a:ext>
            </a:extLst>
          </p:cNvPr>
          <p:cNvSpPr/>
          <p:nvPr/>
        </p:nvSpPr>
        <p:spPr>
          <a:xfrm>
            <a:off x="2502078" y="2296060"/>
            <a:ext cx="2117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3A7E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ThinkD</a:t>
            </a:r>
            <a:r>
              <a:rPr lang="en-US" sz="2400" dirty="0">
                <a:solidFill>
                  <a:srgbClr val="3A7E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-FAST</a:t>
            </a:r>
            <a:endParaRPr lang="en-US" sz="2400" dirty="0">
              <a:solidFill>
                <a:srgbClr val="3A7EB8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68108D-F7DD-4886-A448-F387BAB1D269}"/>
              </a:ext>
            </a:extLst>
          </p:cNvPr>
          <p:cNvSpPr/>
          <p:nvPr/>
        </p:nvSpPr>
        <p:spPr>
          <a:xfrm>
            <a:off x="806119" y="3863619"/>
            <a:ext cx="2347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E52C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ThinkD</a:t>
            </a:r>
            <a:endParaRPr lang="en-US" sz="2400" dirty="0">
              <a:solidFill>
                <a:srgbClr val="E52C1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E52C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-ACC</a:t>
            </a:r>
            <a:endParaRPr lang="en-US" sz="2400" dirty="0">
              <a:solidFill>
                <a:srgbClr val="E52C1A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A7730EC-1145-44AB-82C6-09A217B2FC2F}"/>
              </a:ext>
            </a:extLst>
          </p:cNvPr>
          <p:cNvCxnSpPr>
            <a:cxnSpLocks/>
          </p:cNvCxnSpPr>
          <p:nvPr/>
        </p:nvCxnSpPr>
        <p:spPr>
          <a:xfrm flipH="1" flipV="1">
            <a:off x="1609081" y="3285046"/>
            <a:ext cx="136374" cy="578574"/>
          </a:xfrm>
          <a:prstGeom prst="straightConnector1">
            <a:avLst/>
          </a:prstGeom>
          <a:ln w="3810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608CDB0-56B4-4E09-9207-E6719BBCE948}"/>
              </a:ext>
            </a:extLst>
          </p:cNvPr>
          <p:cNvSpPr/>
          <p:nvPr/>
        </p:nvSpPr>
        <p:spPr>
          <a:xfrm>
            <a:off x="122476" y="2309032"/>
            <a:ext cx="564325" cy="2358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D90EC9-E77E-4964-B6FF-36699EA5FD4D}"/>
              </a:ext>
            </a:extLst>
          </p:cNvPr>
          <p:cNvSpPr/>
          <p:nvPr/>
        </p:nvSpPr>
        <p:spPr>
          <a:xfrm>
            <a:off x="341487" y="5222676"/>
            <a:ext cx="4140300" cy="483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225745-E138-4585-9BD8-797562875999}"/>
              </a:ext>
            </a:extLst>
          </p:cNvPr>
          <p:cNvSpPr txBox="1"/>
          <p:nvPr/>
        </p:nvSpPr>
        <p:spPr>
          <a:xfrm>
            <a:off x="863262" y="5214243"/>
            <a:ext cx="365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Memory budget (ratio)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41DA30-B0D9-4B80-A0E1-E381BABBC9D2}"/>
              </a:ext>
            </a:extLst>
          </p:cNvPr>
          <p:cNvSpPr txBox="1"/>
          <p:nvPr/>
        </p:nvSpPr>
        <p:spPr>
          <a:xfrm rot="16200000">
            <a:off x="-1556999" y="3087816"/>
            <a:ext cx="39143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Estimation Error (ratio)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918747-079B-4600-B2D7-81795E2EC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596" y="1891759"/>
            <a:ext cx="1491002" cy="1334740"/>
          </a:xfrm>
          <a:prstGeom prst="rect">
            <a:avLst/>
          </a:prstGeom>
        </p:spPr>
      </p:pic>
      <p:pic>
        <p:nvPicPr>
          <p:cNvPr id="48" name="Picture 10" descr="Image result for youtube">
            <a:extLst>
              <a:ext uri="{FF2B5EF4-FFF2-40B4-BE49-F238E27FC236}">
                <a16:creationId xmlns:a16="http://schemas.microsoft.com/office/drawing/2014/main" id="{1DCDACB3-B48A-4F6A-BB17-E25C36BD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09" y="5793730"/>
            <a:ext cx="552708" cy="5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21ECEF3-E608-47A2-9307-7CFE28DD0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095" y="3325958"/>
            <a:ext cx="1549247" cy="13833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9EA1D11-1C3E-435F-B667-3D968B552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4423" y="3315591"/>
            <a:ext cx="1485565" cy="1393742"/>
          </a:xfrm>
          <a:prstGeom prst="rect">
            <a:avLst/>
          </a:prstGeom>
        </p:spPr>
      </p:pic>
      <p:pic>
        <p:nvPicPr>
          <p:cNvPr id="51" name="Picture 6" descr="mage result for Friendster">
            <a:extLst>
              <a:ext uri="{FF2B5EF4-FFF2-40B4-BE49-F238E27FC236}">
                <a16:creationId xmlns:a16="http://schemas.microsoft.com/office/drawing/2014/main" id="{42034CE9-BB23-48D3-8A66-1631F371A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65" y="2796581"/>
            <a:ext cx="397678" cy="39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7320FF4-944B-429D-8C7B-5AB026269E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5496" y="4874586"/>
            <a:ext cx="1522396" cy="13833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FEB97CC-5012-4D79-9CD8-B1A17C99B7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4423" y="4867593"/>
            <a:ext cx="1551228" cy="1411896"/>
          </a:xfrm>
          <a:prstGeom prst="rect">
            <a:avLst/>
          </a:prstGeom>
        </p:spPr>
      </p:pic>
      <p:pic>
        <p:nvPicPr>
          <p:cNvPr id="52" name="Picture 4" descr="mage result for Flickr">
            <a:extLst>
              <a:ext uri="{FF2B5EF4-FFF2-40B4-BE49-F238E27FC236}">
                <a16:creationId xmlns:a16="http://schemas.microsoft.com/office/drawing/2014/main" id="{69F4618C-8CF8-46F4-9840-C3ABF6827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98" y="5892217"/>
            <a:ext cx="414099" cy="34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Image result for epinion">
            <a:extLst>
              <a:ext uri="{FF2B5EF4-FFF2-40B4-BE49-F238E27FC236}">
                <a16:creationId xmlns:a16="http://schemas.microsoft.com/office/drawing/2014/main" id="{32D1D120-BDC1-4900-9E4A-20CE4F407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80" y="5854983"/>
            <a:ext cx="402978" cy="40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Image result for patent">
            <a:extLst>
              <a:ext uri="{FF2B5EF4-FFF2-40B4-BE49-F238E27FC236}">
                <a16:creationId xmlns:a16="http://schemas.microsoft.com/office/drawing/2014/main" id="{5D1064BE-8FE0-44F1-8FDA-FA02E3446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92" y="4366851"/>
            <a:ext cx="423061" cy="39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mage result for Web">
            <a:extLst>
              <a:ext uri="{FF2B5EF4-FFF2-40B4-BE49-F238E27FC236}">
                <a16:creationId xmlns:a16="http://schemas.microsoft.com/office/drawing/2014/main" id="{5624A81B-729A-4D2B-A6CF-3917D59A7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636" y="4334274"/>
            <a:ext cx="462832" cy="4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6D5BA9A-F149-4ED2-94D7-C304A82E8F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1657" y="1886200"/>
            <a:ext cx="1498331" cy="1365183"/>
          </a:xfrm>
          <a:prstGeom prst="rect">
            <a:avLst/>
          </a:prstGeom>
        </p:spPr>
      </p:pic>
      <p:pic>
        <p:nvPicPr>
          <p:cNvPr id="59" name="Picture 6" descr="Image result for facebook image">
            <a:extLst>
              <a:ext uri="{FF2B5EF4-FFF2-40B4-BE49-F238E27FC236}">
                <a16:creationId xmlns:a16="http://schemas.microsoft.com/office/drawing/2014/main" id="{13572673-D26A-4D26-B1ED-715D6E8C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08" y="2796581"/>
            <a:ext cx="378095" cy="37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C9AE06E-1DE2-48BF-BEA7-D36CFB4A4B97}"/>
              </a:ext>
            </a:extLst>
          </p:cNvPr>
          <p:cNvSpPr/>
          <p:nvPr/>
        </p:nvSpPr>
        <p:spPr>
          <a:xfrm>
            <a:off x="1689910" y="1900898"/>
            <a:ext cx="2276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56B35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Triest</a:t>
            </a:r>
            <a:r>
              <a:rPr lang="en-US" sz="2400" dirty="0">
                <a:solidFill>
                  <a:srgbClr val="56B35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-FD</a:t>
            </a:r>
            <a:endParaRPr lang="en-US" sz="2400" dirty="0">
              <a:solidFill>
                <a:srgbClr val="56B353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720F4EC-3A10-482B-BA5D-8CE9240FB181}"/>
              </a:ext>
            </a:extLst>
          </p:cNvPr>
          <p:cNvCxnSpPr>
            <a:cxnSpLocks/>
          </p:cNvCxnSpPr>
          <p:nvPr/>
        </p:nvCxnSpPr>
        <p:spPr>
          <a:xfrm flipH="1">
            <a:off x="1959702" y="2192324"/>
            <a:ext cx="207191" cy="285529"/>
          </a:xfrm>
          <a:prstGeom prst="straightConnector1">
            <a:avLst/>
          </a:prstGeom>
          <a:ln w="38100">
            <a:solidFill>
              <a:srgbClr val="56B3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C9AE06E-1DE2-48BF-BEA7-D36CFB4A4B97}"/>
              </a:ext>
            </a:extLst>
          </p:cNvPr>
          <p:cNvSpPr/>
          <p:nvPr/>
        </p:nvSpPr>
        <p:spPr>
          <a:xfrm>
            <a:off x="3030785" y="3170718"/>
            <a:ext cx="1137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994F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ESD</a:t>
            </a:r>
            <a:endParaRPr lang="en-US" sz="2400" dirty="0">
              <a:solidFill>
                <a:srgbClr val="994FA3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720F4EC-3A10-482B-BA5D-8CE9240FB181}"/>
              </a:ext>
            </a:extLst>
          </p:cNvPr>
          <p:cNvCxnSpPr>
            <a:cxnSpLocks/>
          </p:cNvCxnSpPr>
          <p:nvPr/>
        </p:nvCxnSpPr>
        <p:spPr>
          <a:xfrm flipV="1">
            <a:off x="3537635" y="2947371"/>
            <a:ext cx="152004" cy="245304"/>
          </a:xfrm>
          <a:prstGeom prst="straightConnector1">
            <a:avLst/>
          </a:prstGeom>
          <a:ln w="38100">
            <a:solidFill>
              <a:srgbClr val="994F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24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5E32-AC6C-4EE3-A43D-29AA968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EXP5. Speed &amp; Accuracy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F3B2D-EAF1-462C-8A44-DB59CB191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4B31A-119E-4E56-B9C5-CAE223559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43</a:t>
            </a:fld>
            <a:r>
              <a:rPr lang="mr-IN" dirty="0"/>
              <a:t>/46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A847EB3-8726-42E6-9549-BF3EBD744916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C411015C-8B0B-48CE-8CD2-3E0CDD68E444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F7BB4125-B03F-4044-8580-82B0CC2635AC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:a16="http://schemas.microsoft.com/office/drawing/2014/main" id="{7DF07606-E0AC-4B8B-B73B-D2CDF2A36E9F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Experiments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36FDF9AF-459E-4306-83A3-8455D2EB4E7C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ECE6583D-2FE5-4023-BE3A-DF2F013BBFC0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B4ED324-B263-4963-8127-5B9C0B8BE787}"/>
              </a:ext>
            </a:extLst>
          </p:cNvPr>
          <p:cNvSpPr/>
          <p:nvPr/>
        </p:nvSpPr>
        <p:spPr>
          <a:xfrm>
            <a:off x="1362479" y="1353032"/>
            <a:ext cx="6631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“Is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ThinkD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faster 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 its best competitors?”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47EF36-D950-46C3-A965-CBC0BE034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83" y="1936882"/>
            <a:ext cx="3235172" cy="32508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82DDA8-DCA1-41BE-8FFD-8E675814A307}"/>
              </a:ext>
            </a:extLst>
          </p:cNvPr>
          <p:cNvSpPr txBox="1"/>
          <p:nvPr/>
        </p:nvSpPr>
        <p:spPr>
          <a:xfrm>
            <a:off x="863262" y="5214243"/>
            <a:ext cx="365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Running time (Sec)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388374-4D8D-48DE-A107-CB6170098912}"/>
              </a:ext>
            </a:extLst>
          </p:cNvPr>
          <p:cNvSpPr txBox="1"/>
          <p:nvPr/>
        </p:nvSpPr>
        <p:spPr>
          <a:xfrm rot="16200000">
            <a:off x="-1556999" y="3087816"/>
            <a:ext cx="39143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Estimation Error (ratio)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20DD36-88C2-4064-892F-004AD86274E4}"/>
              </a:ext>
            </a:extLst>
          </p:cNvPr>
          <p:cNvSpPr/>
          <p:nvPr/>
        </p:nvSpPr>
        <p:spPr>
          <a:xfrm>
            <a:off x="238313" y="5807255"/>
            <a:ext cx="1446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dataset: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26115B-5432-41C4-827D-02295C3B0C6C}"/>
              </a:ext>
            </a:extLst>
          </p:cNvPr>
          <p:cNvSpPr/>
          <p:nvPr/>
        </p:nvSpPr>
        <p:spPr>
          <a:xfrm>
            <a:off x="2234767" y="5807255"/>
            <a:ext cx="276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# repeats: 1000</a:t>
            </a:r>
          </a:p>
        </p:txBody>
      </p:sp>
      <p:pic>
        <p:nvPicPr>
          <p:cNvPr id="25" name="Picture 6" descr="mage result for Friendster">
            <a:extLst>
              <a:ext uri="{FF2B5EF4-FFF2-40B4-BE49-F238E27FC236}">
                <a16:creationId xmlns:a16="http://schemas.microsoft.com/office/drawing/2014/main" id="{5E1F254C-5BAA-4529-9566-346037601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55" y="5848154"/>
            <a:ext cx="397678" cy="39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02E7460-D497-4C03-AC4C-7DFFAC78DDBA}"/>
              </a:ext>
            </a:extLst>
          </p:cNvPr>
          <p:cNvCxnSpPr>
            <a:cxnSpLocks/>
          </p:cNvCxnSpPr>
          <p:nvPr/>
        </p:nvCxnSpPr>
        <p:spPr>
          <a:xfrm flipV="1">
            <a:off x="1774267" y="3429000"/>
            <a:ext cx="474452" cy="529439"/>
          </a:xfrm>
          <a:prstGeom prst="straightConnector1">
            <a:avLst/>
          </a:prstGeom>
          <a:ln w="38100">
            <a:solidFill>
              <a:srgbClr val="3A7E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0AF7CBF-E5FC-47D8-947C-4BEE9035A21F}"/>
              </a:ext>
            </a:extLst>
          </p:cNvPr>
          <p:cNvSpPr/>
          <p:nvPr/>
        </p:nvSpPr>
        <p:spPr>
          <a:xfrm>
            <a:off x="952498" y="3932852"/>
            <a:ext cx="2117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3A7E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ThinkD</a:t>
            </a:r>
            <a:endParaRPr lang="en-US" sz="2400" dirty="0">
              <a:solidFill>
                <a:srgbClr val="3A7EB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3A7EB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-FAST</a:t>
            </a:r>
            <a:endParaRPr lang="en-US" sz="2400" dirty="0">
              <a:solidFill>
                <a:srgbClr val="3A7EB8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7549F2-9422-445B-A189-77DC0E06E16E}"/>
              </a:ext>
            </a:extLst>
          </p:cNvPr>
          <p:cNvSpPr/>
          <p:nvPr/>
        </p:nvSpPr>
        <p:spPr>
          <a:xfrm>
            <a:off x="2287287" y="2034398"/>
            <a:ext cx="2347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E52C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ThinkD</a:t>
            </a:r>
            <a:r>
              <a:rPr lang="en-US" sz="2400" dirty="0">
                <a:solidFill>
                  <a:srgbClr val="E52C1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-ACC</a:t>
            </a:r>
            <a:endParaRPr lang="en-US" sz="2400" dirty="0">
              <a:solidFill>
                <a:srgbClr val="E52C1A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A5976AA-249B-42F4-9862-9338CB154ED4}"/>
              </a:ext>
            </a:extLst>
          </p:cNvPr>
          <p:cNvCxnSpPr>
            <a:cxnSpLocks/>
          </p:cNvCxnSpPr>
          <p:nvPr/>
        </p:nvCxnSpPr>
        <p:spPr>
          <a:xfrm flipH="1">
            <a:off x="2689412" y="2481661"/>
            <a:ext cx="281062" cy="860070"/>
          </a:xfrm>
          <a:prstGeom prst="straightConnector1">
            <a:avLst/>
          </a:prstGeom>
          <a:ln w="38100">
            <a:solidFill>
              <a:srgbClr val="E52F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E94D67AD-E1C0-45F0-A4DF-2262FC775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823" y="3345314"/>
            <a:ext cx="1331616" cy="136626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E6ADBFA-9879-4478-9308-177CD97C5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5035" y="3341731"/>
            <a:ext cx="1379632" cy="1366260"/>
          </a:xfrm>
          <a:prstGeom prst="rect">
            <a:avLst/>
          </a:prstGeom>
        </p:spPr>
      </p:pic>
      <p:pic>
        <p:nvPicPr>
          <p:cNvPr id="55" name="Picture 2" descr="Image result for patent">
            <a:extLst>
              <a:ext uri="{FF2B5EF4-FFF2-40B4-BE49-F238E27FC236}">
                <a16:creationId xmlns:a16="http://schemas.microsoft.com/office/drawing/2014/main" id="{C9F17206-F7BD-4359-A624-7A22AAA02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92" y="4366851"/>
            <a:ext cx="423061" cy="39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mage result for Web">
            <a:extLst>
              <a:ext uri="{FF2B5EF4-FFF2-40B4-BE49-F238E27FC236}">
                <a16:creationId xmlns:a16="http://schemas.microsoft.com/office/drawing/2014/main" id="{CB5057AB-8F71-4FB8-9859-5091C4B02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636" y="4334274"/>
            <a:ext cx="462832" cy="46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FC0790B-F1FC-4969-BF59-2A4C36862F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7823" y="4834321"/>
            <a:ext cx="1372275" cy="132546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E9174B3-A082-4FFE-96DE-52265B6395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6119" y="1937716"/>
            <a:ext cx="1372275" cy="1337806"/>
          </a:xfrm>
          <a:prstGeom prst="rect">
            <a:avLst/>
          </a:prstGeom>
        </p:spPr>
      </p:pic>
      <p:pic>
        <p:nvPicPr>
          <p:cNvPr id="59" name="Picture 10" descr="Image result for youtube">
            <a:extLst>
              <a:ext uri="{FF2B5EF4-FFF2-40B4-BE49-F238E27FC236}">
                <a16:creationId xmlns:a16="http://schemas.microsoft.com/office/drawing/2014/main" id="{EF0F00DE-723B-4168-BA3F-A3890FD37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51" y="2855168"/>
            <a:ext cx="423061" cy="4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mage result for Flickr">
            <a:extLst>
              <a:ext uri="{FF2B5EF4-FFF2-40B4-BE49-F238E27FC236}">
                <a16:creationId xmlns:a16="http://schemas.microsoft.com/office/drawing/2014/main" id="{8DC074F4-51E9-4C1F-8FAD-9A118D8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98" y="5892217"/>
            <a:ext cx="414099" cy="34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Image result for epinion">
            <a:extLst>
              <a:ext uri="{FF2B5EF4-FFF2-40B4-BE49-F238E27FC236}">
                <a16:creationId xmlns:a16="http://schemas.microsoft.com/office/drawing/2014/main" id="{9AD8E6EE-87A0-49D9-AD7D-C8CEC92C6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80" y="5854983"/>
            <a:ext cx="402978" cy="40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Image result for facebook image">
            <a:extLst>
              <a:ext uri="{FF2B5EF4-FFF2-40B4-BE49-F238E27FC236}">
                <a16:creationId xmlns:a16="http://schemas.microsoft.com/office/drawing/2014/main" id="{F135FC1B-5EC4-4266-9A3E-9FEF4D13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08" y="2796581"/>
            <a:ext cx="378095" cy="37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05695CC-4A06-458F-A6C6-62D47E967F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02392" y="1930853"/>
            <a:ext cx="1372275" cy="135031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480150B-FD0B-4391-A096-350E4F6F77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00783" y="4816607"/>
            <a:ext cx="1365977" cy="135277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C9AE06E-1DE2-48BF-BEA7-D36CFB4A4B97}"/>
              </a:ext>
            </a:extLst>
          </p:cNvPr>
          <p:cNvSpPr/>
          <p:nvPr/>
        </p:nvSpPr>
        <p:spPr>
          <a:xfrm>
            <a:off x="3489489" y="2496063"/>
            <a:ext cx="1137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994FA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ESD</a:t>
            </a:r>
            <a:endParaRPr lang="en-US" sz="2400" dirty="0">
              <a:solidFill>
                <a:srgbClr val="994FA3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720F4EC-3A10-482B-BA5D-8CE9240FB181}"/>
              </a:ext>
            </a:extLst>
          </p:cNvPr>
          <p:cNvCxnSpPr>
            <a:cxnSpLocks/>
          </p:cNvCxnSpPr>
          <p:nvPr/>
        </p:nvCxnSpPr>
        <p:spPr>
          <a:xfrm flipH="1">
            <a:off x="3419614" y="2796581"/>
            <a:ext cx="272412" cy="203545"/>
          </a:xfrm>
          <a:prstGeom prst="straightConnector1">
            <a:avLst/>
          </a:prstGeom>
          <a:ln w="38100">
            <a:solidFill>
              <a:srgbClr val="994F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C9AE06E-1DE2-48BF-BEA7-D36CFB4A4B97}"/>
              </a:ext>
            </a:extLst>
          </p:cNvPr>
          <p:cNvSpPr/>
          <p:nvPr/>
        </p:nvSpPr>
        <p:spPr>
          <a:xfrm>
            <a:off x="3071240" y="2935271"/>
            <a:ext cx="2276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56B35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Triest</a:t>
            </a:r>
            <a:r>
              <a:rPr lang="en-US" sz="2400" dirty="0">
                <a:solidFill>
                  <a:srgbClr val="56B35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-FD</a:t>
            </a:r>
            <a:endParaRPr lang="en-US" sz="2400" dirty="0">
              <a:solidFill>
                <a:srgbClr val="56B353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20F4EC-3A10-482B-BA5D-8CE9240FB181}"/>
              </a:ext>
            </a:extLst>
          </p:cNvPr>
          <p:cNvCxnSpPr>
            <a:cxnSpLocks/>
          </p:cNvCxnSpPr>
          <p:nvPr/>
        </p:nvCxnSpPr>
        <p:spPr>
          <a:xfrm flipH="1">
            <a:off x="3624221" y="3357292"/>
            <a:ext cx="207191" cy="285529"/>
          </a:xfrm>
          <a:prstGeom prst="straightConnector1">
            <a:avLst/>
          </a:prstGeom>
          <a:ln w="38100">
            <a:solidFill>
              <a:srgbClr val="56B3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4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8A7A-E286-4697-954F-47CD9902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</a:t>
            </a:r>
            <a:r>
              <a:rPr lang="en-US" dirty="0" err="1"/>
              <a:t>ThinkD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ECE0E-D4E2-4348-9911-8BF7C9879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12331-F756-42B7-A397-6959C6F7A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44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472EB4-9B5F-4BC6-A611-F1ADF6D8C58B}"/>
              </a:ext>
            </a:extLst>
          </p:cNvPr>
          <p:cNvSpPr txBox="1"/>
          <p:nvPr/>
        </p:nvSpPr>
        <p:spPr>
          <a:xfrm>
            <a:off x="790161" y="2678135"/>
            <a:ext cx="808882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52F1E"/>
                </a:solidFill>
              </a:rPr>
              <a:t>Fast and Accurate:</a:t>
            </a:r>
            <a:r>
              <a:rPr lang="en-US" sz="2800" dirty="0">
                <a:solidFill>
                  <a:srgbClr val="E52F1E"/>
                </a:solidFill>
              </a:rPr>
              <a:t> outperforming competitors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Scalable: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linear data scalability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Theoretically Sound: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unbiased estimates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386670-DED1-4363-9EAB-622CE7B9F5C2}"/>
              </a:ext>
            </a:extLst>
          </p:cNvPr>
          <p:cNvSpPr/>
          <p:nvPr/>
        </p:nvSpPr>
        <p:spPr>
          <a:xfrm>
            <a:off x="444364" y="3544183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8CC776-F25F-4E7D-86E4-4F89ADDD4FA9}"/>
              </a:ext>
            </a:extLst>
          </p:cNvPr>
          <p:cNvSpPr/>
          <p:nvPr/>
        </p:nvSpPr>
        <p:spPr>
          <a:xfrm>
            <a:off x="445708" y="2899967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7CC597-F4E0-4E92-A0A9-CDA75FE88F07}"/>
              </a:ext>
            </a:extLst>
          </p:cNvPr>
          <p:cNvSpPr/>
          <p:nvPr/>
        </p:nvSpPr>
        <p:spPr>
          <a:xfrm>
            <a:off x="444364" y="4191994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B46E67-D980-4D69-A266-301AF2FCB5D5}"/>
              </a:ext>
            </a:extLst>
          </p:cNvPr>
          <p:cNvSpPr/>
          <p:nvPr/>
        </p:nvSpPr>
        <p:spPr>
          <a:xfrm>
            <a:off x="280135" y="2740481"/>
            <a:ext cx="8538995" cy="19437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mage result for check mark">
            <a:extLst>
              <a:ext uri="{FF2B5EF4-FFF2-40B4-BE49-F238E27FC236}">
                <a16:creationId xmlns:a16="http://schemas.microsoft.com/office/drawing/2014/main" id="{916438D4-D34B-4305-9C3A-E06FA683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3" y="4161598"/>
            <a:ext cx="364593" cy="3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>
            <a:extLst>
              <a:ext uri="{FF2B5EF4-FFF2-40B4-BE49-F238E27FC236}">
                <a16:creationId xmlns:a16="http://schemas.microsoft.com/office/drawing/2014/main" id="{5F9B1345-996C-4157-84F6-76002B6BB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7" y="3485007"/>
            <a:ext cx="364593" cy="3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check mark">
            <a:extLst>
              <a:ext uri="{FF2B5EF4-FFF2-40B4-BE49-F238E27FC236}">
                <a16:creationId xmlns:a16="http://schemas.microsoft.com/office/drawing/2014/main" id="{66E7DB82-A450-47C9-85B5-57109A85F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3" y="2858085"/>
            <a:ext cx="364593" cy="3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705CC0-9923-4F8F-B2AF-47F06D8FFF56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15" name="TextBox 34">
              <a:extLst>
                <a:ext uri="{FF2B5EF4-FFF2-40B4-BE49-F238E27FC236}">
                  <a16:creationId xmlns:a16="http://schemas.microsoft.com/office/drawing/2014/main" id="{DBCE355C-0F1F-426D-8525-36488A6C4B74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16" name="TextBox 36">
              <a:extLst>
                <a:ext uri="{FF2B5EF4-FFF2-40B4-BE49-F238E27FC236}">
                  <a16:creationId xmlns:a16="http://schemas.microsoft.com/office/drawing/2014/main" id="{129C649E-18AE-4B22-905E-4011E672DB60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5BC5756C-EDA1-4457-A100-B6962BCEC6F6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Experiments</a:t>
              </a:r>
            </a:p>
          </p:txBody>
        </p:sp>
        <p:sp>
          <p:nvSpPr>
            <p:cNvPr id="18" name="TextBox 38">
              <a:extLst>
                <a:ext uri="{FF2B5EF4-FFF2-40B4-BE49-F238E27FC236}">
                  <a16:creationId xmlns:a16="http://schemas.microsoft.com/office/drawing/2014/main" id="{24957827-BA18-4AE5-8B42-450639E8528E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19" name="TextBox 37">
              <a:extLst>
                <a:ext uri="{FF2B5EF4-FFF2-40B4-BE49-F238E27FC236}">
                  <a16:creationId xmlns:a16="http://schemas.microsoft.com/office/drawing/2014/main" id="{36565A97-2964-42EC-A6BA-87F176125C6F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0932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Accurate Triangle Counting in Graph Streams with Deletions (by Kijung Shin)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45</a:t>
            </a:fld>
            <a:r>
              <a:rPr lang="mr-IN" dirty="0"/>
              <a:t>/46</a:t>
            </a:r>
            <a:endParaRPr lang="en-US" dirty="0"/>
          </a:p>
        </p:txBody>
      </p:sp>
      <p:pic>
        <p:nvPicPr>
          <p:cNvPr id="3074" name="Picture 2" descr="Image result for road m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89" y="2264229"/>
            <a:ext cx="3048000" cy="39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finish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08" y="1575702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22959" y="1461430"/>
            <a:ext cx="7543801" cy="44076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0000" indent="-18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Problem Definition</a:t>
            </a:r>
          </a:p>
          <a:p>
            <a:r>
              <a:rPr lang="en-US" dirty="0"/>
              <a:t>Proposed Method: </a:t>
            </a:r>
            <a:r>
              <a:rPr lang="en-US" dirty="0" err="1"/>
              <a:t>ThinkD</a:t>
            </a:r>
            <a:endParaRPr lang="ko-KR" altLang="en-US" dirty="0"/>
          </a:p>
          <a:p>
            <a:r>
              <a:rPr lang="en-US" dirty="0"/>
              <a:t>Experiments</a:t>
            </a:r>
          </a:p>
          <a:p>
            <a:r>
              <a:rPr lang="en-US" b="1" dirty="0">
                <a:solidFill>
                  <a:srgbClr val="E52F1E"/>
                </a:solidFill>
              </a:rPr>
              <a:t>Conclusions &lt;&lt;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533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20D3-BC38-4846-AECC-BA317803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77C6-7EB4-4442-8D48-08E3A823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461430"/>
            <a:ext cx="7954029" cy="4407664"/>
          </a:xfrm>
        </p:spPr>
        <p:txBody>
          <a:bodyPr/>
          <a:lstStyle/>
          <a:p>
            <a:r>
              <a:rPr lang="en-US" dirty="0"/>
              <a:t>We propose</a:t>
            </a:r>
            <a:r>
              <a:rPr lang="en-US" dirty="0">
                <a:solidFill>
                  <a:srgbClr val="E52F1E"/>
                </a:solidFill>
              </a:rPr>
              <a:t> </a:t>
            </a:r>
            <a:r>
              <a:rPr lang="en-US" b="1" dirty="0" err="1">
                <a:solidFill>
                  <a:srgbClr val="3A7EB8"/>
                </a:solidFill>
              </a:rPr>
              <a:t>ThinkD</a:t>
            </a:r>
            <a:r>
              <a:rPr lang="en-US" b="1" dirty="0">
                <a:solidFill>
                  <a:srgbClr val="E52F1E"/>
                </a:solidFill>
              </a:rPr>
              <a:t> </a:t>
            </a:r>
          </a:p>
          <a:p>
            <a:pPr lvl="1"/>
            <a:r>
              <a:rPr lang="en-US" sz="2800"/>
              <a:t>accurately estimates </a:t>
            </a:r>
            <a:r>
              <a:rPr lang="en-US" sz="2800" b="1" i="1" dirty="0"/>
              <a:t>the count of triangles</a:t>
            </a:r>
          </a:p>
          <a:p>
            <a:pPr lvl="1"/>
            <a:r>
              <a:rPr lang="en-US" sz="2800" dirty="0"/>
              <a:t>in </a:t>
            </a:r>
            <a:r>
              <a:rPr lang="en-US" sz="2800" b="1" i="1" dirty="0"/>
              <a:t>large </a:t>
            </a:r>
            <a:r>
              <a:rPr lang="en-US" sz="2800" dirty="0"/>
              <a:t>and</a:t>
            </a:r>
            <a:r>
              <a:rPr lang="en-US" sz="2800" b="1" i="1" dirty="0"/>
              <a:t> fully-dynamic</a:t>
            </a:r>
            <a:r>
              <a:rPr lang="en-US" sz="2800" dirty="0"/>
              <a:t> graphs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963DF-D8BD-432E-A3B3-121D510D7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8381D-962F-42C7-8D9F-C6A864D2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46</a:t>
            </a:fld>
            <a:r>
              <a:rPr lang="mr-IN" dirty="0"/>
              <a:t>/46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DB93D4-EAAF-4B81-A387-31309BFCBA47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26DBB4BA-2928-4C18-8A62-ED8591620F7C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6DB07747-DCF1-45D9-9C80-499CB38F8FD5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:a16="http://schemas.microsoft.com/office/drawing/2014/main" id="{D6AADAA4-0422-41CC-AF83-CC819A548912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2754D9F4-37F5-4ED9-BE14-2C7763A4142C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EE64DE5A-A8BF-4618-8AAD-9247206FDC7C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Conclusion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287CCED-3617-4530-B129-9D8C894AE38A}"/>
              </a:ext>
            </a:extLst>
          </p:cNvPr>
          <p:cNvSpPr txBox="1"/>
          <p:nvPr/>
        </p:nvSpPr>
        <p:spPr>
          <a:xfrm>
            <a:off x="1037614" y="2761251"/>
            <a:ext cx="721013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Fast and Accurate: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outperforming competitors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Scalable: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linear data scalability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Theoretically Sound: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unbiased estimates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05B302-E624-48B6-930A-17AE7EAE2BC6}"/>
              </a:ext>
            </a:extLst>
          </p:cNvPr>
          <p:cNvSpPr/>
          <p:nvPr/>
        </p:nvSpPr>
        <p:spPr>
          <a:xfrm>
            <a:off x="691817" y="3627299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D287FF-F5D2-49B0-BC16-18665FDD05A0}"/>
              </a:ext>
            </a:extLst>
          </p:cNvPr>
          <p:cNvSpPr/>
          <p:nvPr/>
        </p:nvSpPr>
        <p:spPr>
          <a:xfrm>
            <a:off x="693161" y="2983083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46392B-21D6-475E-9D42-A12873C2E88C}"/>
              </a:ext>
            </a:extLst>
          </p:cNvPr>
          <p:cNvSpPr/>
          <p:nvPr/>
        </p:nvSpPr>
        <p:spPr>
          <a:xfrm>
            <a:off x="691817" y="4275110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85BE07-42AA-4E6F-9797-EEBCAF6917B3}"/>
              </a:ext>
            </a:extLst>
          </p:cNvPr>
          <p:cNvSpPr/>
          <p:nvPr/>
        </p:nvSpPr>
        <p:spPr>
          <a:xfrm>
            <a:off x="527589" y="2892202"/>
            <a:ext cx="8088822" cy="184414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Image result for check mark">
            <a:extLst>
              <a:ext uri="{FF2B5EF4-FFF2-40B4-BE49-F238E27FC236}">
                <a16:creationId xmlns:a16="http://schemas.microsoft.com/office/drawing/2014/main" id="{65327007-AFE7-4AC2-A6E2-727629DE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21" y="2950873"/>
            <a:ext cx="364593" cy="3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check mark">
            <a:extLst>
              <a:ext uri="{FF2B5EF4-FFF2-40B4-BE49-F238E27FC236}">
                <a16:creationId xmlns:a16="http://schemas.microsoft.com/office/drawing/2014/main" id="{3927E7F7-66D9-4641-96C4-F54186093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6" y="3596056"/>
            <a:ext cx="364593" cy="3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check mark">
            <a:extLst>
              <a:ext uri="{FF2B5EF4-FFF2-40B4-BE49-F238E27FC236}">
                <a16:creationId xmlns:a16="http://schemas.microsoft.com/office/drawing/2014/main" id="{D577EC77-5383-4448-BD95-C6D9F6945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6" y="4244714"/>
            <a:ext cx="364593" cy="3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DC4BE4-A1E0-4D40-B06C-90EC3AF73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7" y="4847198"/>
            <a:ext cx="1576927" cy="14344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00DC1A-7804-43DC-8AAA-1A1B8F075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22" y="4815529"/>
            <a:ext cx="1629118" cy="14819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D23B45-F1AB-493F-B4B3-D6536F724C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55" y="4805334"/>
            <a:ext cx="1629119" cy="148190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58F2E06-DFEB-4A83-9A27-07BCDFF79FDB}"/>
              </a:ext>
            </a:extLst>
          </p:cNvPr>
          <p:cNvGrpSpPr/>
          <p:nvPr/>
        </p:nvGrpSpPr>
        <p:grpSpPr>
          <a:xfrm>
            <a:off x="7031535" y="5028974"/>
            <a:ext cx="1719729" cy="1001281"/>
            <a:chOff x="6330915" y="160641"/>
            <a:chExt cx="1719729" cy="10012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AE034F-CE98-4FBB-A705-C1089D10BE07}"/>
                </a:ext>
              </a:extLst>
            </p:cNvPr>
            <p:cNvSpPr txBox="1"/>
            <p:nvPr/>
          </p:nvSpPr>
          <p:spPr>
            <a:xfrm>
              <a:off x="6493035" y="577147"/>
              <a:ext cx="1395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</a:rPr>
                <a:t>ThinkD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4F220B-8EE3-4389-A83A-284A1E53D46F}"/>
                </a:ext>
              </a:extLst>
            </p:cNvPr>
            <p:cNvSpPr txBox="1"/>
            <p:nvPr/>
          </p:nvSpPr>
          <p:spPr>
            <a:xfrm>
              <a:off x="6330915" y="160641"/>
              <a:ext cx="17197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B050"/>
                  </a:solidFill>
                </a:rPr>
                <a:t>Download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2A3BDEB-DFF9-487B-9E26-3F154FB41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9529" y="4912897"/>
            <a:ext cx="1204913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74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20D3-BC38-4846-AECC-BA317803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77C6-7EB4-4442-8D48-08E3A823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2" y="1430257"/>
            <a:ext cx="8372999" cy="4407664"/>
          </a:xfrm>
        </p:spPr>
        <p:txBody>
          <a:bodyPr>
            <a:noAutofit/>
          </a:bodyPr>
          <a:lstStyle/>
          <a:p>
            <a:r>
              <a:rPr lang="en-US" sz="2000" dirty="0"/>
              <a:t>[RLH08] Rainer </a:t>
            </a:r>
            <a:r>
              <a:rPr lang="en-US" sz="2000" dirty="0" err="1"/>
              <a:t>Gemulla</a:t>
            </a:r>
            <a:r>
              <a:rPr lang="en-US" sz="2000" dirty="0"/>
              <a:t> et al., “Maintaining bounded-size sample synopses of evolving datasets.” The VLDB Journal 2008</a:t>
            </a:r>
          </a:p>
          <a:p>
            <a:r>
              <a:rPr lang="en-US" sz="2000" dirty="0"/>
              <a:t>[KMF11] U Kang et al., “Spectral analysis for billion-scale graphs: Discoveries and implementation.” PAKDD 2011</a:t>
            </a:r>
          </a:p>
          <a:p>
            <a:r>
              <a:rPr lang="en-US" sz="2000" dirty="0"/>
              <a:t>[DERU17] Lorenzo De Stefani et al., “TRIÈST: Counting Local and Global Triangles in Fully-Dynamic Streams with Fixed Memory Size.” TKDD 2017</a:t>
            </a:r>
          </a:p>
          <a:p>
            <a:r>
              <a:rPr lang="en-US" sz="2000" dirty="0"/>
              <a:t>[Shi17] Kijung Shin, “WRS: Waiting Room Sampling for Accurate Triangle Counting in Real Graph Streams”, ICDM 2017 </a:t>
            </a:r>
          </a:p>
          <a:p>
            <a:r>
              <a:rPr lang="en-US" sz="2000" dirty="0"/>
              <a:t>[HS17] Han, </a:t>
            </a:r>
            <a:r>
              <a:rPr lang="en-US" sz="2000" dirty="0" err="1"/>
              <a:t>Guyue</a:t>
            </a:r>
            <a:r>
              <a:rPr lang="en-US" sz="2000" dirty="0"/>
              <a:t>, and Harish </a:t>
            </a:r>
            <a:r>
              <a:rPr lang="en-US" sz="2000" dirty="0" err="1"/>
              <a:t>Sethu</a:t>
            </a:r>
            <a:r>
              <a:rPr lang="en-US" sz="2000" dirty="0"/>
              <a:t>, "Edge sample and discard: A new algorithm for counting triangles in large dynamic graphs." ASONAM 2017</a:t>
            </a:r>
          </a:p>
          <a:p>
            <a:r>
              <a:rPr lang="en-US" sz="2000" dirty="0"/>
              <a:t>[LJK18] </a:t>
            </a:r>
            <a:r>
              <a:rPr lang="en-US" sz="2000" dirty="0" err="1"/>
              <a:t>Yongsub</a:t>
            </a:r>
            <a:r>
              <a:rPr lang="en-US" sz="2000" dirty="0"/>
              <a:t> Lim et al., “Memory-efficient and Accurate Sampling for Counting Local Triangles in Graph Streams: From Simple to Multigraphs”, TKDD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963DF-D8BD-432E-A3B3-121D510D7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8381D-962F-42C7-8D9F-C6A864D2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47</a:t>
            </a:fld>
            <a:r>
              <a:rPr lang="mr-IN" dirty="0"/>
              <a:t>/46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DB93D4-EAAF-4B81-A387-31309BFCBA47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26DBB4BA-2928-4C18-8A62-ED8591620F7C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8" name="TextBox 36">
              <a:extLst>
                <a:ext uri="{FF2B5EF4-FFF2-40B4-BE49-F238E27FC236}">
                  <a16:creationId xmlns:a16="http://schemas.microsoft.com/office/drawing/2014/main" id="{6DB07747-DCF1-45D9-9C80-499CB38F8FD5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9" name="TextBox 37">
              <a:extLst>
                <a:ext uri="{FF2B5EF4-FFF2-40B4-BE49-F238E27FC236}">
                  <a16:creationId xmlns:a16="http://schemas.microsoft.com/office/drawing/2014/main" id="{D6AADAA4-0422-41CC-AF83-CC819A548912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10" name="TextBox 38">
              <a:extLst>
                <a:ext uri="{FF2B5EF4-FFF2-40B4-BE49-F238E27FC236}">
                  <a16:creationId xmlns:a16="http://schemas.microsoft.com/office/drawing/2014/main" id="{2754D9F4-37F5-4ED9-BE14-2C7763A4142C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EE64DE5A-A8BF-4618-8AAD-9247206FDC7C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773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29F45-D5A6-46C6-A872-AC26E0B0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0E602-B181-4C14-A012-FF249A252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6BA7F-EC9B-48C7-824A-FEFAF7C4A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48</a:t>
            </a:fld>
            <a:r>
              <a:rPr lang="mr-IN" dirty="0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98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3055-8ABB-42CF-BEEB-A27A7D34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286605"/>
            <a:ext cx="8050876" cy="1054704"/>
          </a:xfrm>
        </p:spPr>
        <p:txBody>
          <a:bodyPr>
            <a:normAutofit/>
          </a:bodyPr>
          <a:lstStyle/>
          <a:p>
            <a:r>
              <a:rPr lang="en-US" dirty="0"/>
              <a:t>Proof of Unbiasedness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F963C-E10B-46AA-901D-66EE7B52B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3" y="1461430"/>
            <a:ext cx="8404168" cy="557767"/>
          </a:xfrm>
        </p:spPr>
        <p:txBody>
          <a:bodyPr/>
          <a:lstStyle/>
          <a:p>
            <a:r>
              <a:rPr lang="en-US" i="1" dirty="0"/>
              <a:t>Proof Sketch: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773E9-499B-45FE-B6F0-10268E363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C17F8-F186-444D-85DF-E7C0482C1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49</a:t>
            </a:fld>
            <a:r>
              <a:rPr lang="mr-IN" dirty="0"/>
              <a:t>/46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0D9A6D4-4197-4CAC-B759-628038C4B68E}"/>
                  </a:ext>
                </a:extLst>
              </p:cNvPr>
              <p:cNvSpPr/>
              <p:nvPr/>
            </p:nvSpPr>
            <p:spPr>
              <a:xfrm>
                <a:off x="808217" y="2019197"/>
                <a:ext cx="665584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=#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E52F1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𝑎𝑙𝑙</m:t>
                        </m:r>
                        <m:r>
                          <a:rPr lang="en-US" sz="28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56B3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𝑎𝑑𝑑𝑒𝑑</m:t>
                        </m:r>
                        <m:r>
                          <a:rPr lang="en-US" sz="28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𝑡𝑟𝑖𝑎𝑛𝑙𝑔𝑒𝑠</m:t>
                        </m:r>
                      </m:e>
                    </m:d>
                  </m:oMath>
                </a14:m>
                <a:r>
                  <a:rPr lang="en-US" sz="28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8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#(</m:t>
                    </m:r>
                    <m:r>
                      <a:rPr lang="en-US" sz="2800" b="0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𝑎𝑙𝑙</m:t>
                    </m:r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994FA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𝑟𝑒𝑚𝑜𝑣𝑒𝑑</m:t>
                    </m:r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𝑡𝑟𝑖𝑎𝑛𝑔𝑙𝑒𝑠</m:t>
                    </m:r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0D9A6D4-4197-4CAC-B759-628038C4B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17" y="2019197"/>
                <a:ext cx="6655840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47BC6FC-C3D9-46F1-BECD-BF2514E77022}"/>
                  </a:ext>
                </a:extLst>
              </p:cNvPr>
              <p:cNvSpPr/>
              <p:nvPr/>
            </p:nvSpPr>
            <p:spPr>
              <a:xfrm>
                <a:off x="808218" y="3098604"/>
                <a:ext cx="6655839" cy="967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3A7EB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3A7EB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3A7EB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=#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3A7EB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𝑜𝑏𝑠𝑒𝑟𝑣𝑒𝑑</m:t>
                        </m:r>
                        <m:r>
                          <a:rPr lang="en-US" sz="28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rgbClr val="56B35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𝑎𝑑𝑑𝑒𝑑</m:t>
                        </m:r>
                        <m:r>
                          <a:rPr lang="en-US" sz="28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𝑡𝑟𝑖𝑎𝑛𝑙𝑔𝑒𝑠</m:t>
                        </m:r>
                      </m:e>
                    </m:d>
                    <m:r>
                      <a:rPr lang="en-US" sz="28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28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#(</m:t>
                    </m:r>
                    <m:r>
                      <a:rPr lang="en-US" sz="2800" b="0" i="1" dirty="0" smtClean="0">
                        <a:solidFill>
                          <a:srgbClr val="3A7EB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𝑜𝑏𝑠𝑒𝑟𝑣𝑒𝑑</m:t>
                    </m:r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rgbClr val="994FA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𝑟𝑒𝑚𝑜𝑣𝑒𝑑</m:t>
                    </m:r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𝑡𝑟𝑖𝑎𝑛𝑔𝑙𝑒𝑠</m:t>
                    </m:r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47BC6FC-C3D9-46F1-BECD-BF2514E77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18" y="3098604"/>
                <a:ext cx="6655839" cy="967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505686-2DA7-4F0F-A992-509BBEBFFA57}"/>
                  </a:ext>
                </a:extLst>
              </p:cNvPr>
              <p:cNvSpPr/>
              <p:nvPr/>
            </p:nvSpPr>
            <p:spPr>
              <a:xfrm>
                <a:off x="557915" y="4230197"/>
                <a:ext cx="8263427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Prob. that each </a:t>
                </a:r>
                <a:r>
                  <a:rPr lang="en-US" sz="2800" i="1" dirty="0">
                    <a:solidFill>
                      <a:srgbClr val="56B353"/>
                    </a:solidFill>
                  </a:rPr>
                  <a:t>added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triangle is observed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505686-2DA7-4F0F-A992-509BBEBFF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15" y="4230197"/>
                <a:ext cx="8263427" cy="532966"/>
              </a:xfrm>
              <a:prstGeom prst="rect">
                <a:avLst/>
              </a:prstGeom>
              <a:blipFill>
                <a:blip r:embed="rId4"/>
                <a:stretch>
                  <a:fillRect t="-11494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24D1B31-A92D-41CC-9B84-D6DA6CC027CD}"/>
                  </a:ext>
                </a:extLst>
              </p:cNvPr>
              <p:cNvSpPr/>
              <p:nvPr/>
            </p:nvSpPr>
            <p:spPr>
              <a:xfrm>
                <a:off x="561459" y="4912779"/>
                <a:ext cx="82634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Prob. that each </a:t>
                </a:r>
                <a:r>
                  <a:rPr lang="en-US" sz="2800" i="1" dirty="0">
                    <a:solidFill>
                      <a:srgbClr val="994FA3"/>
                    </a:solidFill>
                  </a:rPr>
                  <a:t>removed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triangle is observed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24D1B31-A92D-41CC-9B84-D6DA6CC02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59" y="4912779"/>
                <a:ext cx="8263427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CA5E9A0-589F-4926-9E6B-4BBDB861AB90}"/>
                  </a:ext>
                </a:extLst>
              </p:cNvPr>
              <p:cNvSpPr/>
              <p:nvPr/>
            </p:nvSpPr>
            <p:spPr>
              <a:xfrm>
                <a:off x="554428" y="5639962"/>
                <a:ext cx="7952906" cy="1009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Thus,</a:t>
                </a:r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𝐸𝑥𝑝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b="1" i="1" smtClean="0">
                                <a:solidFill>
                                  <a:srgbClr val="3A7EB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3A7EB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𝐸𝑥𝑝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solidFill>
                                  <a:srgbClr val="3A7EB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>
                                <a:solidFill>
                                  <a:srgbClr val="3A7EB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</m:acc>
                        <m:r>
                          <a:rPr lang="en-US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CA5E9A0-589F-4926-9E6B-4BBDB861A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28" y="5639962"/>
                <a:ext cx="7952906" cy="1009572"/>
              </a:xfrm>
              <a:prstGeom prst="rect">
                <a:avLst/>
              </a:prstGeom>
              <a:blipFill>
                <a:blip r:embed="rId6"/>
                <a:stretch>
                  <a:fillRect l="-1609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0BAD0EC-0BDF-4F33-9CA7-03F8C2D838E1}"/>
              </a:ext>
            </a:extLst>
          </p:cNvPr>
          <p:cNvSpPr/>
          <p:nvPr/>
        </p:nvSpPr>
        <p:spPr>
          <a:xfrm>
            <a:off x="8389111" y="5858540"/>
            <a:ext cx="274320" cy="2862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1A9362-273D-48A0-9372-3819D1A09552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022F6AE4-F39D-46E2-B8DA-DC1F6B86A9A1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24" name="TextBox 36">
              <a:extLst>
                <a:ext uri="{FF2B5EF4-FFF2-40B4-BE49-F238E27FC236}">
                  <a16:creationId xmlns:a16="http://schemas.microsoft.com/office/drawing/2014/main" id="{29DF3055-B65C-483B-9F77-53C88902846B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3A7EB8"/>
                  </a:solidFill>
                </a:rPr>
                <a:t>Algorithm</a:t>
              </a:r>
            </a:p>
          </p:txBody>
        </p:sp>
        <p:sp>
          <p:nvSpPr>
            <p:cNvPr id="25" name="TextBox 37">
              <a:extLst>
                <a:ext uri="{FF2B5EF4-FFF2-40B4-BE49-F238E27FC236}">
                  <a16:creationId xmlns:a16="http://schemas.microsoft.com/office/drawing/2014/main" id="{1A773DC5-448B-46FD-917D-71349A9850C0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id="{09F17366-5A2F-47D3-AB59-00CDC7625395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27" name="TextBox 37">
              <a:extLst>
                <a:ext uri="{FF2B5EF4-FFF2-40B4-BE49-F238E27FC236}">
                  <a16:creationId xmlns:a16="http://schemas.microsoft.com/office/drawing/2014/main" id="{B8E8B8A7-CDDB-4AFB-9EC8-0461E56BF234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556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ute question mark clipart kid">
            <a:extLst>
              <a:ext uri="{FF2B5EF4-FFF2-40B4-BE49-F238E27FC236}">
                <a16:creationId xmlns:a16="http://schemas.microsoft.com/office/drawing/2014/main" id="{345D4BA1-BEB2-4821-AB4F-42F66C855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" y="1511529"/>
            <a:ext cx="1096713" cy="11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8806FD0-FADF-4F48-ABBA-00B7B317A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61894"/>
              </p:ext>
            </p:extLst>
          </p:nvPr>
        </p:nvGraphicFramePr>
        <p:xfrm>
          <a:off x="227239" y="2805194"/>
          <a:ext cx="7926161" cy="3060990"/>
        </p:xfrm>
        <a:graphic>
          <a:graphicData uri="http://schemas.openxmlformats.org/drawingml/2006/table">
            <a:tbl>
              <a:tblPr firstRow="1" firstCol="1" lastCol="1">
                <a:tableStyleId>{616DA210-FB5B-4158-B5E0-FEB733F419BA}</a:tableStyleId>
              </a:tblPr>
              <a:tblGrid>
                <a:gridCol w="2670463">
                  <a:extLst>
                    <a:ext uri="{9D8B030D-6E8A-4147-A177-3AD203B41FA5}">
                      <a16:colId xmlns:a16="http://schemas.microsoft.com/office/drawing/2014/main" val="541235924"/>
                    </a:ext>
                  </a:extLst>
                </a:gridCol>
                <a:gridCol w="1109377">
                  <a:extLst>
                    <a:ext uri="{9D8B030D-6E8A-4147-A177-3AD203B41FA5}">
                      <a16:colId xmlns:a16="http://schemas.microsoft.com/office/drawing/2014/main" val="2426622613"/>
                    </a:ext>
                  </a:extLst>
                </a:gridCol>
                <a:gridCol w="1396194">
                  <a:extLst>
                    <a:ext uri="{9D8B030D-6E8A-4147-A177-3AD203B41FA5}">
                      <a16:colId xmlns:a16="http://schemas.microsoft.com/office/drawing/2014/main" val="3864054788"/>
                    </a:ext>
                  </a:extLst>
                </a:gridCol>
                <a:gridCol w="1402772">
                  <a:extLst>
                    <a:ext uri="{9D8B030D-6E8A-4147-A177-3AD203B41FA5}">
                      <a16:colId xmlns:a16="http://schemas.microsoft.com/office/drawing/2014/main" val="210359907"/>
                    </a:ext>
                  </a:extLst>
                </a:gridCol>
                <a:gridCol w="134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318">
                <a:tc rowSpan="2"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sz="2400" b="1" dirty="0">
                          <a:solidFill>
                            <a:srgbClr val="E52F1E"/>
                          </a:solidFill>
                        </a:rPr>
                        <a:t>Large</a:t>
                      </a:r>
                      <a:r>
                        <a:rPr lang="nb-NO" sz="2400" b="0" dirty="0">
                          <a:solidFill>
                            <a:srgbClr val="E52F1E"/>
                          </a:solidFill>
                        </a:rPr>
                        <a:t> Graph</a:t>
                      </a:r>
                      <a:endParaRPr lang="en-US" sz="2400" b="0" dirty="0">
                        <a:solidFill>
                          <a:srgbClr val="E52F1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A7EB8"/>
                          </a:solidFill>
                        </a:rPr>
                        <a:t>Fully dynamic</a:t>
                      </a:r>
                      <a:r>
                        <a:rPr lang="en-US" sz="2400" b="0" dirty="0">
                          <a:solidFill>
                            <a:srgbClr val="3A7EB8"/>
                          </a:solidFill>
                        </a:rPr>
                        <a:t> Graph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56B353"/>
                          </a:solidFill>
                        </a:rPr>
                        <a:t>Accurate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130954"/>
                  </a:ext>
                </a:extLst>
              </a:tr>
              <a:tr h="429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Insertion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Deletion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638901"/>
                  </a:ext>
                </a:extLst>
              </a:tr>
              <a:tr h="429318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MASCOT [LJK18]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713507"/>
                  </a:ext>
                </a:extLst>
              </a:tr>
              <a:tr h="429318">
                <a:tc>
                  <a:txBody>
                    <a:bodyPr/>
                    <a:lstStyle/>
                    <a:p>
                      <a:r>
                        <a:rPr lang="en-US" sz="22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Triest</a:t>
                      </a:r>
                      <a:r>
                        <a:rPr lang="en-US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-IMPR [DERU17]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504234"/>
                  </a:ext>
                </a:extLst>
              </a:tr>
              <a:tr h="429318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WRS [Shi17]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264220"/>
                  </a:ext>
                </a:extLst>
              </a:tr>
              <a:tr h="429318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ESD [HS17]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300379"/>
                  </a:ext>
                </a:extLst>
              </a:tr>
              <a:tr h="429318">
                <a:tc>
                  <a:txBody>
                    <a:bodyPr/>
                    <a:lstStyle/>
                    <a:p>
                      <a:r>
                        <a:rPr lang="en-US" sz="2200" b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Triest</a:t>
                      </a:r>
                      <a:r>
                        <a:rPr lang="en-US" sz="2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-FD [DERU17]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60866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FCA5C9F-6CCA-4AE6-9F67-43251EEC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A26D6-E747-430C-8DF6-2640E5F2F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FF215-28FC-437D-9B9B-BCAEDA931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9F2B6EE5-456F-4073-93BC-4A54823A4436}"/>
              </a:ext>
            </a:extLst>
          </p:cNvPr>
          <p:cNvSpPr txBox="1"/>
          <p:nvPr/>
        </p:nvSpPr>
        <p:spPr>
          <a:xfrm>
            <a:off x="1309945" y="1622839"/>
            <a:ext cx="736507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Given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 </a:t>
            </a:r>
            <a:r>
              <a:rPr lang="en-US" sz="2800" dirty="0">
                <a:solidFill>
                  <a:srgbClr val="E52F1E"/>
                </a:solidFill>
              </a:rPr>
              <a:t>large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2800" dirty="0">
                <a:solidFill>
                  <a:srgbClr val="3A7EB8"/>
                </a:solidFill>
              </a:rPr>
              <a:t>fully-dynamic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graph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Goal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800" dirty="0">
                <a:solidFill>
                  <a:srgbClr val="56B353"/>
                </a:solidFill>
              </a:rPr>
              <a:t>accurately estimate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count of triangles</a:t>
            </a:r>
          </a:p>
        </p:txBody>
      </p:sp>
      <p:graphicFrame>
        <p:nvGraphicFramePr>
          <p:cNvPr id="142" name="Table 141">
            <a:extLst>
              <a:ext uri="{FF2B5EF4-FFF2-40B4-BE49-F238E27FC236}">
                <a16:creationId xmlns:a16="http://schemas.microsoft.com/office/drawing/2014/main" id="{58B201B4-A2FA-4F36-9550-A445DC012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293257"/>
              </p:ext>
            </p:extLst>
          </p:nvPr>
        </p:nvGraphicFramePr>
        <p:xfrm>
          <a:off x="227239" y="5879773"/>
          <a:ext cx="7926161" cy="429318"/>
        </p:xfrm>
        <a:graphic>
          <a:graphicData uri="http://schemas.openxmlformats.org/drawingml/2006/table">
            <a:tbl>
              <a:tblPr firstRow="1" firstCol="1" lastCol="1">
                <a:tableStyleId>{616DA210-FB5B-4158-B5E0-FEB733F419BA}</a:tableStyleId>
              </a:tblPr>
              <a:tblGrid>
                <a:gridCol w="2668361">
                  <a:extLst>
                    <a:ext uri="{9D8B030D-6E8A-4147-A177-3AD203B41FA5}">
                      <a16:colId xmlns:a16="http://schemas.microsoft.com/office/drawing/2014/main" val="1142900741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3267779073"/>
                    </a:ext>
                  </a:extLst>
                </a:gridCol>
                <a:gridCol w="1397318">
                  <a:extLst>
                    <a:ext uri="{9D8B030D-6E8A-4147-A177-3AD203B41FA5}">
                      <a16:colId xmlns:a16="http://schemas.microsoft.com/office/drawing/2014/main" val="2220644205"/>
                    </a:ext>
                  </a:extLst>
                </a:gridCol>
                <a:gridCol w="1404937">
                  <a:extLst>
                    <a:ext uri="{9D8B030D-6E8A-4147-A177-3AD203B41FA5}">
                      <a16:colId xmlns:a16="http://schemas.microsoft.com/office/drawing/2014/main" val="48221497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143398686"/>
                    </a:ext>
                  </a:extLst>
                </a:gridCol>
              </a:tblGrid>
              <a:tr h="429318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rgbClr val="E52F1E"/>
                          </a:solidFill>
                        </a:rPr>
                        <a:t>ThinkD</a:t>
                      </a:r>
                      <a:r>
                        <a:rPr lang="en-US" sz="2200" b="1" dirty="0">
                          <a:solidFill>
                            <a:srgbClr val="E52F1E"/>
                          </a:solidFill>
                        </a:rPr>
                        <a:t> (Proposed)</a:t>
                      </a:r>
                    </a:p>
                  </a:txBody>
                  <a:tcPr>
                    <a:lnL w="38100" cap="flat" cmpd="sng" algn="ctr">
                      <a:solidFill>
                        <a:srgbClr val="E52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2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2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2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2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2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2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2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2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0" u="sng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2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2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2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4390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7C73854-E4E0-4050-A407-931622B59902}"/>
                  </a:ext>
                </a:extLst>
              </p:cNvPr>
              <p:cNvSpPr txBox="1"/>
              <p:nvPr/>
            </p:nvSpPr>
            <p:spPr>
              <a:xfrm>
                <a:off x="8237849" y="4744587"/>
                <a:ext cx="94587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dirty="0" smtClean="0">
                          <a:solidFill>
                            <a:srgbClr val="994FA3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500" b="1" i="1" dirty="0" smtClean="0">
                          <a:solidFill>
                            <a:srgbClr val="994FA3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500" b="1" i="1" dirty="0" smtClean="0">
                          <a:solidFill>
                            <a:srgbClr val="994FA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500" b="1" dirty="0">
                  <a:solidFill>
                    <a:srgbClr val="994FA3"/>
                  </a:solidFill>
                </a:endParaRP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7C73854-E4E0-4050-A407-931622B59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849" y="4744587"/>
                <a:ext cx="945871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7C354EF2-4387-4129-9C2A-41C586715369}"/>
                  </a:ext>
                </a:extLst>
              </p:cNvPr>
              <p:cNvSpPr txBox="1"/>
              <p:nvPr/>
            </p:nvSpPr>
            <p:spPr>
              <a:xfrm>
                <a:off x="8237850" y="5700632"/>
                <a:ext cx="94586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dirty="0" smtClean="0">
                          <a:solidFill>
                            <a:srgbClr val="994FA3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500" b="1" i="1" dirty="0" smtClean="0">
                          <a:solidFill>
                            <a:srgbClr val="994FA3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500" b="1" i="1" dirty="0" smtClean="0">
                          <a:solidFill>
                            <a:srgbClr val="994FA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500" b="1" dirty="0">
                  <a:solidFill>
                    <a:srgbClr val="994FA3"/>
                  </a:solidFill>
                </a:endParaRPr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7C354EF2-4387-4129-9C2A-41C586715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850" y="5700632"/>
                <a:ext cx="945868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33E9019-ED4A-4EB6-BCC7-30A282E9E5F1}"/>
              </a:ext>
            </a:extLst>
          </p:cNvPr>
          <p:cNvCxnSpPr>
            <a:cxnSpLocks/>
          </p:cNvCxnSpPr>
          <p:nvPr/>
        </p:nvCxnSpPr>
        <p:spPr>
          <a:xfrm>
            <a:off x="7927696" y="4364086"/>
            <a:ext cx="364593" cy="0"/>
          </a:xfrm>
          <a:prstGeom prst="line">
            <a:avLst/>
          </a:prstGeom>
          <a:ln w="57150">
            <a:solidFill>
              <a:srgbClr val="994F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02CC84F-56AF-489E-A1B7-1B98D670655F}"/>
              </a:ext>
            </a:extLst>
          </p:cNvPr>
          <p:cNvGrpSpPr/>
          <p:nvPr/>
        </p:nvGrpSpPr>
        <p:grpSpPr>
          <a:xfrm>
            <a:off x="3276600" y="3755912"/>
            <a:ext cx="4305084" cy="364593"/>
            <a:chOff x="3276600" y="3755912"/>
            <a:chExt cx="4305084" cy="364593"/>
          </a:xfrm>
        </p:grpSpPr>
        <p:pic>
          <p:nvPicPr>
            <p:cNvPr id="1026" name="Picture 2" descr="Image result for check mark">
              <a:extLst>
                <a:ext uri="{FF2B5EF4-FFF2-40B4-BE49-F238E27FC236}">
                  <a16:creationId xmlns:a16="http://schemas.microsoft.com/office/drawing/2014/main" id="{66A16565-CB38-4C4E-A895-B8DC2BC40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2" descr="Image result for check mark">
              <a:extLst>
                <a:ext uri="{FF2B5EF4-FFF2-40B4-BE49-F238E27FC236}">
                  <a16:creationId xmlns:a16="http://schemas.microsoft.com/office/drawing/2014/main" id="{FB6B0ABA-C4E4-4447-9B1B-76143D644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068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2" descr="Image result for check mark">
              <a:extLst>
                <a:ext uri="{FF2B5EF4-FFF2-40B4-BE49-F238E27FC236}">
                  <a16:creationId xmlns:a16="http://schemas.microsoft.com/office/drawing/2014/main" id="{3F5F9A81-D929-4039-9A0B-631808B25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091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FD94EA1-BC50-4C6F-A7EB-5777EFDB2EC7}"/>
              </a:ext>
            </a:extLst>
          </p:cNvPr>
          <p:cNvGrpSpPr/>
          <p:nvPr/>
        </p:nvGrpSpPr>
        <p:grpSpPr>
          <a:xfrm>
            <a:off x="3276600" y="4189293"/>
            <a:ext cx="4305084" cy="364593"/>
            <a:chOff x="3276600" y="3755912"/>
            <a:chExt cx="4305084" cy="364593"/>
          </a:xfrm>
        </p:grpSpPr>
        <p:pic>
          <p:nvPicPr>
            <p:cNvPr id="155" name="Picture 2" descr="Image result for check mark">
              <a:extLst>
                <a:ext uri="{FF2B5EF4-FFF2-40B4-BE49-F238E27FC236}">
                  <a16:creationId xmlns:a16="http://schemas.microsoft.com/office/drawing/2014/main" id="{60D1BCF5-C8C2-4032-A4A5-3618CA0E7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2" descr="Image result for check mark">
              <a:extLst>
                <a:ext uri="{FF2B5EF4-FFF2-40B4-BE49-F238E27FC236}">
                  <a16:creationId xmlns:a16="http://schemas.microsoft.com/office/drawing/2014/main" id="{188B50AF-A442-424C-95DC-3AB1F5B6F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068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2" descr="Image result for check mark">
              <a:extLst>
                <a:ext uri="{FF2B5EF4-FFF2-40B4-BE49-F238E27FC236}">
                  <a16:creationId xmlns:a16="http://schemas.microsoft.com/office/drawing/2014/main" id="{A82B871D-BF35-4DF9-A5E5-A33455D03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091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C6BBC8A-1BF0-4015-9F7C-F48F85702838}"/>
              </a:ext>
            </a:extLst>
          </p:cNvPr>
          <p:cNvGrpSpPr/>
          <p:nvPr/>
        </p:nvGrpSpPr>
        <p:grpSpPr>
          <a:xfrm>
            <a:off x="3276600" y="4628982"/>
            <a:ext cx="4305084" cy="364593"/>
            <a:chOff x="3276600" y="3755912"/>
            <a:chExt cx="4305084" cy="364593"/>
          </a:xfrm>
        </p:grpSpPr>
        <p:pic>
          <p:nvPicPr>
            <p:cNvPr id="160" name="Picture 2" descr="Image result for check mark">
              <a:extLst>
                <a:ext uri="{FF2B5EF4-FFF2-40B4-BE49-F238E27FC236}">
                  <a16:creationId xmlns:a16="http://schemas.microsoft.com/office/drawing/2014/main" id="{6A32CE14-6C54-427E-A472-EE797F24C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2" descr="Image result for check mark">
              <a:extLst>
                <a:ext uri="{FF2B5EF4-FFF2-40B4-BE49-F238E27FC236}">
                  <a16:creationId xmlns:a16="http://schemas.microsoft.com/office/drawing/2014/main" id="{F3486D3B-EBC6-4D10-B096-A9723BC2C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068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" descr="Image result for check mark">
              <a:extLst>
                <a:ext uri="{FF2B5EF4-FFF2-40B4-BE49-F238E27FC236}">
                  <a16:creationId xmlns:a16="http://schemas.microsoft.com/office/drawing/2014/main" id="{36F51283-CD53-44D9-B08B-BA0926347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091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1EFD4C3-CDD3-4BDE-A9F9-0EFF991050B1}"/>
              </a:ext>
            </a:extLst>
          </p:cNvPr>
          <p:cNvGrpSpPr/>
          <p:nvPr/>
        </p:nvGrpSpPr>
        <p:grpSpPr>
          <a:xfrm>
            <a:off x="4546068" y="5039344"/>
            <a:ext cx="1664016" cy="364593"/>
            <a:chOff x="4546068" y="3755912"/>
            <a:chExt cx="1664016" cy="364593"/>
          </a:xfrm>
        </p:grpSpPr>
        <p:pic>
          <p:nvPicPr>
            <p:cNvPr id="166" name="Picture 2" descr="Image result for check mark">
              <a:extLst>
                <a:ext uri="{FF2B5EF4-FFF2-40B4-BE49-F238E27FC236}">
                  <a16:creationId xmlns:a16="http://schemas.microsoft.com/office/drawing/2014/main" id="{B3C73764-6C88-4D69-97E7-D113E88C1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068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2" descr="Image result for check mark">
              <a:extLst>
                <a:ext uri="{FF2B5EF4-FFF2-40B4-BE49-F238E27FC236}">
                  <a16:creationId xmlns:a16="http://schemas.microsoft.com/office/drawing/2014/main" id="{C07547F1-210A-4843-BE2E-0F575B55E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491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227994C-A670-42CB-BAB5-FFBA4FE57E1F}"/>
              </a:ext>
            </a:extLst>
          </p:cNvPr>
          <p:cNvGrpSpPr/>
          <p:nvPr/>
        </p:nvGrpSpPr>
        <p:grpSpPr>
          <a:xfrm>
            <a:off x="3276600" y="5479518"/>
            <a:ext cx="2933484" cy="364593"/>
            <a:chOff x="3276600" y="3755912"/>
            <a:chExt cx="2933484" cy="364593"/>
          </a:xfrm>
        </p:grpSpPr>
        <p:pic>
          <p:nvPicPr>
            <p:cNvPr id="170" name="Picture 2" descr="Image result for check mark">
              <a:extLst>
                <a:ext uri="{FF2B5EF4-FFF2-40B4-BE49-F238E27FC236}">
                  <a16:creationId xmlns:a16="http://schemas.microsoft.com/office/drawing/2014/main" id="{4CB8C028-AA52-40D8-B667-2EF22FEAE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2" descr="Image result for check mark">
              <a:extLst>
                <a:ext uri="{FF2B5EF4-FFF2-40B4-BE49-F238E27FC236}">
                  <a16:creationId xmlns:a16="http://schemas.microsoft.com/office/drawing/2014/main" id="{9FE7D3D0-D8A2-4574-A46D-A88A971BE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068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2" descr="Image result for check mark">
              <a:extLst>
                <a:ext uri="{FF2B5EF4-FFF2-40B4-BE49-F238E27FC236}">
                  <a16:creationId xmlns:a16="http://schemas.microsoft.com/office/drawing/2014/main" id="{5A86A3E3-FAC1-4917-88CE-CBBBF1344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491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DED5816-0C55-4C0D-BCAA-390F896BC6CD}"/>
              </a:ext>
            </a:extLst>
          </p:cNvPr>
          <p:cNvGrpSpPr/>
          <p:nvPr/>
        </p:nvGrpSpPr>
        <p:grpSpPr>
          <a:xfrm>
            <a:off x="3276600" y="5911953"/>
            <a:ext cx="4305084" cy="364593"/>
            <a:chOff x="3276600" y="3755912"/>
            <a:chExt cx="4305084" cy="364593"/>
          </a:xfrm>
        </p:grpSpPr>
        <p:pic>
          <p:nvPicPr>
            <p:cNvPr id="175" name="Picture 2" descr="Image result for check mark">
              <a:extLst>
                <a:ext uri="{FF2B5EF4-FFF2-40B4-BE49-F238E27FC236}">
                  <a16:creationId xmlns:a16="http://schemas.microsoft.com/office/drawing/2014/main" id="{BDECE9CA-96BB-4D22-A3C1-AF114BEDE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2" descr="Image result for check mark">
              <a:extLst>
                <a:ext uri="{FF2B5EF4-FFF2-40B4-BE49-F238E27FC236}">
                  <a16:creationId xmlns:a16="http://schemas.microsoft.com/office/drawing/2014/main" id="{AF4E0820-2976-4394-873F-CD6DAA138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068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2" descr="Image result for check mark">
              <a:extLst>
                <a:ext uri="{FF2B5EF4-FFF2-40B4-BE49-F238E27FC236}">
                  <a16:creationId xmlns:a16="http://schemas.microsoft.com/office/drawing/2014/main" id="{3CDA861F-78D3-4973-B39F-48A9C3059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491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2" descr="Image result for check mark">
              <a:extLst>
                <a:ext uri="{FF2B5EF4-FFF2-40B4-BE49-F238E27FC236}">
                  <a16:creationId xmlns:a16="http://schemas.microsoft.com/office/drawing/2014/main" id="{0C3D4D3B-4AE5-461B-811F-2FEE08789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091" y="3755912"/>
              <a:ext cx="364593" cy="364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9B81D7-8976-47AB-BD46-21370A44E561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47" name="TextBox 34">
              <a:extLst>
                <a:ext uri="{FF2B5EF4-FFF2-40B4-BE49-F238E27FC236}">
                  <a16:creationId xmlns:a16="http://schemas.microsoft.com/office/drawing/2014/main" id="{6ED0502F-80A9-4C39-96C4-BB80C685F396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Introduction</a:t>
              </a:r>
            </a:p>
          </p:txBody>
        </p:sp>
        <p:sp>
          <p:nvSpPr>
            <p:cNvPr id="48" name="TextBox 36">
              <a:extLst>
                <a:ext uri="{FF2B5EF4-FFF2-40B4-BE49-F238E27FC236}">
                  <a16:creationId xmlns:a16="http://schemas.microsoft.com/office/drawing/2014/main" id="{0BEB43D5-5DD5-4B69-AE0E-E17CA34F6E97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49" name="TextBox 37">
              <a:extLst>
                <a:ext uri="{FF2B5EF4-FFF2-40B4-BE49-F238E27FC236}">
                  <a16:creationId xmlns:a16="http://schemas.microsoft.com/office/drawing/2014/main" id="{1C23590B-A3F7-4804-A6F5-33F819DD4F6E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50" name="TextBox 38">
              <a:extLst>
                <a:ext uri="{FF2B5EF4-FFF2-40B4-BE49-F238E27FC236}">
                  <a16:creationId xmlns:a16="http://schemas.microsoft.com/office/drawing/2014/main" id="{E06FBD6B-FB6A-49BD-B21A-C80557D17892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51" name="TextBox 37">
              <a:extLst>
                <a:ext uri="{FF2B5EF4-FFF2-40B4-BE49-F238E27FC236}">
                  <a16:creationId xmlns:a16="http://schemas.microsoft.com/office/drawing/2014/main" id="{7A2748F8-2819-4FC4-A88C-4E6626E33077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189ABA2-10D2-4022-964F-21C0EEF293ED}"/>
              </a:ext>
            </a:extLst>
          </p:cNvPr>
          <p:cNvCxnSpPr>
            <a:cxnSpLocks/>
          </p:cNvCxnSpPr>
          <p:nvPr/>
        </p:nvCxnSpPr>
        <p:spPr>
          <a:xfrm>
            <a:off x="7927696" y="5564236"/>
            <a:ext cx="364593" cy="0"/>
          </a:xfrm>
          <a:prstGeom prst="line">
            <a:avLst/>
          </a:prstGeom>
          <a:ln w="57150">
            <a:solidFill>
              <a:srgbClr val="994F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90647BD-D5B6-406F-A679-B44BF5A43A70}"/>
              </a:ext>
            </a:extLst>
          </p:cNvPr>
          <p:cNvCxnSpPr>
            <a:cxnSpLocks/>
          </p:cNvCxnSpPr>
          <p:nvPr/>
        </p:nvCxnSpPr>
        <p:spPr>
          <a:xfrm>
            <a:off x="8262940" y="4352024"/>
            <a:ext cx="0" cy="1224274"/>
          </a:xfrm>
          <a:prstGeom prst="line">
            <a:avLst/>
          </a:prstGeom>
          <a:ln w="57150">
            <a:solidFill>
              <a:srgbClr val="994F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3FF149-8E3C-4862-8C52-598663E0425C}"/>
              </a:ext>
            </a:extLst>
          </p:cNvPr>
          <p:cNvCxnSpPr>
            <a:cxnSpLocks/>
          </p:cNvCxnSpPr>
          <p:nvPr/>
        </p:nvCxnSpPr>
        <p:spPr>
          <a:xfrm>
            <a:off x="7927696" y="5691443"/>
            <a:ext cx="364593" cy="0"/>
          </a:xfrm>
          <a:prstGeom prst="line">
            <a:avLst/>
          </a:prstGeom>
          <a:ln w="57150">
            <a:solidFill>
              <a:srgbClr val="994F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D2FE23-1E13-46D7-9658-AA3C3A17C644}"/>
              </a:ext>
            </a:extLst>
          </p:cNvPr>
          <p:cNvCxnSpPr>
            <a:cxnSpLocks/>
          </p:cNvCxnSpPr>
          <p:nvPr/>
        </p:nvCxnSpPr>
        <p:spPr>
          <a:xfrm>
            <a:off x="7927696" y="6205787"/>
            <a:ext cx="364593" cy="0"/>
          </a:xfrm>
          <a:prstGeom prst="line">
            <a:avLst/>
          </a:prstGeom>
          <a:ln w="57150">
            <a:solidFill>
              <a:srgbClr val="994F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2077942-304D-4FDF-BC99-DD36F56366CC}"/>
              </a:ext>
            </a:extLst>
          </p:cNvPr>
          <p:cNvCxnSpPr>
            <a:cxnSpLocks/>
          </p:cNvCxnSpPr>
          <p:nvPr/>
        </p:nvCxnSpPr>
        <p:spPr>
          <a:xfrm>
            <a:off x="8262940" y="5699401"/>
            <a:ext cx="0" cy="519211"/>
          </a:xfrm>
          <a:prstGeom prst="line">
            <a:avLst/>
          </a:prstGeom>
          <a:ln w="57150">
            <a:solidFill>
              <a:srgbClr val="994F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5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7B17-8CC3-4DDF-9127-E94E12B6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75B84-C9F2-4AF3-AD43-7D632900D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580182"/>
            <a:ext cx="7543801" cy="2807353"/>
          </a:xfrm>
        </p:spPr>
        <p:txBody>
          <a:bodyPr/>
          <a:lstStyle/>
          <a:p>
            <a:r>
              <a:rPr lang="en-US" dirty="0"/>
              <a:t>We propose </a:t>
            </a:r>
            <a:r>
              <a:rPr lang="en-US" b="1" dirty="0" err="1"/>
              <a:t>ThinkD</a:t>
            </a:r>
            <a:r>
              <a:rPr lang="en-US" dirty="0"/>
              <a:t> (</a:t>
            </a:r>
            <a:r>
              <a:rPr lang="en-US" b="1" dirty="0"/>
              <a:t>Think</a:t>
            </a:r>
            <a:r>
              <a:rPr lang="en-US" dirty="0"/>
              <a:t> before You </a:t>
            </a:r>
            <a:r>
              <a:rPr lang="en-US" b="1" dirty="0"/>
              <a:t>D</a:t>
            </a:r>
            <a:r>
              <a:rPr lang="en-US" dirty="0"/>
              <a:t>iscard)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9B669-2388-4B29-9178-57B849509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Accurate Triangle Counting in Graph Streams with Deletions (by Kijung Shin)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27173-58BD-41BE-964F-2417C99CB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A71598-6D07-472B-AA60-7E3D85702037}"/>
              </a:ext>
            </a:extLst>
          </p:cNvPr>
          <p:cNvSpPr txBox="1"/>
          <p:nvPr/>
        </p:nvSpPr>
        <p:spPr>
          <a:xfrm>
            <a:off x="1081109" y="2403623"/>
            <a:ext cx="721013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Fast and Accurate: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outperforming competitors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Scalable: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linear data scalability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Theoretically Sound: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unbiased estimates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0B34802-0C4F-4749-9DAA-B36A2AF52820}"/>
              </a:ext>
            </a:extLst>
          </p:cNvPr>
          <p:cNvSpPr/>
          <p:nvPr/>
        </p:nvSpPr>
        <p:spPr>
          <a:xfrm>
            <a:off x="735312" y="3269671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5CB508-8FFE-4C75-B0BB-A4F3ABC142DE}"/>
              </a:ext>
            </a:extLst>
          </p:cNvPr>
          <p:cNvSpPr/>
          <p:nvPr/>
        </p:nvSpPr>
        <p:spPr>
          <a:xfrm>
            <a:off x="736656" y="2625455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6BC17F-72B5-4C20-8D9E-6EA7D933B444}"/>
              </a:ext>
            </a:extLst>
          </p:cNvPr>
          <p:cNvSpPr/>
          <p:nvPr/>
        </p:nvSpPr>
        <p:spPr>
          <a:xfrm>
            <a:off x="735312" y="3917482"/>
            <a:ext cx="305743" cy="338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6A8C2BB-10E9-4C44-9028-2ACF36B66D95}"/>
              </a:ext>
            </a:extLst>
          </p:cNvPr>
          <p:cNvSpPr/>
          <p:nvPr/>
        </p:nvSpPr>
        <p:spPr>
          <a:xfrm>
            <a:off x="571084" y="2403623"/>
            <a:ext cx="8088822" cy="207215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DCDB40-94C2-4AEF-BF7D-30FD4368520B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24" name="TextBox 34">
              <a:extLst>
                <a:ext uri="{FF2B5EF4-FFF2-40B4-BE49-F238E27FC236}">
                  <a16:creationId xmlns:a16="http://schemas.microsoft.com/office/drawing/2014/main" id="{C421EFC1-7B40-4B7D-A351-C54641EEC985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Introduction</a:t>
              </a:r>
            </a:p>
          </p:txBody>
        </p:sp>
        <p:sp>
          <p:nvSpPr>
            <p:cNvPr id="25" name="TextBox 36">
              <a:extLst>
                <a:ext uri="{FF2B5EF4-FFF2-40B4-BE49-F238E27FC236}">
                  <a16:creationId xmlns:a16="http://schemas.microsoft.com/office/drawing/2014/main" id="{FC4D8AF6-5C22-4371-8B1A-2E579E044BA0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27" name="TextBox 37">
              <a:extLst>
                <a:ext uri="{FF2B5EF4-FFF2-40B4-BE49-F238E27FC236}">
                  <a16:creationId xmlns:a16="http://schemas.microsoft.com/office/drawing/2014/main" id="{7D21D572-9F64-4E74-B68B-FED53C7A6969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29" name="TextBox 38">
              <a:extLst>
                <a:ext uri="{FF2B5EF4-FFF2-40B4-BE49-F238E27FC236}">
                  <a16:creationId xmlns:a16="http://schemas.microsoft.com/office/drawing/2014/main" id="{7F253988-A25F-42C6-B20E-7F5CE4A16887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Problem</a:t>
              </a:r>
            </a:p>
          </p:txBody>
        </p:sp>
        <p:sp>
          <p:nvSpPr>
            <p:cNvPr id="30" name="TextBox 37">
              <a:extLst>
                <a:ext uri="{FF2B5EF4-FFF2-40B4-BE49-F238E27FC236}">
                  <a16:creationId xmlns:a16="http://schemas.microsoft.com/office/drawing/2014/main" id="{D6D83312-5965-4EE6-A789-EC62185B9553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01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Accurate Triangle Counting in Graph Streams with Deletions (by Kijung Shin)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r>
              <a:rPr lang="mr-IN" dirty="0"/>
              <a:t>/46</a:t>
            </a:r>
            <a:endParaRPr lang="en-US" dirty="0"/>
          </a:p>
        </p:txBody>
      </p:sp>
      <p:pic>
        <p:nvPicPr>
          <p:cNvPr id="3074" name="Picture 2" descr="Image result for road m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89" y="2264229"/>
            <a:ext cx="3048000" cy="39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finish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08" y="1575702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822959" y="1461430"/>
            <a:ext cx="7543801" cy="44076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0000" indent="-18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Problem Definition</a:t>
            </a:r>
          </a:p>
          <a:p>
            <a:r>
              <a:rPr lang="en-US" dirty="0"/>
              <a:t>Proposed Method: </a:t>
            </a:r>
            <a:r>
              <a:rPr lang="en-US" dirty="0" err="1"/>
              <a:t>ThinkD</a:t>
            </a:r>
            <a:endParaRPr lang="ko-KR" altLang="en-US" dirty="0"/>
          </a:p>
          <a:p>
            <a:r>
              <a:rPr lang="en-US" dirty="0"/>
              <a:t>Experiments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81AC-E79B-4786-AFC4-622E4070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Dynamic Graph Stream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883BC-F153-4304-9ED0-8F5627B0EC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61430"/>
                <a:ext cx="7543801" cy="4407664"/>
              </a:xfrm>
            </p:spPr>
            <p:txBody>
              <a:bodyPr/>
              <a:lstStyle/>
              <a:p>
                <a:r>
                  <a:rPr lang="en-US" dirty="0"/>
                  <a:t>Model for a large and fully-dynamic graph</a:t>
                </a:r>
              </a:p>
              <a:p>
                <a:r>
                  <a:rPr lang="en-US" dirty="0"/>
                  <a:t>Discrete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starting from </a:t>
                </a:r>
                <a:r>
                  <a:rPr lang="en-US" dirty="0">
                    <a:solidFill>
                      <a:srgbClr val="E52F1E"/>
                    </a:solidFill>
                  </a:rPr>
                  <a:t>1</a:t>
                </a:r>
                <a:r>
                  <a:rPr lang="en-US" dirty="0"/>
                  <a:t> and ever increasing</a:t>
                </a:r>
              </a:p>
              <a:p>
                <a:r>
                  <a:rPr lang="en-US" dirty="0"/>
                  <a:t>At each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a </a:t>
                </a:r>
                <a:r>
                  <a:rPr lang="en-US" i="1" dirty="0"/>
                  <a:t>change</a:t>
                </a:r>
                <a:r>
                  <a:rPr lang="en-US" dirty="0"/>
                  <a:t> in the input graph arrives</a:t>
                </a:r>
              </a:p>
              <a:p>
                <a:pPr lvl="1"/>
                <a:r>
                  <a:rPr lang="en-US" sz="2800" i="1" dirty="0"/>
                  <a:t>change</a:t>
                </a:r>
                <a:r>
                  <a:rPr lang="en-US" sz="2800" dirty="0"/>
                  <a:t>: either an </a:t>
                </a:r>
                <a:r>
                  <a:rPr lang="en-US" sz="2800" i="1" dirty="0">
                    <a:solidFill>
                      <a:srgbClr val="3A7EB8"/>
                    </a:solidFill>
                  </a:rPr>
                  <a:t>insertion</a:t>
                </a:r>
                <a:r>
                  <a:rPr lang="en-US" sz="2800" dirty="0"/>
                  <a:t> or </a:t>
                </a:r>
                <a:r>
                  <a:rPr lang="en-US" sz="2800" i="1" dirty="0">
                    <a:solidFill>
                      <a:srgbClr val="56B353"/>
                    </a:solidFill>
                  </a:rPr>
                  <a:t>deletion</a:t>
                </a:r>
                <a:r>
                  <a:rPr lang="en-US" sz="2800" dirty="0">
                    <a:solidFill>
                      <a:srgbClr val="56B353"/>
                    </a:solidFill>
                  </a:rPr>
                  <a:t> </a:t>
                </a:r>
                <a:r>
                  <a:rPr lang="en-US" sz="2800" dirty="0"/>
                  <a:t>of an edge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883BC-F153-4304-9ED0-8F5627B0EC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61430"/>
                <a:ext cx="7543801" cy="4407664"/>
              </a:xfrm>
              <a:blipFill>
                <a:blip r:embed="rId4"/>
                <a:stretch>
                  <a:fillRect l="-2666" t="-2351" r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50BAF-40D6-4E3A-896F-77071C6A4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2CC08-E987-45C8-8AA2-F997DB145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r>
              <a:rPr lang="mr-IN" dirty="0"/>
              <a:t>/46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CC3036-CD96-416A-84F1-4049ECD19460}"/>
              </a:ext>
            </a:extLst>
          </p:cNvPr>
          <p:cNvSpPr/>
          <p:nvPr/>
        </p:nvSpPr>
        <p:spPr>
          <a:xfrm>
            <a:off x="1658835" y="5659543"/>
            <a:ext cx="138771" cy="138771"/>
          </a:xfrm>
          <a:prstGeom prst="ellipse">
            <a:avLst/>
          </a:prstGeom>
          <a:solidFill>
            <a:srgbClr val="3A7EB8"/>
          </a:solidFill>
          <a:ln>
            <a:solidFill>
              <a:srgbClr val="3A7EB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4A7163-42FE-43E4-868F-D4E568C83CD2}"/>
              </a:ext>
            </a:extLst>
          </p:cNvPr>
          <p:cNvSpPr/>
          <p:nvPr/>
        </p:nvSpPr>
        <p:spPr>
          <a:xfrm>
            <a:off x="2339398" y="5659541"/>
            <a:ext cx="138772" cy="138772"/>
          </a:xfrm>
          <a:prstGeom prst="ellipse">
            <a:avLst/>
          </a:prstGeom>
          <a:solidFill>
            <a:srgbClr val="3A7EB8"/>
          </a:solidFill>
          <a:ln>
            <a:solidFill>
              <a:srgbClr val="3A7EB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CFAA26-1328-4119-BEF7-EEBCFF342304}"/>
              </a:ext>
            </a:extLst>
          </p:cNvPr>
          <p:cNvCxnSpPr>
            <a:stCxn id="17" idx="6"/>
            <a:endCxn id="18" idx="2"/>
          </p:cNvCxnSpPr>
          <p:nvPr/>
        </p:nvCxnSpPr>
        <p:spPr>
          <a:xfrm flipV="1">
            <a:off x="1797606" y="5728927"/>
            <a:ext cx="541792" cy="2"/>
          </a:xfrm>
          <a:prstGeom prst="line">
            <a:avLst/>
          </a:prstGeom>
          <a:ln w="38100">
            <a:solidFill>
              <a:srgbClr val="3A7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74173F-D0D3-4171-B51F-42112B970D19}"/>
                  </a:ext>
                </a:extLst>
              </p:cNvPr>
              <p:cNvSpPr txBox="1"/>
              <p:nvPr/>
            </p:nvSpPr>
            <p:spPr>
              <a:xfrm>
                <a:off x="1528520" y="5697802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74173F-D0D3-4171-B51F-42112B970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20" y="5697802"/>
                <a:ext cx="29091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ECAA41-61F7-443E-969D-55931F5E6393}"/>
                  </a:ext>
                </a:extLst>
              </p:cNvPr>
              <p:cNvSpPr txBox="1"/>
              <p:nvPr/>
            </p:nvSpPr>
            <p:spPr>
              <a:xfrm>
                <a:off x="2199546" y="5730478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6ECAA41-61F7-443E-969D-55931F5E6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46" y="5730478"/>
                <a:ext cx="283604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1F22FBF-0588-4BE0-A225-992E3A81D6ED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4F7F50F3-682F-4688-8298-83AE8CC69D41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30" name="TextBox 36">
              <a:extLst>
                <a:ext uri="{FF2B5EF4-FFF2-40B4-BE49-F238E27FC236}">
                  <a16:creationId xmlns:a16="http://schemas.microsoft.com/office/drawing/2014/main" id="{B76D08E0-B8F0-4A4D-B800-3BD3E6EA7120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31" name="TextBox 37">
              <a:extLst>
                <a:ext uri="{FF2B5EF4-FFF2-40B4-BE49-F238E27FC236}">
                  <a16:creationId xmlns:a16="http://schemas.microsoft.com/office/drawing/2014/main" id="{6967A7AE-D87E-4342-BC15-4943E275CBFD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32" name="TextBox 38">
              <a:extLst>
                <a:ext uri="{FF2B5EF4-FFF2-40B4-BE49-F238E27FC236}">
                  <a16:creationId xmlns:a16="http://schemas.microsoft.com/office/drawing/2014/main" id="{B14BED18-5247-4214-943C-8B1F048B361E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Problem</a:t>
              </a:r>
            </a:p>
          </p:txBody>
        </p:sp>
        <p:sp>
          <p:nvSpPr>
            <p:cNvPr id="33" name="TextBox 37">
              <a:extLst>
                <a:ext uri="{FF2B5EF4-FFF2-40B4-BE49-F238E27FC236}">
                  <a16:creationId xmlns:a16="http://schemas.microsoft.com/office/drawing/2014/main" id="{02C5176D-9B10-4E14-BD19-6E1DADE30F28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C4501D5E-F340-40D4-9E21-5E2EFD2E2B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596091"/>
                  </p:ext>
                </p:extLst>
              </p:nvPr>
            </p:nvGraphicFramePr>
            <p:xfrm>
              <a:off x="148590" y="3665262"/>
              <a:ext cx="8811544" cy="2468880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258792">
                      <a:extLst>
                        <a:ext uri="{9D8B030D-6E8A-4147-A177-3AD203B41FA5}">
                          <a16:colId xmlns:a16="http://schemas.microsoft.com/office/drawing/2014/main" val="302625056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376573690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24865153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14815881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200250711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70294392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861359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Time</a:t>
                          </a:r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dirty="0" smtClean="0">
                                    <a:solidFill>
                                      <a:srgbClr val="E52F1E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7455488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Change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(given)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sz="2400" i="1" dirty="0" err="1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dirty="0" err="1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dirty="0" err="1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 dirty="0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A7EB8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7777912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Graph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40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unmate-rialized</a:t>
                          </a:r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0953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C4501D5E-F340-40D4-9E21-5E2EFD2E2B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596091"/>
                  </p:ext>
                </p:extLst>
              </p:nvPr>
            </p:nvGraphicFramePr>
            <p:xfrm>
              <a:off x="148590" y="3665262"/>
              <a:ext cx="8811544" cy="2468880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258792">
                      <a:extLst>
                        <a:ext uri="{9D8B030D-6E8A-4147-A177-3AD203B41FA5}">
                          <a16:colId xmlns:a16="http://schemas.microsoft.com/office/drawing/2014/main" val="302625056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376573690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24865153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14815881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200250711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70294392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8613591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83" t="-10667" r="-599517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971" t="-10667" r="-502427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745548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Change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(given)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971" t="-61029" r="-502427" b="-15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777791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Graph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40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unmate-rialized</a:t>
                          </a:r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09538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8883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81AC-E79B-4786-AFC4-622E4070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Dynamic Graph Stream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883BC-F153-4304-9ED0-8F5627B0EC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461430"/>
                <a:ext cx="7543801" cy="2103120"/>
              </a:xfrm>
            </p:spPr>
            <p:txBody>
              <a:bodyPr/>
              <a:lstStyle/>
              <a:p>
                <a:r>
                  <a:rPr lang="en-US" dirty="0"/>
                  <a:t>Model for a large and fully-dynamic graph</a:t>
                </a:r>
              </a:p>
              <a:p>
                <a:r>
                  <a:rPr lang="en-US" dirty="0"/>
                  <a:t>Discrete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starting from </a:t>
                </a:r>
                <a:r>
                  <a:rPr lang="en-US" dirty="0">
                    <a:solidFill>
                      <a:srgbClr val="E52F1E"/>
                    </a:solidFill>
                  </a:rPr>
                  <a:t>1</a:t>
                </a:r>
                <a:r>
                  <a:rPr lang="en-US" dirty="0"/>
                  <a:t> and ever increasing</a:t>
                </a:r>
              </a:p>
              <a:p>
                <a:r>
                  <a:rPr lang="en-US" dirty="0"/>
                  <a:t>At each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52F1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a </a:t>
                </a:r>
                <a:r>
                  <a:rPr lang="en-US" i="1" dirty="0"/>
                  <a:t>change</a:t>
                </a:r>
                <a:r>
                  <a:rPr lang="en-US" dirty="0"/>
                  <a:t> in the input graph arrives</a:t>
                </a:r>
              </a:p>
              <a:p>
                <a:pPr lvl="1"/>
                <a:r>
                  <a:rPr lang="en-US" sz="2800" i="1" dirty="0"/>
                  <a:t>change</a:t>
                </a:r>
                <a:r>
                  <a:rPr lang="en-US" sz="2800" dirty="0"/>
                  <a:t>: either an </a:t>
                </a:r>
                <a:r>
                  <a:rPr lang="en-US" sz="2800" i="1" dirty="0">
                    <a:solidFill>
                      <a:srgbClr val="3A7EB8"/>
                    </a:solidFill>
                  </a:rPr>
                  <a:t>insertion</a:t>
                </a:r>
                <a:r>
                  <a:rPr lang="en-US" sz="2800" dirty="0"/>
                  <a:t> or </a:t>
                </a:r>
                <a:r>
                  <a:rPr lang="en-US" sz="2800" i="1" dirty="0">
                    <a:solidFill>
                      <a:srgbClr val="56B353"/>
                    </a:solidFill>
                  </a:rPr>
                  <a:t>deletion</a:t>
                </a:r>
                <a:r>
                  <a:rPr lang="en-US" sz="2800" dirty="0">
                    <a:solidFill>
                      <a:srgbClr val="56B353"/>
                    </a:solidFill>
                  </a:rPr>
                  <a:t> </a:t>
                </a:r>
                <a:r>
                  <a:rPr lang="en-US" sz="2800" dirty="0"/>
                  <a:t>of an edge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883BC-F153-4304-9ED0-8F5627B0EC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461430"/>
                <a:ext cx="7543801" cy="2103120"/>
              </a:xfrm>
              <a:blipFill>
                <a:blip r:embed="rId4"/>
                <a:stretch>
                  <a:fillRect l="-2666" t="-4928" r="-2100" b="-4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50BAF-40D6-4E3A-896F-77071C6A4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Accurate Triangle Counting in Graph Streams with Deletions (by Kijung Shin)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2CC08-E987-45C8-8AA2-F997DB145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r>
              <a:rPr lang="mr-IN" dirty="0"/>
              <a:t>/46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D79D7D-BFBD-4FE1-823C-2118C3D8E55E}"/>
              </a:ext>
            </a:extLst>
          </p:cNvPr>
          <p:cNvCxnSpPr>
            <a:cxnSpLocks/>
            <a:stCxn id="39" idx="7"/>
            <a:endCxn id="23" idx="7"/>
          </p:cNvCxnSpPr>
          <p:nvPr/>
        </p:nvCxnSpPr>
        <p:spPr>
          <a:xfrm flipV="1">
            <a:off x="2997801" y="5104245"/>
            <a:ext cx="355914" cy="575621"/>
          </a:xfrm>
          <a:prstGeom prst="line">
            <a:avLst/>
          </a:prstGeom>
          <a:ln w="38100">
            <a:solidFill>
              <a:srgbClr val="3A7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CEF6E82-E9AD-4F69-A875-A5C8B91A863D}"/>
              </a:ext>
            </a:extLst>
          </p:cNvPr>
          <p:cNvSpPr/>
          <p:nvPr/>
        </p:nvSpPr>
        <p:spPr>
          <a:xfrm>
            <a:off x="3235266" y="5083922"/>
            <a:ext cx="138772" cy="138772"/>
          </a:xfrm>
          <a:prstGeom prst="ellipse">
            <a:avLst/>
          </a:prstGeom>
          <a:solidFill>
            <a:srgbClr val="3A7EB8"/>
          </a:solidFill>
          <a:ln>
            <a:solidFill>
              <a:srgbClr val="3A7EB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A0AE78-6560-49B3-A8AB-E6260BDBFB67}"/>
                  </a:ext>
                </a:extLst>
              </p:cNvPr>
              <p:cNvSpPr txBox="1"/>
              <p:nvPr/>
            </p:nvSpPr>
            <p:spPr>
              <a:xfrm>
                <a:off x="2979891" y="4838446"/>
                <a:ext cx="258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3A0AE78-6560-49B3-A8AB-E6260BDBF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91" y="4838446"/>
                <a:ext cx="25827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613D4DB0-E676-4DF4-B647-B7D4D650306B}"/>
              </a:ext>
            </a:extLst>
          </p:cNvPr>
          <p:cNvGrpSpPr/>
          <p:nvPr/>
        </p:nvGrpSpPr>
        <p:grpSpPr>
          <a:xfrm>
            <a:off x="197339" y="61368"/>
            <a:ext cx="8722792" cy="400110"/>
            <a:chOff x="197339" y="61368"/>
            <a:chExt cx="8722792" cy="400110"/>
          </a:xfrm>
        </p:grpSpPr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E38850A8-2748-47CC-8472-152D55FC0CC1}"/>
                </a:ext>
              </a:extLst>
            </p:cNvPr>
            <p:cNvSpPr txBox="1"/>
            <p:nvPr/>
          </p:nvSpPr>
          <p:spPr>
            <a:xfrm>
              <a:off x="197339" y="61368"/>
              <a:ext cx="1576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Introduction</a:t>
              </a:r>
            </a:p>
          </p:txBody>
        </p:sp>
        <p:sp>
          <p:nvSpPr>
            <p:cNvPr id="35" name="TextBox 36">
              <a:extLst>
                <a:ext uri="{FF2B5EF4-FFF2-40B4-BE49-F238E27FC236}">
                  <a16:creationId xmlns:a16="http://schemas.microsoft.com/office/drawing/2014/main" id="{AAA469C3-4526-4526-8219-9EB9FCB9AE06}"/>
                </a:ext>
              </a:extLst>
            </p:cNvPr>
            <p:cNvSpPr txBox="1"/>
            <p:nvPr/>
          </p:nvSpPr>
          <p:spPr>
            <a:xfrm>
              <a:off x="3861880" y="61368"/>
              <a:ext cx="1241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Algorithm</a:t>
              </a:r>
            </a:p>
          </p:txBody>
        </p:sp>
        <p:sp>
          <p:nvSpPr>
            <p:cNvPr id="36" name="TextBox 37">
              <a:extLst>
                <a:ext uri="{FF2B5EF4-FFF2-40B4-BE49-F238E27FC236}">
                  <a16:creationId xmlns:a16="http://schemas.microsoft.com/office/drawing/2014/main" id="{5AFB63AF-FF15-40C2-84DC-FBF924DAC213}"/>
                </a:ext>
              </a:extLst>
            </p:cNvPr>
            <p:cNvSpPr txBox="1"/>
            <p:nvPr/>
          </p:nvSpPr>
          <p:spPr>
            <a:xfrm>
              <a:off x="5574073" y="61368"/>
              <a:ext cx="1526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Experiments</a:t>
              </a:r>
            </a:p>
          </p:txBody>
        </p:sp>
        <p:sp>
          <p:nvSpPr>
            <p:cNvPr id="37" name="TextBox 38">
              <a:extLst>
                <a:ext uri="{FF2B5EF4-FFF2-40B4-BE49-F238E27FC236}">
                  <a16:creationId xmlns:a16="http://schemas.microsoft.com/office/drawing/2014/main" id="{DCA95DFE-99E7-4834-80AE-9F6B35F358E2}"/>
                </a:ext>
              </a:extLst>
            </p:cNvPr>
            <p:cNvSpPr txBox="1"/>
            <p:nvPr/>
          </p:nvSpPr>
          <p:spPr>
            <a:xfrm>
              <a:off x="2245158" y="61368"/>
              <a:ext cx="11458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Problem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ADDE884-B611-405E-86A7-BAF9536BC059}"/>
                </a:ext>
              </a:extLst>
            </p:cNvPr>
            <p:cNvSpPr txBox="1"/>
            <p:nvPr/>
          </p:nvSpPr>
          <p:spPr>
            <a:xfrm>
              <a:off x="7571066" y="61368"/>
              <a:ext cx="1349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Conclusion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51462BA3-8A27-4CE4-8612-11123127D128}"/>
              </a:ext>
            </a:extLst>
          </p:cNvPr>
          <p:cNvSpPr/>
          <p:nvPr/>
        </p:nvSpPr>
        <p:spPr>
          <a:xfrm>
            <a:off x="1658835" y="5659543"/>
            <a:ext cx="138771" cy="1387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5E99CF-8ED1-4E95-987C-188CE14AC92A}"/>
              </a:ext>
            </a:extLst>
          </p:cNvPr>
          <p:cNvSpPr/>
          <p:nvPr/>
        </p:nvSpPr>
        <p:spPr>
          <a:xfrm>
            <a:off x="2339398" y="5659541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622FFF-2A95-42AA-BBB5-C518723918FA}"/>
              </a:ext>
            </a:extLst>
          </p:cNvPr>
          <p:cNvCxnSpPr>
            <a:stCxn id="25" idx="6"/>
            <a:endCxn id="26" idx="2"/>
          </p:cNvCxnSpPr>
          <p:nvPr/>
        </p:nvCxnSpPr>
        <p:spPr>
          <a:xfrm flipV="1">
            <a:off x="1797606" y="5728927"/>
            <a:ext cx="541792" cy="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B2A402-0D84-46C6-AF68-FDBA31312FEF}"/>
                  </a:ext>
                </a:extLst>
              </p:cNvPr>
              <p:cNvSpPr txBox="1"/>
              <p:nvPr/>
            </p:nvSpPr>
            <p:spPr>
              <a:xfrm>
                <a:off x="1528520" y="5697802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AB2A402-0D84-46C6-AF68-FDBA31312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20" y="5697802"/>
                <a:ext cx="29091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AEB948-D2EE-4147-B06A-FEDC2DC30920}"/>
                  </a:ext>
                </a:extLst>
              </p:cNvPr>
              <p:cNvSpPr txBox="1"/>
              <p:nvPr/>
            </p:nvSpPr>
            <p:spPr>
              <a:xfrm>
                <a:off x="2199546" y="5730478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BAEB948-D2EE-4147-B06A-FEDC2DC30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46" y="5730478"/>
                <a:ext cx="28360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BD0897D2-D118-4D76-9555-ACCA40C65835}"/>
              </a:ext>
            </a:extLst>
          </p:cNvPr>
          <p:cNvSpPr/>
          <p:nvPr/>
        </p:nvSpPr>
        <p:spPr>
          <a:xfrm>
            <a:off x="2879353" y="5659543"/>
            <a:ext cx="138771" cy="138771"/>
          </a:xfrm>
          <a:prstGeom prst="ellipse">
            <a:avLst/>
          </a:prstGeom>
          <a:solidFill>
            <a:srgbClr val="3A7EB8"/>
          </a:solidFill>
          <a:ln>
            <a:solidFill>
              <a:srgbClr val="3A7EB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4289210-F420-4A5D-BD61-C4362253E472}"/>
              </a:ext>
            </a:extLst>
          </p:cNvPr>
          <p:cNvSpPr/>
          <p:nvPr/>
        </p:nvSpPr>
        <p:spPr>
          <a:xfrm>
            <a:off x="3559916" y="5659541"/>
            <a:ext cx="138772" cy="13877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66B1548-98CF-4231-A636-8287C32DAF7F}"/>
              </a:ext>
            </a:extLst>
          </p:cNvPr>
          <p:cNvCxnSpPr>
            <a:stCxn id="39" idx="6"/>
            <a:endCxn id="40" idx="2"/>
          </p:cNvCxnSpPr>
          <p:nvPr/>
        </p:nvCxnSpPr>
        <p:spPr>
          <a:xfrm flipV="1">
            <a:off x="3018124" y="5728927"/>
            <a:ext cx="541792" cy="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2ECB0B0-000F-4325-9B8C-F1EB80FF2986}"/>
                  </a:ext>
                </a:extLst>
              </p:cNvPr>
              <p:cNvSpPr txBox="1"/>
              <p:nvPr/>
            </p:nvSpPr>
            <p:spPr>
              <a:xfrm>
                <a:off x="2749038" y="5697802"/>
                <a:ext cx="290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ECB0B0-000F-4325-9B8C-F1EB80FF2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038" y="5697802"/>
                <a:ext cx="290912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558D4B-FB00-4191-ACD4-30557F5C86AA}"/>
                  </a:ext>
                </a:extLst>
              </p:cNvPr>
              <p:cNvSpPr txBox="1"/>
              <p:nvPr/>
            </p:nvSpPr>
            <p:spPr>
              <a:xfrm>
                <a:off x="3420064" y="5730478"/>
                <a:ext cx="283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C558D4B-FB00-4191-ACD4-30557F5C8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64" y="5730478"/>
                <a:ext cx="283604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C4501D5E-F340-40D4-9E21-5E2EFD2E2B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487771"/>
                  </p:ext>
                </p:extLst>
              </p:nvPr>
            </p:nvGraphicFramePr>
            <p:xfrm>
              <a:off x="148590" y="3665262"/>
              <a:ext cx="8811544" cy="2468880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258792">
                      <a:extLst>
                        <a:ext uri="{9D8B030D-6E8A-4147-A177-3AD203B41FA5}">
                          <a16:colId xmlns:a16="http://schemas.microsoft.com/office/drawing/2014/main" val="302625056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376573690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24865153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14815881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200250711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70294392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861359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Time</a:t>
                          </a:r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dirty="0" smtClean="0">
                                    <a:solidFill>
                                      <a:srgbClr val="E52F1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E52F1E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7455488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Change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(given)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dirty="0" err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n-US" sz="2400" i="1" dirty="0" err="1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 dirty="0" err="1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i="1" dirty="0" smtClean="0">
                                    <a:solidFill>
                                      <a:srgbClr val="3A7EB8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3A7EB8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7777912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Graph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40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unmate-rialized</a:t>
                          </a:r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09538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C4501D5E-F340-40D4-9E21-5E2EFD2E2B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487771"/>
                  </p:ext>
                </p:extLst>
              </p:nvPr>
            </p:nvGraphicFramePr>
            <p:xfrm>
              <a:off x="148590" y="3665262"/>
              <a:ext cx="8811544" cy="2468880"/>
            </p:xfrm>
            <a:graphic>
              <a:graphicData uri="http://schemas.openxmlformats.org/drawingml/2006/table">
                <a:tbl>
                  <a:tblPr>
                    <a:tableStyleId>{616DA210-FB5B-4158-B5E0-FEB733F419BA}</a:tableStyleId>
                  </a:tblPr>
                  <a:tblGrid>
                    <a:gridCol w="1258792">
                      <a:extLst>
                        <a:ext uri="{9D8B030D-6E8A-4147-A177-3AD203B41FA5}">
                          <a16:colId xmlns:a16="http://schemas.microsoft.com/office/drawing/2014/main" val="302625056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376573690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24865153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4148158815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2002507111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70294392"/>
                        </a:ext>
                      </a:extLst>
                    </a:gridCol>
                    <a:gridCol w="1258792">
                      <a:extLst>
                        <a:ext uri="{9D8B030D-6E8A-4147-A177-3AD203B41FA5}">
                          <a16:colId xmlns:a16="http://schemas.microsoft.com/office/drawing/2014/main" val="88613591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483" t="-10667" r="-599517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971" t="-10667" r="-502427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0000" t="-10667" r="-400000" b="-47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7455488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Change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(given)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971" t="-61029" r="-502427" b="-15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000" t="-61029" r="-400000" b="-1595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777791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Graph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400" dirty="0" err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unmate-rialized</a:t>
                          </a:r>
                          <a:r>
                            <a:rPr lang="en-US" sz="2400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09538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486179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3379</Words>
  <Application>Microsoft Macintosh PowerPoint</Application>
  <PresentationFormat>On-screen Show (4:3)</PresentationFormat>
  <Paragraphs>981</Paragraphs>
  <Slides>49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맑은 고딕</vt:lpstr>
      <vt:lpstr>Arial</vt:lpstr>
      <vt:lpstr>Calibri</vt:lpstr>
      <vt:lpstr>Calibri Light</vt:lpstr>
      <vt:lpstr>Cambria Math</vt:lpstr>
      <vt:lpstr>Cooper Black</vt:lpstr>
      <vt:lpstr>Helvetica</vt:lpstr>
      <vt:lpstr>Mangal</vt:lpstr>
      <vt:lpstr>Wingdings</vt:lpstr>
      <vt:lpstr>Retrospect</vt:lpstr>
      <vt:lpstr>Think before You Discard:  Accurate Triangle Counting in Graph Streams with Deletions</vt:lpstr>
      <vt:lpstr>Triangles in a Graph</vt:lpstr>
      <vt:lpstr>Application: Anomaly Detection</vt:lpstr>
      <vt:lpstr>Remaining Challenges</vt:lpstr>
      <vt:lpstr>Previous Work</vt:lpstr>
      <vt:lpstr>Our Contributions</vt:lpstr>
      <vt:lpstr>Road Map</vt:lpstr>
      <vt:lpstr>Fully Dynamic Graph Stream</vt:lpstr>
      <vt:lpstr>Fully Dynamic Graph Stream</vt:lpstr>
      <vt:lpstr>Fully Dynamic Graph Stream</vt:lpstr>
      <vt:lpstr>Fully Dynamic Graph Stream</vt:lpstr>
      <vt:lpstr>Fully Dynamic Graph Stream</vt:lpstr>
      <vt:lpstr>Fully Dynamic Graph Stream</vt:lpstr>
      <vt:lpstr>Problem Definition</vt:lpstr>
      <vt:lpstr>Problem Definition (cont.)</vt:lpstr>
      <vt:lpstr>Road Map</vt:lpstr>
      <vt:lpstr>Overview of ThinkD</vt:lpstr>
      <vt:lpstr>Overview of ThinkD (cont.)</vt:lpstr>
      <vt:lpstr>Comparison with Triest-FD</vt:lpstr>
      <vt:lpstr>Two Versions of ThinkD</vt:lpstr>
      <vt:lpstr>ThinkD-FAST: Details</vt:lpstr>
      <vt:lpstr>ThinkD-FAST: Arrive Step</vt:lpstr>
      <vt:lpstr>ThinkD-FAST: Count Step</vt:lpstr>
      <vt:lpstr>ThinkD-FAST: Test Step</vt:lpstr>
      <vt:lpstr>ThinkD-FAST: Store Step</vt:lpstr>
      <vt:lpstr>ThinkD-FAST: Arrive Step</vt:lpstr>
      <vt:lpstr>ThinkD-FAST: Count Step</vt:lpstr>
      <vt:lpstr>ThinkD-FAST: Test Step</vt:lpstr>
      <vt:lpstr>ThinkD-FAST: Store Step</vt:lpstr>
      <vt:lpstr>Unbiased Estimation</vt:lpstr>
      <vt:lpstr>Disadvantages of ThinkD-FAST</vt:lpstr>
      <vt:lpstr>Disadvantages of ThinkD-FAST (cont.)</vt:lpstr>
      <vt:lpstr>ThinkD-ACC: Even Better!</vt:lpstr>
      <vt:lpstr>Scalability of ThinkD</vt:lpstr>
      <vt:lpstr>Advantages of ThinkD</vt:lpstr>
      <vt:lpstr>Road Map</vt:lpstr>
      <vt:lpstr>Experimental Settings</vt:lpstr>
      <vt:lpstr>EXP1. Bias Analysis [THM1]</vt:lpstr>
      <vt:lpstr>EXP2. Variance Analysis</vt:lpstr>
      <vt:lpstr>EXP3. Scalability [THM 2 &amp; 3]</vt:lpstr>
      <vt:lpstr>Advantages of ThinkD</vt:lpstr>
      <vt:lpstr>EXP4. Space &amp; Accuracy</vt:lpstr>
      <vt:lpstr>EXP5. Speed &amp; Accuracy</vt:lpstr>
      <vt:lpstr>Advantages of ThinkD</vt:lpstr>
      <vt:lpstr>Road Map</vt:lpstr>
      <vt:lpstr>Conclusions</vt:lpstr>
      <vt:lpstr>References</vt:lpstr>
      <vt:lpstr>Backup Slides</vt:lpstr>
      <vt:lpstr>Proof of Unbiasedness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2018-06-04T23:07:23Z</dcterms:created>
  <dcterms:modified xsi:type="dcterms:W3CDTF">2018-09-11T12:52:09Z</dcterms:modified>
  <cp:category/>
</cp:coreProperties>
</file>