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1" r:id="rId1"/>
  </p:sldMasterIdLst>
  <p:notesMasterIdLst>
    <p:notesMasterId r:id="rId42"/>
  </p:notesMasterIdLst>
  <p:sldIdLst>
    <p:sldId id="256" r:id="rId2"/>
    <p:sldId id="500" r:id="rId3"/>
    <p:sldId id="504" r:id="rId4"/>
    <p:sldId id="479" r:id="rId5"/>
    <p:sldId id="503" r:id="rId6"/>
    <p:sldId id="502" r:id="rId7"/>
    <p:sldId id="521" r:id="rId8"/>
    <p:sldId id="478" r:id="rId9"/>
    <p:sldId id="509" r:id="rId10"/>
    <p:sldId id="506" r:id="rId11"/>
    <p:sldId id="511" r:id="rId12"/>
    <p:sldId id="512" r:id="rId13"/>
    <p:sldId id="484" r:id="rId14"/>
    <p:sldId id="507" r:id="rId15"/>
    <p:sldId id="508" r:id="rId16"/>
    <p:sldId id="481" r:id="rId17"/>
    <p:sldId id="513" r:id="rId18"/>
    <p:sldId id="487" r:id="rId19"/>
    <p:sldId id="488" r:id="rId20"/>
    <p:sldId id="515" r:id="rId21"/>
    <p:sldId id="514" r:id="rId22"/>
    <p:sldId id="522" r:id="rId23"/>
    <p:sldId id="489" r:id="rId24"/>
    <p:sldId id="516" r:id="rId25"/>
    <p:sldId id="517" r:id="rId26"/>
    <p:sldId id="490" r:id="rId27"/>
    <p:sldId id="491" r:id="rId28"/>
    <p:sldId id="482" r:id="rId29"/>
    <p:sldId id="492" r:id="rId30"/>
    <p:sldId id="493" r:id="rId31"/>
    <p:sldId id="518" r:id="rId32"/>
    <p:sldId id="519" r:id="rId33"/>
    <p:sldId id="494" r:id="rId34"/>
    <p:sldId id="520" r:id="rId35"/>
    <p:sldId id="495" r:id="rId36"/>
    <p:sldId id="496" r:id="rId37"/>
    <p:sldId id="497" r:id="rId38"/>
    <p:sldId id="524" r:id="rId39"/>
    <p:sldId id="499" r:id="rId40"/>
    <p:sldId id="523" r:id="rId4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C37525-E20D-4F18-9C31-056A6D0945FA}">
          <p14:sldIdLst>
            <p14:sldId id="256"/>
            <p14:sldId id="500"/>
            <p14:sldId id="504"/>
            <p14:sldId id="479"/>
            <p14:sldId id="503"/>
            <p14:sldId id="502"/>
            <p14:sldId id="521"/>
            <p14:sldId id="478"/>
            <p14:sldId id="509"/>
            <p14:sldId id="506"/>
            <p14:sldId id="511"/>
            <p14:sldId id="512"/>
            <p14:sldId id="484"/>
            <p14:sldId id="507"/>
            <p14:sldId id="508"/>
            <p14:sldId id="481"/>
            <p14:sldId id="513"/>
            <p14:sldId id="487"/>
            <p14:sldId id="488"/>
            <p14:sldId id="515"/>
            <p14:sldId id="514"/>
          </p14:sldIdLst>
        </p14:section>
        <p14:section name="Untitled Section" id="{AE8A507B-E818-4D04-BE6C-1301CBAC655C}">
          <p14:sldIdLst>
            <p14:sldId id="522"/>
            <p14:sldId id="489"/>
            <p14:sldId id="516"/>
            <p14:sldId id="517"/>
            <p14:sldId id="490"/>
            <p14:sldId id="491"/>
            <p14:sldId id="482"/>
            <p14:sldId id="492"/>
            <p14:sldId id="493"/>
            <p14:sldId id="518"/>
            <p14:sldId id="519"/>
            <p14:sldId id="494"/>
            <p14:sldId id="520"/>
            <p14:sldId id="495"/>
            <p14:sldId id="496"/>
            <p14:sldId id="497"/>
            <p14:sldId id="524"/>
            <p14:sldId id="499"/>
            <p14:sldId id="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2F1E"/>
    <a:srgbClr val="3A7EB8"/>
    <a:srgbClr val="56B353"/>
    <a:srgbClr val="16C60C"/>
    <a:srgbClr val="FF0000"/>
    <a:srgbClr val="0000FF"/>
    <a:srgbClr val="FFFF00"/>
    <a:srgbClr val="2684C6"/>
    <a:srgbClr val="F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9" autoAdjust="0"/>
    <p:restoredTop sz="74308" autoAdjust="0"/>
  </p:normalViewPr>
  <p:slideViewPr>
    <p:cSldViewPr snapToGrid="0" showGuides="1">
      <p:cViewPr varScale="1">
        <p:scale>
          <a:sx n="81" d="100"/>
          <a:sy n="81" d="100"/>
        </p:scale>
        <p:origin x="2694" y="90"/>
      </p:cViewPr>
      <p:guideLst>
        <p:guide orient="horz" pos="2228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AB29C-AE81-4ED6-9670-F4A2FCED7FF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18A74-9F74-4A8F-8A00-4AA239D5C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1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13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94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96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5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15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64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6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22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8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4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5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81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8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64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66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5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5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3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1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75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9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9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41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839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0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07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45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25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51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7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84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0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7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61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3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8777"/>
            <a:ext cx="7543800" cy="265956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1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69928"/>
            <a:ext cx="7543800" cy="129374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04198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52457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0000" indent="-1800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 marL="566928" indent="-182880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42869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6779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421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30882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3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370985"/>
            <a:ext cx="3703320" cy="34981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370985"/>
            <a:ext cx="3703320" cy="34981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88313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265881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949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222" y="6439238"/>
            <a:ext cx="820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Discovering Progression Stages in Trillion-Scale Behavior Logs (by Kijung Shin)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8396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6.jpe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36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27.jpeg"/><Relationship Id="rId3" Type="http://schemas.openxmlformats.org/officeDocument/2006/relationships/image" Target="../media/image40.png"/><Relationship Id="rId21" Type="http://schemas.openxmlformats.org/officeDocument/2006/relationships/image" Target="../media/image13.tif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png"/><Relationship Id="rId20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4.png"/><Relationship Id="rId23" Type="http://schemas.openxmlformats.org/officeDocument/2006/relationships/image" Target="../media/image16.jpeg"/><Relationship Id="rId10" Type="http://schemas.openxmlformats.org/officeDocument/2006/relationships/image" Target="../media/image47.png"/><Relationship Id="rId19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0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58.png"/><Relationship Id="rId9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0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58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6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8.jpe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8.jpe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8.jpe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7.jpeg"/><Relationship Id="rId5" Type="http://schemas.openxmlformats.org/officeDocument/2006/relationships/image" Target="../media/image71.png"/><Relationship Id="rId10" Type="http://schemas.openxmlformats.org/officeDocument/2006/relationships/image" Target="../media/image13.tiff"/><Relationship Id="rId4" Type="http://schemas.openxmlformats.org/officeDocument/2006/relationships/image" Target="../media/image66.emf"/><Relationship Id="rId9" Type="http://schemas.openxmlformats.org/officeDocument/2006/relationships/image" Target="../media/image1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7.jpeg"/><Relationship Id="rId18" Type="http://schemas.openxmlformats.org/officeDocument/2006/relationships/image" Target="../media/image61.tiff"/><Relationship Id="rId3" Type="http://schemas.openxmlformats.org/officeDocument/2006/relationships/image" Target="../media/image78.png"/><Relationship Id="rId21" Type="http://schemas.openxmlformats.org/officeDocument/2006/relationships/image" Target="../media/image69.emf"/><Relationship Id="rId7" Type="http://schemas.openxmlformats.org/officeDocument/2006/relationships/image" Target="../media/image82.png"/><Relationship Id="rId12" Type="http://schemas.openxmlformats.org/officeDocument/2006/relationships/image" Target="../media/image18.png"/><Relationship Id="rId17" Type="http://schemas.openxmlformats.org/officeDocument/2006/relationships/image" Target="../media/image60.em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8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26.png"/><Relationship Id="rId5" Type="http://schemas.openxmlformats.org/officeDocument/2006/relationships/image" Target="../media/image80.png"/><Relationship Id="rId15" Type="http://schemas.openxmlformats.org/officeDocument/2006/relationships/image" Target="../media/image68.png"/><Relationship Id="rId10" Type="http://schemas.openxmlformats.org/officeDocument/2006/relationships/image" Target="../media/image85.png"/><Relationship Id="rId19" Type="http://schemas.openxmlformats.org/officeDocument/2006/relationships/image" Target="../media/image62.tiff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5.jpe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9966" y="1772279"/>
            <a:ext cx="8786604" cy="1288924"/>
          </a:xfrm>
        </p:spPr>
        <p:txBody>
          <a:bodyPr>
            <a:noAutofit/>
          </a:bodyPr>
          <a:lstStyle/>
          <a:p>
            <a:pPr algn="ctr"/>
            <a:r>
              <a:rPr lang="en-US" altLang="ko-KR" sz="5400" dirty="0">
                <a:solidFill>
                  <a:schemeClr val="tx1"/>
                </a:solidFill>
                <a:ea typeface="Arial" charset="0"/>
                <a:cs typeface="Arial" charset="0"/>
              </a:rPr>
              <a:t>Discovering Progression Stages </a:t>
            </a:r>
            <a:br>
              <a:rPr lang="en-US" altLang="ko-KR" sz="54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altLang="ko-KR" sz="5400" dirty="0">
                <a:solidFill>
                  <a:schemeClr val="tx1"/>
                </a:solidFill>
                <a:ea typeface="Arial" charset="0"/>
                <a:cs typeface="Arial" charset="0"/>
              </a:rPr>
              <a:t>in Trillion-Scale Behavior Logs</a:t>
            </a:r>
            <a:endParaRPr lang="ko-KR" altLang="en-US" sz="5400" b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1" y="4746638"/>
            <a:ext cx="1214458" cy="1490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13F81-9A60-4220-B76A-D69D02087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657" y="4746638"/>
            <a:ext cx="1262919" cy="1490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49B44-4D05-40BF-B3EC-EFFDEFD94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82" y="4746638"/>
            <a:ext cx="1150076" cy="1490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9ED4E-9DD8-437C-B4B2-614A85507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817" y="4759529"/>
            <a:ext cx="1261558" cy="1464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2" name="Picture 8" descr="Image result for the webconf">
            <a:extLst>
              <a:ext uri="{FF2B5EF4-FFF2-40B4-BE49-F238E27FC236}">
                <a16:creationId xmlns:a16="http://schemas.microsoft.com/office/drawing/2014/main" id="{D7983188-A004-49A2-A60D-E24B2C61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6129" cy="13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inkedin Corp.">
            <a:extLst>
              <a:ext uri="{FF2B5EF4-FFF2-40B4-BE49-F238E27FC236}">
                <a16:creationId xmlns:a16="http://schemas.microsoft.com/office/drawing/2014/main" id="{AD1DD4BA-38F2-4C92-8022-B11FB97F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53" y="656993"/>
            <a:ext cx="1727392" cy="4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cmu">
            <a:extLst>
              <a:ext uri="{FF2B5EF4-FFF2-40B4-BE49-F238E27FC236}">
                <a16:creationId xmlns:a16="http://schemas.microsoft.com/office/drawing/2014/main" id="{DD3E290B-50E8-4C30-84EB-4FE5F12A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49" y="164774"/>
            <a:ext cx="4413896" cy="4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F28BDC-F817-4DCB-AFA4-12647C7A9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4834" y="4746638"/>
            <a:ext cx="1239389" cy="1490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CE81D3-7E1B-4599-A747-2D5DDF5F083E}"/>
              </a:ext>
            </a:extLst>
          </p:cNvPr>
          <p:cNvSpPr/>
          <p:nvPr/>
        </p:nvSpPr>
        <p:spPr>
          <a:xfrm>
            <a:off x="525485" y="3119441"/>
            <a:ext cx="79073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2400" u="sng" dirty="0">
                <a:ea typeface="Helvetica" charset="0"/>
                <a:cs typeface="Helvetica" charset="0"/>
              </a:rPr>
              <a:t>Kijung Shin</a:t>
            </a:r>
            <a:r>
              <a:rPr lang="en-US" altLang="ko-KR" sz="2400" baseline="30000" dirty="0">
                <a:ea typeface="Helvetica" charset="0"/>
                <a:cs typeface="Helvetica" charset="0"/>
              </a:rPr>
              <a:t>1</a:t>
            </a:r>
            <a:r>
              <a:rPr lang="en-US" altLang="ko-KR" sz="2400" dirty="0">
                <a:ea typeface="Helvetica" charset="0"/>
                <a:cs typeface="Helvetica" charset="0"/>
              </a:rPr>
              <a:t> Mahdi Shafiei</a:t>
            </a:r>
            <a:r>
              <a:rPr lang="en-US" altLang="ko-KR" sz="2400" baseline="30000" dirty="0">
                <a:ea typeface="Helvetica" charset="0"/>
                <a:cs typeface="Helvetica" charset="0"/>
              </a:rPr>
              <a:t>2</a:t>
            </a:r>
            <a:r>
              <a:rPr lang="en-US" altLang="ko-KR" sz="2400" dirty="0">
                <a:ea typeface="Helvetica" charset="0"/>
                <a:cs typeface="Helvetica" charset="0"/>
              </a:rPr>
              <a:t> </a:t>
            </a:r>
            <a:r>
              <a:rPr lang="en-US" altLang="ko-KR" sz="2400" dirty="0" err="1">
                <a:ea typeface="Helvetica" charset="0"/>
                <a:cs typeface="Helvetica" charset="0"/>
              </a:rPr>
              <a:t>Myunghwan</a:t>
            </a:r>
            <a:r>
              <a:rPr lang="en-US" altLang="ko-KR" sz="2400" dirty="0">
                <a:ea typeface="Helvetica" charset="0"/>
                <a:cs typeface="Helvetica" charset="0"/>
              </a:rPr>
              <a:t> Kim</a:t>
            </a:r>
            <a:r>
              <a:rPr lang="en-US" altLang="ko-KR" sz="2400" baseline="30000" dirty="0">
                <a:ea typeface="Helvetica" charset="0"/>
                <a:cs typeface="Helvetica" charset="0"/>
              </a:rPr>
              <a:t>2</a:t>
            </a:r>
          </a:p>
          <a:p>
            <a:pPr algn="ctr">
              <a:lnSpc>
                <a:spcPct val="100000"/>
              </a:lnSpc>
            </a:pPr>
            <a:r>
              <a:rPr lang="en-US" altLang="ko-KR" sz="2400" dirty="0" err="1">
                <a:ea typeface="Helvetica" charset="0"/>
                <a:cs typeface="Helvetica" charset="0"/>
              </a:rPr>
              <a:t>Aastha</a:t>
            </a:r>
            <a:r>
              <a:rPr lang="en-US" altLang="ko-KR" sz="2400" dirty="0">
                <a:ea typeface="Helvetica" charset="0"/>
                <a:cs typeface="Helvetica" charset="0"/>
              </a:rPr>
              <a:t> Jain</a:t>
            </a:r>
            <a:r>
              <a:rPr lang="en-US" altLang="ko-KR" sz="2400" baseline="30000" dirty="0">
                <a:ea typeface="Helvetica" charset="0"/>
                <a:cs typeface="Helvetica" charset="0"/>
              </a:rPr>
              <a:t>2</a:t>
            </a:r>
            <a:r>
              <a:rPr lang="en-US" altLang="ko-KR" sz="2400" dirty="0">
                <a:ea typeface="Helvetica" charset="0"/>
                <a:cs typeface="Helvetica" charset="0"/>
              </a:rPr>
              <a:t> Hema Raghavan</a:t>
            </a:r>
            <a:r>
              <a:rPr lang="en-US" altLang="ko-KR" sz="2400" baseline="30000" dirty="0">
                <a:ea typeface="Helvetica" charset="0"/>
                <a:cs typeface="Helvetica" charset="0"/>
              </a:rPr>
              <a:t>2</a:t>
            </a:r>
            <a:endParaRPr lang="en-US" altLang="ko-KR" sz="2400" dirty="0">
              <a:ea typeface="Helvetica" charset="0"/>
              <a:cs typeface="Helvetica" charset="0"/>
            </a:endParaRPr>
          </a:p>
          <a:p>
            <a:pPr algn="ctr">
              <a:lnSpc>
                <a:spcPct val="120000"/>
              </a:lnSpc>
            </a:pPr>
            <a:endParaRPr lang="en-US" altLang="ko-KR" baseline="30000" dirty="0">
              <a:ea typeface="Helvetica" charset="0"/>
              <a:cs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300" baseline="30000" dirty="0">
                <a:ea typeface="Helvetica" charset="0"/>
                <a:cs typeface="Helvetica" charset="0"/>
              </a:rPr>
              <a:t>1</a:t>
            </a:r>
            <a:r>
              <a:rPr lang="en-US" altLang="ko-KR" sz="2300" i="1" dirty="0">
                <a:ea typeface="Helvetica" charset="0"/>
                <a:cs typeface="Helvetica" charset="0"/>
              </a:rPr>
              <a:t>Carnegie Mellon University, </a:t>
            </a:r>
            <a:r>
              <a:rPr lang="en-US" altLang="ko-KR" sz="2300" baseline="30000" dirty="0">
                <a:ea typeface="Helvetica" charset="0"/>
                <a:cs typeface="Helvetica" charset="0"/>
              </a:rPr>
              <a:t>2</a:t>
            </a:r>
            <a:r>
              <a:rPr lang="en-US" altLang="ko-KR" sz="2300" i="1" dirty="0">
                <a:ea typeface="Helvetica" charset="0"/>
                <a:cs typeface="Helvetica" charset="0"/>
              </a:rPr>
              <a:t>LinkedIn Corporation</a:t>
            </a:r>
          </a:p>
        </p:txBody>
      </p:sp>
    </p:spTree>
    <p:extLst>
      <p:ext uri="{BB962C8B-B14F-4D97-AF65-F5344CB8AC3E}">
        <p14:creationId xmlns:p14="http://schemas.microsoft.com/office/powerpoint/2010/main" val="16551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8"/>
    </mc:Choice>
    <mc:Fallback xmlns="">
      <p:transition spd="slow" advTm="182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286605"/>
            <a:ext cx="8194040" cy="1054704"/>
          </a:xfrm>
        </p:spPr>
        <p:txBody>
          <a:bodyPr>
            <a:normAutofit/>
          </a:bodyPr>
          <a:lstStyle/>
          <a:p>
            <a:r>
              <a:rPr lang="en-US" dirty="0"/>
              <a:t>Stage Description: Action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8178537" cy="4407664"/>
              </a:xfrm>
            </p:spPr>
            <p:txBody>
              <a:bodyPr/>
              <a:lstStyle/>
              <a:p>
                <a:r>
                  <a:rPr lang="en-US" dirty="0"/>
                  <a:t>Each stage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∈{1,2,…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has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action-type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/>
              </a:p>
              <a:p>
                <a:pPr lvl="2"/>
                <a:r>
                  <a:rPr lang="en-US" sz="2400" dirty="0"/>
                  <a:t>action types:          </a:t>
                </a:r>
                <a:r>
                  <a:rPr lang="en-US" sz="2400" dirty="0">
                    <a:solidFill>
                      <a:srgbClr val="E52F1E"/>
                    </a:solidFill>
                  </a:rPr>
                  <a:t>profile</a:t>
                </a:r>
                <a:r>
                  <a:rPr lang="en-US" sz="2400" dirty="0"/>
                  <a:t>          </a:t>
                </a:r>
                <a:r>
                  <a:rPr lang="en-US" sz="2400" dirty="0">
                    <a:solidFill>
                      <a:srgbClr val="3A7EB8"/>
                    </a:solidFill>
                  </a:rPr>
                  <a:t>connect</a:t>
                </a:r>
                <a:r>
                  <a:rPr lang="en-US" sz="2400" dirty="0"/>
                  <a:t>            </a:t>
                </a:r>
                <a:r>
                  <a:rPr lang="en-US" sz="2400" dirty="0">
                    <a:solidFill>
                      <a:srgbClr val="56B353"/>
                    </a:solidFill>
                  </a:rPr>
                  <a:t>view job post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sz="2400" dirty="0"/>
                  <a:t>follows a multinomial distribution (w/ </a:t>
                </a:r>
                <a:r>
                  <a:rPr lang="en-US" sz="2400" dirty="0" err="1"/>
                  <a:t>Dirichlet</a:t>
                </a:r>
                <a:r>
                  <a:rPr lang="en-US" sz="2400" dirty="0"/>
                  <a:t> prior)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8178537" cy="4407664"/>
              </a:xfrm>
              <a:blipFill>
                <a:blip r:embed="rId3"/>
                <a:stretch>
                  <a:fillRect l="-2459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r>
              <a:rPr lang="en-US" dirty="0"/>
              <a:t>/40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5C4926-4595-4AFC-A3B3-B46F87FF1223}"/>
              </a:ext>
            </a:extLst>
          </p:cNvPr>
          <p:cNvGrpSpPr/>
          <p:nvPr/>
        </p:nvGrpSpPr>
        <p:grpSpPr>
          <a:xfrm>
            <a:off x="332162" y="3665262"/>
            <a:ext cx="2393458" cy="2620052"/>
            <a:chOff x="335692" y="3473857"/>
            <a:chExt cx="2260551" cy="24745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26F9C7-026A-48E0-B217-2F6041556B9C}"/>
                </a:ext>
              </a:extLst>
            </p:cNvPr>
            <p:cNvSpPr/>
            <p:nvPr/>
          </p:nvSpPr>
          <p:spPr>
            <a:xfrm>
              <a:off x="967338" y="3846453"/>
              <a:ext cx="326572" cy="1455044"/>
            </a:xfrm>
            <a:prstGeom prst="rect">
              <a:avLst/>
            </a:prstGeom>
            <a:solidFill>
              <a:srgbClr val="E52F1E"/>
            </a:solidFill>
            <a:ln>
              <a:solidFill>
                <a:srgbClr val="E52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E174B5-30AC-42D7-8945-0AA3E03F1F36}"/>
                </a:ext>
              </a:extLst>
            </p:cNvPr>
            <p:cNvSpPr/>
            <p:nvPr/>
          </p:nvSpPr>
          <p:spPr>
            <a:xfrm>
              <a:off x="1504842" y="4780333"/>
              <a:ext cx="326572" cy="519355"/>
            </a:xfrm>
            <a:prstGeom prst="rect">
              <a:avLst/>
            </a:prstGeom>
            <a:solidFill>
              <a:srgbClr val="3A7EB8"/>
            </a:solidFill>
            <a:ln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F41885-573D-43B5-AA63-0716CB5C7533}"/>
                </a:ext>
              </a:extLst>
            </p:cNvPr>
            <p:cNvSpPr/>
            <p:nvPr/>
          </p:nvSpPr>
          <p:spPr>
            <a:xfrm>
              <a:off x="2055046" y="5016031"/>
              <a:ext cx="326572" cy="285466"/>
            </a:xfrm>
            <a:prstGeom prst="rect">
              <a:avLst/>
            </a:prstGeom>
            <a:solidFill>
              <a:srgbClr val="56B353"/>
            </a:solidFill>
            <a:ln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4F2F798-1F29-47C8-9128-C12D5827B15C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>
              <a:off x="799235" y="3473857"/>
              <a:ext cx="23723" cy="18602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BD88D8-5F77-4B7A-960D-CC9B691AFC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339" y="5318818"/>
              <a:ext cx="1780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095127-F702-4905-878F-A8115F8716E6}"/>
                </a:ext>
              </a:extLst>
            </p:cNvPr>
            <p:cNvSpPr txBox="1"/>
            <p:nvPr/>
          </p:nvSpPr>
          <p:spPr>
            <a:xfrm rot="16200000">
              <a:off x="-259645" y="4218246"/>
              <a:ext cx="1684839" cy="49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Probability</a:t>
              </a:r>
            </a:p>
          </p:txBody>
        </p:sp>
        <p:pic>
          <p:nvPicPr>
            <p:cNvPr id="2050" name="Picture 2" descr="Image result for profile icon">
              <a:extLst>
                <a:ext uri="{FF2B5EF4-FFF2-40B4-BE49-F238E27FC236}">
                  <a16:creationId xmlns:a16="http://schemas.microsoft.com/office/drawing/2014/main" id="{54D65B98-049C-429E-878C-13556B91D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49" y="5404557"/>
              <a:ext cx="543861" cy="54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connect icon">
              <a:extLst>
                <a:ext uri="{FF2B5EF4-FFF2-40B4-BE49-F238E27FC236}">
                  <a16:creationId xmlns:a16="http://schemas.microsoft.com/office/drawing/2014/main" id="{B62651FA-1A40-4605-907C-D0A3092EF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198" y="5415445"/>
              <a:ext cx="522083" cy="5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117C65-5E64-4584-8DD4-71F19C5B70BB}"/>
              </a:ext>
            </a:extLst>
          </p:cNvPr>
          <p:cNvGrpSpPr/>
          <p:nvPr/>
        </p:nvGrpSpPr>
        <p:grpSpPr>
          <a:xfrm>
            <a:off x="3185336" y="3823078"/>
            <a:ext cx="2393458" cy="2462237"/>
            <a:chOff x="335692" y="3622909"/>
            <a:chExt cx="2260551" cy="232550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1FC5A9-0F24-4A12-BE83-A4FD36292DC1}"/>
                </a:ext>
              </a:extLst>
            </p:cNvPr>
            <p:cNvSpPr/>
            <p:nvPr/>
          </p:nvSpPr>
          <p:spPr>
            <a:xfrm>
              <a:off x="967338" y="4859759"/>
              <a:ext cx="326572" cy="441738"/>
            </a:xfrm>
            <a:prstGeom prst="rect">
              <a:avLst/>
            </a:prstGeom>
            <a:solidFill>
              <a:srgbClr val="E52F1E"/>
            </a:solidFill>
            <a:ln>
              <a:solidFill>
                <a:srgbClr val="E52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4D7B45-5219-4AF8-ACD4-8410F1326143}"/>
                </a:ext>
              </a:extLst>
            </p:cNvPr>
            <p:cNvSpPr/>
            <p:nvPr/>
          </p:nvSpPr>
          <p:spPr>
            <a:xfrm>
              <a:off x="1504842" y="3846453"/>
              <a:ext cx="326572" cy="1453236"/>
            </a:xfrm>
            <a:prstGeom prst="rect">
              <a:avLst/>
            </a:prstGeom>
            <a:solidFill>
              <a:srgbClr val="3A7EB8"/>
            </a:solidFill>
            <a:ln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75E1F0C-230E-4504-8DCD-1C873157A818}"/>
                </a:ext>
              </a:extLst>
            </p:cNvPr>
            <p:cNvSpPr/>
            <p:nvPr/>
          </p:nvSpPr>
          <p:spPr>
            <a:xfrm>
              <a:off x="2055046" y="5065427"/>
              <a:ext cx="326572" cy="236070"/>
            </a:xfrm>
            <a:prstGeom prst="rect">
              <a:avLst/>
            </a:prstGeom>
            <a:solidFill>
              <a:srgbClr val="56B353"/>
            </a:solidFill>
            <a:ln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2B9744-E7D7-402D-8361-7C3647AC1AD6}"/>
                </a:ext>
              </a:extLst>
            </p:cNvPr>
            <p:cNvCxnSpPr/>
            <p:nvPr/>
          </p:nvCxnSpPr>
          <p:spPr>
            <a:xfrm>
              <a:off x="822959" y="3665262"/>
              <a:ext cx="0" cy="1668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418E4E1-22D4-4B4D-BF3D-CE1383DF0F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339" y="5318818"/>
              <a:ext cx="1780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5AD29EE-5D4D-4F1C-97D6-4E53B3937A72}"/>
                </a:ext>
              </a:extLst>
            </p:cNvPr>
            <p:cNvSpPr txBox="1"/>
            <p:nvPr/>
          </p:nvSpPr>
          <p:spPr>
            <a:xfrm rot="16200000">
              <a:off x="-259645" y="4218246"/>
              <a:ext cx="1684839" cy="49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Probability</a:t>
              </a:r>
            </a:p>
          </p:txBody>
        </p:sp>
        <p:pic>
          <p:nvPicPr>
            <p:cNvPr id="43" name="Picture 2" descr="Image result for profile icon">
              <a:extLst>
                <a:ext uri="{FF2B5EF4-FFF2-40B4-BE49-F238E27FC236}">
                  <a16:creationId xmlns:a16="http://schemas.microsoft.com/office/drawing/2014/main" id="{EC02D315-6B03-4F35-860E-87837F369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49" y="5404557"/>
              <a:ext cx="543861" cy="54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connect icon">
              <a:extLst>
                <a:ext uri="{FF2B5EF4-FFF2-40B4-BE49-F238E27FC236}">
                  <a16:creationId xmlns:a16="http://schemas.microsoft.com/office/drawing/2014/main" id="{AC3A630D-FAE1-4A8D-840B-9ED800BE1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198" y="5415445"/>
              <a:ext cx="522083" cy="5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603EE7-7603-4C34-A860-D58C717F4411}"/>
              </a:ext>
            </a:extLst>
          </p:cNvPr>
          <p:cNvGrpSpPr/>
          <p:nvPr/>
        </p:nvGrpSpPr>
        <p:grpSpPr>
          <a:xfrm>
            <a:off x="6227028" y="3823078"/>
            <a:ext cx="2393458" cy="2462237"/>
            <a:chOff x="335692" y="3622909"/>
            <a:chExt cx="2260551" cy="232550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FDD00A-6BD1-4833-9CB5-1CB1D4E25BE7}"/>
                </a:ext>
              </a:extLst>
            </p:cNvPr>
            <p:cNvSpPr/>
            <p:nvPr/>
          </p:nvSpPr>
          <p:spPr>
            <a:xfrm>
              <a:off x="967338" y="4866073"/>
              <a:ext cx="326572" cy="435424"/>
            </a:xfrm>
            <a:prstGeom prst="rect">
              <a:avLst/>
            </a:prstGeom>
            <a:solidFill>
              <a:srgbClr val="E52F1E"/>
            </a:solidFill>
            <a:ln>
              <a:solidFill>
                <a:srgbClr val="E52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37B4DA7-C1E4-473C-92ED-8ED430903E46}"/>
                </a:ext>
              </a:extLst>
            </p:cNvPr>
            <p:cNvSpPr/>
            <p:nvPr/>
          </p:nvSpPr>
          <p:spPr>
            <a:xfrm>
              <a:off x="1504842" y="4630118"/>
              <a:ext cx="326572" cy="669570"/>
            </a:xfrm>
            <a:prstGeom prst="rect">
              <a:avLst/>
            </a:prstGeom>
            <a:solidFill>
              <a:srgbClr val="3A7EB8"/>
            </a:solidFill>
            <a:ln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7CA6B8D-FFEA-42E8-A107-185370E181D0}"/>
                </a:ext>
              </a:extLst>
            </p:cNvPr>
            <p:cNvSpPr/>
            <p:nvPr/>
          </p:nvSpPr>
          <p:spPr>
            <a:xfrm>
              <a:off x="2055046" y="4238851"/>
              <a:ext cx="326572" cy="1062648"/>
            </a:xfrm>
            <a:prstGeom prst="rect">
              <a:avLst/>
            </a:prstGeom>
            <a:solidFill>
              <a:srgbClr val="56B353"/>
            </a:solidFill>
            <a:ln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FB0BE5-8C39-485C-8DB9-C31A98E3E13E}"/>
                </a:ext>
              </a:extLst>
            </p:cNvPr>
            <p:cNvCxnSpPr/>
            <p:nvPr/>
          </p:nvCxnSpPr>
          <p:spPr>
            <a:xfrm>
              <a:off x="822959" y="3665262"/>
              <a:ext cx="0" cy="1668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EF90AB7-0A75-438D-BDD8-31CF592CE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339" y="5318818"/>
              <a:ext cx="1780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8D0317-7820-4C81-AD13-AB57A8F1658D}"/>
                </a:ext>
              </a:extLst>
            </p:cNvPr>
            <p:cNvSpPr txBox="1"/>
            <p:nvPr/>
          </p:nvSpPr>
          <p:spPr>
            <a:xfrm rot="16200000">
              <a:off x="-259645" y="4218246"/>
              <a:ext cx="1684839" cy="49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Probability</a:t>
              </a:r>
            </a:p>
          </p:txBody>
        </p:sp>
        <p:pic>
          <p:nvPicPr>
            <p:cNvPr id="53" name="Picture 2" descr="Image result for profile icon">
              <a:extLst>
                <a:ext uri="{FF2B5EF4-FFF2-40B4-BE49-F238E27FC236}">
                  <a16:creationId xmlns:a16="http://schemas.microsoft.com/office/drawing/2014/main" id="{76C34C80-CA0B-4F7E-8209-3ADD753B9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49" y="5404557"/>
              <a:ext cx="543861" cy="54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Image result for connect icon">
              <a:extLst>
                <a:ext uri="{FF2B5EF4-FFF2-40B4-BE49-F238E27FC236}">
                  <a16:creationId xmlns:a16="http://schemas.microsoft.com/office/drawing/2014/main" id="{75926759-72A3-445E-8786-6BDB0E6DB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198" y="5415445"/>
              <a:ext cx="522083" cy="5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2" descr="Image result for profile icon">
            <a:extLst>
              <a:ext uri="{FF2B5EF4-FFF2-40B4-BE49-F238E27FC236}">
                <a16:creationId xmlns:a16="http://schemas.microsoft.com/office/drawing/2014/main" id="{0B2E9253-2611-4E31-BD10-7EC10EF5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74" y="2382113"/>
            <a:ext cx="514932" cy="5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connect icon">
            <a:extLst>
              <a:ext uri="{FF2B5EF4-FFF2-40B4-BE49-F238E27FC236}">
                <a16:creationId xmlns:a16="http://schemas.microsoft.com/office/drawing/2014/main" id="{44813393-3502-42E2-86AF-682E4051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08" y="2363190"/>
            <a:ext cx="552778" cy="5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57FB87-7783-48C6-848D-DF8E2B537E10}"/>
                  </a:ext>
                </a:extLst>
              </p:cNvPr>
              <p:cNvSpPr/>
              <p:nvPr/>
            </p:nvSpPr>
            <p:spPr>
              <a:xfrm>
                <a:off x="2091851" y="3867916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57FB87-7783-48C6-848D-DF8E2B537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851" y="3867916"/>
                <a:ext cx="7378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A519474-E324-453B-A907-3AC3A7A9B2A5}"/>
                  </a:ext>
                </a:extLst>
              </p:cNvPr>
              <p:cNvSpPr/>
              <p:nvPr/>
            </p:nvSpPr>
            <p:spPr>
              <a:xfrm>
                <a:off x="4873595" y="3867916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A519474-E324-453B-A907-3AC3A7A9B2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95" y="3867916"/>
                <a:ext cx="73789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2193073-8B6E-4137-B915-EE62EE4174B8}"/>
                  </a:ext>
                </a:extLst>
              </p:cNvPr>
              <p:cNvSpPr/>
              <p:nvPr/>
            </p:nvSpPr>
            <p:spPr>
              <a:xfrm>
                <a:off x="7908161" y="3867916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2193073-8B6E-4137-B915-EE62EE41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161" y="3867916"/>
                <a:ext cx="73789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Arrow: Right 69">
            <a:extLst>
              <a:ext uri="{FF2B5EF4-FFF2-40B4-BE49-F238E27FC236}">
                <a16:creationId xmlns:a16="http://schemas.microsoft.com/office/drawing/2014/main" id="{726E8A19-0FA8-4C0E-AFE3-4A79DAD96E3A}"/>
              </a:ext>
            </a:extLst>
          </p:cNvPr>
          <p:cNvSpPr/>
          <p:nvPr/>
        </p:nvSpPr>
        <p:spPr>
          <a:xfrm>
            <a:off x="2806713" y="457847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7F4DC21-AD73-4264-9ED7-31A1E6A02B28}"/>
              </a:ext>
            </a:extLst>
          </p:cNvPr>
          <p:cNvSpPr/>
          <p:nvPr/>
        </p:nvSpPr>
        <p:spPr>
          <a:xfrm>
            <a:off x="5829121" y="4581470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251AA54-AD45-463E-A566-412F604366D4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3" name="TextBox 34">
              <a:extLst>
                <a:ext uri="{FF2B5EF4-FFF2-40B4-BE49-F238E27FC236}">
                  <a16:creationId xmlns:a16="http://schemas.microsoft.com/office/drawing/2014/main" id="{A7DF5AB4-B6D2-47DA-BCFD-E9EB8FF5CF8D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74" name="TextBox 36">
              <a:extLst>
                <a:ext uri="{FF2B5EF4-FFF2-40B4-BE49-F238E27FC236}">
                  <a16:creationId xmlns:a16="http://schemas.microsoft.com/office/drawing/2014/main" id="{DA0C0DE3-9F91-4F7C-B26E-568FFBE11212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75" name="TextBox 37">
              <a:extLst>
                <a:ext uri="{FF2B5EF4-FFF2-40B4-BE49-F238E27FC236}">
                  <a16:creationId xmlns:a16="http://schemas.microsoft.com/office/drawing/2014/main" id="{B4EDF1BB-BFDB-4C06-9D88-66E63506DC47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76" name="TextBox 38">
              <a:extLst>
                <a:ext uri="{FF2B5EF4-FFF2-40B4-BE49-F238E27FC236}">
                  <a16:creationId xmlns:a16="http://schemas.microsoft.com/office/drawing/2014/main" id="{DF5BA61A-7817-4887-BA97-949CF45BF077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77" name="TextBox 37">
              <a:extLst>
                <a:ext uri="{FF2B5EF4-FFF2-40B4-BE49-F238E27FC236}">
                  <a16:creationId xmlns:a16="http://schemas.microsoft.com/office/drawing/2014/main" id="{CAFA3BB0-9CCF-471E-B264-E49C574BF89F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59" name="Picture 6" descr="Related image">
            <a:extLst>
              <a:ext uri="{FF2B5EF4-FFF2-40B4-BE49-F238E27FC236}">
                <a16:creationId xmlns:a16="http://schemas.microsoft.com/office/drawing/2014/main" id="{0F15EC5A-C1CA-4D4E-991E-701954FB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51" y="5709478"/>
            <a:ext cx="588439" cy="5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Related image">
            <a:extLst>
              <a:ext uri="{FF2B5EF4-FFF2-40B4-BE49-F238E27FC236}">
                <a16:creationId xmlns:a16="http://schemas.microsoft.com/office/drawing/2014/main" id="{197934D6-6F1D-459C-99B8-CF44669B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22" y="5709478"/>
            <a:ext cx="588439" cy="5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Related image">
            <a:extLst>
              <a:ext uri="{FF2B5EF4-FFF2-40B4-BE49-F238E27FC236}">
                <a16:creationId xmlns:a16="http://schemas.microsoft.com/office/drawing/2014/main" id="{7570CD1D-6654-4515-964C-728FB449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816" y="5709478"/>
            <a:ext cx="588439" cy="5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Related image">
            <a:extLst>
              <a:ext uri="{FF2B5EF4-FFF2-40B4-BE49-F238E27FC236}">
                <a16:creationId xmlns:a16="http://schemas.microsoft.com/office/drawing/2014/main" id="{1F4E7A33-F47A-4ACB-860C-3E29F209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78" y="2326637"/>
            <a:ext cx="588439" cy="5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8" grpId="0"/>
      <p:bldP spid="69" grpId="0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68380BE-AB37-4475-B5E5-0A74E7A7B958}"/>
              </a:ext>
            </a:extLst>
          </p:cNvPr>
          <p:cNvGrpSpPr/>
          <p:nvPr/>
        </p:nvGrpSpPr>
        <p:grpSpPr>
          <a:xfrm>
            <a:off x="332162" y="3823079"/>
            <a:ext cx="2393458" cy="1811756"/>
            <a:chOff x="335692" y="3622909"/>
            <a:chExt cx="2260551" cy="171114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08A74E0-2732-4204-B349-7AACF61180A3}"/>
                </a:ext>
              </a:extLst>
            </p:cNvPr>
            <p:cNvSpPr/>
            <p:nvPr/>
          </p:nvSpPr>
          <p:spPr>
            <a:xfrm>
              <a:off x="967338" y="3994389"/>
              <a:ext cx="326572" cy="1307108"/>
            </a:xfrm>
            <a:prstGeom prst="rect">
              <a:avLst/>
            </a:prstGeom>
            <a:solidFill>
              <a:srgbClr val="E52F1E"/>
            </a:solidFill>
            <a:ln>
              <a:solidFill>
                <a:srgbClr val="E52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20CDFE-0AA5-416F-A4F3-1234C7D0EE2F}"/>
                </a:ext>
              </a:extLst>
            </p:cNvPr>
            <p:cNvSpPr/>
            <p:nvPr/>
          </p:nvSpPr>
          <p:spPr>
            <a:xfrm>
              <a:off x="1504842" y="4697068"/>
              <a:ext cx="326572" cy="602620"/>
            </a:xfrm>
            <a:prstGeom prst="rect">
              <a:avLst/>
            </a:prstGeom>
            <a:solidFill>
              <a:srgbClr val="3A7EB8"/>
            </a:solidFill>
            <a:ln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610A126-74CE-40CB-825F-CF79771604B4}"/>
                </a:ext>
              </a:extLst>
            </p:cNvPr>
            <p:cNvSpPr/>
            <p:nvPr/>
          </p:nvSpPr>
          <p:spPr>
            <a:xfrm>
              <a:off x="2055046" y="4890516"/>
              <a:ext cx="326572" cy="410981"/>
            </a:xfrm>
            <a:prstGeom prst="rect">
              <a:avLst/>
            </a:prstGeom>
            <a:solidFill>
              <a:srgbClr val="56B353"/>
            </a:solidFill>
            <a:ln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51C343A-1013-4D90-A4D8-ECB28345CC32}"/>
                </a:ext>
              </a:extLst>
            </p:cNvPr>
            <p:cNvCxnSpPr/>
            <p:nvPr/>
          </p:nvCxnSpPr>
          <p:spPr>
            <a:xfrm>
              <a:off x="822959" y="3665262"/>
              <a:ext cx="0" cy="1668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37F765F-37EE-4450-9413-6C1A82124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339" y="5318818"/>
              <a:ext cx="1780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26DD28B-D2C2-4163-B9D8-7C1B584C366C}"/>
                </a:ext>
              </a:extLst>
            </p:cNvPr>
            <p:cNvSpPr txBox="1"/>
            <p:nvPr/>
          </p:nvSpPr>
          <p:spPr>
            <a:xfrm rot="16200000">
              <a:off x="-259645" y="4218246"/>
              <a:ext cx="1684839" cy="49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Probability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30477EF-A54C-483B-AA54-6D7993D0B2EF}"/>
                  </a:ext>
                </a:extLst>
              </p:cNvPr>
              <p:cNvSpPr/>
              <p:nvPr/>
            </p:nvSpPr>
            <p:spPr>
              <a:xfrm>
                <a:off x="2091851" y="3867916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30477EF-A54C-483B-AA54-6D7993D0B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851" y="3867916"/>
                <a:ext cx="73789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Stage Description: Time gaps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8206741" cy="440766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Each stage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∈{1,2,…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has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>
                        <a:lumMod val="85000"/>
                      </a:schemeClr>
                    </a:solidFill>
                  </a:rPr>
                  <a:t>: </a:t>
                </a: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</a:rPr>
                  <a:t>action-type</a:t>
                </a:r>
                <a:r>
                  <a:rPr lang="en-US" sz="2800" dirty="0">
                    <a:solidFill>
                      <a:schemeClr val="bg1">
                        <a:lumMod val="85000"/>
                      </a:schemeClr>
                    </a:solidFill>
                  </a:rPr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time-gap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lvl="2"/>
                <a:r>
                  <a:rPr lang="en-US" sz="2400" dirty="0"/>
                  <a:t>time gaps (between actions):         </a:t>
                </a:r>
                <a:r>
                  <a:rPr lang="en-US" sz="2400" dirty="0">
                    <a:solidFill>
                      <a:srgbClr val="E52F1E"/>
                    </a:solidFill>
                  </a:rPr>
                  <a:t>month</a:t>
                </a:r>
                <a:r>
                  <a:rPr lang="en-US" sz="2400" dirty="0"/>
                  <a:t>          </a:t>
                </a:r>
                <a:r>
                  <a:rPr lang="en-US" sz="2400" dirty="0">
                    <a:solidFill>
                      <a:srgbClr val="3A7EB8"/>
                    </a:solidFill>
                  </a:rPr>
                  <a:t>day</a:t>
                </a:r>
                <a:r>
                  <a:rPr lang="en-US" sz="2400" dirty="0"/>
                  <a:t>          </a:t>
                </a:r>
                <a:r>
                  <a:rPr lang="en-US" sz="2400" dirty="0">
                    <a:solidFill>
                      <a:srgbClr val="56B353"/>
                    </a:solidFill>
                  </a:rPr>
                  <a:t>hour</a:t>
                </a:r>
                <a:r>
                  <a:rPr lang="en-US" sz="2400" dirty="0"/>
                  <a:t>  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sz="2400" dirty="0"/>
                  <a:t>follows a multinomial distribution (w/ </a:t>
                </a:r>
                <a:r>
                  <a:rPr lang="en-US" sz="2400" dirty="0" err="1"/>
                  <a:t>Dirichlet</a:t>
                </a:r>
                <a:r>
                  <a:rPr lang="en-US" sz="2400" dirty="0"/>
                  <a:t> prior)</a:t>
                </a:r>
              </a:p>
              <a:p>
                <a:pPr lvl="2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8206741" cy="4407664"/>
              </a:xfrm>
              <a:blipFill>
                <a:blip r:embed="rId4"/>
                <a:stretch>
                  <a:fillRect l="-2452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r>
              <a:rPr lang="en-US" dirty="0"/>
              <a:t>/40</a:t>
            </a:r>
          </a:p>
        </p:txBody>
      </p:sp>
      <p:pic>
        <p:nvPicPr>
          <p:cNvPr id="61" name="Picture 20" descr="Image result for week icon">
            <a:extLst>
              <a:ext uri="{FF2B5EF4-FFF2-40B4-BE49-F238E27FC236}">
                <a16:creationId xmlns:a16="http://schemas.microsoft.com/office/drawing/2014/main" id="{22AC6F4A-20E4-4D32-885B-845938686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82" y="2790465"/>
            <a:ext cx="479781" cy="4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Arrow: Right 98">
            <a:extLst>
              <a:ext uri="{FF2B5EF4-FFF2-40B4-BE49-F238E27FC236}">
                <a16:creationId xmlns:a16="http://schemas.microsoft.com/office/drawing/2014/main" id="{5B2F0AC5-C555-4041-A062-BD9B87F90A4D}"/>
              </a:ext>
            </a:extLst>
          </p:cNvPr>
          <p:cNvSpPr/>
          <p:nvPr/>
        </p:nvSpPr>
        <p:spPr>
          <a:xfrm>
            <a:off x="2806713" y="457847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57F05F7B-B076-44C4-BDC9-7C90F20D4D1D}"/>
              </a:ext>
            </a:extLst>
          </p:cNvPr>
          <p:cNvSpPr/>
          <p:nvPr/>
        </p:nvSpPr>
        <p:spPr>
          <a:xfrm>
            <a:off x="5829121" y="4581470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0356B0B-9CEF-4A3D-9731-3BBABB33676A}"/>
              </a:ext>
            </a:extLst>
          </p:cNvPr>
          <p:cNvGrpSpPr/>
          <p:nvPr/>
        </p:nvGrpSpPr>
        <p:grpSpPr>
          <a:xfrm>
            <a:off x="3182112" y="3822192"/>
            <a:ext cx="2393458" cy="1811756"/>
            <a:chOff x="335692" y="3622909"/>
            <a:chExt cx="2260551" cy="171114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583C1E2-2EE3-413E-8587-E6C3F30BCD38}"/>
                </a:ext>
              </a:extLst>
            </p:cNvPr>
            <p:cNvSpPr/>
            <p:nvPr/>
          </p:nvSpPr>
          <p:spPr>
            <a:xfrm>
              <a:off x="967338" y="4906649"/>
              <a:ext cx="326572" cy="394846"/>
            </a:xfrm>
            <a:prstGeom prst="rect">
              <a:avLst/>
            </a:prstGeom>
            <a:solidFill>
              <a:srgbClr val="E52F1E"/>
            </a:solidFill>
            <a:ln>
              <a:solidFill>
                <a:srgbClr val="E52F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750A11D-CFAA-4204-937F-F6AC499436BB}"/>
                </a:ext>
              </a:extLst>
            </p:cNvPr>
            <p:cNvSpPr/>
            <p:nvPr/>
          </p:nvSpPr>
          <p:spPr>
            <a:xfrm>
              <a:off x="1504842" y="4159422"/>
              <a:ext cx="326572" cy="1140266"/>
            </a:xfrm>
            <a:prstGeom prst="rect">
              <a:avLst/>
            </a:prstGeom>
            <a:solidFill>
              <a:srgbClr val="3A7EB8"/>
            </a:solidFill>
            <a:ln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414BFB3-A0F7-4573-9235-F0193AC741EB}"/>
                </a:ext>
              </a:extLst>
            </p:cNvPr>
            <p:cNvSpPr/>
            <p:nvPr/>
          </p:nvSpPr>
          <p:spPr>
            <a:xfrm>
              <a:off x="2055046" y="4697906"/>
              <a:ext cx="326572" cy="603592"/>
            </a:xfrm>
            <a:prstGeom prst="rect">
              <a:avLst/>
            </a:prstGeom>
            <a:solidFill>
              <a:srgbClr val="56B353"/>
            </a:solidFill>
            <a:ln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C14FEC0-4685-422E-BFDF-6C88D2326EDC}"/>
                </a:ext>
              </a:extLst>
            </p:cNvPr>
            <p:cNvCxnSpPr/>
            <p:nvPr/>
          </p:nvCxnSpPr>
          <p:spPr>
            <a:xfrm>
              <a:off x="822959" y="3665262"/>
              <a:ext cx="0" cy="1668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FE177C8-24A3-41F3-B444-182B229ECA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339" y="5318818"/>
              <a:ext cx="1780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57F62DF-94A2-471D-AB41-76AC9B085D53}"/>
                </a:ext>
              </a:extLst>
            </p:cNvPr>
            <p:cNvSpPr txBox="1"/>
            <p:nvPr/>
          </p:nvSpPr>
          <p:spPr>
            <a:xfrm rot="16200000">
              <a:off x="-259645" y="4218246"/>
              <a:ext cx="1684839" cy="49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Probability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B60EC11-51B2-4B33-AC2D-16641FE61126}"/>
                  </a:ext>
                </a:extLst>
              </p:cNvPr>
              <p:cNvSpPr/>
              <p:nvPr/>
            </p:nvSpPr>
            <p:spPr>
              <a:xfrm>
                <a:off x="4941801" y="3867029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B60EC11-51B2-4B33-AC2D-16641FE61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01" y="3867029"/>
                <a:ext cx="7378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A54C85B-F274-48D3-AEC0-5F08D90B7D9E}"/>
              </a:ext>
            </a:extLst>
          </p:cNvPr>
          <p:cNvGrpSpPr/>
          <p:nvPr/>
        </p:nvGrpSpPr>
        <p:grpSpPr>
          <a:xfrm>
            <a:off x="6227064" y="3822192"/>
            <a:ext cx="2497583" cy="1811756"/>
            <a:chOff x="332162" y="3823079"/>
            <a:chExt cx="2497583" cy="1811756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FC452E0-F90D-4DB7-8FB3-9448B89DFA53}"/>
                </a:ext>
              </a:extLst>
            </p:cNvPr>
            <p:cNvGrpSpPr/>
            <p:nvPr/>
          </p:nvGrpSpPr>
          <p:grpSpPr>
            <a:xfrm>
              <a:off x="332162" y="3823079"/>
              <a:ext cx="2393458" cy="1811756"/>
              <a:chOff x="335692" y="3622909"/>
              <a:chExt cx="2260551" cy="1711149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FE27E94-120D-48A4-AC30-EEF7A36184FB}"/>
                  </a:ext>
                </a:extLst>
              </p:cNvPr>
              <p:cNvSpPr/>
              <p:nvPr/>
            </p:nvSpPr>
            <p:spPr>
              <a:xfrm>
                <a:off x="967338" y="4697906"/>
                <a:ext cx="326572" cy="603591"/>
              </a:xfrm>
              <a:prstGeom prst="rect">
                <a:avLst/>
              </a:prstGeom>
              <a:solidFill>
                <a:srgbClr val="E52F1E"/>
              </a:solidFill>
              <a:ln>
                <a:solidFill>
                  <a:srgbClr val="E52F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141C39F-3723-4895-94ED-543AF962E9F4}"/>
                  </a:ext>
                </a:extLst>
              </p:cNvPr>
              <p:cNvSpPr/>
              <p:nvPr/>
            </p:nvSpPr>
            <p:spPr>
              <a:xfrm>
                <a:off x="1504842" y="4543007"/>
                <a:ext cx="326572" cy="756681"/>
              </a:xfrm>
              <a:prstGeom prst="rect">
                <a:avLst/>
              </a:prstGeom>
              <a:solidFill>
                <a:srgbClr val="3A7EB8"/>
              </a:solidFill>
              <a:ln>
                <a:solidFill>
                  <a:srgbClr val="3A7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25C5319-2225-4C3C-B3C3-974F7CD3AA36}"/>
                  </a:ext>
                </a:extLst>
              </p:cNvPr>
              <p:cNvSpPr/>
              <p:nvPr/>
            </p:nvSpPr>
            <p:spPr>
              <a:xfrm>
                <a:off x="2055046" y="4176743"/>
                <a:ext cx="326572" cy="1124754"/>
              </a:xfrm>
              <a:prstGeom prst="rect">
                <a:avLst/>
              </a:prstGeom>
              <a:solidFill>
                <a:srgbClr val="56B353"/>
              </a:solidFill>
              <a:ln>
                <a:solidFill>
                  <a:srgbClr val="56B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48A3239-14F6-4592-A1F8-54C01827EA7D}"/>
                  </a:ext>
                </a:extLst>
              </p:cNvPr>
              <p:cNvCxnSpPr/>
              <p:nvPr/>
            </p:nvCxnSpPr>
            <p:spPr>
              <a:xfrm>
                <a:off x="822959" y="3665262"/>
                <a:ext cx="0" cy="166879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47CB6E7-13C2-48CB-815E-9814E69A7D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5339" y="5318818"/>
                <a:ext cx="17809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D35F7BA0-32C3-4DEF-9EF2-FE826987C0A2}"/>
                  </a:ext>
                </a:extLst>
              </p:cNvPr>
              <p:cNvSpPr txBox="1"/>
              <p:nvPr/>
            </p:nvSpPr>
            <p:spPr>
              <a:xfrm rot="16200000">
                <a:off x="-259645" y="4218246"/>
                <a:ext cx="1684839" cy="49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Probability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04C7DE75-F78C-441A-9240-21370F86353F}"/>
                    </a:ext>
                  </a:extLst>
                </p:cNvPr>
                <p:cNvSpPr/>
                <p:nvPr/>
              </p:nvSpPr>
              <p:spPr>
                <a:xfrm>
                  <a:off x="2091851" y="3867916"/>
                  <a:ext cx="73789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04C7DE75-F78C-441A-9240-21370F8635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1851" y="3867916"/>
                  <a:ext cx="737894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0183DE3-E399-4520-9CEC-BED8B80F6D13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45" name="TextBox 34">
              <a:extLst>
                <a:ext uri="{FF2B5EF4-FFF2-40B4-BE49-F238E27FC236}">
                  <a16:creationId xmlns:a16="http://schemas.microsoft.com/office/drawing/2014/main" id="{054D1F45-4485-4AAB-9248-0B3DE74E2CE3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46" name="TextBox 36">
              <a:extLst>
                <a:ext uri="{FF2B5EF4-FFF2-40B4-BE49-F238E27FC236}">
                  <a16:creationId xmlns:a16="http://schemas.microsoft.com/office/drawing/2014/main" id="{2BC44292-9E23-475B-AFEE-1CEF59E72D39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47" name="TextBox 37">
              <a:extLst>
                <a:ext uri="{FF2B5EF4-FFF2-40B4-BE49-F238E27FC236}">
                  <a16:creationId xmlns:a16="http://schemas.microsoft.com/office/drawing/2014/main" id="{04BC8880-2C4C-4B78-86B8-D02BBA928FEE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48" name="TextBox 38">
              <a:extLst>
                <a:ext uri="{FF2B5EF4-FFF2-40B4-BE49-F238E27FC236}">
                  <a16:creationId xmlns:a16="http://schemas.microsoft.com/office/drawing/2014/main" id="{E5324EA1-F7A3-4CE7-B147-62955A93D8F4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149" name="TextBox 37">
              <a:extLst>
                <a:ext uri="{FF2B5EF4-FFF2-40B4-BE49-F238E27FC236}">
                  <a16:creationId xmlns:a16="http://schemas.microsoft.com/office/drawing/2014/main" id="{995375F1-0351-47E3-9355-5ECAF7A8B3FC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56" name="Picture 6" descr="Image result for 60 minutes icon">
            <a:extLst>
              <a:ext uri="{FF2B5EF4-FFF2-40B4-BE49-F238E27FC236}">
                <a16:creationId xmlns:a16="http://schemas.microsoft.com/office/drawing/2014/main" id="{FB22CA65-3952-48DE-985D-C534C6F8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09" y="2758567"/>
            <a:ext cx="505477" cy="5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24 hours icon">
            <a:extLst>
              <a:ext uri="{FF2B5EF4-FFF2-40B4-BE49-F238E27FC236}">
                <a16:creationId xmlns:a16="http://schemas.microsoft.com/office/drawing/2014/main" id="{AD809CD2-D69D-45BA-A3A4-812346A7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59" y="2772178"/>
            <a:ext cx="510912" cy="5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D5901D-1E7A-4A60-9EA9-BDC9974F9BCA}"/>
              </a:ext>
            </a:extLst>
          </p:cNvPr>
          <p:cNvGrpSpPr/>
          <p:nvPr/>
        </p:nvGrpSpPr>
        <p:grpSpPr>
          <a:xfrm>
            <a:off x="3764109" y="5759604"/>
            <a:ext cx="1683169" cy="510912"/>
            <a:chOff x="3764109" y="5759604"/>
            <a:chExt cx="1683169" cy="510912"/>
          </a:xfrm>
        </p:grpSpPr>
        <p:pic>
          <p:nvPicPr>
            <p:cNvPr id="110" name="Picture 20" descr="Image result for week icon">
              <a:extLst>
                <a:ext uri="{FF2B5EF4-FFF2-40B4-BE49-F238E27FC236}">
                  <a16:creationId xmlns:a16="http://schemas.microsoft.com/office/drawing/2014/main" id="{D801630F-D315-4B9F-88BF-E5B3CD56F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109" y="5775170"/>
              <a:ext cx="479781" cy="47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Image result for 60 minutes icon">
              <a:extLst>
                <a:ext uri="{FF2B5EF4-FFF2-40B4-BE49-F238E27FC236}">
                  <a16:creationId xmlns:a16="http://schemas.microsoft.com/office/drawing/2014/main" id="{1A58EC78-D834-455C-A14A-E2277AFDD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801" y="5762322"/>
              <a:ext cx="505477" cy="50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Image result for 24 hours icon">
              <a:extLst>
                <a:ext uri="{FF2B5EF4-FFF2-40B4-BE49-F238E27FC236}">
                  <a16:creationId xmlns:a16="http://schemas.microsoft.com/office/drawing/2014/main" id="{F64BC336-0447-4234-A06D-0AEBD8F27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603" y="5759604"/>
              <a:ext cx="510912" cy="51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E85C5F5-74F9-4BC2-8923-36E0E41A33F8}"/>
              </a:ext>
            </a:extLst>
          </p:cNvPr>
          <p:cNvGrpSpPr/>
          <p:nvPr/>
        </p:nvGrpSpPr>
        <p:grpSpPr>
          <a:xfrm>
            <a:off x="923472" y="5759604"/>
            <a:ext cx="1683169" cy="510912"/>
            <a:chOff x="3764109" y="5759604"/>
            <a:chExt cx="1683169" cy="510912"/>
          </a:xfrm>
        </p:grpSpPr>
        <p:pic>
          <p:nvPicPr>
            <p:cNvPr id="75" name="Picture 20" descr="Image result for week icon">
              <a:extLst>
                <a:ext uri="{FF2B5EF4-FFF2-40B4-BE49-F238E27FC236}">
                  <a16:creationId xmlns:a16="http://schemas.microsoft.com/office/drawing/2014/main" id="{2161557F-9B1E-47BD-B8AB-520CB68B7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109" y="5775170"/>
              <a:ext cx="479781" cy="47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6" descr="Image result for 60 minutes icon">
              <a:extLst>
                <a:ext uri="{FF2B5EF4-FFF2-40B4-BE49-F238E27FC236}">
                  <a16:creationId xmlns:a16="http://schemas.microsoft.com/office/drawing/2014/main" id="{D075BC60-E465-4DA1-89F3-4C11FFFB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801" y="5762322"/>
              <a:ext cx="505477" cy="50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Image result for 24 hours icon">
              <a:extLst>
                <a:ext uri="{FF2B5EF4-FFF2-40B4-BE49-F238E27FC236}">
                  <a16:creationId xmlns:a16="http://schemas.microsoft.com/office/drawing/2014/main" id="{C9BA5A72-1347-4C48-BB23-926671233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603" y="5759604"/>
              <a:ext cx="510912" cy="51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7106D5C-E4C1-447C-8293-E50E6E15D77C}"/>
              </a:ext>
            </a:extLst>
          </p:cNvPr>
          <p:cNvGrpSpPr/>
          <p:nvPr/>
        </p:nvGrpSpPr>
        <p:grpSpPr>
          <a:xfrm>
            <a:off x="6810472" y="5759604"/>
            <a:ext cx="1683169" cy="510912"/>
            <a:chOff x="3764109" y="5759604"/>
            <a:chExt cx="1683169" cy="510912"/>
          </a:xfrm>
        </p:grpSpPr>
        <p:pic>
          <p:nvPicPr>
            <p:cNvPr id="79" name="Picture 20" descr="Image result for week icon">
              <a:extLst>
                <a:ext uri="{FF2B5EF4-FFF2-40B4-BE49-F238E27FC236}">
                  <a16:creationId xmlns:a16="http://schemas.microsoft.com/office/drawing/2014/main" id="{A0A07568-6DD2-483E-837D-B71969B72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109" y="5775170"/>
              <a:ext cx="479781" cy="47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Image result for 60 minutes icon">
              <a:extLst>
                <a:ext uri="{FF2B5EF4-FFF2-40B4-BE49-F238E27FC236}">
                  <a16:creationId xmlns:a16="http://schemas.microsoft.com/office/drawing/2014/main" id="{6130CB2A-402D-4EE1-9CC1-3AE3B3FE5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801" y="5762322"/>
              <a:ext cx="505477" cy="50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Image result for 24 hours icon">
              <a:extLst>
                <a:ext uri="{FF2B5EF4-FFF2-40B4-BE49-F238E27FC236}">
                  <a16:creationId xmlns:a16="http://schemas.microsoft.com/office/drawing/2014/main" id="{C5115ACC-511D-435B-A789-7AD9D0FED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603" y="5759604"/>
              <a:ext cx="510912" cy="510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21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9" grpId="0" animBg="1"/>
      <p:bldP spid="100" grpId="0" animBg="1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8287120" cy="229650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Each stage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∈{1,2,…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has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>
                        <a:lumMod val="85000"/>
                      </a:schemeClr>
                    </a:solidFill>
                  </a:rPr>
                  <a:t>: action-type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>
                        <a:lumMod val="85000"/>
                      </a:schemeClr>
                    </a:solidFill>
                  </a:rPr>
                  <a:t>: time-gap (between actions)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next-stage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/>
              </a:p>
              <a:p>
                <a:pPr lvl="2"/>
                <a:r>
                  <a:rPr lang="en-US" sz="2400" dirty="0"/>
                  <a:t>follows a multinomial distribution (w/ </a:t>
                </a:r>
                <a:r>
                  <a:rPr lang="en-US" sz="2400" dirty="0" err="1"/>
                  <a:t>Dirichlet</a:t>
                </a:r>
                <a:r>
                  <a:rPr lang="en-US" sz="2400" dirty="0"/>
                  <a:t> prior)</a:t>
                </a:r>
              </a:p>
              <a:p>
                <a:pPr marL="384048" lvl="2" indent="0">
                  <a:buNone/>
                </a:pPr>
                <a:endParaRPr lang="en-US" sz="2400" dirty="0"/>
              </a:p>
              <a:p>
                <a:pPr lvl="1"/>
                <a:endParaRPr lang="en-US" sz="2800" dirty="0"/>
              </a:p>
              <a:p>
                <a:pPr marL="20116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8287120" cy="2296509"/>
              </a:xfrm>
              <a:blipFill>
                <a:blip r:embed="rId3"/>
                <a:stretch>
                  <a:fillRect l="-2428" t="-4521" b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r>
              <a:rPr lang="en-US" dirty="0"/>
              <a:t>/40</a:t>
            </a: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726E8A19-0FA8-4C0E-AFE3-4A79DAD96E3A}"/>
              </a:ext>
            </a:extLst>
          </p:cNvPr>
          <p:cNvSpPr/>
          <p:nvPr/>
        </p:nvSpPr>
        <p:spPr>
          <a:xfrm>
            <a:off x="2806713" y="457847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7F4DC21-AD73-4264-9ED7-31A1E6A02B28}"/>
              </a:ext>
            </a:extLst>
          </p:cNvPr>
          <p:cNvSpPr/>
          <p:nvPr/>
        </p:nvSpPr>
        <p:spPr>
          <a:xfrm>
            <a:off x="5879921" y="4581470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A87DA22-CEDD-4AB9-B5CB-DD4A0A39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</p:spPr>
        <p:txBody>
          <a:bodyPr>
            <a:normAutofit/>
          </a:bodyPr>
          <a:lstStyle/>
          <a:p>
            <a:r>
              <a:rPr lang="en-US" dirty="0"/>
              <a:t>Stage Description: Transitions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6743542-43B4-4F50-9659-084005487CC6}"/>
              </a:ext>
            </a:extLst>
          </p:cNvPr>
          <p:cNvSpPr/>
          <p:nvPr/>
        </p:nvSpPr>
        <p:spPr>
          <a:xfrm>
            <a:off x="5464936" y="5219095"/>
            <a:ext cx="345773" cy="43562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05F5550-0CC3-4C1B-8555-548F74236057}"/>
              </a:ext>
            </a:extLst>
          </p:cNvPr>
          <p:cNvSpPr/>
          <p:nvPr/>
        </p:nvSpPr>
        <p:spPr>
          <a:xfrm>
            <a:off x="4329695" y="4059768"/>
            <a:ext cx="345773" cy="1583521"/>
          </a:xfrm>
          <a:prstGeom prst="rect">
            <a:avLst/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64691D1-446B-4867-9036-985BD43B1EF2}"/>
              </a:ext>
            </a:extLst>
          </p:cNvPr>
          <p:cNvSpPr/>
          <p:nvPr/>
        </p:nvSpPr>
        <p:spPr>
          <a:xfrm>
            <a:off x="4912248" y="5048556"/>
            <a:ext cx="345773" cy="596649"/>
          </a:xfrm>
          <a:prstGeom prst="rect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03AB14B-CB04-4B15-87B7-9FD1678DC219}"/>
              </a:ext>
            </a:extLst>
          </p:cNvPr>
          <p:cNvCxnSpPr/>
          <p:nvPr/>
        </p:nvCxnSpPr>
        <p:spPr>
          <a:xfrm>
            <a:off x="3607721" y="3912767"/>
            <a:ext cx="0" cy="17669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AF6F9C5-000B-4CC2-9020-299AF1530A42}"/>
              </a:ext>
            </a:extLst>
          </p:cNvPr>
          <p:cNvCxnSpPr>
            <a:cxnSpLocks/>
          </p:cNvCxnSpPr>
          <p:nvPr/>
        </p:nvCxnSpPr>
        <p:spPr>
          <a:xfrm flipH="1">
            <a:off x="3593305" y="5663544"/>
            <a:ext cx="2284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405CE9A-0286-4194-BBC5-D5F1F4C5DC09}"/>
              </a:ext>
            </a:extLst>
          </p:cNvPr>
          <p:cNvSpPr txBox="1"/>
          <p:nvPr/>
        </p:nvSpPr>
        <p:spPr>
          <a:xfrm rot="16200000">
            <a:off x="2461466" y="4498264"/>
            <a:ext cx="178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F69E573-6963-457E-AB86-42FF786542F4}"/>
                  </a:ext>
                </a:extLst>
              </p:cNvPr>
              <p:cNvSpPr/>
              <p:nvPr/>
            </p:nvSpPr>
            <p:spPr>
              <a:xfrm>
                <a:off x="5354003" y="3912767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F69E573-6963-457E-AB86-42FF78654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003" y="3912767"/>
                <a:ext cx="73789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Rectangle 129">
            <a:extLst>
              <a:ext uri="{FF2B5EF4-FFF2-40B4-BE49-F238E27FC236}">
                <a16:creationId xmlns:a16="http://schemas.microsoft.com/office/drawing/2014/main" id="{E93A21EC-2F34-4C3D-B047-984EBC90E7AE}"/>
              </a:ext>
            </a:extLst>
          </p:cNvPr>
          <p:cNvSpPr/>
          <p:nvPr/>
        </p:nvSpPr>
        <p:spPr>
          <a:xfrm>
            <a:off x="8564826" y="4871093"/>
            <a:ext cx="345773" cy="77727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0DE664F-9A76-488D-AF94-60B94811BD07}"/>
              </a:ext>
            </a:extLst>
          </p:cNvPr>
          <p:cNvSpPr/>
          <p:nvPr/>
        </p:nvSpPr>
        <p:spPr>
          <a:xfrm>
            <a:off x="8012138" y="4572125"/>
            <a:ext cx="345773" cy="1066730"/>
          </a:xfrm>
          <a:prstGeom prst="rect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4E4D90E-3550-4C70-9A7A-DCC9B824F84D}"/>
              </a:ext>
            </a:extLst>
          </p:cNvPr>
          <p:cNvCxnSpPr/>
          <p:nvPr/>
        </p:nvCxnSpPr>
        <p:spPr>
          <a:xfrm>
            <a:off x="6707611" y="3906417"/>
            <a:ext cx="0" cy="17669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63CAF9F1-EEB7-42F0-A7EB-B316ED9E925B}"/>
              </a:ext>
            </a:extLst>
          </p:cNvPr>
          <p:cNvCxnSpPr>
            <a:cxnSpLocks/>
          </p:cNvCxnSpPr>
          <p:nvPr/>
        </p:nvCxnSpPr>
        <p:spPr>
          <a:xfrm flipH="1">
            <a:off x="6693195" y="5657194"/>
            <a:ext cx="2284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620E386-0531-4F95-A1A4-11E63C4585A9}"/>
              </a:ext>
            </a:extLst>
          </p:cNvPr>
          <p:cNvSpPr txBox="1"/>
          <p:nvPr/>
        </p:nvSpPr>
        <p:spPr>
          <a:xfrm rot="16200000">
            <a:off x="5561356" y="4491914"/>
            <a:ext cx="178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8FF01C2-FBC3-4B28-9C5A-03BEFAD383A9}"/>
                  </a:ext>
                </a:extLst>
              </p:cNvPr>
              <p:cNvSpPr/>
              <p:nvPr/>
            </p:nvSpPr>
            <p:spPr>
              <a:xfrm>
                <a:off x="8453893" y="3906417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8FF01C2-FBC3-4B28-9C5A-03BEFAD383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893" y="3906417"/>
                <a:ext cx="73789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9F8B522-DA85-462F-88B6-A83F454F5380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42" name="TextBox 34">
              <a:extLst>
                <a:ext uri="{FF2B5EF4-FFF2-40B4-BE49-F238E27FC236}">
                  <a16:creationId xmlns:a16="http://schemas.microsoft.com/office/drawing/2014/main" id="{85A2987B-040A-4957-984C-643C3BF39FFF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43" name="TextBox 36">
              <a:extLst>
                <a:ext uri="{FF2B5EF4-FFF2-40B4-BE49-F238E27FC236}">
                  <a16:creationId xmlns:a16="http://schemas.microsoft.com/office/drawing/2014/main" id="{27E9AB18-7773-452B-A7B2-9FF0A340E50D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44" name="TextBox 37">
              <a:extLst>
                <a:ext uri="{FF2B5EF4-FFF2-40B4-BE49-F238E27FC236}">
                  <a16:creationId xmlns:a16="http://schemas.microsoft.com/office/drawing/2014/main" id="{F911E597-645B-45D7-9C5D-DDBDC76B5E1C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45" name="TextBox 38">
              <a:extLst>
                <a:ext uri="{FF2B5EF4-FFF2-40B4-BE49-F238E27FC236}">
                  <a16:creationId xmlns:a16="http://schemas.microsoft.com/office/drawing/2014/main" id="{A5D04245-3D9E-429B-9532-0EA5DAE2462C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146" name="TextBox 37">
              <a:extLst>
                <a:ext uri="{FF2B5EF4-FFF2-40B4-BE49-F238E27FC236}">
                  <a16:creationId xmlns:a16="http://schemas.microsoft.com/office/drawing/2014/main" id="{4970011C-31F7-4401-8CB1-37906DEA04A7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CE923FA3-5B3D-4E5F-ACA0-40F092BB6210}"/>
              </a:ext>
            </a:extLst>
          </p:cNvPr>
          <p:cNvSpPr/>
          <p:nvPr/>
        </p:nvSpPr>
        <p:spPr>
          <a:xfrm>
            <a:off x="2377707" y="5424178"/>
            <a:ext cx="345773" cy="23206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6F9C7-026A-48E0-B217-2F6041556B9C}"/>
              </a:ext>
            </a:extLst>
          </p:cNvPr>
          <p:cNvSpPr/>
          <p:nvPr/>
        </p:nvSpPr>
        <p:spPr>
          <a:xfrm>
            <a:off x="673360" y="4106132"/>
            <a:ext cx="345773" cy="1540593"/>
          </a:xfrm>
          <a:prstGeom prst="rect">
            <a:avLst/>
          </a:prstGeom>
          <a:solidFill>
            <a:srgbClr val="E52F1E"/>
          </a:solidFill>
          <a:ln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E174B5-30AC-42D7-8945-0AA3E03F1F36}"/>
              </a:ext>
            </a:extLst>
          </p:cNvPr>
          <p:cNvSpPr/>
          <p:nvPr/>
        </p:nvSpPr>
        <p:spPr>
          <a:xfrm>
            <a:off x="1242466" y="5094920"/>
            <a:ext cx="345773" cy="549890"/>
          </a:xfrm>
          <a:prstGeom prst="rect">
            <a:avLst/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F41885-573D-43B5-AA63-0716CB5C7533}"/>
              </a:ext>
            </a:extLst>
          </p:cNvPr>
          <p:cNvSpPr/>
          <p:nvPr/>
        </p:nvSpPr>
        <p:spPr>
          <a:xfrm>
            <a:off x="1825019" y="5344476"/>
            <a:ext cx="345773" cy="302250"/>
          </a:xfrm>
          <a:prstGeom prst="rect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BD88D8-5F77-4B7A-960D-CC9B691AFC28}"/>
              </a:ext>
            </a:extLst>
          </p:cNvPr>
          <p:cNvCxnSpPr>
            <a:cxnSpLocks/>
          </p:cNvCxnSpPr>
          <p:nvPr/>
        </p:nvCxnSpPr>
        <p:spPr>
          <a:xfrm flipH="1">
            <a:off x="506076" y="5665065"/>
            <a:ext cx="2284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095127-F702-4905-878F-A8115F8716E6}"/>
              </a:ext>
            </a:extLst>
          </p:cNvPr>
          <p:cNvSpPr txBox="1"/>
          <p:nvPr/>
        </p:nvSpPr>
        <p:spPr>
          <a:xfrm rot="16200000">
            <a:off x="-625763" y="4499785"/>
            <a:ext cx="178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57FB87-7783-48C6-848D-DF8E2B537E10}"/>
                  </a:ext>
                </a:extLst>
              </p:cNvPr>
              <p:cNvSpPr/>
              <p:nvPr/>
            </p:nvSpPr>
            <p:spPr>
              <a:xfrm>
                <a:off x="2266774" y="3914288"/>
                <a:ext cx="7378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57FB87-7783-48C6-848D-DF8E2B537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774" y="3914288"/>
                <a:ext cx="73789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38989DA-8A65-4ED7-84AD-203F96FAB835}"/>
              </a:ext>
            </a:extLst>
          </p:cNvPr>
          <p:cNvGrpSpPr/>
          <p:nvPr/>
        </p:nvGrpSpPr>
        <p:grpSpPr>
          <a:xfrm>
            <a:off x="615752" y="5688831"/>
            <a:ext cx="2124057" cy="554952"/>
            <a:chOff x="599423" y="5697983"/>
            <a:chExt cx="2124057" cy="55495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7AD405-7E2E-482E-9D2B-04825ECF6982}"/>
                </a:ext>
              </a:extLst>
            </p:cNvPr>
            <p:cNvSpPr/>
            <p:nvPr/>
          </p:nvSpPr>
          <p:spPr>
            <a:xfrm>
              <a:off x="599423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A15D1AC-284A-4EBB-AAE4-39A8BA6C6181}"/>
                </a:ext>
              </a:extLst>
            </p:cNvPr>
            <p:cNvSpPr/>
            <p:nvPr/>
          </p:nvSpPr>
          <p:spPr>
            <a:xfrm>
              <a:off x="1181076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7ECA5F2-2465-4637-90FF-2B9DE0E870D2}"/>
                </a:ext>
              </a:extLst>
            </p:cNvPr>
            <p:cNvSpPr/>
            <p:nvPr/>
          </p:nvSpPr>
          <p:spPr>
            <a:xfrm>
              <a:off x="1763629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EBDEABF-139F-4D60-BA85-5B45476158EE}"/>
                </a:ext>
              </a:extLst>
            </p:cNvPr>
            <p:cNvGrpSpPr/>
            <p:nvPr/>
          </p:nvGrpSpPr>
          <p:grpSpPr>
            <a:xfrm>
              <a:off x="2345282" y="5697983"/>
              <a:ext cx="378198" cy="554952"/>
              <a:chOff x="2401887" y="5673600"/>
              <a:chExt cx="378198" cy="55495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D9D3587-43DB-4A24-8AD7-949CAD7D9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887" y="5838386"/>
                <a:ext cx="378198" cy="39016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4D35DF3-3427-4E77-8226-13BD9DE74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9291" y="5673600"/>
                <a:ext cx="224842" cy="224842"/>
              </a:xfrm>
              <a:prstGeom prst="rect">
                <a:avLst/>
              </a:prstGeom>
            </p:spPr>
          </p:pic>
        </p:grp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0968A55-8502-4781-A5E4-D50C07533B97}"/>
              </a:ext>
            </a:extLst>
          </p:cNvPr>
          <p:cNvCxnSpPr/>
          <p:nvPr/>
        </p:nvCxnSpPr>
        <p:spPr>
          <a:xfrm>
            <a:off x="523608" y="3911506"/>
            <a:ext cx="0" cy="17669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8A9963-F818-4D65-B9D7-14F623BA12F3}"/>
              </a:ext>
            </a:extLst>
          </p:cNvPr>
          <p:cNvGrpSpPr/>
          <p:nvPr/>
        </p:nvGrpSpPr>
        <p:grpSpPr>
          <a:xfrm>
            <a:off x="3705662" y="5688831"/>
            <a:ext cx="2124057" cy="554952"/>
            <a:chOff x="599423" y="5697983"/>
            <a:chExt cx="2124057" cy="55495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B844457-C34C-4D1F-A35F-2D8D1469DD11}"/>
                </a:ext>
              </a:extLst>
            </p:cNvPr>
            <p:cNvSpPr/>
            <p:nvPr/>
          </p:nvSpPr>
          <p:spPr>
            <a:xfrm>
              <a:off x="599423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73535D9-64CA-42A7-B920-D7FCD39793CD}"/>
                </a:ext>
              </a:extLst>
            </p:cNvPr>
            <p:cNvSpPr/>
            <p:nvPr/>
          </p:nvSpPr>
          <p:spPr>
            <a:xfrm>
              <a:off x="1181076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EFA37E-7A79-41A2-BA98-B6D00A762FBF}"/>
                </a:ext>
              </a:extLst>
            </p:cNvPr>
            <p:cNvSpPr/>
            <p:nvPr/>
          </p:nvSpPr>
          <p:spPr>
            <a:xfrm>
              <a:off x="1763629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E05DEBE-CCB8-4415-9444-FE11702A97F4}"/>
                </a:ext>
              </a:extLst>
            </p:cNvPr>
            <p:cNvGrpSpPr/>
            <p:nvPr/>
          </p:nvGrpSpPr>
          <p:grpSpPr>
            <a:xfrm>
              <a:off x="2345282" y="5697983"/>
              <a:ext cx="378198" cy="554952"/>
              <a:chOff x="2401887" y="5673600"/>
              <a:chExt cx="378198" cy="554952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2482FA32-D09C-433A-9032-6AD62EBFA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887" y="5838386"/>
                <a:ext cx="378198" cy="390166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5A4563E1-3808-426F-B75C-9011C4357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9291" y="5673600"/>
                <a:ext cx="224842" cy="224842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BB448E1-B6D4-4102-BFBB-163A6A04FE0A}"/>
              </a:ext>
            </a:extLst>
          </p:cNvPr>
          <p:cNvGrpSpPr/>
          <p:nvPr/>
        </p:nvGrpSpPr>
        <p:grpSpPr>
          <a:xfrm>
            <a:off x="6798247" y="5688831"/>
            <a:ext cx="2124057" cy="554952"/>
            <a:chOff x="599423" y="5697983"/>
            <a:chExt cx="2124057" cy="55495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1A7916D-2CAE-4EBD-AC44-A79683DD3F97}"/>
                </a:ext>
              </a:extLst>
            </p:cNvPr>
            <p:cNvSpPr/>
            <p:nvPr/>
          </p:nvSpPr>
          <p:spPr>
            <a:xfrm>
              <a:off x="599423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950F96E-E30B-4926-B70C-B556CF81D435}"/>
                </a:ext>
              </a:extLst>
            </p:cNvPr>
            <p:cNvSpPr/>
            <p:nvPr/>
          </p:nvSpPr>
          <p:spPr>
            <a:xfrm>
              <a:off x="1181076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A39ABB0-1BDD-4234-A247-08BC06B17C3F}"/>
                </a:ext>
              </a:extLst>
            </p:cNvPr>
            <p:cNvSpPr/>
            <p:nvPr/>
          </p:nvSpPr>
          <p:spPr>
            <a:xfrm>
              <a:off x="1763629" y="5781353"/>
              <a:ext cx="451712" cy="4517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5A07BC4-DA22-4F3C-A126-812291D2E18A}"/>
                </a:ext>
              </a:extLst>
            </p:cNvPr>
            <p:cNvGrpSpPr/>
            <p:nvPr/>
          </p:nvGrpSpPr>
          <p:grpSpPr>
            <a:xfrm>
              <a:off x="2345282" y="5697983"/>
              <a:ext cx="378198" cy="554952"/>
              <a:chOff x="2401887" y="5673600"/>
              <a:chExt cx="378198" cy="55495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6F3A4A16-9F9E-4AF2-965D-61C79B068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887" y="5838386"/>
                <a:ext cx="378198" cy="39016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032A054B-5073-4625-BD92-2ED71C69F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9291" y="5673600"/>
                <a:ext cx="224842" cy="2248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523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</p:spPr>
            <p:txBody>
              <a:bodyPr/>
              <a:lstStyle/>
              <a:p>
                <a:r>
                  <a:rPr lang="en-US" dirty="0"/>
                  <a:t>Each stage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∈{1,2,…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has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action-type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time-gap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/>
                  <a:t>: </a:t>
                </a:r>
                <a:r>
                  <a:rPr lang="en-US" sz="2800" b="1" dirty="0"/>
                  <a:t>next-stage</a:t>
                </a:r>
                <a:r>
                  <a:rPr lang="en-US" sz="2800" dirty="0"/>
                  <a:t> distribution in stage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dirty="0"/>
                  <a:t>Generative process for each user: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  <a:blipFill rotWithShape="0">
                <a:blip r:embed="rId3"/>
                <a:stretch>
                  <a:fillRect l="-266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r>
              <a:rPr lang="en-US" dirty="0"/>
              <a:t>/40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CF89C8-4CEF-4395-9359-B69B38CCB86D}"/>
                  </a:ext>
                </a:extLst>
              </p:cNvPr>
              <p:cNvSpPr/>
              <p:nvPr/>
            </p:nvSpPr>
            <p:spPr>
              <a:xfrm>
                <a:off x="1731168" y="4156939"/>
                <a:ext cx="6126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ECF89C8-4CEF-4395-9359-B69B38CCB8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168" y="4156939"/>
                <a:ext cx="61260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00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9DD766-7F6A-41ED-8CE2-457A31741FA0}"/>
              </a:ext>
            </a:extLst>
          </p:cNvPr>
          <p:cNvCxnSpPr>
            <a:cxnSpLocks/>
          </p:cNvCxnSpPr>
          <p:nvPr/>
        </p:nvCxnSpPr>
        <p:spPr>
          <a:xfrm>
            <a:off x="1741873" y="4639575"/>
            <a:ext cx="5737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D3EECC-3595-411F-BA92-49F5BA938757}"/>
              </a:ext>
            </a:extLst>
          </p:cNvPr>
          <p:cNvCxnSpPr>
            <a:cxnSpLocks/>
          </p:cNvCxnSpPr>
          <p:nvPr/>
        </p:nvCxnSpPr>
        <p:spPr>
          <a:xfrm flipH="1">
            <a:off x="2534775" y="4948197"/>
            <a:ext cx="187614" cy="429215"/>
          </a:xfrm>
          <a:prstGeom prst="straightConnector1">
            <a:avLst/>
          </a:prstGeom>
          <a:ln w="38100">
            <a:solidFill>
              <a:srgbClr val="E52C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36BBB4-18A8-4C9D-A2DA-4C14FCEE3718}"/>
                  </a:ext>
                </a:extLst>
              </p:cNvPr>
              <p:cNvSpPr/>
              <p:nvPr/>
            </p:nvSpPr>
            <p:spPr>
              <a:xfrm>
                <a:off x="2101130" y="4799486"/>
                <a:ext cx="5894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E52C1A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236BBB4-18A8-4C9D-A2DA-4C14FCEE3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130" y="4799486"/>
                <a:ext cx="589457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5E3455-CCC0-4334-B37C-931768009ECC}"/>
                  </a:ext>
                </a:extLst>
              </p:cNvPr>
              <p:cNvSpPr/>
              <p:nvPr/>
            </p:nvSpPr>
            <p:spPr>
              <a:xfrm>
                <a:off x="3118886" y="4154656"/>
                <a:ext cx="605487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E52C1A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75E3455-CCC0-4334-B37C-931768009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886" y="4154656"/>
                <a:ext cx="605487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020" b="-17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DF7C4A-28B6-40F5-BA7F-90AF4504B5F5}"/>
              </a:ext>
            </a:extLst>
          </p:cNvPr>
          <p:cNvCxnSpPr>
            <a:cxnSpLocks/>
          </p:cNvCxnSpPr>
          <p:nvPr/>
        </p:nvCxnSpPr>
        <p:spPr>
          <a:xfrm>
            <a:off x="3091269" y="4635130"/>
            <a:ext cx="670210" cy="0"/>
          </a:xfrm>
          <a:prstGeom prst="straightConnector1">
            <a:avLst/>
          </a:prstGeom>
          <a:ln w="38100">
            <a:solidFill>
              <a:srgbClr val="E52C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0B9934A-6E4D-43CE-A985-BC55FA80F2FF}"/>
                  </a:ext>
                </a:extLst>
              </p:cNvPr>
              <p:cNvSpPr/>
              <p:nvPr/>
            </p:nvSpPr>
            <p:spPr>
              <a:xfrm>
                <a:off x="2745069" y="4799486"/>
                <a:ext cx="5990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E52C1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E52C1A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0B9934A-6E4D-43CE-A985-BC55FA80F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069" y="4799486"/>
                <a:ext cx="599075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202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A355E1-3DE4-46BA-8838-F9C72E1CC76A}"/>
                  </a:ext>
                </a:extLst>
              </p:cNvPr>
              <p:cNvSpPr/>
              <p:nvPr/>
            </p:nvSpPr>
            <p:spPr>
              <a:xfrm>
                <a:off x="3518452" y="4795288"/>
                <a:ext cx="5965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2A355E1-3DE4-46BA-8838-F9C72E1CC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452" y="4795288"/>
                <a:ext cx="596574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F9AB53E-B5F1-4C74-AD73-C7C7E68C0026}"/>
                  </a:ext>
                </a:extLst>
              </p:cNvPr>
              <p:cNvSpPr/>
              <p:nvPr/>
            </p:nvSpPr>
            <p:spPr>
              <a:xfrm>
                <a:off x="4137936" y="4795288"/>
                <a:ext cx="6061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F9AB53E-B5F1-4C74-AD73-C7C7E68C0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936" y="4795288"/>
                <a:ext cx="606192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152FB9-1069-4A04-A48F-C708596F7CAE}"/>
              </a:ext>
            </a:extLst>
          </p:cNvPr>
          <p:cNvCxnSpPr>
            <a:cxnSpLocks/>
          </p:cNvCxnSpPr>
          <p:nvPr/>
        </p:nvCxnSpPr>
        <p:spPr>
          <a:xfrm>
            <a:off x="2718037" y="4942334"/>
            <a:ext cx="187614" cy="429215"/>
          </a:xfrm>
          <a:prstGeom prst="straightConnector1">
            <a:avLst/>
          </a:prstGeom>
          <a:ln w="38100">
            <a:solidFill>
              <a:srgbClr val="E52C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8017C1-4DED-4064-9190-66CC7909ED5E}"/>
              </a:ext>
            </a:extLst>
          </p:cNvPr>
          <p:cNvCxnSpPr>
            <a:cxnSpLocks/>
          </p:cNvCxnSpPr>
          <p:nvPr/>
        </p:nvCxnSpPr>
        <p:spPr>
          <a:xfrm flipH="1">
            <a:off x="3948716" y="4946015"/>
            <a:ext cx="187614" cy="429215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E36F3E-2610-480A-8258-083EDF0711AE}"/>
              </a:ext>
            </a:extLst>
          </p:cNvPr>
          <p:cNvCxnSpPr>
            <a:cxnSpLocks/>
          </p:cNvCxnSpPr>
          <p:nvPr/>
        </p:nvCxnSpPr>
        <p:spPr>
          <a:xfrm>
            <a:off x="4131978" y="4940152"/>
            <a:ext cx="187614" cy="429215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8FC633-A58C-47FD-B100-BA18356AD63B}"/>
              </a:ext>
            </a:extLst>
          </p:cNvPr>
          <p:cNvCxnSpPr>
            <a:cxnSpLocks/>
          </p:cNvCxnSpPr>
          <p:nvPr/>
        </p:nvCxnSpPr>
        <p:spPr>
          <a:xfrm>
            <a:off x="4473071" y="4635130"/>
            <a:ext cx="670210" cy="0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5CE6FA-7B35-4A5F-A57A-43C3A4C95932}"/>
                  </a:ext>
                </a:extLst>
              </p:cNvPr>
              <p:cNvSpPr/>
              <p:nvPr/>
            </p:nvSpPr>
            <p:spPr>
              <a:xfrm>
                <a:off x="4475536" y="4130216"/>
                <a:ext cx="612604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3A7EB8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A5CE6FA-7B35-4A5F-A57A-43C3A4C95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536" y="4130216"/>
                <a:ext cx="612604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980" b="-17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550AFD7-EB86-4AB2-BAB3-ACF9B3A5B74F}"/>
                  </a:ext>
                </a:extLst>
              </p:cNvPr>
              <p:cNvSpPr/>
              <p:nvPr/>
            </p:nvSpPr>
            <p:spPr>
              <a:xfrm>
                <a:off x="4853232" y="4783052"/>
                <a:ext cx="5965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550AFD7-EB86-4AB2-BAB3-ACF9B3A5B7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232" y="4783052"/>
                <a:ext cx="596574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C51AB-A6BD-47DA-B014-E5C5ED334C28}"/>
                  </a:ext>
                </a:extLst>
              </p:cNvPr>
              <p:cNvSpPr/>
              <p:nvPr/>
            </p:nvSpPr>
            <p:spPr>
              <a:xfrm>
                <a:off x="5472716" y="4783052"/>
                <a:ext cx="6061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0EC51AB-A6BD-47DA-B014-E5C5ED334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716" y="4783052"/>
                <a:ext cx="606192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266097-B229-46B0-877F-C01527D1C102}"/>
              </a:ext>
            </a:extLst>
          </p:cNvPr>
          <p:cNvCxnSpPr>
            <a:cxnSpLocks/>
          </p:cNvCxnSpPr>
          <p:nvPr/>
        </p:nvCxnSpPr>
        <p:spPr>
          <a:xfrm flipH="1">
            <a:off x="5283496" y="4933779"/>
            <a:ext cx="187614" cy="429215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47C69A-F9EB-49A9-962D-12B4A3357502}"/>
              </a:ext>
            </a:extLst>
          </p:cNvPr>
          <p:cNvCxnSpPr>
            <a:cxnSpLocks/>
          </p:cNvCxnSpPr>
          <p:nvPr/>
        </p:nvCxnSpPr>
        <p:spPr>
          <a:xfrm>
            <a:off x="5466758" y="4927916"/>
            <a:ext cx="187614" cy="429215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BD0218-0E55-4159-8CF4-63CE9669F935}"/>
              </a:ext>
            </a:extLst>
          </p:cNvPr>
          <p:cNvCxnSpPr>
            <a:cxnSpLocks/>
          </p:cNvCxnSpPr>
          <p:nvPr/>
        </p:nvCxnSpPr>
        <p:spPr>
          <a:xfrm>
            <a:off x="5805966" y="4632653"/>
            <a:ext cx="670210" cy="0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A60119-BD58-4132-ACF7-D23028FC72E1}"/>
                  </a:ext>
                </a:extLst>
              </p:cNvPr>
              <p:cNvSpPr/>
              <p:nvPr/>
            </p:nvSpPr>
            <p:spPr>
              <a:xfrm>
                <a:off x="5808431" y="4127739"/>
                <a:ext cx="612604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3A7EB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3A7EB8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A60119-BD58-4132-ACF7-D23028FC7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431" y="4127739"/>
                <a:ext cx="61260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2000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E703C3-A659-4823-8DC8-28835572D0B1}"/>
              </a:ext>
            </a:extLst>
          </p:cNvPr>
          <p:cNvCxnSpPr>
            <a:cxnSpLocks/>
          </p:cNvCxnSpPr>
          <p:nvPr/>
        </p:nvCxnSpPr>
        <p:spPr>
          <a:xfrm>
            <a:off x="7219999" y="4610112"/>
            <a:ext cx="445132" cy="0"/>
          </a:xfrm>
          <a:prstGeom prst="straightConnector1">
            <a:avLst/>
          </a:prstGeom>
          <a:ln w="38100">
            <a:solidFill>
              <a:srgbClr val="56B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6A766E-9FF0-4813-AA57-6473723BA80F}"/>
                  </a:ext>
                </a:extLst>
              </p:cNvPr>
              <p:cNvSpPr/>
              <p:nvPr/>
            </p:nvSpPr>
            <p:spPr>
              <a:xfrm>
                <a:off x="7114195" y="4103876"/>
                <a:ext cx="612604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56B353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6A766E-9FF0-4813-AA57-6473723BA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195" y="4103876"/>
                <a:ext cx="61260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980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CA0FEB-6BC7-48A2-8BE9-A16FD15BFFE9}"/>
                  </a:ext>
                </a:extLst>
              </p:cNvPr>
              <p:cNvSpPr/>
              <p:nvPr/>
            </p:nvSpPr>
            <p:spPr>
              <a:xfrm>
                <a:off x="6222071" y="4780539"/>
                <a:ext cx="5965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56B353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FCA0FEB-6BC7-48A2-8BE9-A16FD15BF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071" y="4780539"/>
                <a:ext cx="596574" cy="461665"/>
              </a:xfrm>
              <a:prstGeom prst="rect">
                <a:avLst/>
              </a:prstGeom>
              <a:blipFill rotWithShape="0">
                <a:blip r:embed="rId1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9199ACC-E4C3-4D68-8AEB-65DE8DDF76FD}"/>
                  </a:ext>
                </a:extLst>
              </p:cNvPr>
              <p:cNvSpPr/>
              <p:nvPr/>
            </p:nvSpPr>
            <p:spPr>
              <a:xfrm>
                <a:off x="6841555" y="4780539"/>
                <a:ext cx="6061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56B35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56B353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9199ACC-E4C3-4D68-8AEB-65DE8DDF7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555" y="4780539"/>
                <a:ext cx="606192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200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0BD37D-D183-4AB2-826B-E232A97524CA}"/>
              </a:ext>
            </a:extLst>
          </p:cNvPr>
          <p:cNvCxnSpPr>
            <a:cxnSpLocks/>
          </p:cNvCxnSpPr>
          <p:nvPr/>
        </p:nvCxnSpPr>
        <p:spPr>
          <a:xfrm flipH="1">
            <a:off x="6652335" y="4931266"/>
            <a:ext cx="187614" cy="429215"/>
          </a:xfrm>
          <a:prstGeom prst="straightConnector1">
            <a:avLst/>
          </a:prstGeom>
          <a:ln w="38100">
            <a:solidFill>
              <a:srgbClr val="56B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EE26F4-0E41-44CE-943B-3C63DFE71767}"/>
              </a:ext>
            </a:extLst>
          </p:cNvPr>
          <p:cNvCxnSpPr>
            <a:cxnSpLocks/>
          </p:cNvCxnSpPr>
          <p:nvPr/>
        </p:nvCxnSpPr>
        <p:spPr>
          <a:xfrm>
            <a:off x="6835597" y="4925403"/>
            <a:ext cx="187614" cy="429215"/>
          </a:xfrm>
          <a:prstGeom prst="straightConnector1">
            <a:avLst/>
          </a:prstGeom>
          <a:ln w="38100">
            <a:solidFill>
              <a:srgbClr val="56B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5F97C56-DE1E-4DE5-AFAB-CFF4B3373899}"/>
              </a:ext>
            </a:extLst>
          </p:cNvPr>
          <p:cNvSpPr/>
          <p:nvPr/>
        </p:nvSpPr>
        <p:spPr>
          <a:xfrm>
            <a:off x="2417078" y="4319319"/>
            <a:ext cx="579641" cy="579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1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5FBCB1-A8A0-4CA1-B7A7-1C203AF6731E}"/>
              </a:ext>
            </a:extLst>
          </p:cNvPr>
          <p:cNvSpPr/>
          <p:nvPr/>
        </p:nvSpPr>
        <p:spPr>
          <a:xfrm>
            <a:off x="3835687" y="4321103"/>
            <a:ext cx="576072" cy="5760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2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ECA6AF2-D235-40F6-B211-837A63BFAE8D}"/>
              </a:ext>
            </a:extLst>
          </p:cNvPr>
          <p:cNvSpPr/>
          <p:nvPr/>
        </p:nvSpPr>
        <p:spPr>
          <a:xfrm>
            <a:off x="6553072" y="4321103"/>
            <a:ext cx="576072" cy="5760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8C6F36-4240-45C1-9D7F-47F631802796}"/>
              </a:ext>
            </a:extLst>
          </p:cNvPr>
          <p:cNvSpPr/>
          <p:nvPr/>
        </p:nvSpPr>
        <p:spPr>
          <a:xfrm>
            <a:off x="5176431" y="4321103"/>
            <a:ext cx="576072" cy="5760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2</a:t>
            </a:r>
            <a:endParaRPr lang="en-US" dirty="0">
              <a:solidFill>
                <a:srgbClr val="3A7EB8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CEDA92-BF5F-40A3-9497-EFBEFCD1D592}"/>
              </a:ext>
            </a:extLst>
          </p:cNvPr>
          <p:cNvGrpSpPr/>
          <p:nvPr/>
        </p:nvGrpSpPr>
        <p:grpSpPr>
          <a:xfrm>
            <a:off x="266452" y="4265112"/>
            <a:ext cx="1341634" cy="682058"/>
            <a:chOff x="50786" y="4981654"/>
            <a:chExt cx="1341634" cy="68205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626392-B0E9-4597-9132-815EC85B73E1}"/>
                </a:ext>
              </a:extLst>
            </p:cNvPr>
            <p:cNvSpPr/>
            <p:nvPr/>
          </p:nvSpPr>
          <p:spPr>
            <a:xfrm>
              <a:off x="50786" y="4981654"/>
              <a:ext cx="1316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Welcome to</a:t>
              </a:r>
            </a:p>
          </p:txBody>
        </p:sp>
        <p:pic>
          <p:nvPicPr>
            <p:cNvPr id="39" name="Picture 2" descr="Image result for linkedin">
              <a:extLst>
                <a:ext uri="{FF2B5EF4-FFF2-40B4-BE49-F238E27FC236}">
                  <a16:creationId xmlns:a16="http://schemas.microsoft.com/office/drawing/2014/main" id="{D7015609-9305-41DD-8E59-5FAA8D74A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8" y="5320215"/>
              <a:ext cx="1265052" cy="343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A74A7D-A60F-449D-8B04-3E5BDE580A08}"/>
              </a:ext>
            </a:extLst>
          </p:cNvPr>
          <p:cNvGrpSpPr/>
          <p:nvPr/>
        </p:nvGrpSpPr>
        <p:grpSpPr>
          <a:xfrm>
            <a:off x="2141156" y="5381181"/>
            <a:ext cx="1080100" cy="575837"/>
            <a:chOff x="1893506" y="5381181"/>
            <a:chExt cx="1080100" cy="575837"/>
          </a:xfrm>
        </p:grpSpPr>
        <p:pic>
          <p:nvPicPr>
            <p:cNvPr id="63" name="Picture 2" descr="Image result for profile icon">
              <a:extLst>
                <a:ext uri="{FF2B5EF4-FFF2-40B4-BE49-F238E27FC236}">
                  <a16:creationId xmlns:a16="http://schemas.microsoft.com/office/drawing/2014/main" id="{309A6307-2EAC-474E-AAEC-740067EDD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506" y="5381181"/>
              <a:ext cx="575837" cy="575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Image result for week icon">
              <a:extLst>
                <a:ext uri="{FF2B5EF4-FFF2-40B4-BE49-F238E27FC236}">
                  <a16:creationId xmlns:a16="http://schemas.microsoft.com/office/drawing/2014/main" id="{11B4716D-D6B5-42AF-8DE6-92458CD81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855" y="5392108"/>
              <a:ext cx="510751" cy="51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4" descr="Image result for connect icon">
            <a:extLst>
              <a:ext uri="{FF2B5EF4-FFF2-40B4-BE49-F238E27FC236}">
                <a16:creationId xmlns:a16="http://schemas.microsoft.com/office/drawing/2014/main" id="{2B1FAF4F-3E90-44EE-97EC-DD95F2D3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07" y="5388088"/>
            <a:ext cx="550056" cy="5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mage result for profile icon">
            <a:extLst>
              <a:ext uri="{FF2B5EF4-FFF2-40B4-BE49-F238E27FC236}">
                <a16:creationId xmlns:a16="http://schemas.microsoft.com/office/drawing/2014/main" id="{90862BF4-6043-4570-A486-005A751A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86" y="5381181"/>
            <a:ext cx="575837" cy="5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Related image">
            <a:extLst>
              <a:ext uri="{FF2B5EF4-FFF2-40B4-BE49-F238E27FC236}">
                <a16:creationId xmlns:a16="http://schemas.microsoft.com/office/drawing/2014/main" id="{24DB6A3E-A24B-4D90-837B-D46D43CC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69" y="5378681"/>
            <a:ext cx="580835" cy="58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A6098EE-1BBD-4E80-8E50-423AB4725112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7" name="TextBox 34">
              <a:extLst>
                <a:ext uri="{FF2B5EF4-FFF2-40B4-BE49-F238E27FC236}">
                  <a16:creationId xmlns:a16="http://schemas.microsoft.com/office/drawing/2014/main" id="{D328018A-0D22-41C9-A13D-CEED8239DD9D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78" name="TextBox 36">
              <a:extLst>
                <a:ext uri="{FF2B5EF4-FFF2-40B4-BE49-F238E27FC236}">
                  <a16:creationId xmlns:a16="http://schemas.microsoft.com/office/drawing/2014/main" id="{5F2E60E1-810E-4B90-B3D0-BAC202D5CC21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EE3C4C21-B3F9-4DEC-A04E-78CD87C4D5C2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80" name="TextBox 38">
              <a:extLst>
                <a:ext uri="{FF2B5EF4-FFF2-40B4-BE49-F238E27FC236}">
                  <a16:creationId xmlns:a16="http://schemas.microsoft.com/office/drawing/2014/main" id="{D2BC5B31-FCA7-4B5F-A649-ED0FAF92C136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81" name="TextBox 37">
              <a:extLst>
                <a:ext uri="{FF2B5EF4-FFF2-40B4-BE49-F238E27FC236}">
                  <a16:creationId xmlns:a16="http://schemas.microsoft.com/office/drawing/2014/main" id="{3C789AB3-6EA2-4A77-9A4F-E08A4B373C9D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7772" y="4430569"/>
            <a:ext cx="626571" cy="6463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45031" y="4065781"/>
            <a:ext cx="484999" cy="484999"/>
          </a:xfrm>
          <a:prstGeom prst="rect">
            <a:avLst/>
          </a:prstGeom>
        </p:spPr>
      </p:pic>
      <p:pic>
        <p:nvPicPr>
          <p:cNvPr id="92" name="Picture 6" descr="Image result for 60 minutes icon">
            <a:extLst>
              <a:ext uri="{FF2B5EF4-FFF2-40B4-BE49-F238E27FC236}">
                <a16:creationId xmlns:a16="http://schemas.microsoft.com/office/drawing/2014/main" id="{CE2A11F1-18FF-44BD-91E6-06A6E36C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07" y="5411858"/>
            <a:ext cx="505477" cy="5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Image result for 24 hours icon">
            <a:extLst>
              <a:ext uri="{FF2B5EF4-FFF2-40B4-BE49-F238E27FC236}">
                <a16:creationId xmlns:a16="http://schemas.microsoft.com/office/drawing/2014/main" id="{19F5FE61-F300-4DB7-95CF-94DBBA14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74" y="5413643"/>
            <a:ext cx="510912" cy="5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Image result for 60 minutes icon">
            <a:extLst>
              <a:ext uri="{FF2B5EF4-FFF2-40B4-BE49-F238E27FC236}">
                <a16:creationId xmlns:a16="http://schemas.microsoft.com/office/drawing/2014/main" id="{E345D7AA-D773-4B7A-8FAE-3D958C22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60" y="5396751"/>
            <a:ext cx="505477" cy="5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4" grpId="0"/>
      <p:bldP spid="15" grpId="0"/>
      <p:bldP spid="20" grpId="0"/>
      <p:bldP spid="21" grpId="0"/>
      <p:bldP spid="22" grpId="0"/>
      <p:bldP spid="26" grpId="0"/>
      <p:bldP spid="28" grpId="0"/>
      <p:bldP spid="29" grpId="0"/>
      <p:bldP spid="30" grpId="0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“No Decline” Constraint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AEDA-32F0-4DB4-A46C-FC49910F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590990"/>
          </a:xfrm>
        </p:spPr>
        <p:txBody>
          <a:bodyPr/>
          <a:lstStyle/>
          <a:p>
            <a:r>
              <a:rPr lang="en-US" dirty="0"/>
              <a:t>Users always either progress or stay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</p:spPr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r>
              <a:rPr lang="en-US" dirty="0"/>
              <a:t>/40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105B66-7893-4FA6-B4A9-319DE983A39F}"/>
              </a:ext>
            </a:extLst>
          </p:cNvPr>
          <p:cNvGrpSpPr/>
          <p:nvPr/>
        </p:nvGrpSpPr>
        <p:grpSpPr>
          <a:xfrm>
            <a:off x="3447293" y="2158321"/>
            <a:ext cx="3907633" cy="1056475"/>
            <a:chOff x="1015074" y="5411647"/>
            <a:chExt cx="3351198" cy="906036"/>
          </a:xfrm>
        </p:grpSpPr>
        <p:sp>
          <p:nvSpPr>
            <p:cNvPr id="66" name="Arrow: Circular 65">
              <a:extLst>
                <a:ext uri="{FF2B5EF4-FFF2-40B4-BE49-F238E27FC236}">
                  <a16:creationId xmlns:a16="http://schemas.microsoft.com/office/drawing/2014/main" id="{3F7C25DA-9AEA-48D6-87C8-5C3867258B2B}"/>
                </a:ext>
              </a:extLst>
            </p:cNvPr>
            <p:cNvSpPr/>
            <p:nvPr/>
          </p:nvSpPr>
          <p:spPr>
            <a:xfrm rot="17844339">
              <a:off x="1059671" y="5691755"/>
              <a:ext cx="581331" cy="670525"/>
            </a:xfrm>
            <a:prstGeom prst="circularArrow">
              <a:avLst>
                <a:gd name="adj1" fmla="val 10014"/>
                <a:gd name="adj2" fmla="val 2629626"/>
                <a:gd name="adj3" fmla="val 18400571"/>
                <a:gd name="adj4" fmla="val 4087782"/>
                <a:gd name="adj5" fmla="val 20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row: Circular 68">
              <a:extLst>
                <a:ext uri="{FF2B5EF4-FFF2-40B4-BE49-F238E27FC236}">
                  <a16:creationId xmlns:a16="http://schemas.microsoft.com/office/drawing/2014/main" id="{30B0DB05-CE27-4AB4-BBE2-93448E253104}"/>
                </a:ext>
              </a:extLst>
            </p:cNvPr>
            <p:cNvSpPr/>
            <p:nvPr/>
          </p:nvSpPr>
          <p:spPr>
            <a:xfrm rot="17844339">
              <a:off x="2204523" y="5685751"/>
              <a:ext cx="581331" cy="670525"/>
            </a:xfrm>
            <a:prstGeom prst="circularArrow">
              <a:avLst>
                <a:gd name="adj1" fmla="val 10014"/>
                <a:gd name="adj2" fmla="val 2629626"/>
                <a:gd name="adj3" fmla="val 18400571"/>
                <a:gd name="adj4" fmla="val 4087782"/>
                <a:gd name="adj5" fmla="val 20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Arrow: Circular 69">
              <a:extLst>
                <a:ext uri="{FF2B5EF4-FFF2-40B4-BE49-F238E27FC236}">
                  <a16:creationId xmlns:a16="http://schemas.microsoft.com/office/drawing/2014/main" id="{7C1966A9-572B-4FA3-9701-2EBF3F9BEF98}"/>
                </a:ext>
              </a:extLst>
            </p:cNvPr>
            <p:cNvSpPr/>
            <p:nvPr/>
          </p:nvSpPr>
          <p:spPr>
            <a:xfrm rot="17844339">
              <a:off x="3391871" y="5688390"/>
              <a:ext cx="581331" cy="670525"/>
            </a:xfrm>
            <a:prstGeom prst="circularArrow">
              <a:avLst>
                <a:gd name="adj1" fmla="val 10014"/>
                <a:gd name="adj2" fmla="val 2629626"/>
                <a:gd name="adj3" fmla="val 18400571"/>
                <a:gd name="adj4" fmla="val 4087782"/>
                <a:gd name="adj5" fmla="val 20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38A23DC-A114-4D84-A4D9-B5605017D4D8}"/>
                </a:ext>
              </a:extLst>
            </p:cNvPr>
            <p:cNvSpPr/>
            <p:nvPr/>
          </p:nvSpPr>
          <p:spPr>
            <a:xfrm>
              <a:off x="1409052" y="5435765"/>
              <a:ext cx="579641" cy="5796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A231381-DDCA-4E01-8C08-3090A3AA1649}"/>
                </a:ext>
              </a:extLst>
            </p:cNvPr>
            <p:cNvSpPr/>
            <p:nvPr/>
          </p:nvSpPr>
          <p:spPr>
            <a:xfrm>
              <a:off x="2601410" y="5411647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32E2F63-AC00-452F-A4AC-58B234169C2C}"/>
                </a:ext>
              </a:extLst>
            </p:cNvPr>
            <p:cNvSpPr/>
            <p:nvPr/>
          </p:nvSpPr>
          <p:spPr>
            <a:xfrm>
              <a:off x="3790200" y="5411647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35DCEA-83EF-4D00-93B8-020C7DAD52C2}"/>
              </a:ext>
            </a:extLst>
          </p:cNvPr>
          <p:cNvGrpSpPr/>
          <p:nvPr/>
        </p:nvGrpSpPr>
        <p:grpSpPr>
          <a:xfrm>
            <a:off x="3906690" y="4806487"/>
            <a:ext cx="3451409" cy="2023416"/>
            <a:chOff x="5409540" y="4943987"/>
            <a:chExt cx="2847215" cy="1669202"/>
          </a:xfrm>
        </p:grpSpPr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529F581D-6CB9-44AA-89DE-7EEEAF24155F}"/>
                </a:ext>
              </a:extLst>
            </p:cNvPr>
            <p:cNvSpPr/>
            <p:nvPr/>
          </p:nvSpPr>
          <p:spPr>
            <a:xfrm flipH="1">
              <a:off x="6131877" y="5592346"/>
              <a:ext cx="270685" cy="284672"/>
            </a:xfrm>
            <a:prstGeom prst="rightArrow">
              <a:avLst>
                <a:gd name="adj1" fmla="val 2323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row: Circular 75">
              <a:extLst>
                <a:ext uri="{FF2B5EF4-FFF2-40B4-BE49-F238E27FC236}">
                  <a16:creationId xmlns:a16="http://schemas.microsoft.com/office/drawing/2014/main" id="{71AAA183-3380-4224-94BA-46651BE16A94}"/>
                </a:ext>
              </a:extLst>
            </p:cNvPr>
            <p:cNvSpPr/>
            <p:nvPr/>
          </p:nvSpPr>
          <p:spPr>
            <a:xfrm rot="255263" flipH="1">
              <a:off x="5753927" y="5000049"/>
              <a:ext cx="2406460" cy="1613140"/>
            </a:xfrm>
            <a:prstGeom prst="circularArrow">
              <a:avLst>
                <a:gd name="adj1" fmla="val 4443"/>
                <a:gd name="adj2" fmla="val 822947"/>
                <a:gd name="adj3" fmla="val 20056077"/>
                <a:gd name="adj4" fmla="val 12472037"/>
                <a:gd name="adj5" fmla="val 93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9408F850-9EFC-49DC-901A-4719D09ECFC6}"/>
                </a:ext>
              </a:extLst>
            </p:cNvPr>
            <p:cNvSpPr/>
            <p:nvPr/>
          </p:nvSpPr>
          <p:spPr>
            <a:xfrm flipH="1">
              <a:off x="7272750" y="5592346"/>
              <a:ext cx="270685" cy="284672"/>
            </a:xfrm>
            <a:prstGeom prst="rightArrow">
              <a:avLst>
                <a:gd name="adj1" fmla="val 2323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&quot;Not Allowed&quot; Symbol 77">
              <a:extLst>
                <a:ext uri="{FF2B5EF4-FFF2-40B4-BE49-F238E27FC236}">
                  <a16:creationId xmlns:a16="http://schemas.microsoft.com/office/drawing/2014/main" id="{DD16F578-2758-4909-B0B6-925BA187113F}"/>
                </a:ext>
              </a:extLst>
            </p:cNvPr>
            <p:cNvSpPr/>
            <p:nvPr/>
          </p:nvSpPr>
          <p:spPr>
            <a:xfrm>
              <a:off x="6714122" y="4943987"/>
              <a:ext cx="405969" cy="405969"/>
            </a:xfrm>
            <a:prstGeom prst="noSmoking">
              <a:avLst>
                <a:gd name="adj" fmla="val 71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&quot;Not Allowed&quot; Symbol 78">
              <a:extLst>
                <a:ext uri="{FF2B5EF4-FFF2-40B4-BE49-F238E27FC236}">
                  <a16:creationId xmlns:a16="http://schemas.microsoft.com/office/drawing/2014/main" id="{D558FD3D-B462-4C0C-940F-36C3301C8566}"/>
                </a:ext>
              </a:extLst>
            </p:cNvPr>
            <p:cNvSpPr/>
            <p:nvPr/>
          </p:nvSpPr>
          <p:spPr>
            <a:xfrm>
              <a:off x="6078085" y="5542130"/>
              <a:ext cx="405969" cy="405969"/>
            </a:xfrm>
            <a:prstGeom prst="noSmoking">
              <a:avLst>
                <a:gd name="adj" fmla="val 71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&quot;Not Allowed&quot; Symbol 79">
              <a:extLst>
                <a:ext uri="{FF2B5EF4-FFF2-40B4-BE49-F238E27FC236}">
                  <a16:creationId xmlns:a16="http://schemas.microsoft.com/office/drawing/2014/main" id="{3BDEDEDF-62C5-4573-A8FB-27E471316F15}"/>
                </a:ext>
              </a:extLst>
            </p:cNvPr>
            <p:cNvSpPr/>
            <p:nvPr/>
          </p:nvSpPr>
          <p:spPr>
            <a:xfrm>
              <a:off x="7204968" y="5542129"/>
              <a:ext cx="405969" cy="405969"/>
            </a:xfrm>
            <a:prstGeom prst="noSmoking">
              <a:avLst>
                <a:gd name="adj" fmla="val 71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2A8DAAE-321E-4EEA-A6E9-40D3033D4B98}"/>
                </a:ext>
              </a:extLst>
            </p:cNvPr>
            <p:cNvSpPr/>
            <p:nvPr/>
          </p:nvSpPr>
          <p:spPr>
            <a:xfrm>
              <a:off x="5409540" y="5487504"/>
              <a:ext cx="579641" cy="5796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55A0FC5-F4D4-4944-90DD-C867A3DE9D77}"/>
                </a:ext>
              </a:extLst>
            </p:cNvPr>
            <p:cNvSpPr/>
            <p:nvPr/>
          </p:nvSpPr>
          <p:spPr>
            <a:xfrm>
              <a:off x="6546894" y="5463386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C4EDB8A-3AA1-4E0C-93A3-5C360992F1E3}"/>
                </a:ext>
              </a:extLst>
            </p:cNvPr>
            <p:cNvSpPr/>
            <p:nvPr/>
          </p:nvSpPr>
          <p:spPr>
            <a:xfrm>
              <a:off x="7680683" y="5463386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71A6E12-04B7-4E64-AE2B-1F7A16BB0D99}"/>
              </a:ext>
            </a:extLst>
          </p:cNvPr>
          <p:cNvGrpSpPr/>
          <p:nvPr/>
        </p:nvGrpSpPr>
        <p:grpSpPr>
          <a:xfrm>
            <a:off x="3906687" y="3424532"/>
            <a:ext cx="3448239" cy="1880987"/>
            <a:chOff x="1409052" y="5010589"/>
            <a:chExt cx="2957220" cy="1613140"/>
          </a:xfrm>
        </p:grpSpPr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id="{05F74A82-8363-48E0-A763-BAEF701A0667}"/>
                </a:ext>
              </a:extLst>
            </p:cNvPr>
            <p:cNvSpPr/>
            <p:nvPr/>
          </p:nvSpPr>
          <p:spPr>
            <a:xfrm>
              <a:off x="2188935" y="5584069"/>
              <a:ext cx="270685" cy="284672"/>
            </a:xfrm>
            <a:prstGeom prst="rightArrow">
              <a:avLst>
                <a:gd name="adj1" fmla="val 2323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Circular 86">
              <a:extLst>
                <a:ext uri="{FF2B5EF4-FFF2-40B4-BE49-F238E27FC236}">
                  <a16:creationId xmlns:a16="http://schemas.microsoft.com/office/drawing/2014/main" id="{F56F66A5-48D6-455E-8F2E-C507517F4AC2}"/>
                </a:ext>
              </a:extLst>
            </p:cNvPr>
            <p:cNvSpPr/>
            <p:nvPr/>
          </p:nvSpPr>
          <p:spPr>
            <a:xfrm rot="21344737">
              <a:off x="1608326" y="5010589"/>
              <a:ext cx="2406460" cy="1613140"/>
            </a:xfrm>
            <a:prstGeom prst="circularArrow">
              <a:avLst>
                <a:gd name="adj1" fmla="val 4443"/>
                <a:gd name="adj2" fmla="val 822947"/>
                <a:gd name="adj3" fmla="val 20056077"/>
                <a:gd name="adj4" fmla="val 12472037"/>
                <a:gd name="adj5" fmla="val 93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9C90BDC3-5D7A-4C3C-8A3E-11B2BE3A6385}"/>
                </a:ext>
              </a:extLst>
            </p:cNvPr>
            <p:cNvSpPr/>
            <p:nvPr/>
          </p:nvSpPr>
          <p:spPr>
            <a:xfrm>
              <a:off x="3377723" y="5566991"/>
              <a:ext cx="270685" cy="284672"/>
            </a:xfrm>
            <a:prstGeom prst="rightArrow">
              <a:avLst>
                <a:gd name="adj1" fmla="val 2323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7D284F2-9B6F-4EEC-8417-0DE92E1906C5}"/>
                </a:ext>
              </a:extLst>
            </p:cNvPr>
            <p:cNvSpPr/>
            <p:nvPr/>
          </p:nvSpPr>
          <p:spPr>
            <a:xfrm>
              <a:off x="1409052" y="5435765"/>
              <a:ext cx="579641" cy="5796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E52C1A"/>
                  </a:solidFill>
                </a:rPr>
                <a:t>1</a:t>
              </a:r>
              <a:endParaRPr lang="en-US" dirty="0">
                <a:solidFill>
                  <a:srgbClr val="E52C1A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1E45324-1C3D-41C6-A855-A735A3241523}"/>
                </a:ext>
              </a:extLst>
            </p:cNvPr>
            <p:cNvSpPr/>
            <p:nvPr/>
          </p:nvSpPr>
          <p:spPr>
            <a:xfrm>
              <a:off x="2601410" y="5411647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A7EB8"/>
                  </a:solidFill>
                </a:rPr>
                <a:t>2</a:t>
              </a:r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1EC7026-52A2-4265-9FCF-C21B8A4BD856}"/>
                </a:ext>
              </a:extLst>
            </p:cNvPr>
            <p:cNvSpPr/>
            <p:nvPr/>
          </p:nvSpPr>
          <p:spPr>
            <a:xfrm>
              <a:off x="3790200" y="5411647"/>
              <a:ext cx="576072" cy="576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56B353"/>
                  </a:solidFill>
                </a:rPr>
                <a:t>3</a:t>
              </a:r>
              <a:endParaRPr lang="en-US" dirty="0">
                <a:solidFill>
                  <a:srgbClr val="56B353"/>
                </a:solidFill>
              </a:endParaRPr>
            </a:p>
          </p:txBody>
        </p:sp>
      </p:grp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FD401452-6EF8-4C10-909D-63208E31C87B}"/>
              </a:ext>
            </a:extLst>
          </p:cNvPr>
          <p:cNvSpPr/>
          <p:nvPr/>
        </p:nvSpPr>
        <p:spPr>
          <a:xfrm>
            <a:off x="1375444" y="3622532"/>
            <a:ext cx="15458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Progress:</a:t>
            </a:r>
          </a:p>
          <a:p>
            <a:r>
              <a:rPr lang="en-US" sz="2800" dirty="0"/>
              <a:t>(allowed)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90449D9-F00B-47BA-A98A-8EE35401F454}"/>
              </a:ext>
            </a:extLst>
          </p:cNvPr>
          <p:cNvSpPr/>
          <p:nvPr/>
        </p:nvSpPr>
        <p:spPr>
          <a:xfrm>
            <a:off x="1375444" y="2196313"/>
            <a:ext cx="15458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Stay:</a:t>
            </a:r>
            <a:br>
              <a:rPr lang="en-US" sz="2800" dirty="0"/>
            </a:br>
            <a:r>
              <a:rPr lang="en-US" sz="2800" dirty="0"/>
              <a:t>(allowed)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E66B03A-EAAD-4F7B-A82E-2906CC7846C2}"/>
              </a:ext>
            </a:extLst>
          </p:cNvPr>
          <p:cNvSpPr/>
          <p:nvPr/>
        </p:nvSpPr>
        <p:spPr>
          <a:xfrm>
            <a:off x="1375444" y="5088093"/>
            <a:ext cx="21261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Decline: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(not allowed)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955B4A-84C9-4B31-8F0F-F7E71DAF378F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873FABA-925C-4028-894E-C981D6E8F95F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BDBE1751-C92D-4E45-851B-12F2FECB1F0A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36" name="TextBox 37">
              <a:extLst>
                <a:ext uri="{FF2B5EF4-FFF2-40B4-BE49-F238E27FC236}">
                  <a16:creationId xmlns:a16="http://schemas.microsoft.com/office/drawing/2014/main" id="{55A20C72-C61E-460D-A2E2-6D3D776E2A60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7" name="TextBox 38">
              <a:extLst>
                <a:ext uri="{FF2B5EF4-FFF2-40B4-BE49-F238E27FC236}">
                  <a16:creationId xmlns:a16="http://schemas.microsoft.com/office/drawing/2014/main" id="{45ACEF4F-EBB8-4831-8F8E-3B99EFD2E06C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BDF2C9-F7BB-4DC8-A138-D6209E8F61E6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430345F-72E6-44E2-905A-E31A041645B0}"/>
              </a:ext>
            </a:extLst>
          </p:cNvPr>
          <p:cNvSpPr txBox="1"/>
          <p:nvPr/>
        </p:nvSpPr>
        <p:spPr>
          <a:xfrm>
            <a:off x="5297025" y="3119291"/>
            <a:ext cx="101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217877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7A980-0C05-44F2-A90F-EC00F526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286605"/>
            <a:ext cx="8003540" cy="1054704"/>
          </a:xfrm>
        </p:spPr>
        <p:txBody>
          <a:bodyPr/>
          <a:lstStyle/>
          <a:p>
            <a:r>
              <a:rPr lang="en-US" dirty="0"/>
              <a:t>Why “No Decline”?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5012C-6525-4B88-85E7-847188FF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4846903"/>
          </a:xfrm>
        </p:spPr>
        <p:txBody>
          <a:bodyPr/>
          <a:lstStyle/>
          <a:p>
            <a:r>
              <a:rPr lang="en-US" dirty="0"/>
              <a:t>To obtain “progression” instead of cyclic patterns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F7425-9CBB-4102-927A-526E693D6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86CC0-390F-4E47-AA7F-DA52AFC56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r>
              <a:rPr lang="en-US" dirty="0"/>
              <a:t>/40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9AD7F9-473A-4400-AB05-41606819A83C}"/>
              </a:ext>
            </a:extLst>
          </p:cNvPr>
          <p:cNvGrpSpPr/>
          <p:nvPr/>
        </p:nvGrpSpPr>
        <p:grpSpPr>
          <a:xfrm>
            <a:off x="6770646" y="3245369"/>
            <a:ext cx="675885" cy="675885"/>
            <a:chOff x="2201177" y="2194532"/>
            <a:chExt cx="675885" cy="67588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DC08964-66DE-4838-B71E-63FE3137362C}"/>
                </a:ext>
              </a:extLst>
            </p:cNvPr>
            <p:cNvSpPr/>
            <p:nvPr/>
          </p:nvSpPr>
          <p:spPr>
            <a:xfrm>
              <a:off x="2201177" y="2194532"/>
              <a:ext cx="675885" cy="67588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E52C1A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EC19B0-FFD2-46F0-98D4-9E9580B0C035}"/>
                </a:ext>
              </a:extLst>
            </p:cNvPr>
            <p:cNvSpPr txBox="1"/>
            <p:nvPr/>
          </p:nvSpPr>
          <p:spPr>
            <a:xfrm>
              <a:off x="2201177" y="2347808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52F1E"/>
                  </a:solidFill>
                </a:rPr>
                <a:t>Mon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59ADD-3A0F-409C-B1AD-43C8A25CF2A0}"/>
              </a:ext>
            </a:extLst>
          </p:cNvPr>
          <p:cNvGrpSpPr/>
          <p:nvPr/>
        </p:nvGrpSpPr>
        <p:grpSpPr>
          <a:xfrm>
            <a:off x="7674629" y="3739883"/>
            <a:ext cx="737828" cy="671723"/>
            <a:chOff x="3113581" y="2747918"/>
            <a:chExt cx="737828" cy="6717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ABDCFC-906E-417E-8ED6-5BB278F8D6D0}"/>
                </a:ext>
              </a:extLst>
            </p:cNvPr>
            <p:cNvSpPr/>
            <p:nvPr/>
          </p:nvSpPr>
          <p:spPr>
            <a:xfrm>
              <a:off x="3113581" y="2747918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285A1E-39A2-448C-BDAC-AD7897DBD5D7}"/>
                </a:ext>
              </a:extLst>
            </p:cNvPr>
            <p:cNvSpPr txBox="1"/>
            <p:nvPr/>
          </p:nvSpPr>
          <p:spPr>
            <a:xfrm>
              <a:off x="3175524" y="2883724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A7EB8"/>
                  </a:solidFill>
                </a:rPr>
                <a:t>Tue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8AEA05-BA24-4A74-81D0-AF821FA7C3B7}"/>
              </a:ext>
            </a:extLst>
          </p:cNvPr>
          <p:cNvGrpSpPr/>
          <p:nvPr/>
        </p:nvGrpSpPr>
        <p:grpSpPr>
          <a:xfrm>
            <a:off x="7693226" y="4707989"/>
            <a:ext cx="680086" cy="671723"/>
            <a:chOff x="2877062" y="3801094"/>
            <a:chExt cx="680086" cy="67172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39EF65F-9A4E-404A-891B-BF0539A90E72}"/>
                </a:ext>
              </a:extLst>
            </p:cNvPr>
            <p:cNvSpPr/>
            <p:nvPr/>
          </p:nvSpPr>
          <p:spPr>
            <a:xfrm>
              <a:off x="2877062" y="3801094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6B35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C7AAFB-4798-436D-BAB9-DC8838096C2D}"/>
                </a:ext>
              </a:extLst>
            </p:cNvPr>
            <p:cNvSpPr txBox="1"/>
            <p:nvPr/>
          </p:nvSpPr>
          <p:spPr>
            <a:xfrm>
              <a:off x="2881263" y="3950208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56B353"/>
                  </a:solidFill>
                </a:rPr>
                <a:t>Wed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7174BF-AA6A-49CC-BF05-DC74C8AC7C53}"/>
              </a:ext>
            </a:extLst>
          </p:cNvPr>
          <p:cNvGrpSpPr/>
          <p:nvPr/>
        </p:nvGrpSpPr>
        <p:grpSpPr>
          <a:xfrm>
            <a:off x="6766048" y="5107274"/>
            <a:ext cx="725344" cy="671723"/>
            <a:chOff x="1981498" y="3795322"/>
            <a:chExt cx="725344" cy="67172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71D98A0-9D5B-44BA-A30D-106FF021BFA2}"/>
                </a:ext>
              </a:extLst>
            </p:cNvPr>
            <p:cNvSpPr/>
            <p:nvPr/>
          </p:nvSpPr>
          <p:spPr>
            <a:xfrm>
              <a:off x="1981498" y="3795322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A7AE3E-C335-4E88-B9C1-525DCEEBA015}"/>
                </a:ext>
              </a:extLst>
            </p:cNvPr>
            <p:cNvSpPr txBox="1"/>
            <p:nvPr/>
          </p:nvSpPr>
          <p:spPr>
            <a:xfrm>
              <a:off x="2030957" y="3943301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Thu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EF1D60-B298-4A79-859D-A8D0C37D2ABE}"/>
              </a:ext>
            </a:extLst>
          </p:cNvPr>
          <p:cNvGrpSpPr/>
          <p:nvPr/>
        </p:nvGrpSpPr>
        <p:grpSpPr>
          <a:xfrm>
            <a:off x="5800689" y="4707989"/>
            <a:ext cx="779462" cy="671723"/>
            <a:chOff x="1094297" y="3307730"/>
            <a:chExt cx="779462" cy="67172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5D62A0-F1AE-4CC9-A125-BF64150AE8C1}"/>
                </a:ext>
              </a:extLst>
            </p:cNvPr>
            <p:cNvSpPr/>
            <p:nvPr/>
          </p:nvSpPr>
          <p:spPr>
            <a:xfrm>
              <a:off x="1094297" y="3307730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1ADFAC-F819-4DD4-B04F-084509B1AE2F}"/>
                </a:ext>
              </a:extLst>
            </p:cNvPr>
            <p:cNvSpPr txBox="1"/>
            <p:nvPr/>
          </p:nvSpPr>
          <p:spPr>
            <a:xfrm>
              <a:off x="1197874" y="3443536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</a:rPr>
                <a:t>Fri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7E4F74-75BE-4113-839D-4541804E41B5}"/>
              </a:ext>
            </a:extLst>
          </p:cNvPr>
          <p:cNvGrpSpPr/>
          <p:nvPr/>
        </p:nvGrpSpPr>
        <p:grpSpPr>
          <a:xfrm>
            <a:off x="5821656" y="3721801"/>
            <a:ext cx="737528" cy="707886"/>
            <a:chOff x="1190400" y="2424694"/>
            <a:chExt cx="737528" cy="70788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997E6D-760C-4EE8-9DCA-703771D56240}"/>
                </a:ext>
              </a:extLst>
            </p:cNvPr>
            <p:cNvSpPr/>
            <p:nvPr/>
          </p:nvSpPr>
          <p:spPr>
            <a:xfrm>
              <a:off x="1190400" y="2438870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7E42A0-8E36-491E-8120-5464C1DC64FA}"/>
                </a:ext>
              </a:extLst>
            </p:cNvPr>
            <p:cNvSpPr txBox="1"/>
            <p:nvPr/>
          </p:nvSpPr>
          <p:spPr>
            <a:xfrm>
              <a:off x="1252043" y="2424694"/>
              <a:ext cx="675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Sat-Sun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0F6F8C-CFD2-42B1-8DA2-645935346A37}"/>
              </a:ext>
            </a:extLst>
          </p:cNvPr>
          <p:cNvCxnSpPr/>
          <p:nvPr/>
        </p:nvCxnSpPr>
        <p:spPr>
          <a:xfrm>
            <a:off x="7417639" y="3735977"/>
            <a:ext cx="285861" cy="185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F0C5A89-19F4-4390-98DC-9C5136FE75E2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>
            <a:off x="8010491" y="4411606"/>
            <a:ext cx="18597" cy="2963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6FB0BF-9B12-4924-91BF-3BC5DA737AC8}"/>
              </a:ext>
            </a:extLst>
          </p:cNvPr>
          <p:cNvCxnSpPr>
            <a:cxnSpLocks/>
          </p:cNvCxnSpPr>
          <p:nvPr/>
        </p:nvCxnSpPr>
        <p:spPr>
          <a:xfrm flipH="1">
            <a:off x="7415396" y="5192745"/>
            <a:ext cx="288104" cy="14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C116D9-4777-4AB7-B8C5-18FD28B9A534}"/>
              </a:ext>
            </a:extLst>
          </p:cNvPr>
          <p:cNvCxnSpPr>
            <a:cxnSpLocks/>
          </p:cNvCxnSpPr>
          <p:nvPr/>
        </p:nvCxnSpPr>
        <p:spPr>
          <a:xfrm flipH="1" flipV="1">
            <a:off x="6487902" y="5183606"/>
            <a:ext cx="294084" cy="1449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90BA3E6-B58D-4E8B-A3AA-1C5015EC3C88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6136550" y="4429687"/>
            <a:ext cx="1" cy="2783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AEA75EB-23BB-454F-BAEB-34EAAF63AEF0}"/>
              </a:ext>
            </a:extLst>
          </p:cNvPr>
          <p:cNvCxnSpPr>
            <a:cxnSpLocks/>
          </p:cNvCxnSpPr>
          <p:nvPr/>
        </p:nvCxnSpPr>
        <p:spPr>
          <a:xfrm flipV="1">
            <a:off x="6480598" y="3721801"/>
            <a:ext cx="301387" cy="1850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59F23D-9186-456E-8B2C-E41B0D4F8B83}"/>
              </a:ext>
            </a:extLst>
          </p:cNvPr>
          <p:cNvGrpSpPr/>
          <p:nvPr/>
        </p:nvGrpSpPr>
        <p:grpSpPr>
          <a:xfrm>
            <a:off x="2414810" y="3234993"/>
            <a:ext cx="675885" cy="675885"/>
            <a:chOff x="2201177" y="2194532"/>
            <a:chExt cx="675885" cy="67588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72430C4-0B5E-4E29-9B32-413233E5E4B7}"/>
                </a:ext>
              </a:extLst>
            </p:cNvPr>
            <p:cNvSpPr/>
            <p:nvPr/>
          </p:nvSpPr>
          <p:spPr>
            <a:xfrm>
              <a:off x="2201177" y="2194532"/>
              <a:ext cx="675885" cy="67588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E52C1A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7B13E55-920D-458D-A011-5419CD5F5C3A}"/>
                </a:ext>
              </a:extLst>
            </p:cNvPr>
            <p:cNvSpPr txBox="1"/>
            <p:nvPr/>
          </p:nvSpPr>
          <p:spPr>
            <a:xfrm>
              <a:off x="2201177" y="2335886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E52F1E"/>
                  </a:solidFill>
                </a:rPr>
                <a:t>7am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4A0838-5E9C-4CF7-B3D4-5EFB821D78C0}"/>
              </a:ext>
            </a:extLst>
          </p:cNvPr>
          <p:cNvGrpSpPr/>
          <p:nvPr/>
        </p:nvGrpSpPr>
        <p:grpSpPr>
          <a:xfrm>
            <a:off x="3318793" y="3729507"/>
            <a:ext cx="707006" cy="671723"/>
            <a:chOff x="3113581" y="2747918"/>
            <a:chExt cx="707006" cy="67172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2CB6C2-3AFF-46CB-9592-0EA0AB9A4545}"/>
                </a:ext>
              </a:extLst>
            </p:cNvPr>
            <p:cNvSpPr/>
            <p:nvPr/>
          </p:nvSpPr>
          <p:spPr>
            <a:xfrm>
              <a:off x="3113581" y="2747918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A7EB8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ECFAF64-EA38-4FE6-A3A4-0E8D6966A48C}"/>
                </a:ext>
              </a:extLst>
            </p:cNvPr>
            <p:cNvSpPr txBox="1"/>
            <p:nvPr/>
          </p:nvSpPr>
          <p:spPr>
            <a:xfrm>
              <a:off x="3144702" y="2883724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A7EB8"/>
                  </a:solidFill>
                </a:rPr>
                <a:t>9am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99A820-F948-4192-AAEE-7AF7FE52B00D}"/>
              </a:ext>
            </a:extLst>
          </p:cNvPr>
          <p:cNvGrpSpPr/>
          <p:nvPr/>
        </p:nvGrpSpPr>
        <p:grpSpPr>
          <a:xfrm>
            <a:off x="3290221" y="4697613"/>
            <a:ext cx="832496" cy="671723"/>
            <a:chOff x="2829893" y="3801094"/>
            <a:chExt cx="832496" cy="67172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D33C8DA-E3E9-415F-9383-5BBA1AEE8F61}"/>
                </a:ext>
              </a:extLst>
            </p:cNvPr>
            <p:cNvSpPr/>
            <p:nvPr/>
          </p:nvSpPr>
          <p:spPr>
            <a:xfrm>
              <a:off x="2877062" y="3801094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6B353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4C5F956-C041-49B9-B3CE-8EADB49272BE}"/>
                </a:ext>
              </a:extLst>
            </p:cNvPr>
            <p:cNvSpPr txBox="1"/>
            <p:nvPr/>
          </p:nvSpPr>
          <p:spPr>
            <a:xfrm>
              <a:off x="2829893" y="3950208"/>
              <a:ext cx="83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56B353"/>
                  </a:solidFill>
                </a:rPr>
                <a:t>12pm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D8169F-48CF-4ED6-B59A-587F71D59229}"/>
              </a:ext>
            </a:extLst>
          </p:cNvPr>
          <p:cNvGrpSpPr/>
          <p:nvPr/>
        </p:nvGrpSpPr>
        <p:grpSpPr>
          <a:xfrm>
            <a:off x="2410212" y="5096898"/>
            <a:ext cx="725344" cy="671723"/>
            <a:chOff x="1981498" y="3795322"/>
            <a:chExt cx="725344" cy="6717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52C1082-EA2D-4BEC-9944-4E1FFEF3014A}"/>
                </a:ext>
              </a:extLst>
            </p:cNvPr>
            <p:cNvSpPr/>
            <p:nvPr/>
          </p:nvSpPr>
          <p:spPr>
            <a:xfrm>
              <a:off x="1981498" y="3795322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C6E59AE-7E99-442E-A737-4CADF225EB0F}"/>
                </a:ext>
              </a:extLst>
            </p:cNvPr>
            <p:cNvSpPr txBox="1"/>
            <p:nvPr/>
          </p:nvSpPr>
          <p:spPr>
            <a:xfrm>
              <a:off x="2030957" y="3943301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3pm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1054503-CBC8-4EFB-AEC7-48CFB95FA7EF}"/>
              </a:ext>
            </a:extLst>
          </p:cNvPr>
          <p:cNvGrpSpPr/>
          <p:nvPr/>
        </p:nvGrpSpPr>
        <p:grpSpPr>
          <a:xfrm>
            <a:off x="1444853" y="4697613"/>
            <a:ext cx="676722" cy="671723"/>
            <a:chOff x="1094297" y="3307730"/>
            <a:chExt cx="676722" cy="67172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40815B3-168F-42C3-BAC2-65DA24847037}"/>
                </a:ext>
              </a:extLst>
            </p:cNvPr>
            <p:cNvSpPr/>
            <p:nvPr/>
          </p:nvSpPr>
          <p:spPr>
            <a:xfrm>
              <a:off x="1094297" y="3307730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EAF135-37AE-4F7D-8562-2F22AA5518DD}"/>
                </a:ext>
              </a:extLst>
            </p:cNvPr>
            <p:cNvSpPr txBox="1"/>
            <p:nvPr/>
          </p:nvSpPr>
          <p:spPr>
            <a:xfrm>
              <a:off x="1095134" y="3443536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</a:rPr>
                <a:t>6pm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488646-D63A-4D58-826C-9947B8FE408E}"/>
              </a:ext>
            </a:extLst>
          </p:cNvPr>
          <p:cNvGrpSpPr/>
          <p:nvPr/>
        </p:nvGrpSpPr>
        <p:grpSpPr>
          <a:xfrm>
            <a:off x="1465820" y="3725601"/>
            <a:ext cx="696917" cy="671723"/>
            <a:chOff x="1190400" y="2438870"/>
            <a:chExt cx="696917" cy="67172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48C10C5-BD44-4C62-ABD8-1FEDC1F9FDF9}"/>
                </a:ext>
              </a:extLst>
            </p:cNvPr>
            <p:cNvSpPr/>
            <p:nvPr/>
          </p:nvSpPr>
          <p:spPr>
            <a:xfrm>
              <a:off x="1190400" y="2438870"/>
              <a:ext cx="671723" cy="6717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36F4DBC-BC46-4EB1-A6BB-DFA06CA41EE8}"/>
                </a:ext>
              </a:extLst>
            </p:cNvPr>
            <p:cNvSpPr txBox="1"/>
            <p:nvPr/>
          </p:nvSpPr>
          <p:spPr>
            <a:xfrm>
              <a:off x="1211432" y="2557713"/>
              <a:ext cx="675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9pm</a:t>
              </a: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68E7695-E19B-40ED-98E3-D0FE1E34AC30}"/>
              </a:ext>
            </a:extLst>
          </p:cNvPr>
          <p:cNvCxnSpPr/>
          <p:nvPr/>
        </p:nvCxnSpPr>
        <p:spPr>
          <a:xfrm>
            <a:off x="3061803" y="3725601"/>
            <a:ext cx="285861" cy="185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EA28429-FC17-4622-9594-B6B923205219}"/>
              </a:ext>
            </a:extLst>
          </p:cNvPr>
          <p:cNvCxnSpPr>
            <a:cxnSpLocks/>
            <a:stCxn id="56" idx="4"/>
            <a:endCxn id="59" idx="0"/>
          </p:cNvCxnSpPr>
          <p:nvPr/>
        </p:nvCxnSpPr>
        <p:spPr>
          <a:xfrm>
            <a:off x="3654655" y="4401230"/>
            <a:ext cx="18597" cy="2963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DD214D1-8F03-4D10-9FBC-AA9F196653BB}"/>
              </a:ext>
            </a:extLst>
          </p:cNvPr>
          <p:cNvCxnSpPr>
            <a:cxnSpLocks/>
          </p:cNvCxnSpPr>
          <p:nvPr/>
        </p:nvCxnSpPr>
        <p:spPr>
          <a:xfrm flipH="1">
            <a:off x="3059560" y="5182369"/>
            <a:ext cx="288104" cy="14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F7E337F-DFD8-4606-94E4-A7A1AC8F144A}"/>
              </a:ext>
            </a:extLst>
          </p:cNvPr>
          <p:cNvCxnSpPr>
            <a:cxnSpLocks/>
          </p:cNvCxnSpPr>
          <p:nvPr/>
        </p:nvCxnSpPr>
        <p:spPr>
          <a:xfrm flipH="1" flipV="1">
            <a:off x="2132066" y="5173230"/>
            <a:ext cx="294084" cy="1449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82B8DB-5CB6-4C22-B395-5FE2B262C1D6}"/>
              </a:ext>
            </a:extLst>
          </p:cNvPr>
          <p:cNvCxnSpPr>
            <a:cxnSpLocks/>
            <a:stCxn id="65" idx="0"/>
          </p:cNvCxnSpPr>
          <p:nvPr/>
        </p:nvCxnSpPr>
        <p:spPr>
          <a:xfrm flipH="1" flipV="1">
            <a:off x="1780714" y="4419311"/>
            <a:ext cx="1" cy="2783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84A902D-C099-425F-B941-E9D0E9C710BC}"/>
              </a:ext>
            </a:extLst>
          </p:cNvPr>
          <p:cNvCxnSpPr>
            <a:cxnSpLocks/>
          </p:cNvCxnSpPr>
          <p:nvPr/>
        </p:nvCxnSpPr>
        <p:spPr>
          <a:xfrm flipV="1">
            <a:off x="2124762" y="3711425"/>
            <a:ext cx="301387" cy="1850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&quot;Not Allowed&quot; Symbol 75">
            <a:extLst>
              <a:ext uri="{FF2B5EF4-FFF2-40B4-BE49-F238E27FC236}">
                <a16:creationId xmlns:a16="http://schemas.microsoft.com/office/drawing/2014/main" id="{158A4B50-137C-494D-8A15-99885023DE38}"/>
              </a:ext>
            </a:extLst>
          </p:cNvPr>
          <p:cNvSpPr/>
          <p:nvPr/>
        </p:nvSpPr>
        <p:spPr>
          <a:xfrm>
            <a:off x="1064255" y="2884415"/>
            <a:ext cx="3376993" cy="3376993"/>
          </a:xfrm>
          <a:prstGeom prst="noSmoking">
            <a:avLst>
              <a:gd name="adj" fmla="val 39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&quot;Not Allowed&quot; Symbol 76">
            <a:extLst>
              <a:ext uri="{FF2B5EF4-FFF2-40B4-BE49-F238E27FC236}">
                <a16:creationId xmlns:a16="http://schemas.microsoft.com/office/drawing/2014/main" id="{4DB48A08-B6EA-46F4-BAF4-C4DEEA8B0D12}"/>
              </a:ext>
            </a:extLst>
          </p:cNvPr>
          <p:cNvSpPr/>
          <p:nvPr/>
        </p:nvSpPr>
        <p:spPr>
          <a:xfrm>
            <a:off x="5420091" y="2884415"/>
            <a:ext cx="3376993" cy="3376993"/>
          </a:xfrm>
          <a:prstGeom prst="noSmoking">
            <a:avLst>
              <a:gd name="adj" fmla="val 39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42AEDE9-E47E-4128-8BC3-CB1692C09F88}"/>
              </a:ext>
            </a:extLst>
          </p:cNvPr>
          <p:cNvSpPr txBox="1"/>
          <p:nvPr/>
        </p:nvSpPr>
        <p:spPr>
          <a:xfrm>
            <a:off x="1841207" y="2353767"/>
            <a:ext cx="22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Daily Pattern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C5F744-4705-40B1-A3D5-FAECAAC3189F}"/>
              </a:ext>
            </a:extLst>
          </p:cNvPr>
          <p:cNvSpPr txBox="1"/>
          <p:nvPr/>
        </p:nvSpPr>
        <p:spPr>
          <a:xfrm>
            <a:off x="5983483" y="2361532"/>
            <a:ext cx="229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Weekly Pattern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7F13561-CECF-4A2E-A10D-B337C0AFBB0B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81" name="TextBox 34">
              <a:extLst>
                <a:ext uri="{FF2B5EF4-FFF2-40B4-BE49-F238E27FC236}">
                  <a16:creationId xmlns:a16="http://schemas.microsoft.com/office/drawing/2014/main" id="{AC17BA4E-90FE-46EE-9041-DA5180121172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2" name="TextBox 36">
              <a:extLst>
                <a:ext uri="{FF2B5EF4-FFF2-40B4-BE49-F238E27FC236}">
                  <a16:creationId xmlns:a16="http://schemas.microsoft.com/office/drawing/2014/main" id="{29E8F1DC-FBB7-4E39-8603-DF38D26F4857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83" name="TextBox 37">
              <a:extLst>
                <a:ext uri="{FF2B5EF4-FFF2-40B4-BE49-F238E27FC236}">
                  <a16:creationId xmlns:a16="http://schemas.microsoft.com/office/drawing/2014/main" id="{B57FF244-D6F6-4546-916E-CD084CF2AA25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84" name="TextBox 38">
              <a:extLst>
                <a:ext uri="{FF2B5EF4-FFF2-40B4-BE49-F238E27FC236}">
                  <a16:creationId xmlns:a16="http://schemas.microsoft.com/office/drawing/2014/main" id="{2199ACE3-D189-4523-8068-FB86C3C7D4AB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85" name="TextBox 37">
              <a:extLst>
                <a:ext uri="{FF2B5EF4-FFF2-40B4-BE49-F238E27FC236}">
                  <a16:creationId xmlns:a16="http://schemas.microsoft.com/office/drawing/2014/main" id="{892146DF-D87B-4E3F-82F1-F9595C2EC3AC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62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r>
              <a:rPr lang="en-US" dirty="0"/>
              <a:t>/40</a:t>
            </a:r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Behavior Model</a:t>
            </a:r>
          </a:p>
          <a:p>
            <a:r>
              <a:rPr lang="en-US" b="1" dirty="0">
                <a:solidFill>
                  <a:srgbClr val="FF0000"/>
                </a:solidFill>
              </a:rPr>
              <a:t>Optimization Algorithm &lt;&lt;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1801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/>
                  <a:t>Given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behavior logs</a:t>
                </a:r>
                <a:endParaRPr lang="en-US" sz="2800" dirty="0"/>
              </a:p>
              <a:p>
                <a:pPr lvl="1"/>
                <a:r>
                  <a:rPr lang="en-US" dirty="0"/>
                  <a:t>starting stage &amp; goal stage</a:t>
                </a:r>
              </a:p>
              <a:p>
                <a:pPr lvl="1"/>
                <a:r>
                  <a:rPr lang="en-US" dirty="0"/>
                  <a:t>number of desired stages: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Find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progression stages</a:t>
                </a:r>
              </a:p>
              <a:p>
                <a:pPr lvl="1"/>
                <a:r>
                  <a:rPr lang="en-US" dirty="0"/>
                  <a:t>types / frequencies of actions</a:t>
                </a:r>
              </a:p>
              <a:p>
                <a:pPr lvl="1"/>
                <a:r>
                  <a:rPr lang="en-US" dirty="0"/>
                  <a:t>transitions between stages</a:t>
                </a:r>
              </a:p>
              <a:p>
                <a:r>
                  <a:rPr lang="en-US" b="1" dirty="0"/>
                  <a:t>To best describe </a:t>
                </a:r>
                <a:r>
                  <a:rPr lang="en-US" dirty="0"/>
                  <a:t>the given behavior logs</a:t>
                </a:r>
              </a:p>
              <a:p>
                <a:pPr lvl="1"/>
                <a:endParaRPr lang="en-US" sz="2800" dirty="0"/>
              </a:p>
              <a:p>
                <a:pPr lvl="1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66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r>
              <a:rPr lang="en-US" dirty="0"/>
              <a:t>/40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7070CE-5771-4528-943A-C243BDE156D6}"/>
              </a:ext>
            </a:extLst>
          </p:cNvPr>
          <p:cNvGrpSpPr/>
          <p:nvPr/>
        </p:nvGrpSpPr>
        <p:grpSpPr>
          <a:xfrm>
            <a:off x="114903" y="4998470"/>
            <a:ext cx="8622697" cy="1342571"/>
            <a:chOff x="257688" y="3990016"/>
            <a:chExt cx="8622697" cy="13425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30306B-A345-4158-943E-9613D337E0F0}"/>
                </a:ext>
              </a:extLst>
            </p:cNvPr>
            <p:cNvSpPr txBox="1"/>
            <p:nvPr/>
          </p:nvSpPr>
          <p:spPr>
            <a:xfrm>
              <a:off x="1566486" y="4197310"/>
              <a:ext cx="7313899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“How can we </a:t>
              </a:r>
              <a:r>
                <a:rPr lang="en-US" sz="2800" i="1" dirty="0">
                  <a:solidFill>
                    <a:srgbClr val="FF0000"/>
                  </a:solidFill>
                </a:rPr>
                <a:t>fit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our model to the </a:t>
              </a:r>
              <a:r>
                <a:rPr lang="en-US" sz="2800" i="1" dirty="0">
                  <a:solidFill>
                    <a:srgbClr val="FF0000"/>
                  </a:solidFill>
                </a:rPr>
                <a:t>behavior logs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?”</a:t>
              </a: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6" name="Picture 4" descr="Cute question mark clipart kid">
              <a:extLst>
                <a:ext uri="{FF2B5EF4-FFF2-40B4-BE49-F238E27FC236}">
                  <a16:creationId xmlns:a16="http://schemas.microsoft.com/office/drawing/2014/main" id="{BBE6CF18-1E2D-4BFB-ADEF-C9F0657B4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88" y="3990016"/>
              <a:ext cx="1231001" cy="134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EF6B7A0-2E5B-4F34-A35D-B441F8C84C8A}"/>
              </a:ext>
            </a:extLst>
          </p:cNvPr>
          <p:cNvSpPr/>
          <p:nvPr/>
        </p:nvSpPr>
        <p:spPr>
          <a:xfrm>
            <a:off x="967825" y="4562195"/>
            <a:ext cx="6265181" cy="5453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74B902-43F7-499F-A82F-B40F99DE1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28552"/>
              </p:ext>
            </p:extLst>
          </p:nvPr>
        </p:nvGraphicFramePr>
        <p:xfrm>
          <a:off x="5899289" y="1511063"/>
          <a:ext cx="2592930" cy="184404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98CBBA-02AD-4E26-A060-D330503F1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704" y="1907299"/>
            <a:ext cx="328900" cy="326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7973F-A0AF-4716-B20D-EB2EA142E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286" y="2268697"/>
            <a:ext cx="339318" cy="3309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DEBC82-92F8-4D35-82FC-2088287B8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704" y="2636292"/>
            <a:ext cx="339318" cy="334695"/>
          </a:xfrm>
          <a:prstGeom prst="rect">
            <a:avLst/>
          </a:prstGeom>
        </p:spPr>
      </p:pic>
      <p:pic>
        <p:nvPicPr>
          <p:cNvPr id="19" name="Picture 2" descr="Image result for profile icon">
            <a:extLst>
              <a:ext uri="{FF2B5EF4-FFF2-40B4-BE49-F238E27FC236}">
                <a16:creationId xmlns:a16="http://schemas.microsoft.com/office/drawing/2014/main" id="{2FC74BC7-B1B9-4269-9F96-4A324F83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44" y="1883979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connect icon">
            <a:extLst>
              <a:ext uri="{FF2B5EF4-FFF2-40B4-BE49-F238E27FC236}">
                <a16:creationId xmlns:a16="http://schemas.microsoft.com/office/drawing/2014/main" id="{827C90A4-289C-42B8-94FE-1A5ED7CF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93" y="2295374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Related image">
            <a:extLst>
              <a:ext uri="{FF2B5EF4-FFF2-40B4-BE49-F238E27FC236}">
                <a16:creationId xmlns:a16="http://schemas.microsoft.com/office/drawing/2014/main" id="{A0A4D3DA-EEB7-486F-82E0-0D51F8F8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13" y="2642590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Image result for week icon">
            <a:extLst>
              <a:ext uri="{FF2B5EF4-FFF2-40B4-BE49-F238E27FC236}">
                <a16:creationId xmlns:a16="http://schemas.microsoft.com/office/drawing/2014/main" id="{C59A8B8B-8041-48C4-AFC3-A8D46C38B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39" y="1907299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Image result for week icon">
            <a:extLst>
              <a:ext uri="{FF2B5EF4-FFF2-40B4-BE49-F238E27FC236}">
                <a16:creationId xmlns:a16="http://schemas.microsoft.com/office/drawing/2014/main" id="{3697D5D3-D7FA-4FBD-85E2-579FE919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39" y="2282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Image result for week icon">
            <a:extLst>
              <a:ext uri="{FF2B5EF4-FFF2-40B4-BE49-F238E27FC236}">
                <a16:creationId xmlns:a16="http://schemas.microsoft.com/office/drawing/2014/main" id="{C0F6BC57-8913-438F-AB16-CD75AC00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39" y="2667505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AFE62AE-41FE-40CE-B087-93BFE134D187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26" name="TextBox 34">
              <a:extLst>
                <a:ext uri="{FF2B5EF4-FFF2-40B4-BE49-F238E27FC236}">
                  <a16:creationId xmlns:a16="http://schemas.microsoft.com/office/drawing/2014/main" id="{DCACEAD9-660D-46E8-A355-F54487A05437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0D298F3-2BE5-4FB3-B182-1AD82B4007CE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28" name="TextBox 37">
              <a:extLst>
                <a:ext uri="{FF2B5EF4-FFF2-40B4-BE49-F238E27FC236}">
                  <a16:creationId xmlns:a16="http://schemas.microsoft.com/office/drawing/2014/main" id="{A1AF527D-2251-4CD8-8B3B-8551A19EF6C1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994A5217-86E6-4C34-ADCE-D7A029AAA7A9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30" name="TextBox 37">
              <a:extLst>
                <a:ext uri="{FF2B5EF4-FFF2-40B4-BE49-F238E27FC236}">
                  <a16:creationId xmlns:a16="http://schemas.microsoft.com/office/drawing/2014/main" id="{390D3FA2-DCC6-480B-AD8C-FEFDB3C88068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8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831D-4D78-44F4-AFBC-36DC6CD8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10630"/>
                <a:ext cx="8321041" cy="4407664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Parameters to Learn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probability distributions: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∈{1,2,…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latent stages of users: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52F1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}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actions</m:t>
                        </m:r>
                      </m:sub>
                    </m:sSub>
                  </m:oMath>
                </a14:m>
                <a:r>
                  <a:rPr lang="en-US" dirty="0"/>
                  <a:t>}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E52F1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solidFill>
                              <a:srgbClr val="E52F1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E52F1E"/>
                            </a:solidFill>
                            <a:latin typeface="Cambria Math" panose="02040503050406030204" pitchFamily="18" charset="0"/>
                          </a:rPr>
                          <m:t>users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E52F1E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∈{1,…,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</a:t>
                </a:r>
                <a:r>
                  <a:rPr lang="en-US" sz="2400" dirty="0"/>
                  <a:t>stage where </a:t>
                </a:r>
                <a:r>
                  <a:rPr lang="en-US" sz="2400" dirty="0">
                    <a:solidFill>
                      <a:srgbClr val="E52F1E"/>
                    </a:solidFill>
                  </a:rPr>
                  <a:t>user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E52F1E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E52F1E"/>
                    </a:solidFill>
                  </a:rPr>
                  <a:t> </a:t>
                </a:r>
                <a:r>
                  <a:rPr lang="en-US" sz="2400" dirty="0"/>
                  <a:t>was after its </a:t>
                </a:r>
                <a:r>
                  <a:rPr lang="en-US" sz="2400" dirty="0">
                    <a:solidFill>
                      <a:srgbClr val="3A7EB8"/>
                    </a:solidFill>
                  </a:rPr>
                  <a:t>j-</a:t>
                </a:r>
                <a:r>
                  <a:rPr lang="en-US" sz="2400" dirty="0" err="1">
                    <a:solidFill>
                      <a:srgbClr val="3A7EB8"/>
                    </a:solidFill>
                  </a:rPr>
                  <a:t>th</a:t>
                </a:r>
                <a:r>
                  <a:rPr lang="en-US" sz="2400" dirty="0">
                    <a:solidFill>
                      <a:srgbClr val="3A7EB8"/>
                    </a:solidFill>
                  </a:rPr>
                  <a:t> action</a:t>
                </a:r>
                <a:r>
                  <a:rPr lang="en-US" sz="2400" dirty="0"/>
                  <a:t> </a:t>
                </a:r>
              </a:p>
              <a:p>
                <a:r>
                  <a:rPr lang="en-US" b="1" dirty="0"/>
                  <a:t>Goal</a:t>
                </a:r>
                <a:r>
                  <a:rPr lang="en-US" dirty="0"/>
                  <a:t>: to </a:t>
                </a:r>
                <a:r>
                  <a:rPr lang="en-US" i="1" dirty="0"/>
                  <a:t>maximize</a:t>
                </a:r>
                <a:r>
                  <a:rPr lang="en-US" dirty="0"/>
                  <a:t> the posterior probability</a:t>
                </a:r>
              </a:p>
              <a:p>
                <a:r>
                  <a:rPr lang="en-US" b="1" dirty="0"/>
                  <a:t>Algorithm: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10630"/>
                <a:ext cx="8321041" cy="4407664"/>
              </a:xfrm>
              <a:blipFill>
                <a:blip r:embed="rId3"/>
                <a:stretch>
                  <a:fillRect l="-2418" t="-2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EA2D8-50CB-467F-AD7C-E6926653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C13FF-1199-40EE-8220-F215E267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r>
              <a:rPr lang="en-US" dirty="0"/>
              <a:t>/40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FD837EA-C7ED-4919-923B-FE57F3ABEFDA}"/>
                  </a:ext>
                </a:extLst>
              </p:cNvPr>
              <p:cNvSpPr/>
              <p:nvPr/>
            </p:nvSpPr>
            <p:spPr>
              <a:xfrm>
                <a:off x="641267" y="4362634"/>
                <a:ext cx="8120908" cy="174573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repeat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until convergence</a:t>
                </a:r>
              </a:p>
              <a:p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	</a:t>
                </a:r>
                <a:r>
                  <a:rPr lang="en-US" sz="2600" i="1" dirty="0">
                    <a:solidFill>
                      <a:srgbClr val="E52F1E"/>
                    </a:solidFill>
                  </a:rPr>
                  <a:t> assignment step: 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update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}} while fixing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600" i="1" dirty="0">
                    <a:solidFill>
                      <a:srgbClr val="E52F1E"/>
                    </a:solidFill>
                  </a:rPr>
                  <a:t>       </a:t>
                </a:r>
                <a:r>
                  <a:rPr lang="en-US" sz="2600" i="1" dirty="0">
                    <a:solidFill>
                      <a:srgbClr val="3A7EB8"/>
                    </a:solidFill>
                  </a:rPr>
                  <a:t>update step: 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update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while fixing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}} </a:t>
                </a:r>
                <a:endParaRPr lang="en-US" sz="2600" dirty="0">
                  <a:solidFill>
                    <a:srgbClr val="3A7EB8"/>
                  </a:solidFill>
                </a:endParaRPr>
              </a:p>
              <a:p>
                <a:r>
                  <a:rPr 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return</a:t>
                </a:r>
                <a:r>
                  <a:rPr lang="en-US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learned parameters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FD837EA-C7ED-4919-923B-FE57F3ABE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67" y="4362634"/>
                <a:ext cx="8120908" cy="1745734"/>
              </a:xfrm>
              <a:prstGeom prst="rect">
                <a:avLst/>
              </a:prstGeom>
              <a:blipFill>
                <a:blip r:embed="rId4"/>
                <a:stretch>
                  <a:fillRect l="-1274" t="-2778"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1D9DD4C-A9E3-4109-B90E-2F08DEFA541E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CBBB7982-3A0D-4A0C-A8F9-1DADF9D0210C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id="{16592389-DA20-47E1-AD4D-DA7318FFB13E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5E8065FB-0EDA-4DFD-9FE0-5B56A2DAAADF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4" name="TextBox 38">
              <a:extLst>
                <a:ext uri="{FF2B5EF4-FFF2-40B4-BE49-F238E27FC236}">
                  <a16:creationId xmlns:a16="http://schemas.microsoft.com/office/drawing/2014/main" id="{4017376A-0114-4224-A06B-41EDF9D14294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B437076F-9D2F-447B-8A19-4B25645A2D49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2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831D-4D78-44F4-AFBC-36DC6CD8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Algorithm: Assignment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</p:spPr>
            <p:txBody>
              <a:bodyPr/>
              <a:lstStyle/>
              <a:p>
                <a:r>
                  <a:rPr lang="en-US" b="1" dirty="0"/>
                  <a:t>Given</a:t>
                </a:r>
                <a:r>
                  <a:rPr lang="en-US" dirty="0"/>
                  <a:t> </a:t>
                </a:r>
                <a:r>
                  <a:rPr lang="en-US" b="1" dirty="0"/>
                  <a:t>(fixed)</a:t>
                </a:r>
                <a:r>
                  <a:rPr lang="en-US" dirty="0"/>
                  <a:t>: probability distributions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Assign</a:t>
                </a:r>
                <a:r>
                  <a:rPr lang="en-US" dirty="0"/>
                  <a:t>: latent stages of users: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}}</a:t>
                </a:r>
              </a:p>
              <a:p>
                <a:r>
                  <a:rPr lang="en-US" dirty="0"/>
                  <a:t>to </a:t>
                </a:r>
                <a:r>
                  <a:rPr lang="en-US" b="1" dirty="0"/>
                  <a:t>Maximize</a:t>
                </a:r>
                <a:r>
                  <a:rPr lang="en-US" dirty="0"/>
                  <a:t>: the posterior probability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57CE6F-6F58-4EF0-A93E-1DF9663CE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  <a:blipFill rotWithShape="0">
                <a:blip r:embed="rId3"/>
                <a:stretch>
                  <a:fillRect l="-266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EA2D8-50CB-467F-AD7C-E6926653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C13FF-1199-40EE-8220-F215E267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r>
              <a:rPr lang="en-US" dirty="0"/>
              <a:t>/40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82A14A-B22D-4F3B-9E95-6E644FB3F212}"/>
              </a:ext>
            </a:extLst>
          </p:cNvPr>
          <p:cNvSpPr/>
          <p:nvPr/>
        </p:nvSpPr>
        <p:spPr>
          <a:xfrm>
            <a:off x="308385" y="5713671"/>
            <a:ext cx="351420" cy="3514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1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EEC2BF-4EE3-45D8-8E55-DB4C0D838D97}"/>
              </a:ext>
            </a:extLst>
          </p:cNvPr>
          <p:cNvSpPr/>
          <p:nvPr/>
        </p:nvSpPr>
        <p:spPr>
          <a:xfrm>
            <a:off x="312333" y="5286307"/>
            <a:ext cx="347472" cy="3474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2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105FB4-2A97-448A-943D-FC759CBC693F}"/>
              </a:ext>
            </a:extLst>
          </p:cNvPr>
          <p:cNvSpPr/>
          <p:nvPr/>
        </p:nvSpPr>
        <p:spPr>
          <a:xfrm>
            <a:off x="318484" y="4842485"/>
            <a:ext cx="347472" cy="3474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4D366E-8B8E-4CA8-9B79-90B7A024FA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043410"/>
                  </p:ext>
                </p:extLst>
              </p:nvPr>
            </p:nvGraphicFramePr>
            <p:xfrm>
              <a:off x="799499" y="3945212"/>
              <a:ext cx="5629275" cy="2279333"/>
            </p:xfrm>
            <a:graphic>
              <a:graphicData uri="http://schemas.openxmlformats.org/drawingml/2006/table">
                <a:tbl>
                  <a:tblPr firstRow="1">
                    <a:tableStyleId>{616DA210-FB5B-4158-B5E0-FEB733F419BA}</a:tableStyleId>
                  </a:tblPr>
                  <a:tblGrid>
                    <a:gridCol w="1125855">
                      <a:extLst>
                        <a:ext uri="{9D8B030D-6E8A-4147-A177-3AD203B41FA5}">
                          <a16:colId xmlns:a16="http://schemas.microsoft.com/office/drawing/2014/main" val="379827912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93140927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4104445232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724590259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722674135"/>
                        </a:ext>
                      </a:extLst>
                    </a:gridCol>
                  </a:tblGrid>
                  <a:tr h="42271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311396"/>
                      </a:ext>
                    </a:extLst>
                  </a:tr>
                  <a:tr h="42271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31343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788805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78947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4591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4D366E-8B8E-4CA8-9B79-90B7A024FA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043410"/>
                  </p:ext>
                </p:extLst>
              </p:nvPr>
            </p:nvGraphicFramePr>
            <p:xfrm>
              <a:off x="799499" y="3945212"/>
              <a:ext cx="5629275" cy="2279333"/>
            </p:xfrm>
            <a:graphic>
              <a:graphicData uri="http://schemas.openxmlformats.org/drawingml/2006/table">
                <a:tbl>
                  <a:tblPr firstRow="1">
                    <a:tableStyleId>{616DA210-FB5B-4158-B5E0-FEB733F419BA}</a:tableStyleId>
                  </a:tblPr>
                  <a:tblGrid>
                    <a:gridCol w="1125855">
                      <a:extLst>
                        <a:ext uri="{9D8B030D-6E8A-4147-A177-3AD203B41FA5}">
                          <a16:colId xmlns:a16="http://schemas.microsoft.com/office/drawing/2014/main" val="379827912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93140927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4104445232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724590259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722674135"/>
                        </a:ext>
                      </a:extLst>
                    </a:gridCol>
                  </a:tblGrid>
                  <a:tr h="4227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" t="-1429" r="-401081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541" t="-1429" r="-301081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630" t="-1429" r="-202717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29" r="-101622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1429" r="-1622" b="-43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311396"/>
                      </a:ext>
                    </a:extLst>
                  </a:tr>
                  <a:tr h="42271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31343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788805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78947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45917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5BE66B0-BDE7-4BBC-B0F2-7AE5491BEE72}"/>
              </a:ext>
            </a:extLst>
          </p:cNvPr>
          <p:cNvGrpSpPr/>
          <p:nvPr/>
        </p:nvGrpSpPr>
        <p:grpSpPr>
          <a:xfrm>
            <a:off x="5730468" y="5037327"/>
            <a:ext cx="165607" cy="949128"/>
            <a:chOff x="7904127" y="3258127"/>
            <a:chExt cx="165607" cy="94912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BD3909-4D11-4662-9762-1FEF35F957B7}"/>
                </a:ext>
              </a:extLst>
            </p:cNvPr>
            <p:cNvCxnSpPr/>
            <p:nvPr/>
          </p:nvCxnSpPr>
          <p:spPr>
            <a:xfrm>
              <a:off x="7986930" y="3258127"/>
              <a:ext cx="0" cy="949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58AB029-3D87-4014-B36E-186519BC6243}"/>
                </a:ext>
              </a:extLst>
            </p:cNvPr>
            <p:cNvSpPr/>
            <p:nvPr/>
          </p:nvSpPr>
          <p:spPr>
            <a:xfrm flipH="1" flipV="1">
              <a:off x="7904127" y="3640479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3EDC30-DFB3-4310-AB7C-39C7A7AA9A65}"/>
              </a:ext>
            </a:extLst>
          </p:cNvPr>
          <p:cNvGrpSpPr/>
          <p:nvPr/>
        </p:nvGrpSpPr>
        <p:grpSpPr>
          <a:xfrm>
            <a:off x="4689305" y="5029746"/>
            <a:ext cx="1126872" cy="964290"/>
            <a:chOff x="6159642" y="4802698"/>
            <a:chExt cx="1126872" cy="96429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5ADF21-81D2-49E9-811F-CF16BFF45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42" y="4802698"/>
              <a:ext cx="1126872" cy="96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9FFAB99-C320-40B1-BD3D-71C45F81BA29}"/>
                </a:ext>
              </a:extLst>
            </p:cNvPr>
            <p:cNvSpPr/>
            <p:nvPr/>
          </p:nvSpPr>
          <p:spPr>
            <a:xfrm rot="7715690" flipH="1" flipV="1">
              <a:off x="6640275" y="5207446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B19FE5-15D0-4A88-8F0F-DF328A703AB9}"/>
              </a:ext>
            </a:extLst>
          </p:cNvPr>
          <p:cNvGrpSpPr/>
          <p:nvPr/>
        </p:nvGrpSpPr>
        <p:grpSpPr>
          <a:xfrm>
            <a:off x="4609407" y="5037327"/>
            <a:ext cx="165607" cy="949128"/>
            <a:chOff x="7904127" y="3258127"/>
            <a:chExt cx="165607" cy="94912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2C88FE-B590-4567-9D9F-CBE86A2AD1B7}"/>
                </a:ext>
              </a:extLst>
            </p:cNvPr>
            <p:cNvCxnSpPr/>
            <p:nvPr/>
          </p:nvCxnSpPr>
          <p:spPr>
            <a:xfrm>
              <a:off x="7986930" y="3258127"/>
              <a:ext cx="0" cy="949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02D8361-1A8F-49AE-959D-AB12AE0E1ACB}"/>
                </a:ext>
              </a:extLst>
            </p:cNvPr>
            <p:cNvSpPr/>
            <p:nvPr/>
          </p:nvSpPr>
          <p:spPr>
            <a:xfrm flipH="1" flipV="1">
              <a:off x="7904127" y="3640479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77CBF-E65B-4A74-BCFC-002A2361BA4C}"/>
              </a:ext>
            </a:extLst>
          </p:cNvPr>
          <p:cNvGrpSpPr/>
          <p:nvPr/>
        </p:nvGrpSpPr>
        <p:grpSpPr>
          <a:xfrm>
            <a:off x="3488345" y="5037327"/>
            <a:ext cx="165607" cy="949128"/>
            <a:chOff x="7904127" y="3258127"/>
            <a:chExt cx="165607" cy="94912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3469A7-27C2-4BEC-B9B8-6ADE62FCD3A5}"/>
                </a:ext>
              </a:extLst>
            </p:cNvPr>
            <p:cNvCxnSpPr/>
            <p:nvPr/>
          </p:nvCxnSpPr>
          <p:spPr>
            <a:xfrm>
              <a:off x="7986930" y="3258127"/>
              <a:ext cx="0" cy="949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CC59823-C0DB-4DFD-80E8-11665C1E3074}"/>
                </a:ext>
              </a:extLst>
            </p:cNvPr>
            <p:cNvSpPr/>
            <p:nvPr/>
          </p:nvSpPr>
          <p:spPr>
            <a:xfrm flipH="1" flipV="1">
              <a:off x="7904127" y="3640479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0E2E4-FA6C-4BC1-83BC-8DD42727CEB3}"/>
              </a:ext>
            </a:extLst>
          </p:cNvPr>
          <p:cNvGrpSpPr/>
          <p:nvPr/>
        </p:nvGrpSpPr>
        <p:grpSpPr>
          <a:xfrm>
            <a:off x="2367283" y="5037327"/>
            <a:ext cx="165607" cy="949128"/>
            <a:chOff x="7904127" y="3258127"/>
            <a:chExt cx="165607" cy="94912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5F0F0F-DC94-4B7A-B0AA-F648289DA4D8}"/>
                </a:ext>
              </a:extLst>
            </p:cNvPr>
            <p:cNvCxnSpPr/>
            <p:nvPr/>
          </p:nvCxnSpPr>
          <p:spPr>
            <a:xfrm>
              <a:off x="7986930" y="3258127"/>
              <a:ext cx="0" cy="949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35AE814-583C-4C54-869D-E6AB1B8ADD11}"/>
                </a:ext>
              </a:extLst>
            </p:cNvPr>
            <p:cNvSpPr/>
            <p:nvPr/>
          </p:nvSpPr>
          <p:spPr>
            <a:xfrm flipH="1" flipV="1">
              <a:off x="7904127" y="3640479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79DA5B-ADB4-49DD-90D1-24A602D9B219}"/>
              </a:ext>
            </a:extLst>
          </p:cNvPr>
          <p:cNvGrpSpPr/>
          <p:nvPr/>
        </p:nvGrpSpPr>
        <p:grpSpPr>
          <a:xfrm>
            <a:off x="1246221" y="5037327"/>
            <a:ext cx="165607" cy="949128"/>
            <a:chOff x="7904127" y="3258127"/>
            <a:chExt cx="165607" cy="94912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3030A5-C24E-4F9B-9A95-A2A5BD2C97C1}"/>
                </a:ext>
              </a:extLst>
            </p:cNvPr>
            <p:cNvCxnSpPr/>
            <p:nvPr/>
          </p:nvCxnSpPr>
          <p:spPr>
            <a:xfrm>
              <a:off x="7986930" y="3258127"/>
              <a:ext cx="0" cy="949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78091D3D-725A-4C8F-B8E7-91F00B60AC47}"/>
                </a:ext>
              </a:extLst>
            </p:cNvPr>
            <p:cNvSpPr/>
            <p:nvPr/>
          </p:nvSpPr>
          <p:spPr>
            <a:xfrm flipH="1" flipV="1">
              <a:off x="7904127" y="3640479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5FFC1A-2220-4E8F-BF0D-0D4134553DE3}"/>
              </a:ext>
            </a:extLst>
          </p:cNvPr>
          <p:cNvGrpSpPr/>
          <p:nvPr/>
        </p:nvGrpSpPr>
        <p:grpSpPr>
          <a:xfrm>
            <a:off x="3565799" y="5018443"/>
            <a:ext cx="1126872" cy="964290"/>
            <a:chOff x="6159642" y="4802698"/>
            <a:chExt cx="1126872" cy="96429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733790-1FDF-4DB1-A504-904BD812B9C0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42" y="4802698"/>
              <a:ext cx="1126872" cy="96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29B07D64-EA5D-407F-8A4A-EF73AFBBE4AC}"/>
                </a:ext>
              </a:extLst>
            </p:cNvPr>
            <p:cNvSpPr/>
            <p:nvPr/>
          </p:nvSpPr>
          <p:spPr>
            <a:xfrm rot="7715690" flipH="1" flipV="1">
              <a:off x="6640275" y="5207446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F63CB1-7A92-4EA1-88B7-AE0A0E6C4054}"/>
              </a:ext>
            </a:extLst>
          </p:cNvPr>
          <p:cNvGrpSpPr/>
          <p:nvPr/>
        </p:nvGrpSpPr>
        <p:grpSpPr>
          <a:xfrm>
            <a:off x="2441700" y="5024925"/>
            <a:ext cx="1126872" cy="964290"/>
            <a:chOff x="6159642" y="4802698"/>
            <a:chExt cx="1126872" cy="96429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33E4142-5FA5-4110-BE75-14AE270CC823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42" y="4802698"/>
              <a:ext cx="1126872" cy="96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637CEF0-DCDA-4627-8E02-9ECFEC143F0A}"/>
                </a:ext>
              </a:extLst>
            </p:cNvPr>
            <p:cNvSpPr/>
            <p:nvPr/>
          </p:nvSpPr>
          <p:spPr>
            <a:xfrm rot="7715690" flipH="1" flipV="1">
              <a:off x="6640275" y="5207446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0347EB-C960-4837-A1E9-CEDED6E86CDE}"/>
              </a:ext>
            </a:extLst>
          </p:cNvPr>
          <p:cNvGrpSpPr/>
          <p:nvPr/>
        </p:nvGrpSpPr>
        <p:grpSpPr>
          <a:xfrm>
            <a:off x="1317249" y="5014375"/>
            <a:ext cx="1126872" cy="964290"/>
            <a:chOff x="6159642" y="4802698"/>
            <a:chExt cx="1126872" cy="96429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5476100-3984-431D-8B50-1C9F3DFB3E58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42" y="4802698"/>
              <a:ext cx="1126872" cy="964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28A2AE9-E4D5-470D-9942-73E5493A9EB8}"/>
                </a:ext>
              </a:extLst>
            </p:cNvPr>
            <p:cNvSpPr/>
            <p:nvPr/>
          </p:nvSpPr>
          <p:spPr>
            <a:xfrm rot="7715690" flipH="1" flipV="1">
              <a:off x="6640275" y="5207446"/>
              <a:ext cx="165607" cy="14276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BA5C721-534F-4823-B06A-E80DD17253D1}"/>
              </a:ext>
            </a:extLst>
          </p:cNvPr>
          <p:cNvGrpSpPr/>
          <p:nvPr/>
        </p:nvGrpSpPr>
        <p:grpSpPr>
          <a:xfrm>
            <a:off x="1007671" y="4402519"/>
            <a:ext cx="5148788" cy="372835"/>
            <a:chOff x="1869685" y="4457758"/>
            <a:chExt cx="5148788" cy="372835"/>
          </a:xfrm>
        </p:grpSpPr>
        <p:pic>
          <p:nvPicPr>
            <p:cNvPr id="63" name="Picture 2" descr="Image result for profile icon">
              <a:extLst>
                <a:ext uri="{FF2B5EF4-FFF2-40B4-BE49-F238E27FC236}">
                  <a16:creationId xmlns:a16="http://schemas.microsoft.com/office/drawing/2014/main" id="{48793BA7-25C5-4F38-AEDD-5789E67F1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685" y="4457758"/>
              <a:ext cx="372835" cy="37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Image result for connect icon">
              <a:extLst>
                <a:ext uri="{FF2B5EF4-FFF2-40B4-BE49-F238E27FC236}">
                  <a16:creationId xmlns:a16="http://schemas.microsoft.com/office/drawing/2014/main" id="{AC813679-A5CD-4C82-BCB0-CC978C891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39" y="4482603"/>
              <a:ext cx="304297" cy="30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Related image">
              <a:extLst>
                <a:ext uri="{FF2B5EF4-FFF2-40B4-BE49-F238E27FC236}">
                  <a16:creationId xmlns:a16="http://schemas.microsoft.com/office/drawing/2014/main" id="{E2C1AEB8-7E32-4281-9917-58455E6EB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265" y="4461858"/>
              <a:ext cx="368734" cy="36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0" descr="Image result for week icon">
              <a:extLst>
                <a:ext uri="{FF2B5EF4-FFF2-40B4-BE49-F238E27FC236}">
                  <a16:creationId xmlns:a16="http://schemas.microsoft.com/office/drawing/2014/main" id="{B4822685-B8E8-4889-86A3-3399463EF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284" y="4484262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0" descr="Image result for week icon">
              <a:extLst>
                <a:ext uri="{FF2B5EF4-FFF2-40B4-BE49-F238E27FC236}">
                  <a16:creationId xmlns:a16="http://schemas.microsoft.com/office/drawing/2014/main" id="{0D2AC104-88DC-40F3-83BA-C18FC4FF3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985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0" descr="Image result for week icon">
              <a:extLst>
                <a:ext uri="{FF2B5EF4-FFF2-40B4-BE49-F238E27FC236}">
                  <a16:creationId xmlns:a16="http://schemas.microsoft.com/office/drawing/2014/main" id="{BB5B4F39-A341-479C-9EBC-56DC55FEE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142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Image result for connect icon">
              <a:extLst>
                <a:ext uri="{FF2B5EF4-FFF2-40B4-BE49-F238E27FC236}">
                  <a16:creationId xmlns:a16="http://schemas.microsoft.com/office/drawing/2014/main" id="{77257D9C-C83F-4860-A33F-516E75CCA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623" y="4483651"/>
              <a:ext cx="304297" cy="30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0" descr="Image result for week icon">
              <a:extLst>
                <a:ext uri="{FF2B5EF4-FFF2-40B4-BE49-F238E27FC236}">
                  <a16:creationId xmlns:a16="http://schemas.microsoft.com/office/drawing/2014/main" id="{97535CB3-7568-48E1-9871-C5D4A8B96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869" y="4484058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0" descr="Image result for week icon">
              <a:extLst>
                <a:ext uri="{FF2B5EF4-FFF2-40B4-BE49-F238E27FC236}">
                  <a16:creationId xmlns:a16="http://schemas.microsoft.com/office/drawing/2014/main" id="{B01520E5-6B7F-4986-95DE-071A8F1DE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991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Related image">
              <a:extLst>
                <a:ext uri="{FF2B5EF4-FFF2-40B4-BE49-F238E27FC236}">
                  <a16:creationId xmlns:a16="http://schemas.microsoft.com/office/drawing/2014/main" id="{22CDF5F9-81D7-44B3-A6DD-4562D8A26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270" y="4459807"/>
              <a:ext cx="368734" cy="36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9F634B2-10C9-410E-9876-D7ACCC5F948D}"/>
              </a:ext>
            </a:extLst>
          </p:cNvPr>
          <p:cNvCxnSpPr>
            <a:cxnSpLocks/>
          </p:cNvCxnSpPr>
          <p:nvPr/>
        </p:nvCxnSpPr>
        <p:spPr>
          <a:xfrm flipH="1" flipV="1">
            <a:off x="6156461" y="5014377"/>
            <a:ext cx="1044439" cy="366881"/>
          </a:xfrm>
          <a:prstGeom prst="straightConnector1">
            <a:avLst/>
          </a:prstGeom>
          <a:ln w="5715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5E9FD-5863-4974-8038-E56BA1CFF559}"/>
                  </a:ext>
                </a:extLst>
              </p:cNvPr>
              <p:cNvSpPr txBox="1"/>
              <p:nvPr/>
            </p:nvSpPr>
            <p:spPr>
              <a:xfrm>
                <a:off x="6520938" y="5337544"/>
                <a:ext cx="24995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3A7EB8"/>
                    </a:solidFill>
                  </a:rPr>
                  <a:t>Posterior Prob.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 dirty="0">
                            <a:solidFill>
                              <a:srgbClr val="3A7EB8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rgbClr val="3A7EB8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800" dirty="0">
                  <a:solidFill>
                    <a:srgbClr val="3A7EB8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D5E9FD-5863-4974-8038-E56BA1CFF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938" y="5337544"/>
                <a:ext cx="2499538" cy="954107"/>
              </a:xfrm>
              <a:prstGeom prst="rect">
                <a:avLst/>
              </a:prstGeom>
              <a:blipFill>
                <a:blip r:embed="rId9"/>
                <a:stretch>
                  <a:fillRect l="-1951" t="-6410" r="-4878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0C46F0-D738-4858-8353-9C4BA7BE8130}"/>
              </a:ext>
            </a:extLst>
          </p:cNvPr>
          <p:cNvCxnSpPr/>
          <p:nvPr/>
        </p:nvCxnSpPr>
        <p:spPr>
          <a:xfrm>
            <a:off x="275649" y="3136900"/>
            <a:ext cx="85562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D37F16D0-18F4-429D-ABF9-6EC6D80441CA}"/>
              </a:ext>
            </a:extLst>
          </p:cNvPr>
          <p:cNvSpPr/>
          <p:nvPr/>
        </p:nvSpPr>
        <p:spPr>
          <a:xfrm>
            <a:off x="799499" y="3268855"/>
            <a:ext cx="7112602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“Viterbi” algorithm for each user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334F8CD-58B9-4FC6-AC9C-A9C628C7DDAF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94" name="TextBox 34">
              <a:extLst>
                <a:ext uri="{FF2B5EF4-FFF2-40B4-BE49-F238E27FC236}">
                  <a16:creationId xmlns:a16="http://schemas.microsoft.com/office/drawing/2014/main" id="{6DA7442F-A1B8-4A83-BF8B-CDEF3DD25ED9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95" name="TextBox 36">
              <a:extLst>
                <a:ext uri="{FF2B5EF4-FFF2-40B4-BE49-F238E27FC236}">
                  <a16:creationId xmlns:a16="http://schemas.microsoft.com/office/drawing/2014/main" id="{DDFB41DF-60EA-47C8-8B8F-160B8F7C88D2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96" name="TextBox 37">
              <a:extLst>
                <a:ext uri="{FF2B5EF4-FFF2-40B4-BE49-F238E27FC236}">
                  <a16:creationId xmlns:a16="http://schemas.microsoft.com/office/drawing/2014/main" id="{248EDC0E-BAD2-411C-BB1F-40204A593508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7" name="TextBox 38">
              <a:extLst>
                <a:ext uri="{FF2B5EF4-FFF2-40B4-BE49-F238E27FC236}">
                  <a16:creationId xmlns:a16="http://schemas.microsoft.com/office/drawing/2014/main" id="{1AD9D9D7-037C-4BAF-9434-3F8503A99D43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98" name="TextBox 37">
              <a:extLst>
                <a:ext uri="{FF2B5EF4-FFF2-40B4-BE49-F238E27FC236}">
                  <a16:creationId xmlns:a16="http://schemas.microsoft.com/office/drawing/2014/main" id="{FD5FF688-3F9D-45E0-821A-706333F7C238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C7B388-45AB-48E4-9B65-A29A16AC234E}"/>
              </a:ext>
            </a:extLst>
          </p:cNvPr>
          <p:cNvGrpSpPr/>
          <p:nvPr/>
        </p:nvGrpSpPr>
        <p:grpSpPr>
          <a:xfrm rot="19980706">
            <a:off x="-13823" y="185781"/>
            <a:ext cx="1352806" cy="584775"/>
            <a:chOff x="1085944" y="36251"/>
            <a:chExt cx="1352806" cy="58477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149451F-476D-4A16-9456-A56391D9CD0B}"/>
                </a:ext>
              </a:extLst>
            </p:cNvPr>
            <p:cNvSpPr/>
            <p:nvPr/>
          </p:nvSpPr>
          <p:spPr>
            <a:xfrm>
              <a:off x="1167697" y="101010"/>
              <a:ext cx="1189300" cy="45525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E6BD814-19AB-4470-A772-A12282430CFF}"/>
                </a:ext>
              </a:extLst>
            </p:cNvPr>
            <p:cNvSpPr/>
            <p:nvPr/>
          </p:nvSpPr>
          <p:spPr>
            <a:xfrm>
              <a:off x="1085944" y="36251"/>
              <a:ext cx="13528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3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3" grpId="0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B312-6299-4C6F-A0C9-CEC3EDE7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Progression in Web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F785E-DDA5-43BE-90C4-C8CAE4DD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229" y="3937490"/>
            <a:ext cx="7152508" cy="2420792"/>
          </a:xfrm>
        </p:spPr>
        <p:txBody>
          <a:bodyPr>
            <a:noAutofit/>
          </a:bodyPr>
          <a:lstStyle/>
          <a:p>
            <a:r>
              <a:rPr lang="en-US" sz="2600" b="1" dirty="0"/>
              <a:t>Application: Personalized service</a:t>
            </a:r>
          </a:p>
          <a:p>
            <a:pPr lvl="1"/>
            <a:r>
              <a:rPr lang="en-US" sz="2600" dirty="0"/>
              <a:t>what to show in newsfeeds</a:t>
            </a:r>
          </a:p>
          <a:p>
            <a:pPr lvl="1"/>
            <a:r>
              <a:rPr lang="en-US" sz="2600"/>
              <a:t>what to </a:t>
            </a:r>
            <a:r>
              <a:rPr lang="en-US" sz="2600" dirty="0"/>
              <a:t>recommend</a:t>
            </a:r>
          </a:p>
          <a:p>
            <a:r>
              <a:rPr lang="en-US" sz="2600" b="1" dirty="0"/>
              <a:t>Application: Service diagnosis</a:t>
            </a:r>
          </a:p>
          <a:p>
            <a:pPr lvl="1"/>
            <a:r>
              <a:rPr lang="en-US" sz="2600" dirty="0"/>
              <a:t>which stages are important for user engagement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30CD7-868B-4007-BA06-62838993A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3C2B5-9292-4FD1-97FB-0817C6AA7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ED2EF7-6800-4A12-98BA-81FF913325C9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78223446-950A-41BD-BCD4-F287A415C65F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B8DC1344-2374-4DF2-B20C-3E218679796F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569CD2C0-7712-4BA8-ADCD-FF9A260A3BCE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95792B1C-54E4-4539-B48D-96A241F5002B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630CC802-859C-4E70-BEAD-C76E0F07ACD9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016D9-59E6-478E-8C7C-CF52258FD9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5971" y="4059064"/>
            <a:ext cx="1058444" cy="1014747"/>
          </a:xfrm>
          <a:prstGeom prst="rect">
            <a:avLst/>
          </a:prstGeom>
        </p:spPr>
      </p:pic>
      <p:pic>
        <p:nvPicPr>
          <p:cNvPr id="1032" name="Picture 8" descr="Image result for revenue icon">
            <a:extLst>
              <a:ext uri="{FF2B5EF4-FFF2-40B4-BE49-F238E27FC236}">
                <a16:creationId xmlns:a16="http://schemas.microsoft.com/office/drawing/2014/main" id="{6A6B0A84-9CCB-444A-915C-E56F973E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9" y="5214424"/>
            <a:ext cx="1525143" cy="11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ildren development icon">
            <a:extLst>
              <a:ext uri="{FF2B5EF4-FFF2-40B4-BE49-F238E27FC236}">
                <a16:creationId xmlns:a16="http://schemas.microsoft.com/office/drawing/2014/main" id="{B3166B23-A6BF-40BF-B0E6-208B4302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9" y="1532656"/>
            <a:ext cx="35909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89C3B2D-A7E5-42B9-8AE3-0261D32C95FE}"/>
              </a:ext>
            </a:extLst>
          </p:cNvPr>
          <p:cNvSpPr txBox="1">
            <a:spLocks/>
          </p:cNvSpPr>
          <p:nvPr/>
        </p:nvSpPr>
        <p:spPr>
          <a:xfrm>
            <a:off x="4257419" y="1876175"/>
            <a:ext cx="4765132" cy="24207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Progression in Web Services</a:t>
            </a:r>
          </a:p>
          <a:p>
            <a:pPr lvl="1"/>
            <a:r>
              <a:rPr lang="en-US" dirty="0"/>
              <a:t>Wikipedia </a:t>
            </a:r>
            <a:r>
              <a:rPr lang="en-US" sz="2000" dirty="0"/>
              <a:t>[West &amp; </a:t>
            </a:r>
            <a:r>
              <a:rPr lang="en-US" sz="2000" dirty="0" err="1"/>
              <a:t>Leskovec</a:t>
            </a:r>
            <a:r>
              <a:rPr lang="en-US" sz="2000" dirty="0"/>
              <a:t> 2012]</a:t>
            </a:r>
          </a:p>
          <a:p>
            <a:pPr lvl="1"/>
            <a:r>
              <a:rPr lang="en-US" dirty="0" err="1"/>
              <a:t>RateBeer</a:t>
            </a:r>
            <a:r>
              <a:rPr lang="en-US" dirty="0"/>
              <a:t> </a:t>
            </a:r>
            <a:r>
              <a:rPr lang="en-US" sz="2000" dirty="0"/>
              <a:t>[</a:t>
            </a:r>
            <a:r>
              <a:rPr lang="en-US" sz="2000" dirty="0" err="1"/>
              <a:t>McAuley</a:t>
            </a:r>
            <a:r>
              <a:rPr lang="en-US" sz="2000" dirty="0"/>
              <a:t> &amp; </a:t>
            </a:r>
            <a:r>
              <a:rPr lang="en-US" sz="2000" dirty="0" err="1"/>
              <a:t>Leskovec</a:t>
            </a:r>
            <a:r>
              <a:rPr lang="en-US" sz="2000" dirty="0"/>
              <a:t> 2013]</a:t>
            </a:r>
            <a:endParaRPr lang="en-US" dirty="0"/>
          </a:p>
          <a:p>
            <a:pPr lvl="1"/>
            <a:r>
              <a:rPr lang="en-US" dirty="0"/>
              <a:t>Textual Meme </a:t>
            </a:r>
            <a:r>
              <a:rPr lang="en-US" sz="2000" dirty="0"/>
              <a:t>[Yang et al. 2014]</a:t>
            </a:r>
            <a:endParaRPr lang="en-US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652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831D-4D78-44F4-AFBC-36DC6CD8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Algorithm: Assignment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</p:spPr>
            <p:txBody>
              <a:bodyPr/>
              <a:lstStyle/>
              <a:p>
                <a:r>
                  <a:rPr lang="en-US" b="1" dirty="0"/>
                  <a:t>Given</a:t>
                </a:r>
                <a:r>
                  <a:rPr lang="en-US" dirty="0"/>
                  <a:t> </a:t>
                </a:r>
                <a:r>
                  <a:rPr lang="en-US" b="1" dirty="0"/>
                  <a:t>(fixed)</a:t>
                </a:r>
                <a:r>
                  <a:rPr lang="en-US" dirty="0"/>
                  <a:t>: probability distributions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Assign</a:t>
                </a:r>
                <a:r>
                  <a:rPr lang="en-US" dirty="0"/>
                  <a:t>: latent stages of users: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}}</a:t>
                </a:r>
              </a:p>
              <a:p>
                <a:r>
                  <a:rPr lang="en-US" dirty="0"/>
                  <a:t>to </a:t>
                </a:r>
                <a:r>
                  <a:rPr lang="en-US" b="1" dirty="0"/>
                  <a:t>Maximize</a:t>
                </a:r>
                <a:r>
                  <a:rPr lang="en-US" dirty="0"/>
                  <a:t>: the posterior probability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57CE6F-6F58-4EF0-A93E-1DF9663CE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  <a:blipFill rotWithShape="0">
                <a:blip r:embed="rId3"/>
                <a:stretch>
                  <a:fillRect l="-266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EA2D8-50CB-467F-AD7C-E6926653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C13FF-1199-40EE-8220-F215E267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r>
              <a:rPr lang="en-US" dirty="0"/>
              <a:t>/40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82A14A-B22D-4F3B-9E95-6E644FB3F212}"/>
              </a:ext>
            </a:extLst>
          </p:cNvPr>
          <p:cNvSpPr/>
          <p:nvPr/>
        </p:nvSpPr>
        <p:spPr>
          <a:xfrm>
            <a:off x="308385" y="5713671"/>
            <a:ext cx="351420" cy="3514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1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EEC2BF-4EE3-45D8-8E55-DB4C0D838D97}"/>
              </a:ext>
            </a:extLst>
          </p:cNvPr>
          <p:cNvSpPr/>
          <p:nvPr/>
        </p:nvSpPr>
        <p:spPr>
          <a:xfrm>
            <a:off x="312333" y="5286307"/>
            <a:ext cx="347472" cy="3474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2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105FB4-2A97-448A-943D-FC759CBC693F}"/>
              </a:ext>
            </a:extLst>
          </p:cNvPr>
          <p:cNvSpPr/>
          <p:nvPr/>
        </p:nvSpPr>
        <p:spPr>
          <a:xfrm>
            <a:off x="318484" y="4842485"/>
            <a:ext cx="347472" cy="3474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4D366E-8B8E-4CA8-9B79-90B7A024FAF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99499" y="3945212"/>
              <a:ext cx="5629275" cy="2279333"/>
            </p:xfrm>
            <a:graphic>
              <a:graphicData uri="http://schemas.openxmlformats.org/drawingml/2006/table">
                <a:tbl>
                  <a:tblPr firstRow="1">
                    <a:tableStyleId>{616DA210-FB5B-4158-B5E0-FEB733F419BA}</a:tableStyleId>
                  </a:tblPr>
                  <a:tblGrid>
                    <a:gridCol w="1125855">
                      <a:extLst>
                        <a:ext uri="{9D8B030D-6E8A-4147-A177-3AD203B41FA5}">
                          <a16:colId xmlns:a16="http://schemas.microsoft.com/office/drawing/2014/main" val="379827912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93140927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4104445232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724590259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722674135"/>
                        </a:ext>
                      </a:extLst>
                    </a:gridCol>
                  </a:tblGrid>
                  <a:tr h="42271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8311396"/>
                      </a:ext>
                    </a:extLst>
                  </a:tr>
                  <a:tr h="42271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31343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788805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78947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4591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C4D366E-8B8E-4CA8-9B79-90B7A024FAF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99499" y="3945212"/>
              <a:ext cx="5629275" cy="2279333"/>
            </p:xfrm>
            <a:graphic>
              <a:graphicData uri="http://schemas.openxmlformats.org/drawingml/2006/table">
                <a:tbl>
                  <a:tblPr firstRow="1">
                    <a:tableStyleId>{616DA210-FB5B-4158-B5E0-FEB733F419BA}</a:tableStyleId>
                  </a:tblPr>
                  <a:tblGrid>
                    <a:gridCol w="1125855">
                      <a:extLst>
                        <a:ext uri="{9D8B030D-6E8A-4147-A177-3AD203B41FA5}">
                          <a16:colId xmlns:a16="http://schemas.microsoft.com/office/drawing/2014/main" val="379827912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931409277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4104445232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724590259"/>
                        </a:ext>
                      </a:extLst>
                    </a:gridCol>
                    <a:gridCol w="1125855">
                      <a:extLst>
                        <a:ext uri="{9D8B030D-6E8A-4147-A177-3AD203B41FA5}">
                          <a16:colId xmlns:a16="http://schemas.microsoft.com/office/drawing/2014/main" val="1722674135"/>
                        </a:ext>
                      </a:extLst>
                    </a:gridCol>
                  </a:tblGrid>
                  <a:tr h="42271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1" t="-1429" r="-401081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541" t="-1429" r="-301081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630" t="-1429" r="-202717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29" r="-101622" b="-43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1429" r="-1622" b="-43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311396"/>
                      </a:ext>
                    </a:extLst>
                  </a:tr>
                  <a:tr h="42271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131343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788805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789472"/>
                      </a:ext>
                    </a:extLst>
                  </a:tr>
                  <a:tr h="4779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45917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5BA5C721-534F-4823-B06A-E80DD17253D1}"/>
              </a:ext>
            </a:extLst>
          </p:cNvPr>
          <p:cNvGrpSpPr/>
          <p:nvPr/>
        </p:nvGrpSpPr>
        <p:grpSpPr>
          <a:xfrm>
            <a:off x="1007671" y="4402519"/>
            <a:ext cx="5148788" cy="372835"/>
            <a:chOff x="1869685" y="4457758"/>
            <a:chExt cx="5148788" cy="372835"/>
          </a:xfrm>
        </p:grpSpPr>
        <p:pic>
          <p:nvPicPr>
            <p:cNvPr id="63" name="Picture 2" descr="Image result for profile icon">
              <a:extLst>
                <a:ext uri="{FF2B5EF4-FFF2-40B4-BE49-F238E27FC236}">
                  <a16:creationId xmlns:a16="http://schemas.microsoft.com/office/drawing/2014/main" id="{48793BA7-25C5-4F38-AEDD-5789E67F1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685" y="4457758"/>
              <a:ext cx="372835" cy="37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Image result for connect icon">
              <a:extLst>
                <a:ext uri="{FF2B5EF4-FFF2-40B4-BE49-F238E27FC236}">
                  <a16:creationId xmlns:a16="http://schemas.microsoft.com/office/drawing/2014/main" id="{AC813679-A5CD-4C82-BCB0-CC978C891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39" y="4482603"/>
              <a:ext cx="304297" cy="30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Related image">
              <a:extLst>
                <a:ext uri="{FF2B5EF4-FFF2-40B4-BE49-F238E27FC236}">
                  <a16:creationId xmlns:a16="http://schemas.microsoft.com/office/drawing/2014/main" id="{E2C1AEB8-7E32-4281-9917-58455E6EB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265" y="4461858"/>
              <a:ext cx="368734" cy="36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0" descr="Image result for week icon">
              <a:extLst>
                <a:ext uri="{FF2B5EF4-FFF2-40B4-BE49-F238E27FC236}">
                  <a16:creationId xmlns:a16="http://schemas.microsoft.com/office/drawing/2014/main" id="{B4822685-B8E8-4889-86A3-3399463EF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284" y="4484262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0" descr="Image result for week icon">
              <a:extLst>
                <a:ext uri="{FF2B5EF4-FFF2-40B4-BE49-F238E27FC236}">
                  <a16:creationId xmlns:a16="http://schemas.microsoft.com/office/drawing/2014/main" id="{0D2AC104-88DC-40F3-83BA-C18FC4FF3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985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0" descr="Image result for week icon">
              <a:extLst>
                <a:ext uri="{FF2B5EF4-FFF2-40B4-BE49-F238E27FC236}">
                  <a16:creationId xmlns:a16="http://schemas.microsoft.com/office/drawing/2014/main" id="{BB5B4F39-A341-479C-9EBC-56DC55FEE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142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Image result for connect icon">
              <a:extLst>
                <a:ext uri="{FF2B5EF4-FFF2-40B4-BE49-F238E27FC236}">
                  <a16:creationId xmlns:a16="http://schemas.microsoft.com/office/drawing/2014/main" id="{77257D9C-C83F-4860-A33F-516E75CCA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623" y="4483651"/>
              <a:ext cx="304297" cy="30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0" descr="Image result for week icon">
              <a:extLst>
                <a:ext uri="{FF2B5EF4-FFF2-40B4-BE49-F238E27FC236}">
                  <a16:creationId xmlns:a16="http://schemas.microsoft.com/office/drawing/2014/main" id="{97535CB3-7568-48E1-9871-C5D4A8B96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869" y="4484058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0" descr="Image result for week icon">
              <a:extLst>
                <a:ext uri="{FF2B5EF4-FFF2-40B4-BE49-F238E27FC236}">
                  <a16:creationId xmlns:a16="http://schemas.microsoft.com/office/drawing/2014/main" id="{B01520E5-6B7F-4986-95DE-071A8F1DE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991" y="4483010"/>
              <a:ext cx="303482" cy="30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Related image">
              <a:extLst>
                <a:ext uri="{FF2B5EF4-FFF2-40B4-BE49-F238E27FC236}">
                  <a16:creationId xmlns:a16="http://schemas.microsoft.com/office/drawing/2014/main" id="{22CDF5F9-81D7-44B3-A6DD-4562D8A26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270" y="4459807"/>
              <a:ext cx="368734" cy="36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67" y="5537835"/>
            <a:ext cx="705406" cy="7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Image result for check mark">
            <a:extLst>
              <a:ext uri="{FF2B5EF4-FFF2-40B4-BE49-F238E27FC236}">
                <a16:creationId xmlns:a16="http://schemas.microsoft.com/office/drawing/2014/main" id="{AEC9A959-97B7-4D31-B44A-C725C9D2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25" y="5537835"/>
            <a:ext cx="705406" cy="7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check mark">
            <a:extLst>
              <a:ext uri="{FF2B5EF4-FFF2-40B4-BE49-F238E27FC236}">
                <a16:creationId xmlns:a16="http://schemas.microsoft.com/office/drawing/2014/main" id="{1E8DA575-A67F-484E-9514-36D6FD5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82" y="5029762"/>
            <a:ext cx="705406" cy="7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Image result for check mark">
            <a:extLst>
              <a:ext uri="{FF2B5EF4-FFF2-40B4-BE49-F238E27FC236}">
                <a16:creationId xmlns:a16="http://schemas.microsoft.com/office/drawing/2014/main" id="{FC7170B4-3617-4230-AB5E-1ED06B5A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0" y="5029762"/>
            <a:ext cx="705406" cy="7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check mark">
            <a:extLst>
              <a:ext uri="{FF2B5EF4-FFF2-40B4-BE49-F238E27FC236}">
                <a16:creationId xmlns:a16="http://schemas.microsoft.com/office/drawing/2014/main" id="{A4031FD9-75E0-4F1E-8374-061CB9B4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3" y="4582029"/>
            <a:ext cx="705406" cy="7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F45E67B-7249-4717-9AAF-A1AEC0BB433B}"/>
              </a:ext>
            </a:extLst>
          </p:cNvPr>
          <p:cNvSpPr txBox="1"/>
          <p:nvPr/>
        </p:nvSpPr>
        <p:spPr>
          <a:xfrm>
            <a:off x="6883432" y="4506070"/>
            <a:ext cx="2562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6C60C"/>
                </a:solidFill>
              </a:rPr>
              <a:t>Assignments</a:t>
            </a:r>
          </a:p>
          <a:p>
            <a:r>
              <a:rPr lang="en-US" sz="2800" dirty="0">
                <a:solidFill>
                  <a:srgbClr val="16C60C"/>
                </a:solidFill>
              </a:rPr>
              <a:t>maximizing</a:t>
            </a:r>
          </a:p>
          <a:p>
            <a:r>
              <a:rPr lang="en-US" sz="2800" dirty="0">
                <a:solidFill>
                  <a:srgbClr val="16C60C"/>
                </a:solidFill>
              </a:rPr>
              <a:t>posterior probability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A34AC28-7FAC-4E2A-9088-494C7880A786}"/>
              </a:ext>
            </a:extLst>
          </p:cNvPr>
          <p:cNvCxnSpPr>
            <a:cxnSpLocks/>
          </p:cNvCxnSpPr>
          <p:nvPr/>
        </p:nvCxnSpPr>
        <p:spPr>
          <a:xfrm flipH="1" flipV="1">
            <a:off x="6156459" y="4950539"/>
            <a:ext cx="650740" cy="421225"/>
          </a:xfrm>
          <a:prstGeom prst="straightConnector1">
            <a:avLst/>
          </a:prstGeom>
          <a:ln w="57150">
            <a:solidFill>
              <a:srgbClr val="16C6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7C4DD6-97EC-4767-A263-3A21B30BB195}"/>
              </a:ext>
            </a:extLst>
          </p:cNvPr>
          <p:cNvCxnSpPr/>
          <p:nvPr/>
        </p:nvCxnSpPr>
        <p:spPr>
          <a:xfrm>
            <a:off x="275649" y="3136900"/>
            <a:ext cx="85562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A3B015E-9316-45F5-B024-561FC250B702}"/>
              </a:ext>
            </a:extLst>
          </p:cNvPr>
          <p:cNvSpPr/>
          <p:nvPr/>
        </p:nvSpPr>
        <p:spPr>
          <a:xfrm>
            <a:off x="799499" y="3268855"/>
            <a:ext cx="7112602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“Viterbi” algorithm for each user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E1275C-595A-4E79-AF16-8A35A4BA1A3E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0EEB1380-5673-4796-8584-3687F6AB4CBA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1" name="TextBox 36">
              <a:extLst>
                <a:ext uri="{FF2B5EF4-FFF2-40B4-BE49-F238E27FC236}">
                  <a16:creationId xmlns:a16="http://schemas.microsoft.com/office/drawing/2014/main" id="{EF2CC40A-3C4A-4F53-8794-8F57FC7FD327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82" name="TextBox 37">
              <a:extLst>
                <a:ext uri="{FF2B5EF4-FFF2-40B4-BE49-F238E27FC236}">
                  <a16:creationId xmlns:a16="http://schemas.microsoft.com/office/drawing/2014/main" id="{A405C425-80D3-4E29-AEA4-09F39F23E743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84" name="TextBox 38">
              <a:extLst>
                <a:ext uri="{FF2B5EF4-FFF2-40B4-BE49-F238E27FC236}">
                  <a16:creationId xmlns:a16="http://schemas.microsoft.com/office/drawing/2014/main" id="{F1F89D93-5FEA-44AD-B355-85638E0F597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88" name="TextBox 37">
              <a:extLst>
                <a:ext uri="{FF2B5EF4-FFF2-40B4-BE49-F238E27FC236}">
                  <a16:creationId xmlns:a16="http://schemas.microsoft.com/office/drawing/2014/main" id="{CF67FFE6-37AA-4B20-B783-FED07D5BA4C1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C7B388-45AB-48E4-9B65-A29A16AC234E}"/>
              </a:ext>
            </a:extLst>
          </p:cNvPr>
          <p:cNvGrpSpPr/>
          <p:nvPr/>
        </p:nvGrpSpPr>
        <p:grpSpPr>
          <a:xfrm rot="19980706">
            <a:off x="-13823" y="185781"/>
            <a:ext cx="1352806" cy="584775"/>
            <a:chOff x="1085944" y="36251"/>
            <a:chExt cx="1352806" cy="58477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149451F-476D-4A16-9456-A56391D9CD0B}"/>
                </a:ext>
              </a:extLst>
            </p:cNvPr>
            <p:cNvSpPr/>
            <p:nvPr/>
          </p:nvSpPr>
          <p:spPr>
            <a:xfrm>
              <a:off x="1167697" y="101010"/>
              <a:ext cx="1189300" cy="45525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E6BD814-19AB-4470-A772-A12282430CFF}"/>
                </a:ext>
              </a:extLst>
            </p:cNvPr>
            <p:cNvSpPr/>
            <p:nvPr/>
          </p:nvSpPr>
          <p:spPr>
            <a:xfrm>
              <a:off x="1085944" y="36251"/>
              <a:ext cx="13528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302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831D-4D78-44F4-AFBC-36DC6CD8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Algorithm: Update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</p:spPr>
            <p:txBody>
              <a:bodyPr/>
              <a:lstStyle/>
              <a:p>
                <a:r>
                  <a:rPr lang="en-US" b="1" dirty="0"/>
                  <a:t>Given</a:t>
                </a:r>
                <a:r>
                  <a:rPr lang="en-US" dirty="0"/>
                  <a:t> </a:t>
                </a:r>
                <a:r>
                  <a:rPr lang="en-US" b="1" dirty="0"/>
                  <a:t>(fixed)</a:t>
                </a:r>
                <a:r>
                  <a:rPr lang="en-US" dirty="0"/>
                  <a:t>: latent stages {{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}}</a:t>
                </a:r>
              </a:p>
              <a:p>
                <a:r>
                  <a:rPr lang="en-US" b="1" dirty="0"/>
                  <a:t>Update</a:t>
                </a:r>
                <a:r>
                  <a:rPr lang="en-US" dirty="0"/>
                  <a:t>: probability distributions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to </a:t>
                </a:r>
                <a:r>
                  <a:rPr lang="en-US" b="1" dirty="0"/>
                  <a:t>Maximize</a:t>
                </a:r>
                <a:r>
                  <a:rPr lang="en-US" dirty="0"/>
                  <a:t>: the posterior probability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7CE6F-6F58-4EF0-A93E-1DF9663CE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  <a:blipFill>
                <a:blip r:embed="rId3"/>
                <a:stretch>
                  <a:fillRect l="-2666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EA2D8-50CB-467F-AD7C-E6926653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C13FF-1199-40EE-8220-F215E267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r>
              <a:rPr lang="en-US" dirty="0"/>
              <a:t>/40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D6C287-8CE3-4F12-9EB9-93FBFBEB8412}"/>
                  </a:ext>
                </a:extLst>
              </p:cNvPr>
              <p:cNvSpPr txBox="1"/>
              <p:nvPr/>
            </p:nvSpPr>
            <p:spPr>
              <a:xfrm>
                <a:off x="601863" y="3785704"/>
                <a:ext cx="739837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 (     )=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𝑡𝑦𝑝𝑒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       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𝑠𝑡𝑎𝑔𝑒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     )</m:t>
                      </m:r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D6C287-8CE3-4F12-9EB9-93FBFBEB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63" y="3785704"/>
                <a:ext cx="7398371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6AA59D-14A0-4A6A-AF5E-2BAC06E88205}"/>
              </a:ext>
            </a:extLst>
          </p:cNvPr>
          <p:cNvCxnSpPr/>
          <p:nvPr/>
        </p:nvCxnSpPr>
        <p:spPr>
          <a:xfrm>
            <a:off x="275649" y="3136900"/>
            <a:ext cx="85562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4CF4E26-1D8F-4B36-8DF7-C6C281A36A0B}"/>
              </a:ext>
            </a:extLst>
          </p:cNvPr>
          <p:cNvSpPr/>
          <p:nvPr/>
        </p:nvSpPr>
        <p:spPr>
          <a:xfrm>
            <a:off x="799499" y="3268855"/>
            <a:ext cx="711260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counting for each parameter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92EAC0-0C27-4B53-BF9C-FF28E18E74BE}"/>
              </a:ext>
            </a:extLst>
          </p:cNvPr>
          <p:cNvSpPr/>
          <p:nvPr/>
        </p:nvSpPr>
        <p:spPr>
          <a:xfrm>
            <a:off x="962229" y="4118441"/>
            <a:ext cx="245743" cy="2457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6B353"/>
                </a:solidFill>
              </a:rPr>
              <a:t>3</a:t>
            </a:r>
            <a:endParaRPr lang="en-US" sz="1400" dirty="0">
              <a:solidFill>
                <a:srgbClr val="56B353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E2D45D-A3FB-4753-B314-71D352AA202E}"/>
              </a:ext>
            </a:extLst>
          </p:cNvPr>
          <p:cNvSpPr/>
          <p:nvPr/>
        </p:nvSpPr>
        <p:spPr>
          <a:xfrm>
            <a:off x="7229509" y="3881691"/>
            <a:ext cx="422138" cy="4221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B1F6C6-360B-4E80-B44D-18D74F8BDBAB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34A9B69E-7FDD-44D3-B8DC-3755901A78E6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D4EC2938-594A-4008-BE20-2C36F9CC4B95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27" name="TextBox 37">
              <a:extLst>
                <a:ext uri="{FF2B5EF4-FFF2-40B4-BE49-F238E27FC236}">
                  <a16:creationId xmlns:a16="http://schemas.microsoft.com/office/drawing/2014/main" id="{CA2783BF-E822-4086-9C51-D0698DA24CF7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AD59E9F5-6B8E-44AD-BF21-1F9870582802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E1AE5C01-223C-4AEA-885D-7E4E203E0459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7F930D-A73B-40FB-8861-1E1278D5AFC9}"/>
              </a:ext>
            </a:extLst>
          </p:cNvPr>
          <p:cNvGrpSpPr/>
          <p:nvPr/>
        </p:nvGrpSpPr>
        <p:grpSpPr>
          <a:xfrm rot="19980706">
            <a:off x="-13823" y="185781"/>
            <a:ext cx="1352806" cy="584775"/>
            <a:chOff x="1085944" y="36251"/>
            <a:chExt cx="1352806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00A1AC-1320-4B3E-BD5C-5C2443B6351B}"/>
                </a:ext>
              </a:extLst>
            </p:cNvPr>
            <p:cNvSpPr/>
            <p:nvPr/>
          </p:nvSpPr>
          <p:spPr>
            <a:xfrm>
              <a:off x="1167697" y="101010"/>
              <a:ext cx="1189300" cy="45525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838917-EC14-4876-94B9-E7EE5AE299E6}"/>
                </a:ext>
              </a:extLst>
            </p:cNvPr>
            <p:cNvSpPr/>
            <p:nvPr/>
          </p:nvSpPr>
          <p:spPr>
            <a:xfrm>
              <a:off x="1085944" y="36251"/>
              <a:ext cx="13528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Details</a:t>
              </a:r>
            </a:p>
          </p:txBody>
        </p:sp>
      </p:grpSp>
      <p:pic>
        <p:nvPicPr>
          <p:cNvPr id="30" name="Picture 2" descr="Image result for profile icon">
            <a:extLst>
              <a:ext uri="{FF2B5EF4-FFF2-40B4-BE49-F238E27FC236}">
                <a16:creationId xmlns:a16="http://schemas.microsoft.com/office/drawing/2014/main" id="{651C5C3C-5E58-49AD-9E88-3A5764A9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13" y="3839698"/>
            <a:ext cx="506124" cy="5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rofile icon">
            <a:extLst>
              <a:ext uri="{FF2B5EF4-FFF2-40B4-BE49-F238E27FC236}">
                <a16:creationId xmlns:a16="http://schemas.microsoft.com/office/drawing/2014/main" id="{294D3F0F-9B60-437C-B687-7C5F1093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64" y="3839698"/>
            <a:ext cx="506124" cy="5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5B489A7-09E4-463A-8427-95424A476C10}"/>
                  </a:ext>
                </a:extLst>
              </p:cNvPr>
              <p:cNvSpPr txBox="1"/>
              <p:nvPr/>
            </p:nvSpPr>
            <p:spPr>
              <a:xfrm>
                <a:off x="2119278" y="4571371"/>
                <a:ext cx="6653488" cy="1153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0" i="0" dirty="0" smtClean="0"/>
                            <m:t>count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𝑡𝑦𝑝𝑒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=     &amp; 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𝑠𝑡𝑎𝑔𝑒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=     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0" i="0" dirty="0" smtClean="0"/>
                            <m:t>count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𝑠𝑡𝑎𝑔𝑒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=      )</m:t>
                          </m:r>
                        </m:den>
                      </m:f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B489A7-09E4-463A-8427-95424A476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78" y="4571371"/>
                <a:ext cx="6653488" cy="115345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A8996D31-B4D4-41B5-A2C9-B72703156D41}"/>
              </a:ext>
            </a:extLst>
          </p:cNvPr>
          <p:cNvSpPr/>
          <p:nvPr/>
        </p:nvSpPr>
        <p:spPr>
          <a:xfrm>
            <a:off x="8029609" y="4644368"/>
            <a:ext cx="422138" cy="4221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p:pic>
        <p:nvPicPr>
          <p:cNvPr id="36" name="Picture 2" descr="Image result for profile icon">
            <a:extLst>
              <a:ext uri="{FF2B5EF4-FFF2-40B4-BE49-F238E27FC236}">
                <a16:creationId xmlns:a16="http://schemas.microsoft.com/office/drawing/2014/main" id="{BC8F75FA-3648-433D-9358-05AF6D15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64" y="4602375"/>
            <a:ext cx="506124" cy="5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8996D31-B4D4-41B5-A2C9-B72703156D41}"/>
              </a:ext>
            </a:extLst>
          </p:cNvPr>
          <p:cNvSpPr/>
          <p:nvPr/>
        </p:nvSpPr>
        <p:spPr>
          <a:xfrm>
            <a:off x="6865855" y="5291978"/>
            <a:ext cx="422138" cy="4221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3</a:t>
            </a:r>
            <a:endParaRPr lang="en-US" dirty="0">
              <a:solidFill>
                <a:srgbClr val="56B35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649" y="5739890"/>
            <a:ext cx="864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52F1E"/>
                </a:solidFill>
              </a:rPr>
              <a:t>+ smoothing terms (from prior distributions)</a:t>
            </a:r>
          </a:p>
        </p:txBody>
      </p:sp>
    </p:spTree>
    <p:extLst>
      <p:ext uri="{BB962C8B-B14F-4D97-AF65-F5344CB8AC3E}">
        <p14:creationId xmlns:p14="http://schemas.microsoft.com/office/powerpoint/2010/main" val="372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 animBg="1"/>
      <p:bldP spid="19" grpId="0" animBg="1"/>
      <p:bldP spid="33" grpId="0"/>
      <p:bldP spid="35" grpId="0" animBg="1"/>
      <p:bldP spid="31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C3DA-F3B2-431F-9C92-8DA7B813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of Algorithm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D3C8A-AFCF-47BC-80BC-B329B1DDC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81EC6-0598-4028-B2E8-D9D96DCF8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BC155B-FD9E-4217-AC34-7E7269EB613D}"/>
              </a:ext>
            </a:extLst>
          </p:cNvPr>
          <p:cNvGrpSpPr/>
          <p:nvPr/>
        </p:nvGrpSpPr>
        <p:grpSpPr>
          <a:xfrm>
            <a:off x="219161" y="1412124"/>
            <a:ext cx="8622697" cy="1342571"/>
            <a:chOff x="257688" y="3942514"/>
            <a:chExt cx="8622697" cy="1342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804F58-3130-4996-ADF0-2ED19C30DF83}"/>
                </a:ext>
              </a:extLst>
            </p:cNvPr>
            <p:cNvSpPr txBox="1"/>
            <p:nvPr/>
          </p:nvSpPr>
          <p:spPr>
            <a:xfrm>
              <a:off x="1566486" y="4161682"/>
              <a:ext cx="7313899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“For 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scalability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how can we extend </a:t>
              </a:r>
            </a:p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our algorithm to different settings?”</a:t>
              </a:r>
            </a:p>
          </p:txBody>
        </p:sp>
        <p:pic>
          <p:nvPicPr>
            <p:cNvPr id="8" name="Picture 4" descr="Cute question mark clipart kid">
              <a:extLst>
                <a:ext uri="{FF2B5EF4-FFF2-40B4-BE49-F238E27FC236}">
                  <a16:creationId xmlns:a16="http://schemas.microsoft.com/office/drawing/2014/main" id="{A88CAE81-A0ED-457E-98A2-04E457D1F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88" y="3942514"/>
              <a:ext cx="1231001" cy="134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EE49879-2167-4103-A010-956583EE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45" y="2992085"/>
            <a:ext cx="1210419" cy="17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FFB457-35DA-4644-AFC4-B35DB42D376F}"/>
              </a:ext>
            </a:extLst>
          </p:cNvPr>
          <p:cNvGrpSpPr/>
          <p:nvPr/>
        </p:nvGrpSpPr>
        <p:grpSpPr>
          <a:xfrm>
            <a:off x="3578386" y="2963842"/>
            <a:ext cx="1789261" cy="1778822"/>
            <a:chOff x="3602135" y="3310704"/>
            <a:chExt cx="2293960" cy="2280576"/>
          </a:xfrm>
        </p:grpSpPr>
        <p:pic>
          <p:nvPicPr>
            <p:cNvPr id="12" name="Picture 6" descr="Image result for processors icon">
              <a:extLst>
                <a:ext uri="{FF2B5EF4-FFF2-40B4-BE49-F238E27FC236}">
                  <a16:creationId xmlns:a16="http://schemas.microsoft.com/office/drawing/2014/main" id="{EED70E13-E48B-407E-881E-D66B38F0D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136" y="3317308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processors icon">
              <a:extLst>
                <a:ext uri="{FF2B5EF4-FFF2-40B4-BE49-F238E27FC236}">
                  <a16:creationId xmlns:a16="http://schemas.microsoft.com/office/drawing/2014/main" id="{E3888DC5-F51A-4967-8D0C-C434EEC97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135" y="4464504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Image result for processors icon">
              <a:extLst>
                <a:ext uri="{FF2B5EF4-FFF2-40B4-BE49-F238E27FC236}">
                  <a16:creationId xmlns:a16="http://schemas.microsoft.com/office/drawing/2014/main" id="{A5757642-EEE4-4AE0-84F1-8E354A3D7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320" y="3310704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Image result for processors icon">
              <a:extLst>
                <a:ext uri="{FF2B5EF4-FFF2-40B4-BE49-F238E27FC236}">
                  <a16:creationId xmlns:a16="http://schemas.microsoft.com/office/drawing/2014/main" id="{8791AE7C-BC7E-4B0E-8241-27BC9C8A8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607" y="4464505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doop">
            <a:extLst>
              <a:ext uri="{FF2B5EF4-FFF2-40B4-BE49-F238E27FC236}">
                <a16:creationId xmlns:a16="http://schemas.microsoft.com/office/drawing/2014/main" id="{1A7A3F4E-7A6C-4C91-9C88-4EDBB1D2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01" y="3240889"/>
            <a:ext cx="2524249" cy="12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DC2C9A-7589-4EAD-8DD1-0DEB5E6783EC}"/>
              </a:ext>
            </a:extLst>
          </p:cNvPr>
          <p:cNvSpPr txBox="1"/>
          <p:nvPr/>
        </p:nvSpPr>
        <p:spPr>
          <a:xfrm>
            <a:off x="408398" y="4775329"/>
            <a:ext cx="261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External memory</a:t>
            </a:r>
          </a:p>
          <a:p>
            <a:pPr algn="ctr"/>
            <a:r>
              <a:rPr lang="en-US" sz="2400" dirty="0"/>
              <a:t>(e.g., disk)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A09FA-66BA-44E3-89F6-4E89093B8852}"/>
              </a:ext>
            </a:extLst>
          </p:cNvPr>
          <p:cNvSpPr txBox="1"/>
          <p:nvPr/>
        </p:nvSpPr>
        <p:spPr>
          <a:xfrm>
            <a:off x="3024882" y="4775329"/>
            <a:ext cx="285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Multiprocessor</a:t>
            </a:r>
          </a:p>
          <a:p>
            <a:pPr algn="ctr"/>
            <a:r>
              <a:rPr lang="en-US" sz="2400" dirty="0"/>
              <a:t>(or multi core)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60CE5-0C50-4BCA-9DC8-8B122570A848}"/>
              </a:ext>
            </a:extLst>
          </p:cNvPr>
          <p:cNvSpPr txBox="1"/>
          <p:nvPr/>
        </p:nvSpPr>
        <p:spPr>
          <a:xfrm>
            <a:off x="5892866" y="4775329"/>
            <a:ext cx="261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Distributed</a:t>
            </a:r>
          </a:p>
          <a:p>
            <a:pPr algn="ctr"/>
            <a:r>
              <a:rPr lang="en-US" sz="2400" dirty="0"/>
              <a:t>(e.g., MapReduce)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FBD1A-5131-4084-8F6C-2B94D64BD8C2}"/>
              </a:ext>
            </a:extLst>
          </p:cNvPr>
          <p:cNvSpPr txBox="1"/>
          <p:nvPr/>
        </p:nvSpPr>
        <p:spPr>
          <a:xfrm>
            <a:off x="1960292" y="5731204"/>
            <a:ext cx="5259905" cy="523220"/>
          </a:xfrm>
          <a:prstGeom prst="rect">
            <a:avLst/>
          </a:prstGeom>
          <a:noFill/>
          <a:ln>
            <a:solidFill>
              <a:srgbClr val="E52F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52F1E"/>
                </a:solidFill>
              </a:rPr>
              <a:t>will focus on </a:t>
            </a:r>
            <a:r>
              <a:rPr lang="en-US" sz="2800" i="1" dirty="0">
                <a:solidFill>
                  <a:srgbClr val="E52F1E"/>
                </a:solidFill>
              </a:rPr>
              <a:t>the </a:t>
            </a:r>
            <a:r>
              <a:rPr lang="en-US" sz="2800" b="1" i="1" dirty="0">
                <a:solidFill>
                  <a:srgbClr val="E52F1E"/>
                </a:solidFill>
              </a:rPr>
              <a:t>assignment step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26F9A9-BA2C-4D84-8D8F-08FCDE5F810A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69A5F8F6-D5B6-4A61-A48C-2B2D687BBAC3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F313E553-6443-4DA9-A5FD-6883D259B0F7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27" name="TextBox 37">
              <a:extLst>
                <a:ext uri="{FF2B5EF4-FFF2-40B4-BE49-F238E27FC236}">
                  <a16:creationId xmlns:a16="http://schemas.microsoft.com/office/drawing/2014/main" id="{41D40F4B-77B6-4B62-8EA3-BAA376647F2F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A5CEE688-66EB-447D-BB2F-4B9F09ACADE9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2BAC3D41-3E9D-4F7F-8B89-640D182AE94D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2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ylinder 75">
            <a:extLst>
              <a:ext uri="{FF2B5EF4-FFF2-40B4-BE49-F238E27FC236}">
                <a16:creationId xmlns:a16="http://schemas.microsoft.com/office/drawing/2014/main" id="{43B767CD-1DD3-4973-8E5E-CF7B98F5EDAB}"/>
              </a:ext>
            </a:extLst>
          </p:cNvPr>
          <p:cNvSpPr/>
          <p:nvPr/>
        </p:nvSpPr>
        <p:spPr>
          <a:xfrm>
            <a:off x="394526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ylinder 69">
            <a:extLst>
              <a:ext uri="{FF2B5EF4-FFF2-40B4-BE49-F238E27FC236}">
                <a16:creationId xmlns:a16="http://schemas.microsoft.com/office/drawing/2014/main" id="{FF86A9DC-CE6A-40B3-8EFF-CD66CD20E90B}"/>
              </a:ext>
            </a:extLst>
          </p:cNvPr>
          <p:cNvSpPr/>
          <p:nvPr/>
        </p:nvSpPr>
        <p:spPr>
          <a:xfrm>
            <a:off x="11965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186C4-772D-44FF-9365-EB79685B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Out-of-core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8A1-CFEC-43B9-95CD-CC4031E2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8033365" cy="1082223"/>
          </a:xfrm>
        </p:spPr>
        <p:txBody>
          <a:bodyPr>
            <a:normAutofit/>
          </a:bodyPr>
          <a:lstStyle/>
          <a:p>
            <a:r>
              <a:rPr lang="en-US" dirty="0"/>
              <a:t>Process </a:t>
            </a:r>
            <a:r>
              <a:rPr lang="en-US" b="1" dirty="0"/>
              <a:t>disk-resident data </a:t>
            </a:r>
            <a:r>
              <a:rPr lang="en-US" dirty="0"/>
              <a:t>too large to fit in memory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D724-3142-43FC-9865-DD50D11E3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38149-DC9B-4160-92E6-802E6F04D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r>
              <a:rPr lang="en-US" dirty="0"/>
              <a:t>/40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4F77F6-6BFC-4388-8428-080A47A32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50169"/>
              </p:ext>
            </p:extLst>
          </p:nvPr>
        </p:nvGraphicFramePr>
        <p:xfrm>
          <a:off x="251143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8A68C1D-0288-4B02-97C3-DA1229CB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3202587"/>
            <a:ext cx="328900" cy="326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B0013-ADEA-457E-BE0A-FE7D4DE5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3563985"/>
            <a:ext cx="339318" cy="33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17950-D44E-457B-8CED-B2AF8857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3931580"/>
            <a:ext cx="339318" cy="334695"/>
          </a:xfrm>
          <a:prstGeom prst="rect">
            <a:avLst/>
          </a:prstGeom>
        </p:spPr>
      </p:pic>
      <p:pic>
        <p:nvPicPr>
          <p:cNvPr id="10" name="Picture 2" descr="Image result for profile icon">
            <a:extLst>
              <a:ext uri="{FF2B5EF4-FFF2-40B4-BE49-F238E27FC236}">
                <a16:creationId xmlns:a16="http://schemas.microsoft.com/office/drawing/2014/main" id="{D4321FEA-5EF0-417F-86D5-0C80F97A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onnect icon">
            <a:extLst>
              <a:ext uri="{FF2B5EF4-FFF2-40B4-BE49-F238E27FC236}">
                <a16:creationId xmlns:a16="http://schemas.microsoft.com/office/drawing/2014/main" id="{CFB3CFC6-D89A-4EA5-B02C-BD5B4FD0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DD8DFC9F-68A9-4832-B905-36A134CC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39378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Image result for week icon">
            <a:extLst>
              <a:ext uri="{FF2B5EF4-FFF2-40B4-BE49-F238E27FC236}">
                <a16:creationId xmlns:a16="http://schemas.microsoft.com/office/drawing/2014/main" id="{F712A92F-BCCE-41EC-8C20-C99FB2B6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Image result for week icon">
            <a:extLst>
              <a:ext uri="{FF2B5EF4-FFF2-40B4-BE49-F238E27FC236}">
                <a16:creationId xmlns:a16="http://schemas.microsoft.com/office/drawing/2014/main" id="{2E009A1A-D5AC-4586-AB8A-1565DE0A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Image result for week icon">
            <a:extLst>
              <a:ext uri="{FF2B5EF4-FFF2-40B4-BE49-F238E27FC236}">
                <a16:creationId xmlns:a16="http://schemas.microsoft.com/office/drawing/2014/main" id="{DBE30F1A-7EFF-46F4-82AC-A390217F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CCAF1F-92F7-4CCC-8193-6EEA0553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4306613"/>
            <a:ext cx="339318" cy="334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25E662-5205-4517-97F8-470713F2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4681646"/>
            <a:ext cx="339318" cy="330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CFB20-DC23-4B02-8D2F-EE3316AC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046108"/>
            <a:ext cx="328900" cy="326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3FA276-8486-44E1-B25E-B61B64EE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5405793"/>
            <a:ext cx="339318" cy="3346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C83B9-18DC-448E-9627-8A2447F7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773976"/>
            <a:ext cx="328900" cy="326197"/>
          </a:xfrm>
          <a:prstGeom prst="rect">
            <a:avLst/>
          </a:prstGeom>
        </p:spPr>
      </p:pic>
      <p:pic>
        <p:nvPicPr>
          <p:cNvPr id="23" name="Picture 2" descr="Image result for profile icon">
            <a:extLst>
              <a:ext uri="{FF2B5EF4-FFF2-40B4-BE49-F238E27FC236}">
                <a16:creationId xmlns:a16="http://schemas.microsoft.com/office/drawing/2014/main" id="{A435B52A-C06D-468A-8CEB-2754C524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4288016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connect icon">
            <a:extLst>
              <a:ext uri="{FF2B5EF4-FFF2-40B4-BE49-F238E27FC236}">
                <a16:creationId xmlns:a16="http://schemas.microsoft.com/office/drawing/2014/main" id="{788BBD81-93D6-4984-A355-166E062D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4678150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connect icon">
            <a:extLst>
              <a:ext uri="{FF2B5EF4-FFF2-40B4-BE49-F238E27FC236}">
                <a16:creationId xmlns:a16="http://schemas.microsoft.com/office/drawing/2014/main" id="{7E86BAFD-723C-4E6C-BA89-EA3C7C02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04211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elated image">
            <a:extLst>
              <a:ext uri="{FF2B5EF4-FFF2-40B4-BE49-F238E27FC236}">
                <a16:creationId xmlns:a16="http://schemas.microsoft.com/office/drawing/2014/main" id="{46C98321-AFFC-4D3A-93D5-D3508989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54152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connect icon">
            <a:extLst>
              <a:ext uri="{FF2B5EF4-FFF2-40B4-BE49-F238E27FC236}">
                <a16:creationId xmlns:a16="http://schemas.microsoft.com/office/drawing/2014/main" id="{8B1E54BF-6A85-4B2B-8425-AAB7B09C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 result for week icon">
            <a:extLst>
              <a:ext uri="{FF2B5EF4-FFF2-40B4-BE49-F238E27FC236}">
                <a16:creationId xmlns:a16="http://schemas.microsoft.com/office/drawing/2014/main" id="{342360A1-C9C9-4117-A9C3-C707287A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Image result for week icon">
            <a:extLst>
              <a:ext uri="{FF2B5EF4-FFF2-40B4-BE49-F238E27FC236}">
                <a16:creationId xmlns:a16="http://schemas.microsoft.com/office/drawing/2014/main" id="{44ACEC55-E934-4457-8736-78F48F43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Image result for week icon">
            <a:extLst>
              <a:ext uri="{FF2B5EF4-FFF2-40B4-BE49-F238E27FC236}">
                <a16:creationId xmlns:a16="http://schemas.microsoft.com/office/drawing/2014/main" id="{ABAB569B-F7F9-404C-A6EB-C78BB209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Image result for week icon">
            <a:extLst>
              <a:ext uri="{FF2B5EF4-FFF2-40B4-BE49-F238E27FC236}">
                <a16:creationId xmlns:a16="http://schemas.microsoft.com/office/drawing/2014/main" id="{925BD405-A641-418B-A8FB-BD371FBA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Image result for week icon">
            <a:extLst>
              <a:ext uri="{FF2B5EF4-FFF2-40B4-BE49-F238E27FC236}">
                <a16:creationId xmlns:a16="http://schemas.microsoft.com/office/drawing/2014/main" id="{BECCC2A9-2012-49B0-B97A-70A7D356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4925DDC-404B-4570-889A-D2CE225C6792}"/>
              </a:ext>
            </a:extLst>
          </p:cNvPr>
          <p:cNvSpPr/>
          <p:nvPr/>
        </p:nvSpPr>
        <p:spPr>
          <a:xfrm>
            <a:off x="208523" y="2413751"/>
            <a:ext cx="1622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Input data: 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89DF20C-0819-4BB8-A791-57EF516B5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11089"/>
              </p:ext>
            </p:extLst>
          </p:nvPr>
        </p:nvGraphicFramePr>
        <p:xfrm>
          <a:off x="4129520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7EB5E958-BC1D-4C12-831A-B714E06A4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35" y="3202587"/>
            <a:ext cx="328900" cy="326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69DBBB-9F69-492A-85E6-FD0456B34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35" y="5766756"/>
            <a:ext cx="339318" cy="3309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BC265C-17D2-4A3B-8D0F-3F5976EC2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668021"/>
            <a:ext cx="339318" cy="334695"/>
          </a:xfrm>
          <a:prstGeom prst="rect">
            <a:avLst/>
          </a:prstGeom>
        </p:spPr>
      </p:pic>
      <p:pic>
        <p:nvPicPr>
          <p:cNvPr id="42" name="Picture 2" descr="Image result for profile icon">
            <a:extLst>
              <a:ext uri="{FF2B5EF4-FFF2-40B4-BE49-F238E27FC236}">
                <a16:creationId xmlns:a16="http://schemas.microsoft.com/office/drawing/2014/main" id="{1590A57E-BA28-41C6-81DE-151A3108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 result for connect icon">
            <a:extLst>
              <a:ext uri="{FF2B5EF4-FFF2-40B4-BE49-F238E27FC236}">
                <a16:creationId xmlns:a16="http://schemas.microsoft.com/office/drawing/2014/main" id="{C489FFF8-6D31-49DB-9722-E7AEAFC5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Related image">
            <a:extLst>
              <a:ext uri="{FF2B5EF4-FFF2-40B4-BE49-F238E27FC236}">
                <a16:creationId xmlns:a16="http://schemas.microsoft.com/office/drawing/2014/main" id="{09F556F8-792D-459A-A2F1-81D880E5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305210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Image result for week icon">
            <a:extLst>
              <a:ext uri="{FF2B5EF4-FFF2-40B4-BE49-F238E27FC236}">
                <a16:creationId xmlns:a16="http://schemas.microsoft.com/office/drawing/2014/main" id="{DC48223B-F0EE-4231-A608-9778AE7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Image result for week icon">
            <a:extLst>
              <a:ext uri="{FF2B5EF4-FFF2-40B4-BE49-F238E27FC236}">
                <a16:creationId xmlns:a16="http://schemas.microsoft.com/office/drawing/2014/main" id="{68F365BD-7AEC-442D-BBE9-D79A5A38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Image result for week icon">
            <a:extLst>
              <a:ext uri="{FF2B5EF4-FFF2-40B4-BE49-F238E27FC236}">
                <a16:creationId xmlns:a16="http://schemas.microsoft.com/office/drawing/2014/main" id="{80B03318-375B-4A97-8323-F514B368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6F24C6-CD9E-48AA-A8F4-04EA2F86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306613"/>
            <a:ext cx="339318" cy="3346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1D7E6FA-398D-4BD3-9EA9-CFBCBCED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17" y="5397901"/>
            <a:ext cx="339318" cy="3309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CB2155-2C53-48D9-83CC-2DAFFB2D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8" y="3571442"/>
            <a:ext cx="328900" cy="3261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A072D7-95B5-4BED-8264-29A19528F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709" y="5033701"/>
            <a:ext cx="339318" cy="3346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BA43AE-6276-4123-800C-D12E9194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26" y="3946193"/>
            <a:ext cx="328900" cy="326197"/>
          </a:xfrm>
          <a:prstGeom prst="rect">
            <a:avLst/>
          </a:prstGeom>
        </p:spPr>
      </p:pic>
      <p:pic>
        <p:nvPicPr>
          <p:cNvPr id="53" name="Picture 2" descr="Image result for profile icon">
            <a:extLst>
              <a:ext uri="{FF2B5EF4-FFF2-40B4-BE49-F238E27FC236}">
                <a16:creationId xmlns:a16="http://schemas.microsoft.com/office/drawing/2014/main" id="{CEC581BF-697D-4240-81E0-6FA10ECE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648950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connect icon">
            <a:extLst>
              <a:ext uri="{FF2B5EF4-FFF2-40B4-BE49-F238E27FC236}">
                <a16:creationId xmlns:a16="http://schemas.microsoft.com/office/drawing/2014/main" id="{35A598DC-619E-48CC-92CE-D4CE1FA4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22" y="541494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Image result for connect icon">
            <a:extLst>
              <a:ext uri="{FF2B5EF4-FFF2-40B4-BE49-F238E27FC236}">
                <a16:creationId xmlns:a16="http://schemas.microsoft.com/office/drawing/2014/main" id="{3E55F352-34DE-4AE7-8DAB-0F0BA0D0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961168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Related image">
            <a:extLst>
              <a:ext uri="{FF2B5EF4-FFF2-40B4-BE49-F238E27FC236}">
                <a16:creationId xmlns:a16="http://schemas.microsoft.com/office/drawing/2014/main" id="{01747E8A-7618-4133-825F-9B0912B7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5042175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connect icon">
            <a:extLst>
              <a:ext uri="{FF2B5EF4-FFF2-40B4-BE49-F238E27FC236}">
                <a16:creationId xmlns:a16="http://schemas.microsoft.com/office/drawing/2014/main" id="{C3515F54-5013-4EF6-ACE8-F1367A0A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Image result for week icon">
            <a:extLst>
              <a:ext uri="{FF2B5EF4-FFF2-40B4-BE49-F238E27FC236}">
                <a16:creationId xmlns:a16="http://schemas.microsoft.com/office/drawing/2014/main" id="{388FEAC8-2A1D-4144-AFD6-FD9E8665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Image result for week icon">
            <a:extLst>
              <a:ext uri="{FF2B5EF4-FFF2-40B4-BE49-F238E27FC236}">
                <a16:creationId xmlns:a16="http://schemas.microsoft.com/office/drawing/2014/main" id="{5B51F5A0-D412-42EA-9CC3-02C0945F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" descr="Image result for week icon">
            <a:extLst>
              <a:ext uri="{FF2B5EF4-FFF2-40B4-BE49-F238E27FC236}">
                <a16:creationId xmlns:a16="http://schemas.microsoft.com/office/drawing/2014/main" id="{DF0ED106-4B97-493A-8A30-A5F22632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Image result for week icon">
            <a:extLst>
              <a:ext uri="{FF2B5EF4-FFF2-40B4-BE49-F238E27FC236}">
                <a16:creationId xmlns:a16="http://schemas.microsoft.com/office/drawing/2014/main" id="{EB159BF2-383F-4EB1-BC23-89BDF1E5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Image result for week icon">
            <a:extLst>
              <a:ext uri="{FF2B5EF4-FFF2-40B4-BE49-F238E27FC236}">
                <a16:creationId xmlns:a16="http://schemas.microsoft.com/office/drawing/2014/main" id="{BDAB125F-CB4E-4C38-90B3-3E373A44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6907528-E8EA-4EEF-A19E-47C036795DE3}"/>
              </a:ext>
            </a:extLst>
          </p:cNvPr>
          <p:cNvSpPr txBox="1"/>
          <p:nvPr/>
        </p:nvSpPr>
        <p:spPr>
          <a:xfrm>
            <a:off x="2842138" y="4294523"/>
            <a:ext cx="122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52F1E"/>
                </a:solidFill>
              </a:rPr>
              <a:t>sort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by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 users</a:t>
            </a:r>
            <a:endParaRPr lang="en-US" sz="2000" dirty="0">
              <a:solidFill>
                <a:srgbClr val="E52F1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4CBA62-7F0D-41DC-83AA-A7160112AC2E}"/>
              </a:ext>
            </a:extLst>
          </p:cNvPr>
          <p:cNvSpPr/>
          <p:nvPr/>
        </p:nvSpPr>
        <p:spPr>
          <a:xfrm>
            <a:off x="4129520" y="3163566"/>
            <a:ext cx="2592930" cy="1122318"/>
          </a:xfrm>
          <a:prstGeom prst="rect">
            <a:avLst/>
          </a:prstGeom>
          <a:noFill/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 descr="Image result for main memory icon">
            <a:extLst>
              <a:ext uri="{FF2B5EF4-FFF2-40B4-BE49-F238E27FC236}">
                <a16:creationId xmlns:a16="http://schemas.microsoft.com/office/drawing/2014/main" id="{12E5CD41-B03C-4CAB-90E9-66D9DDEF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20" y="3959244"/>
            <a:ext cx="1531639" cy="9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C4AEF270-8FF0-4D57-A7C0-47C6E674EFF0}"/>
              </a:ext>
            </a:extLst>
          </p:cNvPr>
          <p:cNvSpPr/>
          <p:nvPr/>
        </p:nvSpPr>
        <p:spPr>
          <a:xfrm rot="2248231">
            <a:off x="7154299" y="3824393"/>
            <a:ext cx="472051" cy="331707"/>
          </a:xfrm>
          <a:prstGeom prst="rightArrow">
            <a:avLst/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13319D-E21A-40ED-9BC6-A38862858510}"/>
              </a:ext>
            </a:extLst>
          </p:cNvPr>
          <p:cNvSpPr txBox="1"/>
          <p:nvPr/>
        </p:nvSpPr>
        <p:spPr>
          <a:xfrm>
            <a:off x="7361812" y="3452859"/>
            <a:ext cx="8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A7EB8"/>
                </a:solidFill>
              </a:rPr>
              <a:t>load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2C3B4075-B6C5-41AC-88F9-847348C0CE2C}"/>
              </a:ext>
            </a:extLst>
          </p:cNvPr>
          <p:cNvSpPr/>
          <p:nvPr/>
        </p:nvSpPr>
        <p:spPr>
          <a:xfrm>
            <a:off x="3230548" y="4014179"/>
            <a:ext cx="472051" cy="331707"/>
          </a:xfrm>
          <a:prstGeom prst="rightArrow">
            <a:avLst/>
          </a:prstGeom>
          <a:solidFill>
            <a:srgbClr val="E52F1E"/>
          </a:solidFill>
          <a:ln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801CFD0D-BC3D-4AD5-AD30-994FCE4259AC}"/>
              </a:ext>
            </a:extLst>
          </p:cNvPr>
          <p:cNvSpPr/>
          <p:nvPr/>
        </p:nvSpPr>
        <p:spPr>
          <a:xfrm rot="13063457">
            <a:off x="6975415" y="4054305"/>
            <a:ext cx="472051" cy="331707"/>
          </a:xfrm>
          <a:prstGeom prst="rightArrow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CB09A80-C980-4B62-B25D-1154DAB8505D}"/>
              </a:ext>
            </a:extLst>
          </p:cNvPr>
          <p:cNvSpPr txBox="1"/>
          <p:nvPr/>
        </p:nvSpPr>
        <p:spPr>
          <a:xfrm>
            <a:off x="6923905" y="4375886"/>
            <a:ext cx="195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B353"/>
                </a:solidFill>
              </a:rPr>
              <a:t>store</a:t>
            </a:r>
          </a:p>
          <a:p>
            <a:r>
              <a:rPr lang="en-US" sz="2400" dirty="0">
                <a:solidFill>
                  <a:srgbClr val="56B353"/>
                </a:solidFill>
              </a:rPr>
              <a:t>(latent stages)</a:t>
            </a:r>
          </a:p>
        </p:txBody>
      </p:sp>
      <p:sp>
        <p:nvSpPr>
          <p:cNvPr id="73" name="Speech Bubble: Oval 72">
            <a:extLst>
              <a:ext uri="{FF2B5EF4-FFF2-40B4-BE49-F238E27FC236}">
                <a16:creationId xmlns:a16="http://schemas.microsoft.com/office/drawing/2014/main" id="{B0135408-65CE-4804-A932-5E231427B2DB}"/>
              </a:ext>
            </a:extLst>
          </p:cNvPr>
          <p:cNvSpPr/>
          <p:nvPr/>
        </p:nvSpPr>
        <p:spPr>
          <a:xfrm>
            <a:off x="7310663" y="2017087"/>
            <a:ext cx="1731432" cy="1245754"/>
          </a:xfrm>
          <a:prstGeom prst="wedgeEllipseCallout">
            <a:avLst>
              <a:gd name="adj1" fmla="val 25265"/>
              <a:gd name="adj2" fmla="val 9631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C4AC47-B6B3-41CF-ACD8-1289CF9DAF18}"/>
              </a:ext>
            </a:extLst>
          </p:cNvPr>
          <p:cNvSpPr txBox="1"/>
          <p:nvPr/>
        </p:nvSpPr>
        <p:spPr>
          <a:xfrm>
            <a:off x="7434551" y="2413068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1E0F888-5D36-46D1-BD79-03437853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122" y="2495177"/>
            <a:ext cx="328900" cy="326197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DF670593-4435-4DAC-965B-F69C19AAAC70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88" name="TextBox 34">
              <a:extLst>
                <a:ext uri="{FF2B5EF4-FFF2-40B4-BE49-F238E27FC236}">
                  <a16:creationId xmlns:a16="http://schemas.microsoft.com/office/drawing/2014/main" id="{E64A1122-2DFB-486D-8FE5-C088436AC37E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215F9583-252E-4768-9FC5-06B2FB8B59F1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90" name="TextBox 37">
              <a:extLst>
                <a:ext uri="{FF2B5EF4-FFF2-40B4-BE49-F238E27FC236}">
                  <a16:creationId xmlns:a16="http://schemas.microsoft.com/office/drawing/2014/main" id="{04DC0FB4-1483-4C9E-B608-5BEB8E940C59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1" name="TextBox 38">
              <a:extLst>
                <a:ext uri="{FF2B5EF4-FFF2-40B4-BE49-F238E27FC236}">
                  <a16:creationId xmlns:a16="http://schemas.microsoft.com/office/drawing/2014/main" id="{463E9C4D-62ED-4B4C-833E-FB9868095736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92" name="TextBox 37">
              <a:extLst>
                <a:ext uri="{FF2B5EF4-FFF2-40B4-BE49-F238E27FC236}">
                  <a16:creationId xmlns:a16="http://schemas.microsoft.com/office/drawing/2014/main" id="{059FE4D2-E90C-4418-A088-615CDE0E1848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1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5" grpId="0"/>
      <p:bldP spid="66" grpId="0" animBg="1"/>
      <p:bldP spid="71" grpId="0" animBg="1"/>
      <p:bldP spid="68" grpId="0"/>
      <p:bldP spid="77" grpId="0" animBg="1"/>
      <p:bldP spid="80" grpId="0" animBg="1"/>
      <p:bldP spid="83" grpId="0"/>
      <p:bldP spid="73" grpId="0" animBg="1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ylinder 75">
            <a:extLst>
              <a:ext uri="{FF2B5EF4-FFF2-40B4-BE49-F238E27FC236}">
                <a16:creationId xmlns:a16="http://schemas.microsoft.com/office/drawing/2014/main" id="{43B767CD-1DD3-4973-8E5E-CF7B98F5EDAB}"/>
              </a:ext>
            </a:extLst>
          </p:cNvPr>
          <p:cNvSpPr/>
          <p:nvPr/>
        </p:nvSpPr>
        <p:spPr>
          <a:xfrm>
            <a:off x="394526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ylinder 69">
            <a:extLst>
              <a:ext uri="{FF2B5EF4-FFF2-40B4-BE49-F238E27FC236}">
                <a16:creationId xmlns:a16="http://schemas.microsoft.com/office/drawing/2014/main" id="{FF86A9DC-CE6A-40B3-8EFF-CD66CD20E90B}"/>
              </a:ext>
            </a:extLst>
          </p:cNvPr>
          <p:cNvSpPr/>
          <p:nvPr/>
        </p:nvSpPr>
        <p:spPr>
          <a:xfrm>
            <a:off x="11965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186C4-772D-44FF-9365-EB79685B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Out-of-core Processing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8A1-CFEC-43B9-95CD-CC4031E2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8033365" cy="1082223"/>
          </a:xfrm>
        </p:spPr>
        <p:txBody>
          <a:bodyPr>
            <a:normAutofit/>
          </a:bodyPr>
          <a:lstStyle/>
          <a:p>
            <a:r>
              <a:rPr lang="en-US" dirty="0"/>
              <a:t>Process </a:t>
            </a:r>
            <a:r>
              <a:rPr lang="en-US" b="1" dirty="0"/>
              <a:t>disk-resident data </a:t>
            </a:r>
            <a:r>
              <a:rPr lang="en-US" dirty="0"/>
              <a:t>too large to fit in memory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D724-3142-43FC-9865-DD50D11E3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38149-DC9B-4160-92E6-802E6F04D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r>
              <a:rPr lang="en-US" dirty="0"/>
              <a:t>/40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4F77F6-6BFC-4388-8428-080A47A3289B}"/>
              </a:ext>
            </a:extLst>
          </p:cNvPr>
          <p:cNvGraphicFramePr>
            <a:graphicFrameLocks noGrp="1"/>
          </p:cNvGraphicFramePr>
          <p:nvPr/>
        </p:nvGraphicFramePr>
        <p:xfrm>
          <a:off x="251143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8A68C1D-0288-4B02-97C3-DA1229CB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3202587"/>
            <a:ext cx="328900" cy="326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B0013-ADEA-457E-BE0A-FE7D4DE5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3563985"/>
            <a:ext cx="339318" cy="33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17950-D44E-457B-8CED-B2AF8857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3931580"/>
            <a:ext cx="339318" cy="334695"/>
          </a:xfrm>
          <a:prstGeom prst="rect">
            <a:avLst/>
          </a:prstGeom>
        </p:spPr>
      </p:pic>
      <p:pic>
        <p:nvPicPr>
          <p:cNvPr id="10" name="Picture 2" descr="Image result for profile icon">
            <a:extLst>
              <a:ext uri="{FF2B5EF4-FFF2-40B4-BE49-F238E27FC236}">
                <a16:creationId xmlns:a16="http://schemas.microsoft.com/office/drawing/2014/main" id="{D4321FEA-5EF0-417F-86D5-0C80F97A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onnect icon">
            <a:extLst>
              <a:ext uri="{FF2B5EF4-FFF2-40B4-BE49-F238E27FC236}">
                <a16:creationId xmlns:a16="http://schemas.microsoft.com/office/drawing/2014/main" id="{CFB3CFC6-D89A-4EA5-B02C-BD5B4FD0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DD8DFC9F-68A9-4832-B905-36A134CC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39378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Image result for week icon">
            <a:extLst>
              <a:ext uri="{FF2B5EF4-FFF2-40B4-BE49-F238E27FC236}">
                <a16:creationId xmlns:a16="http://schemas.microsoft.com/office/drawing/2014/main" id="{F712A92F-BCCE-41EC-8C20-C99FB2B6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Image result for week icon">
            <a:extLst>
              <a:ext uri="{FF2B5EF4-FFF2-40B4-BE49-F238E27FC236}">
                <a16:creationId xmlns:a16="http://schemas.microsoft.com/office/drawing/2014/main" id="{2E009A1A-D5AC-4586-AB8A-1565DE0A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Image result for week icon">
            <a:extLst>
              <a:ext uri="{FF2B5EF4-FFF2-40B4-BE49-F238E27FC236}">
                <a16:creationId xmlns:a16="http://schemas.microsoft.com/office/drawing/2014/main" id="{DBE30F1A-7EFF-46F4-82AC-A390217F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CCAF1F-92F7-4CCC-8193-6EEA0553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4306613"/>
            <a:ext cx="339318" cy="334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25E662-5205-4517-97F8-470713F2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4681646"/>
            <a:ext cx="339318" cy="330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CFB20-DC23-4B02-8D2F-EE3316AC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046108"/>
            <a:ext cx="328900" cy="326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3FA276-8486-44E1-B25E-B61B64EE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5405793"/>
            <a:ext cx="339318" cy="3346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C83B9-18DC-448E-9627-8A2447F7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773976"/>
            <a:ext cx="328900" cy="326197"/>
          </a:xfrm>
          <a:prstGeom prst="rect">
            <a:avLst/>
          </a:prstGeom>
        </p:spPr>
      </p:pic>
      <p:pic>
        <p:nvPicPr>
          <p:cNvPr id="23" name="Picture 2" descr="Image result for profile icon">
            <a:extLst>
              <a:ext uri="{FF2B5EF4-FFF2-40B4-BE49-F238E27FC236}">
                <a16:creationId xmlns:a16="http://schemas.microsoft.com/office/drawing/2014/main" id="{A435B52A-C06D-468A-8CEB-2754C524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4288016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connect icon">
            <a:extLst>
              <a:ext uri="{FF2B5EF4-FFF2-40B4-BE49-F238E27FC236}">
                <a16:creationId xmlns:a16="http://schemas.microsoft.com/office/drawing/2014/main" id="{788BBD81-93D6-4984-A355-166E062D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4678150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connect icon">
            <a:extLst>
              <a:ext uri="{FF2B5EF4-FFF2-40B4-BE49-F238E27FC236}">
                <a16:creationId xmlns:a16="http://schemas.microsoft.com/office/drawing/2014/main" id="{7E86BAFD-723C-4E6C-BA89-EA3C7C02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04211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elated image">
            <a:extLst>
              <a:ext uri="{FF2B5EF4-FFF2-40B4-BE49-F238E27FC236}">
                <a16:creationId xmlns:a16="http://schemas.microsoft.com/office/drawing/2014/main" id="{46C98321-AFFC-4D3A-93D5-D3508989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54152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connect icon">
            <a:extLst>
              <a:ext uri="{FF2B5EF4-FFF2-40B4-BE49-F238E27FC236}">
                <a16:creationId xmlns:a16="http://schemas.microsoft.com/office/drawing/2014/main" id="{8B1E54BF-6A85-4B2B-8425-AAB7B09C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 result for week icon">
            <a:extLst>
              <a:ext uri="{FF2B5EF4-FFF2-40B4-BE49-F238E27FC236}">
                <a16:creationId xmlns:a16="http://schemas.microsoft.com/office/drawing/2014/main" id="{342360A1-C9C9-4117-A9C3-C707287A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Image result for week icon">
            <a:extLst>
              <a:ext uri="{FF2B5EF4-FFF2-40B4-BE49-F238E27FC236}">
                <a16:creationId xmlns:a16="http://schemas.microsoft.com/office/drawing/2014/main" id="{44ACEC55-E934-4457-8736-78F48F43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Image result for week icon">
            <a:extLst>
              <a:ext uri="{FF2B5EF4-FFF2-40B4-BE49-F238E27FC236}">
                <a16:creationId xmlns:a16="http://schemas.microsoft.com/office/drawing/2014/main" id="{ABAB569B-F7F9-404C-A6EB-C78BB209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Image result for week icon">
            <a:extLst>
              <a:ext uri="{FF2B5EF4-FFF2-40B4-BE49-F238E27FC236}">
                <a16:creationId xmlns:a16="http://schemas.microsoft.com/office/drawing/2014/main" id="{925BD405-A641-418B-A8FB-BD371FBA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Image result for week icon">
            <a:extLst>
              <a:ext uri="{FF2B5EF4-FFF2-40B4-BE49-F238E27FC236}">
                <a16:creationId xmlns:a16="http://schemas.microsoft.com/office/drawing/2014/main" id="{BECCC2A9-2012-49B0-B97A-70A7D356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4925DDC-404B-4570-889A-D2CE225C6792}"/>
              </a:ext>
            </a:extLst>
          </p:cNvPr>
          <p:cNvSpPr/>
          <p:nvPr/>
        </p:nvSpPr>
        <p:spPr>
          <a:xfrm>
            <a:off x="208523" y="2413751"/>
            <a:ext cx="1622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Input data: 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89DF20C-0819-4BB8-A791-57EF516B5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728958"/>
              </p:ext>
            </p:extLst>
          </p:nvPr>
        </p:nvGraphicFramePr>
        <p:xfrm>
          <a:off x="4129520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7EB5E958-BC1D-4C12-831A-B714E06A4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35" y="3202587"/>
            <a:ext cx="328900" cy="326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69DBBB-9F69-492A-85E6-FD0456B34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35" y="5766756"/>
            <a:ext cx="339318" cy="3309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BC265C-17D2-4A3B-8D0F-3F5976EC2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668021"/>
            <a:ext cx="339318" cy="334695"/>
          </a:xfrm>
          <a:prstGeom prst="rect">
            <a:avLst/>
          </a:prstGeom>
        </p:spPr>
      </p:pic>
      <p:pic>
        <p:nvPicPr>
          <p:cNvPr id="42" name="Picture 2" descr="Image result for profile icon">
            <a:extLst>
              <a:ext uri="{FF2B5EF4-FFF2-40B4-BE49-F238E27FC236}">
                <a16:creationId xmlns:a16="http://schemas.microsoft.com/office/drawing/2014/main" id="{1590A57E-BA28-41C6-81DE-151A3108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 result for connect icon">
            <a:extLst>
              <a:ext uri="{FF2B5EF4-FFF2-40B4-BE49-F238E27FC236}">
                <a16:creationId xmlns:a16="http://schemas.microsoft.com/office/drawing/2014/main" id="{C489FFF8-6D31-49DB-9722-E7AEAFC5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Related image">
            <a:extLst>
              <a:ext uri="{FF2B5EF4-FFF2-40B4-BE49-F238E27FC236}">
                <a16:creationId xmlns:a16="http://schemas.microsoft.com/office/drawing/2014/main" id="{09F556F8-792D-459A-A2F1-81D880E5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305210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Image result for week icon">
            <a:extLst>
              <a:ext uri="{FF2B5EF4-FFF2-40B4-BE49-F238E27FC236}">
                <a16:creationId xmlns:a16="http://schemas.microsoft.com/office/drawing/2014/main" id="{DC48223B-F0EE-4231-A608-9778AE7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Image result for week icon">
            <a:extLst>
              <a:ext uri="{FF2B5EF4-FFF2-40B4-BE49-F238E27FC236}">
                <a16:creationId xmlns:a16="http://schemas.microsoft.com/office/drawing/2014/main" id="{68F365BD-7AEC-442D-BBE9-D79A5A38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Image result for week icon">
            <a:extLst>
              <a:ext uri="{FF2B5EF4-FFF2-40B4-BE49-F238E27FC236}">
                <a16:creationId xmlns:a16="http://schemas.microsoft.com/office/drawing/2014/main" id="{80B03318-375B-4A97-8323-F514B368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6F24C6-CD9E-48AA-A8F4-04EA2F86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306613"/>
            <a:ext cx="339318" cy="3346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1D7E6FA-398D-4BD3-9EA9-CFBCBCED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17" y="5397901"/>
            <a:ext cx="339318" cy="3309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CB2155-2C53-48D9-83CC-2DAFFB2D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8" y="3571442"/>
            <a:ext cx="328900" cy="3261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A072D7-95B5-4BED-8264-29A19528F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709" y="5033701"/>
            <a:ext cx="339318" cy="3346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BA43AE-6276-4123-800C-D12E9194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26" y="3946193"/>
            <a:ext cx="328900" cy="326197"/>
          </a:xfrm>
          <a:prstGeom prst="rect">
            <a:avLst/>
          </a:prstGeom>
        </p:spPr>
      </p:pic>
      <p:pic>
        <p:nvPicPr>
          <p:cNvPr id="53" name="Picture 2" descr="Image result for profile icon">
            <a:extLst>
              <a:ext uri="{FF2B5EF4-FFF2-40B4-BE49-F238E27FC236}">
                <a16:creationId xmlns:a16="http://schemas.microsoft.com/office/drawing/2014/main" id="{CEC581BF-697D-4240-81E0-6FA10ECE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648950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connect icon">
            <a:extLst>
              <a:ext uri="{FF2B5EF4-FFF2-40B4-BE49-F238E27FC236}">
                <a16:creationId xmlns:a16="http://schemas.microsoft.com/office/drawing/2014/main" id="{35A598DC-619E-48CC-92CE-D4CE1FA4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22" y="541494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Image result for connect icon">
            <a:extLst>
              <a:ext uri="{FF2B5EF4-FFF2-40B4-BE49-F238E27FC236}">
                <a16:creationId xmlns:a16="http://schemas.microsoft.com/office/drawing/2014/main" id="{3E55F352-34DE-4AE7-8DAB-0F0BA0D0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961168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Related image">
            <a:extLst>
              <a:ext uri="{FF2B5EF4-FFF2-40B4-BE49-F238E27FC236}">
                <a16:creationId xmlns:a16="http://schemas.microsoft.com/office/drawing/2014/main" id="{01747E8A-7618-4133-825F-9B0912B7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5042175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connect icon">
            <a:extLst>
              <a:ext uri="{FF2B5EF4-FFF2-40B4-BE49-F238E27FC236}">
                <a16:creationId xmlns:a16="http://schemas.microsoft.com/office/drawing/2014/main" id="{C3515F54-5013-4EF6-ACE8-F1367A0A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Image result for week icon">
            <a:extLst>
              <a:ext uri="{FF2B5EF4-FFF2-40B4-BE49-F238E27FC236}">
                <a16:creationId xmlns:a16="http://schemas.microsoft.com/office/drawing/2014/main" id="{388FEAC8-2A1D-4144-AFD6-FD9E8665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Image result for week icon">
            <a:extLst>
              <a:ext uri="{FF2B5EF4-FFF2-40B4-BE49-F238E27FC236}">
                <a16:creationId xmlns:a16="http://schemas.microsoft.com/office/drawing/2014/main" id="{5B51F5A0-D412-42EA-9CC3-02C0945F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" descr="Image result for week icon">
            <a:extLst>
              <a:ext uri="{FF2B5EF4-FFF2-40B4-BE49-F238E27FC236}">
                <a16:creationId xmlns:a16="http://schemas.microsoft.com/office/drawing/2014/main" id="{DF0ED106-4B97-493A-8A30-A5F22632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Image result for week icon">
            <a:extLst>
              <a:ext uri="{FF2B5EF4-FFF2-40B4-BE49-F238E27FC236}">
                <a16:creationId xmlns:a16="http://schemas.microsoft.com/office/drawing/2014/main" id="{EB159BF2-383F-4EB1-BC23-89BDF1E5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Image result for week icon">
            <a:extLst>
              <a:ext uri="{FF2B5EF4-FFF2-40B4-BE49-F238E27FC236}">
                <a16:creationId xmlns:a16="http://schemas.microsoft.com/office/drawing/2014/main" id="{BDAB125F-CB4E-4C38-90B3-3E373A44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6907528-E8EA-4EEF-A19E-47C036795DE3}"/>
              </a:ext>
            </a:extLst>
          </p:cNvPr>
          <p:cNvSpPr txBox="1"/>
          <p:nvPr/>
        </p:nvSpPr>
        <p:spPr>
          <a:xfrm>
            <a:off x="2842138" y="4294523"/>
            <a:ext cx="122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52F1E"/>
                </a:solidFill>
              </a:rPr>
              <a:t>sort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by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 users</a:t>
            </a:r>
            <a:endParaRPr lang="en-US" sz="2000" dirty="0">
              <a:solidFill>
                <a:srgbClr val="E52F1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4CBA62-7F0D-41DC-83AA-A7160112AC2E}"/>
              </a:ext>
            </a:extLst>
          </p:cNvPr>
          <p:cNvSpPr/>
          <p:nvPr/>
        </p:nvSpPr>
        <p:spPr>
          <a:xfrm>
            <a:off x="4129520" y="4271544"/>
            <a:ext cx="2592930" cy="1122318"/>
          </a:xfrm>
          <a:prstGeom prst="rect">
            <a:avLst/>
          </a:prstGeom>
          <a:noFill/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 descr="Image result for main memory icon">
            <a:extLst>
              <a:ext uri="{FF2B5EF4-FFF2-40B4-BE49-F238E27FC236}">
                <a16:creationId xmlns:a16="http://schemas.microsoft.com/office/drawing/2014/main" id="{12E5CD41-B03C-4CAB-90E9-66D9DDEF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20" y="3959244"/>
            <a:ext cx="1531639" cy="9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C4AEF270-8FF0-4D57-A7C0-47C6E674EFF0}"/>
              </a:ext>
            </a:extLst>
          </p:cNvPr>
          <p:cNvSpPr/>
          <p:nvPr/>
        </p:nvSpPr>
        <p:spPr>
          <a:xfrm rot="20385966">
            <a:off x="7063500" y="4526592"/>
            <a:ext cx="472051" cy="331707"/>
          </a:xfrm>
          <a:prstGeom prst="rightArrow">
            <a:avLst/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13319D-E21A-40ED-9BC6-A38862858510}"/>
              </a:ext>
            </a:extLst>
          </p:cNvPr>
          <p:cNvSpPr txBox="1"/>
          <p:nvPr/>
        </p:nvSpPr>
        <p:spPr>
          <a:xfrm>
            <a:off x="6869865" y="4087428"/>
            <a:ext cx="8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A7EB8"/>
                </a:solidFill>
              </a:rPr>
              <a:t>load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2C3B4075-B6C5-41AC-88F9-847348C0CE2C}"/>
              </a:ext>
            </a:extLst>
          </p:cNvPr>
          <p:cNvSpPr/>
          <p:nvPr/>
        </p:nvSpPr>
        <p:spPr>
          <a:xfrm>
            <a:off x="3230548" y="4014179"/>
            <a:ext cx="472051" cy="331707"/>
          </a:xfrm>
          <a:prstGeom prst="rightArrow">
            <a:avLst/>
          </a:prstGeom>
          <a:solidFill>
            <a:srgbClr val="E52F1E"/>
          </a:solidFill>
          <a:ln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801CFD0D-BC3D-4AD5-AD30-994FCE4259AC}"/>
              </a:ext>
            </a:extLst>
          </p:cNvPr>
          <p:cNvSpPr/>
          <p:nvPr/>
        </p:nvSpPr>
        <p:spPr>
          <a:xfrm rot="9539119">
            <a:off x="7150588" y="4821226"/>
            <a:ext cx="472051" cy="331707"/>
          </a:xfrm>
          <a:prstGeom prst="rightArrow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CB09A80-C980-4B62-B25D-1154DAB8505D}"/>
              </a:ext>
            </a:extLst>
          </p:cNvPr>
          <p:cNvSpPr txBox="1"/>
          <p:nvPr/>
        </p:nvSpPr>
        <p:spPr>
          <a:xfrm>
            <a:off x="7149137" y="5076318"/>
            <a:ext cx="201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B353"/>
                </a:solidFill>
              </a:rPr>
              <a:t>store</a:t>
            </a:r>
          </a:p>
          <a:p>
            <a:r>
              <a:rPr lang="en-US" sz="2400" dirty="0">
                <a:solidFill>
                  <a:srgbClr val="56B353"/>
                </a:solidFill>
              </a:rPr>
              <a:t>(latent stages)</a:t>
            </a:r>
          </a:p>
        </p:txBody>
      </p:sp>
      <p:sp>
        <p:nvSpPr>
          <p:cNvPr id="73" name="Speech Bubble: Oval 72">
            <a:extLst>
              <a:ext uri="{FF2B5EF4-FFF2-40B4-BE49-F238E27FC236}">
                <a16:creationId xmlns:a16="http://schemas.microsoft.com/office/drawing/2014/main" id="{B0135408-65CE-4804-A932-5E231427B2DB}"/>
              </a:ext>
            </a:extLst>
          </p:cNvPr>
          <p:cNvSpPr/>
          <p:nvPr/>
        </p:nvSpPr>
        <p:spPr>
          <a:xfrm>
            <a:off x="7310663" y="2017087"/>
            <a:ext cx="1731432" cy="1245754"/>
          </a:xfrm>
          <a:prstGeom prst="wedgeEllipseCallout">
            <a:avLst>
              <a:gd name="adj1" fmla="val 25265"/>
              <a:gd name="adj2" fmla="val 9631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C4AC47-B6B3-41CF-ACD8-1289CF9DAF18}"/>
              </a:ext>
            </a:extLst>
          </p:cNvPr>
          <p:cNvSpPr txBox="1"/>
          <p:nvPr/>
        </p:nvSpPr>
        <p:spPr>
          <a:xfrm>
            <a:off x="7434551" y="2413068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B7FE59B-15AB-41FC-82C4-ACBEE4135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004" y="2482890"/>
            <a:ext cx="339318" cy="33469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307A972-D108-4005-B168-A69960608A60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B3D8587C-2258-4A91-9126-049B467B64E7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79" name="TextBox 36">
              <a:extLst>
                <a:ext uri="{FF2B5EF4-FFF2-40B4-BE49-F238E27FC236}">
                  <a16:creationId xmlns:a16="http://schemas.microsoft.com/office/drawing/2014/main" id="{00832F21-732B-474B-A2FA-FF7FE9E3214C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81" name="TextBox 37">
              <a:extLst>
                <a:ext uri="{FF2B5EF4-FFF2-40B4-BE49-F238E27FC236}">
                  <a16:creationId xmlns:a16="http://schemas.microsoft.com/office/drawing/2014/main" id="{45788B63-D1FF-4FB1-927B-B9307BF30D6D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82" name="TextBox 38">
              <a:extLst>
                <a:ext uri="{FF2B5EF4-FFF2-40B4-BE49-F238E27FC236}">
                  <a16:creationId xmlns:a16="http://schemas.microsoft.com/office/drawing/2014/main" id="{AB9BD51F-9922-4E5D-8036-6CD8CB039B4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84" name="TextBox 37">
              <a:extLst>
                <a:ext uri="{FF2B5EF4-FFF2-40B4-BE49-F238E27FC236}">
                  <a16:creationId xmlns:a16="http://schemas.microsoft.com/office/drawing/2014/main" id="{DFBF73A1-A29C-4286-9044-4E89817254B9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76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ylinder 75">
            <a:extLst>
              <a:ext uri="{FF2B5EF4-FFF2-40B4-BE49-F238E27FC236}">
                <a16:creationId xmlns:a16="http://schemas.microsoft.com/office/drawing/2014/main" id="{43B767CD-1DD3-4973-8E5E-CF7B98F5EDAB}"/>
              </a:ext>
            </a:extLst>
          </p:cNvPr>
          <p:cNvSpPr/>
          <p:nvPr/>
        </p:nvSpPr>
        <p:spPr>
          <a:xfrm>
            <a:off x="394526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ylinder 69">
            <a:extLst>
              <a:ext uri="{FF2B5EF4-FFF2-40B4-BE49-F238E27FC236}">
                <a16:creationId xmlns:a16="http://schemas.microsoft.com/office/drawing/2014/main" id="{FF86A9DC-CE6A-40B3-8EFF-CD66CD20E90B}"/>
              </a:ext>
            </a:extLst>
          </p:cNvPr>
          <p:cNvSpPr/>
          <p:nvPr/>
        </p:nvSpPr>
        <p:spPr>
          <a:xfrm>
            <a:off x="119650" y="2019444"/>
            <a:ext cx="2914017" cy="4317785"/>
          </a:xfrm>
          <a:prstGeom prst="can">
            <a:avLst>
              <a:gd name="adj" fmla="val 1445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186C4-772D-44FF-9365-EB79685B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Out-of-core Processing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8A1-CFEC-43B9-95CD-CC4031E2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8033365" cy="1082223"/>
          </a:xfrm>
        </p:spPr>
        <p:txBody>
          <a:bodyPr>
            <a:normAutofit/>
          </a:bodyPr>
          <a:lstStyle/>
          <a:p>
            <a:r>
              <a:rPr lang="en-US" dirty="0"/>
              <a:t>Process </a:t>
            </a:r>
            <a:r>
              <a:rPr lang="en-US" b="1" dirty="0"/>
              <a:t>disk-resident data </a:t>
            </a:r>
            <a:r>
              <a:rPr lang="en-US" dirty="0"/>
              <a:t>too large to fit in memory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D724-3142-43FC-9865-DD50D11E3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38149-DC9B-4160-92E6-802E6F04D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r>
              <a:rPr lang="en-US" dirty="0"/>
              <a:t>/40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4F77F6-6BFC-4388-8428-080A47A3289B}"/>
              </a:ext>
            </a:extLst>
          </p:cNvPr>
          <p:cNvGraphicFramePr>
            <a:graphicFrameLocks noGrp="1"/>
          </p:cNvGraphicFramePr>
          <p:nvPr/>
        </p:nvGraphicFramePr>
        <p:xfrm>
          <a:off x="251143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8A68C1D-0288-4B02-97C3-DA1229CB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3202587"/>
            <a:ext cx="328900" cy="326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B0013-ADEA-457E-BE0A-FE7D4DE5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3563985"/>
            <a:ext cx="339318" cy="33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17950-D44E-457B-8CED-B2AF8857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3931580"/>
            <a:ext cx="339318" cy="334695"/>
          </a:xfrm>
          <a:prstGeom prst="rect">
            <a:avLst/>
          </a:prstGeom>
        </p:spPr>
      </p:pic>
      <p:pic>
        <p:nvPicPr>
          <p:cNvPr id="10" name="Picture 2" descr="Image result for profile icon">
            <a:extLst>
              <a:ext uri="{FF2B5EF4-FFF2-40B4-BE49-F238E27FC236}">
                <a16:creationId xmlns:a16="http://schemas.microsoft.com/office/drawing/2014/main" id="{D4321FEA-5EF0-417F-86D5-0C80F97A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onnect icon">
            <a:extLst>
              <a:ext uri="{FF2B5EF4-FFF2-40B4-BE49-F238E27FC236}">
                <a16:creationId xmlns:a16="http://schemas.microsoft.com/office/drawing/2014/main" id="{CFB3CFC6-D89A-4EA5-B02C-BD5B4FD0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DD8DFC9F-68A9-4832-B905-36A134CC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39378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Image result for week icon">
            <a:extLst>
              <a:ext uri="{FF2B5EF4-FFF2-40B4-BE49-F238E27FC236}">
                <a16:creationId xmlns:a16="http://schemas.microsoft.com/office/drawing/2014/main" id="{F712A92F-BCCE-41EC-8C20-C99FB2B6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Image result for week icon">
            <a:extLst>
              <a:ext uri="{FF2B5EF4-FFF2-40B4-BE49-F238E27FC236}">
                <a16:creationId xmlns:a16="http://schemas.microsoft.com/office/drawing/2014/main" id="{2E009A1A-D5AC-4586-AB8A-1565DE0A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Image result for week icon">
            <a:extLst>
              <a:ext uri="{FF2B5EF4-FFF2-40B4-BE49-F238E27FC236}">
                <a16:creationId xmlns:a16="http://schemas.microsoft.com/office/drawing/2014/main" id="{DBE30F1A-7EFF-46F4-82AC-A390217F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CCAF1F-92F7-4CCC-8193-6EEA0553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4306613"/>
            <a:ext cx="339318" cy="334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25E662-5205-4517-97F8-470713F2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9" y="4681646"/>
            <a:ext cx="339318" cy="330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CFB20-DC23-4B02-8D2F-EE3316AC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046108"/>
            <a:ext cx="328900" cy="326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3FA276-8486-44E1-B25E-B61B64EE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89" y="5405793"/>
            <a:ext cx="339318" cy="3346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C83B9-18DC-448E-9627-8A2447F7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5773976"/>
            <a:ext cx="328900" cy="326197"/>
          </a:xfrm>
          <a:prstGeom prst="rect">
            <a:avLst/>
          </a:prstGeom>
        </p:spPr>
      </p:pic>
      <p:pic>
        <p:nvPicPr>
          <p:cNvPr id="23" name="Picture 2" descr="Image result for profile icon">
            <a:extLst>
              <a:ext uri="{FF2B5EF4-FFF2-40B4-BE49-F238E27FC236}">
                <a16:creationId xmlns:a16="http://schemas.microsoft.com/office/drawing/2014/main" id="{A435B52A-C06D-468A-8CEB-2754C524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7" y="4288016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connect icon">
            <a:extLst>
              <a:ext uri="{FF2B5EF4-FFF2-40B4-BE49-F238E27FC236}">
                <a16:creationId xmlns:a16="http://schemas.microsoft.com/office/drawing/2014/main" id="{788BBD81-93D6-4984-A355-166E062D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4678150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connect icon">
            <a:extLst>
              <a:ext uri="{FF2B5EF4-FFF2-40B4-BE49-F238E27FC236}">
                <a16:creationId xmlns:a16="http://schemas.microsoft.com/office/drawing/2014/main" id="{7E86BAFD-723C-4E6C-BA89-EA3C7C02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04211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elated image">
            <a:extLst>
              <a:ext uri="{FF2B5EF4-FFF2-40B4-BE49-F238E27FC236}">
                <a16:creationId xmlns:a16="http://schemas.microsoft.com/office/drawing/2014/main" id="{46C98321-AFFC-4D3A-93D5-D3508989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7" y="5415278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connect icon">
            <a:extLst>
              <a:ext uri="{FF2B5EF4-FFF2-40B4-BE49-F238E27FC236}">
                <a16:creationId xmlns:a16="http://schemas.microsoft.com/office/drawing/2014/main" id="{8B1E54BF-6A85-4B2B-8425-AAB7B09C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6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 result for week icon">
            <a:extLst>
              <a:ext uri="{FF2B5EF4-FFF2-40B4-BE49-F238E27FC236}">
                <a16:creationId xmlns:a16="http://schemas.microsoft.com/office/drawing/2014/main" id="{342360A1-C9C9-4117-A9C3-C707287A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Image result for week icon">
            <a:extLst>
              <a:ext uri="{FF2B5EF4-FFF2-40B4-BE49-F238E27FC236}">
                <a16:creationId xmlns:a16="http://schemas.microsoft.com/office/drawing/2014/main" id="{44ACEC55-E934-4457-8736-78F48F43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Image result for week icon">
            <a:extLst>
              <a:ext uri="{FF2B5EF4-FFF2-40B4-BE49-F238E27FC236}">
                <a16:creationId xmlns:a16="http://schemas.microsoft.com/office/drawing/2014/main" id="{ABAB569B-F7F9-404C-A6EB-C78BB209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Image result for week icon">
            <a:extLst>
              <a:ext uri="{FF2B5EF4-FFF2-40B4-BE49-F238E27FC236}">
                <a16:creationId xmlns:a16="http://schemas.microsoft.com/office/drawing/2014/main" id="{925BD405-A641-418B-A8FB-BD371FBA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Image result for week icon">
            <a:extLst>
              <a:ext uri="{FF2B5EF4-FFF2-40B4-BE49-F238E27FC236}">
                <a16:creationId xmlns:a16="http://schemas.microsoft.com/office/drawing/2014/main" id="{BECCC2A9-2012-49B0-B97A-70A7D356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93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4925DDC-404B-4570-889A-D2CE225C6792}"/>
              </a:ext>
            </a:extLst>
          </p:cNvPr>
          <p:cNvSpPr/>
          <p:nvPr/>
        </p:nvSpPr>
        <p:spPr>
          <a:xfrm>
            <a:off x="208523" y="2413751"/>
            <a:ext cx="1622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Input data: 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89DF20C-0819-4BB8-A791-57EF516B52A7}"/>
              </a:ext>
            </a:extLst>
          </p:cNvPr>
          <p:cNvGraphicFramePr>
            <a:graphicFrameLocks noGrp="1"/>
          </p:cNvGraphicFramePr>
          <p:nvPr/>
        </p:nvGraphicFramePr>
        <p:xfrm>
          <a:off x="4129520" y="2806351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7EB5E958-BC1D-4C12-831A-B714E06A4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35" y="3202587"/>
            <a:ext cx="328900" cy="326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69DBBB-9F69-492A-85E6-FD0456B34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35" y="5766756"/>
            <a:ext cx="339318" cy="3309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BC265C-17D2-4A3B-8D0F-3F5976EC2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668021"/>
            <a:ext cx="339318" cy="334695"/>
          </a:xfrm>
          <a:prstGeom prst="rect">
            <a:avLst/>
          </a:prstGeom>
        </p:spPr>
      </p:pic>
      <p:pic>
        <p:nvPicPr>
          <p:cNvPr id="42" name="Picture 2" descr="Image result for profile icon">
            <a:extLst>
              <a:ext uri="{FF2B5EF4-FFF2-40B4-BE49-F238E27FC236}">
                <a16:creationId xmlns:a16="http://schemas.microsoft.com/office/drawing/2014/main" id="{1590A57E-BA28-41C6-81DE-151A3108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3179267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 result for connect icon">
            <a:extLst>
              <a:ext uri="{FF2B5EF4-FFF2-40B4-BE49-F238E27FC236}">
                <a16:creationId xmlns:a16="http://schemas.microsoft.com/office/drawing/2014/main" id="{C489FFF8-6D31-49DB-9722-E7AEAFC5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59066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Related image">
            <a:extLst>
              <a:ext uri="{FF2B5EF4-FFF2-40B4-BE49-F238E27FC236}">
                <a16:creationId xmlns:a16="http://schemas.microsoft.com/office/drawing/2014/main" id="{09F556F8-792D-459A-A2F1-81D880E5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305210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Image result for week icon">
            <a:extLst>
              <a:ext uri="{FF2B5EF4-FFF2-40B4-BE49-F238E27FC236}">
                <a16:creationId xmlns:a16="http://schemas.microsoft.com/office/drawing/2014/main" id="{DC48223B-F0EE-4231-A608-9778AE7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2025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Image result for week icon">
            <a:extLst>
              <a:ext uri="{FF2B5EF4-FFF2-40B4-BE49-F238E27FC236}">
                <a16:creationId xmlns:a16="http://schemas.microsoft.com/office/drawing/2014/main" id="{68F365BD-7AEC-442D-BBE9-D79A5A38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57773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Image result for week icon">
            <a:extLst>
              <a:ext uri="{FF2B5EF4-FFF2-40B4-BE49-F238E27FC236}">
                <a16:creationId xmlns:a16="http://schemas.microsoft.com/office/drawing/2014/main" id="{80B03318-375B-4A97-8323-F514B368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396279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6F24C6-CD9E-48AA-A8F4-04EA2F86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935" y="4306613"/>
            <a:ext cx="339318" cy="33469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1D7E6FA-398D-4BD3-9EA9-CFBCBCED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17" y="5397901"/>
            <a:ext cx="339318" cy="3309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CB2155-2C53-48D9-83CC-2DAFFB2D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8" y="3571442"/>
            <a:ext cx="328900" cy="3261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A072D7-95B5-4BED-8264-29A19528F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709" y="5033701"/>
            <a:ext cx="339318" cy="3346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BA43AE-6276-4123-800C-D12E9194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26" y="3946193"/>
            <a:ext cx="328900" cy="326197"/>
          </a:xfrm>
          <a:prstGeom prst="rect">
            <a:avLst/>
          </a:prstGeom>
        </p:spPr>
      </p:pic>
      <p:pic>
        <p:nvPicPr>
          <p:cNvPr id="53" name="Picture 2" descr="Image result for profile icon">
            <a:extLst>
              <a:ext uri="{FF2B5EF4-FFF2-40B4-BE49-F238E27FC236}">
                <a16:creationId xmlns:a16="http://schemas.microsoft.com/office/drawing/2014/main" id="{CEC581BF-697D-4240-81E0-6FA10ECE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4648950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connect icon">
            <a:extLst>
              <a:ext uri="{FF2B5EF4-FFF2-40B4-BE49-F238E27FC236}">
                <a16:creationId xmlns:a16="http://schemas.microsoft.com/office/drawing/2014/main" id="{35A598DC-619E-48CC-92CE-D4CE1FA4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22" y="541494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Image result for connect icon">
            <a:extLst>
              <a:ext uri="{FF2B5EF4-FFF2-40B4-BE49-F238E27FC236}">
                <a16:creationId xmlns:a16="http://schemas.microsoft.com/office/drawing/2014/main" id="{3E55F352-34DE-4AE7-8DAB-0F0BA0D0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3961168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Related image">
            <a:extLst>
              <a:ext uri="{FF2B5EF4-FFF2-40B4-BE49-F238E27FC236}">
                <a16:creationId xmlns:a16="http://schemas.microsoft.com/office/drawing/2014/main" id="{01747E8A-7618-4133-825F-9B0912B7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4" y="5042175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connect icon">
            <a:extLst>
              <a:ext uri="{FF2B5EF4-FFF2-40B4-BE49-F238E27FC236}">
                <a16:creationId xmlns:a16="http://schemas.microsoft.com/office/drawing/2014/main" id="{C3515F54-5013-4EF6-ACE8-F1367A0A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3" y="577397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Image result for week icon">
            <a:extLst>
              <a:ext uri="{FF2B5EF4-FFF2-40B4-BE49-F238E27FC236}">
                <a16:creationId xmlns:a16="http://schemas.microsoft.com/office/drawing/2014/main" id="{388FEAC8-2A1D-4144-AFD6-FD9E8665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30323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Image result for week icon">
            <a:extLst>
              <a:ext uri="{FF2B5EF4-FFF2-40B4-BE49-F238E27FC236}">
                <a16:creationId xmlns:a16="http://schemas.microsoft.com/office/drawing/2014/main" id="{5B51F5A0-D412-42EA-9CC3-02C0945F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467838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" descr="Image result for week icon">
            <a:extLst>
              <a:ext uri="{FF2B5EF4-FFF2-40B4-BE49-F238E27FC236}">
                <a16:creationId xmlns:a16="http://schemas.microsoft.com/office/drawing/2014/main" id="{DF0ED106-4B97-493A-8A30-A5F22632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0634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Image result for week icon">
            <a:extLst>
              <a:ext uri="{FF2B5EF4-FFF2-40B4-BE49-F238E27FC236}">
                <a16:creationId xmlns:a16="http://schemas.microsoft.com/office/drawing/2014/main" id="{EB159BF2-383F-4EB1-BC23-89BDF1E5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41091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Image result for week icon">
            <a:extLst>
              <a:ext uri="{FF2B5EF4-FFF2-40B4-BE49-F238E27FC236}">
                <a16:creationId xmlns:a16="http://schemas.microsoft.com/office/drawing/2014/main" id="{BDAB125F-CB4E-4C38-90B3-3E373A44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0" y="578605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6907528-E8EA-4EEF-A19E-47C036795DE3}"/>
              </a:ext>
            </a:extLst>
          </p:cNvPr>
          <p:cNvSpPr txBox="1"/>
          <p:nvPr/>
        </p:nvSpPr>
        <p:spPr>
          <a:xfrm>
            <a:off x="2842138" y="4294523"/>
            <a:ext cx="122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52F1E"/>
                </a:solidFill>
              </a:rPr>
              <a:t>sort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by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 users</a:t>
            </a:r>
            <a:endParaRPr lang="en-US" sz="2000" dirty="0">
              <a:solidFill>
                <a:srgbClr val="E52F1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4CBA62-7F0D-41DC-83AA-A7160112AC2E}"/>
              </a:ext>
            </a:extLst>
          </p:cNvPr>
          <p:cNvSpPr/>
          <p:nvPr/>
        </p:nvSpPr>
        <p:spPr>
          <a:xfrm flipV="1">
            <a:off x="4129520" y="5393861"/>
            <a:ext cx="2592930" cy="719569"/>
          </a:xfrm>
          <a:prstGeom prst="rect">
            <a:avLst/>
          </a:prstGeom>
          <a:noFill/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 descr="Image result for main memory icon">
            <a:extLst>
              <a:ext uri="{FF2B5EF4-FFF2-40B4-BE49-F238E27FC236}">
                <a16:creationId xmlns:a16="http://schemas.microsoft.com/office/drawing/2014/main" id="{12E5CD41-B03C-4CAB-90E9-66D9DDEF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20" y="3959244"/>
            <a:ext cx="1531639" cy="9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C4AEF270-8FF0-4D57-A7C0-47C6E674EFF0}"/>
              </a:ext>
            </a:extLst>
          </p:cNvPr>
          <p:cNvSpPr/>
          <p:nvPr/>
        </p:nvSpPr>
        <p:spPr>
          <a:xfrm rot="19246061">
            <a:off x="7056036" y="4867847"/>
            <a:ext cx="472051" cy="331707"/>
          </a:xfrm>
          <a:prstGeom prst="rightArrow">
            <a:avLst/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13319D-E21A-40ED-9BC6-A38862858510}"/>
              </a:ext>
            </a:extLst>
          </p:cNvPr>
          <p:cNvSpPr txBox="1"/>
          <p:nvPr/>
        </p:nvSpPr>
        <p:spPr>
          <a:xfrm>
            <a:off x="6862401" y="4428683"/>
            <a:ext cx="8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A7EB8"/>
                </a:solidFill>
              </a:rPr>
              <a:t>load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2C3B4075-B6C5-41AC-88F9-847348C0CE2C}"/>
              </a:ext>
            </a:extLst>
          </p:cNvPr>
          <p:cNvSpPr/>
          <p:nvPr/>
        </p:nvSpPr>
        <p:spPr>
          <a:xfrm>
            <a:off x="3230548" y="4014179"/>
            <a:ext cx="472051" cy="331707"/>
          </a:xfrm>
          <a:prstGeom prst="rightArrow">
            <a:avLst/>
          </a:prstGeom>
          <a:solidFill>
            <a:srgbClr val="E52F1E"/>
          </a:solidFill>
          <a:ln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801CFD0D-BC3D-4AD5-AD30-994FCE4259AC}"/>
              </a:ext>
            </a:extLst>
          </p:cNvPr>
          <p:cNvSpPr/>
          <p:nvPr/>
        </p:nvSpPr>
        <p:spPr>
          <a:xfrm rot="8415726">
            <a:off x="7247320" y="5134355"/>
            <a:ext cx="472051" cy="331707"/>
          </a:xfrm>
          <a:prstGeom prst="rightArrow">
            <a:avLst/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CB09A80-C980-4B62-B25D-1154DAB8505D}"/>
              </a:ext>
            </a:extLst>
          </p:cNvPr>
          <p:cNvSpPr txBox="1"/>
          <p:nvPr/>
        </p:nvSpPr>
        <p:spPr>
          <a:xfrm>
            <a:off x="7180381" y="5399915"/>
            <a:ext cx="202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B353"/>
                </a:solidFill>
              </a:rPr>
              <a:t>store</a:t>
            </a:r>
          </a:p>
          <a:p>
            <a:r>
              <a:rPr lang="en-US" sz="2400" dirty="0">
                <a:solidFill>
                  <a:srgbClr val="56B353"/>
                </a:solidFill>
              </a:rPr>
              <a:t>(latent stages)</a:t>
            </a:r>
          </a:p>
        </p:txBody>
      </p:sp>
      <p:sp>
        <p:nvSpPr>
          <p:cNvPr id="73" name="Speech Bubble: Oval 72">
            <a:extLst>
              <a:ext uri="{FF2B5EF4-FFF2-40B4-BE49-F238E27FC236}">
                <a16:creationId xmlns:a16="http://schemas.microsoft.com/office/drawing/2014/main" id="{B0135408-65CE-4804-A932-5E231427B2DB}"/>
              </a:ext>
            </a:extLst>
          </p:cNvPr>
          <p:cNvSpPr/>
          <p:nvPr/>
        </p:nvSpPr>
        <p:spPr>
          <a:xfrm>
            <a:off x="7310663" y="2017087"/>
            <a:ext cx="1731432" cy="1245754"/>
          </a:xfrm>
          <a:prstGeom prst="wedgeEllipseCallout">
            <a:avLst>
              <a:gd name="adj1" fmla="val 25265"/>
              <a:gd name="adj2" fmla="val 9631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C4AC47-B6B3-41CF-ACD8-1289CF9DAF18}"/>
              </a:ext>
            </a:extLst>
          </p:cNvPr>
          <p:cNvSpPr txBox="1"/>
          <p:nvPr/>
        </p:nvSpPr>
        <p:spPr>
          <a:xfrm>
            <a:off x="7434551" y="2413068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7F74BCA-8123-42BC-A6F3-F1353E6E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572" y="2496666"/>
            <a:ext cx="339318" cy="330974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0FBB8829-4BD7-41DB-8074-D4C3FFC65E97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FF7FD769-459C-431E-9DE1-FCF2EAC44A31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1" name="TextBox 36">
              <a:extLst>
                <a:ext uri="{FF2B5EF4-FFF2-40B4-BE49-F238E27FC236}">
                  <a16:creationId xmlns:a16="http://schemas.microsoft.com/office/drawing/2014/main" id="{840BE8B8-FB72-4078-8E81-836603327D4C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82" name="TextBox 37">
              <a:extLst>
                <a:ext uri="{FF2B5EF4-FFF2-40B4-BE49-F238E27FC236}">
                  <a16:creationId xmlns:a16="http://schemas.microsoft.com/office/drawing/2014/main" id="{5D3C86E5-9F3B-4F0F-8763-21AE86EF8837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84" name="TextBox 38">
              <a:extLst>
                <a:ext uri="{FF2B5EF4-FFF2-40B4-BE49-F238E27FC236}">
                  <a16:creationId xmlns:a16="http://schemas.microsoft.com/office/drawing/2014/main" id="{77920DFB-2B4F-4A58-B010-89D52386B509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85" name="TextBox 37">
              <a:extLst>
                <a:ext uri="{FF2B5EF4-FFF2-40B4-BE49-F238E27FC236}">
                  <a16:creationId xmlns:a16="http://schemas.microsoft.com/office/drawing/2014/main" id="{0EAD8642-4662-455A-83AF-13C4C3862635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53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86C4-772D-44FF-9365-EB79685B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8A1-CFEC-43B9-95CD-CC4031E23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31" y="1458045"/>
            <a:ext cx="7858704" cy="4407664"/>
          </a:xfrm>
        </p:spPr>
        <p:txBody>
          <a:bodyPr/>
          <a:lstStyle/>
          <a:p>
            <a:r>
              <a:rPr lang="en-US" dirty="0"/>
              <a:t>Speed up utilizing multiple processors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D724-3142-43FC-9865-DD50D11E3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38149-DC9B-4160-92E6-802E6F04D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r>
              <a:rPr lang="en-US" dirty="0"/>
              <a:t>/40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23C10F-C930-452E-AB1D-41896417F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93935"/>
              </p:ext>
            </p:extLst>
          </p:nvPr>
        </p:nvGraphicFramePr>
        <p:xfrm>
          <a:off x="763411" y="2669455"/>
          <a:ext cx="2592930" cy="3307080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0412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1149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56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7972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3BF56FD-A17E-4EE4-900D-07972710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26" y="3065691"/>
            <a:ext cx="328900" cy="326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CBA9A-5D0D-4BA3-B1D4-6B2435A4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26" y="5629860"/>
            <a:ext cx="339318" cy="33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F58D7-EED3-431A-A415-0C0182E17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26" y="4531125"/>
            <a:ext cx="339318" cy="334695"/>
          </a:xfrm>
          <a:prstGeom prst="rect">
            <a:avLst/>
          </a:prstGeom>
        </p:spPr>
      </p:pic>
      <p:pic>
        <p:nvPicPr>
          <p:cNvPr id="10" name="Picture 2" descr="Image result for profile icon">
            <a:extLst>
              <a:ext uri="{FF2B5EF4-FFF2-40B4-BE49-F238E27FC236}">
                <a16:creationId xmlns:a16="http://schemas.microsoft.com/office/drawing/2014/main" id="{1BEC1514-57AA-46E5-990E-3A83D33A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5" y="3042371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connect icon">
            <a:extLst>
              <a:ext uri="{FF2B5EF4-FFF2-40B4-BE49-F238E27FC236}">
                <a16:creationId xmlns:a16="http://schemas.microsoft.com/office/drawing/2014/main" id="{1D3B993C-3BEE-4650-B792-C0FFFE30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453766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F73EA2BC-1C2B-464F-9A90-B62FDB35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5" y="4168314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Image result for week icon">
            <a:extLst>
              <a:ext uri="{FF2B5EF4-FFF2-40B4-BE49-F238E27FC236}">
                <a16:creationId xmlns:a16="http://schemas.microsoft.com/office/drawing/2014/main" id="{BFFFDDBB-B7D1-4C0E-8965-8030951D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306569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Image result for week icon">
            <a:extLst>
              <a:ext uri="{FF2B5EF4-FFF2-40B4-BE49-F238E27FC236}">
                <a16:creationId xmlns:a16="http://schemas.microsoft.com/office/drawing/2014/main" id="{DE8DEFCD-32B3-494B-BD0F-1861212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3440835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Image result for week icon">
            <a:extLst>
              <a:ext uri="{FF2B5EF4-FFF2-40B4-BE49-F238E27FC236}">
                <a16:creationId xmlns:a16="http://schemas.microsoft.com/office/drawing/2014/main" id="{5DF7E2ED-0B84-4C45-9BEE-04E98B9A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382589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ED92F9-28DE-47ED-83FF-A120C657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26" y="4169717"/>
            <a:ext cx="339318" cy="334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1325C-39EC-4811-BD57-69A33D2A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08" y="5261005"/>
            <a:ext cx="339318" cy="3309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D02BCD-16D7-4852-9FAB-93E93E48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9" y="3434546"/>
            <a:ext cx="328900" cy="326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2207C5-4402-43C0-BD64-9C07A800D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00" y="4896805"/>
            <a:ext cx="339318" cy="334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C8BAF5-F8F5-4A74-A8E8-E1BE55D6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17" y="3809297"/>
            <a:ext cx="328900" cy="326197"/>
          </a:xfrm>
          <a:prstGeom prst="rect">
            <a:avLst/>
          </a:prstGeom>
        </p:spPr>
      </p:pic>
      <p:pic>
        <p:nvPicPr>
          <p:cNvPr id="21" name="Picture 2" descr="Image result for profile icon">
            <a:extLst>
              <a:ext uri="{FF2B5EF4-FFF2-40B4-BE49-F238E27FC236}">
                <a16:creationId xmlns:a16="http://schemas.microsoft.com/office/drawing/2014/main" id="{1D83F50D-4581-4814-9530-03C9F53B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5" y="4512054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connect icon">
            <a:extLst>
              <a:ext uri="{FF2B5EF4-FFF2-40B4-BE49-F238E27FC236}">
                <a16:creationId xmlns:a16="http://schemas.microsoft.com/office/drawing/2014/main" id="{228B1BBA-D849-4948-A8E4-0716A86D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13" y="5278053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connect icon">
            <a:extLst>
              <a:ext uri="{FF2B5EF4-FFF2-40B4-BE49-F238E27FC236}">
                <a16:creationId xmlns:a16="http://schemas.microsoft.com/office/drawing/2014/main" id="{C9A3B1A5-AF70-4EFB-93D1-774C6749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82427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lated image">
            <a:extLst>
              <a:ext uri="{FF2B5EF4-FFF2-40B4-BE49-F238E27FC236}">
                <a16:creationId xmlns:a16="http://schemas.microsoft.com/office/drawing/2014/main" id="{A16C67E6-63E2-460B-BEF0-18FDE95E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95" y="4905279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connect icon">
            <a:extLst>
              <a:ext uri="{FF2B5EF4-FFF2-40B4-BE49-F238E27FC236}">
                <a16:creationId xmlns:a16="http://schemas.microsoft.com/office/drawing/2014/main" id="{623ED392-1D28-4B1F-9C22-82B3045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5637080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Image result for week icon">
            <a:extLst>
              <a:ext uri="{FF2B5EF4-FFF2-40B4-BE49-F238E27FC236}">
                <a16:creationId xmlns:a16="http://schemas.microsoft.com/office/drawing/2014/main" id="{E1E8BC62-E894-4DF6-8292-CEAF3215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416634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Image result for week icon">
            <a:extLst>
              <a:ext uri="{FF2B5EF4-FFF2-40B4-BE49-F238E27FC236}">
                <a16:creationId xmlns:a16="http://schemas.microsoft.com/office/drawing/2014/main" id="{AF612316-783B-4DCB-913D-708CB02A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4541485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 result for week icon">
            <a:extLst>
              <a:ext uri="{FF2B5EF4-FFF2-40B4-BE49-F238E27FC236}">
                <a16:creationId xmlns:a16="http://schemas.microsoft.com/office/drawing/2014/main" id="{A3408E66-6FCA-49CE-9656-5A821310A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492654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Image result for week icon">
            <a:extLst>
              <a:ext uri="{FF2B5EF4-FFF2-40B4-BE49-F238E27FC236}">
                <a16:creationId xmlns:a16="http://schemas.microsoft.com/office/drawing/2014/main" id="{7751B993-805F-4EE1-B885-83A010B7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527401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Image result for week icon">
            <a:extLst>
              <a:ext uri="{FF2B5EF4-FFF2-40B4-BE49-F238E27FC236}">
                <a16:creationId xmlns:a16="http://schemas.microsoft.com/office/drawing/2014/main" id="{CBA161E4-0F74-43AE-8F58-04B0C4E7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61" y="5649158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4286FE7-86B1-45F3-B025-E002C07C2369}"/>
              </a:ext>
            </a:extLst>
          </p:cNvPr>
          <p:cNvSpPr/>
          <p:nvPr/>
        </p:nvSpPr>
        <p:spPr>
          <a:xfrm>
            <a:off x="763411" y="3042371"/>
            <a:ext cx="2592930" cy="1078538"/>
          </a:xfrm>
          <a:prstGeom prst="rect">
            <a:avLst/>
          </a:prstGeom>
          <a:noFill/>
          <a:ln w="38100"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2085A4-A193-4D44-A6E9-5455FD2CEB9C}"/>
              </a:ext>
            </a:extLst>
          </p:cNvPr>
          <p:cNvSpPr/>
          <p:nvPr/>
        </p:nvSpPr>
        <p:spPr>
          <a:xfrm>
            <a:off x="674538" y="2186330"/>
            <a:ext cx="2681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(sorted) input data: </a:t>
            </a:r>
          </a:p>
        </p:txBody>
      </p:sp>
      <p:pic>
        <p:nvPicPr>
          <p:cNvPr id="13318" name="Picture 6" descr="Image result for processors icon">
            <a:extLst>
              <a:ext uri="{FF2B5EF4-FFF2-40B4-BE49-F238E27FC236}">
                <a16:creationId xmlns:a16="http://schemas.microsoft.com/office/drawing/2014/main" id="{65C5D0D4-386D-489A-8EF0-36903A58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15" y="2434663"/>
            <a:ext cx="1126775" cy="11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processors icon">
            <a:extLst>
              <a:ext uri="{FF2B5EF4-FFF2-40B4-BE49-F238E27FC236}">
                <a16:creationId xmlns:a16="http://schemas.microsoft.com/office/drawing/2014/main" id="{9B080E4C-3DC7-41EE-B7EE-147840E4E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14" y="3678835"/>
            <a:ext cx="1126775" cy="11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processors icon">
            <a:extLst>
              <a:ext uri="{FF2B5EF4-FFF2-40B4-BE49-F238E27FC236}">
                <a16:creationId xmlns:a16="http://schemas.microsoft.com/office/drawing/2014/main" id="{76AAC74C-BF33-4F9C-9815-340F564D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14" y="4872773"/>
            <a:ext cx="1126775" cy="11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370E939-CDAF-420B-9068-A643E545D499}"/>
              </a:ext>
            </a:extLst>
          </p:cNvPr>
          <p:cNvSpPr/>
          <p:nvPr/>
        </p:nvSpPr>
        <p:spPr>
          <a:xfrm>
            <a:off x="763410" y="4172308"/>
            <a:ext cx="2592930" cy="1084658"/>
          </a:xfrm>
          <a:prstGeom prst="rect">
            <a:avLst/>
          </a:prstGeom>
          <a:noFill/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0BFEA4-50EB-4294-89A5-F54D78C59804}"/>
              </a:ext>
            </a:extLst>
          </p:cNvPr>
          <p:cNvSpPr/>
          <p:nvPr/>
        </p:nvSpPr>
        <p:spPr>
          <a:xfrm>
            <a:off x="764420" y="5271513"/>
            <a:ext cx="2592930" cy="707613"/>
          </a:xfrm>
          <a:prstGeom prst="rect">
            <a:avLst/>
          </a:prstGeom>
          <a:noFill/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67544D2F-CDA4-48EE-AE48-F4E4444FCD19}"/>
              </a:ext>
            </a:extLst>
          </p:cNvPr>
          <p:cNvSpPr/>
          <p:nvPr/>
        </p:nvSpPr>
        <p:spPr>
          <a:xfrm rot="20009246">
            <a:off x="3698094" y="3055930"/>
            <a:ext cx="811847" cy="535334"/>
          </a:xfrm>
          <a:prstGeom prst="rightArrow">
            <a:avLst>
              <a:gd name="adj1" fmla="val 30104"/>
              <a:gd name="adj2" fmla="val 80621"/>
            </a:avLst>
          </a:prstGeom>
          <a:solidFill>
            <a:srgbClr val="E52F1E"/>
          </a:solidFill>
          <a:ln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45BB52A-D16A-476B-908A-4E26B510CCA2}"/>
              </a:ext>
            </a:extLst>
          </p:cNvPr>
          <p:cNvSpPr/>
          <p:nvPr/>
        </p:nvSpPr>
        <p:spPr>
          <a:xfrm rot="21048790">
            <a:off x="3708781" y="4218068"/>
            <a:ext cx="869627" cy="535334"/>
          </a:xfrm>
          <a:prstGeom prst="rightArrow">
            <a:avLst>
              <a:gd name="adj1" fmla="val 30104"/>
              <a:gd name="adj2" fmla="val 80621"/>
            </a:avLst>
          </a:prstGeom>
          <a:solidFill>
            <a:srgbClr val="3A7EB8"/>
          </a:solidFill>
          <a:ln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5968B60D-0B1E-45F9-A630-313AC8F53861}"/>
              </a:ext>
            </a:extLst>
          </p:cNvPr>
          <p:cNvSpPr/>
          <p:nvPr/>
        </p:nvSpPr>
        <p:spPr>
          <a:xfrm rot="20936242">
            <a:off x="3777131" y="5279305"/>
            <a:ext cx="766276" cy="535334"/>
          </a:xfrm>
          <a:prstGeom prst="rightArrow">
            <a:avLst>
              <a:gd name="adj1" fmla="val 30104"/>
              <a:gd name="adj2" fmla="val 80621"/>
            </a:avLst>
          </a:prstGeom>
          <a:solidFill>
            <a:srgbClr val="56B353"/>
          </a:solidFill>
          <a:ln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C78FDC4C-2B8E-470A-9651-1081880FA70D}"/>
              </a:ext>
            </a:extLst>
          </p:cNvPr>
          <p:cNvSpPr/>
          <p:nvPr/>
        </p:nvSpPr>
        <p:spPr>
          <a:xfrm>
            <a:off x="6365561" y="2570406"/>
            <a:ext cx="1731432" cy="784089"/>
          </a:xfrm>
          <a:prstGeom prst="wedgeEllipseCallout">
            <a:avLst>
              <a:gd name="adj1" fmla="val -70804"/>
              <a:gd name="adj2" fmla="val 1204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2AEF15-FF59-40E5-94EF-F03AABD9775B}"/>
              </a:ext>
            </a:extLst>
          </p:cNvPr>
          <p:cNvSpPr txBox="1"/>
          <p:nvPr/>
        </p:nvSpPr>
        <p:spPr>
          <a:xfrm>
            <a:off x="6467023" y="2708714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F665038-7540-4314-9F5A-3D9345FB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94" y="2790823"/>
            <a:ext cx="328900" cy="3261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A7B9FE1-D965-48F4-A95D-EEDED6885C51}"/>
              </a:ext>
            </a:extLst>
          </p:cNvPr>
          <p:cNvSpPr txBox="1"/>
          <p:nvPr/>
        </p:nvSpPr>
        <p:spPr>
          <a:xfrm>
            <a:off x="6484272" y="3988642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C61C15-0C60-459D-83A7-00FAD58C0927}"/>
              </a:ext>
            </a:extLst>
          </p:cNvPr>
          <p:cNvSpPr txBox="1"/>
          <p:nvPr/>
        </p:nvSpPr>
        <p:spPr>
          <a:xfrm>
            <a:off x="6489176" y="5358780"/>
            <a:ext cx="134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478EA66-68FD-486A-AD77-F69A9F6D3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634" y="5439675"/>
            <a:ext cx="339318" cy="3309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5E1742-9127-4F3E-9A30-207346B49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634" y="4072609"/>
            <a:ext cx="339318" cy="33469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D5C4F7A-A13B-41A8-A44E-E2795BEC2E5E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60" name="TextBox 34">
              <a:extLst>
                <a:ext uri="{FF2B5EF4-FFF2-40B4-BE49-F238E27FC236}">
                  <a16:creationId xmlns:a16="http://schemas.microsoft.com/office/drawing/2014/main" id="{C28DD792-5F66-4297-B16B-461D83F51588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61" name="TextBox 36">
              <a:extLst>
                <a:ext uri="{FF2B5EF4-FFF2-40B4-BE49-F238E27FC236}">
                  <a16:creationId xmlns:a16="http://schemas.microsoft.com/office/drawing/2014/main" id="{4EE6DE33-E838-4543-920C-9F382B84A428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62" name="TextBox 37">
              <a:extLst>
                <a:ext uri="{FF2B5EF4-FFF2-40B4-BE49-F238E27FC236}">
                  <a16:creationId xmlns:a16="http://schemas.microsoft.com/office/drawing/2014/main" id="{7282043A-6436-459F-9F7C-7B17A54414AF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63" name="TextBox 38">
              <a:extLst>
                <a:ext uri="{FF2B5EF4-FFF2-40B4-BE49-F238E27FC236}">
                  <a16:creationId xmlns:a16="http://schemas.microsoft.com/office/drawing/2014/main" id="{CD152359-F646-49D0-ACD9-D2DC2DBDB197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64" name="TextBox 37">
              <a:extLst>
                <a:ext uri="{FF2B5EF4-FFF2-40B4-BE49-F238E27FC236}">
                  <a16:creationId xmlns:a16="http://schemas.microsoft.com/office/drawing/2014/main" id="{E7815552-F130-4A20-9CFE-FD83FEC0BD96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98698C7-9D1B-49E7-8DC3-817549182A97}"/>
              </a:ext>
            </a:extLst>
          </p:cNvPr>
          <p:cNvSpPr/>
          <p:nvPr/>
        </p:nvSpPr>
        <p:spPr>
          <a:xfrm>
            <a:off x="3988350" y="1957123"/>
            <a:ext cx="3068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52F1E"/>
                </a:solidFill>
              </a:rPr>
              <a:t>embarrassingly parallel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6A40BBA8-A37B-4933-A218-0523F04A90F5}"/>
              </a:ext>
            </a:extLst>
          </p:cNvPr>
          <p:cNvSpPr/>
          <p:nvPr/>
        </p:nvSpPr>
        <p:spPr>
          <a:xfrm>
            <a:off x="6365561" y="3847911"/>
            <a:ext cx="1731432" cy="784089"/>
          </a:xfrm>
          <a:prstGeom prst="wedgeEllipseCallout">
            <a:avLst>
              <a:gd name="adj1" fmla="val -70804"/>
              <a:gd name="adj2" fmla="val 1204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Speech Bubble: Oval 64">
            <a:extLst>
              <a:ext uri="{FF2B5EF4-FFF2-40B4-BE49-F238E27FC236}">
                <a16:creationId xmlns:a16="http://schemas.microsoft.com/office/drawing/2014/main" id="{55ECF9A0-331F-4707-9A37-994DB3F83D37}"/>
              </a:ext>
            </a:extLst>
          </p:cNvPr>
          <p:cNvSpPr/>
          <p:nvPr/>
        </p:nvSpPr>
        <p:spPr>
          <a:xfrm>
            <a:off x="6365561" y="5240534"/>
            <a:ext cx="1731432" cy="784089"/>
          </a:xfrm>
          <a:prstGeom prst="wedgeEllipseCallout">
            <a:avLst>
              <a:gd name="adj1" fmla="val -70070"/>
              <a:gd name="adj2" fmla="val -1224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73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86C4-772D-44FF-9365-EB79685B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" y="286605"/>
            <a:ext cx="8790941" cy="1054704"/>
          </a:xfrm>
        </p:spPr>
        <p:txBody>
          <a:bodyPr>
            <a:normAutofit/>
          </a:bodyPr>
          <a:lstStyle/>
          <a:p>
            <a:r>
              <a:rPr lang="en-US" sz="4500" dirty="0"/>
              <a:t>Distributed Processing (MapReduce)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8A1-CFEC-43B9-95CD-CC4031E23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up utilizing multiple </a:t>
            </a:r>
            <a:r>
              <a:rPr lang="en-US" b="1" dirty="0"/>
              <a:t>machines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D724-3142-43FC-9865-DD50D11E3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38149-DC9B-4160-92E6-802E6F04D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r>
              <a:rPr lang="en-US" dirty="0"/>
              <a:t>/40</a:t>
            </a:r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151DB414-F2EC-4DEF-B726-CA7DA46650CD}"/>
              </a:ext>
            </a:extLst>
          </p:cNvPr>
          <p:cNvSpPr/>
          <p:nvPr/>
        </p:nvSpPr>
        <p:spPr>
          <a:xfrm>
            <a:off x="293188" y="1987792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9B640C7B-68A2-4939-BB9A-4EB2F8942C26}"/>
              </a:ext>
            </a:extLst>
          </p:cNvPr>
          <p:cNvSpPr/>
          <p:nvPr/>
        </p:nvSpPr>
        <p:spPr>
          <a:xfrm>
            <a:off x="293188" y="3461315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DFF415B4-225B-4E46-97D0-9F11C5F5EADD}"/>
              </a:ext>
            </a:extLst>
          </p:cNvPr>
          <p:cNvSpPr/>
          <p:nvPr/>
        </p:nvSpPr>
        <p:spPr>
          <a:xfrm>
            <a:off x="293188" y="4934839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38FC26D-5E62-4D6C-9882-36205EDAB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490496"/>
              </p:ext>
            </p:extLst>
          </p:nvPr>
        </p:nvGraphicFramePr>
        <p:xfrm>
          <a:off x="453731" y="2125494"/>
          <a:ext cx="2592930" cy="11074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4251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E03C0F6-C7D5-426B-8BE0-B8D10D16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73" y="2148814"/>
            <a:ext cx="328900" cy="326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E7E51-6674-4520-8BAF-16B1D273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64" y="2510212"/>
            <a:ext cx="339318" cy="330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861E11-3772-43CA-B36B-DE09F1B16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4" y="2877807"/>
            <a:ext cx="339318" cy="334695"/>
          </a:xfrm>
          <a:prstGeom prst="rect">
            <a:avLst/>
          </a:prstGeom>
        </p:spPr>
      </p:pic>
      <p:pic>
        <p:nvPicPr>
          <p:cNvPr id="17" name="Picture 2" descr="Image result for profile icon">
            <a:extLst>
              <a:ext uri="{FF2B5EF4-FFF2-40B4-BE49-F238E27FC236}">
                <a16:creationId xmlns:a16="http://schemas.microsoft.com/office/drawing/2014/main" id="{3C547CDE-022C-4615-A5CF-09B42750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02" y="2125494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connect icon">
            <a:extLst>
              <a:ext uri="{FF2B5EF4-FFF2-40B4-BE49-F238E27FC236}">
                <a16:creationId xmlns:a16="http://schemas.microsoft.com/office/drawing/2014/main" id="{71506105-55E1-4F16-9B70-B22A31D4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71" y="253688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lated image">
            <a:extLst>
              <a:ext uri="{FF2B5EF4-FFF2-40B4-BE49-F238E27FC236}">
                <a16:creationId xmlns:a16="http://schemas.microsoft.com/office/drawing/2014/main" id="{9C7E9110-4D64-43A3-BE3B-99CC0F18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52" y="2884105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Image result for week icon">
            <a:extLst>
              <a:ext uri="{FF2B5EF4-FFF2-40B4-BE49-F238E27FC236}">
                <a16:creationId xmlns:a16="http://schemas.microsoft.com/office/drawing/2014/main" id="{646071CF-D0C2-4084-B201-C3D5C326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214881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mage result for week icon">
            <a:extLst>
              <a:ext uri="{FF2B5EF4-FFF2-40B4-BE49-F238E27FC236}">
                <a16:creationId xmlns:a16="http://schemas.microsoft.com/office/drawing/2014/main" id="{ECF33925-4C35-4C62-9957-E37363B07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2523958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Image result for week icon">
            <a:extLst>
              <a:ext uri="{FF2B5EF4-FFF2-40B4-BE49-F238E27FC236}">
                <a16:creationId xmlns:a16="http://schemas.microsoft.com/office/drawing/2014/main" id="{360D4591-3669-4808-B063-EAAC21B7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290902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C3F643F-A3FA-465E-9569-9E4EA1AB5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523687"/>
              </p:ext>
            </p:extLst>
          </p:nvPr>
        </p:nvGraphicFramePr>
        <p:xfrm>
          <a:off x="453731" y="3601743"/>
          <a:ext cx="2592930" cy="11074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4251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98FA5F-82BD-44B5-9F8D-238CA005A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34534"/>
              </p:ext>
            </p:extLst>
          </p:nvPr>
        </p:nvGraphicFramePr>
        <p:xfrm>
          <a:off x="453731" y="5411339"/>
          <a:ext cx="2592930" cy="74168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1B9E3952-5700-4E3C-906D-60937871F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4" y="3624756"/>
            <a:ext cx="339318" cy="3346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E44245-BB7D-4486-B2F4-BEDDBBB0D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64" y="3999789"/>
            <a:ext cx="339318" cy="3309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A74E580-59EF-4621-8C2A-EB0A6F91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73" y="4364251"/>
            <a:ext cx="328900" cy="326197"/>
          </a:xfrm>
          <a:prstGeom prst="rect">
            <a:avLst/>
          </a:prstGeom>
        </p:spPr>
      </p:pic>
      <p:pic>
        <p:nvPicPr>
          <p:cNvPr id="46" name="Picture 2" descr="Image result for profile icon">
            <a:extLst>
              <a:ext uri="{FF2B5EF4-FFF2-40B4-BE49-F238E27FC236}">
                <a16:creationId xmlns:a16="http://schemas.microsoft.com/office/drawing/2014/main" id="{BBD7391A-DC5B-44C0-AFCB-7DDFA930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02" y="3606159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connect icon">
            <a:extLst>
              <a:ext uri="{FF2B5EF4-FFF2-40B4-BE49-F238E27FC236}">
                <a16:creationId xmlns:a16="http://schemas.microsoft.com/office/drawing/2014/main" id="{05099D6D-9FE6-45AF-840C-47477124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71" y="3996293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connect icon">
            <a:extLst>
              <a:ext uri="{FF2B5EF4-FFF2-40B4-BE49-F238E27FC236}">
                <a16:creationId xmlns:a16="http://schemas.microsoft.com/office/drawing/2014/main" id="{27061B38-292A-4C7C-B4F3-5C9946AC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71" y="436025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Image result for week icon">
            <a:extLst>
              <a:ext uri="{FF2B5EF4-FFF2-40B4-BE49-F238E27FC236}">
                <a16:creationId xmlns:a16="http://schemas.microsoft.com/office/drawing/2014/main" id="{501F5988-0D1D-4CF1-9F68-7E7768E1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362138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Image result for week icon">
            <a:extLst>
              <a:ext uri="{FF2B5EF4-FFF2-40B4-BE49-F238E27FC236}">
                <a16:creationId xmlns:a16="http://schemas.microsoft.com/office/drawing/2014/main" id="{BA42BFB9-BD88-45A1-8996-3B47F382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399652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0" descr="Image result for week icon">
            <a:extLst>
              <a:ext uri="{FF2B5EF4-FFF2-40B4-BE49-F238E27FC236}">
                <a16:creationId xmlns:a16="http://schemas.microsoft.com/office/drawing/2014/main" id="{8DEAE2E5-69D7-428F-99A5-D02DA986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4381586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B3FC1E8-5304-48CF-BAE1-76450C1B1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4" y="5432534"/>
            <a:ext cx="339318" cy="3346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6EBFE4A-50A3-4B85-89F2-0B33F8559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73" y="5800717"/>
            <a:ext cx="328900" cy="326197"/>
          </a:xfrm>
          <a:prstGeom prst="rect">
            <a:avLst/>
          </a:prstGeom>
        </p:spPr>
      </p:pic>
      <p:pic>
        <p:nvPicPr>
          <p:cNvPr id="54" name="Picture 6" descr="Related image">
            <a:extLst>
              <a:ext uri="{FF2B5EF4-FFF2-40B4-BE49-F238E27FC236}">
                <a16:creationId xmlns:a16="http://schemas.microsoft.com/office/drawing/2014/main" id="{E9FDC827-B7BC-4A34-A295-759EEE97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52" y="5442019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Image result for connect icon">
            <a:extLst>
              <a:ext uri="{FF2B5EF4-FFF2-40B4-BE49-F238E27FC236}">
                <a16:creationId xmlns:a16="http://schemas.microsoft.com/office/drawing/2014/main" id="{88AA1F27-D12F-4597-B1B4-146E28E8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71" y="5800717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Image result for week icon">
            <a:extLst>
              <a:ext uri="{FF2B5EF4-FFF2-40B4-BE49-F238E27FC236}">
                <a16:creationId xmlns:a16="http://schemas.microsoft.com/office/drawing/2014/main" id="{DF1D4876-A4A2-40BE-A708-F7EA4A1F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5437651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Image result for week icon">
            <a:extLst>
              <a:ext uri="{FF2B5EF4-FFF2-40B4-BE49-F238E27FC236}">
                <a16:creationId xmlns:a16="http://schemas.microsoft.com/office/drawing/2014/main" id="{6715D0A5-166C-46B6-8768-8C806696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68" y="5812795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ylinder 57">
            <a:extLst>
              <a:ext uri="{FF2B5EF4-FFF2-40B4-BE49-F238E27FC236}">
                <a16:creationId xmlns:a16="http://schemas.microsoft.com/office/drawing/2014/main" id="{986F6F4B-4569-411A-8463-603188B1319C}"/>
              </a:ext>
            </a:extLst>
          </p:cNvPr>
          <p:cNvSpPr/>
          <p:nvPr/>
        </p:nvSpPr>
        <p:spPr>
          <a:xfrm>
            <a:off x="4290766" y="1973202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C3DDBBA1-066F-4C9E-8E7E-CAC5A3A1336C}"/>
              </a:ext>
            </a:extLst>
          </p:cNvPr>
          <p:cNvSpPr/>
          <p:nvPr/>
        </p:nvSpPr>
        <p:spPr>
          <a:xfrm>
            <a:off x="4290766" y="3446725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ylinder 59">
            <a:extLst>
              <a:ext uri="{FF2B5EF4-FFF2-40B4-BE49-F238E27FC236}">
                <a16:creationId xmlns:a16="http://schemas.microsoft.com/office/drawing/2014/main" id="{D64EA074-F94D-4995-A829-3BE548C4B5B1}"/>
              </a:ext>
            </a:extLst>
          </p:cNvPr>
          <p:cNvSpPr/>
          <p:nvPr/>
        </p:nvSpPr>
        <p:spPr>
          <a:xfrm>
            <a:off x="4290766" y="4920249"/>
            <a:ext cx="2914017" cy="1382844"/>
          </a:xfrm>
          <a:prstGeom prst="can">
            <a:avLst>
              <a:gd name="adj" fmla="val 296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8029E295-04E8-48FC-BB00-DC4A69FD2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1950"/>
              </p:ext>
            </p:extLst>
          </p:nvPr>
        </p:nvGraphicFramePr>
        <p:xfrm>
          <a:off x="4451309" y="2110904"/>
          <a:ext cx="2592930" cy="11074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42510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21BD4855-A854-4D77-9B80-4AED5921F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53879"/>
              </p:ext>
            </p:extLst>
          </p:nvPr>
        </p:nvGraphicFramePr>
        <p:xfrm>
          <a:off x="4451309" y="3587153"/>
          <a:ext cx="2592930" cy="11074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542510"/>
                  </a:ext>
                </a:extLst>
              </a:tr>
            </a:tbl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71FEAE95-2FE9-4F01-ACC1-40B4D19DBF05}"/>
              </a:ext>
            </a:extLst>
          </p:cNvPr>
          <p:cNvSpPr txBox="1"/>
          <p:nvPr/>
        </p:nvSpPr>
        <p:spPr>
          <a:xfrm>
            <a:off x="2940347" y="4148668"/>
            <a:ext cx="16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52F1E"/>
                </a:solidFill>
              </a:rPr>
              <a:t>shuffle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by </a:t>
            </a:r>
          </a:p>
          <a:p>
            <a:pPr algn="ctr"/>
            <a:r>
              <a:rPr lang="en-US" sz="2400" dirty="0">
                <a:solidFill>
                  <a:srgbClr val="E52F1E"/>
                </a:solidFill>
              </a:rPr>
              <a:t>users</a:t>
            </a:r>
            <a:endParaRPr lang="en-US" sz="2000" dirty="0">
              <a:solidFill>
                <a:srgbClr val="E52F1E"/>
              </a:solidFill>
            </a:endParaRP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F83E652F-6F44-44EC-912B-E6AD3A97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78" y="2134224"/>
            <a:ext cx="328900" cy="326197"/>
          </a:xfrm>
          <a:prstGeom prst="rect">
            <a:avLst/>
          </a:prstGeom>
        </p:spPr>
      </p:pic>
      <p:pic>
        <p:nvPicPr>
          <p:cNvPr id="134" name="Picture 2" descr="Image result for profile icon">
            <a:extLst>
              <a:ext uri="{FF2B5EF4-FFF2-40B4-BE49-F238E27FC236}">
                <a16:creationId xmlns:a16="http://schemas.microsoft.com/office/drawing/2014/main" id="{CC9A1A5F-526C-4D7D-9C08-9A32F6A5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47" y="2110904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4" descr="Image result for connect icon">
            <a:extLst>
              <a:ext uri="{FF2B5EF4-FFF2-40B4-BE49-F238E27FC236}">
                <a16:creationId xmlns:a16="http://schemas.microsoft.com/office/drawing/2014/main" id="{035A30BB-1B3C-4737-B05D-F5A4CE02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16" y="252229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0" descr="Image result for week icon">
            <a:extLst>
              <a:ext uri="{FF2B5EF4-FFF2-40B4-BE49-F238E27FC236}">
                <a16:creationId xmlns:a16="http://schemas.microsoft.com/office/drawing/2014/main" id="{34DAB3FC-654E-4026-97B5-A2EECEA2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13" y="2134224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0" descr="Image result for week icon">
            <a:extLst>
              <a:ext uri="{FF2B5EF4-FFF2-40B4-BE49-F238E27FC236}">
                <a16:creationId xmlns:a16="http://schemas.microsoft.com/office/drawing/2014/main" id="{47C41D34-B170-4CB3-A64A-91E7128A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13" y="2509368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0" descr="Image result for week icon">
            <a:extLst>
              <a:ext uri="{FF2B5EF4-FFF2-40B4-BE49-F238E27FC236}">
                <a16:creationId xmlns:a16="http://schemas.microsoft.com/office/drawing/2014/main" id="{C115CA65-2661-4029-92FB-E9506004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13" y="2894430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86C7CF2E-ECAE-4062-9403-8DA46BE9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11" y="2503079"/>
            <a:ext cx="328900" cy="32619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4E8F1C3-087B-4502-BD43-33456910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69" y="2877830"/>
            <a:ext cx="328900" cy="326197"/>
          </a:xfrm>
          <a:prstGeom prst="rect">
            <a:avLst/>
          </a:prstGeom>
        </p:spPr>
      </p:pic>
      <p:pic>
        <p:nvPicPr>
          <p:cNvPr id="141" name="Picture 4" descr="Image result for connect icon">
            <a:extLst>
              <a:ext uri="{FF2B5EF4-FFF2-40B4-BE49-F238E27FC236}">
                <a16:creationId xmlns:a16="http://schemas.microsoft.com/office/drawing/2014/main" id="{7D9649B1-31F6-4960-B567-0A46D78A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16" y="2892805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7F94E175-7C6B-4B58-A766-52B1B4C9D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569" y="3971927"/>
            <a:ext cx="339318" cy="334695"/>
          </a:xfrm>
          <a:prstGeom prst="rect">
            <a:avLst/>
          </a:prstGeom>
        </p:spPr>
      </p:pic>
      <p:pic>
        <p:nvPicPr>
          <p:cNvPr id="143" name="Picture 6" descr="Related image">
            <a:extLst>
              <a:ext uri="{FF2B5EF4-FFF2-40B4-BE49-F238E27FC236}">
                <a16:creationId xmlns:a16="http://schemas.microsoft.com/office/drawing/2014/main" id="{1A8DD342-A219-4CF7-9115-A1E44792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38" y="3609116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06AD64-4235-4020-B1CE-5E2B11C38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569" y="3610519"/>
            <a:ext cx="339318" cy="33469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EFC925D-92A1-4B4C-8448-FBB59084C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343" y="4337607"/>
            <a:ext cx="339318" cy="334695"/>
          </a:xfrm>
          <a:prstGeom prst="rect">
            <a:avLst/>
          </a:prstGeom>
        </p:spPr>
      </p:pic>
      <p:pic>
        <p:nvPicPr>
          <p:cNvPr id="146" name="Picture 2" descr="Image result for profile icon">
            <a:extLst>
              <a:ext uri="{FF2B5EF4-FFF2-40B4-BE49-F238E27FC236}">
                <a16:creationId xmlns:a16="http://schemas.microsoft.com/office/drawing/2014/main" id="{326B42BE-8059-4BBC-9F1E-A9BC1026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38" y="3952856"/>
            <a:ext cx="372835" cy="3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Related image">
            <a:extLst>
              <a:ext uri="{FF2B5EF4-FFF2-40B4-BE49-F238E27FC236}">
                <a16:creationId xmlns:a16="http://schemas.microsoft.com/office/drawing/2014/main" id="{9E4921BA-7860-4963-953F-06DDF57A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38" y="4346081"/>
            <a:ext cx="368734" cy="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0" descr="Image result for week icon">
            <a:extLst>
              <a:ext uri="{FF2B5EF4-FFF2-40B4-BE49-F238E27FC236}">
                <a16:creationId xmlns:a16="http://schemas.microsoft.com/office/drawing/2014/main" id="{A193E5C6-28BF-4968-B20D-B6006E13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04" y="36071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0" descr="Image result for week icon">
            <a:extLst>
              <a:ext uri="{FF2B5EF4-FFF2-40B4-BE49-F238E27FC236}">
                <a16:creationId xmlns:a16="http://schemas.microsoft.com/office/drawing/2014/main" id="{75B6D880-5868-4F00-81BB-826B6C4E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04" y="39822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0" descr="Image result for week icon">
            <a:extLst>
              <a:ext uri="{FF2B5EF4-FFF2-40B4-BE49-F238E27FC236}">
                <a16:creationId xmlns:a16="http://schemas.microsoft.com/office/drawing/2014/main" id="{18ED3074-3D5F-4A14-A911-20FDE9DA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04" y="4367349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1" name="Table 150">
            <a:extLst>
              <a:ext uri="{FF2B5EF4-FFF2-40B4-BE49-F238E27FC236}">
                <a16:creationId xmlns:a16="http://schemas.microsoft.com/office/drawing/2014/main" id="{636C270F-3A77-400F-AF41-7EC553D9C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57340"/>
              </p:ext>
            </p:extLst>
          </p:nvPr>
        </p:nvGraphicFramePr>
        <p:xfrm>
          <a:off x="4457621" y="5412478"/>
          <a:ext cx="2592930" cy="74168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5147">
                  <a:extLst>
                    <a:ext uri="{9D8B030D-6E8A-4147-A177-3AD203B41FA5}">
                      <a16:colId xmlns:a16="http://schemas.microsoft.com/office/drawing/2014/main" val="343166445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380073671"/>
                    </a:ext>
                  </a:extLst>
                </a:gridCol>
                <a:gridCol w="1216258">
                  <a:extLst>
                    <a:ext uri="{9D8B030D-6E8A-4147-A177-3AD203B41FA5}">
                      <a16:colId xmlns:a16="http://schemas.microsoft.com/office/drawing/2014/main" val="1190791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5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23104"/>
                  </a:ext>
                </a:extLst>
              </a:tr>
            </a:tbl>
          </a:graphicData>
        </a:graphic>
      </p:graphicFrame>
      <p:pic>
        <p:nvPicPr>
          <p:cNvPr id="152" name="Picture 151">
            <a:extLst>
              <a:ext uri="{FF2B5EF4-FFF2-40B4-BE49-F238E27FC236}">
                <a16:creationId xmlns:a16="http://schemas.microsoft.com/office/drawing/2014/main" id="{4B936E1E-5B2B-40D3-942C-AFD02F223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987" y="5801389"/>
            <a:ext cx="339318" cy="33097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88553B07-957E-4323-B430-45C01AE9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69" y="5432534"/>
            <a:ext cx="339318" cy="330974"/>
          </a:xfrm>
          <a:prstGeom prst="rect">
            <a:avLst/>
          </a:prstGeom>
        </p:spPr>
      </p:pic>
      <p:pic>
        <p:nvPicPr>
          <p:cNvPr id="154" name="Picture 4" descr="Image result for connect icon">
            <a:extLst>
              <a:ext uri="{FF2B5EF4-FFF2-40B4-BE49-F238E27FC236}">
                <a16:creationId xmlns:a16="http://schemas.microsoft.com/office/drawing/2014/main" id="{0578FC84-77F7-46D4-9EEB-BE012318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74" y="5449582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Image result for connect icon">
            <a:extLst>
              <a:ext uri="{FF2B5EF4-FFF2-40B4-BE49-F238E27FC236}">
                <a16:creationId xmlns:a16="http://schemas.microsoft.com/office/drawing/2014/main" id="{0708CFB8-520A-492E-AD11-8A4490637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25" y="5808609"/>
            <a:ext cx="304297" cy="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0" descr="Image result for week icon">
            <a:extLst>
              <a:ext uri="{FF2B5EF4-FFF2-40B4-BE49-F238E27FC236}">
                <a16:creationId xmlns:a16="http://schemas.microsoft.com/office/drawing/2014/main" id="{02188CC0-FA89-4370-90C1-E0C49275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22" y="5445543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0" descr="Image result for week icon">
            <a:extLst>
              <a:ext uri="{FF2B5EF4-FFF2-40B4-BE49-F238E27FC236}">
                <a16:creationId xmlns:a16="http://schemas.microsoft.com/office/drawing/2014/main" id="{C54C89E1-807D-4B74-942B-C123DDDA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22" y="5820687"/>
            <a:ext cx="303482" cy="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peech Bubble: Oval 157">
            <a:extLst>
              <a:ext uri="{FF2B5EF4-FFF2-40B4-BE49-F238E27FC236}">
                <a16:creationId xmlns:a16="http://schemas.microsoft.com/office/drawing/2014/main" id="{1C83989D-13BC-4D9E-9D00-600F0423F677}"/>
              </a:ext>
            </a:extLst>
          </p:cNvPr>
          <p:cNvSpPr/>
          <p:nvPr/>
        </p:nvSpPr>
        <p:spPr>
          <a:xfrm>
            <a:off x="7314729" y="1492858"/>
            <a:ext cx="1731432" cy="1245754"/>
          </a:xfrm>
          <a:prstGeom prst="wedgeEllipseCallout">
            <a:avLst>
              <a:gd name="adj1" fmla="val -50652"/>
              <a:gd name="adj2" fmla="val 512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898ABA1-97F8-4207-B941-3F7CF1D6DD2D}"/>
              </a:ext>
            </a:extLst>
          </p:cNvPr>
          <p:cNvSpPr txBox="1"/>
          <p:nvPr/>
        </p:nvSpPr>
        <p:spPr>
          <a:xfrm>
            <a:off x="7394573" y="1696727"/>
            <a:ext cx="170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out-of-core processing</a:t>
            </a:r>
          </a:p>
        </p:txBody>
      </p:sp>
      <p:sp>
        <p:nvSpPr>
          <p:cNvPr id="160" name="Speech Bubble: Oval 159">
            <a:extLst>
              <a:ext uri="{FF2B5EF4-FFF2-40B4-BE49-F238E27FC236}">
                <a16:creationId xmlns:a16="http://schemas.microsoft.com/office/drawing/2014/main" id="{0F50BCFF-52D0-4E89-9522-40BB55F38A7D}"/>
              </a:ext>
            </a:extLst>
          </p:cNvPr>
          <p:cNvSpPr/>
          <p:nvPr/>
        </p:nvSpPr>
        <p:spPr>
          <a:xfrm>
            <a:off x="7314729" y="2942985"/>
            <a:ext cx="1731432" cy="1245754"/>
          </a:xfrm>
          <a:prstGeom prst="wedgeEllipseCallout">
            <a:avLst>
              <a:gd name="adj1" fmla="val -50652"/>
              <a:gd name="adj2" fmla="val 512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5CB1288-49E7-40CC-BD0F-4188D0CE3DF6}"/>
              </a:ext>
            </a:extLst>
          </p:cNvPr>
          <p:cNvSpPr txBox="1"/>
          <p:nvPr/>
        </p:nvSpPr>
        <p:spPr>
          <a:xfrm>
            <a:off x="7394573" y="3146854"/>
            <a:ext cx="170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out-of-core processing</a:t>
            </a:r>
          </a:p>
        </p:txBody>
      </p:sp>
      <p:sp>
        <p:nvSpPr>
          <p:cNvPr id="162" name="Speech Bubble: Oval 161">
            <a:extLst>
              <a:ext uri="{FF2B5EF4-FFF2-40B4-BE49-F238E27FC236}">
                <a16:creationId xmlns:a16="http://schemas.microsoft.com/office/drawing/2014/main" id="{1F1A3F8C-5025-4FF5-99BA-4619AFB830BD}"/>
              </a:ext>
            </a:extLst>
          </p:cNvPr>
          <p:cNvSpPr/>
          <p:nvPr/>
        </p:nvSpPr>
        <p:spPr>
          <a:xfrm>
            <a:off x="7320149" y="4517754"/>
            <a:ext cx="1731432" cy="1245754"/>
          </a:xfrm>
          <a:prstGeom prst="wedgeEllipseCallout">
            <a:avLst>
              <a:gd name="adj1" fmla="val -50652"/>
              <a:gd name="adj2" fmla="val 51203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C68268C-D8C4-41FA-87D9-D7CC01ED1701}"/>
              </a:ext>
            </a:extLst>
          </p:cNvPr>
          <p:cNvSpPr txBox="1"/>
          <p:nvPr/>
        </p:nvSpPr>
        <p:spPr>
          <a:xfrm>
            <a:off x="7399993" y="4721623"/>
            <a:ext cx="170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out-of-core processing</a:t>
            </a:r>
          </a:p>
        </p:txBody>
      </p:sp>
      <p:pic>
        <p:nvPicPr>
          <p:cNvPr id="21506" name="Picture 2" descr="Image result for shuffle icon">
            <a:extLst>
              <a:ext uri="{FF2B5EF4-FFF2-40B4-BE49-F238E27FC236}">
                <a16:creationId xmlns:a16="http://schemas.microsoft.com/office/drawing/2014/main" id="{EBB70B24-E34E-421E-93B2-491FB1FC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3504311"/>
            <a:ext cx="794347" cy="7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2971F70-27DF-428F-9E45-0FA32FFE1AC8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69" name="TextBox 34">
              <a:extLst>
                <a:ext uri="{FF2B5EF4-FFF2-40B4-BE49-F238E27FC236}">
                  <a16:creationId xmlns:a16="http://schemas.microsoft.com/office/drawing/2014/main" id="{33B289AE-4B1C-4459-B48B-6318BD0FE19A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70" name="TextBox 36">
              <a:extLst>
                <a:ext uri="{FF2B5EF4-FFF2-40B4-BE49-F238E27FC236}">
                  <a16:creationId xmlns:a16="http://schemas.microsoft.com/office/drawing/2014/main" id="{C5E33D26-0E6B-4D81-8C2A-8A02794B888D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Algorithm</a:t>
              </a:r>
            </a:p>
          </p:txBody>
        </p:sp>
        <p:sp>
          <p:nvSpPr>
            <p:cNvPr id="171" name="TextBox 37">
              <a:extLst>
                <a:ext uri="{FF2B5EF4-FFF2-40B4-BE49-F238E27FC236}">
                  <a16:creationId xmlns:a16="http://schemas.microsoft.com/office/drawing/2014/main" id="{BB6BB262-3A3E-49F4-8E2A-8AE0411C20CB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72" name="TextBox 38">
              <a:extLst>
                <a:ext uri="{FF2B5EF4-FFF2-40B4-BE49-F238E27FC236}">
                  <a16:creationId xmlns:a16="http://schemas.microsoft.com/office/drawing/2014/main" id="{64BA30C6-2D3A-444A-AE35-BDA40606AD0A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73" name="TextBox 37">
              <a:extLst>
                <a:ext uri="{FF2B5EF4-FFF2-40B4-BE49-F238E27FC236}">
                  <a16:creationId xmlns:a16="http://schemas.microsoft.com/office/drawing/2014/main" id="{3F358280-AB0F-4608-A056-4FA4DE044116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5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131" grpId="0"/>
      <p:bldP spid="158" grpId="0" animBg="1"/>
      <p:bldP spid="159" grpId="0"/>
      <p:bldP spid="160" grpId="0" animBg="1"/>
      <p:bldP spid="161" grpId="0"/>
      <p:bldP spid="162" grpId="0" animBg="1"/>
      <p:bldP spid="1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r>
              <a:rPr lang="en-US" dirty="0"/>
              <a:t>/40</a:t>
            </a:r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Behavior Model</a:t>
            </a:r>
          </a:p>
          <a:p>
            <a:r>
              <a:rPr lang="en-US" dirty="0"/>
              <a:t>Optimization Algorithm</a:t>
            </a:r>
          </a:p>
          <a:p>
            <a:r>
              <a:rPr lang="en-US" b="1" dirty="0">
                <a:solidFill>
                  <a:srgbClr val="FF0000"/>
                </a:solidFill>
              </a:rPr>
              <a:t>Experiments &lt;&lt;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61866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Q1. Case Study on LinkedIn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D881-4E0A-4026-8D08-5AF749980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4796866"/>
          </a:xfrm>
        </p:spPr>
        <p:txBody>
          <a:bodyPr>
            <a:normAutofit/>
          </a:bodyPr>
          <a:lstStyle/>
          <a:p>
            <a:r>
              <a:rPr lang="en-US" b="1" i="1" dirty="0"/>
              <a:t>Connected</a:t>
            </a:r>
            <a:r>
              <a:rPr lang="ko-KR" altLang="en-US" dirty="0"/>
              <a:t> </a:t>
            </a:r>
            <a:r>
              <a:rPr lang="en-US" altLang="ko-KR" dirty="0"/>
              <a:t>case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starting stage: to join LinkedIn</a:t>
            </a:r>
          </a:p>
          <a:p>
            <a:pPr lvl="1"/>
            <a:r>
              <a:rPr lang="en-US" dirty="0"/>
              <a:t>goal stage: to have N connections</a:t>
            </a:r>
          </a:p>
          <a:p>
            <a:pPr lvl="1"/>
            <a:r>
              <a:rPr lang="en-US" dirty="0"/>
              <a:t>size: 500M+ actions (20+ types)</a:t>
            </a:r>
          </a:p>
          <a:p>
            <a:r>
              <a:rPr lang="en-US" b="1" i="1" dirty="0"/>
              <a:t>Engaged</a:t>
            </a:r>
            <a:r>
              <a:rPr lang="ko-KR" altLang="en-US" dirty="0"/>
              <a:t> </a:t>
            </a:r>
            <a:r>
              <a:rPr lang="en-US" altLang="ko-KR" dirty="0"/>
              <a:t>case</a:t>
            </a:r>
            <a:r>
              <a:rPr lang="en-US" i="1" dirty="0"/>
              <a:t>:</a:t>
            </a:r>
          </a:p>
          <a:p>
            <a:pPr lvl="1"/>
            <a:r>
              <a:rPr lang="en-US" dirty="0"/>
              <a:t>starting stage: to have N connections</a:t>
            </a:r>
          </a:p>
          <a:p>
            <a:pPr lvl="1"/>
            <a:r>
              <a:rPr lang="en-US" dirty="0"/>
              <a:t>goal stage: to become an active user</a:t>
            </a:r>
          </a:p>
          <a:p>
            <a:pPr lvl="1"/>
            <a:r>
              <a:rPr lang="en-US" dirty="0"/>
              <a:t>size: 150M+ actions (20+ types)</a:t>
            </a:r>
          </a:p>
          <a:p>
            <a:r>
              <a:rPr lang="en-US" b="1" dirty="0"/>
              <a:t>How to set the number of stages?</a:t>
            </a:r>
          </a:p>
          <a:p>
            <a:pPr lvl="1"/>
            <a:r>
              <a:rPr lang="en-US" dirty="0"/>
              <a:t>“Elbow” method: adding a stage does not give much higher posterior probability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r>
              <a:rPr lang="en-US" dirty="0"/>
              <a:t>/40</a:t>
            </a:r>
          </a:p>
        </p:txBody>
      </p:sp>
      <p:pic>
        <p:nvPicPr>
          <p:cNvPr id="10" name="Picture 4" descr="Image result for connect icon">
            <a:extLst>
              <a:ext uri="{FF2B5EF4-FFF2-40B4-BE49-F238E27FC236}">
                <a16:creationId xmlns:a16="http://schemas.microsoft.com/office/drawing/2014/main" id="{EEEEBEBE-4BC3-4C63-9148-23B97659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90" y="1720874"/>
            <a:ext cx="1518090" cy="15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CEA8F-2732-4FAA-9CD0-FE1B6FD33EE4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3020A59C-55A5-4A88-862D-B789FEC3C5FA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7B006109-6196-4074-A0B4-6991FB90A633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6ACE039B-C02B-43F8-B0A7-AC84314B8204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624224BE-8138-4B1E-8A5B-33BC954A75A8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841EA848-DF69-40BB-BC27-ADC093F6528A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51" y="4207464"/>
            <a:ext cx="980169" cy="1011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188" y="3498408"/>
            <a:ext cx="741294" cy="7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B4CA-8DAC-476E-B7FB-32331E25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5" y="173391"/>
            <a:ext cx="8525578" cy="1167918"/>
          </a:xfrm>
        </p:spPr>
        <p:txBody>
          <a:bodyPr>
            <a:noAutofit/>
          </a:bodyPr>
          <a:lstStyle/>
          <a:p>
            <a:r>
              <a:rPr lang="en-US" dirty="0"/>
              <a:t>Example: Progression on LinkedIn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CE39C-E152-44F7-AAEC-52EB651ED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F1F9-8BAD-469E-8FDF-77FE58313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780D6-91E4-426D-A148-D5602D705431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8AB836EF-2813-4F4A-BB59-FC57D1FE177C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F77D4627-8BD0-44B4-9EB8-B57D9AEEDCAA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A75F0562-21FD-4DCE-8BB5-2D46D215832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B8ADD10E-AFE4-454C-A31D-FCA6A52F264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0EA9025F-38EC-4C5B-A480-0EDB83A89451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EDE35D4-2ADC-4D42-BDCA-8B04F97E66D0}"/>
              </a:ext>
            </a:extLst>
          </p:cNvPr>
          <p:cNvSpPr txBox="1"/>
          <p:nvPr/>
        </p:nvSpPr>
        <p:spPr>
          <a:xfrm>
            <a:off x="4000621" y="3840662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D02D50-D8C9-44AB-992E-85805C34047C}"/>
              </a:ext>
            </a:extLst>
          </p:cNvPr>
          <p:cNvSpPr/>
          <p:nvPr/>
        </p:nvSpPr>
        <p:spPr>
          <a:xfrm>
            <a:off x="2682057" y="3620432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?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9B66AE-EC19-41BF-A2EE-B85D9975B68E}"/>
              </a:ext>
            </a:extLst>
          </p:cNvPr>
          <p:cNvSpPr/>
          <p:nvPr/>
        </p:nvSpPr>
        <p:spPr>
          <a:xfrm>
            <a:off x="4064984" y="3620432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?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DFB320-D1BE-4A29-9722-20C2E532D0B5}"/>
              </a:ext>
            </a:extLst>
          </p:cNvPr>
          <p:cNvSpPr/>
          <p:nvPr/>
        </p:nvSpPr>
        <p:spPr>
          <a:xfrm>
            <a:off x="5501250" y="3620432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?</a:t>
            </a:r>
            <a:endParaRPr lang="en-US" dirty="0">
              <a:solidFill>
                <a:srgbClr val="56B353"/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9628657C-226C-4489-B496-902E0E6D18D1}"/>
              </a:ext>
            </a:extLst>
          </p:cNvPr>
          <p:cNvSpPr/>
          <p:nvPr/>
        </p:nvSpPr>
        <p:spPr>
          <a:xfrm>
            <a:off x="2272212" y="3875844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0CC0BD3-974B-43E6-97CA-F421664D6B6D}"/>
              </a:ext>
            </a:extLst>
          </p:cNvPr>
          <p:cNvSpPr/>
          <p:nvPr/>
        </p:nvSpPr>
        <p:spPr>
          <a:xfrm>
            <a:off x="3669020" y="3878839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7CC39D26-6CAD-4858-9D78-933B2FD649B8}"/>
              </a:ext>
            </a:extLst>
          </p:cNvPr>
          <p:cNvSpPr/>
          <p:nvPr/>
        </p:nvSpPr>
        <p:spPr>
          <a:xfrm>
            <a:off x="5092888" y="3881568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B444CA1-29E9-468A-B70D-7D09A465CF25}"/>
              </a:ext>
            </a:extLst>
          </p:cNvPr>
          <p:cNvSpPr/>
          <p:nvPr/>
        </p:nvSpPr>
        <p:spPr>
          <a:xfrm>
            <a:off x="6465619" y="3882567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ADB93C-1AC2-4888-9108-15E502122352}"/>
              </a:ext>
            </a:extLst>
          </p:cNvPr>
          <p:cNvGrpSpPr/>
          <p:nvPr/>
        </p:nvGrpSpPr>
        <p:grpSpPr>
          <a:xfrm>
            <a:off x="6854592" y="3067929"/>
            <a:ext cx="1777537" cy="1521374"/>
            <a:chOff x="6854592" y="3124739"/>
            <a:chExt cx="1777537" cy="152137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2B86CE-C6BF-4987-92A3-E4EB66A90E5C}"/>
                </a:ext>
              </a:extLst>
            </p:cNvPr>
            <p:cNvSpPr txBox="1"/>
            <p:nvPr/>
          </p:nvSpPr>
          <p:spPr>
            <a:xfrm>
              <a:off x="7267551" y="3124739"/>
              <a:ext cx="9516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9852F"/>
                  </a:solidFill>
                </a:rPr>
                <a:t>Goal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55C0F64-ED68-4D86-8C37-8CBFAACDE893}"/>
                </a:ext>
              </a:extLst>
            </p:cNvPr>
            <p:cNvSpPr/>
            <p:nvPr/>
          </p:nvSpPr>
          <p:spPr>
            <a:xfrm>
              <a:off x="6854592" y="3585409"/>
              <a:ext cx="1777537" cy="1060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B9588F-4938-4D0D-9F43-6DAEBB23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559" y="3950197"/>
              <a:ext cx="626571" cy="64639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4908645-FAB0-4FF6-B77E-8096B811E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5818" y="3585409"/>
              <a:ext cx="484999" cy="48499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B43C6-027C-4F96-8364-6EFE00B99A0B}"/>
              </a:ext>
            </a:extLst>
          </p:cNvPr>
          <p:cNvGrpSpPr/>
          <p:nvPr/>
        </p:nvGrpSpPr>
        <p:grpSpPr>
          <a:xfrm>
            <a:off x="384467" y="3076178"/>
            <a:ext cx="1777537" cy="1504877"/>
            <a:chOff x="384467" y="3099339"/>
            <a:chExt cx="1777537" cy="150487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759C23C-0ACF-4F7C-8E69-B669EE58536A}"/>
                </a:ext>
              </a:extLst>
            </p:cNvPr>
            <p:cNvGrpSpPr/>
            <p:nvPr/>
          </p:nvGrpSpPr>
          <p:grpSpPr>
            <a:xfrm>
              <a:off x="440175" y="3620759"/>
              <a:ext cx="1690656" cy="837351"/>
              <a:chOff x="50786" y="4981654"/>
              <a:chExt cx="1690656" cy="83735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5C9CE86-3EC8-4E64-A4B7-263719880833}"/>
                  </a:ext>
                </a:extLst>
              </p:cNvPr>
              <p:cNvSpPr/>
              <p:nvPr/>
            </p:nvSpPr>
            <p:spPr>
              <a:xfrm>
                <a:off x="50786" y="4981654"/>
                <a:ext cx="1690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Welcome to</a:t>
                </a:r>
              </a:p>
            </p:txBody>
          </p:sp>
          <p:pic>
            <p:nvPicPr>
              <p:cNvPr id="58" name="Picture 2" descr="Image result for linkedin">
                <a:extLst>
                  <a:ext uri="{FF2B5EF4-FFF2-40B4-BE49-F238E27FC236}">
                    <a16:creationId xmlns:a16="http://schemas.microsoft.com/office/drawing/2014/main" id="{8D6430C5-C01F-428A-893B-D46CE5C5B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44" y="5380237"/>
                <a:ext cx="1615922" cy="438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986821-E302-4903-96C8-8A4436E9BF14}"/>
                </a:ext>
              </a:extLst>
            </p:cNvPr>
            <p:cNvSpPr/>
            <p:nvPr/>
          </p:nvSpPr>
          <p:spPr>
            <a:xfrm>
              <a:off x="384467" y="3547309"/>
              <a:ext cx="1777537" cy="1056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43D3AE9-2065-4511-9B02-9E180DCD01CF}"/>
                </a:ext>
              </a:extLst>
            </p:cNvPr>
            <p:cNvSpPr txBox="1"/>
            <p:nvPr/>
          </p:nvSpPr>
          <p:spPr>
            <a:xfrm>
              <a:off x="824075" y="3099339"/>
              <a:ext cx="951619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699"/>
                  </a:solidFill>
                </a:rPr>
                <a:t>Start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1D77D2-1396-4DB5-8DA9-2FABCCDC7E6B}"/>
              </a:ext>
            </a:extLst>
          </p:cNvPr>
          <p:cNvGrpSpPr/>
          <p:nvPr/>
        </p:nvGrpSpPr>
        <p:grpSpPr>
          <a:xfrm>
            <a:off x="178611" y="1568743"/>
            <a:ext cx="8501904" cy="1342571"/>
            <a:chOff x="258559" y="4230765"/>
            <a:chExt cx="8501904" cy="134257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CCA601-21CB-4C61-B6FE-F943DAC777A6}"/>
                </a:ext>
              </a:extLst>
            </p:cNvPr>
            <p:cNvSpPr txBox="1"/>
            <p:nvPr/>
          </p:nvSpPr>
          <p:spPr>
            <a:xfrm>
              <a:off x="1566486" y="4458567"/>
              <a:ext cx="7193977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“What 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aspects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should we focus on</a:t>
              </a:r>
            </a:p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 understand progressions?”</a:t>
              </a:r>
            </a:p>
          </p:txBody>
        </p:sp>
        <p:pic>
          <p:nvPicPr>
            <p:cNvPr id="43" name="Picture 4" descr="Cute question mark clipart kid">
              <a:extLst>
                <a:ext uri="{FF2B5EF4-FFF2-40B4-BE49-F238E27FC236}">
                  <a16:creationId xmlns:a16="http://schemas.microsoft.com/office/drawing/2014/main" id="{D6ED5740-A7FB-4F95-B45A-2EDA4EC43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59" y="4230765"/>
              <a:ext cx="1231001" cy="134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51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</p:spPr>
        <p:txBody>
          <a:bodyPr>
            <a:normAutofit/>
          </a:bodyPr>
          <a:lstStyle/>
          <a:p>
            <a:r>
              <a:rPr lang="en-US" dirty="0"/>
              <a:t>Case Study: Connected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r>
              <a:rPr lang="en-US" dirty="0"/>
              <a:t>/40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D25263-7BE0-4187-82BE-F4EE8F8E9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42" y="1461430"/>
            <a:ext cx="8938557" cy="4407664"/>
          </a:xfrm>
        </p:spPr>
        <p:txBody>
          <a:bodyPr/>
          <a:lstStyle/>
          <a:p>
            <a:r>
              <a:rPr lang="en-US" dirty="0"/>
              <a:t>Representative behavior in each stage of the </a:t>
            </a:r>
            <a:r>
              <a:rPr lang="en-US" b="1" i="1" dirty="0"/>
              <a:t>connected </a:t>
            </a:r>
            <a:r>
              <a:rPr lang="en-US" dirty="0"/>
              <a:t>case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BF0CEE9-A358-470D-BF5F-052DFF0BD863}"/>
              </a:ext>
            </a:extLst>
          </p:cNvPr>
          <p:cNvSpPr/>
          <p:nvPr/>
        </p:nvSpPr>
        <p:spPr>
          <a:xfrm>
            <a:off x="3879668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5BE2C96-6CAD-406E-8312-3D8DDDE6848B}"/>
              </a:ext>
            </a:extLst>
          </p:cNvPr>
          <p:cNvSpPr txBox="1"/>
          <p:nvPr/>
        </p:nvSpPr>
        <p:spPr>
          <a:xfrm>
            <a:off x="3957149" y="2435084"/>
            <a:ext cx="158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52C1A"/>
                </a:solidFill>
              </a:rPr>
              <a:t>Build one’s</a:t>
            </a:r>
          </a:p>
          <a:p>
            <a:pPr algn="ctr"/>
            <a:r>
              <a:rPr lang="en-US" sz="2400" dirty="0">
                <a:solidFill>
                  <a:srgbClr val="E52C1A"/>
                </a:solidFill>
              </a:rPr>
              <a:t>Profile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64F1CF2-1298-4B3E-B4DA-86FDB5753BCD}"/>
              </a:ext>
            </a:extLst>
          </p:cNvPr>
          <p:cNvSpPr/>
          <p:nvPr/>
        </p:nvSpPr>
        <p:spPr>
          <a:xfrm>
            <a:off x="63383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BD9A643-0FEB-472C-BE87-B5C0B08ECC76}"/>
              </a:ext>
            </a:extLst>
          </p:cNvPr>
          <p:cNvSpPr txBox="1"/>
          <p:nvPr/>
        </p:nvSpPr>
        <p:spPr>
          <a:xfrm>
            <a:off x="6201929" y="2435084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A7EB8"/>
                </a:solidFill>
              </a:rPr>
              <a:t>Onboarding Process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DAAECE-3C57-473E-A9BA-51DCB0DF6732}"/>
              </a:ext>
            </a:extLst>
          </p:cNvPr>
          <p:cNvSpPr/>
          <p:nvPr/>
        </p:nvSpPr>
        <p:spPr>
          <a:xfrm>
            <a:off x="116112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EF91F4F-60EF-4E9B-8923-C27394ED521F}"/>
              </a:ext>
            </a:extLst>
          </p:cNvPr>
          <p:cNvSpPr txBox="1"/>
          <p:nvPr/>
        </p:nvSpPr>
        <p:spPr>
          <a:xfrm>
            <a:off x="-2032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6B353"/>
                </a:solidFill>
              </a:rPr>
              <a:t>Poke around the service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EBF816E-D524-41C0-89FF-EFD08C78FE1B}"/>
              </a:ext>
            </a:extLst>
          </p:cNvPr>
          <p:cNvSpPr/>
          <p:nvPr/>
        </p:nvSpPr>
        <p:spPr>
          <a:xfrm>
            <a:off x="2564675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9C5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CD2BA6F-1111-4B20-AF53-0EEF4EC99C47}"/>
              </a:ext>
            </a:extLst>
          </p:cNvPr>
          <p:cNvSpPr txBox="1"/>
          <p:nvPr/>
        </p:nvSpPr>
        <p:spPr>
          <a:xfrm>
            <a:off x="2428241" y="4866765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C50A5"/>
                </a:solidFill>
              </a:rPr>
              <a:t>Make connections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69CBC33-9025-431B-AA5E-D6CC872D105C}"/>
              </a:ext>
            </a:extLst>
          </p:cNvPr>
          <p:cNvSpPr/>
          <p:nvPr/>
        </p:nvSpPr>
        <p:spPr>
          <a:xfrm>
            <a:off x="4907258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5C4A375-3D9D-4AFB-BA52-9AC2B2F6AD21}"/>
              </a:ext>
            </a:extLst>
          </p:cNvPr>
          <p:cNvSpPr txBox="1"/>
          <p:nvPr/>
        </p:nvSpPr>
        <p:spPr>
          <a:xfrm>
            <a:off x="4770824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7F00"/>
                </a:solidFill>
              </a:rPr>
              <a:t>Consume Newsfeeds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173A937-A2B3-43A8-AFF1-BE4F21AA3179}"/>
              </a:ext>
            </a:extLst>
          </p:cNvPr>
          <p:cNvSpPr/>
          <p:nvPr/>
        </p:nvSpPr>
        <p:spPr>
          <a:xfrm>
            <a:off x="13875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F893536-66C7-4932-924B-76729D8B118B}"/>
              </a:ext>
            </a:extLst>
          </p:cNvPr>
          <p:cNvSpPr txBox="1"/>
          <p:nvPr/>
        </p:nvSpPr>
        <p:spPr>
          <a:xfrm>
            <a:off x="1848232" y="2619750"/>
            <a:ext cx="81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Join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11F479A-3BA4-403A-B998-860B68954CEC}"/>
              </a:ext>
            </a:extLst>
          </p:cNvPr>
          <p:cNvCxnSpPr>
            <a:cxnSpLocks/>
          </p:cNvCxnSpPr>
          <p:nvPr/>
        </p:nvCxnSpPr>
        <p:spPr>
          <a:xfrm flipV="1">
            <a:off x="3124923" y="2836432"/>
            <a:ext cx="7680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770E393-F462-4FE2-879B-BD7B7425A412}"/>
              </a:ext>
            </a:extLst>
          </p:cNvPr>
          <p:cNvCxnSpPr>
            <a:cxnSpLocks/>
          </p:cNvCxnSpPr>
          <p:nvPr/>
        </p:nvCxnSpPr>
        <p:spPr>
          <a:xfrm>
            <a:off x="5588726" y="2850582"/>
            <a:ext cx="7681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B286D55-6879-4296-9655-4B0E23282C58}"/>
              </a:ext>
            </a:extLst>
          </p:cNvPr>
          <p:cNvCxnSpPr>
            <a:cxnSpLocks/>
            <a:stCxn id="75" idx="3"/>
            <a:endCxn id="77" idx="7"/>
          </p:cNvCxnSpPr>
          <p:nvPr/>
        </p:nvCxnSpPr>
        <p:spPr>
          <a:xfrm flipH="1">
            <a:off x="1599042" y="3464832"/>
            <a:ext cx="4993751" cy="12097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FD809FC-0908-4747-B6C2-E93E36712155}"/>
              </a:ext>
            </a:extLst>
          </p:cNvPr>
          <p:cNvCxnSpPr>
            <a:cxnSpLocks/>
          </p:cNvCxnSpPr>
          <p:nvPr/>
        </p:nvCxnSpPr>
        <p:spPr>
          <a:xfrm>
            <a:off x="1848232" y="5288800"/>
            <a:ext cx="7012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DCF6E6E-5C37-4E12-9AD8-A10CCF4A23D1}"/>
              </a:ext>
            </a:extLst>
          </p:cNvPr>
          <p:cNvCxnSpPr>
            <a:cxnSpLocks/>
          </p:cNvCxnSpPr>
          <p:nvPr/>
        </p:nvCxnSpPr>
        <p:spPr>
          <a:xfrm>
            <a:off x="4302035" y="5288800"/>
            <a:ext cx="6052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D513D577-C6FC-4949-B4C7-3B4E90D4F365}"/>
              </a:ext>
            </a:extLst>
          </p:cNvPr>
          <p:cNvSpPr/>
          <p:nvPr/>
        </p:nvSpPr>
        <p:spPr>
          <a:xfrm>
            <a:off x="7269536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E1F80E5-43AC-4D44-AE8E-8C65C3CEE127}"/>
              </a:ext>
            </a:extLst>
          </p:cNvPr>
          <p:cNvSpPr txBox="1"/>
          <p:nvPr/>
        </p:nvSpPr>
        <p:spPr>
          <a:xfrm>
            <a:off x="713310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Have N</a:t>
            </a:r>
          </a:p>
          <a:p>
            <a:pPr algn="ctr"/>
            <a:r>
              <a:rPr lang="en-US" sz="2400" dirty="0"/>
              <a:t>connections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77C9092-E86D-4842-B239-E2D82D45C13D}"/>
              </a:ext>
            </a:extLst>
          </p:cNvPr>
          <p:cNvCxnSpPr>
            <a:cxnSpLocks/>
          </p:cNvCxnSpPr>
          <p:nvPr/>
        </p:nvCxnSpPr>
        <p:spPr>
          <a:xfrm>
            <a:off x="6644618" y="5288800"/>
            <a:ext cx="6249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4FBFC61-4B21-4DBB-B72A-229F3C8DEA0E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95" name="TextBox 34">
              <a:extLst>
                <a:ext uri="{FF2B5EF4-FFF2-40B4-BE49-F238E27FC236}">
                  <a16:creationId xmlns:a16="http://schemas.microsoft.com/office/drawing/2014/main" id="{89E41111-FAD5-47E0-AFFA-8AAD7DE57F27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96" name="TextBox 36">
              <a:extLst>
                <a:ext uri="{FF2B5EF4-FFF2-40B4-BE49-F238E27FC236}">
                  <a16:creationId xmlns:a16="http://schemas.microsoft.com/office/drawing/2014/main" id="{A65D01B7-3839-48D9-A672-708402568B32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7" name="TextBox 37">
              <a:extLst>
                <a:ext uri="{FF2B5EF4-FFF2-40B4-BE49-F238E27FC236}">
                  <a16:creationId xmlns:a16="http://schemas.microsoft.com/office/drawing/2014/main" id="{DD816F1E-78B0-41C9-BB5E-19DF0C077588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98" name="TextBox 38">
              <a:extLst>
                <a:ext uri="{FF2B5EF4-FFF2-40B4-BE49-F238E27FC236}">
                  <a16:creationId xmlns:a16="http://schemas.microsoft.com/office/drawing/2014/main" id="{FCAF54C6-56D6-4C20-A4B1-DE74489D705B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99" name="TextBox 37">
              <a:extLst>
                <a:ext uri="{FF2B5EF4-FFF2-40B4-BE49-F238E27FC236}">
                  <a16:creationId xmlns:a16="http://schemas.microsoft.com/office/drawing/2014/main" id="{14D2ECEA-B4DA-4388-9C8C-34CB80FF068A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344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CED6CAF-EB59-4814-8550-C80F416074D9}"/>
              </a:ext>
            </a:extLst>
          </p:cNvPr>
          <p:cNvCxnSpPr>
            <a:cxnSpLocks/>
          </p:cNvCxnSpPr>
          <p:nvPr/>
        </p:nvCxnSpPr>
        <p:spPr>
          <a:xfrm flipH="1">
            <a:off x="1599042" y="3471686"/>
            <a:ext cx="4993751" cy="12097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59" y="286605"/>
            <a:ext cx="8155669" cy="1054704"/>
          </a:xfrm>
        </p:spPr>
        <p:txBody>
          <a:bodyPr>
            <a:normAutofit/>
          </a:bodyPr>
          <a:lstStyle/>
          <a:p>
            <a:r>
              <a:rPr lang="en-US" dirty="0"/>
              <a:t>Case Study: Stage Interpretation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r>
              <a:rPr lang="en-US" dirty="0"/>
              <a:t>/40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D25263-7BE0-4187-82BE-F4EE8F8E9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60" y="1418892"/>
            <a:ext cx="8499169" cy="440766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3A7EB8"/>
                </a:solidFill>
              </a:rPr>
              <a:t>ction types </a:t>
            </a:r>
            <a:r>
              <a:rPr lang="en-US" dirty="0"/>
              <a:t>and </a:t>
            </a:r>
            <a:r>
              <a:rPr lang="en-US" dirty="0">
                <a:solidFill>
                  <a:srgbClr val="E52F1E"/>
                </a:solidFill>
              </a:rPr>
              <a:t>time gaps </a:t>
            </a:r>
            <a:r>
              <a:rPr lang="en-US" dirty="0"/>
              <a:t>are useful for </a:t>
            </a:r>
            <a:r>
              <a:rPr lang="en-US" i="1" dirty="0"/>
              <a:t>interpretation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8A5208D-7C9C-4E42-B162-E745D0959EFE}"/>
              </a:ext>
            </a:extLst>
          </p:cNvPr>
          <p:cNvSpPr/>
          <p:nvPr/>
        </p:nvSpPr>
        <p:spPr>
          <a:xfrm>
            <a:off x="3879668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A690ED-47ED-4518-BFF7-1D9A1AF48E98}"/>
              </a:ext>
            </a:extLst>
          </p:cNvPr>
          <p:cNvSpPr txBox="1"/>
          <p:nvPr/>
        </p:nvSpPr>
        <p:spPr>
          <a:xfrm>
            <a:off x="3957149" y="2435084"/>
            <a:ext cx="158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one’s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Profile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ACA6DA-616E-4DFA-81C9-8B387E972528}"/>
              </a:ext>
            </a:extLst>
          </p:cNvPr>
          <p:cNvSpPr/>
          <p:nvPr/>
        </p:nvSpPr>
        <p:spPr>
          <a:xfrm>
            <a:off x="63383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9208B-D015-426D-A21C-F1D04277D785}"/>
              </a:ext>
            </a:extLst>
          </p:cNvPr>
          <p:cNvSpPr txBox="1"/>
          <p:nvPr/>
        </p:nvSpPr>
        <p:spPr>
          <a:xfrm>
            <a:off x="6201929" y="2435084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Onboarding Process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6D709FD-31DE-4699-8407-16DA3C47646C}"/>
              </a:ext>
            </a:extLst>
          </p:cNvPr>
          <p:cNvSpPr/>
          <p:nvPr/>
        </p:nvSpPr>
        <p:spPr>
          <a:xfrm>
            <a:off x="116112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F0430E-F0F4-4D9F-A588-8DEE99C61077}"/>
              </a:ext>
            </a:extLst>
          </p:cNvPr>
          <p:cNvSpPr txBox="1"/>
          <p:nvPr/>
        </p:nvSpPr>
        <p:spPr>
          <a:xfrm>
            <a:off x="-2032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6B353"/>
                </a:solidFill>
              </a:rPr>
              <a:t>Poke around the service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BBE2F3F-ECDB-40D1-90F5-B4EEECCF6DB8}"/>
              </a:ext>
            </a:extLst>
          </p:cNvPr>
          <p:cNvSpPr/>
          <p:nvPr/>
        </p:nvSpPr>
        <p:spPr>
          <a:xfrm>
            <a:off x="2564675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0AA9EF-0C2E-4360-9AC3-0F4A8EF5A26F}"/>
              </a:ext>
            </a:extLst>
          </p:cNvPr>
          <p:cNvSpPr txBox="1"/>
          <p:nvPr/>
        </p:nvSpPr>
        <p:spPr>
          <a:xfrm>
            <a:off x="2428241" y="4866768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connections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F24EC56-98FB-4A8E-ACB7-CCA34989E44F}"/>
              </a:ext>
            </a:extLst>
          </p:cNvPr>
          <p:cNvSpPr/>
          <p:nvPr/>
        </p:nvSpPr>
        <p:spPr>
          <a:xfrm>
            <a:off x="4907258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1C53E4-01AA-48EE-829C-3865B3361B78}"/>
              </a:ext>
            </a:extLst>
          </p:cNvPr>
          <p:cNvSpPr txBox="1"/>
          <p:nvPr/>
        </p:nvSpPr>
        <p:spPr>
          <a:xfrm>
            <a:off x="4770824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7F00"/>
                </a:solidFill>
              </a:rPr>
              <a:t>Consume Newsfeeds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7CA2B50-B1C0-4965-910E-025DF16227F7}"/>
              </a:ext>
            </a:extLst>
          </p:cNvPr>
          <p:cNvSpPr/>
          <p:nvPr/>
        </p:nvSpPr>
        <p:spPr>
          <a:xfrm>
            <a:off x="13875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930813-808B-41CC-8835-5BC58D377E63}"/>
              </a:ext>
            </a:extLst>
          </p:cNvPr>
          <p:cNvSpPr txBox="1"/>
          <p:nvPr/>
        </p:nvSpPr>
        <p:spPr>
          <a:xfrm>
            <a:off x="1848232" y="2619750"/>
            <a:ext cx="81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Join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2DCB70E-C5B1-4000-B6AC-9AC3FC6C6FE6}"/>
              </a:ext>
            </a:extLst>
          </p:cNvPr>
          <p:cNvCxnSpPr>
            <a:cxnSpLocks/>
          </p:cNvCxnSpPr>
          <p:nvPr/>
        </p:nvCxnSpPr>
        <p:spPr>
          <a:xfrm>
            <a:off x="1848232" y="5288800"/>
            <a:ext cx="7012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1FA88EE-5293-4B1A-8D1D-1C553F655A5C}"/>
              </a:ext>
            </a:extLst>
          </p:cNvPr>
          <p:cNvCxnSpPr>
            <a:cxnSpLocks/>
          </p:cNvCxnSpPr>
          <p:nvPr/>
        </p:nvCxnSpPr>
        <p:spPr>
          <a:xfrm>
            <a:off x="4302035" y="5288800"/>
            <a:ext cx="6052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587BC695-8747-4D4D-8551-61CB9FDB300E}"/>
              </a:ext>
            </a:extLst>
          </p:cNvPr>
          <p:cNvSpPr/>
          <p:nvPr/>
        </p:nvSpPr>
        <p:spPr>
          <a:xfrm>
            <a:off x="7269536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88014E-5773-4A63-AB92-43F8B6B0A148}"/>
              </a:ext>
            </a:extLst>
          </p:cNvPr>
          <p:cNvSpPr txBox="1"/>
          <p:nvPr/>
        </p:nvSpPr>
        <p:spPr>
          <a:xfrm>
            <a:off x="713310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Have N</a:t>
            </a:r>
          </a:p>
          <a:p>
            <a:pPr algn="ctr"/>
            <a:r>
              <a:rPr lang="en-US" sz="2400" dirty="0"/>
              <a:t>connections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EDD5B96-DEBE-4F93-800F-CC9F4D8EE3A0}"/>
              </a:ext>
            </a:extLst>
          </p:cNvPr>
          <p:cNvCxnSpPr>
            <a:cxnSpLocks/>
          </p:cNvCxnSpPr>
          <p:nvPr/>
        </p:nvCxnSpPr>
        <p:spPr>
          <a:xfrm>
            <a:off x="6644618" y="5288800"/>
            <a:ext cx="6249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702A7227-891A-4BEF-8372-80A563D02432}"/>
              </a:ext>
            </a:extLst>
          </p:cNvPr>
          <p:cNvSpPr/>
          <p:nvPr/>
        </p:nvSpPr>
        <p:spPr>
          <a:xfrm>
            <a:off x="201030" y="3248895"/>
            <a:ext cx="3952517" cy="1262802"/>
          </a:xfrm>
          <a:prstGeom prst="wedgeEllipseCallout">
            <a:avLst>
              <a:gd name="adj1" fmla="val -29387"/>
              <a:gd name="adj2" fmla="val 8087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651A733-36BA-44A5-B8DC-541CB7F8F80A}"/>
              </a:ext>
            </a:extLst>
          </p:cNvPr>
          <p:cNvSpPr txBox="1"/>
          <p:nvPr/>
        </p:nvSpPr>
        <p:spPr>
          <a:xfrm>
            <a:off x="584508" y="3440238"/>
            <a:ext cx="3536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A7EB8"/>
                </a:solidFill>
              </a:rPr>
              <a:t>Many types of actions</a:t>
            </a:r>
          </a:p>
          <a:p>
            <a:r>
              <a:rPr lang="en-US" sz="2800" dirty="0">
                <a:solidFill>
                  <a:srgbClr val="E52F1E"/>
                </a:solidFill>
              </a:rPr>
              <a:t>In a short time</a:t>
            </a:r>
          </a:p>
        </p:txBody>
      </p:sp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1957AEB2-1284-4399-ACCA-1C3D53878778}"/>
              </a:ext>
            </a:extLst>
          </p:cNvPr>
          <p:cNvSpPr/>
          <p:nvPr/>
        </p:nvSpPr>
        <p:spPr>
          <a:xfrm>
            <a:off x="4969965" y="3253656"/>
            <a:ext cx="3243314" cy="1253281"/>
          </a:xfrm>
          <a:prstGeom prst="wedgeEllipseCallout">
            <a:avLst>
              <a:gd name="adj1" fmla="val -29379"/>
              <a:gd name="adj2" fmla="val 8359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35522C-8211-413E-AF66-ADEEAB64A2EC}"/>
              </a:ext>
            </a:extLst>
          </p:cNvPr>
          <p:cNvSpPr txBox="1"/>
          <p:nvPr/>
        </p:nvSpPr>
        <p:spPr>
          <a:xfrm>
            <a:off x="5261173" y="3387504"/>
            <a:ext cx="3035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52F1E"/>
                </a:solidFill>
              </a:rPr>
              <a:t>Frequent </a:t>
            </a:r>
            <a:r>
              <a:rPr lang="en-US" sz="2800" dirty="0">
                <a:solidFill>
                  <a:srgbClr val="3A7EB8"/>
                </a:solidFill>
              </a:rPr>
              <a:t>visit</a:t>
            </a:r>
          </a:p>
          <a:p>
            <a:r>
              <a:rPr lang="en-US" sz="2800" dirty="0">
                <a:solidFill>
                  <a:srgbClr val="E52F1E"/>
                </a:solidFill>
              </a:rPr>
              <a:t>Infrequent </a:t>
            </a:r>
            <a:r>
              <a:rPr lang="en-US" sz="2800" dirty="0">
                <a:solidFill>
                  <a:srgbClr val="3A7EB8"/>
                </a:solidFill>
              </a:rPr>
              <a:t>actions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CA7777-7C39-48ED-8BE5-4B5C7D3455A7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66" name="TextBox 34">
              <a:extLst>
                <a:ext uri="{FF2B5EF4-FFF2-40B4-BE49-F238E27FC236}">
                  <a16:creationId xmlns:a16="http://schemas.microsoft.com/office/drawing/2014/main" id="{83F950EC-E9DE-4492-867F-A72B343B2F69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B335DAA7-A890-40DE-B21D-EE495EA8BF0E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70" name="TextBox 37">
              <a:extLst>
                <a:ext uri="{FF2B5EF4-FFF2-40B4-BE49-F238E27FC236}">
                  <a16:creationId xmlns:a16="http://schemas.microsoft.com/office/drawing/2014/main" id="{E516FE21-C2F6-4C6D-9A7E-30DDF4C6D2F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71" name="TextBox 38">
              <a:extLst>
                <a:ext uri="{FF2B5EF4-FFF2-40B4-BE49-F238E27FC236}">
                  <a16:creationId xmlns:a16="http://schemas.microsoft.com/office/drawing/2014/main" id="{A1EA18FE-03F3-4E06-A763-54F61A214EBC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72" name="TextBox 37">
              <a:extLst>
                <a:ext uri="{FF2B5EF4-FFF2-40B4-BE49-F238E27FC236}">
                  <a16:creationId xmlns:a16="http://schemas.microsoft.com/office/drawing/2014/main" id="{AC593EBB-6836-4A4D-A0C3-351F47A68F2A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D073BAB-B1C4-4EC5-A430-60738BEE3AAD}"/>
              </a:ext>
            </a:extLst>
          </p:cNvPr>
          <p:cNvCxnSpPr>
            <a:cxnSpLocks/>
          </p:cNvCxnSpPr>
          <p:nvPr/>
        </p:nvCxnSpPr>
        <p:spPr>
          <a:xfrm flipV="1">
            <a:off x="3124923" y="2836432"/>
            <a:ext cx="7680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AC26CC5-B9AA-4542-AB92-BC4BFA0D23AA}"/>
              </a:ext>
            </a:extLst>
          </p:cNvPr>
          <p:cNvCxnSpPr>
            <a:cxnSpLocks/>
          </p:cNvCxnSpPr>
          <p:nvPr/>
        </p:nvCxnSpPr>
        <p:spPr>
          <a:xfrm>
            <a:off x="5588726" y="2850582"/>
            <a:ext cx="7681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1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Service Diagnosis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r>
              <a:rPr lang="en-US" dirty="0"/>
              <a:t>/40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3536837-5A4C-4F70-B7C8-8912C09754B6}"/>
              </a:ext>
            </a:extLst>
          </p:cNvPr>
          <p:cNvSpPr/>
          <p:nvPr/>
        </p:nvSpPr>
        <p:spPr>
          <a:xfrm>
            <a:off x="3879668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A5B3A6-9AAD-4CD2-921B-38CA92D96A2D}"/>
              </a:ext>
            </a:extLst>
          </p:cNvPr>
          <p:cNvSpPr txBox="1"/>
          <p:nvPr/>
        </p:nvSpPr>
        <p:spPr>
          <a:xfrm>
            <a:off x="3957149" y="2435084"/>
            <a:ext cx="158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one’s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Profile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19FECC7-9E00-402F-B735-FE93F811A8E6}"/>
              </a:ext>
            </a:extLst>
          </p:cNvPr>
          <p:cNvSpPr/>
          <p:nvPr/>
        </p:nvSpPr>
        <p:spPr>
          <a:xfrm>
            <a:off x="63383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46FD67-7D25-48C6-8528-8EF475E698A0}"/>
              </a:ext>
            </a:extLst>
          </p:cNvPr>
          <p:cNvSpPr txBox="1"/>
          <p:nvPr/>
        </p:nvSpPr>
        <p:spPr>
          <a:xfrm>
            <a:off x="6201929" y="2435084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Onboarding Process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966A998-1F08-484D-BD4E-2EB6B88C2688}"/>
              </a:ext>
            </a:extLst>
          </p:cNvPr>
          <p:cNvSpPr/>
          <p:nvPr/>
        </p:nvSpPr>
        <p:spPr>
          <a:xfrm>
            <a:off x="116112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67DC99-F7BA-4B07-AA45-CD6C9C2475B0}"/>
              </a:ext>
            </a:extLst>
          </p:cNvPr>
          <p:cNvSpPr txBox="1"/>
          <p:nvPr/>
        </p:nvSpPr>
        <p:spPr>
          <a:xfrm>
            <a:off x="-2032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Poke around the service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87656CD-4602-4DB7-BAFB-CBB2379EAA58}"/>
              </a:ext>
            </a:extLst>
          </p:cNvPr>
          <p:cNvSpPr/>
          <p:nvPr/>
        </p:nvSpPr>
        <p:spPr>
          <a:xfrm>
            <a:off x="2564675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434785-9A8C-45AB-A18B-901D85A4A28B}"/>
              </a:ext>
            </a:extLst>
          </p:cNvPr>
          <p:cNvSpPr txBox="1"/>
          <p:nvPr/>
        </p:nvSpPr>
        <p:spPr>
          <a:xfrm>
            <a:off x="2428241" y="4866765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Make connections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F176004-F23A-4795-93C7-CFFE611F7832}"/>
              </a:ext>
            </a:extLst>
          </p:cNvPr>
          <p:cNvSpPr/>
          <p:nvPr/>
        </p:nvSpPr>
        <p:spPr>
          <a:xfrm>
            <a:off x="4907258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521D3C-1497-4194-B518-535F23F92484}"/>
              </a:ext>
            </a:extLst>
          </p:cNvPr>
          <p:cNvSpPr txBox="1"/>
          <p:nvPr/>
        </p:nvSpPr>
        <p:spPr>
          <a:xfrm>
            <a:off x="4770824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Consume Newsfeeds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78482DA-7A09-4F48-B3A0-4BFE3FA993B6}"/>
              </a:ext>
            </a:extLst>
          </p:cNvPr>
          <p:cNvSpPr/>
          <p:nvPr/>
        </p:nvSpPr>
        <p:spPr>
          <a:xfrm>
            <a:off x="1387563" y="1981902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621EE8-D429-4162-BA05-A879BEDE56DB}"/>
              </a:ext>
            </a:extLst>
          </p:cNvPr>
          <p:cNvSpPr txBox="1"/>
          <p:nvPr/>
        </p:nvSpPr>
        <p:spPr>
          <a:xfrm>
            <a:off x="1848232" y="2619750"/>
            <a:ext cx="81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BB61257-1E49-463E-A0A6-91907BE576A1}"/>
              </a:ext>
            </a:extLst>
          </p:cNvPr>
          <p:cNvCxnSpPr>
            <a:cxnSpLocks/>
          </p:cNvCxnSpPr>
          <p:nvPr/>
        </p:nvCxnSpPr>
        <p:spPr>
          <a:xfrm flipV="1">
            <a:off x="3124923" y="2836432"/>
            <a:ext cx="7680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A4F6FF5-1FCA-41F4-8B23-1CB3B01DDEBF}"/>
              </a:ext>
            </a:extLst>
          </p:cNvPr>
          <p:cNvCxnSpPr>
            <a:cxnSpLocks/>
          </p:cNvCxnSpPr>
          <p:nvPr/>
        </p:nvCxnSpPr>
        <p:spPr>
          <a:xfrm>
            <a:off x="5588726" y="2850582"/>
            <a:ext cx="7681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427753A-F9B7-4D1C-B5FC-ABC8D81752F3}"/>
              </a:ext>
            </a:extLst>
          </p:cNvPr>
          <p:cNvCxnSpPr>
            <a:cxnSpLocks/>
            <a:stCxn id="39" idx="3"/>
            <a:endCxn id="44" idx="7"/>
          </p:cNvCxnSpPr>
          <p:nvPr/>
        </p:nvCxnSpPr>
        <p:spPr>
          <a:xfrm flipH="1">
            <a:off x="1599042" y="3464832"/>
            <a:ext cx="4993751" cy="12097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EE0736E-29C9-4319-8B20-1D776BC1D8C0}"/>
              </a:ext>
            </a:extLst>
          </p:cNvPr>
          <p:cNvCxnSpPr>
            <a:cxnSpLocks/>
          </p:cNvCxnSpPr>
          <p:nvPr/>
        </p:nvCxnSpPr>
        <p:spPr>
          <a:xfrm>
            <a:off x="1848232" y="5288800"/>
            <a:ext cx="7012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52E26E6-4BB7-4554-BA92-58A1191DE5A0}"/>
              </a:ext>
            </a:extLst>
          </p:cNvPr>
          <p:cNvCxnSpPr>
            <a:cxnSpLocks/>
          </p:cNvCxnSpPr>
          <p:nvPr/>
        </p:nvCxnSpPr>
        <p:spPr>
          <a:xfrm>
            <a:off x="4302035" y="5288800"/>
            <a:ext cx="6052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2971FFF-9E5F-4DEB-A147-A3EBCE2517A6}"/>
              </a:ext>
            </a:extLst>
          </p:cNvPr>
          <p:cNvSpPr/>
          <p:nvPr/>
        </p:nvSpPr>
        <p:spPr>
          <a:xfrm>
            <a:off x="7269536" y="442012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4E0CCC-DEC5-460A-9378-950237D77D8B}"/>
              </a:ext>
            </a:extLst>
          </p:cNvPr>
          <p:cNvSpPr txBox="1"/>
          <p:nvPr/>
        </p:nvSpPr>
        <p:spPr>
          <a:xfrm>
            <a:off x="7133102" y="4873302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N connections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96909B8-D146-4781-84A3-7D698E26D714}"/>
              </a:ext>
            </a:extLst>
          </p:cNvPr>
          <p:cNvCxnSpPr>
            <a:cxnSpLocks/>
          </p:cNvCxnSpPr>
          <p:nvPr/>
        </p:nvCxnSpPr>
        <p:spPr>
          <a:xfrm>
            <a:off x="6644618" y="5288800"/>
            <a:ext cx="6249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2C331964-1229-424B-8AE3-41FC0457B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30" y="1413930"/>
            <a:ext cx="8183936" cy="4407664"/>
          </a:xfrm>
        </p:spPr>
        <p:txBody>
          <a:bodyPr/>
          <a:lstStyle/>
          <a:p>
            <a:r>
              <a:rPr lang="en-US" dirty="0">
                <a:solidFill>
                  <a:srgbClr val="56B353"/>
                </a:solidFill>
              </a:rPr>
              <a:t>Transition probabilities</a:t>
            </a:r>
            <a:r>
              <a:rPr lang="en-US" dirty="0"/>
              <a:t> are</a:t>
            </a:r>
            <a:r>
              <a:rPr lang="en-US" dirty="0">
                <a:solidFill>
                  <a:srgbClr val="E52F1E"/>
                </a:solidFill>
              </a:rPr>
              <a:t> </a:t>
            </a:r>
            <a:r>
              <a:rPr lang="en-US" dirty="0"/>
              <a:t>useful for </a:t>
            </a:r>
            <a:r>
              <a:rPr lang="en-US" i="1" dirty="0"/>
              <a:t>service diagnosis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E8DD00-877A-4B22-B151-85679EFA0FE5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id="{A54896C3-FF63-43C5-8CFD-9C16574F5D5B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66" name="TextBox 36">
              <a:extLst>
                <a:ext uri="{FF2B5EF4-FFF2-40B4-BE49-F238E27FC236}">
                  <a16:creationId xmlns:a16="http://schemas.microsoft.com/office/drawing/2014/main" id="{C59947D9-892F-459C-88E4-006B56701E32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67" name="TextBox 37">
              <a:extLst>
                <a:ext uri="{FF2B5EF4-FFF2-40B4-BE49-F238E27FC236}">
                  <a16:creationId xmlns:a16="http://schemas.microsoft.com/office/drawing/2014/main" id="{B73D8CDF-B6B1-4997-BD27-600A16598BA9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70" name="TextBox 38">
              <a:extLst>
                <a:ext uri="{FF2B5EF4-FFF2-40B4-BE49-F238E27FC236}">
                  <a16:creationId xmlns:a16="http://schemas.microsoft.com/office/drawing/2014/main" id="{F9DEDDBC-B9DD-431A-A6D9-F1B843829BC5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71" name="TextBox 37">
              <a:extLst>
                <a:ext uri="{FF2B5EF4-FFF2-40B4-BE49-F238E27FC236}">
                  <a16:creationId xmlns:a16="http://schemas.microsoft.com/office/drawing/2014/main" id="{B5E962EC-2968-40D3-8A8C-DA09C9FB4DBD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575C5B-F702-4A18-BB95-A3BE5DA8C908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6390188" y="3657404"/>
            <a:ext cx="414084" cy="10171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3CD4CE-EA9A-49FC-B226-EE221709C32D}"/>
              </a:ext>
            </a:extLst>
          </p:cNvPr>
          <p:cNvSpPr txBox="1"/>
          <p:nvPr/>
        </p:nvSpPr>
        <p:spPr>
          <a:xfrm>
            <a:off x="6674283" y="3861881"/>
            <a:ext cx="813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Skip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F6C274-EC24-4DBC-94E3-6B9B448D8964}"/>
              </a:ext>
            </a:extLst>
          </p:cNvPr>
          <p:cNvSpPr txBox="1"/>
          <p:nvPr/>
        </p:nvSpPr>
        <p:spPr>
          <a:xfrm>
            <a:off x="263691" y="3789353"/>
            <a:ext cx="387028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Most important for goals</a:t>
            </a:r>
          </a:p>
        </p:txBody>
      </p:sp>
    </p:spTree>
    <p:extLst>
      <p:ext uri="{BB962C8B-B14F-4D97-AF65-F5344CB8AC3E}">
        <p14:creationId xmlns:p14="http://schemas.microsoft.com/office/powerpoint/2010/main" val="383216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Engaged Case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r>
              <a:rPr lang="en-US" dirty="0"/>
              <a:t>/40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55D645-C627-4348-A6AE-E72CFBC1D928}"/>
              </a:ext>
            </a:extLst>
          </p:cNvPr>
          <p:cNvSpPr/>
          <p:nvPr/>
        </p:nvSpPr>
        <p:spPr>
          <a:xfrm>
            <a:off x="3973517" y="2170360"/>
            <a:ext cx="4122734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FD5A1-89AF-41A5-B221-DBE8E9FDD5B8}"/>
              </a:ext>
            </a:extLst>
          </p:cNvPr>
          <p:cNvSpPr txBox="1"/>
          <p:nvPr/>
        </p:nvSpPr>
        <p:spPr>
          <a:xfrm>
            <a:off x="4097488" y="2644991"/>
            <a:ext cx="387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C1A"/>
                </a:solidFill>
              </a:rPr>
              <a:t>Actively</a:t>
            </a:r>
            <a:r>
              <a:rPr lang="en-US" sz="2400" dirty="0">
                <a:solidFill>
                  <a:srgbClr val="E52C1A"/>
                </a:solidFill>
              </a:rPr>
              <a:t> make connections</a:t>
            </a:r>
          </a:p>
          <a:p>
            <a:pPr algn="ctr"/>
            <a:r>
              <a:rPr lang="en-US" sz="2400" dirty="0">
                <a:solidFill>
                  <a:srgbClr val="E52C1A"/>
                </a:solidFill>
              </a:rPr>
              <a:t>by </a:t>
            </a:r>
            <a:r>
              <a:rPr lang="en-US" sz="2400" b="1" dirty="0">
                <a:solidFill>
                  <a:srgbClr val="E52C1A"/>
                </a:solidFill>
              </a:rPr>
              <a:t>search</a:t>
            </a:r>
            <a:r>
              <a:rPr lang="en-US" sz="2400" dirty="0">
                <a:solidFill>
                  <a:srgbClr val="E52C1A"/>
                </a:solidFill>
              </a:rPr>
              <a:t>, </a:t>
            </a:r>
            <a:r>
              <a:rPr lang="en-US" sz="2400" b="1" dirty="0">
                <a:solidFill>
                  <a:srgbClr val="E52C1A"/>
                </a:solidFill>
              </a:rPr>
              <a:t>import</a:t>
            </a:r>
            <a:r>
              <a:rPr lang="en-US" sz="2400" dirty="0">
                <a:solidFill>
                  <a:srgbClr val="E52C1A"/>
                </a:solidFill>
              </a:rPr>
              <a:t>, etc.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51EF34-05C6-4D79-8383-EB152B1D28CE}"/>
              </a:ext>
            </a:extLst>
          </p:cNvPr>
          <p:cNvSpPr/>
          <p:nvPr/>
        </p:nvSpPr>
        <p:spPr>
          <a:xfrm>
            <a:off x="457869" y="4405353"/>
            <a:ext cx="33971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3A7EB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0B040-38A8-4AFF-8D3E-AF800A24B8B7}"/>
              </a:ext>
            </a:extLst>
          </p:cNvPr>
          <p:cNvSpPr txBox="1"/>
          <p:nvPr/>
        </p:nvSpPr>
        <p:spPr>
          <a:xfrm>
            <a:off x="655046" y="4636531"/>
            <a:ext cx="3002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A7EB8"/>
                </a:solidFill>
              </a:rPr>
              <a:t>Passively</a:t>
            </a:r>
            <a:r>
              <a:rPr lang="en-US" sz="2400" dirty="0">
                <a:solidFill>
                  <a:srgbClr val="3A7EB8"/>
                </a:solidFill>
              </a:rPr>
              <a:t> make connections by </a:t>
            </a:r>
            <a:r>
              <a:rPr lang="en-US" sz="2400" b="1" dirty="0">
                <a:solidFill>
                  <a:srgbClr val="3A7EB8"/>
                </a:solidFill>
              </a:rPr>
              <a:t>recommender system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104FAD-8A68-4EC2-8333-F62866993F54}"/>
              </a:ext>
            </a:extLst>
          </p:cNvPr>
          <p:cNvSpPr/>
          <p:nvPr/>
        </p:nvSpPr>
        <p:spPr>
          <a:xfrm>
            <a:off x="4479302" y="4405353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2DDDE9-E535-41EA-B85E-E16FC73E6CAE}"/>
              </a:ext>
            </a:extLst>
          </p:cNvPr>
          <p:cNvSpPr/>
          <p:nvPr/>
        </p:nvSpPr>
        <p:spPr>
          <a:xfrm>
            <a:off x="827315" y="2170360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E9B6B4-EC80-47FE-8214-FE22F1977923}"/>
              </a:ext>
            </a:extLst>
          </p:cNvPr>
          <p:cNvCxnSpPr>
            <a:cxnSpLocks/>
          </p:cNvCxnSpPr>
          <p:nvPr/>
        </p:nvCxnSpPr>
        <p:spPr>
          <a:xfrm flipV="1">
            <a:off x="2564675" y="3076376"/>
            <a:ext cx="140884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8A9F0A-DB4B-459B-85E9-7386B38824B2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3357526" y="3665014"/>
            <a:ext cx="1237334" cy="9947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234303-13E6-4EE5-9C51-A7EB39EB0A4B}"/>
              </a:ext>
            </a:extLst>
          </p:cNvPr>
          <p:cNvCxnSpPr>
            <a:cxnSpLocks/>
          </p:cNvCxnSpPr>
          <p:nvPr/>
        </p:nvCxnSpPr>
        <p:spPr>
          <a:xfrm>
            <a:off x="3855029" y="5274033"/>
            <a:ext cx="6052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6C0F3CA-A820-43CD-B690-696A59F36370}"/>
              </a:ext>
            </a:extLst>
          </p:cNvPr>
          <p:cNvSpPr/>
          <p:nvPr/>
        </p:nvSpPr>
        <p:spPr>
          <a:xfrm>
            <a:off x="6822530" y="4405353"/>
            <a:ext cx="1737360" cy="17373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CC7A71-F6A1-44BC-89B2-A75C6AC09157}"/>
              </a:ext>
            </a:extLst>
          </p:cNvPr>
          <p:cNvSpPr txBox="1"/>
          <p:nvPr/>
        </p:nvSpPr>
        <p:spPr>
          <a:xfrm>
            <a:off x="6686096" y="4858535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Become Active Users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509690-491C-4E48-B569-B9179AE59B8A}"/>
              </a:ext>
            </a:extLst>
          </p:cNvPr>
          <p:cNvCxnSpPr>
            <a:cxnSpLocks/>
          </p:cNvCxnSpPr>
          <p:nvPr/>
        </p:nvCxnSpPr>
        <p:spPr>
          <a:xfrm>
            <a:off x="6197612" y="5274033"/>
            <a:ext cx="6249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686B867-A125-4FBE-B4FD-4CF7BD987DE8}"/>
              </a:ext>
            </a:extLst>
          </p:cNvPr>
          <p:cNvSpPr txBox="1"/>
          <p:nvPr/>
        </p:nvSpPr>
        <p:spPr>
          <a:xfrm>
            <a:off x="4323818" y="4858535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Consume Newsfeeds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5BDB2B-EF1C-48BC-9316-099ACA47B473}"/>
              </a:ext>
            </a:extLst>
          </p:cNvPr>
          <p:cNvSpPr txBox="1"/>
          <p:nvPr/>
        </p:nvSpPr>
        <p:spPr>
          <a:xfrm>
            <a:off x="712964" y="2651644"/>
            <a:ext cx="201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Have 30 connections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B89C6E4-42F6-4DC2-9452-B14FB59F2262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6BE26210-8C9D-48C0-AE60-2033AB628790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1" name="TextBox 36">
              <a:extLst>
                <a:ext uri="{FF2B5EF4-FFF2-40B4-BE49-F238E27FC236}">
                  <a16:creationId xmlns:a16="http://schemas.microsoft.com/office/drawing/2014/main" id="{BD92605C-5A59-4324-A049-5E6F5976BBB5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82" name="TextBox 37">
              <a:extLst>
                <a:ext uri="{FF2B5EF4-FFF2-40B4-BE49-F238E27FC236}">
                  <a16:creationId xmlns:a16="http://schemas.microsoft.com/office/drawing/2014/main" id="{DE570614-2C95-4CFE-AC7D-F21CBAC527D2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83" name="TextBox 38">
              <a:extLst>
                <a:ext uri="{FF2B5EF4-FFF2-40B4-BE49-F238E27FC236}">
                  <a16:creationId xmlns:a16="http://schemas.microsoft.com/office/drawing/2014/main" id="{AC504374-0735-494D-B6F2-D101AC8B412F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84" name="TextBox 37">
              <a:extLst>
                <a:ext uri="{FF2B5EF4-FFF2-40B4-BE49-F238E27FC236}">
                  <a16:creationId xmlns:a16="http://schemas.microsoft.com/office/drawing/2014/main" id="{DFD3F5B6-526E-418E-8CAB-59EC290DC6CA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A7917F2-59EC-4391-B07F-99E83F471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42" y="1461430"/>
            <a:ext cx="8938557" cy="735115"/>
          </a:xfrm>
        </p:spPr>
        <p:txBody>
          <a:bodyPr/>
          <a:lstStyle/>
          <a:p>
            <a:r>
              <a:rPr lang="en-US" dirty="0"/>
              <a:t>Representative behavior in each stage of the </a:t>
            </a:r>
            <a:r>
              <a:rPr lang="en-US" b="1" i="1" dirty="0"/>
              <a:t>engaged </a:t>
            </a:r>
            <a:r>
              <a:rPr lang="en-US" dirty="0"/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1011399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Q2.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r>
              <a:rPr lang="en-US" dirty="0"/>
              <a:t>/40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5B97E-D9C3-4DAF-A00A-FF74BF78B865}"/>
              </a:ext>
            </a:extLst>
          </p:cNvPr>
          <p:cNvSpPr txBox="1"/>
          <p:nvPr/>
        </p:nvSpPr>
        <p:spPr>
          <a:xfrm>
            <a:off x="1049294" y="1488222"/>
            <a:ext cx="719397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“Is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latent stage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useful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?”</a:t>
            </a:r>
          </a:p>
          <a:p>
            <a:pPr algn="ctr"/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21C38A4-A5F6-4599-9F04-76EB432EB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683440"/>
              </p:ext>
            </p:extLst>
          </p:nvPr>
        </p:nvGraphicFramePr>
        <p:xfrm>
          <a:off x="568849" y="3576077"/>
          <a:ext cx="8063864" cy="188976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2015966">
                  <a:extLst>
                    <a:ext uri="{9D8B030D-6E8A-4147-A177-3AD203B41FA5}">
                      <a16:colId xmlns:a16="http://schemas.microsoft.com/office/drawing/2014/main" val="541235924"/>
                    </a:ext>
                  </a:extLst>
                </a:gridCol>
                <a:gridCol w="2015966">
                  <a:extLst>
                    <a:ext uri="{9D8B030D-6E8A-4147-A177-3AD203B41FA5}">
                      <a16:colId xmlns:a16="http://schemas.microsoft.com/office/drawing/2014/main" val="2426622613"/>
                    </a:ext>
                  </a:extLst>
                </a:gridCol>
                <a:gridCol w="1612584">
                  <a:extLst>
                    <a:ext uri="{9D8B030D-6E8A-4147-A177-3AD203B41FA5}">
                      <a16:colId xmlns:a16="http://schemas.microsoft.com/office/drawing/2014/main" val="3864054788"/>
                    </a:ext>
                  </a:extLst>
                </a:gridCol>
                <a:gridCol w="2419348">
                  <a:extLst>
                    <a:ext uri="{9D8B030D-6E8A-4147-A177-3AD203B41FA5}">
                      <a16:colId xmlns:a16="http://schemas.microsoft.com/office/drawing/2014/main" val="210359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Action Type</a:t>
                      </a:r>
                      <a:endParaRPr lang="en-US" sz="20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Time Interval</a:t>
                      </a:r>
                      <a:endParaRPr lang="en-US" sz="2000" b="0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Goal Stage Reachability</a:t>
                      </a:r>
                      <a:endParaRPr lang="en-US" sz="2000" b="0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13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No segmentation</a:t>
                      </a:r>
                      <a:endParaRPr lang="en-US" sz="2000" b="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0.610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0.551</a:t>
                      </a:r>
                      <a:endParaRPr lang="en-US" sz="2000" b="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0.730</a:t>
                      </a:r>
                      <a:endParaRPr lang="en-US" sz="2000" b="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971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By K-means</a:t>
                      </a:r>
                      <a:endParaRPr lang="en-US" sz="2000" b="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0.610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0.580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0.747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0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By current stage</a:t>
                      </a:r>
                      <a:endParaRPr lang="en-US" sz="2000" b="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0.684</a:t>
                      </a:r>
                      <a:endParaRPr lang="en-US" sz="2000" b="0" u="sng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0.646</a:t>
                      </a:r>
                      <a:endParaRPr lang="en-US" sz="20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0.756</a:t>
                      </a:r>
                      <a:endParaRPr lang="en-US" sz="2000" b="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26422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1B965F1-5666-4AF0-87E6-8F76878765BA}"/>
              </a:ext>
            </a:extLst>
          </p:cNvPr>
          <p:cNvSpPr txBox="1"/>
          <p:nvPr/>
        </p:nvSpPr>
        <p:spPr>
          <a:xfrm>
            <a:off x="681228" y="5529917"/>
            <a:ext cx="763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Method: logistic regression / Dataset: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LinekdIn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(connected)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FD3F6-BB67-466A-9006-D944DB2E9DBA}"/>
              </a:ext>
            </a:extLst>
          </p:cNvPr>
          <p:cNvSpPr/>
          <p:nvPr/>
        </p:nvSpPr>
        <p:spPr>
          <a:xfrm>
            <a:off x="568849" y="5082261"/>
            <a:ext cx="8063864" cy="371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647DA7-0A16-4200-BD29-337BA358BB0A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9D991F31-CD5D-4226-8D39-B43F84450BC3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B3117CB4-0600-4583-8DA7-775A3A6C7133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A6B7142D-BBA8-4FF9-AC75-A54B2DDDEFBD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B1910E2F-575D-422E-B8DC-1495C870775A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9A51E780-C4B7-41D6-AC7D-902521597206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10A9A0A-8B94-49EB-99DA-D048CFD52625}"/>
              </a:ext>
            </a:extLst>
          </p:cNvPr>
          <p:cNvSpPr/>
          <p:nvPr/>
        </p:nvSpPr>
        <p:spPr>
          <a:xfrm>
            <a:off x="468404" y="2557890"/>
            <a:ext cx="5976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E52F1E"/>
                </a:solidFill>
              </a:rPr>
              <a:t>Segmenting users by current stages </a:t>
            </a:r>
            <a:r>
              <a:rPr lang="en-US" sz="2800" dirty="0"/>
              <a:t>improves </a:t>
            </a:r>
            <a:r>
              <a:rPr lang="en-US" sz="2800" i="1" dirty="0"/>
              <a:t>prediction accuracy</a:t>
            </a:r>
          </a:p>
        </p:txBody>
      </p:sp>
    </p:spTree>
    <p:extLst>
      <p:ext uri="{BB962C8B-B14F-4D97-AF65-F5344CB8AC3E}">
        <p14:creationId xmlns:p14="http://schemas.microsoft.com/office/powerpoint/2010/main" val="2701931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Q3. Data Scalability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r>
              <a:rPr lang="en-US" dirty="0"/>
              <a:t>/40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3C9C8-F46D-4390-8A11-FC6B64B800AC}"/>
              </a:ext>
            </a:extLst>
          </p:cNvPr>
          <p:cNvSpPr txBox="1"/>
          <p:nvPr/>
        </p:nvSpPr>
        <p:spPr>
          <a:xfrm>
            <a:off x="677438" y="1537120"/>
            <a:ext cx="786966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“Does our algorithm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scale linearly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?”</a:t>
            </a:r>
          </a:p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“How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data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our algorithm process?”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1675B-C82F-4ED9-9E96-1C730D519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48" y="3012331"/>
            <a:ext cx="4678674" cy="3316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A0D223-2F4C-4415-BD0E-0BD8A07567A3}"/>
              </a:ext>
            </a:extLst>
          </p:cNvPr>
          <p:cNvSpPr txBox="1"/>
          <p:nvPr/>
        </p:nvSpPr>
        <p:spPr>
          <a:xfrm>
            <a:off x="6285622" y="2578028"/>
            <a:ext cx="166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52C1A"/>
                </a:solidFill>
                <a:latin typeface="Helvetica" charset="0"/>
                <a:ea typeface="Helvetica" charset="0"/>
                <a:cs typeface="Helvetica" charset="0"/>
              </a:rPr>
              <a:t>Distributed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791BEE-C541-4633-A8E7-4CB9E0A3F652}"/>
              </a:ext>
            </a:extLst>
          </p:cNvPr>
          <p:cNvCxnSpPr>
            <a:cxnSpLocks/>
          </p:cNvCxnSpPr>
          <p:nvPr/>
        </p:nvCxnSpPr>
        <p:spPr>
          <a:xfrm flipH="1" flipV="1">
            <a:off x="5891092" y="4004703"/>
            <a:ext cx="662108" cy="382776"/>
          </a:xfrm>
          <a:prstGeom prst="straightConnector1">
            <a:avLst/>
          </a:prstGeom>
          <a:ln w="57150">
            <a:solidFill>
              <a:srgbClr val="E52C1A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25B324B-DC1B-4ADF-A8C4-167A009DE26F}"/>
              </a:ext>
            </a:extLst>
          </p:cNvPr>
          <p:cNvSpPr txBox="1"/>
          <p:nvPr/>
        </p:nvSpPr>
        <p:spPr>
          <a:xfrm>
            <a:off x="2039067" y="2578028"/>
            <a:ext cx="190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B353"/>
                </a:solidFill>
                <a:latin typeface="Helvetica" charset="0"/>
                <a:ea typeface="Helvetica" charset="0"/>
                <a:cs typeface="Helvetica" charset="0"/>
              </a:rPr>
              <a:t>In-memory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ACF9F5-63A2-4A88-8D64-EB70FCB41F2A}"/>
              </a:ext>
            </a:extLst>
          </p:cNvPr>
          <p:cNvSpPr txBox="1"/>
          <p:nvPr/>
        </p:nvSpPr>
        <p:spPr>
          <a:xfrm rot="19887744">
            <a:off x="3687011" y="3534734"/>
            <a:ext cx="150747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(slope=1)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918D49-D77C-4D18-980C-508789A70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76" y="5117547"/>
            <a:ext cx="396406" cy="3402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5C418D-EA85-48D1-9632-64985152A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79135">
            <a:off x="4644911" y="5084390"/>
            <a:ext cx="413293" cy="413293"/>
          </a:xfrm>
          <a:prstGeom prst="rect">
            <a:avLst/>
          </a:prstGeom>
        </p:spPr>
      </p:pic>
      <p:sp>
        <p:nvSpPr>
          <p:cNvPr id="21" name="&quot;No&quot; Symbol 59">
            <a:extLst>
              <a:ext uri="{FF2B5EF4-FFF2-40B4-BE49-F238E27FC236}">
                <a16:creationId xmlns:a16="http://schemas.microsoft.com/office/drawing/2014/main" id="{E23824AA-B17F-443C-8AA3-1F786C504370}"/>
              </a:ext>
            </a:extLst>
          </p:cNvPr>
          <p:cNvSpPr/>
          <p:nvPr/>
        </p:nvSpPr>
        <p:spPr>
          <a:xfrm>
            <a:off x="4638949" y="5062015"/>
            <a:ext cx="425216" cy="425216"/>
          </a:xfrm>
          <a:prstGeom prst="noSmoking">
            <a:avLst>
              <a:gd name="adj" fmla="val 46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2" name="&quot;No&quot; Symbol 60">
            <a:extLst>
              <a:ext uri="{FF2B5EF4-FFF2-40B4-BE49-F238E27FC236}">
                <a16:creationId xmlns:a16="http://schemas.microsoft.com/office/drawing/2014/main" id="{4BE1277D-BAEE-4287-B6B7-4211A0FA0DA9}"/>
              </a:ext>
            </a:extLst>
          </p:cNvPr>
          <p:cNvSpPr/>
          <p:nvPr/>
        </p:nvSpPr>
        <p:spPr>
          <a:xfrm>
            <a:off x="5126877" y="5061329"/>
            <a:ext cx="425216" cy="425216"/>
          </a:xfrm>
          <a:prstGeom prst="noSmoking">
            <a:avLst>
              <a:gd name="adj" fmla="val 46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0B35B-F21B-4AD7-842F-481FC752E80C}"/>
              </a:ext>
            </a:extLst>
          </p:cNvPr>
          <p:cNvSpPr/>
          <p:nvPr/>
        </p:nvSpPr>
        <p:spPr>
          <a:xfrm>
            <a:off x="6085772" y="4324385"/>
            <a:ext cx="3017151" cy="15863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E52F1E"/>
                </a:solidFill>
              </a:rPr>
              <a:t>one trillion </a:t>
            </a:r>
            <a:r>
              <a:rPr lang="en-US" sz="2800" dirty="0">
                <a:solidFill>
                  <a:srgbClr val="E52C1A"/>
                </a:solidFill>
              </a:rPr>
              <a:t>actions</a:t>
            </a:r>
          </a:p>
          <a:p>
            <a:pPr algn="ctr"/>
            <a:r>
              <a:rPr lang="en-US" sz="2800" dirty="0">
                <a:solidFill>
                  <a:srgbClr val="E52C1A"/>
                </a:solidFill>
              </a:rPr>
              <a:t>within </a:t>
            </a:r>
            <a:r>
              <a:rPr lang="en-US" sz="2800" b="1" dirty="0">
                <a:solidFill>
                  <a:srgbClr val="E52C1A"/>
                </a:solidFill>
              </a:rPr>
              <a:t>2 hours </a:t>
            </a:r>
          </a:p>
          <a:p>
            <a:pPr algn="ctr"/>
            <a:r>
              <a:rPr lang="en-US" sz="2800" dirty="0">
                <a:solidFill>
                  <a:srgbClr val="E52C1A"/>
                </a:solidFill>
              </a:rPr>
              <a:t>(per iteration)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5B7FD9-BA8B-492B-BA68-11452BB7F314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29" name="TextBox 34">
              <a:extLst>
                <a:ext uri="{FF2B5EF4-FFF2-40B4-BE49-F238E27FC236}">
                  <a16:creationId xmlns:a16="http://schemas.microsoft.com/office/drawing/2014/main" id="{EF74C4FA-361B-4CBD-87EC-D756F150EC64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46C120A9-C3BC-4538-870D-71E0978F0925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31" name="TextBox 37">
              <a:extLst>
                <a:ext uri="{FF2B5EF4-FFF2-40B4-BE49-F238E27FC236}">
                  <a16:creationId xmlns:a16="http://schemas.microsoft.com/office/drawing/2014/main" id="{511406A2-D0A5-4803-9D66-208D09664CC2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32" name="TextBox 38">
              <a:extLst>
                <a:ext uri="{FF2B5EF4-FFF2-40B4-BE49-F238E27FC236}">
                  <a16:creationId xmlns:a16="http://schemas.microsoft.com/office/drawing/2014/main" id="{BF3BB2B1-3469-452F-955B-818F0F46431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75E41847-F137-4E6D-8116-4B2515D76835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7AA151C-5815-42C2-9DD3-93975085C551}"/>
              </a:ext>
            </a:extLst>
          </p:cNvPr>
          <p:cNvSpPr/>
          <p:nvPr/>
        </p:nvSpPr>
        <p:spPr>
          <a:xfrm>
            <a:off x="1745591" y="2670487"/>
            <a:ext cx="293476" cy="252997"/>
          </a:xfrm>
          <a:prstGeom prst="triangle">
            <a:avLst/>
          </a:prstGeom>
          <a:noFill/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CC0F36-8DC8-45AA-8B5A-AF5A4A466E09}"/>
              </a:ext>
            </a:extLst>
          </p:cNvPr>
          <p:cNvSpPr txBox="1"/>
          <p:nvPr/>
        </p:nvSpPr>
        <p:spPr>
          <a:xfrm>
            <a:off x="4118602" y="2578028"/>
            <a:ext cx="190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A7EB8"/>
                </a:solidFill>
                <a:latin typeface="Helvetica" charset="0"/>
                <a:ea typeface="Helvetica" charset="0"/>
                <a:cs typeface="Helvetica" charset="0"/>
              </a:rPr>
              <a:t>Out-of-core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A7D3A-FDF3-4F04-90BA-E4A8AB8A42F0}"/>
              </a:ext>
            </a:extLst>
          </p:cNvPr>
          <p:cNvSpPr/>
          <p:nvPr/>
        </p:nvSpPr>
        <p:spPr>
          <a:xfrm>
            <a:off x="3836662" y="2667890"/>
            <a:ext cx="281940" cy="281940"/>
          </a:xfrm>
          <a:prstGeom prst="rect">
            <a:avLst/>
          </a:prstGeom>
          <a:noFill/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5CC91D-2EAD-4680-8521-3CC40F48B119}"/>
              </a:ext>
            </a:extLst>
          </p:cNvPr>
          <p:cNvSpPr/>
          <p:nvPr/>
        </p:nvSpPr>
        <p:spPr>
          <a:xfrm>
            <a:off x="5993782" y="2661699"/>
            <a:ext cx="295222" cy="295222"/>
          </a:xfrm>
          <a:prstGeom prst="ellipse">
            <a:avLst/>
          </a:prstGeom>
          <a:noFill/>
          <a:ln w="38100">
            <a:solidFill>
              <a:srgbClr val="E52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Q4. Machine Scalability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r>
              <a:rPr lang="en-US" dirty="0"/>
              <a:t>/40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8C478-16FA-4307-A1C1-EA7D53E0DC93}"/>
              </a:ext>
            </a:extLst>
          </p:cNvPr>
          <p:cNvSpPr txBox="1"/>
          <p:nvPr/>
        </p:nvSpPr>
        <p:spPr>
          <a:xfrm>
            <a:off x="723172" y="1493063"/>
            <a:ext cx="779852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“Does our algorithm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scale out </a:t>
            </a:r>
          </a:p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machines (or more processors)?”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AAB0B-ED7B-4F4D-B52F-33A2FD3D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68" y="2627693"/>
            <a:ext cx="2975494" cy="270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24CEF-69E4-43BA-B8F0-0AB00CC9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" y="2628249"/>
            <a:ext cx="2974271" cy="2705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C33847-04D7-4ECD-8FD9-7D724AB76D74}"/>
              </a:ext>
            </a:extLst>
          </p:cNvPr>
          <p:cNvSpPr txBox="1"/>
          <p:nvPr/>
        </p:nvSpPr>
        <p:spPr>
          <a:xfrm rot="19204683">
            <a:off x="2213291" y="2832038"/>
            <a:ext cx="162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(slope=1)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D8770-04B8-45CD-997A-03BC5EC7CF26}"/>
              </a:ext>
            </a:extLst>
          </p:cNvPr>
          <p:cNvSpPr txBox="1"/>
          <p:nvPr/>
        </p:nvSpPr>
        <p:spPr>
          <a:xfrm rot="19204683">
            <a:off x="5434432" y="2832038"/>
            <a:ext cx="162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(slope=1)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EAD69-FD06-4273-8B17-A5ACB1B3BD58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20" name="TextBox 34">
              <a:extLst>
                <a:ext uri="{FF2B5EF4-FFF2-40B4-BE49-F238E27FC236}">
                  <a16:creationId xmlns:a16="http://schemas.microsoft.com/office/drawing/2014/main" id="{E9A258D4-0E58-4868-A3F3-07129FC72625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912F590A-E0A5-4E11-A23C-F9844747F2C8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90BE8DC7-10EB-4DB7-9635-4A4EC77AF83D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DCC739D7-ED04-4CA3-B0B1-2413B21D54FC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19C7D9DA-8078-41A3-AA6F-ED97F6F1132C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3F85913-811F-4620-B89E-F2AA7E1BB137}"/>
              </a:ext>
            </a:extLst>
          </p:cNvPr>
          <p:cNvSpPr txBox="1"/>
          <p:nvPr/>
        </p:nvSpPr>
        <p:spPr>
          <a:xfrm>
            <a:off x="6694190" y="3719293"/>
            <a:ext cx="195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3A7EB8"/>
                </a:solidFill>
              </a:rPr>
              <a:t>LinkedIn (engaged)</a:t>
            </a:r>
            <a:endParaRPr lang="en-US" sz="2400" dirty="0">
              <a:solidFill>
                <a:srgbClr val="3A7EB8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7578F6-9E49-4043-89E6-A4924CC56A66}"/>
              </a:ext>
            </a:extLst>
          </p:cNvPr>
          <p:cNvSpPr txBox="1"/>
          <p:nvPr/>
        </p:nvSpPr>
        <p:spPr>
          <a:xfrm>
            <a:off x="7376463" y="2968274"/>
            <a:ext cx="230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56B353"/>
                </a:solidFill>
              </a:rPr>
              <a:t>LinkedIn</a:t>
            </a:r>
          </a:p>
          <a:p>
            <a:r>
              <a:rPr lang="en-US" sz="2400" i="1" dirty="0">
                <a:solidFill>
                  <a:srgbClr val="56B353"/>
                </a:solidFill>
              </a:rPr>
              <a:t>(connected)</a:t>
            </a:r>
            <a:endParaRPr lang="en-US" sz="2400" dirty="0">
              <a:solidFill>
                <a:srgbClr val="56B353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52E4026-57CD-4CB2-82B4-409332029F6E}"/>
              </a:ext>
            </a:extLst>
          </p:cNvPr>
          <p:cNvCxnSpPr>
            <a:cxnSpLocks/>
          </p:cNvCxnSpPr>
          <p:nvPr/>
        </p:nvCxnSpPr>
        <p:spPr>
          <a:xfrm flipH="1">
            <a:off x="6967255" y="3183396"/>
            <a:ext cx="409208" cy="0"/>
          </a:xfrm>
          <a:prstGeom prst="straightConnector1">
            <a:avLst/>
          </a:prstGeom>
          <a:ln w="38100">
            <a:solidFill>
              <a:srgbClr val="56B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73C73E-C79D-4449-A579-F319869CD8B4}"/>
              </a:ext>
            </a:extLst>
          </p:cNvPr>
          <p:cNvCxnSpPr>
            <a:cxnSpLocks/>
          </p:cNvCxnSpPr>
          <p:nvPr/>
        </p:nvCxnSpPr>
        <p:spPr>
          <a:xfrm flipH="1" flipV="1">
            <a:off x="6858876" y="3312420"/>
            <a:ext cx="327172" cy="383426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1D8D953-DA37-4227-85ED-AB93162246BE}"/>
              </a:ext>
            </a:extLst>
          </p:cNvPr>
          <p:cNvCxnSpPr>
            <a:cxnSpLocks/>
          </p:cNvCxnSpPr>
          <p:nvPr/>
        </p:nvCxnSpPr>
        <p:spPr>
          <a:xfrm flipH="1" flipV="1">
            <a:off x="3274854" y="3464796"/>
            <a:ext cx="203908" cy="443572"/>
          </a:xfrm>
          <a:prstGeom prst="straightConnector1">
            <a:avLst/>
          </a:prstGeom>
          <a:ln w="38100">
            <a:solidFill>
              <a:srgbClr val="E52F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39F60EB-75C8-46B5-84E2-96C3EF9684F2}"/>
              </a:ext>
            </a:extLst>
          </p:cNvPr>
          <p:cNvSpPr txBox="1"/>
          <p:nvPr/>
        </p:nvSpPr>
        <p:spPr>
          <a:xfrm>
            <a:off x="2710687" y="3889212"/>
            <a:ext cx="230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E52F1E"/>
                </a:solidFill>
              </a:rPr>
              <a:t>Synthetic dataset</a:t>
            </a:r>
            <a:endParaRPr lang="en-US" sz="2400" dirty="0">
              <a:solidFill>
                <a:srgbClr val="E52F1E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F0EB3B-F3D4-431F-BE78-7107DC110A05}"/>
              </a:ext>
            </a:extLst>
          </p:cNvPr>
          <p:cNvGrpSpPr/>
          <p:nvPr/>
        </p:nvGrpSpPr>
        <p:grpSpPr>
          <a:xfrm>
            <a:off x="5339779" y="5469515"/>
            <a:ext cx="792212" cy="787589"/>
            <a:chOff x="3602135" y="3310704"/>
            <a:chExt cx="2293960" cy="2280576"/>
          </a:xfrm>
        </p:grpSpPr>
        <p:pic>
          <p:nvPicPr>
            <p:cNvPr id="32" name="Picture 6" descr="Image result for processors icon">
              <a:extLst>
                <a:ext uri="{FF2B5EF4-FFF2-40B4-BE49-F238E27FC236}">
                  <a16:creationId xmlns:a16="http://schemas.microsoft.com/office/drawing/2014/main" id="{0884D162-F7F8-4C9D-840B-27C11DF33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136" y="3317308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Image result for processors icon">
              <a:extLst>
                <a:ext uri="{FF2B5EF4-FFF2-40B4-BE49-F238E27FC236}">
                  <a16:creationId xmlns:a16="http://schemas.microsoft.com/office/drawing/2014/main" id="{C8DDCA64-27E2-48B5-BCC0-2A183D5F9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135" y="4464504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Image result for processors icon">
              <a:extLst>
                <a:ext uri="{FF2B5EF4-FFF2-40B4-BE49-F238E27FC236}">
                  <a16:creationId xmlns:a16="http://schemas.microsoft.com/office/drawing/2014/main" id="{2171AE63-B3B6-4D31-B473-13762636C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320" y="3310704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Image result for processors icon">
              <a:extLst>
                <a:ext uri="{FF2B5EF4-FFF2-40B4-BE49-F238E27FC236}">
                  <a16:creationId xmlns:a16="http://schemas.microsoft.com/office/drawing/2014/main" id="{C3DE5B7E-04FE-471A-AB27-4FFA43F11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607" y="4464505"/>
              <a:ext cx="1126775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4" descr="Image result for hadoop">
            <a:extLst>
              <a:ext uri="{FF2B5EF4-FFF2-40B4-BE49-F238E27FC236}">
                <a16:creationId xmlns:a16="http://schemas.microsoft.com/office/drawing/2014/main" id="{2CCB2DC0-9B43-41DC-918C-6F4C4436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5481898"/>
            <a:ext cx="1662893" cy="8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63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16" y="2412497"/>
            <a:ext cx="3538425" cy="321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" y="2412913"/>
            <a:ext cx="3537512" cy="3217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CEE2A-C044-43AE-9D8D-57986696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Q5.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98DC-B7CA-44CD-A72C-B1E6024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C411B-25DB-4670-A179-2248681C3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r>
              <a:rPr lang="en-US" dirty="0"/>
              <a:t>/40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225CA-FBD2-4DF5-BD86-6E32A48D7BB4}"/>
              </a:ext>
            </a:extLst>
          </p:cNvPr>
          <p:cNvSpPr txBox="1"/>
          <p:nvPr/>
        </p:nvSpPr>
        <p:spPr>
          <a:xfrm>
            <a:off x="274344" y="1538569"/>
            <a:ext cx="86410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“How rapidly does our algorithm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converge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D2094-AC7B-4285-9747-0E83293FCFF2}"/>
              </a:ext>
            </a:extLst>
          </p:cNvPr>
          <p:cNvSpPr txBox="1"/>
          <p:nvPr/>
        </p:nvSpPr>
        <p:spPr>
          <a:xfrm>
            <a:off x="235875" y="5617430"/>
            <a:ext cx="391917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data: LinkedIn (engaged)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F052C8-DFF2-47F4-B552-8778E4F20C10}"/>
                  </a:ext>
                </a:extLst>
              </p:cNvPr>
              <p:cNvSpPr txBox="1"/>
              <p:nvPr/>
            </p:nvSpPr>
            <p:spPr>
              <a:xfrm>
                <a:off x="3082393" y="2146554"/>
                <a:ext cx="2308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𝑠𝑡𝑎𝑔𝑒𝑠</m:t>
                      </m:r>
                      <m:r>
                        <a:rPr 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F052C8-DFF2-47F4-B552-8778E4F20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393" y="2146554"/>
                <a:ext cx="2308586" cy="461665"/>
              </a:xfrm>
              <a:prstGeom prst="rect">
                <a:avLst/>
              </a:prstGeom>
              <a:blipFill>
                <a:blip r:embed="rId5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28EC50-E552-47DA-9E64-E1B7096B23EE}"/>
                  </a:ext>
                </a:extLst>
              </p:cNvPr>
              <p:cNvSpPr txBox="1"/>
              <p:nvPr/>
            </p:nvSpPr>
            <p:spPr>
              <a:xfrm>
                <a:off x="3038137" y="3892480"/>
                <a:ext cx="2308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A7EB8"/>
                          </a:solidFill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400" b="0" i="1" dirty="0" smtClean="0">
                          <a:solidFill>
                            <a:srgbClr val="3A7EB8"/>
                          </a:solidFill>
                          <a:latin typeface="Cambria Math" panose="02040503050406030204" pitchFamily="18" charset="0"/>
                        </a:rPr>
                        <m:t>𝑠𝑡𝑎𝑔𝑒𝑠</m:t>
                      </m:r>
                      <m:r>
                        <a:rPr lang="en-US" sz="2400" i="1" dirty="0" smtClean="0">
                          <a:solidFill>
                            <a:srgbClr val="3A7EB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3A7EB8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>
                  <a:solidFill>
                    <a:srgbClr val="3A7EB8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28EC50-E552-47DA-9E64-E1B7096B2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37" y="3892480"/>
                <a:ext cx="2308586" cy="461665"/>
              </a:xfrm>
              <a:prstGeom prst="rect">
                <a:avLst/>
              </a:prstGeom>
              <a:blipFill>
                <a:blip r:embed="rId6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874A4-D3AB-442E-B5C2-84C6AC5623BD}"/>
                  </a:ext>
                </a:extLst>
              </p:cNvPr>
              <p:cNvSpPr txBox="1"/>
              <p:nvPr/>
            </p:nvSpPr>
            <p:spPr>
              <a:xfrm>
                <a:off x="3207821" y="2827976"/>
                <a:ext cx="2308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E52F1E"/>
                          </a:solidFill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400" i="1" dirty="0" smtClean="0">
                          <a:solidFill>
                            <a:srgbClr val="E52F1E"/>
                          </a:solidFill>
                          <a:latin typeface="Cambria Math" panose="02040503050406030204" pitchFamily="18" charset="0"/>
                        </a:rPr>
                        <m:t>𝑠𝑡𝑎𝑔𝑒𝑠</m:t>
                      </m:r>
                      <m:r>
                        <a:rPr lang="en-US" sz="2400" i="1" dirty="0" smtClean="0">
                          <a:solidFill>
                            <a:srgbClr val="E52F1E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US" sz="2400" dirty="0">
                  <a:solidFill>
                    <a:srgbClr val="E52F1E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874A4-D3AB-442E-B5C2-84C6AC562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821" y="2827976"/>
                <a:ext cx="2308586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BB23C9-EE2B-4191-AE3D-4FED847DCCD0}"/>
                  </a:ext>
                </a:extLst>
              </p:cNvPr>
              <p:cNvSpPr txBox="1"/>
              <p:nvPr/>
            </p:nvSpPr>
            <p:spPr>
              <a:xfrm>
                <a:off x="3025881" y="3292035"/>
                <a:ext cx="2308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56B353"/>
                          </a:solidFill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en-US" sz="2400" i="1" dirty="0" smtClean="0">
                          <a:solidFill>
                            <a:srgbClr val="56B353"/>
                          </a:solidFill>
                          <a:latin typeface="Cambria Math" panose="02040503050406030204" pitchFamily="18" charset="0"/>
                        </a:rPr>
                        <m:t>𝑠𝑡𝑎𝑔𝑒𝑠</m:t>
                      </m:r>
                      <m:r>
                        <a:rPr lang="en-US" sz="2400" i="1" dirty="0" smtClean="0">
                          <a:solidFill>
                            <a:srgbClr val="56B353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400" dirty="0">
                  <a:solidFill>
                    <a:srgbClr val="56B353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BB23C9-EE2B-4191-AE3D-4FED847D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881" y="3292035"/>
                <a:ext cx="2308586" cy="461665"/>
              </a:xfrm>
              <a:prstGeom prst="rect">
                <a:avLst/>
              </a:prstGeom>
              <a:blipFill>
                <a:blip r:embed="rId8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DB7A44-3747-4B33-8A32-11ACD2434666}"/>
              </a:ext>
            </a:extLst>
          </p:cNvPr>
          <p:cNvCxnSpPr>
            <a:cxnSpLocks/>
          </p:cNvCxnSpPr>
          <p:nvPr/>
        </p:nvCxnSpPr>
        <p:spPr>
          <a:xfrm flipV="1">
            <a:off x="2808891" y="2535900"/>
            <a:ext cx="0" cy="238893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196CEF-8B71-4A42-8F1D-2179996AC0CB}"/>
              </a:ext>
            </a:extLst>
          </p:cNvPr>
          <p:cNvCxnSpPr>
            <a:cxnSpLocks/>
          </p:cNvCxnSpPr>
          <p:nvPr/>
        </p:nvCxnSpPr>
        <p:spPr>
          <a:xfrm flipH="1">
            <a:off x="2872141" y="4594448"/>
            <a:ext cx="369870" cy="297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2684861-6C39-46F0-ACBF-380215B59A37}"/>
              </a:ext>
            </a:extLst>
          </p:cNvPr>
          <p:cNvSpPr txBox="1"/>
          <p:nvPr/>
        </p:nvSpPr>
        <p:spPr>
          <a:xfrm>
            <a:off x="3137696" y="4374691"/>
            <a:ext cx="199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20 iterations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40AC1C-F533-4A6B-9D4A-98774D00A541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14E4AEDD-CC42-4525-B607-07DF8770AB6B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7DD7E58A-CF61-46D1-A8DC-622DB3BB3734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33E5F3B5-81A6-4698-A57E-1FBAAA70F261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Experiments</a:t>
              </a:r>
            </a:p>
          </p:txBody>
        </p:sp>
        <p:sp>
          <p:nvSpPr>
            <p:cNvPr id="35" name="TextBox 38">
              <a:extLst>
                <a:ext uri="{FF2B5EF4-FFF2-40B4-BE49-F238E27FC236}">
                  <a16:creationId xmlns:a16="http://schemas.microsoft.com/office/drawing/2014/main" id="{2672979D-263A-4822-80E6-A74EA3052B8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36" name="TextBox 37">
              <a:extLst>
                <a:ext uri="{FF2B5EF4-FFF2-40B4-BE49-F238E27FC236}">
                  <a16:creationId xmlns:a16="http://schemas.microsoft.com/office/drawing/2014/main" id="{4C72813C-9E10-41B2-9416-BA78C06B4AD0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70BEE-D500-4542-9112-7B6403ECEB54}"/>
              </a:ext>
            </a:extLst>
          </p:cNvPr>
          <p:cNvCxnSpPr>
            <a:cxnSpLocks/>
          </p:cNvCxnSpPr>
          <p:nvPr/>
        </p:nvCxnSpPr>
        <p:spPr>
          <a:xfrm flipH="1">
            <a:off x="2945645" y="2372853"/>
            <a:ext cx="319937" cy="1223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DB0A9A-CA8C-4158-8152-37A2902504D9}"/>
              </a:ext>
            </a:extLst>
          </p:cNvPr>
          <p:cNvCxnSpPr>
            <a:cxnSpLocks/>
          </p:cNvCxnSpPr>
          <p:nvPr/>
        </p:nvCxnSpPr>
        <p:spPr>
          <a:xfrm flipH="1" flipV="1">
            <a:off x="3051978" y="2937451"/>
            <a:ext cx="342608" cy="94686"/>
          </a:xfrm>
          <a:prstGeom prst="straightConnector1">
            <a:avLst/>
          </a:prstGeom>
          <a:ln w="38100">
            <a:solidFill>
              <a:srgbClr val="E52F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D546E0-3956-40F0-8C21-E315F3D99893}"/>
              </a:ext>
            </a:extLst>
          </p:cNvPr>
          <p:cNvCxnSpPr>
            <a:cxnSpLocks/>
          </p:cNvCxnSpPr>
          <p:nvPr/>
        </p:nvCxnSpPr>
        <p:spPr>
          <a:xfrm flipH="1" flipV="1">
            <a:off x="2896417" y="3232148"/>
            <a:ext cx="300854" cy="256274"/>
          </a:xfrm>
          <a:prstGeom prst="straightConnector1">
            <a:avLst/>
          </a:prstGeom>
          <a:ln w="38100">
            <a:solidFill>
              <a:srgbClr val="56B3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89FC72-2701-4576-B69D-E004FC45DF13}"/>
              </a:ext>
            </a:extLst>
          </p:cNvPr>
          <p:cNvCxnSpPr>
            <a:cxnSpLocks/>
          </p:cNvCxnSpPr>
          <p:nvPr/>
        </p:nvCxnSpPr>
        <p:spPr>
          <a:xfrm flipH="1" flipV="1">
            <a:off x="2904139" y="3961585"/>
            <a:ext cx="402950" cy="152258"/>
          </a:xfrm>
          <a:prstGeom prst="straightConnector1">
            <a:avLst/>
          </a:prstGeom>
          <a:ln w="38100">
            <a:solidFill>
              <a:srgbClr val="3A7E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9B26FEC-7B41-4173-B4D9-A555CAF64E4F}"/>
              </a:ext>
            </a:extLst>
          </p:cNvPr>
          <p:cNvSpPr txBox="1"/>
          <p:nvPr/>
        </p:nvSpPr>
        <p:spPr>
          <a:xfrm>
            <a:off x="4771579" y="5617430"/>
            <a:ext cx="391917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data: LinkedIn (connected)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BCE8F-8901-4569-9DDB-D2E6B6B34E48}"/>
              </a:ext>
            </a:extLst>
          </p:cNvPr>
          <p:cNvGrpSpPr/>
          <p:nvPr/>
        </p:nvGrpSpPr>
        <p:grpSpPr>
          <a:xfrm>
            <a:off x="3827203" y="5473117"/>
            <a:ext cx="327843" cy="575379"/>
            <a:chOff x="3802882" y="4440748"/>
            <a:chExt cx="980169" cy="17202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1C5519-FB90-4F1A-9BA5-A6B6ACDC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02882" y="5149804"/>
              <a:ext cx="980169" cy="10111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377ACA-57BA-402C-8738-E71E8EBC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2319" y="4440748"/>
              <a:ext cx="741294" cy="741294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0CC0522-3A90-46A2-9834-F7368DC4EEFC}"/>
              </a:ext>
            </a:extLst>
          </p:cNvPr>
          <p:cNvCxnSpPr>
            <a:cxnSpLocks/>
          </p:cNvCxnSpPr>
          <p:nvPr/>
        </p:nvCxnSpPr>
        <p:spPr>
          <a:xfrm flipV="1">
            <a:off x="8043141" y="2550980"/>
            <a:ext cx="0" cy="238893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Image result for connect icon">
            <a:extLst>
              <a:ext uri="{FF2B5EF4-FFF2-40B4-BE49-F238E27FC236}">
                <a16:creationId xmlns:a16="http://schemas.microsoft.com/office/drawing/2014/main" id="{23B57EFE-70F4-40E2-BD95-5A160D0F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63" y="5617430"/>
            <a:ext cx="431066" cy="4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5A73FCB-55E9-4B27-9170-EE1FB4261813}"/>
              </a:ext>
            </a:extLst>
          </p:cNvPr>
          <p:cNvCxnSpPr>
            <a:cxnSpLocks/>
          </p:cNvCxnSpPr>
          <p:nvPr/>
        </p:nvCxnSpPr>
        <p:spPr>
          <a:xfrm>
            <a:off x="7605145" y="4166134"/>
            <a:ext cx="376508" cy="7245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A9A5F0-C53B-4E10-B15D-9ECE5019663B}"/>
              </a:ext>
            </a:extLst>
          </p:cNvPr>
          <p:cNvSpPr txBox="1"/>
          <p:nvPr/>
        </p:nvSpPr>
        <p:spPr>
          <a:xfrm>
            <a:off x="6835084" y="3718224"/>
            <a:ext cx="199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20 iterations</a:t>
            </a:r>
          </a:p>
        </p:txBody>
      </p:sp>
    </p:spTree>
    <p:extLst>
      <p:ext uri="{BB962C8B-B14F-4D97-AF65-F5344CB8AC3E}">
        <p14:creationId xmlns:p14="http://schemas.microsoft.com/office/powerpoint/2010/main" val="3198517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r>
              <a:rPr lang="en-US" dirty="0"/>
              <a:t>/40</a:t>
            </a:r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Behavior Model</a:t>
            </a:r>
          </a:p>
          <a:p>
            <a:r>
              <a:rPr lang="en-US" dirty="0"/>
              <a:t>Optimization Algorithm</a:t>
            </a:r>
          </a:p>
          <a:p>
            <a:r>
              <a:rPr lang="en-US" dirty="0"/>
              <a:t>Experiments </a:t>
            </a:r>
          </a:p>
          <a:p>
            <a:r>
              <a:rPr lang="en-US" b="1" dirty="0">
                <a:solidFill>
                  <a:srgbClr val="FF0000"/>
                </a:solidFill>
              </a:rPr>
              <a:t>Conclusion &lt;&lt;</a:t>
            </a:r>
          </a:p>
        </p:txBody>
      </p:sp>
    </p:spTree>
    <p:extLst>
      <p:ext uri="{BB962C8B-B14F-4D97-AF65-F5344CB8AC3E}">
        <p14:creationId xmlns:p14="http://schemas.microsoft.com/office/powerpoint/2010/main" val="1127807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B90A-CA0F-42E4-A7A1-3A7387F1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84" y="326680"/>
            <a:ext cx="7543800" cy="105470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F3C36-D35D-4F5E-A92E-B105887E8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61430"/>
            <a:ext cx="7978141" cy="4795532"/>
          </a:xfrm>
        </p:spPr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: To discover </a:t>
            </a:r>
            <a:r>
              <a:rPr lang="en-US" b="1" i="1" dirty="0"/>
              <a:t>progression stages</a:t>
            </a:r>
            <a:r>
              <a:rPr lang="en-US" dirty="0"/>
              <a:t> in behavior logs</a:t>
            </a:r>
          </a:p>
          <a:p>
            <a:r>
              <a:rPr lang="en-US" b="1" dirty="0">
                <a:solidFill>
                  <a:srgbClr val="E52F1E"/>
                </a:solidFill>
              </a:rPr>
              <a:t>Behavior model</a:t>
            </a:r>
            <a:endParaRPr lang="en-US" dirty="0">
              <a:solidFill>
                <a:srgbClr val="E52F1E"/>
              </a:solidFill>
            </a:endParaRPr>
          </a:p>
          <a:p>
            <a:pPr lvl="1"/>
            <a:r>
              <a:rPr lang="en-US" dirty="0"/>
              <a:t>action types</a:t>
            </a:r>
          </a:p>
          <a:p>
            <a:pPr lvl="1"/>
            <a:r>
              <a:rPr lang="en-US" dirty="0"/>
              <a:t>time intervals</a:t>
            </a:r>
          </a:p>
          <a:p>
            <a:pPr lvl="1"/>
            <a:r>
              <a:rPr lang="en-US" dirty="0"/>
              <a:t>transitions between stages</a:t>
            </a:r>
          </a:p>
          <a:p>
            <a:r>
              <a:rPr lang="en-US" b="1" dirty="0">
                <a:solidFill>
                  <a:srgbClr val="3A7EB8"/>
                </a:solidFill>
              </a:rPr>
              <a:t>Optimization algorithm</a:t>
            </a:r>
            <a:endParaRPr lang="en-US" dirty="0">
              <a:solidFill>
                <a:srgbClr val="3A7EB8"/>
              </a:solidFill>
            </a:endParaRPr>
          </a:p>
          <a:p>
            <a:pPr lvl="1"/>
            <a:r>
              <a:rPr lang="en-US" dirty="0"/>
              <a:t>process trillion-scale data</a:t>
            </a:r>
          </a:p>
          <a:p>
            <a:pPr lvl="1"/>
            <a:r>
              <a:rPr lang="en-US" dirty="0"/>
              <a:t>linear scalability</a:t>
            </a:r>
          </a:p>
          <a:p>
            <a:r>
              <a:rPr lang="en-US" b="1" dirty="0">
                <a:solidFill>
                  <a:srgbClr val="56B353"/>
                </a:solidFill>
              </a:rPr>
              <a:t>Knowledge discovery</a:t>
            </a:r>
          </a:p>
          <a:p>
            <a:pPr lvl="1"/>
            <a:r>
              <a:rPr lang="en-US" dirty="0"/>
              <a:t>progression patterns of LinkedIn users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2D598-FB02-4615-B87F-04674B94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92812-9018-42B5-93D4-ABFBDD5F1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r>
              <a:rPr lang="en-US" dirty="0"/>
              <a:t>/40</a:t>
            </a:r>
          </a:p>
        </p:txBody>
      </p:sp>
      <p:grpSp>
        <p:nvGrpSpPr>
          <p:cNvPr id="25601" name="Group 25600">
            <a:extLst>
              <a:ext uri="{FF2B5EF4-FFF2-40B4-BE49-F238E27FC236}">
                <a16:creationId xmlns:a16="http://schemas.microsoft.com/office/drawing/2014/main" id="{47351544-A1F6-4216-9A14-E76F001E0F35}"/>
              </a:ext>
            </a:extLst>
          </p:cNvPr>
          <p:cNvGrpSpPr/>
          <p:nvPr/>
        </p:nvGrpSpPr>
        <p:grpSpPr>
          <a:xfrm>
            <a:off x="5978225" y="1968599"/>
            <a:ext cx="2806065" cy="1314797"/>
            <a:chOff x="5204249" y="2008792"/>
            <a:chExt cx="3082133" cy="144415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073C40F-ED80-4742-9D84-8178168FD4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5853" y="2634294"/>
              <a:ext cx="143467" cy="328216"/>
            </a:xfrm>
            <a:prstGeom prst="straightConnector1">
              <a:avLst/>
            </a:prstGeom>
            <a:ln w="38100">
              <a:solidFill>
                <a:srgbClr val="E52C1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262639E-6F07-498F-8821-AF07150412FA}"/>
                    </a:ext>
                  </a:extLst>
                </p:cNvPr>
                <p:cNvSpPr/>
                <p:nvPr/>
              </p:nvSpPr>
              <p:spPr>
                <a:xfrm>
                  <a:off x="5204249" y="2520576"/>
                  <a:ext cx="461728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E52C1A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262639E-6F07-498F-8821-AF07150412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4249" y="2520576"/>
                  <a:ext cx="461728" cy="33805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4C73B8-E612-47C5-B542-A78A322F0574}"/>
                    </a:ext>
                  </a:extLst>
                </p:cNvPr>
                <p:cNvSpPr/>
                <p:nvPr/>
              </p:nvSpPr>
              <p:spPr>
                <a:xfrm>
                  <a:off x="5982517" y="2027481"/>
                  <a:ext cx="472294" cy="33805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E52C1A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4C73B8-E612-47C5-B542-A78A322F05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517" y="2027481"/>
                  <a:ext cx="472294" cy="338057"/>
                </a:xfrm>
                <a:prstGeom prst="rect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E80AD7-ED5C-4113-8EC2-BA73B4EB6DDD}"/>
                </a:ext>
              </a:extLst>
            </p:cNvPr>
            <p:cNvCxnSpPr>
              <a:cxnSpLocks/>
            </p:cNvCxnSpPr>
            <p:nvPr/>
          </p:nvCxnSpPr>
          <p:spPr>
            <a:xfrm>
              <a:off x="5961398" y="2394895"/>
              <a:ext cx="512503" cy="0"/>
            </a:xfrm>
            <a:prstGeom prst="straightConnector1">
              <a:avLst/>
            </a:prstGeom>
            <a:ln w="38100">
              <a:solidFill>
                <a:srgbClr val="E52C1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1CDAF15-D01F-4730-870E-A4A4D13A2A56}"/>
                    </a:ext>
                  </a:extLst>
                </p:cNvPr>
                <p:cNvSpPr/>
                <p:nvPr/>
              </p:nvSpPr>
              <p:spPr>
                <a:xfrm>
                  <a:off x="5696663" y="2520576"/>
                  <a:ext cx="468772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E52C1A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E52C1A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1CDAF15-D01F-4730-870E-A4A4D13A2A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663" y="2520576"/>
                  <a:ext cx="468772" cy="338057"/>
                </a:xfrm>
                <a:prstGeom prst="rect">
                  <a:avLst/>
                </a:prstGeom>
                <a:blipFill>
                  <a:blip r:embed="rId5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C9880A-06CC-46DF-A537-F1C28DEB5326}"/>
                    </a:ext>
                  </a:extLst>
                </p:cNvPr>
                <p:cNvSpPr/>
                <p:nvPr/>
              </p:nvSpPr>
              <p:spPr>
                <a:xfrm>
                  <a:off x="6288060" y="2517366"/>
                  <a:ext cx="466306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C9880A-06CC-46DF-A537-F1C28DEB53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8060" y="2517366"/>
                  <a:ext cx="466306" cy="33805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96C176-00F4-42A7-B8C2-449D5B9F2D9A}"/>
                    </a:ext>
                  </a:extLst>
                </p:cNvPr>
                <p:cNvSpPr/>
                <p:nvPr/>
              </p:nvSpPr>
              <p:spPr>
                <a:xfrm>
                  <a:off x="6761774" y="2517366"/>
                  <a:ext cx="473349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96C176-00F4-42A7-B8C2-449D5B9F2D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774" y="2517366"/>
                  <a:ext cx="473349" cy="33805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F93F986-142E-4295-8ED8-77919CD6EB02}"/>
                </a:ext>
              </a:extLst>
            </p:cNvPr>
            <p:cNvCxnSpPr>
              <a:cxnSpLocks/>
            </p:cNvCxnSpPr>
            <p:nvPr/>
          </p:nvCxnSpPr>
          <p:spPr>
            <a:xfrm>
              <a:off x="5675992" y="2629811"/>
              <a:ext cx="143467" cy="328216"/>
            </a:xfrm>
            <a:prstGeom prst="straightConnector1">
              <a:avLst/>
            </a:prstGeom>
            <a:ln w="38100">
              <a:solidFill>
                <a:srgbClr val="E52C1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CD8B15-99ED-4CB0-8B2D-94B4483A2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7079" y="2632625"/>
              <a:ext cx="143467" cy="328216"/>
            </a:xfrm>
            <a:prstGeom prst="straightConnector1">
              <a:avLst/>
            </a:prstGeom>
            <a:ln w="38100">
              <a:solidFill>
                <a:srgbClr val="3A7E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2A47E2-BFC3-4EDD-8465-2C7C4AC255D0}"/>
                </a:ext>
              </a:extLst>
            </p:cNvPr>
            <p:cNvCxnSpPr>
              <a:cxnSpLocks/>
            </p:cNvCxnSpPr>
            <p:nvPr/>
          </p:nvCxnSpPr>
          <p:spPr>
            <a:xfrm>
              <a:off x="6757218" y="2628142"/>
              <a:ext cx="143467" cy="328216"/>
            </a:xfrm>
            <a:prstGeom prst="straightConnector1">
              <a:avLst/>
            </a:prstGeom>
            <a:ln w="38100">
              <a:solidFill>
                <a:srgbClr val="3A7E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47B6231-CD80-49FD-A144-8ADABCA2E2F9}"/>
                </a:ext>
              </a:extLst>
            </p:cNvPr>
            <p:cNvCxnSpPr>
              <a:cxnSpLocks/>
            </p:cNvCxnSpPr>
            <p:nvPr/>
          </p:nvCxnSpPr>
          <p:spPr>
            <a:xfrm>
              <a:off x="7018048" y="2394895"/>
              <a:ext cx="512503" cy="0"/>
            </a:xfrm>
            <a:prstGeom prst="straightConnector1">
              <a:avLst/>
            </a:prstGeom>
            <a:ln w="38100">
              <a:solidFill>
                <a:srgbClr val="3A7E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9900D55-94A1-4E5F-A71F-701784EBEB80}"/>
                    </a:ext>
                  </a:extLst>
                </p:cNvPr>
                <p:cNvSpPr/>
                <p:nvPr/>
              </p:nvSpPr>
              <p:spPr>
                <a:xfrm>
                  <a:off x="7019934" y="2008792"/>
                  <a:ext cx="476870" cy="33805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A7EB8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3A7EB8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9900D55-94A1-4E5F-A71F-701784EBEB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934" y="2008792"/>
                  <a:ext cx="476870" cy="33805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7AA0DBD-6DA8-43B9-95F8-128BE3A9A5C1}"/>
                    </a:ext>
                  </a:extLst>
                </p:cNvPr>
                <p:cNvSpPr/>
                <p:nvPr/>
              </p:nvSpPr>
              <p:spPr>
                <a:xfrm>
                  <a:off x="7336316" y="2506088"/>
                  <a:ext cx="466306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56B353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7AA0DBD-6DA8-43B9-95F8-128BE3A9A5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6316" y="2506088"/>
                  <a:ext cx="466306" cy="33805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DBD8DAF-1361-4A3F-BE13-76A213099DA9}"/>
                    </a:ext>
                  </a:extLst>
                </p:cNvPr>
                <p:cNvSpPr/>
                <p:nvPr/>
              </p:nvSpPr>
              <p:spPr>
                <a:xfrm>
                  <a:off x="7810030" y="2506088"/>
                  <a:ext cx="473349" cy="3380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56B353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56B353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DBD8DAF-1361-4A3F-BE13-76A213099D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0030" y="2506088"/>
                  <a:ext cx="473349" cy="338057"/>
                </a:xfrm>
                <a:prstGeom prst="rect">
                  <a:avLst/>
                </a:prstGeom>
                <a:blipFill>
                  <a:blip r:embed="rId10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2E6FCC-CDA7-4213-BFB7-642B42F5A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335" y="2621347"/>
              <a:ext cx="143467" cy="328216"/>
            </a:xfrm>
            <a:prstGeom prst="straightConnector1">
              <a:avLst/>
            </a:prstGeom>
            <a:ln w="38100">
              <a:solidFill>
                <a:srgbClr val="56B3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05CC718-6269-4348-A01D-E95FFEBDD61E}"/>
                </a:ext>
              </a:extLst>
            </p:cNvPr>
            <p:cNvCxnSpPr>
              <a:cxnSpLocks/>
            </p:cNvCxnSpPr>
            <p:nvPr/>
          </p:nvCxnSpPr>
          <p:spPr>
            <a:xfrm>
              <a:off x="7805473" y="2616864"/>
              <a:ext cx="143467" cy="328216"/>
            </a:xfrm>
            <a:prstGeom prst="straightConnector1">
              <a:avLst/>
            </a:prstGeom>
            <a:ln w="38100">
              <a:solidFill>
                <a:srgbClr val="56B3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244904B-2F33-477F-83FA-E79E874B2E05}"/>
                </a:ext>
              </a:extLst>
            </p:cNvPr>
            <p:cNvSpPr/>
            <p:nvPr/>
          </p:nvSpPr>
          <p:spPr>
            <a:xfrm>
              <a:off x="5445851" y="2153397"/>
              <a:ext cx="443246" cy="44324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E52C1A"/>
                  </a:solidFill>
                </a:rPr>
                <a:t>1</a:t>
              </a:r>
              <a:endParaRPr lang="en-US" sz="1100" dirty="0">
                <a:solidFill>
                  <a:srgbClr val="E52C1A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CEE200-4D5C-4666-93DD-CF0CF0EE3980}"/>
                </a:ext>
              </a:extLst>
            </p:cNvPr>
            <p:cNvSpPr/>
            <p:nvPr/>
          </p:nvSpPr>
          <p:spPr>
            <a:xfrm>
              <a:off x="6530647" y="2154762"/>
              <a:ext cx="440516" cy="440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A7EB8"/>
                  </a:solidFill>
                </a:rPr>
                <a:t>2</a:t>
              </a:r>
              <a:endParaRPr lang="en-US" sz="1100" dirty="0">
                <a:solidFill>
                  <a:srgbClr val="3A7EB8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12EB37A-F9E1-48EB-B7F2-66C12108A351}"/>
                </a:ext>
              </a:extLst>
            </p:cNvPr>
            <p:cNvSpPr/>
            <p:nvPr/>
          </p:nvSpPr>
          <p:spPr>
            <a:xfrm>
              <a:off x="7589429" y="2154762"/>
              <a:ext cx="440516" cy="440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56B353"/>
                  </a:solidFill>
                </a:rPr>
                <a:t>3</a:t>
              </a:r>
              <a:endParaRPr lang="en-US" sz="1100" dirty="0">
                <a:solidFill>
                  <a:srgbClr val="56B353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98C012-1B85-4C5B-9FBC-77374F8752B7}"/>
                </a:ext>
              </a:extLst>
            </p:cNvPr>
            <p:cNvGrpSpPr/>
            <p:nvPr/>
          </p:nvGrpSpPr>
          <p:grpSpPr>
            <a:xfrm>
              <a:off x="5234856" y="2965393"/>
              <a:ext cx="825942" cy="440337"/>
              <a:chOff x="1893506" y="5381181"/>
              <a:chExt cx="1080100" cy="575837"/>
            </a:xfrm>
          </p:grpSpPr>
          <p:pic>
            <p:nvPicPr>
              <p:cNvPr id="41" name="Picture 2" descr="Image result for profile icon">
                <a:extLst>
                  <a:ext uri="{FF2B5EF4-FFF2-40B4-BE49-F238E27FC236}">
                    <a16:creationId xmlns:a16="http://schemas.microsoft.com/office/drawing/2014/main" id="{2E1DAC11-CD56-4673-A336-55C8F66E47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3506" y="5381181"/>
                <a:ext cx="575837" cy="5758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0" descr="Image result for week icon">
                <a:extLst>
                  <a:ext uri="{FF2B5EF4-FFF2-40B4-BE49-F238E27FC236}">
                    <a16:creationId xmlns:a16="http://schemas.microsoft.com/office/drawing/2014/main" id="{ED838505-097C-4669-847B-977E7A6E6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2855" y="5392108"/>
                <a:ext cx="510751" cy="510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044B8E-5174-4C60-B6E0-71B00BFE752D}"/>
                </a:ext>
              </a:extLst>
            </p:cNvPr>
            <p:cNvGrpSpPr/>
            <p:nvPr/>
          </p:nvGrpSpPr>
          <p:grpSpPr>
            <a:xfrm>
              <a:off x="6300567" y="2962510"/>
              <a:ext cx="892983" cy="490432"/>
              <a:chOff x="3363357" y="5377412"/>
              <a:chExt cx="1167772" cy="641347"/>
            </a:xfrm>
          </p:grpSpPr>
          <p:pic>
            <p:nvPicPr>
              <p:cNvPr id="44" name="Picture 12" descr="Image result for 24 hour icon">
                <a:extLst>
                  <a:ext uri="{FF2B5EF4-FFF2-40B4-BE49-F238E27FC236}">
                    <a16:creationId xmlns:a16="http://schemas.microsoft.com/office/drawing/2014/main" id="{A672C498-8F99-4C7D-BC8D-4C127304EB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9782" y="5377412"/>
                <a:ext cx="641347" cy="641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Image result for connect icon">
                <a:extLst>
                  <a:ext uri="{FF2B5EF4-FFF2-40B4-BE49-F238E27FC236}">
                    <a16:creationId xmlns:a16="http://schemas.microsoft.com/office/drawing/2014/main" id="{E28962A5-BFA8-40A6-993A-8F87CE927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3357" y="5388088"/>
                <a:ext cx="550056" cy="550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2FD6B61-4F29-46CE-95CC-3720E76C9FA8}"/>
                </a:ext>
              </a:extLst>
            </p:cNvPr>
            <p:cNvGrpSpPr/>
            <p:nvPr/>
          </p:nvGrpSpPr>
          <p:grpSpPr>
            <a:xfrm>
              <a:off x="7433048" y="2963481"/>
              <a:ext cx="853334" cy="444159"/>
              <a:chOff x="6177119" y="5378681"/>
              <a:chExt cx="1115922" cy="580836"/>
            </a:xfrm>
          </p:grpSpPr>
          <p:pic>
            <p:nvPicPr>
              <p:cNvPr id="50" name="Picture 2" descr="Image result for seconds icon">
                <a:extLst>
                  <a:ext uri="{FF2B5EF4-FFF2-40B4-BE49-F238E27FC236}">
                    <a16:creationId xmlns:a16="http://schemas.microsoft.com/office/drawing/2014/main" id="{C3598100-4EAE-4672-998D-8D6D1556A8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057" y="5433554"/>
                <a:ext cx="488984" cy="488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6" descr="Related image">
                <a:extLst>
                  <a:ext uri="{FF2B5EF4-FFF2-40B4-BE49-F238E27FC236}">
                    <a16:creationId xmlns:a16="http://schemas.microsoft.com/office/drawing/2014/main" id="{8EBA4183-A4A9-42FF-AEA6-8DC05AA0EF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7119" y="5378681"/>
                <a:ext cx="580835" cy="580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603" name="Group 25602">
            <a:extLst>
              <a:ext uri="{FF2B5EF4-FFF2-40B4-BE49-F238E27FC236}">
                <a16:creationId xmlns:a16="http://schemas.microsoft.com/office/drawing/2014/main" id="{F5497523-4160-42AA-AEB1-C1BDC280BE62}"/>
              </a:ext>
            </a:extLst>
          </p:cNvPr>
          <p:cNvGrpSpPr/>
          <p:nvPr/>
        </p:nvGrpSpPr>
        <p:grpSpPr>
          <a:xfrm>
            <a:off x="5965688" y="3404601"/>
            <a:ext cx="2773278" cy="1466887"/>
            <a:chOff x="5247188" y="3595817"/>
            <a:chExt cx="3074157" cy="1626033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FBAB4E7-5092-47D4-8051-F68850A3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188" y="3595817"/>
              <a:ext cx="2293676" cy="1626033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E5687B3-4D28-4596-8D90-536DF42F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43803" y="3740467"/>
              <a:ext cx="215740" cy="185156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DC5BDD3-8B78-4D29-9C9E-9FCEB3E4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879135">
              <a:off x="6728605" y="3720300"/>
              <a:ext cx="224931" cy="224931"/>
            </a:xfrm>
            <a:prstGeom prst="rect">
              <a:avLst/>
            </a:prstGeom>
          </p:spPr>
        </p:pic>
        <p:sp>
          <p:nvSpPr>
            <p:cNvPr id="105" name="&quot;No&quot; Symbol 59">
              <a:extLst>
                <a:ext uri="{FF2B5EF4-FFF2-40B4-BE49-F238E27FC236}">
                  <a16:creationId xmlns:a16="http://schemas.microsoft.com/office/drawing/2014/main" id="{E8679175-0BF8-4E3B-A836-76B24F79635F}"/>
                </a:ext>
              </a:extLst>
            </p:cNvPr>
            <p:cNvSpPr/>
            <p:nvPr/>
          </p:nvSpPr>
          <p:spPr>
            <a:xfrm>
              <a:off x="6739296" y="3723677"/>
              <a:ext cx="231420" cy="231420"/>
            </a:xfrm>
            <a:prstGeom prst="noSmoking">
              <a:avLst>
                <a:gd name="adj" fmla="val 46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06" name="&quot;No&quot; Symbol 60">
              <a:extLst>
                <a:ext uri="{FF2B5EF4-FFF2-40B4-BE49-F238E27FC236}">
                  <a16:creationId xmlns:a16="http://schemas.microsoft.com/office/drawing/2014/main" id="{E867D650-B3AE-4072-9B1E-77B6728AA99F}"/>
                </a:ext>
              </a:extLst>
            </p:cNvPr>
            <p:cNvSpPr/>
            <p:nvPr/>
          </p:nvSpPr>
          <p:spPr>
            <a:xfrm>
              <a:off x="7029104" y="3722991"/>
              <a:ext cx="231420" cy="231420"/>
            </a:xfrm>
            <a:prstGeom prst="noSmoking">
              <a:avLst>
                <a:gd name="adj" fmla="val 46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pic>
          <p:nvPicPr>
            <p:cNvPr id="25602" name="Picture 2" descr="Image result for hadoop">
              <a:extLst>
                <a:ext uri="{FF2B5EF4-FFF2-40B4-BE49-F238E27FC236}">
                  <a16:creationId xmlns:a16="http://schemas.microsoft.com/office/drawing/2014/main" id="{3050390E-A847-4EDA-96ED-3B98606AE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703" y="4226639"/>
              <a:ext cx="1143642" cy="554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1E9ECE2F-F83E-4EEC-8720-1F96D2AE5757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72" name="TextBox 34">
              <a:extLst>
                <a:ext uri="{FF2B5EF4-FFF2-40B4-BE49-F238E27FC236}">
                  <a16:creationId xmlns:a16="http://schemas.microsoft.com/office/drawing/2014/main" id="{EDC998A0-1530-4813-8644-C43A575B878E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73" name="TextBox 36">
              <a:extLst>
                <a:ext uri="{FF2B5EF4-FFF2-40B4-BE49-F238E27FC236}">
                  <a16:creationId xmlns:a16="http://schemas.microsoft.com/office/drawing/2014/main" id="{A7957D38-9368-45F6-BB5D-50858E55C54F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74" name="TextBox 37">
              <a:extLst>
                <a:ext uri="{FF2B5EF4-FFF2-40B4-BE49-F238E27FC236}">
                  <a16:creationId xmlns:a16="http://schemas.microsoft.com/office/drawing/2014/main" id="{D126E296-18AE-4564-BBD6-74DAC6811D9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75" name="TextBox 38">
              <a:extLst>
                <a:ext uri="{FF2B5EF4-FFF2-40B4-BE49-F238E27FC236}">
                  <a16:creationId xmlns:a16="http://schemas.microsoft.com/office/drawing/2014/main" id="{BD6B42C6-8254-49AF-BE22-859F94BAE332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76" name="TextBox 37">
              <a:extLst>
                <a:ext uri="{FF2B5EF4-FFF2-40B4-BE49-F238E27FC236}">
                  <a16:creationId xmlns:a16="http://schemas.microsoft.com/office/drawing/2014/main" id="{634C6C74-C786-4811-90E4-CDCE6B3DDFAA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Conclusion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47890" y="4968223"/>
            <a:ext cx="2691075" cy="12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CE39C-E152-44F7-AAEC-52EB651ED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F1F9-8BAD-469E-8FDF-77FE58313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780D6-91E4-426D-A148-D5602D705431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8AB836EF-2813-4F4A-BB59-FC57D1FE177C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F77D4627-8BD0-44B4-9EB8-B57D9AEEDCAA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A75F0562-21FD-4DCE-8BB5-2D46D215832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B8ADD10E-AFE4-454C-A31D-FCA6A52F264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0EA9025F-38EC-4C5B-A480-0EDB83A89451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34C2B76E-6555-4CC9-B201-B2BD982F23EE}"/>
              </a:ext>
            </a:extLst>
          </p:cNvPr>
          <p:cNvSpPr/>
          <p:nvPr/>
        </p:nvSpPr>
        <p:spPr>
          <a:xfrm>
            <a:off x="2682057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?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FE1134-A554-431E-A637-A727A10A7068}"/>
              </a:ext>
            </a:extLst>
          </p:cNvPr>
          <p:cNvSpPr/>
          <p:nvPr/>
        </p:nvSpPr>
        <p:spPr>
          <a:xfrm>
            <a:off x="5501250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?</a:t>
            </a:r>
            <a:endParaRPr lang="en-US" dirty="0">
              <a:solidFill>
                <a:srgbClr val="56B353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5D2873E-B24D-404C-BD8E-53916669C6C8}"/>
              </a:ext>
            </a:extLst>
          </p:cNvPr>
          <p:cNvGrpSpPr/>
          <p:nvPr/>
        </p:nvGrpSpPr>
        <p:grpSpPr>
          <a:xfrm>
            <a:off x="56475" y="4642447"/>
            <a:ext cx="2283754" cy="1664635"/>
            <a:chOff x="1570787" y="1461143"/>
            <a:chExt cx="2283754" cy="1664635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38A7F3AE-E4E9-4513-9C40-5ED734295095}"/>
                </a:ext>
              </a:extLst>
            </p:cNvPr>
            <p:cNvSpPr/>
            <p:nvPr/>
          </p:nvSpPr>
          <p:spPr>
            <a:xfrm>
              <a:off x="1570787" y="1461143"/>
              <a:ext cx="2283754" cy="1664635"/>
            </a:xfrm>
            <a:prstGeom prst="cloudCallout">
              <a:avLst>
                <a:gd name="adj1" fmla="val 65895"/>
                <a:gd name="adj2" fmla="val -64625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515938-96AF-4DFA-BA9F-47813B34CA85}"/>
                </a:ext>
              </a:extLst>
            </p:cNvPr>
            <p:cNvSpPr/>
            <p:nvPr/>
          </p:nvSpPr>
          <p:spPr>
            <a:xfrm>
              <a:off x="1972126" y="2220684"/>
              <a:ext cx="1322981" cy="57238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52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92EA7B-85D5-4848-8178-5DDB6C170FC6}"/>
                </a:ext>
              </a:extLst>
            </p:cNvPr>
            <p:cNvSpPr/>
            <p:nvPr/>
          </p:nvSpPr>
          <p:spPr>
            <a:xfrm>
              <a:off x="2015966" y="2180100"/>
              <a:ext cx="12713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E52C1A"/>
                  </a:solidFill>
                </a:rPr>
                <a:t>profile</a:t>
              </a:r>
              <a:endParaRPr lang="en-US" sz="2400" dirty="0">
                <a:solidFill>
                  <a:srgbClr val="E52C1A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290FF48-2EAB-470A-9108-C569482DA4A3}"/>
                </a:ext>
              </a:extLst>
            </p:cNvPr>
            <p:cNvSpPr/>
            <p:nvPr/>
          </p:nvSpPr>
          <p:spPr>
            <a:xfrm rot="20447646">
              <a:off x="1749677" y="1737091"/>
              <a:ext cx="1190823" cy="2732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F0D513-2EB3-4548-961B-CA80FD6130EA}"/>
                </a:ext>
              </a:extLst>
            </p:cNvPr>
            <p:cNvSpPr/>
            <p:nvPr/>
          </p:nvSpPr>
          <p:spPr>
            <a:xfrm rot="20501358">
              <a:off x="1745774" y="1655107"/>
              <a:ext cx="123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connection</a:t>
              </a:r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644B2A-5394-4BFA-89EB-CF0B7AD091DA}"/>
                </a:ext>
              </a:extLst>
            </p:cNvPr>
            <p:cNvSpPr/>
            <p:nvPr/>
          </p:nvSpPr>
          <p:spPr>
            <a:xfrm rot="967449">
              <a:off x="2918754" y="1856292"/>
              <a:ext cx="616304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673999-EF89-4F40-A75F-BAC958E14C72}"/>
                </a:ext>
              </a:extLst>
            </p:cNvPr>
            <p:cNvSpPr/>
            <p:nvPr/>
          </p:nvSpPr>
          <p:spPr>
            <a:xfrm rot="1659226">
              <a:off x="2953271" y="1834658"/>
              <a:ext cx="571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jobs</a:t>
              </a:r>
              <a:endParaRPr lang="en-US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AA7D78-677E-45A7-8CDD-0A7A5B1ACCCB}"/>
              </a:ext>
            </a:extLst>
          </p:cNvPr>
          <p:cNvGrpSpPr/>
          <p:nvPr/>
        </p:nvGrpSpPr>
        <p:grpSpPr>
          <a:xfrm>
            <a:off x="5927671" y="4654745"/>
            <a:ext cx="2283754" cy="1664635"/>
            <a:chOff x="5361140" y="1473465"/>
            <a:chExt cx="2283754" cy="166463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15F8A79-A187-4850-9B20-2683D34F060B}"/>
                </a:ext>
              </a:extLst>
            </p:cNvPr>
            <p:cNvSpPr/>
            <p:nvPr/>
          </p:nvSpPr>
          <p:spPr>
            <a:xfrm>
              <a:off x="6037507" y="2621752"/>
              <a:ext cx="849570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Thought Bubble: Cloud 34">
              <a:extLst>
                <a:ext uri="{FF2B5EF4-FFF2-40B4-BE49-F238E27FC236}">
                  <a16:creationId xmlns:a16="http://schemas.microsoft.com/office/drawing/2014/main" id="{7133E426-36E6-41B9-B3D5-C125D15669E7}"/>
                </a:ext>
              </a:extLst>
            </p:cNvPr>
            <p:cNvSpPr/>
            <p:nvPr/>
          </p:nvSpPr>
          <p:spPr>
            <a:xfrm>
              <a:off x="5361140" y="1473465"/>
              <a:ext cx="2283754" cy="1664635"/>
            </a:xfrm>
            <a:prstGeom prst="cloudCallout">
              <a:avLst>
                <a:gd name="adj1" fmla="val -45810"/>
                <a:gd name="adj2" fmla="val -5967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AB06E51-DE0C-43E2-A015-85BD0D506D51}"/>
                </a:ext>
              </a:extLst>
            </p:cNvPr>
            <p:cNvSpPr/>
            <p:nvPr/>
          </p:nvSpPr>
          <p:spPr>
            <a:xfrm rot="19706705">
              <a:off x="6099880" y="1748484"/>
              <a:ext cx="1283515" cy="70667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6B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976D56-6C7C-474D-A104-1E0139211228}"/>
                </a:ext>
              </a:extLst>
            </p:cNvPr>
            <p:cNvSpPr/>
            <p:nvPr/>
          </p:nvSpPr>
          <p:spPr>
            <a:xfrm rot="19666029">
              <a:off x="6304851" y="1795324"/>
              <a:ext cx="8735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56B353"/>
                  </a:solidFill>
                </a:rPr>
                <a:t>jobs</a:t>
              </a:r>
              <a:endParaRPr lang="en-US" dirty="0">
                <a:solidFill>
                  <a:srgbClr val="56B353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B5F5E29-7ADA-49A5-BAFD-C3C3E29ECDF8}"/>
                </a:ext>
              </a:extLst>
            </p:cNvPr>
            <p:cNvSpPr/>
            <p:nvPr/>
          </p:nvSpPr>
          <p:spPr>
            <a:xfrm>
              <a:off x="6081052" y="2581502"/>
              <a:ext cx="796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profile</a:t>
              </a:r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3C0E-EB17-4265-8B0D-05E7ED444D42}"/>
                </a:ext>
              </a:extLst>
            </p:cNvPr>
            <p:cNvSpPr/>
            <p:nvPr/>
          </p:nvSpPr>
          <p:spPr>
            <a:xfrm rot="17345970">
              <a:off x="5309125" y="2120547"/>
              <a:ext cx="1190823" cy="2732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2FE95D-AAB0-43DC-B3C8-5ED06B27F88E}"/>
                </a:ext>
              </a:extLst>
            </p:cNvPr>
            <p:cNvSpPr/>
            <p:nvPr/>
          </p:nvSpPr>
          <p:spPr>
            <a:xfrm rot="17400849">
              <a:off x="5264919" y="2026184"/>
              <a:ext cx="123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connection</a:t>
              </a:r>
              <a:endParaRPr lang="en-US" dirty="0"/>
            </a:p>
          </p:txBody>
        </p:sp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5A1889CA-727C-4FD8-B180-1B7FC8139EA3}"/>
              </a:ext>
            </a:extLst>
          </p:cNvPr>
          <p:cNvSpPr/>
          <p:nvPr/>
        </p:nvSpPr>
        <p:spPr>
          <a:xfrm>
            <a:off x="2272212" y="3875842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15FD3AF-59B7-4F49-AC32-749EB8A62C5B}"/>
              </a:ext>
            </a:extLst>
          </p:cNvPr>
          <p:cNvSpPr/>
          <p:nvPr/>
        </p:nvSpPr>
        <p:spPr>
          <a:xfrm>
            <a:off x="5092888" y="3881566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2CC2735-8993-4B43-B641-0BB68EBD963E}"/>
              </a:ext>
            </a:extLst>
          </p:cNvPr>
          <p:cNvSpPr/>
          <p:nvPr/>
        </p:nvSpPr>
        <p:spPr>
          <a:xfrm>
            <a:off x="6465619" y="388256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6C67051-D296-469D-B360-DB074C41027B}"/>
              </a:ext>
            </a:extLst>
          </p:cNvPr>
          <p:cNvGrpSpPr/>
          <p:nvPr/>
        </p:nvGrpSpPr>
        <p:grpSpPr>
          <a:xfrm>
            <a:off x="3029200" y="4635283"/>
            <a:ext cx="2283754" cy="1664635"/>
            <a:chOff x="2474896" y="4593282"/>
            <a:chExt cx="2283754" cy="166463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FDD197-5618-4B3B-B5B0-6FE898ABA63B}"/>
                </a:ext>
              </a:extLst>
            </p:cNvPr>
            <p:cNvSpPr/>
            <p:nvPr/>
          </p:nvSpPr>
          <p:spPr>
            <a:xfrm>
              <a:off x="3151263" y="5741569"/>
              <a:ext cx="849570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35C7C6-0B0B-42EA-91F5-365AAA3ADBE0}"/>
                </a:ext>
              </a:extLst>
            </p:cNvPr>
            <p:cNvSpPr/>
            <p:nvPr/>
          </p:nvSpPr>
          <p:spPr>
            <a:xfrm rot="20951587">
              <a:off x="2655928" y="5032532"/>
              <a:ext cx="1954641" cy="6689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3A7EB8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C2CFAF3-B635-4358-A1BC-C5C25701622D}"/>
                </a:ext>
              </a:extLst>
            </p:cNvPr>
            <p:cNvSpPr/>
            <p:nvPr/>
          </p:nvSpPr>
          <p:spPr>
            <a:xfrm rot="21001255">
              <a:off x="2610468" y="5044571"/>
              <a:ext cx="20455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3A7EB8"/>
                  </a:solidFill>
                </a:rPr>
                <a:t>connection</a:t>
              </a:r>
              <a:endParaRPr lang="en-US" sz="1600" dirty="0">
                <a:solidFill>
                  <a:srgbClr val="3A7EB8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9CE25DA-B924-4AC7-AF42-09362D95D789}"/>
                </a:ext>
              </a:extLst>
            </p:cNvPr>
            <p:cNvSpPr/>
            <p:nvPr/>
          </p:nvSpPr>
          <p:spPr>
            <a:xfrm rot="20527445">
              <a:off x="2691741" y="4819453"/>
              <a:ext cx="616304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E9FA23E-28EE-4A29-91E8-712721AB0F3B}"/>
                </a:ext>
              </a:extLst>
            </p:cNvPr>
            <p:cNvSpPr/>
            <p:nvPr/>
          </p:nvSpPr>
          <p:spPr>
            <a:xfrm rot="21219222">
              <a:off x="2726258" y="4797819"/>
              <a:ext cx="571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jobs</a:t>
              </a: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162F02-3CC0-4889-A271-8AA5542BE51E}"/>
                </a:ext>
              </a:extLst>
            </p:cNvPr>
            <p:cNvSpPr/>
            <p:nvPr/>
          </p:nvSpPr>
          <p:spPr>
            <a:xfrm>
              <a:off x="3194808" y="5701319"/>
              <a:ext cx="796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profile</a:t>
              </a:r>
              <a:endParaRPr lang="en-US" dirty="0"/>
            </a:p>
          </p:txBody>
        </p:sp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8364B5CD-BD10-42AA-B73C-291A3806F3C6}"/>
                </a:ext>
              </a:extLst>
            </p:cNvPr>
            <p:cNvSpPr/>
            <p:nvPr/>
          </p:nvSpPr>
          <p:spPr>
            <a:xfrm>
              <a:off x="2474896" y="4593282"/>
              <a:ext cx="2283754" cy="1664635"/>
            </a:xfrm>
            <a:prstGeom prst="cloudCallout">
              <a:avLst>
                <a:gd name="adj1" fmla="val -2526"/>
                <a:gd name="adj2" fmla="val -65145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2F53BFF0-38C0-4F6F-A752-284670AF9033}"/>
              </a:ext>
            </a:extLst>
          </p:cNvPr>
          <p:cNvSpPr/>
          <p:nvPr/>
        </p:nvSpPr>
        <p:spPr>
          <a:xfrm>
            <a:off x="4064984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?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83239DD3-CB84-4C87-87C8-7FF54775C9D8}"/>
              </a:ext>
            </a:extLst>
          </p:cNvPr>
          <p:cNvSpPr/>
          <p:nvPr/>
        </p:nvSpPr>
        <p:spPr>
          <a:xfrm>
            <a:off x="3669020" y="3878837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34F64F2-AD06-4D49-A57E-EA3231177504}"/>
              </a:ext>
            </a:extLst>
          </p:cNvPr>
          <p:cNvGrpSpPr/>
          <p:nvPr/>
        </p:nvGrpSpPr>
        <p:grpSpPr>
          <a:xfrm>
            <a:off x="6854592" y="3067927"/>
            <a:ext cx="1777537" cy="1521374"/>
            <a:chOff x="6854592" y="3124739"/>
            <a:chExt cx="1777537" cy="152137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4383C2-CB75-47A9-9F6C-812AD6946403}"/>
                </a:ext>
              </a:extLst>
            </p:cNvPr>
            <p:cNvSpPr txBox="1"/>
            <p:nvPr/>
          </p:nvSpPr>
          <p:spPr>
            <a:xfrm>
              <a:off x="7267551" y="3124739"/>
              <a:ext cx="9516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9852F"/>
                  </a:solidFill>
                </a:rPr>
                <a:t>Goal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64BBF7-F821-43E1-A7FE-6A77A3E7541C}"/>
                </a:ext>
              </a:extLst>
            </p:cNvPr>
            <p:cNvSpPr/>
            <p:nvPr/>
          </p:nvSpPr>
          <p:spPr>
            <a:xfrm>
              <a:off x="6854592" y="3585409"/>
              <a:ext cx="1777537" cy="1060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DBE85E9-4BFF-4793-AF8A-7B5C7986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559" y="3950197"/>
              <a:ext cx="626571" cy="64639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790B1F0-D551-420E-9C54-C45076EA7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5818" y="3585409"/>
              <a:ext cx="484999" cy="48499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1C1E7B-A140-4410-9F2F-ABD9A322BAF6}"/>
              </a:ext>
            </a:extLst>
          </p:cNvPr>
          <p:cNvGrpSpPr/>
          <p:nvPr/>
        </p:nvGrpSpPr>
        <p:grpSpPr>
          <a:xfrm>
            <a:off x="384467" y="3076176"/>
            <a:ext cx="1777537" cy="1504877"/>
            <a:chOff x="384467" y="3099339"/>
            <a:chExt cx="1777537" cy="150487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EF1FFC1-9FC8-468B-BD62-0147336D228C}"/>
                </a:ext>
              </a:extLst>
            </p:cNvPr>
            <p:cNvGrpSpPr/>
            <p:nvPr/>
          </p:nvGrpSpPr>
          <p:grpSpPr>
            <a:xfrm>
              <a:off x="440175" y="3620759"/>
              <a:ext cx="1690656" cy="837351"/>
              <a:chOff x="50786" y="4981654"/>
              <a:chExt cx="1690656" cy="83735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9A79F15-A104-435E-8E3D-A9D7FF1821C4}"/>
                  </a:ext>
                </a:extLst>
              </p:cNvPr>
              <p:cNvSpPr/>
              <p:nvPr/>
            </p:nvSpPr>
            <p:spPr>
              <a:xfrm>
                <a:off x="50786" y="4981654"/>
                <a:ext cx="1690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Welcome to</a:t>
                </a:r>
              </a:p>
            </p:txBody>
          </p:sp>
          <p:pic>
            <p:nvPicPr>
              <p:cNvPr id="69" name="Picture 2" descr="Image result for linkedin">
                <a:extLst>
                  <a:ext uri="{FF2B5EF4-FFF2-40B4-BE49-F238E27FC236}">
                    <a16:creationId xmlns:a16="http://schemas.microsoft.com/office/drawing/2014/main" id="{6580AFE2-99F8-41AD-B9F4-1B74EB77DE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44" y="5380237"/>
                <a:ext cx="1615922" cy="438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CFD6CCB-6F3F-4BF4-9CA8-761AD27A0515}"/>
                </a:ext>
              </a:extLst>
            </p:cNvPr>
            <p:cNvSpPr/>
            <p:nvPr/>
          </p:nvSpPr>
          <p:spPr>
            <a:xfrm>
              <a:off x="384467" y="3547309"/>
              <a:ext cx="1777537" cy="1056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B1CB6A2-8CC7-476C-877F-2506C555D3DE}"/>
                </a:ext>
              </a:extLst>
            </p:cNvPr>
            <p:cNvSpPr txBox="1"/>
            <p:nvPr/>
          </p:nvSpPr>
          <p:spPr>
            <a:xfrm>
              <a:off x="824075" y="3099339"/>
              <a:ext cx="951619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699"/>
                  </a:solidFill>
                </a:rPr>
                <a:t>Start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BD7AEDA-32F0-4DB4-A46C-FC49910F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01269"/>
            <a:ext cx="7543801" cy="1978055"/>
          </a:xfrm>
        </p:spPr>
        <p:txBody>
          <a:bodyPr>
            <a:normAutofit/>
          </a:bodyPr>
          <a:lstStyle/>
          <a:p>
            <a:r>
              <a:rPr lang="en-US" dirty="0"/>
              <a:t>A1. T</a:t>
            </a:r>
            <a:r>
              <a:rPr lang="en-US" sz="2800" dirty="0"/>
              <a:t>ypes of actions or features</a:t>
            </a:r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2CCCB4CA-8DAC-476E-B7FB-32331E25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5" y="173391"/>
            <a:ext cx="8525578" cy="1167918"/>
          </a:xfrm>
        </p:spPr>
        <p:txBody>
          <a:bodyPr>
            <a:noAutofit/>
          </a:bodyPr>
          <a:lstStyle/>
          <a:p>
            <a:r>
              <a:rPr lang="en-US" dirty="0"/>
              <a:t>Example: Progression on LinkedIn</a:t>
            </a:r>
          </a:p>
        </p:txBody>
      </p:sp>
    </p:spTree>
    <p:extLst>
      <p:ext uri="{BB962C8B-B14F-4D97-AF65-F5344CB8AC3E}">
        <p14:creationId xmlns:p14="http://schemas.microsoft.com/office/powerpoint/2010/main" val="1030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7" grpId="0" animBg="1"/>
      <p:bldP spid="48" grpId="0" animBg="1"/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[Tseng et al. 2008] </a:t>
            </a:r>
            <a:r>
              <a:rPr lang="en-US" sz="2400" dirty="0"/>
              <a:t>Tseng VS, Lin KW, Chang JC. Prediction of user navigation patterns by mining the temporal web usage evolution. Soft Computing 2008 </a:t>
            </a:r>
          </a:p>
          <a:p>
            <a:r>
              <a:rPr lang="en-US" sz="2400" b="1" dirty="0"/>
              <a:t>[West &amp; </a:t>
            </a:r>
            <a:r>
              <a:rPr lang="en-US" sz="2400" b="1" dirty="0" err="1"/>
              <a:t>Leskovec</a:t>
            </a:r>
            <a:r>
              <a:rPr lang="en-US" sz="2400" b="1" dirty="0"/>
              <a:t> 2012] </a:t>
            </a:r>
            <a:r>
              <a:rPr lang="en-US" sz="2400" dirty="0"/>
              <a:t>West R, </a:t>
            </a:r>
            <a:r>
              <a:rPr lang="en-US" sz="2400" dirty="0" err="1"/>
              <a:t>Leskovec</a:t>
            </a:r>
            <a:r>
              <a:rPr lang="en-US" sz="2400" dirty="0"/>
              <a:t> J. Human way finding in information networks. WWW 2012 </a:t>
            </a:r>
          </a:p>
          <a:p>
            <a:r>
              <a:rPr lang="en-US" sz="2400" b="1" dirty="0"/>
              <a:t>[</a:t>
            </a:r>
            <a:r>
              <a:rPr lang="en-US" sz="2400" b="1" dirty="0" err="1"/>
              <a:t>McAuley</a:t>
            </a:r>
            <a:r>
              <a:rPr lang="en-US" sz="2400" b="1" dirty="0"/>
              <a:t> &amp; </a:t>
            </a:r>
            <a:r>
              <a:rPr lang="en-US" sz="2400" b="1" dirty="0" err="1"/>
              <a:t>Leskovec</a:t>
            </a:r>
            <a:r>
              <a:rPr lang="en-US" sz="2400" b="1" dirty="0"/>
              <a:t> 2013] </a:t>
            </a:r>
            <a:r>
              <a:rPr lang="en-US" sz="2400" dirty="0" err="1"/>
              <a:t>McAuley</a:t>
            </a:r>
            <a:r>
              <a:rPr lang="en-US" sz="2400" dirty="0"/>
              <a:t> JJ, </a:t>
            </a:r>
            <a:r>
              <a:rPr lang="en-US" sz="2400" dirty="0" err="1"/>
              <a:t>Leskovec</a:t>
            </a:r>
            <a:r>
              <a:rPr lang="en-US" sz="2400" dirty="0"/>
              <a:t> J. From amateurs to connoisseurs: modeling the evolution of user expertise through online reviews. WWW 2013</a:t>
            </a:r>
          </a:p>
          <a:p>
            <a:r>
              <a:rPr lang="en-US" sz="2400" b="1" dirty="0"/>
              <a:t>[Yang et al. 2014] </a:t>
            </a:r>
            <a:r>
              <a:rPr lang="en-US" sz="2400" dirty="0"/>
              <a:t>Yang J, </a:t>
            </a:r>
            <a:r>
              <a:rPr lang="en-US" sz="2400" dirty="0" err="1"/>
              <a:t>McAuley</a:t>
            </a:r>
            <a:r>
              <a:rPr lang="en-US" sz="2400" dirty="0"/>
              <a:t> J, </a:t>
            </a:r>
            <a:r>
              <a:rPr lang="en-US" sz="2400" dirty="0" err="1"/>
              <a:t>Leskovec</a:t>
            </a:r>
            <a:r>
              <a:rPr lang="en-US" sz="2400" dirty="0"/>
              <a:t> J, </a:t>
            </a:r>
            <a:r>
              <a:rPr lang="en-US" sz="2400" dirty="0" err="1"/>
              <a:t>LePendu</a:t>
            </a:r>
            <a:r>
              <a:rPr lang="en-US" sz="2400" dirty="0"/>
              <a:t> P, Shah N. Finding progression stages in time-evolving event sequences. WWW 2014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r>
              <a:rPr lang="en-US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72172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6E0C7B3A-9DAD-4EA8-AAAE-EFE70C64AD5F}"/>
              </a:ext>
            </a:extLst>
          </p:cNvPr>
          <p:cNvGrpSpPr/>
          <p:nvPr/>
        </p:nvGrpSpPr>
        <p:grpSpPr>
          <a:xfrm>
            <a:off x="3029200" y="4635283"/>
            <a:ext cx="2283754" cy="1664635"/>
            <a:chOff x="2474896" y="4593282"/>
            <a:chExt cx="2283754" cy="166463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4D11C23-AFCA-411F-AC2E-5B1C68884602}"/>
                </a:ext>
              </a:extLst>
            </p:cNvPr>
            <p:cNvSpPr/>
            <p:nvPr/>
          </p:nvSpPr>
          <p:spPr>
            <a:xfrm>
              <a:off x="3151263" y="5741569"/>
              <a:ext cx="849570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673B805-98AD-4FEE-8FCD-B6C6EFE0A2C7}"/>
                </a:ext>
              </a:extLst>
            </p:cNvPr>
            <p:cNvSpPr/>
            <p:nvPr/>
          </p:nvSpPr>
          <p:spPr>
            <a:xfrm rot="20951587">
              <a:off x="2655928" y="5032532"/>
              <a:ext cx="1954641" cy="6689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04A21F8-00DA-4031-B010-3CFAED2EB3EA}"/>
                </a:ext>
              </a:extLst>
            </p:cNvPr>
            <p:cNvSpPr/>
            <p:nvPr/>
          </p:nvSpPr>
          <p:spPr>
            <a:xfrm rot="21001255">
              <a:off x="2610468" y="5044571"/>
              <a:ext cx="20455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</a:rPr>
                <a:t>connection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05EF64E-1BCC-465F-B9C1-30BDAA1E5FCE}"/>
                </a:ext>
              </a:extLst>
            </p:cNvPr>
            <p:cNvSpPr/>
            <p:nvPr/>
          </p:nvSpPr>
          <p:spPr>
            <a:xfrm rot="20527445">
              <a:off x="2691741" y="4819453"/>
              <a:ext cx="616304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810AEE6-92D8-4278-8049-8CC26BF7EBE8}"/>
                </a:ext>
              </a:extLst>
            </p:cNvPr>
            <p:cNvSpPr/>
            <p:nvPr/>
          </p:nvSpPr>
          <p:spPr>
            <a:xfrm rot="21219222">
              <a:off x="2726258" y="4797819"/>
              <a:ext cx="571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jobs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6D49AA0-A9F2-40BD-8B09-8119F8DA3E2F}"/>
                </a:ext>
              </a:extLst>
            </p:cNvPr>
            <p:cNvSpPr/>
            <p:nvPr/>
          </p:nvSpPr>
          <p:spPr>
            <a:xfrm>
              <a:off x="3194808" y="5701319"/>
              <a:ext cx="796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profile</a:t>
              </a:r>
            </a:p>
          </p:txBody>
        </p:sp>
        <p:sp>
          <p:nvSpPr>
            <p:cNvPr id="99" name="Thought Bubble: Cloud 98">
              <a:extLst>
                <a:ext uri="{FF2B5EF4-FFF2-40B4-BE49-F238E27FC236}">
                  <a16:creationId xmlns:a16="http://schemas.microsoft.com/office/drawing/2014/main" id="{FA39B69F-7245-4532-AAD8-E383120D761C}"/>
                </a:ext>
              </a:extLst>
            </p:cNvPr>
            <p:cNvSpPr/>
            <p:nvPr/>
          </p:nvSpPr>
          <p:spPr>
            <a:xfrm>
              <a:off x="2474896" y="4593282"/>
              <a:ext cx="2283754" cy="1664635"/>
            </a:xfrm>
            <a:prstGeom prst="cloudCallout">
              <a:avLst>
                <a:gd name="adj1" fmla="val -2526"/>
                <a:gd name="adj2" fmla="val -6514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CE39C-E152-44F7-AAEC-52EB651ED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F1F9-8BAD-469E-8FDF-77FE58313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780D6-91E4-426D-A148-D5602D705431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8AB836EF-2813-4F4A-BB59-FC57D1FE177C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F77D4627-8BD0-44B4-9EB8-B57D9AEEDCAA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A75F0562-21FD-4DCE-8BB5-2D46D215832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B8ADD10E-AFE4-454C-A31D-FCA6A52F264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0EA9025F-38EC-4C5B-A480-0EDB83A89451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D0AD48-EC0B-41AF-AE26-EEA080AA281B}"/>
              </a:ext>
            </a:extLst>
          </p:cNvPr>
          <p:cNvSpPr txBox="1"/>
          <p:nvPr/>
        </p:nvSpPr>
        <p:spPr>
          <a:xfrm>
            <a:off x="4000621" y="384066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C2B76E-6555-4CC9-B201-B2BD982F23EE}"/>
              </a:ext>
            </a:extLst>
          </p:cNvPr>
          <p:cNvSpPr/>
          <p:nvPr/>
        </p:nvSpPr>
        <p:spPr>
          <a:xfrm>
            <a:off x="2682057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?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771D7C-902C-4C18-BC2E-2044397AB5AC}"/>
              </a:ext>
            </a:extLst>
          </p:cNvPr>
          <p:cNvSpPr/>
          <p:nvPr/>
        </p:nvSpPr>
        <p:spPr>
          <a:xfrm>
            <a:off x="4064984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?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FE1134-A554-431E-A637-A727A10A7068}"/>
              </a:ext>
            </a:extLst>
          </p:cNvPr>
          <p:cNvSpPr/>
          <p:nvPr/>
        </p:nvSpPr>
        <p:spPr>
          <a:xfrm>
            <a:off x="5501250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?</a:t>
            </a:r>
            <a:endParaRPr lang="en-US" dirty="0">
              <a:solidFill>
                <a:srgbClr val="56B353"/>
              </a:solidFill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5A1889CA-727C-4FD8-B180-1B7FC8139EA3}"/>
              </a:ext>
            </a:extLst>
          </p:cNvPr>
          <p:cNvSpPr/>
          <p:nvPr/>
        </p:nvSpPr>
        <p:spPr>
          <a:xfrm>
            <a:off x="2272212" y="3875842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2823253-9BA1-4196-B764-2978CD12A043}"/>
              </a:ext>
            </a:extLst>
          </p:cNvPr>
          <p:cNvSpPr/>
          <p:nvPr/>
        </p:nvSpPr>
        <p:spPr>
          <a:xfrm>
            <a:off x="3669020" y="3878837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15FD3AF-59B7-4F49-AC32-749EB8A62C5B}"/>
              </a:ext>
            </a:extLst>
          </p:cNvPr>
          <p:cNvSpPr/>
          <p:nvPr/>
        </p:nvSpPr>
        <p:spPr>
          <a:xfrm>
            <a:off x="5092888" y="3881566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2CC2735-8993-4B43-B641-0BB68EBD963E}"/>
              </a:ext>
            </a:extLst>
          </p:cNvPr>
          <p:cNvSpPr/>
          <p:nvPr/>
        </p:nvSpPr>
        <p:spPr>
          <a:xfrm>
            <a:off x="6465619" y="388256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CA2306F-2DA6-43F5-8CE3-D3C09DBFBD35}"/>
              </a:ext>
            </a:extLst>
          </p:cNvPr>
          <p:cNvGrpSpPr/>
          <p:nvPr/>
        </p:nvGrpSpPr>
        <p:grpSpPr>
          <a:xfrm>
            <a:off x="6854592" y="3067927"/>
            <a:ext cx="1777537" cy="1521374"/>
            <a:chOff x="6854592" y="3124739"/>
            <a:chExt cx="1777537" cy="152137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D821899-6878-4A30-9950-99653DC3DA7C}"/>
                </a:ext>
              </a:extLst>
            </p:cNvPr>
            <p:cNvSpPr txBox="1"/>
            <p:nvPr/>
          </p:nvSpPr>
          <p:spPr>
            <a:xfrm>
              <a:off x="7267551" y="3124739"/>
              <a:ext cx="9516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9852F"/>
                  </a:solidFill>
                </a:rPr>
                <a:t>Goal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919211B-7889-41A0-B449-CA87092820AA}"/>
                </a:ext>
              </a:extLst>
            </p:cNvPr>
            <p:cNvSpPr/>
            <p:nvPr/>
          </p:nvSpPr>
          <p:spPr>
            <a:xfrm>
              <a:off x="6854592" y="3585409"/>
              <a:ext cx="1777537" cy="1060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1D2C8B5-8EE7-46A4-99CC-35FFD098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559" y="3950197"/>
              <a:ext cx="626571" cy="64639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272B305-AA06-4BAB-A2CF-B0F7CDE8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5818" y="3585409"/>
              <a:ext cx="484999" cy="484999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8B41B6E-96BE-4CB2-8630-BC7BAE44C3B2}"/>
              </a:ext>
            </a:extLst>
          </p:cNvPr>
          <p:cNvGrpSpPr/>
          <p:nvPr/>
        </p:nvGrpSpPr>
        <p:grpSpPr>
          <a:xfrm>
            <a:off x="384467" y="3076176"/>
            <a:ext cx="1777537" cy="1504877"/>
            <a:chOff x="384467" y="3099339"/>
            <a:chExt cx="1777537" cy="150487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577F8DB-7E5A-4F40-8A7C-76DFD350D02E}"/>
                </a:ext>
              </a:extLst>
            </p:cNvPr>
            <p:cNvGrpSpPr/>
            <p:nvPr/>
          </p:nvGrpSpPr>
          <p:grpSpPr>
            <a:xfrm>
              <a:off x="440175" y="3620759"/>
              <a:ext cx="1690656" cy="837351"/>
              <a:chOff x="50786" y="4981654"/>
              <a:chExt cx="1690656" cy="837351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2A8A56E-EB6B-43AD-A903-E966ADC805A6}"/>
                  </a:ext>
                </a:extLst>
              </p:cNvPr>
              <p:cNvSpPr/>
              <p:nvPr/>
            </p:nvSpPr>
            <p:spPr>
              <a:xfrm>
                <a:off x="50786" y="4981654"/>
                <a:ext cx="1690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Welcome to</a:t>
                </a:r>
              </a:p>
            </p:txBody>
          </p:sp>
          <p:pic>
            <p:nvPicPr>
              <p:cNvPr id="76" name="Picture 2" descr="Image result for linkedin">
                <a:extLst>
                  <a:ext uri="{FF2B5EF4-FFF2-40B4-BE49-F238E27FC236}">
                    <a16:creationId xmlns:a16="http://schemas.microsoft.com/office/drawing/2014/main" id="{ECCE295C-9385-4A7C-B244-DD3CF5B825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44" y="5380237"/>
                <a:ext cx="1615922" cy="438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E98C02E-75CC-4C04-A4E7-F2033F2A8711}"/>
                </a:ext>
              </a:extLst>
            </p:cNvPr>
            <p:cNvSpPr/>
            <p:nvPr/>
          </p:nvSpPr>
          <p:spPr>
            <a:xfrm>
              <a:off x="384467" y="3547309"/>
              <a:ext cx="1777537" cy="1056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37DF114-D101-4AF6-843F-08227C5CBF11}"/>
                </a:ext>
              </a:extLst>
            </p:cNvPr>
            <p:cNvSpPr txBox="1"/>
            <p:nvPr/>
          </p:nvSpPr>
          <p:spPr>
            <a:xfrm>
              <a:off x="824075" y="3099339"/>
              <a:ext cx="951619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699"/>
                  </a:solidFill>
                </a:rPr>
                <a:t>Start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AA8980-5944-4B7A-B79F-997584B09DD3}"/>
              </a:ext>
            </a:extLst>
          </p:cNvPr>
          <p:cNvGrpSpPr/>
          <p:nvPr/>
        </p:nvGrpSpPr>
        <p:grpSpPr>
          <a:xfrm>
            <a:off x="56475" y="4642447"/>
            <a:ext cx="2283754" cy="1664635"/>
            <a:chOff x="1570787" y="1461143"/>
            <a:chExt cx="2283754" cy="1664635"/>
          </a:xfrm>
        </p:grpSpPr>
        <p:sp>
          <p:nvSpPr>
            <p:cNvPr id="77" name="Thought Bubble: Cloud 76">
              <a:extLst>
                <a:ext uri="{FF2B5EF4-FFF2-40B4-BE49-F238E27FC236}">
                  <a16:creationId xmlns:a16="http://schemas.microsoft.com/office/drawing/2014/main" id="{4F685CB4-4ABD-4716-AD33-E42DA7945029}"/>
                </a:ext>
              </a:extLst>
            </p:cNvPr>
            <p:cNvSpPr/>
            <p:nvPr/>
          </p:nvSpPr>
          <p:spPr>
            <a:xfrm>
              <a:off x="1570787" y="1461143"/>
              <a:ext cx="2283754" cy="1664635"/>
            </a:xfrm>
            <a:prstGeom prst="cloudCallout">
              <a:avLst>
                <a:gd name="adj1" fmla="val 65895"/>
                <a:gd name="adj2" fmla="val -6462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BD235D3-8605-461F-B114-E531DB137369}"/>
                </a:ext>
              </a:extLst>
            </p:cNvPr>
            <p:cNvSpPr/>
            <p:nvPr/>
          </p:nvSpPr>
          <p:spPr>
            <a:xfrm>
              <a:off x="1972126" y="2220684"/>
              <a:ext cx="1322981" cy="57238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4A2FE64-6558-4BA8-BA0D-4FCC052F9777}"/>
                </a:ext>
              </a:extLst>
            </p:cNvPr>
            <p:cNvSpPr/>
            <p:nvPr/>
          </p:nvSpPr>
          <p:spPr>
            <a:xfrm>
              <a:off x="2015966" y="2180100"/>
              <a:ext cx="12713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</a:rPr>
                <a:t>profile</a:t>
              </a:r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59A2B9B-1AB1-4E09-AF93-9770A334C98E}"/>
                </a:ext>
              </a:extLst>
            </p:cNvPr>
            <p:cNvSpPr/>
            <p:nvPr/>
          </p:nvSpPr>
          <p:spPr>
            <a:xfrm rot="20447646">
              <a:off x="1749677" y="1737091"/>
              <a:ext cx="1190823" cy="2732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6C3C350-9D7A-424B-BD46-80CAA5DBEC87}"/>
                </a:ext>
              </a:extLst>
            </p:cNvPr>
            <p:cNvSpPr/>
            <p:nvPr/>
          </p:nvSpPr>
          <p:spPr>
            <a:xfrm rot="20501358">
              <a:off x="1745774" y="1655107"/>
              <a:ext cx="123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connection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7B88DA3-6909-4764-BE2B-84B4855D5EFC}"/>
                </a:ext>
              </a:extLst>
            </p:cNvPr>
            <p:cNvSpPr/>
            <p:nvPr/>
          </p:nvSpPr>
          <p:spPr>
            <a:xfrm rot="967449">
              <a:off x="2918754" y="1856292"/>
              <a:ext cx="616304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5877223-060B-49AE-AA46-50DB6FA2835D}"/>
                </a:ext>
              </a:extLst>
            </p:cNvPr>
            <p:cNvSpPr/>
            <p:nvPr/>
          </p:nvSpPr>
          <p:spPr>
            <a:xfrm rot="1659226">
              <a:off x="2953271" y="1834658"/>
              <a:ext cx="571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jobs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1BF6A5-9456-42EF-A9D2-E7E817D58333}"/>
              </a:ext>
            </a:extLst>
          </p:cNvPr>
          <p:cNvGrpSpPr/>
          <p:nvPr/>
        </p:nvGrpSpPr>
        <p:grpSpPr>
          <a:xfrm>
            <a:off x="5927671" y="4654745"/>
            <a:ext cx="2283754" cy="1664635"/>
            <a:chOff x="5361140" y="1473465"/>
            <a:chExt cx="2283754" cy="166463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AC1328-5B93-47A8-831D-06DAA219AB6E}"/>
                </a:ext>
              </a:extLst>
            </p:cNvPr>
            <p:cNvSpPr/>
            <p:nvPr/>
          </p:nvSpPr>
          <p:spPr>
            <a:xfrm>
              <a:off x="6037507" y="2621752"/>
              <a:ext cx="849570" cy="339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6" name="Thought Bubble: Cloud 85">
              <a:extLst>
                <a:ext uri="{FF2B5EF4-FFF2-40B4-BE49-F238E27FC236}">
                  <a16:creationId xmlns:a16="http://schemas.microsoft.com/office/drawing/2014/main" id="{AB9224DE-9947-4641-BF8B-E17F7E9A5F3E}"/>
                </a:ext>
              </a:extLst>
            </p:cNvPr>
            <p:cNvSpPr/>
            <p:nvPr/>
          </p:nvSpPr>
          <p:spPr>
            <a:xfrm>
              <a:off x="5361140" y="1473465"/>
              <a:ext cx="2283754" cy="1664635"/>
            </a:xfrm>
            <a:prstGeom prst="cloudCallout">
              <a:avLst>
                <a:gd name="adj1" fmla="val -45810"/>
                <a:gd name="adj2" fmla="val -59679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DDE183E-2815-46FC-93D7-CA8D2B8D4D3A}"/>
                </a:ext>
              </a:extLst>
            </p:cNvPr>
            <p:cNvSpPr/>
            <p:nvPr/>
          </p:nvSpPr>
          <p:spPr>
            <a:xfrm rot="19706705">
              <a:off x="6099880" y="1748484"/>
              <a:ext cx="1283515" cy="70667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30FD9D-920D-4303-95D0-30C6269042FD}"/>
                </a:ext>
              </a:extLst>
            </p:cNvPr>
            <p:cNvSpPr/>
            <p:nvPr/>
          </p:nvSpPr>
          <p:spPr>
            <a:xfrm rot="19666029">
              <a:off x="6304851" y="1795324"/>
              <a:ext cx="8735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</a:rPr>
                <a:t>jobs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86814BF-C97C-45C6-A95E-91B2307A31F8}"/>
                </a:ext>
              </a:extLst>
            </p:cNvPr>
            <p:cNvSpPr/>
            <p:nvPr/>
          </p:nvSpPr>
          <p:spPr>
            <a:xfrm>
              <a:off x="6081052" y="2581502"/>
              <a:ext cx="796500" cy="36933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profile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D91D6D-A0C4-4340-8DB0-B6E3AE6FCBA7}"/>
                </a:ext>
              </a:extLst>
            </p:cNvPr>
            <p:cNvSpPr/>
            <p:nvPr/>
          </p:nvSpPr>
          <p:spPr>
            <a:xfrm rot="17345970">
              <a:off x="5309125" y="2120547"/>
              <a:ext cx="1190823" cy="2732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F569E45-C75F-40FF-A944-5E2B3E84725F}"/>
                </a:ext>
              </a:extLst>
            </p:cNvPr>
            <p:cNvSpPr/>
            <p:nvPr/>
          </p:nvSpPr>
          <p:spPr>
            <a:xfrm rot="17400849">
              <a:off x="5264919" y="2026184"/>
              <a:ext cx="12327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connection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EBE1C4-177D-4862-950A-1A57C642E57B}"/>
              </a:ext>
            </a:extLst>
          </p:cNvPr>
          <p:cNvGrpSpPr/>
          <p:nvPr/>
        </p:nvGrpSpPr>
        <p:grpSpPr>
          <a:xfrm>
            <a:off x="4549087" y="4736699"/>
            <a:ext cx="1566954" cy="1216385"/>
            <a:chOff x="4750793" y="4543632"/>
            <a:chExt cx="1566954" cy="1216385"/>
          </a:xfrm>
        </p:grpSpPr>
        <p:sp>
          <p:nvSpPr>
            <p:cNvPr id="66" name="Multiplication Sign 65">
              <a:extLst>
                <a:ext uri="{FF2B5EF4-FFF2-40B4-BE49-F238E27FC236}">
                  <a16:creationId xmlns:a16="http://schemas.microsoft.com/office/drawing/2014/main" id="{71EA2DA3-DFC8-48F4-AFDF-1E4ADE92D518}"/>
                </a:ext>
              </a:extLst>
            </p:cNvPr>
            <p:cNvSpPr/>
            <p:nvPr/>
          </p:nvSpPr>
          <p:spPr>
            <a:xfrm>
              <a:off x="4750793" y="4987466"/>
              <a:ext cx="751901" cy="751901"/>
            </a:xfrm>
            <a:prstGeom prst="mathMultiply">
              <a:avLst>
                <a:gd name="adj1" fmla="val 788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713BDA-DD39-4B38-BD2B-04D419AECAB8}"/>
                </a:ext>
              </a:extLst>
            </p:cNvPr>
            <p:cNvSpPr txBox="1"/>
            <p:nvPr/>
          </p:nvSpPr>
          <p:spPr>
            <a:xfrm>
              <a:off x="5492596" y="4543632"/>
              <a:ext cx="825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Daily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1028" name="Picture 4" descr="Image result for 24 hours icon">
              <a:extLst>
                <a:ext uri="{FF2B5EF4-FFF2-40B4-BE49-F238E27FC236}">
                  <a16:creationId xmlns:a16="http://schemas.microsoft.com/office/drawing/2014/main" id="{FA2C7F4D-6D93-4ECF-BF53-01911B473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524" y="4989115"/>
              <a:ext cx="770902" cy="770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C0AC6D-7425-4117-9C93-40F14F992435}"/>
              </a:ext>
            </a:extLst>
          </p:cNvPr>
          <p:cNvGrpSpPr/>
          <p:nvPr/>
        </p:nvGrpSpPr>
        <p:grpSpPr>
          <a:xfrm>
            <a:off x="7591730" y="4758032"/>
            <a:ext cx="1771661" cy="1198157"/>
            <a:chOff x="7580366" y="4652121"/>
            <a:chExt cx="1771661" cy="11981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6AD7D4-B085-4487-A022-1B600CE45CE2}"/>
                </a:ext>
              </a:extLst>
            </p:cNvPr>
            <p:cNvGrpSpPr/>
            <p:nvPr/>
          </p:nvGrpSpPr>
          <p:grpSpPr>
            <a:xfrm>
              <a:off x="7580366" y="4652121"/>
              <a:ext cx="1771661" cy="1176287"/>
              <a:chOff x="7556082" y="1436186"/>
              <a:chExt cx="1771661" cy="1176287"/>
            </a:xfrm>
          </p:grpSpPr>
          <p:sp>
            <p:nvSpPr>
              <p:cNvPr id="67" name="Multiplication Sign 66">
                <a:extLst>
                  <a:ext uri="{FF2B5EF4-FFF2-40B4-BE49-F238E27FC236}">
                    <a16:creationId xmlns:a16="http://schemas.microsoft.com/office/drawing/2014/main" id="{EE49D187-9288-4574-B02C-BF0B611BC339}"/>
                  </a:ext>
                </a:extLst>
              </p:cNvPr>
              <p:cNvSpPr/>
              <p:nvPr/>
            </p:nvSpPr>
            <p:spPr>
              <a:xfrm>
                <a:off x="7556082" y="1860572"/>
                <a:ext cx="751901" cy="751901"/>
              </a:xfrm>
              <a:prstGeom prst="mathMultiply">
                <a:avLst>
                  <a:gd name="adj1" fmla="val 788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4E77B41-0455-4AAB-BBEB-B1D4D2BF0EC0}"/>
                  </a:ext>
                </a:extLst>
              </p:cNvPr>
              <p:cNvSpPr txBox="1"/>
              <p:nvPr/>
            </p:nvSpPr>
            <p:spPr>
              <a:xfrm>
                <a:off x="8094719" y="1436186"/>
                <a:ext cx="12330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Hourly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030" name="Picture 6" descr="Image result for 60 minutes icon">
              <a:extLst>
                <a:ext uri="{FF2B5EF4-FFF2-40B4-BE49-F238E27FC236}">
                  <a16:creationId xmlns:a16="http://schemas.microsoft.com/office/drawing/2014/main" id="{848E5810-46A1-475A-BA36-93DC0C1EB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454" y="5071626"/>
              <a:ext cx="778652" cy="778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4F2EAA-DB44-4E9F-85A9-438F6B68A446}"/>
              </a:ext>
            </a:extLst>
          </p:cNvPr>
          <p:cNvGrpSpPr/>
          <p:nvPr/>
        </p:nvGrpSpPr>
        <p:grpSpPr>
          <a:xfrm>
            <a:off x="1336236" y="4741557"/>
            <a:ext cx="1855234" cy="1183314"/>
            <a:chOff x="3830267" y="1429159"/>
            <a:chExt cx="1855234" cy="1183314"/>
          </a:xfrm>
        </p:grpSpPr>
        <p:pic>
          <p:nvPicPr>
            <p:cNvPr id="2068" name="Picture 20" descr="Image result for week icon">
              <a:extLst>
                <a:ext uri="{FF2B5EF4-FFF2-40B4-BE49-F238E27FC236}">
                  <a16:creationId xmlns:a16="http://schemas.microsoft.com/office/drawing/2014/main" id="{0E2D71EB-E578-4FAA-85A1-315F84C4A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575" y="1847173"/>
              <a:ext cx="718999" cy="71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Multiplication Sign 57">
              <a:extLst>
                <a:ext uri="{FF2B5EF4-FFF2-40B4-BE49-F238E27FC236}">
                  <a16:creationId xmlns:a16="http://schemas.microsoft.com/office/drawing/2014/main" id="{E1737AF4-DAF3-401E-A8DD-5C45B3358765}"/>
                </a:ext>
              </a:extLst>
            </p:cNvPr>
            <p:cNvSpPr/>
            <p:nvPr/>
          </p:nvSpPr>
          <p:spPr>
            <a:xfrm>
              <a:off x="3830267" y="1860572"/>
              <a:ext cx="751901" cy="751901"/>
            </a:xfrm>
            <a:prstGeom prst="mathMultiply">
              <a:avLst>
                <a:gd name="adj1" fmla="val 788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129DB0-7A85-4CF8-9967-DB169DE93767}"/>
                </a:ext>
              </a:extLst>
            </p:cNvPr>
            <p:cNvSpPr txBox="1"/>
            <p:nvPr/>
          </p:nvSpPr>
          <p:spPr>
            <a:xfrm>
              <a:off x="4271982" y="1429159"/>
              <a:ext cx="1413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Monthly</a:t>
              </a:r>
            </a:p>
          </p:txBody>
        </p:sp>
      </p:grpSp>
      <p:sp>
        <p:nvSpPr>
          <p:cNvPr id="101" name="Title 1">
            <a:extLst>
              <a:ext uri="{FF2B5EF4-FFF2-40B4-BE49-F238E27FC236}">
                <a16:creationId xmlns:a16="http://schemas.microsoft.com/office/drawing/2014/main" id="{2CCCB4CA-8DAC-476E-B7FB-32331E25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5" y="173391"/>
            <a:ext cx="8525578" cy="1167918"/>
          </a:xfrm>
        </p:spPr>
        <p:txBody>
          <a:bodyPr>
            <a:noAutofit/>
          </a:bodyPr>
          <a:lstStyle/>
          <a:p>
            <a:r>
              <a:rPr lang="en-US" dirty="0"/>
              <a:t>Example: Progression on LinkedIn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CBD7AEDA-32F0-4DB4-A46C-FC49910F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01269"/>
            <a:ext cx="7543801" cy="19780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A1.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ypes of actions or features</a:t>
            </a:r>
          </a:p>
          <a:p>
            <a:r>
              <a:rPr lang="en-US" dirty="0"/>
              <a:t>A2. Frequencies of use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71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CE39C-E152-44F7-AAEC-52EB651ED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3F1F9-8BAD-469E-8FDF-77FE58313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780D6-91E4-426D-A148-D5602D705431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8AB836EF-2813-4F4A-BB59-FC57D1FE177C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F77D4627-8BD0-44B4-9EB8-B57D9AEEDCAA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A75F0562-21FD-4DCE-8BB5-2D46D215832A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B8ADD10E-AFE4-454C-A31D-FCA6A52F2641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id="{0EA9025F-38EC-4C5B-A480-0EDB83A89451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D0AD48-EC0B-41AF-AE26-EEA080AA281B}"/>
              </a:ext>
            </a:extLst>
          </p:cNvPr>
          <p:cNvSpPr txBox="1"/>
          <p:nvPr/>
        </p:nvSpPr>
        <p:spPr>
          <a:xfrm>
            <a:off x="4000621" y="384066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C2B76E-6555-4CC9-B201-B2BD982F23EE}"/>
              </a:ext>
            </a:extLst>
          </p:cNvPr>
          <p:cNvSpPr/>
          <p:nvPr/>
        </p:nvSpPr>
        <p:spPr>
          <a:xfrm>
            <a:off x="2682057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E52C1A"/>
                </a:solidFill>
              </a:rPr>
              <a:t>?</a:t>
            </a:r>
            <a:endParaRPr lang="en-US" dirty="0">
              <a:solidFill>
                <a:srgbClr val="E52C1A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771D7C-902C-4C18-BC2E-2044397AB5AC}"/>
              </a:ext>
            </a:extLst>
          </p:cNvPr>
          <p:cNvSpPr/>
          <p:nvPr/>
        </p:nvSpPr>
        <p:spPr>
          <a:xfrm>
            <a:off x="4064984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A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A7EB8"/>
                </a:solidFill>
              </a:rPr>
              <a:t>?</a:t>
            </a:r>
            <a:endParaRPr lang="en-US" dirty="0">
              <a:solidFill>
                <a:srgbClr val="3A7EB8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FE1134-A554-431E-A637-A727A10A7068}"/>
              </a:ext>
            </a:extLst>
          </p:cNvPr>
          <p:cNvSpPr/>
          <p:nvPr/>
        </p:nvSpPr>
        <p:spPr>
          <a:xfrm>
            <a:off x="5501250" y="3620430"/>
            <a:ext cx="876300" cy="8763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6B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6B353"/>
                </a:solidFill>
              </a:rPr>
              <a:t>?</a:t>
            </a:r>
            <a:endParaRPr lang="en-US" dirty="0">
              <a:solidFill>
                <a:srgbClr val="56B353"/>
              </a:solidFill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5A1889CA-727C-4FD8-B180-1B7FC8139EA3}"/>
              </a:ext>
            </a:extLst>
          </p:cNvPr>
          <p:cNvSpPr/>
          <p:nvPr/>
        </p:nvSpPr>
        <p:spPr>
          <a:xfrm>
            <a:off x="2272212" y="3875842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2823253-9BA1-4196-B764-2978CD12A043}"/>
              </a:ext>
            </a:extLst>
          </p:cNvPr>
          <p:cNvSpPr/>
          <p:nvPr/>
        </p:nvSpPr>
        <p:spPr>
          <a:xfrm>
            <a:off x="3669020" y="3878837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15FD3AF-59B7-4F49-AC32-749EB8A62C5B}"/>
              </a:ext>
            </a:extLst>
          </p:cNvPr>
          <p:cNvSpPr/>
          <p:nvPr/>
        </p:nvSpPr>
        <p:spPr>
          <a:xfrm>
            <a:off x="5092888" y="3881566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2CC2735-8993-4B43-B641-0BB68EBD963E}"/>
              </a:ext>
            </a:extLst>
          </p:cNvPr>
          <p:cNvSpPr/>
          <p:nvPr/>
        </p:nvSpPr>
        <p:spPr>
          <a:xfrm>
            <a:off x="6465619" y="3882565"/>
            <a:ext cx="299420" cy="298967"/>
          </a:xfrm>
          <a:prstGeom prst="rightArrow">
            <a:avLst>
              <a:gd name="adj1" fmla="val 30456"/>
              <a:gd name="adj2" fmla="val 521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U-Turn 51">
            <a:extLst>
              <a:ext uri="{FF2B5EF4-FFF2-40B4-BE49-F238E27FC236}">
                <a16:creationId xmlns:a16="http://schemas.microsoft.com/office/drawing/2014/main" id="{D0D3EE31-2276-4D15-BC64-EC9DA0E3827D}"/>
              </a:ext>
            </a:extLst>
          </p:cNvPr>
          <p:cNvSpPr/>
          <p:nvPr/>
        </p:nvSpPr>
        <p:spPr>
          <a:xfrm>
            <a:off x="2983486" y="3126460"/>
            <a:ext cx="3067447" cy="507329"/>
          </a:xfrm>
          <a:prstGeom prst="uturnArrow">
            <a:avLst>
              <a:gd name="adj1" fmla="val 19850"/>
              <a:gd name="adj2" fmla="val 25000"/>
              <a:gd name="adj3" fmla="val 34505"/>
              <a:gd name="adj4" fmla="val 70645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30345F-72E6-44E2-905A-E31A041645B0}"/>
              </a:ext>
            </a:extLst>
          </p:cNvPr>
          <p:cNvSpPr txBox="1"/>
          <p:nvPr/>
        </p:nvSpPr>
        <p:spPr>
          <a:xfrm>
            <a:off x="3429538" y="3142504"/>
            <a:ext cx="101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Skip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9EA4B0-4876-4B29-99BF-54D1F7F231B9}"/>
              </a:ext>
            </a:extLst>
          </p:cNvPr>
          <p:cNvGrpSpPr/>
          <p:nvPr/>
        </p:nvGrpSpPr>
        <p:grpSpPr>
          <a:xfrm>
            <a:off x="2747745" y="4632407"/>
            <a:ext cx="2916581" cy="1077324"/>
            <a:chOff x="2751111" y="4497686"/>
            <a:chExt cx="2916581" cy="107732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E028688-9320-4EDB-8408-86CEFADD6A38}"/>
                </a:ext>
              </a:extLst>
            </p:cNvPr>
            <p:cNvSpPr/>
            <p:nvPr/>
          </p:nvSpPr>
          <p:spPr>
            <a:xfrm>
              <a:off x="4064984" y="4698710"/>
              <a:ext cx="876300" cy="8763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7030A0"/>
                  </a:solidFill>
                </a:rPr>
                <a:t>?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60E8C0B7-8138-415E-97B0-6FD3079DE400}"/>
                </a:ext>
              </a:extLst>
            </p:cNvPr>
            <p:cNvSpPr/>
            <p:nvPr/>
          </p:nvSpPr>
          <p:spPr>
            <a:xfrm rot="8206081" flipH="1" flipV="1">
              <a:off x="5013063" y="4497686"/>
              <a:ext cx="654629" cy="296823"/>
            </a:xfrm>
            <a:prstGeom prst="rightArrow">
              <a:avLst>
                <a:gd name="adj1" fmla="val 30456"/>
                <a:gd name="adj2" fmla="val 5211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9881FCAE-F011-4D21-8E1A-768E3E43EB62}"/>
                </a:ext>
              </a:extLst>
            </p:cNvPr>
            <p:cNvSpPr/>
            <p:nvPr/>
          </p:nvSpPr>
          <p:spPr>
            <a:xfrm rot="13382303" flipH="1" flipV="1">
              <a:off x="3329586" y="4546723"/>
              <a:ext cx="654629" cy="296823"/>
            </a:xfrm>
            <a:prstGeom prst="rightArrow">
              <a:avLst>
                <a:gd name="adj1" fmla="val 30456"/>
                <a:gd name="adj2" fmla="val 5211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8C08A4-6F57-4D7A-98C3-A012DA9C3E8C}"/>
                </a:ext>
              </a:extLst>
            </p:cNvPr>
            <p:cNvSpPr txBox="1"/>
            <p:nvPr/>
          </p:nvSpPr>
          <p:spPr>
            <a:xfrm rot="2642952">
              <a:off x="2751111" y="4747329"/>
              <a:ext cx="14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Diverge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A6EBF2-6E5F-4B88-876A-D2DB427AB527}"/>
              </a:ext>
            </a:extLst>
          </p:cNvPr>
          <p:cNvGrpSpPr/>
          <p:nvPr/>
        </p:nvGrpSpPr>
        <p:grpSpPr>
          <a:xfrm>
            <a:off x="6854592" y="3067927"/>
            <a:ext cx="1777537" cy="1521374"/>
            <a:chOff x="6854592" y="3124739"/>
            <a:chExt cx="1777537" cy="152137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3C54E0-BE73-466F-810D-DBB44BC38978}"/>
                </a:ext>
              </a:extLst>
            </p:cNvPr>
            <p:cNvSpPr txBox="1"/>
            <p:nvPr/>
          </p:nvSpPr>
          <p:spPr>
            <a:xfrm>
              <a:off x="7267551" y="3124739"/>
              <a:ext cx="9516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9852F"/>
                  </a:solidFill>
                </a:rPr>
                <a:t>Goal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2DA7B27-6026-46BE-AB47-A3A5590560FF}"/>
                </a:ext>
              </a:extLst>
            </p:cNvPr>
            <p:cNvSpPr/>
            <p:nvPr/>
          </p:nvSpPr>
          <p:spPr>
            <a:xfrm>
              <a:off x="6854592" y="3585409"/>
              <a:ext cx="1777537" cy="1060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F3493AF-293F-4716-904E-5D9A0DBA1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559" y="3950197"/>
              <a:ext cx="626571" cy="64639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AD9A8B9-EC09-45A5-A56D-86ABC139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5818" y="3585409"/>
              <a:ext cx="484999" cy="484999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3F1700-D25A-4CF5-8DB6-77FCFF00E25F}"/>
              </a:ext>
            </a:extLst>
          </p:cNvPr>
          <p:cNvGrpSpPr/>
          <p:nvPr/>
        </p:nvGrpSpPr>
        <p:grpSpPr>
          <a:xfrm>
            <a:off x="384467" y="3076176"/>
            <a:ext cx="1777537" cy="1504877"/>
            <a:chOff x="384467" y="3099339"/>
            <a:chExt cx="1777537" cy="150487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1CC6A7E-0032-4065-BD5F-F308B3296CB6}"/>
                </a:ext>
              </a:extLst>
            </p:cNvPr>
            <p:cNvGrpSpPr/>
            <p:nvPr/>
          </p:nvGrpSpPr>
          <p:grpSpPr>
            <a:xfrm>
              <a:off x="440175" y="3620759"/>
              <a:ext cx="1690656" cy="837351"/>
              <a:chOff x="50786" y="4981654"/>
              <a:chExt cx="1690656" cy="83735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EF4B28A-4120-40E0-8167-505EF5A1D4E9}"/>
                  </a:ext>
                </a:extLst>
              </p:cNvPr>
              <p:cNvSpPr/>
              <p:nvPr/>
            </p:nvSpPr>
            <p:spPr>
              <a:xfrm>
                <a:off x="50786" y="4981654"/>
                <a:ext cx="1690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Welcome to</a:t>
                </a:r>
              </a:p>
            </p:txBody>
          </p:sp>
          <p:pic>
            <p:nvPicPr>
              <p:cNvPr id="63" name="Picture 2" descr="Image result for linkedin">
                <a:extLst>
                  <a:ext uri="{FF2B5EF4-FFF2-40B4-BE49-F238E27FC236}">
                    <a16:creationId xmlns:a16="http://schemas.microsoft.com/office/drawing/2014/main" id="{50A7B9DE-0904-4E6F-8A5D-B12AA680F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44" y="5380237"/>
                <a:ext cx="1615922" cy="438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125D302-0B7C-45EC-87A0-D80633ECA639}"/>
                </a:ext>
              </a:extLst>
            </p:cNvPr>
            <p:cNvSpPr/>
            <p:nvPr/>
          </p:nvSpPr>
          <p:spPr>
            <a:xfrm>
              <a:off x="384467" y="3547309"/>
              <a:ext cx="1777537" cy="10569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8F22EAC-7D37-4579-9039-DCF8E8140D73}"/>
                </a:ext>
              </a:extLst>
            </p:cNvPr>
            <p:cNvSpPr txBox="1"/>
            <p:nvPr/>
          </p:nvSpPr>
          <p:spPr>
            <a:xfrm>
              <a:off x="824075" y="3099339"/>
              <a:ext cx="951619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699"/>
                  </a:solidFill>
                </a:rPr>
                <a:t>Start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2CCCB4CA-8DAC-476E-B7FB-32331E25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5" y="173391"/>
            <a:ext cx="8525578" cy="1167918"/>
          </a:xfrm>
        </p:spPr>
        <p:txBody>
          <a:bodyPr>
            <a:noAutofit/>
          </a:bodyPr>
          <a:lstStyle/>
          <a:p>
            <a:r>
              <a:rPr lang="en-US" dirty="0"/>
              <a:t>Example: Progression on LinkedIn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BD7AEDA-32F0-4DB4-A46C-FC49910F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01270"/>
            <a:ext cx="7543801" cy="18596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A1. Types of actions or features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A2. Frequencies of use</a:t>
            </a:r>
          </a:p>
          <a:p>
            <a:r>
              <a:rPr lang="en-US" dirty="0"/>
              <a:t>A3. D</a:t>
            </a:r>
            <a:r>
              <a:rPr lang="en-US" sz="2800" dirty="0"/>
              <a:t>irections of progression</a:t>
            </a:r>
          </a:p>
          <a:p>
            <a:pPr marL="201168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84A0-5412-4F4B-9EE5-9C5E6E6B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A1282-2CC3-4F58-B7E7-F9FF2E66F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Discovering Progression Stages in Trillion-Scale Behavior Logs (by Kijung Shin)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33515-F31A-457C-AD51-42BD1F9F4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r>
              <a:rPr lang="en-US" dirty="0"/>
              <a:t>/40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D77D2-1396-4DB5-8DA9-2FABCCDC7E6B}"/>
              </a:ext>
            </a:extLst>
          </p:cNvPr>
          <p:cNvGrpSpPr/>
          <p:nvPr/>
        </p:nvGrpSpPr>
        <p:grpSpPr>
          <a:xfrm>
            <a:off x="209327" y="4747650"/>
            <a:ext cx="8501904" cy="1384995"/>
            <a:chOff x="258559" y="4458567"/>
            <a:chExt cx="8501904" cy="13849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CCA601-21CB-4C61-B6FE-F943DAC777A6}"/>
                </a:ext>
              </a:extLst>
            </p:cNvPr>
            <p:cNvSpPr txBox="1"/>
            <p:nvPr/>
          </p:nvSpPr>
          <p:spPr>
            <a:xfrm>
              <a:off x="1566486" y="4458567"/>
              <a:ext cx="7193977" cy="13849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“How can we 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discover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summarize</a:t>
              </a:r>
            </a:p>
            <a:p>
              <a:pPr algn="ctr"/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all three aspects 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progressions </a:t>
              </a:r>
            </a:p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between given 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starting 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</a:t>
              </a:r>
              <a:r>
                <a:rPr lang="en-US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goal stages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?”</a:t>
              </a:r>
            </a:p>
          </p:txBody>
        </p:sp>
        <p:pic>
          <p:nvPicPr>
            <p:cNvPr id="8" name="Picture 4" descr="Cute question mark clipart kid">
              <a:extLst>
                <a:ext uri="{FF2B5EF4-FFF2-40B4-BE49-F238E27FC236}">
                  <a16:creationId xmlns:a16="http://schemas.microsoft.com/office/drawing/2014/main" id="{D6ED5740-A7FB-4F95-B45A-2EDA4EC43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59" y="4492019"/>
              <a:ext cx="1231001" cy="134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EA0EE-1F2B-435C-B112-43519405EFF5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10" name="TextBox 34">
              <a:extLst>
                <a:ext uri="{FF2B5EF4-FFF2-40B4-BE49-F238E27FC236}">
                  <a16:creationId xmlns:a16="http://schemas.microsoft.com/office/drawing/2014/main" id="{47DF3F66-5C12-4119-B196-6641D622EEA7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0143F0C8-11F2-461C-BCDE-E806C069A293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30C7F5C8-611E-480A-944C-2B3328179396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CF6AA15B-75C0-4902-9FE7-DB62AC1A3CE0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Model</a:t>
              </a:r>
            </a:p>
          </p:txBody>
        </p:sp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id="{CD84A814-2E9D-49FB-9F44-7DD8C9C1B3BD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21C38A4-A5F6-4599-9F04-76EB432EB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76230"/>
              </p:ext>
            </p:extLst>
          </p:nvPr>
        </p:nvGraphicFramePr>
        <p:xfrm>
          <a:off x="296448" y="1824823"/>
          <a:ext cx="8476506" cy="2529840"/>
        </p:xfrm>
        <a:graphic>
          <a:graphicData uri="http://schemas.openxmlformats.org/drawingml/2006/table">
            <a:tbl>
              <a:tblPr firstRow="1" firstCol="1" lastCol="1">
                <a:tableStyleId>{616DA210-FB5B-4158-B5E0-FEB733F419BA}</a:tableStyleId>
              </a:tblPr>
              <a:tblGrid>
                <a:gridCol w="2841199">
                  <a:extLst>
                    <a:ext uri="{9D8B030D-6E8A-4147-A177-3AD203B41FA5}">
                      <a16:colId xmlns:a16="http://schemas.microsoft.com/office/drawing/2014/main" val="541235924"/>
                    </a:ext>
                  </a:extLst>
                </a:gridCol>
                <a:gridCol w="1245573">
                  <a:extLst>
                    <a:ext uri="{9D8B030D-6E8A-4147-A177-3AD203B41FA5}">
                      <a16:colId xmlns:a16="http://schemas.microsoft.com/office/drawing/2014/main" val="2426622613"/>
                    </a:ext>
                  </a:extLst>
                </a:gridCol>
                <a:gridCol w="1787572">
                  <a:extLst>
                    <a:ext uri="{9D8B030D-6E8A-4147-A177-3AD203B41FA5}">
                      <a16:colId xmlns:a16="http://schemas.microsoft.com/office/drawing/2014/main" val="3864054788"/>
                    </a:ext>
                  </a:extLst>
                </a:gridCol>
                <a:gridCol w="1301081">
                  <a:extLst>
                    <a:ext uri="{9D8B030D-6E8A-4147-A177-3AD203B41FA5}">
                      <a16:colId xmlns:a16="http://schemas.microsoft.com/office/drawing/2014/main" val="210359907"/>
                    </a:ext>
                  </a:extLst>
                </a:gridCol>
                <a:gridCol w="1301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nb-NO" sz="20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Tseng</a:t>
                      </a:r>
                      <a:r>
                        <a:rPr lang="nb-NO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al. 2008]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McAuley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&amp; </a:t>
                      </a:r>
                      <a:r>
                        <a:rPr lang="en-US" sz="20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Leskovec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2013]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</a:t>
                      </a:r>
                      <a:r>
                        <a:rPr lang="nb-NO" sz="20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Yang</a:t>
                      </a:r>
                      <a:r>
                        <a:rPr lang="nb-NO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et al. 2014]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Proposed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13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A1. Action types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971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A2. Frequency</a:t>
                      </a:r>
                      <a:r>
                        <a:rPr lang="en-US" sz="24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of use</a:t>
                      </a:r>
                      <a:endParaRPr 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8550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A3. Directions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26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Start &amp; Goal Stages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42" y="2973339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83" y="2492970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36" y="2492970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69" y="2492970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69" y="2949508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69" y="3408358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Image result for check mark">
            <a:extLst>
              <a:ext uri="{FF2B5EF4-FFF2-40B4-BE49-F238E27FC236}">
                <a16:creationId xmlns:a16="http://schemas.microsoft.com/office/drawing/2014/main" id="{BB259CEE-86D7-44A8-98B9-B0FD46B1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69" y="3863487"/>
            <a:ext cx="451089" cy="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0FD3F6-BB67-466A-9006-D944DB2E9DBA}"/>
              </a:ext>
            </a:extLst>
          </p:cNvPr>
          <p:cNvSpPr/>
          <p:nvPr/>
        </p:nvSpPr>
        <p:spPr>
          <a:xfrm>
            <a:off x="7479741" y="1830630"/>
            <a:ext cx="1293213" cy="25240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r>
              <a:rPr lang="en-US" dirty="0"/>
              <a:t>/40</a:t>
            </a:r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Behavior Model</a:t>
            </a:r>
          </a:p>
          <a:p>
            <a:r>
              <a:rPr lang="en-US" dirty="0"/>
              <a:t>Optimization Algorithm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3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920-032E-4400-A825-C703763E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Given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behavior logs</a:t>
                </a:r>
                <a:endParaRPr lang="en-US" sz="2800" dirty="0"/>
              </a:p>
              <a:p>
                <a:pPr lvl="1"/>
                <a:r>
                  <a:rPr lang="en-US" dirty="0"/>
                  <a:t>starting stage &amp; goal stage</a:t>
                </a:r>
              </a:p>
              <a:p>
                <a:pPr lvl="1"/>
                <a:r>
                  <a:rPr lang="en-US" dirty="0"/>
                  <a:t>number of desired stages: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Find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progression stages</a:t>
                </a:r>
              </a:p>
              <a:p>
                <a:pPr lvl="1"/>
                <a:r>
                  <a:rPr lang="en-US" dirty="0"/>
                  <a:t>types / frequencies of actions</a:t>
                </a:r>
              </a:p>
              <a:p>
                <a:pPr lvl="1"/>
                <a:r>
                  <a:rPr lang="en-US" dirty="0"/>
                  <a:t>transitions between stages</a:t>
                </a:r>
              </a:p>
              <a:p>
                <a:r>
                  <a:rPr lang="en-US" b="1" dirty="0"/>
                  <a:t>To best describe </a:t>
                </a:r>
                <a:r>
                  <a:rPr lang="en-US" dirty="0"/>
                  <a:t>the given behavior logs</a:t>
                </a:r>
              </a:p>
              <a:p>
                <a:pPr lvl="1"/>
                <a:endParaRPr lang="en-US" sz="2800" dirty="0"/>
              </a:p>
              <a:p>
                <a:pPr lvl="1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D7AEDA-32F0-4DB4-A46C-FC49910F1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4407664"/>
              </a:xfrm>
              <a:blipFill>
                <a:blip r:embed="rId3"/>
                <a:stretch>
                  <a:fillRect l="-266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78DD5-1983-4D31-80E8-7E563C2CC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0" dirty="0"/>
              <a:t>Discovering Progression Stages in Trillion-Scale Behavior Logs (by Kijung Shin)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3A963-995C-4790-8142-8EC6C51A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r>
              <a:rPr lang="en-US" dirty="0"/>
              <a:t>/40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03433-F98B-4B8E-A5CB-EEC4FAC13303}"/>
              </a:ext>
            </a:extLst>
          </p:cNvPr>
          <p:cNvSpPr/>
          <p:nvPr/>
        </p:nvSpPr>
        <p:spPr>
          <a:xfrm>
            <a:off x="815525" y="3212012"/>
            <a:ext cx="4650378" cy="13145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123EBDE-D976-480B-9585-D887B7183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77204"/>
              </p:ext>
            </p:extLst>
          </p:nvPr>
        </p:nvGraphicFramePr>
        <p:xfrm>
          <a:off x="5765938" y="1511062"/>
          <a:ext cx="3175526" cy="2258371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741115">
                  <a:extLst>
                    <a:ext uri="{9D8B030D-6E8A-4147-A177-3AD203B41FA5}">
                      <a16:colId xmlns:a16="http://schemas.microsoft.com/office/drawing/2014/main" val="3210799379"/>
                    </a:ext>
                  </a:extLst>
                </a:gridCol>
                <a:gridCol w="944876">
                  <a:extLst>
                    <a:ext uri="{9D8B030D-6E8A-4147-A177-3AD203B41FA5}">
                      <a16:colId xmlns:a16="http://schemas.microsoft.com/office/drawing/2014/main" val="3837290332"/>
                    </a:ext>
                  </a:extLst>
                </a:gridCol>
                <a:gridCol w="1489535">
                  <a:extLst>
                    <a:ext uri="{9D8B030D-6E8A-4147-A177-3AD203B41FA5}">
                      <a16:colId xmlns:a16="http://schemas.microsoft.com/office/drawing/2014/main" val="1547472776"/>
                    </a:ext>
                  </a:extLst>
                </a:gridCol>
              </a:tblGrid>
              <a:tr h="4541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user</a:t>
                      </a:r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action</a:t>
                      </a:r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timestamp</a:t>
                      </a:r>
                    </a:p>
                  </a:txBody>
                  <a:tcPr marL="111985" marR="111985" marT="55993" marB="55993"/>
                </a:tc>
                <a:extLst>
                  <a:ext uri="{0D108BD9-81ED-4DB2-BD59-A6C34878D82A}">
                    <a16:rowId xmlns:a16="http://schemas.microsoft.com/office/drawing/2014/main" val="3966422001"/>
                  </a:ext>
                </a:extLst>
              </a:tr>
              <a:tr h="454163"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11985" marR="111985" marT="55993" marB="55993"/>
                </a:tc>
                <a:extLst>
                  <a:ext uri="{0D108BD9-81ED-4DB2-BD59-A6C34878D82A}">
                    <a16:rowId xmlns:a16="http://schemas.microsoft.com/office/drawing/2014/main" val="902169262"/>
                  </a:ext>
                </a:extLst>
              </a:tr>
              <a:tr h="454163"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extLst>
                  <a:ext uri="{0D108BD9-81ED-4DB2-BD59-A6C34878D82A}">
                    <a16:rowId xmlns:a16="http://schemas.microsoft.com/office/drawing/2014/main" val="4144272868"/>
                  </a:ext>
                </a:extLst>
              </a:tr>
              <a:tr h="447941"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11985" marR="111985" marT="55993" marB="55993"/>
                </a:tc>
                <a:extLst>
                  <a:ext uri="{0D108BD9-81ED-4DB2-BD59-A6C34878D82A}">
                    <a16:rowId xmlns:a16="http://schemas.microsoft.com/office/drawing/2014/main" val="4117741155"/>
                  </a:ext>
                </a:extLst>
              </a:tr>
              <a:tr h="44794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…</a:t>
                      </a:r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…</a:t>
                      </a:r>
                    </a:p>
                  </a:txBody>
                  <a:tcPr marL="111985" marR="111985" marT="55993" marB="559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…</a:t>
                      </a:r>
                    </a:p>
                  </a:txBody>
                  <a:tcPr marL="111985" marR="111985" marT="55993" marB="55993"/>
                </a:tc>
                <a:extLst>
                  <a:ext uri="{0D108BD9-81ED-4DB2-BD59-A6C34878D82A}">
                    <a16:rowId xmlns:a16="http://schemas.microsoft.com/office/drawing/2014/main" val="1662241855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B64BFD22-7B02-4B6E-9B77-6D5EA9E1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353" y="1993024"/>
            <a:ext cx="402799" cy="399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C5AED3-0DDA-4F3C-918C-EB808E8E1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936" y="2449671"/>
            <a:ext cx="415558" cy="4053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0DECAD-A321-4797-BF4E-6E09F7873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354" y="2893467"/>
            <a:ext cx="415558" cy="409896"/>
          </a:xfrm>
          <a:prstGeom prst="rect">
            <a:avLst/>
          </a:prstGeom>
        </p:spPr>
      </p:pic>
      <p:pic>
        <p:nvPicPr>
          <p:cNvPr id="31" name="Picture 2" descr="Image result for profile icon">
            <a:extLst>
              <a:ext uri="{FF2B5EF4-FFF2-40B4-BE49-F238E27FC236}">
                <a16:creationId xmlns:a16="http://schemas.microsoft.com/office/drawing/2014/main" id="{509C3402-6926-462B-A6D2-1D95B780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94" y="1969704"/>
            <a:ext cx="456606" cy="4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mage result for connect icon">
            <a:extLst>
              <a:ext uri="{FF2B5EF4-FFF2-40B4-BE49-F238E27FC236}">
                <a16:creationId xmlns:a16="http://schemas.microsoft.com/office/drawing/2014/main" id="{153909C0-9215-4E6B-B460-E336A801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43" y="2476349"/>
            <a:ext cx="372669" cy="3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lated image">
            <a:extLst>
              <a:ext uri="{FF2B5EF4-FFF2-40B4-BE49-F238E27FC236}">
                <a16:creationId xmlns:a16="http://schemas.microsoft.com/office/drawing/2014/main" id="{381038F4-D989-4689-95BE-EE0A41CF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63" y="2899765"/>
            <a:ext cx="451584" cy="4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Image result for week icon">
            <a:extLst>
              <a:ext uri="{FF2B5EF4-FFF2-40B4-BE49-F238E27FC236}">
                <a16:creationId xmlns:a16="http://schemas.microsoft.com/office/drawing/2014/main" id="{68547FBA-4056-4173-8803-9123B0BB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64" y="1993024"/>
            <a:ext cx="371670" cy="3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Image result for week icon">
            <a:extLst>
              <a:ext uri="{FF2B5EF4-FFF2-40B4-BE49-F238E27FC236}">
                <a16:creationId xmlns:a16="http://schemas.microsoft.com/office/drawing/2014/main" id="{C14F2D75-4313-4388-BBBD-10E53207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64" y="2463418"/>
            <a:ext cx="371670" cy="3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Image result for week icon">
            <a:extLst>
              <a:ext uri="{FF2B5EF4-FFF2-40B4-BE49-F238E27FC236}">
                <a16:creationId xmlns:a16="http://schemas.microsoft.com/office/drawing/2014/main" id="{08479119-5CD7-4E03-B5B9-CE9BDBAD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64" y="2924680"/>
            <a:ext cx="371670" cy="3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AF3F743-A206-4905-9826-C9AD2052ADCD}"/>
              </a:ext>
            </a:extLst>
          </p:cNvPr>
          <p:cNvGrpSpPr/>
          <p:nvPr/>
        </p:nvGrpSpPr>
        <p:grpSpPr>
          <a:xfrm>
            <a:off x="106729" y="61368"/>
            <a:ext cx="9003350" cy="400110"/>
            <a:chOff x="106729" y="61368"/>
            <a:chExt cx="7083343" cy="400110"/>
          </a:xfrm>
        </p:grpSpPr>
        <p:sp>
          <p:nvSpPr>
            <p:cNvPr id="38" name="TextBox 34">
              <a:extLst>
                <a:ext uri="{FF2B5EF4-FFF2-40B4-BE49-F238E27FC236}">
                  <a16:creationId xmlns:a16="http://schemas.microsoft.com/office/drawing/2014/main" id="{27CED08E-559E-415D-A53C-55F9ADF95364}"/>
                </a:ext>
              </a:extLst>
            </p:cNvPr>
            <p:cNvSpPr txBox="1"/>
            <p:nvPr/>
          </p:nvSpPr>
          <p:spPr>
            <a:xfrm>
              <a:off x="106729" y="61368"/>
              <a:ext cx="1240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9" name="TextBox 36">
              <a:extLst>
                <a:ext uri="{FF2B5EF4-FFF2-40B4-BE49-F238E27FC236}">
                  <a16:creationId xmlns:a16="http://schemas.microsoft.com/office/drawing/2014/main" id="{D4FDFBF0-251E-41C2-8B05-7677F73EA491}"/>
                </a:ext>
              </a:extLst>
            </p:cNvPr>
            <p:cNvSpPr txBox="1"/>
            <p:nvPr/>
          </p:nvSpPr>
          <p:spPr>
            <a:xfrm>
              <a:off x="2683948" y="61368"/>
              <a:ext cx="1261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Algorithm</a:t>
              </a:r>
            </a:p>
          </p:txBody>
        </p:sp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18105992-B63D-4199-8A09-F2D597027E6F}"/>
                </a:ext>
              </a:extLst>
            </p:cNvPr>
            <p:cNvSpPr txBox="1"/>
            <p:nvPr/>
          </p:nvSpPr>
          <p:spPr>
            <a:xfrm>
              <a:off x="4223806" y="61368"/>
              <a:ext cx="13243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41" name="TextBox 38">
              <a:extLst>
                <a:ext uri="{FF2B5EF4-FFF2-40B4-BE49-F238E27FC236}">
                  <a16:creationId xmlns:a16="http://schemas.microsoft.com/office/drawing/2014/main" id="{41598AA0-1D67-48FA-8CF1-4665F3F42F56}"/>
                </a:ext>
              </a:extLst>
            </p:cNvPr>
            <p:cNvSpPr txBox="1"/>
            <p:nvPr/>
          </p:nvSpPr>
          <p:spPr>
            <a:xfrm>
              <a:off x="1625348" y="61368"/>
              <a:ext cx="780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Model</a:t>
              </a:r>
            </a:p>
          </p:txBody>
        </p:sp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6EF5C120-34D7-4EC3-99BF-8D8C12F0C763}"/>
                </a:ext>
              </a:extLst>
            </p:cNvPr>
            <p:cNvSpPr txBox="1"/>
            <p:nvPr/>
          </p:nvSpPr>
          <p:spPr>
            <a:xfrm>
              <a:off x="5826158" y="61368"/>
              <a:ext cx="136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4C3F7F6-6439-40E9-9D9D-4674D030C5F6}"/>
              </a:ext>
            </a:extLst>
          </p:cNvPr>
          <p:cNvGrpSpPr/>
          <p:nvPr/>
        </p:nvGrpSpPr>
        <p:grpSpPr>
          <a:xfrm>
            <a:off x="114903" y="4998470"/>
            <a:ext cx="8502775" cy="1342571"/>
            <a:chOff x="257688" y="3990016"/>
            <a:chExt cx="8502775" cy="134257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70FA2-2E95-40AF-AB9B-81A5987E3EF1}"/>
                </a:ext>
              </a:extLst>
            </p:cNvPr>
            <p:cNvSpPr txBox="1"/>
            <p:nvPr/>
          </p:nvSpPr>
          <p:spPr>
            <a:xfrm>
              <a:off x="1566486" y="4197310"/>
              <a:ext cx="7193977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“How do we </a:t>
              </a:r>
              <a:r>
                <a:rPr lang="en-US" sz="2800" i="1" dirty="0">
                  <a:solidFill>
                    <a:srgbClr val="E52F1E"/>
                  </a:solidFill>
                </a:rPr>
                <a:t>define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</a:t>
              </a:r>
              <a:r>
                <a:rPr lang="en-US" sz="2800" i="1" dirty="0">
                  <a:solidFill>
                    <a:srgbClr val="E52F1E"/>
                  </a:solidFill>
                </a:rPr>
                <a:t>describe</a:t>
              </a: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stages?”</a:t>
              </a:r>
            </a:p>
            <a:p>
              <a:pPr algn="ctr"/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47" name="Picture 4" descr="Cute question mark clipart kid">
              <a:extLst>
                <a:ext uri="{FF2B5EF4-FFF2-40B4-BE49-F238E27FC236}">
                  <a16:creationId xmlns:a16="http://schemas.microsoft.com/office/drawing/2014/main" id="{428E3280-0658-4C65-A360-65214774D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88" y="3990016"/>
              <a:ext cx="1231001" cy="134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08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2347</Words>
  <Application>Microsoft Office PowerPoint</Application>
  <PresentationFormat>On-screen Show (4:3)</PresentationFormat>
  <Paragraphs>802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맑은 고딕</vt:lpstr>
      <vt:lpstr>Arial</vt:lpstr>
      <vt:lpstr>Calibri</vt:lpstr>
      <vt:lpstr>Calibri Light</vt:lpstr>
      <vt:lpstr>Cambria Math</vt:lpstr>
      <vt:lpstr>Helvetica</vt:lpstr>
      <vt:lpstr>Wingdings</vt:lpstr>
      <vt:lpstr>Retrospect</vt:lpstr>
      <vt:lpstr>Discovering Progression Stages  in Trillion-Scale Behavior Logs</vt:lpstr>
      <vt:lpstr>Progression in Web Services</vt:lpstr>
      <vt:lpstr>Example: Progression on LinkedIn</vt:lpstr>
      <vt:lpstr>Example: Progression on LinkedIn</vt:lpstr>
      <vt:lpstr>Example: Progression on LinkedIn</vt:lpstr>
      <vt:lpstr>Example: Progression on LinkedIn</vt:lpstr>
      <vt:lpstr>Research Questions</vt:lpstr>
      <vt:lpstr>Road Map</vt:lpstr>
      <vt:lpstr>Problem Definition</vt:lpstr>
      <vt:lpstr>Stage Description: Action types</vt:lpstr>
      <vt:lpstr>Stage Description: Time gaps</vt:lpstr>
      <vt:lpstr>Stage Description: Transitions</vt:lpstr>
      <vt:lpstr>Generative Process</vt:lpstr>
      <vt:lpstr>“No Decline” Constraint</vt:lpstr>
      <vt:lpstr>Why “No Decline”?</vt:lpstr>
      <vt:lpstr>Road Map</vt:lpstr>
      <vt:lpstr>Problem Definition</vt:lpstr>
      <vt:lpstr>Algorithm: Overview</vt:lpstr>
      <vt:lpstr>Algorithm: Assignment Step</vt:lpstr>
      <vt:lpstr>Algorithm: Assignment Step</vt:lpstr>
      <vt:lpstr>Algorithm: Update Step</vt:lpstr>
      <vt:lpstr>Extension of Algorithm</vt:lpstr>
      <vt:lpstr>Out-of-core Processing</vt:lpstr>
      <vt:lpstr>Out-of-core Processing (cont.)</vt:lpstr>
      <vt:lpstr>Out-of-core Processing (cont.)</vt:lpstr>
      <vt:lpstr>Parallel Processing</vt:lpstr>
      <vt:lpstr>Distributed Processing (MapReduce)</vt:lpstr>
      <vt:lpstr>Road Map</vt:lpstr>
      <vt:lpstr>Q1. Case Study on LinkedIn</vt:lpstr>
      <vt:lpstr>Case Study: Connected Case</vt:lpstr>
      <vt:lpstr>Case Study: Stage Interpretation</vt:lpstr>
      <vt:lpstr>Case Study: Service Diagnosis</vt:lpstr>
      <vt:lpstr>Case Study: Engaged Case</vt:lpstr>
      <vt:lpstr>Q2. Applications</vt:lpstr>
      <vt:lpstr>Q3. Data Scalability</vt:lpstr>
      <vt:lpstr>Q4. Machine Scalability</vt:lpstr>
      <vt:lpstr>Q5. Convergence</vt:lpstr>
      <vt:lpstr>Road Map</vt:lpstr>
      <vt:lpstr>Conclusion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2018-04-25T07:02:57Z</dcterms:created>
  <dcterms:modified xsi:type="dcterms:W3CDTF">2018-04-25T07:03:13Z</dcterms:modified>
  <cp:category/>
</cp:coreProperties>
</file>