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1" r:id="rId1"/>
  </p:sldMasterIdLst>
  <p:notesMasterIdLst>
    <p:notesMasterId r:id="rId75"/>
  </p:notesMasterIdLst>
  <p:sldIdLst>
    <p:sldId id="256" r:id="rId2"/>
    <p:sldId id="578" r:id="rId3"/>
    <p:sldId id="450" r:id="rId4"/>
    <p:sldId id="579" r:id="rId5"/>
    <p:sldId id="580" r:id="rId6"/>
    <p:sldId id="581" r:id="rId7"/>
    <p:sldId id="583" r:id="rId8"/>
    <p:sldId id="586" r:id="rId9"/>
    <p:sldId id="587" r:id="rId10"/>
    <p:sldId id="588" r:id="rId11"/>
    <p:sldId id="596" r:id="rId12"/>
    <p:sldId id="568" r:id="rId13"/>
    <p:sldId id="569" r:id="rId14"/>
    <p:sldId id="480" r:id="rId15"/>
    <p:sldId id="484" r:id="rId16"/>
    <p:sldId id="487" r:id="rId17"/>
    <p:sldId id="483" r:id="rId18"/>
    <p:sldId id="488" r:id="rId19"/>
    <p:sldId id="489" r:id="rId20"/>
    <p:sldId id="490" r:id="rId21"/>
    <p:sldId id="500" r:id="rId22"/>
    <p:sldId id="491" r:id="rId23"/>
    <p:sldId id="492" r:id="rId24"/>
    <p:sldId id="486" r:id="rId25"/>
    <p:sldId id="493" r:id="rId26"/>
    <p:sldId id="599" r:id="rId27"/>
    <p:sldId id="598" r:id="rId28"/>
    <p:sldId id="570" r:id="rId29"/>
    <p:sldId id="454" r:id="rId30"/>
    <p:sldId id="510" r:id="rId31"/>
    <p:sldId id="509" r:id="rId32"/>
    <p:sldId id="512" r:id="rId33"/>
    <p:sldId id="514" r:id="rId34"/>
    <p:sldId id="516" r:id="rId35"/>
    <p:sldId id="515" r:id="rId36"/>
    <p:sldId id="517" r:id="rId37"/>
    <p:sldId id="600" r:id="rId38"/>
    <p:sldId id="518" r:id="rId39"/>
    <p:sldId id="519" r:id="rId40"/>
    <p:sldId id="521" r:id="rId41"/>
    <p:sldId id="522" r:id="rId42"/>
    <p:sldId id="523" r:id="rId43"/>
    <p:sldId id="457" r:id="rId44"/>
    <p:sldId id="567" r:id="rId45"/>
    <p:sldId id="571" r:id="rId46"/>
    <p:sldId id="459" r:id="rId47"/>
    <p:sldId id="460" r:id="rId48"/>
    <p:sldId id="525" r:id="rId49"/>
    <p:sldId id="527" r:id="rId50"/>
    <p:sldId id="544" r:id="rId51"/>
    <p:sldId id="545" r:id="rId52"/>
    <p:sldId id="546" r:id="rId53"/>
    <p:sldId id="611" r:id="rId54"/>
    <p:sldId id="547" r:id="rId55"/>
    <p:sldId id="566" r:id="rId56"/>
    <p:sldId id="612" r:id="rId57"/>
    <p:sldId id="613" r:id="rId58"/>
    <p:sldId id="565" r:id="rId59"/>
    <p:sldId id="542" r:id="rId60"/>
    <p:sldId id="573" r:id="rId61"/>
    <p:sldId id="472" r:id="rId62"/>
    <p:sldId id="572" r:id="rId63"/>
    <p:sldId id="614" r:id="rId64"/>
    <p:sldId id="473" r:id="rId65"/>
    <p:sldId id="574" r:id="rId66"/>
    <p:sldId id="575" r:id="rId67"/>
    <p:sldId id="576" r:id="rId68"/>
    <p:sldId id="577" r:id="rId69"/>
    <p:sldId id="617" r:id="rId70"/>
    <p:sldId id="616" r:id="rId71"/>
    <p:sldId id="618" r:id="rId72"/>
    <p:sldId id="619" r:id="rId73"/>
    <p:sldId id="621" r:id="rId7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4FA3"/>
    <a:srgbClr val="F7A100"/>
    <a:srgbClr val="FF0000"/>
    <a:srgbClr val="544379"/>
    <a:srgbClr val="2684C6"/>
    <a:srgbClr val="FF3D01"/>
    <a:srgbClr val="FFFF00"/>
    <a:srgbClr val="F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3" autoAdjust="0"/>
    <p:restoredTop sz="67561" autoAdjust="0"/>
  </p:normalViewPr>
  <p:slideViewPr>
    <p:cSldViewPr snapToGrid="0" showGuides="1">
      <p:cViewPr varScale="1">
        <p:scale>
          <a:sx n="73" d="100"/>
          <a:sy n="73" d="100"/>
        </p:scale>
        <p:origin x="2316" y="78"/>
      </p:cViewPr>
      <p:guideLst>
        <p:guide orient="horz" pos="222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7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AB29C-AE81-4ED6-9670-F4A2FCED7FF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18A74-9F74-4A8F-8A00-4AA239D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0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4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32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78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10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03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48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99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1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84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1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9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37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7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98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0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54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00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5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56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66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1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4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0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09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00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837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362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89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82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225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26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156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103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682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010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192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968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378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53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91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33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7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354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2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938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588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892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068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65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23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93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108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8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205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34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60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647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64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401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6170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877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4091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900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50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761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325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152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4615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91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0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28777"/>
            <a:ext cx="7543800" cy="285590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69928"/>
            <a:ext cx="7543800" cy="129374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74894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352457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000" indent="-180000"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 marL="566928" indent="-18288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42869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86779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421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81151"/>
            <a:ext cx="3703320" cy="4287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81151"/>
            <a:ext cx="3703320" cy="4287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230882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30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2220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370985"/>
            <a:ext cx="3703320" cy="34981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2220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70985"/>
            <a:ext cx="3703320" cy="34981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88313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265881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7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461430"/>
            <a:ext cx="7543801" cy="44076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949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222" y="6439238"/>
            <a:ext cx="8207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383969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6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60.png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5.png"/><Relationship Id="rId4" Type="http://schemas.openxmlformats.org/officeDocument/2006/relationships/image" Target="../media/image3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1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kijungs/papers/sggIJCAI2017.pdf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ijungs@cs.cmu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9036" y="2062843"/>
            <a:ext cx="7215765" cy="1288924"/>
          </a:xfrm>
        </p:spPr>
        <p:txBody>
          <a:bodyPr>
            <a:noAutofit/>
          </a:bodyPr>
          <a:lstStyle/>
          <a:p>
            <a:r>
              <a:rPr lang="en-US" altLang="ko-KR" sz="5400" dirty="0">
                <a:solidFill>
                  <a:schemeClr val="tx1"/>
                </a:solidFill>
                <a:ea typeface="Arial" charset="0"/>
                <a:cs typeface="Arial" charset="0"/>
              </a:rPr>
              <a:t>Why You Should </a:t>
            </a:r>
            <a:br>
              <a:rPr lang="en-US" altLang="ko-KR" sz="5400" dirty="0">
                <a:solidFill>
                  <a:schemeClr val="tx1"/>
                </a:solidFill>
                <a:ea typeface="Arial" charset="0"/>
                <a:cs typeface="Arial" charset="0"/>
              </a:rPr>
            </a:br>
            <a:r>
              <a:rPr lang="en-US" altLang="ko-KR" sz="5400" dirty="0">
                <a:solidFill>
                  <a:schemeClr val="tx1"/>
                </a:solidFill>
                <a:ea typeface="Arial" charset="0"/>
                <a:cs typeface="Arial" charset="0"/>
              </a:rPr>
              <a:t>Charge Your Friends </a:t>
            </a:r>
            <a:br>
              <a:rPr lang="en-US" altLang="ko-KR" sz="5400" dirty="0">
                <a:solidFill>
                  <a:schemeClr val="tx1"/>
                </a:solidFill>
                <a:ea typeface="Arial" charset="0"/>
                <a:cs typeface="Arial" charset="0"/>
              </a:rPr>
            </a:br>
            <a:r>
              <a:rPr lang="en-US" altLang="ko-KR" sz="5400" dirty="0">
                <a:solidFill>
                  <a:schemeClr val="tx1"/>
                </a:solidFill>
                <a:ea typeface="Arial" charset="0"/>
                <a:cs typeface="Arial" charset="0"/>
              </a:rPr>
              <a:t>for Borrowing Your Stuff</a:t>
            </a:r>
            <a:endParaRPr lang="ko-KR" altLang="en-US" sz="5400" b="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1540" y="3448226"/>
            <a:ext cx="8390462" cy="120021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2600" b="0" u="sng" cap="none" spc="0" dirty="0">
                <a:solidFill>
                  <a:schemeClr val="tx1"/>
                </a:solidFill>
                <a:ea typeface="Helvetica" charset="0"/>
                <a:cs typeface="Helvetica" charset="0"/>
              </a:rPr>
              <a:t>Kijung Shin</a:t>
            </a:r>
            <a:r>
              <a:rPr lang="en-US" altLang="ko-KR" sz="2600" b="0" cap="none" spc="0" dirty="0">
                <a:solidFill>
                  <a:schemeClr val="tx1"/>
                </a:solidFill>
                <a:ea typeface="Helvetica" charset="0"/>
                <a:cs typeface="Helvetica" charset="0"/>
              </a:rPr>
              <a:t>, </a:t>
            </a:r>
            <a:r>
              <a:rPr lang="en-US" altLang="ko-KR" sz="2600" b="0" cap="none" spc="0" dirty="0" err="1">
                <a:solidFill>
                  <a:schemeClr val="tx1"/>
                </a:solidFill>
                <a:ea typeface="Helvetica" charset="0"/>
                <a:cs typeface="Helvetica" charset="0"/>
              </a:rPr>
              <a:t>Euiwoong</a:t>
            </a:r>
            <a:r>
              <a:rPr lang="en-US" altLang="ko-KR" sz="2600" b="0" cap="none" spc="0" dirty="0">
                <a:solidFill>
                  <a:schemeClr val="tx1"/>
                </a:solidFill>
                <a:ea typeface="Helvetica" charset="0"/>
                <a:cs typeface="Helvetica" charset="0"/>
              </a:rPr>
              <a:t> Lee, </a:t>
            </a:r>
            <a:r>
              <a:rPr lang="en-US" altLang="ko-KR" sz="2600" b="0" cap="none" spc="0" dirty="0" err="1">
                <a:solidFill>
                  <a:schemeClr val="tx1"/>
                </a:solidFill>
                <a:ea typeface="Helvetica" charset="0"/>
                <a:cs typeface="Helvetica" charset="0"/>
              </a:rPr>
              <a:t>Dhivya</a:t>
            </a:r>
            <a:r>
              <a:rPr lang="en-US" altLang="ko-KR" sz="2600" b="0" cap="none" spc="0" dirty="0">
                <a:solidFill>
                  <a:schemeClr val="tx1"/>
                </a:solidFill>
                <a:ea typeface="Helvetica" charset="0"/>
                <a:cs typeface="Helvetica" charset="0"/>
              </a:rPr>
              <a:t> </a:t>
            </a:r>
            <a:r>
              <a:rPr lang="en-US" altLang="ko-KR" sz="2600" b="0" cap="none" spc="0" dirty="0" err="1">
                <a:solidFill>
                  <a:schemeClr val="tx1"/>
                </a:solidFill>
                <a:ea typeface="Helvetica" charset="0"/>
                <a:cs typeface="Helvetica" charset="0"/>
              </a:rPr>
              <a:t>Eswaran</a:t>
            </a:r>
            <a:r>
              <a:rPr lang="en-US" altLang="ko-KR" sz="2600" b="0" cap="none" spc="0" dirty="0">
                <a:solidFill>
                  <a:schemeClr val="tx1"/>
                </a:solidFill>
                <a:ea typeface="Helvetica" charset="0"/>
                <a:cs typeface="Helvetica" charset="0"/>
              </a:rPr>
              <a:t>, Ariel </a:t>
            </a:r>
            <a:r>
              <a:rPr lang="en-US" altLang="ko-KR" sz="2600" b="0" cap="none" spc="0" dirty="0" err="1">
                <a:solidFill>
                  <a:schemeClr val="tx1"/>
                </a:solidFill>
                <a:ea typeface="Helvetica" charset="0"/>
                <a:cs typeface="Helvetica" charset="0"/>
              </a:rPr>
              <a:t>Procaccia</a:t>
            </a:r>
            <a:endParaRPr lang="en-US" altLang="ko-KR" sz="2600" b="0" cap="none" spc="0" dirty="0">
              <a:solidFill>
                <a:schemeClr val="tx1"/>
              </a:solidFill>
              <a:ea typeface="Helvetica" charset="0"/>
              <a:cs typeface="Helvetica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ko-KR" sz="2600" b="0" i="1" cap="none" spc="0" dirty="0">
                <a:solidFill>
                  <a:schemeClr val="tx1"/>
                </a:solidFill>
                <a:ea typeface="Helvetica" charset="0"/>
                <a:cs typeface="Helvetica" charset="0"/>
              </a:rPr>
              <a:t>Carnegie Mellon University  </a:t>
            </a:r>
            <a:endParaRPr lang="ko-KR" altLang="en-US" sz="2600" b="0" i="1" cap="none" spc="0" dirty="0">
              <a:solidFill>
                <a:schemeClr val="tx1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056" name="Picture 8" descr="Image result for carnegie mellon s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13" y="109522"/>
            <a:ext cx="4634293" cy="82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7" y="62250"/>
            <a:ext cx="3958349" cy="864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197" y="4648439"/>
            <a:ext cx="1138697" cy="1486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45" y="4646650"/>
            <a:ext cx="1214458" cy="14904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9589" y="4647545"/>
            <a:ext cx="1223259" cy="14886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0543" y="4647545"/>
            <a:ext cx="1161297" cy="14886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03AE0A-0423-4569-8B30-410ADEA6F9C5}"/>
              </a:ext>
            </a:extLst>
          </p:cNvPr>
          <p:cNvSpPr/>
          <p:nvPr/>
        </p:nvSpPr>
        <p:spPr>
          <a:xfrm>
            <a:off x="1521714" y="6396335"/>
            <a:ext cx="6407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 Partial Fulfillment of the Speaking Requirement</a:t>
            </a:r>
          </a:p>
        </p:txBody>
      </p:sp>
    </p:spTree>
    <p:extLst>
      <p:ext uri="{BB962C8B-B14F-4D97-AF65-F5344CB8AC3E}">
        <p14:creationId xmlns:p14="http://schemas.microsoft.com/office/powerpoint/2010/main" val="16551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68"/>
    </mc:Choice>
    <mc:Fallback xmlns="">
      <p:transition spd="slow" advTm="182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Image result for cash cartoon image">
            <a:extLst>
              <a:ext uri="{FF2B5EF4-FFF2-40B4-BE49-F238E27FC236}">
                <a16:creationId xmlns:a16="http://schemas.microsoft.com/office/drawing/2014/main" id="{3FC82719-3120-4C39-B9D5-4DB5C0AC5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30" y="3559584"/>
            <a:ext cx="347554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 result for cash cartoon image">
            <a:extLst>
              <a:ext uri="{FF2B5EF4-FFF2-40B4-BE49-F238E27FC236}">
                <a16:creationId xmlns:a16="http://schemas.microsoft.com/office/drawing/2014/main" id="{DB26B837-B08A-4BBB-B8FB-A7ACF0D0D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54" y="3620532"/>
            <a:ext cx="347554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cash cartoon image">
            <a:extLst>
              <a:ext uri="{FF2B5EF4-FFF2-40B4-BE49-F238E27FC236}">
                <a16:creationId xmlns:a16="http://schemas.microsoft.com/office/drawing/2014/main" id="{C19E12F9-52A1-4793-9C5F-F0429DC59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92" y="4430858"/>
            <a:ext cx="347554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mage result for cash cartoon image">
            <a:extLst>
              <a:ext uri="{FF2B5EF4-FFF2-40B4-BE49-F238E27FC236}">
                <a16:creationId xmlns:a16="http://schemas.microsoft.com/office/drawing/2014/main" id="{936E7BD6-3383-44D5-9831-2E69DAE9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26" y="4100976"/>
            <a:ext cx="347554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Image result for cash cartoon image">
            <a:extLst>
              <a:ext uri="{FF2B5EF4-FFF2-40B4-BE49-F238E27FC236}">
                <a16:creationId xmlns:a16="http://schemas.microsoft.com/office/drawing/2014/main" id="{25F4007B-53B0-4A3E-97C4-C1EF6563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78" y="4418767"/>
            <a:ext cx="347554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D50EA-F05F-4D56-8E07-51721A7C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847760" cy="1054704"/>
          </a:xfrm>
        </p:spPr>
        <p:txBody>
          <a:bodyPr>
            <a:normAutofit/>
          </a:bodyPr>
          <a:lstStyle/>
          <a:p>
            <a:r>
              <a:rPr lang="en-US" dirty="0"/>
              <a:t>Socially &amp; Individually Optimal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B962-E6E2-4797-9732-3FED8A1DB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30"/>
            <a:ext cx="8079741" cy="4977808"/>
          </a:xfrm>
        </p:spPr>
        <p:txBody>
          <a:bodyPr>
            <a:normAutofit/>
          </a:bodyPr>
          <a:lstStyle/>
          <a:p>
            <a:r>
              <a:rPr lang="en-US" dirty="0"/>
              <a:t>The answer is </a:t>
            </a:r>
            <a:r>
              <a:rPr lang="en-US" b="1" dirty="0"/>
              <a:t>Yes</a:t>
            </a:r>
            <a:endParaRPr lang="en-US" dirty="0"/>
          </a:p>
          <a:p>
            <a:pPr lvl="1"/>
            <a:r>
              <a:rPr lang="en-US" sz="2800" dirty="0"/>
              <a:t>Alice &amp; Bob:</a:t>
            </a:r>
            <a:r>
              <a:rPr lang="en-US" sz="2800" b="1" dirty="0"/>
              <a:t> </a:t>
            </a:r>
            <a:r>
              <a:rPr lang="en-US" sz="2800" dirty="0"/>
              <a:t>are</a:t>
            </a:r>
            <a:r>
              <a:rPr lang="en-US" sz="2800" b="1" dirty="0"/>
              <a:t> </a:t>
            </a:r>
            <a:r>
              <a:rPr lang="en-US" sz="2800" dirty="0"/>
              <a:t>paid more than the price</a:t>
            </a:r>
          </a:p>
          <a:p>
            <a:pPr lvl="1"/>
            <a:r>
              <a:rPr lang="en-US" sz="2800" dirty="0"/>
              <a:t>The others</a:t>
            </a:r>
            <a:r>
              <a:rPr lang="en-US" sz="2800" b="1" dirty="0"/>
              <a:t>: </a:t>
            </a:r>
            <a:r>
              <a:rPr lang="en-US" sz="2800" dirty="0"/>
              <a:t>renting is cheaper than buying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b="1" dirty="0"/>
              <a:t>Individually optimal</a:t>
            </a:r>
            <a:r>
              <a:rPr lang="en-US" dirty="0"/>
              <a:t> </a:t>
            </a:r>
          </a:p>
          <a:p>
            <a:r>
              <a:rPr lang="en-US" b="1" dirty="0"/>
              <a:t>Socially optimal </a:t>
            </a:r>
            <a:r>
              <a:rPr lang="en-US" dirty="0"/>
              <a:t>with minimum (2) purchases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C80D8-D1B8-424C-B1D9-F99328971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CB2A4-9BA8-40C4-AFA9-5CF139118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r>
              <a:rPr lang="en-US" dirty="0"/>
              <a:t>/73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A13291-FE67-481B-88F6-C6759C1AB233}"/>
              </a:ext>
            </a:extLst>
          </p:cNvPr>
          <p:cNvSpPr/>
          <p:nvPr/>
        </p:nvSpPr>
        <p:spPr>
          <a:xfrm>
            <a:off x="2665909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E32677-C000-4C54-9942-C9FAE8435AD8}"/>
              </a:ext>
            </a:extLst>
          </p:cNvPr>
          <p:cNvCxnSpPr>
            <a:cxnSpLocks/>
          </p:cNvCxnSpPr>
          <p:nvPr/>
        </p:nvCxnSpPr>
        <p:spPr>
          <a:xfrm>
            <a:off x="3394647" y="3191136"/>
            <a:ext cx="166041" cy="88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E3FC2-2D11-4707-8F41-8710B3FFD2A1}"/>
              </a:ext>
            </a:extLst>
          </p:cNvPr>
          <p:cNvCxnSpPr>
            <a:cxnSpLocks/>
            <a:stCxn id="18" idx="3"/>
            <a:endCxn id="10" idx="7"/>
          </p:cNvCxnSpPr>
          <p:nvPr/>
        </p:nvCxnSpPr>
        <p:spPr>
          <a:xfrm flipH="1">
            <a:off x="3035867" y="4196104"/>
            <a:ext cx="371580" cy="362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DD2C2D-BDD9-42A5-A491-861D119AC0CA}"/>
              </a:ext>
            </a:extLst>
          </p:cNvPr>
          <p:cNvCxnSpPr>
            <a:cxnSpLocks/>
          </p:cNvCxnSpPr>
          <p:nvPr/>
        </p:nvCxnSpPr>
        <p:spPr>
          <a:xfrm>
            <a:off x="3568806" y="4075983"/>
            <a:ext cx="569626" cy="6354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4FD587-28CF-40D6-87E0-97C48E3FCCC7}"/>
              </a:ext>
            </a:extLst>
          </p:cNvPr>
          <p:cNvCxnSpPr>
            <a:cxnSpLocks/>
          </p:cNvCxnSpPr>
          <p:nvPr/>
        </p:nvCxnSpPr>
        <p:spPr>
          <a:xfrm>
            <a:off x="4812276" y="3255975"/>
            <a:ext cx="532092" cy="753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420620-C3FF-4C75-A7D5-FAAEB46ABE00}"/>
              </a:ext>
            </a:extLst>
          </p:cNvPr>
          <p:cNvCxnSpPr>
            <a:cxnSpLocks/>
          </p:cNvCxnSpPr>
          <p:nvPr/>
        </p:nvCxnSpPr>
        <p:spPr>
          <a:xfrm flipH="1">
            <a:off x="5344369" y="3218641"/>
            <a:ext cx="539016" cy="8242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38F25F-C064-4306-8A5D-EE7CE2586056}"/>
              </a:ext>
            </a:extLst>
          </p:cNvPr>
          <p:cNvCxnSpPr>
            <a:cxnSpLocks/>
          </p:cNvCxnSpPr>
          <p:nvPr/>
        </p:nvCxnSpPr>
        <p:spPr>
          <a:xfrm>
            <a:off x="5344368" y="4075983"/>
            <a:ext cx="539017" cy="668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5D9D3B-CA66-4AB2-9215-DA50CFEEBE55}"/>
              </a:ext>
            </a:extLst>
          </p:cNvPr>
          <p:cNvCxnSpPr>
            <a:cxnSpLocks/>
            <a:stCxn id="20" idx="2"/>
            <a:endCxn id="18" idx="6"/>
          </p:cNvCxnSpPr>
          <p:nvPr/>
        </p:nvCxnSpPr>
        <p:spPr>
          <a:xfrm flipH="1">
            <a:off x="3777405" y="4042863"/>
            <a:ext cx="13537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C626F3-DDE5-4068-92DB-FF2E34C32DD2}"/>
              </a:ext>
            </a:extLst>
          </p:cNvPr>
          <p:cNvSpPr/>
          <p:nvPr/>
        </p:nvSpPr>
        <p:spPr>
          <a:xfrm>
            <a:off x="3343972" y="3826146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266D07-A5EC-40B2-93CC-092F838F57C9}"/>
              </a:ext>
            </a:extLst>
          </p:cNvPr>
          <p:cNvSpPr/>
          <p:nvPr/>
        </p:nvSpPr>
        <p:spPr>
          <a:xfrm>
            <a:off x="3189366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74F83B0-E178-4B4B-A9DC-73BD8F347E06}"/>
              </a:ext>
            </a:extLst>
          </p:cNvPr>
          <p:cNvSpPr/>
          <p:nvPr/>
        </p:nvSpPr>
        <p:spPr>
          <a:xfrm>
            <a:off x="5131114" y="3826146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D3C88B6-5AB3-4849-8E4A-41433B3ED808}"/>
              </a:ext>
            </a:extLst>
          </p:cNvPr>
          <p:cNvSpPr/>
          <p:nvPr/>
        </p:nvSpPr>
        <p:spPr>
          <a:xfrm>
            <a:off x="5654785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3899AFE-0704-4DFD-97B6-8DDBDABA81CF}"/>
              </a:ext>
            </a:extLst>
          </p:cNvPr>
          <p:cNvSpPr/>
          <p:nvPr/>
        </p:nvSpPr>
        <p:spPr>
          <a:xfrm>
            <a:off x="4625275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434FF3-5066-426A-93E2-AEB168660636}"/>
              </a:ext>
            </a:extLst>
          </p:cNvPr>
          <p:cNvSpPr/>
          <p:nvPr/>
        </p:nvSpPr>
        <p:spPr>
          <a:xfrm>
            <a:off x="5666669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E56F006-126B-4259-907C-D58F85497EB2}"/>
              </a:ext>
            </a:extLst>
          </p:cNvPr>
          <p:cNvSpPr/>
          <p:nvPr/>
        </p:nvSpPr>
        <p:spPr>
          <a:xfrm>
            <a:off x="3887644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9CA529-A51F-4317-AFD9-1BCE30723607}"/>
              </a:ext>
            </a:extLst>
          </p:cNvPr>
          <p:cNvGrpSpPr/>
          <p:nvPr/>
        </p:nvGrpSpPr>
        <p:grpSpPr>
          <a:xfrm>
            <a:off x="3066203" y="3367955"/>
            <a:ext cx="2764953" cy="1289954"/>
            <a:chOff x="3066203" y="3431455"/>
            <a:chExt cx="2764953" cy="1289954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B9D8452-2737-4993-9C6E-D26E5A955D4E}"/>
                </a:ext>
              </a:extLst>
            </p:cNvPr>
            <p:cNvCxnSpPr>
              <a:cxnSpLocks/>
            </p:cNvCxnSpPr>
            <p:nvPr/>
          </p:nvCxnSpPr>
          <p:spPr>
            <a:xfrm>
              <a:off x="3520564" y="3431455"/>
              <a:ext cx="119817" cy="57448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71E247A-2E5C-4920-AFA4-F91A3B61DE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6203" y="4242001"/>
              <a:ext cx="445082" cy="463322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78E7DD3-C987-4CA2-9200-C99B1DC97D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60837" y="4144869"/>
              <a:ext cx="410344" cy="450534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9A2E2BA-8A3C-484F-B872-CEA128C3199C}"/>
                </a:ext>
              </a:extLst>
            </p:cNvPr>
            <p:cNvCxnSpPr>
              <a:cxnSpLocks/>
            </p:cNvCxnSpPr>
            <p:nvPr/>
          </p:nvCxnSpPr>
          <p:spPr>
            <a:xfrm>
              <a:off x="4875476" y="3511191"/>
              <a:ext cx="385725" cy="556649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2ACE868-4F31-48FD-A46E-C9E89F4E72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9995" y="3494327"/>
              <a:ext cx="381161" cy="565353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9F10C61-703E-4878-921D-CF42979FF3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6729" y="4235363"/>
              <a:ext cx="409633" cy="48604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2" descr="Image result for cash cartoon image">
            <a:extLst>
              <a:ext uri="{FF2B5EF4-FFF2-40B4-BE49-F238E27FC236}">
                <a16:creationId xmlns:a16="http://schemas.microsoft.com/office/drawing/2014/main" id="{C0AC0424-3259-49CC-9FA6-13D210FF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05" y="3445056"/>
            <a:ext cx="347554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757374E-8F2A-41A1-81EA-A77D8006B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962" y="4085461"/>
            <a:ext cx="760672" cy="47908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32B3C69-F088-409D-AC48-435E08059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418" y="3493954"/>
            <a:ext cx="540326" cy="540326"/>
          </a:xfrm>
          <a:prstGeom prst="rect">
            <a:avLst/>
          </a:prstGeom>
        </p:spPr>
      </p:pic>
      <p:sp>
        <p:nvSpPr>
          <p:cNvPr id="50" name="Speech Bubble: Oval 49">
            <a:extLst>
              <a:ext uri="{FF2B5EF4-FFF2-40B4-BE49-F238E27FC236}">
                <a16:creationId xmlns:a16="http://schemas.microsoft.com/office/drawing/2014/main" id="{98B2AE8E-3FB1-470B-85F3-1A32EB297997}"/>
              </a:ext>
            </a:extLst>
          </p:cNvPr>
          <p:cNvSpPr/>
          <p:nvPr/>
        </p:nvSpPr>
        <p:spPr>
          <a:xfrm>
            <a:off x="6025945" y="3329981"/>
            <a:ext cx="1670255" cy="1425709"/>
          </a:xfrm>
          <a:prstGeom prst="wedgeEllipseCallout">
            <a:avLst>
              <a:gd name="adj1" fmla="val -65843"/>
              <a:gd name="adj2" fmla="val 104"/>
            </a:avLst>
          </a:prstGeom>
          <a:noFill/>
          <a:ln w="38100">
            <a:solidFill>
              <a:srgbClr val="F7A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9B2561-4C65-413C-B33C-78817DC56044}"/>
              </a:ext>
            </a:extLst>
          </p:cNvPr>
          <p:cNvSpPr txBox="1"/>
          <p:nvPr/>
        </p:nvSpPr>
        <p:spPr>
          <a:xfrm>
            <a:off x="6798128" y="3471729"/>
            <a:ext cx="133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7A100"/>
                </a:solidFill>
              </a:rPr>
              <a:t>Bob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795549B-74C8-4900-B378-1D36B2892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929" y="3274500"/>
            <a:ext cx="471003" cy="45942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187F86C-F7C3-4A75-87B6-66F37CDB1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350" y="3831817"/>
            <a:ext cx="760672" cy="479082"/>
          </a:xfrm>
          <a:prstGeom prst="rect">
            <a:avLst/>
          </a:prstGeom>
        </p:spPr>
      </p:pic>
      <p:sp>
        <p:nvSpPr>
          <p:cNvPr id="54" name="Speech Bubble: Oval 53">
            <a:extLst>
              <a:ext uri="{FF2B5EF4-FFF2-40B4-BE49-F238E27FC236}">
                <a16:creationId xmlns:a16="http://schemas.microsoft.com/office/drawing/2014/main" id="{215645DF-013D-4350-ACBE-B16A2357B74B}"/>
              </a:ext>
            </a:extLst>
          </p:cNvPr>
          <p:cNvSpPr/>
          <p:nvPr/>
        </p:nvSpPr>
        <p:spPr>
          <a:xfrm>
            <a:off x="1365779" y="3036010"/>
            <a:ext cx="1670966" cy="1425709"/>
          </a:xfrm>
          <a:prstGeom prst="wedgeEllipseCallout">
            <a:avLst>
              <a:gd name="adj1" fmla="val 60073"/>
              <a:gd name="adj2" fmla="val 17746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A54320-36D7-4B99-AD94-DCC0FB2DC10D}"/>
              </a:ext>
            </a:extLst>
          </p:cNvPr>
          <p:cNvSpPr txBox="1"/>
          <p:nvPr/>
        </p:nvSpPr>
        <p:spPr>
          <a:xfrm>
            <a:off x="1957767" y="3203024"/>
            <a:ext cx="133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25622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07B4-C701-44B2-B8E0-BCCFF989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and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158FE-8FD3-46BA-9DF7-A11BE098A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64" y="1461430"/>
            <a:ext cx="8929919" cy="48377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Goal</a:t>
            </a:r>
            <a:r>
              <a:rPr lang="en-US" dirty="0"/>
              <a:t>: To examine incentives to buy </a:t>
            </a:r>
            <a:r>
              <a:rPr lang="en-US" b="1" dirty="0"/>
              <a:t>sharable goods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Approaches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b="1" dirty="0"/>
              <a:t>game-theoretic models </a:t>
            </a:r>
          </a:p>
          <a:p>
            <a:pPr marL="0" indent="0">
              <a:buNone/>
            </a:pPr>
            <a:r>
              <a:rPr lang="en-US" b="1" dirty="0"/>
              <a:t>                          </a:t>
            </a:r>
            <a:r>
              <a:rPr lang="en-US" dirty="0"/>
              <a:t>with equilibrium analysis and simulations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Questions</a:t>
            </a:r>
            <a:r>
              <a:rPr lang="en-US" dirty="0"/>
              <a:t>: </a:t>
            </a:r>
          </a:p>
          <a:p>
            <a:pPr lvl="1"/>
            <a:r>
              <a:rPr lang="en-US" sz="2600" b="1" dirty="0"/>
              <a:t>Q1.</a:t>
            </a:r>
            <a:r>
              <a:rPr lang="en-US" sz="2600" dirty="0"/>
              <a:t> How </a:t>
            </a:r>
            <a:r>
              <a:rPr lang="en-US" sz="2600" b="1" dirty="0"/>
              <a:t>socially</a:t>
            </a:r>
            <a:r>
              <a:rPr lang="en-US" sz="2600" dirty="0"/>
              <a:t> </a:t>
            </a:r>
            <a:r>
              <a:rPr lang="en-US" sz="2600" b="1" dirty="0"/>
              <a:t>inefficient</a:t>
            </a:r>
            <a:r>
              <a:rPr lang="en-US" sz="2600" dirty="0"/>
              <a:t> are individually optimal outcomes?</a:t>
            </a:r>
          </a:p>
          <a:p>
            <a:pPr lvl="1"/>
            <a:r>
              <a:rPr lang="en-US" sz="2600" b="1" dirty="0"/>
              <a:t>Q2.</a:t>
            </a:r>
            <a:r>
              <a:rPr lang="en-US" sz="2600" dirty="0"/>
              <a:t> Do </a:t>
            </a:r>
            <a:r>
              <a:rPr lang="en-US" sz="2600" b="1" dirty="0"/>
              <a:t>access costs </a:t>
            </a:r>
            <a:r>
              <a:rPr lang="en-US" sz="2600" dirty="0"/>
              <a:t>reduce the social inefficiency?</a:t>
            </a:r>
          </a:p>
          <a:p>
            <a:pPr lvl="1"/>
            <a:r>
              <a:rPr lang="en-US" sz="2600" b="1" dirty="0"/>
              <a:t>Q3.</a:t>
            </a:r>
            <a:r>
              <a:rPr lang="en-US" sz="2600" dirty="0"/>
              <a:t> What is the </a:t>
            </a:r>
            <a:r>
              <a:rPr lang="en-US" sz="2600" b="1" dirty="0"/>
              <a:t>proper access cost</a:t>
            </a:r>
            <a:r>
              <a:rPr lang="en-US" sz="2600" dirty="0"/>
              <a:t>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02D28-247E-448D-B480-A1385830F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DB990-B514-4300-B7F2-C6A767188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r>
              <a:rPr lang="en-US" dirty="0"/>
              <a:t>/73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FD45DC-CC7A-4C0B-A852-30A048795180}"/>
              </a:ext>
            </a:extLst>
          </p:cNvPr>
          <p:cNvSpPr/>
          <p:nvPr/>
        </p:nvSpPr>
        <p:spPr>
          <a:xfrm>
            <a:off x="490290" y="3217173"/>
            <a:ext cx="4063829" cy="88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Sharable good game (SGG)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7CBB0E-1CFB-4AB5-8A97-CE1663B0F1EF}"/>
              </a:ext>
            </a:extLst>
          </p:cNvPr>
          <p:cNvSpPr/>
          <p:nvPr/>
        </p:nvSpPr>
        <p:spPr>
          <a:xfrm>
            <a:off x="4655890" y="3217173"/>
            <a:ext cx="4063829" cy="88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Sharable good game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access cost (SGG-AC)</a:t>
            </a:r>
          </a:p>
        </p:txBody>
      </p:sp>
    </p:spTree>
    <p:extLst>
      <p:ext uri="{BB962C8B-B14F-4D97-AF65-F5344CB8AC3E}">
        <p14:creationId xmlns:p14="http://schemas.microsoft.com/office/powerpoint/2010/main" val="118697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road map">
            <a:extLst>
              <a:ext uri="{FF2B5EF4-FFF2-40B4-BE49-F238E27FC236}">
                <a16:creationId xmlns:a16="http://schemas.microsoft.com/office/drawing/2014/main" id="{2A6E8634-2851-4CC2-952F-A7B100AF4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92" y="2264229"/>
            <a:ext cx="3048000" cy="39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 result for finish line">
            <a:extLst>
              <a:ext uri="{FF2B5EF4-FFF2-40B4-BE49-F238E27FC236}">
                <a16:creationId xmlns:a16="http://schemas.microsoft.com/office/drawing/2014/main" id="{EDB165C1-4890-4193-8B14-552FC03C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37" y="1575702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r>
              <a:rPr lang="en-US" dirty="0"/>
              <a:t>/73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22959" y="1461430"/>
            <a:ext cx="7543801" cy="44076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0000" indent="-18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Concepts in Game Theory</a:t>
            </a:r>
          </a:p>
          <a:p>
            <a:r>
              <a:rPr lang="en-US" dirty="0"/>
              <a:t>Game-theoretic Models</a:t>
            </a:r>
          </a:p>
          <a:p>
            <a:pPr lvl="1"/>
            <a:r>
              <a:rPr lang="en-US" sz="2800" dirty="0"/>
              <a:t>Sharable Good Game</a:t>
            </a:r>
          </a:p>
          <a:p>
            <a:pPr lvl="1"/>
            <a:r>
              <a:rPr lang="en-US" sz="2800" dirty="0"/>
              <a:t>Sharable Good Game with Access Cost</a:t>
            </a:r>
          </a:p>
          <a:p>
            <a:r>
              <a:rPr lang="en-US" dirty="0"/>
              <a:t>Simulation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4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road map">
            <a:extLst>
              <a:ext uri="{FF2B5EF4-FFF2-40B4-BE49-F238E27FC236}">
                <a16:creationId xmlns:a16="http://schemas.microsoft.com/office/drawing/2014/main" id="{C445DE20-AFBB-4C38-ADD7-F7D1E69FE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92" y="2264229"/>
            <a:ext cx="3048000" cy="39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r>
              <a:rPr lang="en-US" dirty="0"/>
              <a:t>/73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22959" y="1461430"/>
            <a:ext cx="7543801" cy="44076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0000" indent="-18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Concepts in Game Theory &lt;&lt;</a:t>
            </a:r>
          </a:p>
          <a:p>
            <a:r>
              <a:rPr lang="en-US" dirty="0"/>
              <a:t>Game-theoretic Models</a:t>
            </a:r>
          </a:p>
          <a:p>
            <a:pPr lvl="1"/>
            <a:r>
              <a:rPr lang="en-US" sz="2800" dirty="0"/>
              <a:t>Sharable Good Game</a:t>
            </a:r>
          </a:p>
          <a:p>
            <a:pPr lvl="1"/>
            <a:r>
              <a:rPr lang="en-US" sz="2800" dirty="0"/>
              <a:t>Sharable Good Game with Access Cost</a:t>
            </a:r>
          </a:p>
          <a:p>
            <a:r>
              <a:rPr lang="en-US" dirty="0"/>
              <a:t>Simulation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pic>
        <p:nvPicPr>
          <p:cNvPr id="13" name="Picture 10" descr="Image result for finish line">
            <a:extLst>
              <a:ext uri="{FF2B5EF4-FFF2-40B4-BE49-F238E27FC236}">
                <a16:creationId xmlns:a16="http://schemas.microsoft.com/office/drawing/2014/main" id="{7CB6C88D-481F-4451-A42D-09298993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37" y="1575702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1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BC5F-AF73-49D7-94F8-AED5AA44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Concept: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C7ED0F-6AE7-4E12-BD83-910A73A1F8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541" y="1461429"/>
                <a:ext cx="9062217" cy="472071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rgbClr val="0070C0"/>
                    </a:solidFill>
                  </a:rPr>
                  <a:t>normal-form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game</a:t>
                </a:r>
                <a:r>
                  <a:rPr lang="en-US" dirty="0"/>
                  <a:t> consists of</a:t>
                </a:r>
                <a:endParaRPr lang="en-US" b="1" dirty="0"/>
              </a:p>
              <a:p>
                <a:pPr lvl="1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Players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: entities who make decisions</a:t>
                </a:r>
                <a:endParaRPr lang="en-US" sz="2800" b="1" dirty="0"/>
              </a:p>
              <a:p>
                <a:pPr lvl="1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Strategy set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: possible strategies that each player can take</a:t>
                </a:r>
                <a:endParaRPr lang="en-US" sz="2800" b="1" dirty="0"/>
              </a:p>
              <a:p>
                <a:pPr lvl="2">
                  <a:lnSpc>
                    <a:spcPct val="100000"/>
                  </a:lnSpc>
                </a:pPr>
                <a:r>
                  <a:rPr lang="en-US" sz="2400" b="1" dirty="0"/>
                  <a:t>O</a:t>
                </a:r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utcome: 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 vector of strategies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pPr marL="384048" lvl="2" indent="0">
                  <a:lnSpc>
                    <a:spcPct val="100000"/>
                  </a:lnSpc>
                  <a:buNone/>
                </a:pPr>
                <a:r>
                  <a:rPr lang="en-US" sz="2400" dirty="0"/>
                  <a:t>                      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is the strategy of player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Utility</a:t>
                </a:r>
                <a:r>
                  <a:rPr lang="en-US" sz="2800" dirty="0"/>
                  <a:t> of each player at each outcome</a:t>
                </a:r>
              </a:p>
              <a:p>
                <a:pPr lvl="2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: utility of player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400" dirty="0"/>
              </a:p>
              <a:p>
                <a:pPr lvl="2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utility of player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at outcome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C7ED0F-6AE7-4E12-BD83-910A73A1F8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541" y="1461429"/>
                <a:ext cx="9062217" cy="4720710"/>
              </a:xfrm>
              <a:blipFill>
                <a:blip r:embed="rId3"/>
                <a:stretch>
                  <a:fillRect l="-2219" t="-2196" r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D42AB-BC1C-4743-9410-E4A835CBA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ACAC3-684E-4F7A-ABE9-6098BE3BC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r>
              <a:rPr lang="en-US" dirty="0"/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33873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4147-C545-4FA3-9310-5C2CC5F05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Prisoner’s Dilemma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F670-7A2C-4480-B462-A5BA5EC99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29"/>
            <a:ext cx="7543801" cy="457361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Players</a:t>
            </a:r>
            <a:r>
              <a:rPr lang="en-US" dirty="0"/>
              <a:t>: two men who are charged with a crime</a:t>
            </a:r>
          </a:p>
          <a:p>
            <a:r>
              <a:rPr lang="en-US" b="1" dirty="0">
                <a:solidFill>
                  <a:srgbClr val="0070C0"/>
                </a:solidFill>
              </a:rPr>
              <a:t>Strategy set</a:t>
            </a:r>
            <a:r>
              <a:rPr lang="en-US" dirty="0"/>
              <a:t>: {cooperate, defect}</a:t>
            </a:r>
          </a:p>
          <a:p>
            <a:pPr lvl="1"/>
            <a:r>
              <a:rPr lang="en-US" b="1" dirty="0"/>
              <a:t>cooperate</a:t>
            </a:r>
            <a:r>
              <a:rPr lang="en-US" dirty="0"/>
              <a:t>: stay silent</a:t>
            </a:r>
          </a:p>
          <a:p>
            <a:pPr lvl="1"/>
            <a:r>
              <a:rPr lang="en-US" b="1" dirty="0"/>
              <a:t>defect</a:t>
            </a:r>
            <a:r>
              <a:rPr lang="en-US" dirty="0"/>
              <a:t>: talk to the police and admit their crime</a:t>
            </a:r>
          </a:p>
          <a:p>
            <a:r>
              <a:rPr lang="en-US" b="1" dirty="0">
                <a:solidFill>
                  <a:srgbClr val="0070C0"/>
                </a:solidFill>
              </a:rPr>
              <a:t>Utility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both cooperate:</a:t>
            </a:r>
            <a:r>
              <a:rPr lang="en-US" dirty="0"/>
              <a:t> both will be jailed for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year</a:t>
            </a:r>
          </a:p>
          <a:p>
            <a:pPr lvl="1"/>
            <a:r>
              <a:rPr lang="en-US" b="1" dirty="0"/>
              <a:t>both defect:</a:t>
            </a:r>
            <a:r>
              <a:rPr lang="en-US" dirty="0"/>
              <a:t> both will be jailed for </a:t>
            </a:r>
            <a:r>
              <a:rPr lang="en-US" b="1" dirty="0">
                <a:solidFill>
                  <a:srgbClr val="FF0000"/>
                </a:solidFill>
              </a:rPr>
              <a:t>6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years</a:t>
            </a:r>
          </a:p>
          <a:p>
            <a:pPr lvl="1"/>
            <a:r>
              <a:rPr lang="en-US" b="1" dirty="0"/>
              <a:t>one defects </a:t>
            </a:r>
            <a:r>
              <a:rPr lang="en-US" dirty="0"/>
              <a:t>and</a:t>
            </a:r>
            <a:r>
              <a:rPr lang="en-US" b="1" dirty="0"/>
              <a:t> the other cooperates</a:t>
            </a:r>
            <a:r>
              <a:rPr lang="en-US" dirty="0"/>
              <a:t>: </a:t>
            </a:r>
            <a:r>
              <a:rPr lang="en-US" sz="2400" dirty="0"/>
              <a:t>one who defects</a:t>
            </a:r>
            <a:r>
              <a:rPr lang="en-US" sz="2400" b="1" dirty="0"/>
              <a:t> </a:t>
            </a:r>
            <a:r>
              <a:rPr lang="en-US" sz="2400" dirty="0"/>
              <a:t>will be </a:t>
            </a:r>
            <a:r>
              <a:rPr lang="en-US" sz="2400" b="1" dirty="0">
                <a:solidFill>
                  <a:srgbClr val="FF0000"/>
                </a:solidFill>
              </a:rPr>
              <a:t>freed</a:t>
            </a:r>
            <a:r>
              <a:rPr lang="en-US" sz="2400" dirty="0"/>
              <a:t> while the other will be jailed for </a:t>
            </a:r>
            <a:r>
              <a:rPr lang="en-US" sz="2400" b="1" dirty="0">
                <a:solidFill>
                  <a:srgbClr val="FF0000"/>
                </a:solidFill>
              </a:rPr>
              <a:t>9 years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9762D-6B54-4B85-8732-4676C438B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B6394-AE2D-46F5-9FD1-010C57AA2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r>
              <a:rPr lang="en-US" dirty="0"/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350496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4147-C545-4FA3-9310-5C2CC5F05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Prisoner’s Dilemma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9762D-6B54-4B85-8732-4676C438B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B6394-AE2D-46F5-9FD1-010C57AA2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r>
              <a:rPr lang="en-US" dirty="0"/>
              <a:t>/73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E551D-2164-4AD8-8EC4-18598201D03A}"/>
              </a:ext>
            </a:extLst>
          </p:cNvPr>
          <p:cNvSpPr/>
          <p:nvPr/>
        </p:nvSpPr>
        <p:spPr>
          <a:xfrm>
            <a:off x="3448592" y="2769324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-1</a:t>
            </a:r>
            <a:r>
              <a:rPr lang="en-US" sz="3600" dirty="0">
                <a:solidFill>
                  <a:schemeClr val="tx1"/>
                </a:solidFill>
              </a:rPr>
              <a:t>,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35CDD0-9382-4188-BBD4-13259B6BB798}"/>
              </a:ext>
            </a:extLst>
          </p:cNvPr>
          <p:cNvSpPr/>
          <p:nvPr/>
        </p:nvSpPr>
        <p:spPr>
          <a:xfrm>
            <a:off x="4973679" y="2769323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-9</a:t>
            </a:r>
            <a:r>
              <a:rPr lang="en-US" sz="3600" dirty="0">
                <a:solidFill>
                  <a:schemeClr val="tx1"/>
                </a:solidFill>
              </a:rPr>
              <a:t>,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275FC2-3965-4A8B-9117-57612FA0E6A4}"/>
              </a:ext>
            </a:extLst>
          </p:cNvPr>
          <p:cNvSpPr/>
          <p:nvPr/>
        </p:nvSpPr>
        <p:spPr>
          <a:xfrm>
            <a:off x="3448592" y="4284615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0</a:t>
            </a:r>
            <a:r>
              <a:rPr lang="en-US" sz="3600" dirty="0">
                <a:solidFill>
                  <a:schemeClr val="tx1"/>
                </a:solidFill>
              </a:rPr>
              <a:t>,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-9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D015D5-44B0-4178-9B25-29AC0331E44B}"/>
              </a:ext>
            </a:extLst>
          </p:cNvPr>
          <p:cNvSpPr/>
          <p:nvPr/>
        </p:nvSpPr>
        <p:spPr>
          <a:xfrm>
            <a:off x="4973679" y="4284614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-6</a:t>
            </a:r>
            <a:r>
              <a:rPr lang="en-US" sz="3600" dirty="0">
                <a:solidFill>
                  <a:schemeClr val="tx1"/>
                </a:solidFill>
              </a:rPr>
              <a:t>,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-6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A93154-6B5E-4441-88B6-8B95D388715C}"/>
              </a:ext>
            </a:extLst>
          </p:cNvPr>
          <p:cNvSpPr txBox="1"/>
          <p:nvPr/>
        </p:nvSpPr>
        <p:spPr>
          <a:xfrm>
            <a:off x="3363684" y="2233040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Cooperate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56AE8C-C352-4216-BF97-38E911B0A35E}"/>
              </a:ext>
            </a:extLst>
          </p:cNvPr>
          <p:cNvSpPr txBox="1"/>
          <p:nvPr/>
        </p:nvSpPr>
        <p:spPr>
          <a:xfrm>
            <a:off x="5166357" y="2233040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Defect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73BE53-DD6A-46DD-B6C8-FC01848B23F6}"/>
              </a:ext>
            </a:extLst>
          </p:cNvPr>
          <p:cNvSpPr txBox="1"/>
          <p:nvPr/>
        </p:nvSpPr>
        <p:spPr>
          <a:xfrm>
            <a:off x="1737360" y="3290735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Cooperate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C7035E-6945-4A25-9827-5DD5E605ECDA}"/>
              </a:ext>
            </a:extLst>
          </p:cNvPr>
          <p:cNvSpPr txBox="1"/>
          <p:nvPr/>
        </p:nvSpPr>
        <p:spPr>
          <a:xfrm>
            <a:off x="2246809" y="4762321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Defect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7950E-0362-4879-94BC-F3B3B85A8FA1}"/>
              </a:ext>
            </a:extLst>
          </p:cNvPr>
          <p:cNvSpPr txBox="1"/>
          <p:nvPr/>
        </p:nvSpPr>
        <p:spPr>
          <a:xfrm>
            <a:off x="3529100" y="1731738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Player 2’s strategy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6E0D7F-A04E-4C6F-A3D7-BB227686D372}"/>
              </a:ext>
            </a:extLst>
          </p:cNvPr>
          <p:cNvSpPr txBox="1"/>
          <p:nvPr/>
        </p:nvSpPr>
        <p:spPr>
          <a:xfrm rot="16200000">
            <a:off x="-134246" y="3838802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Player 1’s strategy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D0112C-BD8E-41AA-9B39-F4E8ACA0E99D}"/>
              </a:ext>
            </a:extLst>
          </p:cNvPr>
          <p:cNvGrpSpPr/>
          <p:nvPr/>
        </p:nvGrpSpPr>
        <p:grpSpPr>
          <a:xfrm>
            <a:off x="4996537" y="1925263"/>
            <a:ext cx="3269095" cy="2727789"/>
            <a:chOff x="5153293" y="1925263"/>
            <a:chExt cx="3269095" cy="27277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754BB24-38A7-4E3F-9B17-FCB064776EF8}"/>
                </a:ext>
              </a:extLst>
            </p:cNvPr>
            <p:cNvSpPr/>
            <p:nvPr/>
          </p:nvSpPr>
          <p:spPr>
            <a:xfrm>
              <a:off x="5153293" y="2769323"/>
              <a:ext cx="1489165" cy="1489165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FD002B-FA1C-4C1D-9F21-17A07E5A1D98}"/>
                </a:ext>
              </a:extLst>
            </p:cNvPr>
            <p:cNvSpPr/>
            <p:nvPr/>
          </p:nvSpPr>
          <p:spPr>
            <a:xfrm>
              <a:off x="5374655" y="3267628"/>
              <a:ext cx="523220" cy="52322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AF0825-FEBA-4965-AFD2-28C57BEC7FF5}"/>
                </a:ext>
              </a:extLst>
            </p:cNvPr>
            <p:cNvCxnSpPr>
              <a:cxnSpLocks/>
              <a:stCxn id="23" idx="7"/>
            </p:cNvCxnSpPr>
            <p:nvPr/>
          </p:nvCxnSpPr>
          <p:spPr>
            <a:xfrm flipV="1">
              <a:off x="5821251" y="2267659"/>
              <a:ext cx="1098796" cy="1076593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AB890F-302F-491F-A848-7B544C8D24C4}"/>
                </a:ext>
              </a:extLst>
            </p:cNvPr>
            <p:cNvSpPr txBox="1"/>
            <p:nvPr/>
          </p:nvSpPr>
          <p:spPr>
            <a:xfrm>
              <a:off x="6874443" y="1925263"/>
              <a:ext cx="15479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Utility of </a:t>
              </a:r>
            </a:p>
            <a:p>
              <a:pPr algn="ctr"/>
              <a:r>
                <a:rPr lang="en-US" sz="2800" dirty="0">
                  <a:solidFill>
                    <a:srgbClr val="0000FF"/>
                  </a:solidFill>
                </a:rPr>
                <a:t>Player 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9C90524-CEF8-4697-AD0E-91FA13D2E5C3}"/>
                </a:ext>
              </a:extLst>
            </p:cNvPr>
            <p:cNvSpPr/>
            <p:nvPr/>
          </p:nvSpPr>
          <p:spPr>
            <a:xfrm>
              <a:off x="5937781" y="3267628"/>
              <a:ext cx="523220" cy="52322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AF05776-DE5F-4FAD-B087-15792D7AD217}"/>
                </a:ext>
              </a:extLst>
            </p:cNvPr>
            <p:cNvCxnSpPr>
              <a:cxnSpLocks/>
              <a:stCxn id="28" idx="5"/>
            </p:cNvCxnSpPr>
            <p:nvPr/>
          </p:nvCxnSpPr>
          <p:spPr>
            <a:xfrm>
              <a:off x="6384377" y="3714224"/>
              <a:ext cx="510270" cy="51865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97EF44-B668-42EF-8AD5-0F0308579336}"/>
                </a:ext>
              </a:extLst>
            </p:cNvPr>
            <p:cNvSpPr txBox="1"/>
            <p:nvPr/>
          </p:nvSpPr>
          <p:spPr>
            <a:xfrm>
              <a:off x="6874443" y="3698945"/>
              <a:ext cx="15479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Utility of </a:t>
              </a:r>
            </a:p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Player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30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621B-B282-409A-B64A-06686805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Concept: Nash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1F093-71DD-4FAE-A156-956D6BC8BE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2758" y="1461430"/>
                <a:ext cx="8460741" cy="497780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Nash Equilibrium (NE):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sz="2800" dirty="0"/>
                  <a:t>is an outcome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where each player’s strategy is a </a:t>
                </a:r>
                <a:r>
                  <a:rPr lang="en-US" sz="2800" b="1" dirty="0"/>
                  <a:t>best response </a:t>
                </a:r>
              </a:p>
              <a:p>
                <a:pPr lvl="1"/>
                <a:r>
                  <a:rPr lang="en-US" sz="2800" dirty="0"/>
                  <a:t>when </a:t>
                </a:r>
                <a:r>
                  <a:rPr lang="en-US" sz="2800" b="1" dirty="0"/>
                  <a:t>fixing</a:t>
                </a:r>
                <a:r>
                  <a:rPr lang="en-US" sz="2800" dirty="0"/>
                  <a:t> the other players’ strategies</a:t>
                </a:r>
              </a:p>
              <a:p>
                <a:r>
                  <a:rPr lang="en-US" dirty="0"/>
                  <a:t>Formally, in an </a:t>
                </a:r>
                <a:r>
                  <a:rPr lang="en-US" b="1" dirty="0">
                    <a:solidFill>
                      <a:srgbClr val="0070C0"/>
                    </a:solidFill>
                  </a:rPr>
                  <a:t>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for each player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</a:t>
                </a:r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1F093-71DD-4FAE-A156-956D6BC8BE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758" y="1461430"/>
                <a:ext cx="8460741" cy="4977808"/>
              </a:xfrm>
              <a:blipFill>
                <a:blip r:embed="rId3"/>
                <a:stretch>
                  <a:fillRect l="-2378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B949E-CA46-45C5-BD59-4939F1D33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1B432-8824-452D-88BB-E73E675D5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r>
              <a:rPr lang="en-US" dirty="0"/>
              <a:t>/73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6D58B65-B241-4E35-A13D-DA8181592D76}"/>
                  </a:ext>
                </a:extLst>
              </p:cNvPr>
              <p:cNvSpPr/>
              <p:nvPr/>
            </p:nvSpPr>
            <p:spPr>
              <a:xfrm>
                <a:off x="342265" y="4185207"/>
                <a:ext cx="8505190" cy="585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32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, ∀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6D58B65-B241-4E35-A13D-DA8181592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65" y="4185207"/>
                <a:ext cx="8505190" cy="5850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C549831C-9B5E-4D5F-B40E-DC06C2516E26}"/>
              </a:ext>
            </a:extLst>
          </p:cNvPr>
          <p:cNvGrpSpPr/>
          <p:nvPr/>
        </p:nvGrpSpPr>
        <p:grpSpPr>
          <a:xfrm>
            <a:off x="822960" y="4279900"/>
            <a:ext cx="2794000" cy="2066459"/>
            <a:chOff x="822960" y="4279900"/>
            <a:chExt cx="2794000" cy="206645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5B48479-CFAD-409F-8E33-95D4ECE18495}"/>
                </a:ext>
              </a:extLst>
            </p:cNvPr>
            <p:cNvSpPr/>
            <p:nvPr/>
          </p:nvSpPr>
          <p:spPr>
            <a:xfrm>
              <a:off x="1968500" y="4279900"/>
              <a:ext cx="482600" cy="482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681EEC4-C152-458A-9864-3FD46EC6F759}"/>
                </a:ext>
              </a:extLst>
            </p:cNvPr>
            <p:cNvCxnSpPr>
              <a:cxnSpLocks/>
            </p:cNvCxnSpPr>
            <p:nvPr/>
          </p:nvCxnSpPr>
          <p:spPr>
            <a:xfrm>
              <a:off x="2213245" y="4770304"/>
              <a:ext cx="0" cy="6473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8E6CBC4-0533-4054-91EA-C575DE3F50FF}"/>
                    </a:ext>
                  </a:extLst>
                </p:cNvPr>
                <p:cNvSpPr txBox="1"/>
                <p:nvPr/>
              </p:nvSpPr>
              <p:spPr>
                <a:xfrm>
                  <a:off x="822960" y="5392252"/>
                  <a:ext cx="27940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FF0000"/>
                      </a:solidFill>
                    </a:rPr>
                    <a:t>current strategy of player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8E6CBC4-0533-4054-91EA-C575DE3F5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60" y="5392252"/>
                  <a:ext cx="2794000" cy="954107"/>
                </a:xfrm>
                <a:prstGeom prst="rect">
                  <a:avLst/>
                </a:prstGeom>
                <a:blipFill>
                  <a:blip r:embed="rId5"/>
                  <a:stretch>
                    <a:fillRect t="-6410" r="-2183"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FA9CEE1-EE7B-4214-9D5D-68DBE6445DCB}"/>
              </a:ext>
            </a:extLst>
          </p:cNvPr>
          <p:cNvGrpSpPr/>
          <p:nvPr/>
        </p:nvGrpSpPr>
        <p:grpSpPr>
          <a:xfrm>
            <a:off x="1032145" y="4770304"/>
            <a:ext cx="6073870" cy="1099001"/>
            <a:chOff x="1032145" y="4770304"/>
            <a:chExt cx="6073870" cy="1099001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4FF3BDE-049C-46A2-B54E-DDBEDBB1D561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45" y="4770304"/>
              <a:ext cx="898255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C734B6-A172-4F8D-A9DF-0F8A0D8009EC}"/>
                </a:ext>
              </a:extLst>
            </p:cNvPr>
            <p:cNvCxnSpPr>
              <a:cxnSpLocks/>
            </p:cNvCxnSpPr>
            <p:nvPr/>
          </p:nvCxnSpPr>
          <p:spPr>
            <a:xfrm>
              <a:off x="2556145" y="4770304"/>
              <a:ext cx="898255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01CF567-2C2C-4397-A143-04909D00AF02}"/>
                </a:ext>
              </a:extLst>
            </p:cNvPr>
            <p:cNvCxnSpPr>
              <a:cxnSpLocks/>
            </p:cNvCxnSpPr>
            <p:nvPr/>
          </p:nvCxnSpPr>
          <p:spPr>
            <a:xfrm>
              <a:off x="4594860" y="4770304"/>
              <a:ext cx="898255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F963ED9-B846-405F-8E9F-85F50D372BAD}"/>
                </a:ext>
              </a:extLst>
            </p:cNvPr>
            <p:cNvCxnSpPr>
              <a:cxnSpLocks/>
            </p:cNvCxnSpPr>
            <p:nvPr/>
          </p:nvCxnSpPr>
          <p:spPr>
            <a:xfrm>
              <a:off x="6207760" y="4770304"/>
              <a:ext cx="898255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D988CD-712C-43A1-B414-89B5A3C9F26B}"/>
                </a:ext>
              </a:extLst>
            </p:cNvPr>
            <p:cNvSpPr txBox="1"/>
            <p:nvPr/>
          </p:nvSpPr>
          <p:spPr>
            <a:xfrm>
              <a:off x="2526664" y="4915198"/>
              <a:ext cx="33280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</a:rPr>
                <a:t>other players’ current strategies (FIXED)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C119032-21A5-4AF3-937E-880C3A3106E3}"/>
              </a:ext>
            </a:extLst>
          </p:cNvPr>
          <p:cNvGrpSpPr/>
          <p:nvPr/>
        </p:nvGrpSpPr>
        <p:grpSpPr>
          <a:xfrm>
            <a:off x="4470400" y="4262304"/>
            <a:ext cx="2908300" cy="2084055"/>
            <a:chOff x="4470400" y="4262304"/>
            <a:chExt cx="2908300" cy="208405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719BFB5-4546-4141-8F84-0863CA729859}"/>
                </a:ext>
              </a:extLst>
            </p:cNvPr>
            <p:cNvSpPr/>
            <p:nvPr/>
          </p:nvSpPr>
          <p:spPr>
            <a:xfrm>
              <a:off x="5613400" y="4262304"/>
              <a:ext cx="482600" cy="4826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1E90F15-A7D6-4DA5-AC95-0DE4824C813E}"/>
                    </a:ext>
                  </a:extLst>
                </p:cNvPr>
                <p:cNvSpPr txBox="1"/>
                <p:nvPr/>
              </p:nvSpPr>
              <p:spPr>
                <a:xfrm>
                  <a:off x="4470400" y="5392252"/>
                  <a:ext cx="29083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00FF"/>
                      </a:solidFill>
                    </a:rPr>
                    <a:t>possible strategy </a:t>
                  </a:r>
                </a:p>
                <a:p>
                  <a:pPr algn="ctr"/>
                  <a:r>
                    <a:rPr lang="en-US" sz="2800" dirty="0">
                      <a:solidFill>
                        <a:srgbClr val="0000FF"/>
                      </a:solidFill>
                    </a:rPr>
                    <a:t>of player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1E90F15-A7D6-4DA5-AC95-0DE4824C81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0400" y="5392252"/>
                  <a:ext cx="2908300" cy="954107"/>
                </a:xfrm>
                <a:prstGeom prst="rect">
                  <a:avLst/>
                </a:prstGeom>
                <a:blipFill>
                  <a:blip r:embed="rId6"/>
                  <a:stretch>
                    <a:fillRect t="-6410" r="-2096"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88DE3AD-A62E-4A7F-9B50-0CC6492F68F2}"/>
                </a:ext>
              </a:extLst>
            </p:cNvPr>
            <p:cNvCxnSpPr>
              <a:cxnSpLocks/>
            </p:cNvCxnSpPr>
            <p:nvPr/>
          </p:nvCxnSpPr>
          <p:spPr>
            <a:xfrm>
              <a:off x="5854700" y="4757604"/>
              <a:ext cx="0" cy="64734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57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45B922FE-18BE-4B91-B55D-B2A292585400}"/>
              </a:ext>
            </a:extLst>
          </p:cNvPr>
          <p:cNvSpPr txBox="1"/>
          <p:nvPr/>
        </p:nvSpPr>
        <p:spPr>
          <a:xfrm>
            <a:off x="6492237" y="3836165"/>
            <a:ext cx="1547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Utility of 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</a:rPr>
              <a:t>Player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85637F-7E67-4B3F-A02B-B1B8DAA7DF9E}"/>
              </a:ext>
            </a:extLst>
          </p:cNvPr>
          <p:cNvSpPr txBox="1"/>
          <p:nvPr/>
        </p:nvSpPr>
        <p:spPr>
          <a:xfrm>
            <a:off x="6481375" y="5371181"/>
            <a:ext cx="1547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Utility of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Player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7621B-B282-409A-B64A-06686805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Nash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F093-71DD-4FAE-A156-956D6BC8B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30"/>
            <a:ext cx="8054341" cy="440766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Claim: </a:t>
            </a:r>
            <a:r>
              <a:rPr lang="en-US" b="1" dirty="0"/>
              <a:t>(Defect, Defect) </a:t>
            </a:r>
            <a:r>
              <a:rPr lang="en-US" dirty="0"/>
              <a:t>is an NE in Prisoner’s Dilemma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B949E-CA46-45C5-BD59-4939F1D33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1B432-8824-452D-88BB-E73E675D5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r>
              <a:rPr lang="en-US" dirty="0"/>
              <a:t>/73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C8DF088-647A-4C98-8681-9CFA71543B0D}"/>
              </a:ext>
            </a:extLst>
          </p:cNvPr>
          <p:cNvSpPr/>
          <p:nvPr/>
        </p:nvSpPr>
        <p:spPr>
          <a:xfrm>
            <a:off x="3252651" y="3148151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-1, -1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6DBA9E4-70FB-453F-939B-1E1F4560E70F}"/>
              </a:ext>
            </a:extLst>
          </p:cNvPr>
          <p:cNvSpPr/>
          <p:nvPr/>
        </p:nvSpPr>
        <p:spPr>
          <a:xfrm>
            <a:off x="4777738" y="3148150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-9, 0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B43C48C-8BF0-46D8-8007-F90DD7255F6A}"/>
              </a:ext>
            </a:extLst>
          </p:cNvPr>
          <p:cNvSpPr/>
          <p:nvPr/>
        </p:nvSpPr>
        <p:spPr>
          <a:xfrm>
            <a:off x="3252651" y="4663442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0, -9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17FB7C8-A65D-4D32-9149-05A683ACF80A}"/>
              </a:ext>
            </a:extLst>
          </p:cNvPr>
          <p:cNvSpPr/>
          <p:nvPr/>
        </p:nvSpPr>
        <p:spPr>
          <a:xfrm>
            <a:off x="4777738" y="4663441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-6, -6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547B474-A5B1-47DB-B7FF-22F68ED76E7F}"/>
              </a:ext>
            </a:extLst>
          </p:cNvPr>
          <p:cNvSpPr txBox="1"/>
          <p:nvPr/>
        </p:nvSpPr>
        <p:spPr>
          <a:xfrm>
            <a:off x="3167743" y="2611867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Cooperate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36A264C-ADC2-4E21-8FFC-6B24D66CD7C3}"/>
              </a:ext>
            </a:extLst>
          </p:cNvPr>
          <p:cNvSpPr txBox="1"/>
          <p:nvPr/>
        </p:nvSpPr>
        <p:spPr>
          <a:xfrm>
            <a:off x="4970416" y="2611867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Defect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D8B81BF-88E1-4CCA-81A7-131938CEDD5E}"/>
              </a:ext>
            </a:extLst>
          </p:cNvPr>
          <p:cNvSpPr txBox="1"/>
          <p:nvPr/>
        </p:nvSpPr>
        <p:spPr>
          <a:xfrm>
            <a:off x="1541419" y="3669562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Cooperate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7354AFA-AB87-433C-995D-018E94229095}"/>
              </a:ext>
            </a:extLst>
          </p:cNvPr>
          <p:cNvSpPr txBox="1"/>
          <p:nvPr/>
        </p:nvSpPr>
        <p:spPr>
          <a:xfrm>
            <a:off x="2050868" y="5141148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Defect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394E9D5-7A42-4645-A6DF-7691342315DB}"/>
              </a:ext>
            </a:extLst>
          </p:cNvPr>
          <p:cNvSpPr txBox="1"/>
          <p:nvPr/>
        </p:nvSpPr>
        <p:spPr>
          <a:xfrm>
            <a:off x="3333159" y="2110565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2’s Strategy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82F2558-44F4-4B86-A8F1-FEC2335FC60B}"/>
              </a:ext>
            </a:extLst>
          </p:cNvPr>
          <p:cNvSpPr txBox="1"/>
          <p:nvPr/>
        </p:nvSpPr>
        <p:spPr>
          <a:xfrm rot="16200000">
            <a:off x="-330187" y="4217629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1’s Strategy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8E25CEF-90CD-40D5-8591-2D878A454E92}"/>
              </a:ext>
            </a:extLst>
          </p:cNvPr>
          <p:cNvSpPr/>
          <p:nvPr/>
        </p:nvSpPr>
        <p:spPr>
          <a:xfrm>
            <a:off x="5558585" y="5164663"/>
            <a:ext cx="523220" cy="5232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88B8B9-2418-425B-8C62-3B875F44EE1E}"/>
              </a:ext>
            </a:extLst>
          </p:cNvPr>
          <p:cNvSpPr/>
          <p:nvPr/>
        </p:nvSpPr>
        <p:spPr>
          <a:xfrm>
            <a:off x="4786840" y="4653210"/>
            <a:ext cx="1489165" cy="149975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AC3BBCC-B59A-4765-97A6-37D9CF72BA9D}"/>
              </a:ext>
            </a:extLst>
          </p:cNvPr>
          <p:cNvCxnSpPr>
            <a:cxnSpLocks/>
          </p:cNvCxnSpPr>
          <p:nvPr/>
        </p:nvCxnSpPr>
        <p:spPr>
          <a:xfrm flipV="1">
            <a:off x="5439045" y="4153160"/>
            <a:ext cx="1098796" cy="10922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8DA793-6F84-4868-BF2A-DC0532E94098}"/>
              </a:ext>
            </a:extLst>
          </p:cNvPr>
          <p:cNvCxnSpPr>
            <a:cxnSpLocks/>
          </p:cNvCxnSpPr>
          <p:nvPr/>
        </p:nvCxnSpPr>
        <p:spPr>
          <a:xfrm>
            <a:off x="6027571" y="5598559"/>
            <a:ext cx="453804" cy="23697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A4F8977A-48AD-430C-BE51-D1F5BC0DA346}"/>
              </a:ext>
            </a:extLst>
          </p:cNvPr>
          <p:cNvSpPr/>
          <p:nvPr/>
        </p:nvSpPr>
        <p:spPr>
          <a:xfrm>
            <a:off x="4978283" y="5177519"/>
            <a:ext cx="523220" cy="5232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68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E63018B3-2A83-4CFA-91FD-E078982D380A}"/>
              </a:ext>
            </a:extLst>
          </p:cNvPr>
          <p:cNvSpPr/>
          <p:nvPr/>
        </p:nvSpPr>
        <p:spPr>
          <a:xfrm>
            <a:off x="3252651" y="3148151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-1, -1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E553738-0A97-42BE-9BCF-98FC88B875CC}"/>
              </a:ext>
            </a:extLst>
          </p:cNvPr>
          <p:cNvSpPr/>
          <p:nvPr/>
        </p:nvSpPr>
        <p:spPr>
          <a:xfrm>
            <a:off x="4777738" y="3148150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-9</a:t>
            </a:r>
            <a:r>
              <a:rPr lang="en-US" sz="3600" dirty="0">
                <a:solidFill>
                  <a:schemeClr val="tx1"/>
                </a:solidFill>
              </a:rPr>
              <a:t>,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5F2459-99BF-464A-805E-814B4A17CA58}"/>
              </a:ext>
            </a:extLst>
          </p:cNvPr>
          <p:cNvSpPr/>
          <p:nvPr/>
        </p:nvSpPr>
        <p:spPr>
          <a:xfrm>
            <a:off x="3252651" y="4663442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0, -9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1D5C69-FE30-45DE-9C13-57D7384024D9}"/>
              </a:ext>
            </a:extLst>
          </p:cNvPr>
          <p:cNvSpPr/>
          <p:nvPr/>
        </p:nvSpPr>
        <p:spPr>
          <a:xfrm>
            <a:off x="4777738" y="4663441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-6</a:t>
            </a:r>
            <a:r>
              <a:rPr lang="en-US" sz="3600" dirty="0">
                <a:solidFill>
                  <a:schemeClr val="tx1"/>
                </a:solidFill>
              </a:rPr>
              <a:t>,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755571-3C01-4129-8CBE-FF28EC82BD0E}"/>
              </a:ext>
            </a:extLst>
          </p:cNvPr>
          <p:cNvSpPr txBox="1"/>
          <p:nvPr/>
        </p:nvSpPr>
        <p:spPr>
          <a:xfrm>
            <a:off x="3167743" y="2611867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Cooperate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107BF4-ADE2-4F6B-B168-6C38902DA957}"/>
              </a:ext>
            </a:extLst>
          </p:cNvPr>
          <p:cNvSpPr txBox="1"/>
          <p:nvPr/>
        </p:nvSpPr>
        <p:spPr>
          <a:xfrm>
            <a:off x="4970416" y="2611867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Defect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5A8B32D-598D-429A-A62F-5B34BD7C1A14}"/>
              </a:ext>
            </a:extLst>
          </p:cNvPr>
          <p:cNvSpPr txBox="1"/>
          <p:nvPr/>
        </p:nvSpPr>
        <p:spPr>
          <a:xfrm>
            <a:off x="1541419" y="3669562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Cooperate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79FAC4-EE63-4BE7-8C8A-5CD4D54D928F}"/>
              </a:ext>
            </a:extLst>
          </p:cNvPr>
          <p:cNvSpPr txBox="1"/>
          <p:nvPr/>
        </p:nvSpPr>
        <p:spPr>
          <a:xfrm>
            <a:off x="2050868" y="5141148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Defect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7621B-B282-409A-B64A-06686805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Nash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F093-71DD-4FAE-A156-956D6BC8B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30"/>
            <a:ext cx="8054341" cy="67977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Claim: </a:t>
            </a:r>
            <a:r>
              <a:rPr lang="en-US" b="1" dirty="0"/>
              <a:t>(Defect, Defect) </a:t>
            </a:r>
            <a:r>
              <a:rPr lang="en-US" dirty="0"/>
              <a:t>is an NE in Prisoner’s Dilemma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B949E-CA46-45C5-BD59-4939F1D33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1B432-8824-452D-88BB-E73E675D5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r>
              <a:rPr lang="en-US" dirty="0"/>
              <a:t>/73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AC3BBCC-B59A-4765-97A6-37D9CF72BA9D}"/>
              </a:ext>
            </a:extLst>
          </p:cNvPr>
          <p:cNvCxnSpPr>
            <a:cxnSpLocks/>
          </p:cNvCxnSpPr>
          <p:nvPr/>
        </p:nvCxnSpPr>
        <p:spPr>
          <a:xfrm flipV="1">
            <a:off x="5271554" y="4167382"/>
            <a:ext cx="0" cy="97188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1275FD1-2F44-4F79-A466-FC2BF1A643F7}"/>
              </a:ext>
            </a:extLst>
          </p:cNvPr>
          <p:cNvSpPr/>
          <p:nvPr/>
        </p:nvSpPr>
        <p:spPr>
          <a:xfrm>
            <a:off x="5035730" y="3656499"/>
            <a:ext cx="523220" cy="52322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B922FE-18BE-4B91-B55D-B2A292585400}"/>
              </a:ext>
            </a:extLst>
          </p:cNvPr>
          <p:cNvSpPr txBox="1"/>
          <p:nvPr/>
        </p:nvSpPr>
        <p:spPr>
          <a:xfrm>
            <a:off x="6302824" y="3400438"/>
            <a:ext cx="2986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if Player 1 changes its strategy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E83265-EA64-47F0-A61F-EEFE4BC334C1}"/>
              </a:ext>
            </a:extLst>
          </p:cNvPr>
          <p:cNvSpPr/>
          <p:nvPr/>
        </p:nvSpPr>
        <p:spPr>
          <a:xfrm>
            <a:off x="4781694" y="3160463"/>
            <a:ext cx="1489165" cy="14768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11C071B-342E-4B39-A6CA-7EDFAB7777DE}"/>
              </a:ext>
            </a:extLst>
          </p:cNvPr>
          <p:cNvSpPr/>
          <p:nvPr/>
        </p:nvSpPr>
        <p:spPr>
          <a:xfrm>
            <a:off x="4978283" y="5177519"/>
            <a:ext cx="523220" cy="5232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94E9D5-7A42-4645-A6DF-7691342315DB}"/>
              </a:ext>
            </a:extLst>
          </p:cNvPr>
          <p:cNvSpPr txBox="1"/>
          <p:nvPr/>
        </p:nvSpPr>
        <p:spPr>
          <a:xfrm>
            <a:off x="3333159" y="2110565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2’s Strategy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2F2558-44F4-4B86-A8F1-FEC2335FC60B}"/>
              </a:ext>
            </a:extLst>
          </p:cNvPr>
          <p:cNvSpPr txBox="1"/>
          <p:nvPr/>
        </p:nvSpPr>
        <p:spPr>
          <a:xfrm rot="16200000">
            <a:off x="-330187" y="4217629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1’s Strategy</a:t>
            </a:r>
          </a:p>
        </p:txBody>
      </p:sp>
    </p:spTree>
    <p:extLst>
      <p:ext uri="{BB962C8B-B14F-4D97-AF65-F5344CB8AC3E}">
        <p14:creationId xmlns:p14="http://schemas.microsoft.com/office/powerpoint/2010/main" val="346481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Sharable Goods: Question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r>
              <a:rPr lang="en-US" dirty="0"/>
              <a:t>/73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9" y="1980525"/>
            <a:ext cx="2232704" cy="16707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681" y="2076615"/>
            <a:ext cx="2392959" cy="147861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25908" y="14817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F114D-89DE-459E-B897-313CA701123E}"/>
              </a:ext>
            </a:extLst>
          </p:cNvPr>
          <p:cNvGrpSpPr/>
          <p:nvPr/>
        </p:nvGrpSpPr>
        <p:grpSpPr>
          <a:xfrm>
            <a:off x="245742" y="4791394"/>
            <a:ext cx="8424978" cy="1342571"/>
            <a:chOff x="257688" y="3799516"/>
            <a:chExt cx="8424978" cy="13425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61C571-FC1F-42A9-A25B-268A2903C6EB}"/>
                </a:ext>
              </a:extLst>
            </p:cNvPr>
            <p:cNvSpPr txBox="1"/>
            <p:nvPr/>
          </p:nvSpPr>
          <p:spPr>
            <a:xfrm>
              <a:off x="1488689" y="3956272"/>
              <a:ext cx="7193977" cy="11079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“What do they have in common?”</a:t>
              </a:r>
            </a:p>
            <a:p>
              <a:pPr algn="ctr"/>
              <a:endParaRPr lang="en-US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6" name="Picture 4" descr="Cute question mark clipart kid">
              <a:extLst>
                <a:ext uri="{FF2B5EF4-FFF2-40B4-BE49-F238E27FC236}">
                  <a16:creationId xmlns:a16="http://schemas.microsoft.com/office/drawing/2014/main" id="{F5DF4C4D-989A-4BF6-809D-ECDA6BAD5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88" y="3799516"/>
              <a:ext cx="1231001" cy="134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B500107-F806-4661-91EF-FAD1B6767BD7}"/>
              </a:ext>
            </a:extLst>
          </p:cNvPr>
          <p:cNvSpPr/>
          <p:nvPr/>
        </p:nvSpPr>
        <p:spPr>
          <a:xfrm>
            <a:off x="691423" y="3761871"/>
            <a:ext cx="1787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portable crib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9673DD-97F3-45B9-948C-140FD74CA74C}"/>
              </a:ext>
            </a:extLst>
          </p:cNvPr>
          <p:cNvSpPr/>
          <p:nvPr/>
        </p:nvSpPr>
        <p:spPr>
          <a:xfrm>
            <a:off x="3477281" y="3761870"/>
            <a:ext cx="1622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IKEA toolkit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15964-1511-4290-B6B7-F0EFC4F51712}"/>
              </a:ext>
            </a:extLst>
          </p:cNvPr>
          <p:cNvSpPr/>
          <p:nvPr/>
        </p:nvSpPr>
        <p:spPr>
          <a:xfrm>
            <a:off x="6647204" y="3761869"/>
            <a:ext cx="854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DVDs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964D5-0497-42BE-99CC-D88728ABF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680" y="2164980"/>
            <a:ext cx="2207406" cy="13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70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F3D4973-7946-4A59-9CCD-BA842355806C}"/>
              </a:ext>
            </a:extLst>
          </p:cNvPr>
          <p:cNvSpPr/>
          <p:nvPr/>
        </p:nvSpPr>
        <p:spPr>
          <a:xfrm>
            <a:off x="3252651" y="3148151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-1, -1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F1C168-567E-41D0-89C0-60D9EA5C4A67}"/>
              </a:ext>
            </a:extLst>
          </p:cNvPr>
          <p:cNvSpPr/>
          <p:nvPr/>
        </p:nvSpPr>
        <p:spPr>
          <a:xfrm>
            <a:off x="4777738" y="3148150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-9, 0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9595BD-451E-420B-A6D3-8C4014EE6233}"/>
              </a:ext>
            </a:extLst>
          </p:cNvPr>
          <p:cNvSpPr/>
          <p:nvPr/>
        </p:nvSpPr>
        <p:spPr>
          <a:xfrm>
            <a:off x="4777738" y="4663441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-6</a:t>
            </a:r>
            <a:r>
              <a:rPr lang="en-US" sz="3600" dirty="0">
                <a:solidFill>
                  <a:schemeClr val="tx1"/>
                </a:solidFill>
              </a:rPr>
              <a:t>,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-6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7621B-B282-409A-B64A-06686805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Nash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F093-71DD-4FAE-A156-956D6BC8B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30"/>
            <a:ext cx="8130541" cy="75971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Claim: </a:t>
            </a:r>
            <a:r>
              <a:rPr lang="en-US" b="1" dirty="0"/>
              <a:t>(Defect, Defect) </a:t>
            </a:r>
            <a:r>
              <a:rPr lang="en-US" dirty="0"/>
              <a:t>is an NE in Prisoner’s Dilemma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B949E-CA46-45C5-BD59-4939F1D33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1B432-8824-452D-88BB-E73E675D5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r>
              <a:rPr lang="en-US" dirty="0"/>
              <a:t>/73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6616F6-1038-4EE0-8E1C-3B6BCB92BA03}"/>
              </a:ext>
            </a:extLst>
          </p:cNvPr>
          <p:cNvSpPr/>
          <p:nvPr/>
        </p:nvSpPr>
        <p:spPr>
          <a:xfrm>
            <a:off x="3252651" y="4663442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0,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-9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5CF78F-397E-4886-BE59-D708ECD16BF8}"/>
              </a:ext>
            </a:extLst>
          </p:cNvPr>
          <p:cNvSpPr txBox="1"/>
          <p:nvPr/>
        </p:nvSpPr>
        <p:spPr>
          <a:xfrm>
            <a:off x="3167743" y="2611867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Cooperate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9B90E5-DE74-4921-9563-EF0A742ACDB6}"/>
              </a:ext>
            </a:extLst>
          </p:cNvPr>
          <p:cNvSpPr txBox="1"/>
          <p:nvPr/>
        </p:nvSpPr>
        <p:spPr>
          <a:xfrm>
            <a:off x="4970416" y="2611867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Defect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990B83-3464-4BB9-800D-B41893F21256}"/>
              </a:ext>
            </a:extLst>
          </p:cNvPr>
          <p:cNvSpPr txBox="1"/>
          <p:nvPr/>
        </p:nvSpPr>
        <p:spPr>
          <a:xfrm>
            <a:off x="1541419" y="3669562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Cooperate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834E02-7B42-4830-A3E0-142C2C291005}"/>
              </a:ext>
            </a:extLst>
          </p:cNvPr>
          <p:cNvSpPr txBox="1"/>
          <p:nvPr/>
        </p:nvSpPr>
        <p:spPr>
          <a:xfrm>
            <a:off x="2050868" y="5141148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Defect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4DAE5FA-031C-4041-BA7C-D7EB38EB8D7E}"/>
              </a:ext>
            </a:extLst>
          </p:cNvPr>
          <p:cNvSpPr/>
          <p:nvPr/>
        </p:nvSpPr>
        <p:spPr>
          <a:xfrm>
            <a:off x="5558585" y="5164663"/>
            <a:ext cx="523220" cy="5232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AC3BBCC-B59A-4765-97A6-37D9CF72BA9D}"/>
              </a:ext>
            </a:extLst>
          </p:cNvPr>
          <p:cNvCxnSpPr>
            <a:cxnSpLocks/>
          </p:cNvCxnSpPr>
          <p:nvPr/>
        </p:nvCxnSpPr>
        <p:spPr>
          <a:xfrm flipH="1">
            <a:off x="4485566" y="4944927"/>
            <a:ext cx="600784" cy="35944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1275FD1-2F44-4F79-A466-FC2BF1A643F7}"/>
              </a:ext>
            </a:extLst>
          </p:cNvPr>
          <p:cNvSpPr/>
          <p:nvPr/>
        </p:nvSpPr>
        <p:spPr>
          <a:xfrm>
            <a:off x="3962343" y="5164663"/>
            <a:ext cx="523220" cy="52322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B922FE-18BE-4B91-B55D-B2A292585400}"/>
              </a:ext>
            </a:extLst>
          </p:cNvPr>
          <p:cNvSpPr txBox="1"/>
          <p:nvPr/>
        </p:nvSpPr>
        <p:spPr>
          <a:xfrm>
            <a:off x="6279605" y="4944927"/>
            <a:ext cx="2796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if Player2 changes its strategy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E83265-EA64-47F0-A61F-EEFE4BC334C1}"/>
              </a:ext>
            </a:extLst>
          </p:cNvPr>
          <p:cNvSpPr/>
          <p:nvPr/>
        </p:nvSpPr>
        <p:spPr>
          <a:xfrm>
            <a:off x="3252651" y="4675755"/>
            <a:ext cx="1489165" cy="14768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B6652B8-590D-487E-B9B9-1581711CA120}"/>
              </a:ext>
            </a:extLst>
          </p:cNvPr>
          <p:cNvCxnSpPr>
            <a:cxnSpLocks/>
          </p:cNvCxnSpPr>
          <p:nvPr/>
        </p:nvCxnSpPr>
        <p:spPr>
          <a:xfrm flipH="1" flipV="1">
            <a:off x="5046110" y="4944927"/>
            <a:ext cx="512475" cy="359444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94E9D5-7A42-4645-A6DF-7691342315DB}"/>
              </a:ext>
            </a:extLst>
          </p:cNvPr>
          <p:cNvSpPr txBox="1"/>
          <p:nvPr/>
        </p:nvSpPr>
        <p:spPr>
          <a:xfrm>
            <a:off x="3333159" y="2110565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2’s Strategy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2F2558-44F4-4B86-A8F1-FEC2335FC60B}"/>
              </a:ext>
            </a:extLst>
          </p:cNvPr>
          <p:cNvSpPr txBox="1"/>
          <p:nvPr/>
        </p:nvSpPr>
        <p:spPr>
          <a:xfrm rot="16200000">
            <a:off x="-330187" y="4217629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1’s Strategy</a:t>
            </a:r>
          </a:p>
        </p:txBody>
      </p:sp>
    </p:spTree>
    <p:extLst>
      <p:ext uri="{BB962C8B-B14F-4D97-AF65-F5344CB8AC3E}">
        <p14:creationId xmlns:p14="http://schemas.microsoft.com/office/powerpoint/2010/main" val="2794824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621B-B282-409A-B64A-06686805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Nash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F093-71DD-4FAE-A156-956D6BC8B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30"/>
            <a:ext cx="8054341" cy="440766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Claim: </a:t>
            </a:r>
            <a:r>
              <a:rPr lang="en-US" b="1" dirty="0"/>
              <a:t>(Defect, Defect) </a:t>
            </a:r>
            <a:r>
              <a:rPr lang="en-US" dirty="0"/>
              <a:t>is an NE in Prisoner’s Dilemma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B949E-CA46-45C5-BD59-4939F1D33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1B432-8824-452D-88BB-E73E675D5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r>
              <a:rPr lang="en-US" dirty="0"/>
              <a:t>/73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C8DF088-647A-4C98-8681-9CFA71543B0D}"/>
              </a:ext>
            </a:extLst>
          </p:cNvPr>
          <p:cNvSpPr/>
          <p:nvPr/>
        </p:nvSpPr>
        <p:spPr>
          <a:xfrm>
            <a:off x="3252651" y="3148151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-1, -1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6DBA9E4-70FB-453F-939B-1E1F4560E70F}"/>
              </a:ext>
            </a:extLst>
          </p:cNvPr>
          <p:cNvSpPr/>
          <p:nvPr/>
        </p:nvSpPr>
        <p:spPr>
          <a:xfrm>
            <a:off x="4777738" y="3148150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-9, 0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B43C48C-8BF0-46D8-8007-F90DD7255F6A}"/>
              </a:ext>
            </a:extLst>
          </p:cNvPr>
          <p:cNvSpPr/>
          <p:nvPr/>
        </p:nvSpPr>
        <p:spPr>
          <a:xfrm>
            <a:off x="3252651" y="4663442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0, -9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17FB7C8-A65D-4D32-9149-05A683ACF80A}"/>
              </a:ext>
            </a:extLst>
          </p:cNvPr>
          <p:cNvSpPr/>
          <p:nvPr/>
        </p:nvSpPr>
        <p:spPr>
          <a:xfrm>
            <a:off x="4777738" y="4663441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-6, -6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547B474-A5B1-47DB-B7FF-22F68ED76E7F}"/>
              </a:ext>
            </a:extLst>
          </p:cNvPr>
          <p:cNvSpPr txBox="1"/>
          <p:nvPr/>
        </p:nvSpPr>
        <p:spPr>
          <a:xfrm>
            <a:off x="3167743" y="2611867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Cooperate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36A264C-ADC2-4E21-8FFC-6B24D66CD7C3}"/>
              </a:ext>
            </a:extLst>
          </p:cNvPr>
          <p:cNvSpPr txBox="1"/>
          <p:nvPr/>
        </p:nvSpPr>
        <p:spPr>
          <a:xfrm>
            <a:off x="4970416" y="2611867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Defect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D8B81BF-88E1-4CCA-81A7-131938CEDD5E}"/>
              </a:ext>
            </a:extLst>
          </p:cNvPr>
          <p:cNvSpPr txBox="1"/>
          <p:nvPr/>
        </p:nvSpPr>
        <p:spPr>
          <a:xfrm>
            <a:off x="1541419" y="3669562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Cooperate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7354AFA-AB87-433C-995D-018E94229095}"/>
              </a:ext>
            </a:extLst>
          </p:cNvPr>
          <p:cNvSpPr txBox="1"/>
          <p:nvPr/>
        </p:nvSpPr>
        <p:spPr>
          <a:xfrm>
            <a:off x="2050868" y="5141148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Defect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88B8B9-2418-425B-8C62-3B875F44EE1E}"/>
              </a:ext>
            </a:extLst>
          </p:cNvPr>
          <p:cNvSpPr/>
          <p:nvPr/>
        </p:nvSpPr>
        <p:spPr>
          <a:xfrm>
            <a:off x="4786840" y="4653210"/>
            <a:ext cx="1489165" cy="149975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94E9D5-7A42-4645-A6DF-7691342315DB}"/>
              </a:ext>
            </a:extLst>
          </p:cNvPr>
          <p:cNvSpPr txBox="1"/>
          <p:nvPr/>
        </p:nvSpPr>
        <p:spPr>
          <a:xfrm>
            <a:off x="3333159" y="2110565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2’s Strategy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F2558-44F4-4B86-A8F1-FEC2335FC60B}"/>
              </a:ext>
            </a:extLst>
          </p:cNvPr>
          <p:cNvSpPr txBox="1"/>
          <p:nvPr/>
        </p:nvSpPr>
        <p:spPr>
          <a:xfrm rot="16200000">
            <a:off x="-330187" y="4217629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1’s Strategy</a:t>
            </a:r>
          </a:p>
        </p:txBody>
      </p:sp>
    </p:spTree>
    <p:extLst>
      <p:ext uri="{BB962C8B-B14F-4D97-AF65-F5344CB8AC3E}">
        <p14:creationId xmlns:p14="http://schemas.microsoft.com/office/powerpoint/2010/main" val="2389100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621B-B282-409A-B64A-06686805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Nash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F093-71DD-4FAE-A156-956D6BC8B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30"/>
            <a:ext cx="8054341" cy="440766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Claim: </a:t>
            </a:r>
            <a:r>
              <a:rPr lang="en-US" b="1" dirty="0"/>
              <a:t>(Cooperate, Cooperate) </a:t>
            </a:r>
            <a:r>
              <a:rPr lang="en-US" dirty="0"/>
              <a:t>is </a:t>
            </a:r>
            <a:r>
              <a:rPr lang="en-US" b="1" dirty="0"/>
              <a:t>not</a:t>
            </a:r>
            <a:r>
              <a:rPr lang="en-US" dirty="0"/>
              <a:t> an 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B949E-CA46-45C5-BD59-4939F1D33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1B432-8824-452D-88BB-E73E675D5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r>
              <a:rPr lang="en-US" dirty="0"/>
              <a:t>/73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C8DF088-647A-4C98-8681-9CFA71543B0D}"/>
              </a:ext>
            </a:extLst>
          </p:cNvPr>
          <p:cNvSpPr/>
          <p:nvPr/>
        </p:nvSpPr>
        <p:spPr>
          <a:xfrm>
            <a:off x="3252651" y="3148151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-1, -1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6DBA9E4-70FB-453F-939B-1E1F4560E70F}"/>
              </a:ext>
            </a:extLst>
          </p:cNvPr>
          <p:cNvSpPr/>
          <p:nvPr/>
        </p:nvSpPr>
        <p:spPr>
          <a:xfrm>
            <a:off x="4777738" y="3148150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-9, 0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B43C48C-8BF0-46D8-8007-F90DD7255F6A}"/>
              </a:ext>
            </a:extLst>
          </p:cNvPr>
          <p:cNvSpPr/>
          <p:nvPr/>
        </p:nvSpPr>
        <p:spPr>
          <a:xfrm>
            <a:off x="3252651" y="4663442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0, -9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17FB7C8-A65D-4D32-9149-05A683ACF80A}"/>
              </a:ext>
            </a:extLst>
          </p:cNvPr>
          <p:cNvSpPr/>
          <p:nvPr/>
        </p:nvSpPr>
        <p:spPr>
          <a:xfrm>
            <a:off x="4777738" y="4663441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-6, -6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547B474-A5B1-47DB-B7FF-22F68ED76E7F}"/>
              </a:ext>
            </a:extLst>
          </p:cNvPr>
          <p:cNvSpPr txBox="1"/>
          <p:nvPr/>
        </p:nvSpPr>
        <p:spPr>
          <a:xfrm>
            <a:off x="3167743" y="2611867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Cooperate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36A264C-ADC2-4E21-8FFC-6B24D66CD7C3}"/>
              </a:ext>
            </a:extLst>
          </p:cNvPr>
          <p:cNvSpPr txBox="1"/>
          <p:nvPr/>
        </p:nvSpPr>
        <p:spPr>
          <a:xfrm>
            <a:off x="4970416" y="2611867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Defect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D8B81BF-88E1-4CCA-81A7-131938CEDD5E}"/>
              </a:ext>
            </a:extLst>
          </p:cNvPr>
          <p:cNvSpPr txBox="1"/>
          <p:nvPr/>
        </p:nvSpPr>
        <p:spPr>
          <a:xfrm>
            <a:off x="1541419" y="3669562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Cooperate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7354AFA-AB87-433C-995D-018E94229095}"/>
              </a:ext>
            </a:extLst>
          </p:cNvPr>
          <p:cNvSpPr txBox="1"/>
          <p:nvPr/>
        </p:nvSpPr>
        <p:spPr>
          <a:xfrm>
            <a:off x="2050868" y="5141148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Defect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88B8B9-2418-425B-8C62-3B875F44EE1E}"/>
              </a:ext>
            </a:extLst>
          </p:cNvPr>
          <p:cNvSpPr/>
          <p:nvPr/>
        </p:nvSpPr>
        <p:spPr>
          <a:xfrm>
            <a:off x="3237440" y="3141547"/>
            <a:ext cx="1489165" cy="149975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94E9D5-7A42-4645-A6DF-7691342315DB}"/>
              </a:ext>
            </a:extLst>
          </p:cNvPr>
          <p:cNvSpPr txBox="1"/>
          <p:nvPr/>
        </p:nvSpPr>
        <p:spPr>
          <a:xfrm>
            <a:off x="3333159" y="2110565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2’s Strategy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F2558-44F4-4B86-A8F1-FEC2335FC60B}"/>
              </a:ext>
            </a:extLst>
          </p:cNvPr>
          <p:cNvSpPr txBox="1"/>
          <p:nvPr/>
        </p:nvSpPr>
        <p:spPr>
          <a:xfrm rot="16200000">
            <a:off x="-330187" y="4217629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1’s Strategy</a:t>
            </a:r>
          </a:p>
        </p:txBody>
      </p:sp>
    </p:spTree>
    <p:extLst>
      <p:ext uri="{BB962C8B-B14F-4D97-AF65-F5344CB8AC3E}">
        <p14:creationId xmlns:p14="http://schemas.microsoft.com/office/powerpoint/2010/main" val="3187697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621B-B282-409A-B64A-06686805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Nash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F093-71DD-4FAE-A156-956D6BC8B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30"/>
            <a:ext cx="8054341" cy="440766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Claim: </a:t>
            </a:r>
            <a:r>
              <a:rPr lang="en-US" b="1" dirty="0"/>
              <a:t>(Cooperate, Cooperate) </a:t>
            </a:r>
            <a:r>
              <a:rPr lang="en-US" dirty="0"/>
              <a:t>is </a:t>
            </a:r>
            <a:r>
              <a:rPr lang="en-US" b="1" dirty="0"/>
              <a:t>not</a:t>
            </a:r>
            <a:r>
              <a:rPr lang="en-US" dirty="0"/>
              <a:t> an 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B949E-CA46-45C5-BD59-4939F1D33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1B432-8824-452D-88BB-E73E675D5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r>
              <a:rPr lang="en-US" dirty="0"/>
              <a:t>/73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C8DF088-647A-4C98-8681-9CFA71543B0D}"/>
              </a:ext>
            </a:extLst>
          </p:cNvPr>
          <p:cNvSpPr/>
          <p:nvPr/>
        </p:nvSpPr>
        <p:spPr>
          <a:xfrm>
            <a:off x="3252651" y="3148151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</a:t>
            </a:r>
            <a:r>
              <a:rPr lang="en-US" sz="3600" dirty="0">
                <a:solidFill>
                  <a:schemeClr val="tx1"/>
                </a:solidFill>
              </a:rPr>
              <a:t>,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6DBA9E4-70FB-453F-939B-1E1F4560E70F}"/>
              </a:ext>
            </a:extLst>
          </p:cNvPr>
          <p:cNvSpPr/>
          <p:nvPr/>
        </p:nvSpPr>
        <p:spPr>
          <a:xfrm>
            <a:off x="4777738" y="3148150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-9</a:t>
            </a:r>
            <a:r>
              <a:rPr lang="en-US" sz="3600" dirty="0">
                <a:solidFill>
                  <a:schemeClr val="tx1"/>
                </a:solidFill>
              </a:rPr>
              <a:t>,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B43C48C-8BF0-46D8-8007-F90DD7255F6A}"/>
              </a:ext>
            </a:extLst>
          </p:cNvPr>
          <p:cNvSpPr/>
          <p:nvPr/>
        </p:nvSpPr>
        <p:spPr>
          <a:xfrm>
            <a:off x="3252651" y="4663442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0, -9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17FB7C8-A65D-4D32-9149-05A683ACF80A}"/>
              </a:ext>
            </a:extLst>
          </p:cNvPr>
          <p:cNvSpPr/>
          <p:nvPr/>
        </p:nvSpPr>
        <p:spPr>
          <a:xfrm>
            <a:off x="4777738" y="4663441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-6, -6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547B474-A5B1-47DB-B7FF-22F68ED76E7F}"/>
              </a:ext>
            </a:extLst>
          </p:cNvPr>
          <p:cNvSpPr txBox="1"/>
          <p:nvPr/>
        </p:nvSpPr>
        <p:spPr>
          <a:xfrm>
            <a:off x="3167743" y="2611867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Cooperate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36A264C-ADC2-4E21-8FFC-6B24D66CD7C3}"/>
              </a:ext>
            </a:extLst>
          </p:cNvPr>
          <p:cNvSpPr txBox="1"/>
          <p:nvPr/>
        </p:nvSpPr>
        <p:spPr>
          <a:xfrm>
            <a:off x="4970416" y="2611867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Defect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D8B81BF-88E1-4CCA-81A7-131938CEDD5E}"/>
              </a:ext>
            </a:extLst>
          </p:cNvPr>
          <p:cNvSpPr txBox="1"/>
          <p:nvPr/>
        </p:nvSpPr>
        <p:spPr>
          <a:xfrm>
            <a:off x="1541419" y="3669562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Cooperate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7354AFA-AB87-433C-995D-018E94229095}"/>
              </a:ext>
            </a:extLst>
          </p:cNvPr>
          <p:cNvSpPr txBox="1"/>
          <p:nvPr/>
        </p:nvSpPr>
        <p:spPr>
          <a:xfrm>
            <a:off x="2050868" y="5141148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Defect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71276-DD76-43E9-8635-60C2E5CEDB6E}"/>
              </a:ext>
            </a:extLst>
          </p:cNvPr>
          <p:cNvSpPr/>
          <p:nvPr/>
        </p:nvSpPr>
        <p:spPr>
          <a:xfrm>
            <a:off x="4777738" y="3148150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-9</a:t>
            </a:r>
            <a:r>
              <a:rPr lang="en-US" sz="3600" dirty="0">
                <a:solidFill>
                  <a:schemeClr val="tx1"/>
                </a:solidFill>
              </a:rPr>
              <a:t>,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83E085-199C-4B7D-9724-FFADC76B3FEA}"/>
              </a:ext>
            </a:extLst>
          </p:cNvPr>
          <p:cNvSpPr/>
          <p:nvPr/>
        </p:nvSpPr>
        <p:spPr>
          <a:xfrm>
            <a:off x="5556430" y="3656499"/>
            <a:ext cx="523220" cy="52322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5B2810-AD71-48E7-B373-0E30AF4D0053}"/>
              </a:ext>
            </a:extLst>
          </p:cNvPr>
          <p:cNvSpPr txBox="1"/>
          <p:nvPr/>
        </p:nvSpPr>
        <p:spPr>
          <a:xfrm>
            <a:off x="6302825" y="3400438"/>
            <a:ext cx="3072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if Player 2 changes its strategy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B45D91-4030-478C-9C4F-35100988E3A8}"/>
              </a:ext>
            </a:extLst>
          </p:cNvPr>
          <p:cNvSpPr/>
          <p:nvPr/>
        </p:nvSpPr>
        <p:spPr>
          <a:xfrm>
            <a:off x="4781694" y="3160463"/>
            <a:ext cx="1489165" cy="14768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EEAF331-5911-413C-87CC-ED59BEF51EDD}"/>
              </a:ext>
            </a:extLst>
          </p:cNvPr>
          <p:cNvSpPr/>
          <p:nvPr/>
        </p:nvSpPr>
        <p:spPr>
          <a:xfrm>
            <a:off x="4032146" y="3638708"/>
            <a:ext cx="523220" cy="5232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D4C8F0-3A1D-40F4-B149-5BB6C23DA1D1}"/>
              </a:ext>
            </a:extLst>
          </p:cNvPr>
          <p:cNvGrpSpPr/>
          <p:nvPr/>
        </p:nvGrpSpPr>
        <p:grpSpPr>
          <a:xfrm flipH="1">
            <a:off x="4529966" y="3369867"/>
            <a:ext cx="1073019" cy="359444"/>
            <a:chOff x="4485566" y="4944927"/>
            <a:chExt cx="1073019" cy="35944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FBD9002-DCFC-426F-BAC5-6668719783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85566" y="4944927"/>
              <a:ext cx="600784" cy="35944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E28F54E-A9C2-462A-A11C-BB895E3DF0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6110" y="4944927"/>
              <a:ext cx="512475" cy="35944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394E9D5-7A42-4645-A6DF-7691342315DB}"/>
              </a:ext>
            </a:extLst>
          </p:cNvPr>
          <p:cNvSpPr txBox="1"/>
          <p:nvPr/>
        </p:nvSpPr>
        <p:spPr>
          <a:xfrm>
            <a:off x="3333159" y="2110565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2’s Strategy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2F2558-44F4-4B86-A8F1-FEC2335FC60B}"/>
              </a:ext>
            </a:extLst>
          </p:cNvPr>
          <p:cNvSpPr txBox="1"/>
          <p:nvPr/>
        </p:nvSpPr>
        <p:spPr>
          <a:xfrm rot="16200000">
            <a:off x="-330187" y="4217629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1’s Strategy</a:t>
            </a:r>
          </a:p>
        </p:txBody>
      </p:sp>
    </p:spTree>
    <p:extLst>
      <p:ext uri="{BB962C8B-B14F-4D97-AF65-F5344CB8AC3E}">
        <p14:creationId xmlns:p14="http://schemas.microsoft.com/office/powerpoint/2010/main" val="324978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7CD6-116D-4729-896C-47BBFE60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Concept: Social Optimum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AD04C-B48A-4F4A-863B-B6944F6B3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30"/>
            <a:ext cx="7990841" cy="440766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Social welfare</a:t>
            </a:r>
            <a:r>
              <a:rPr lang="en-US" dirty="0"/>
              <a:t> in an outcome</a:t>
            </a:r>
          </a:p>
          <a:p>
            <a:pPr lvl="1"/>
            <a:r>
              <a:rPr lang="en-US" sz="2800" b="1" dirty="0"/>
              <a:t>sum of utilities of all players</a:t>
            </a:r>
            <a:r>
              <a:rPr lang="en-US" sz="2800" dirty="0"/>
              <a:t> in the outcome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Social optimum</a:t>
            </a:r>
            <a:r>
              <a:rPr lang="en-US" dirty="0"/>
              <a:t>: </a:t>
            </a:r>
          </a:p>
          <a:p>
            <a:pPr lvl="1"/>
            <a:r>
              <a:rPr lang="en-US" sz="2800" dirty="0"/>
              <a:t>an outcome where </a:t>
            </a:r>
            <a:r>
              <a:rPr lang="en-US" sz="2800" b="1" dirty="0"/>
              <a:t>social welfare </a:t>
            </a:r>
            <a:r>
              <a:rPr lang="en-US" sz="2800" dirty="0"/>
              <a:t>is</a:t>
            </a:r>
            <a:r>
              <a:rPr lang="en-US" sz="2800" b="1" dirty="0"/>
              <a:t> maximized</a:t>
            </a:r>
          </a:p>
          <a:p>
            <a:r>
              <a:rPr lang="en-US" dirty="0"/>
              <a:t>Generally, 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EF569-632D-4DAC-B3FE-BF078AC81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0533C-3070-4162-9E27-1D826EC2B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r>
              <a:rPr lang="en-US" dirty="0"/>
              <a:t>/73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05CBB1-3FC3-474C-AE91-60B6769867FA}"/>
                  </a:ext>
                </a:extLst>
              </p:cNvPr>
              <p:cNvSpPr/>
              <p:nvPr/>
            </p:nvSpPr>
            <p:spPr>
              <a:xfrm>
                <a:off x="1757843" y="4109400"/>
                <a:ext cx="55853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social optimum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⇎</m:t>
                    </m:r>
                  </m:oMath>
                </a14:m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Nash equilibrium</a:t>
                </a:r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05CBB1-3FC3-474C-AE91-60B676986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43" y="4109400"/>
                <a:ext cx="5585375" cy="523220"/>
              </a:xfrm>
              <a:prstGeom prst="rect">
                <a:avLst/>
              </a:prstGeom>
              <a:blipFill>
                <a:blip r:embed="rId3"/>
                <a:stretch>
                  <a:fillRect l="-2181" t="-10465" r="-87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5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7CD6-116D-4729-896C-47BBFE60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Social Optimum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AD04C-B48A-4F4A-863B-B6944F6B3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30"/>
            <a:ext cx="7990841" cy="440766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Claim: </a:t>
            </a:r>
            <a:r>
              <a:rPr lang="en-US" b="1" dirty="0"/>
              <a:t>(Cooperate, Cooperate) </a:t>
            </a:r>
            <a:r>
              <a:rPr lang="en-US" dirty="0"/>
              <a:t>is a </a:t>
            </a:r>
            <a:r>
              <a:rPr lang="en-US" b="1" dirty="0"/>
              <a:t>social optimum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EF569-632D-4DAC-B3FE-BF078AC81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0533C-3070-4162-9E27-1D826EC2B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r>
              <a:rPr lang="en-US" dirty="0"/>
              <a:t>/73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F8FEB5-6257-4C8E-B0E7-F726AD399C01}"/>
              </a:ext>
            </a:extLst>
          </p:cNvPr>
          <p:cNvSpPr/>
          <p:nvPr/>
        </p:nvSpPr>
        <p:spPr>
          <a:xfrm>
            <a:off x="3252651" y="3148151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 + -1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-2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4E0FFC-FDC5-47AB-A800-35CDB5A8E285}"/>
              </a:ext>
            </a:extLst>
          </p:cNvPr>
          <p:cNvSpPr/>
          <p:nvPr/>
        </p:nvSpPr>
        <p:spPr>
          <a:xfrm>
            <a:off x="4777738" y="3148150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-9 + 0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-9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258B89-5FB7-403B-AE57-621D173474DC}"/>
              </a:ext>
            </a:extLst>
          </p:cNvPr>
          <p:cNvSpPr/>
          <p:nvPr/>
        </p:nvSpPr>
        <p:spPr>
          <a:xfrm>
            <a:off x="3252651" y="4663442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0 -9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-9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589F52-1F16-458B-B418-764974F3B2BC}"/>
              </a:ext>
            </a:extLst>
          </p:cNvPr>
          <p:cNvSpPr/>
          <p:nvPr/>
        </p:nvSpPr>
        <p:spPr>
          <a:xfrm>
            <a:off x="4777738" y="4663441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-6 -6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-12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62F2EF-67A4-423F-B663-F707E55C5F2C}"/>
              </a:ext>
            </a:extLst>
          </p:cNvPr>
          <p:cNvSpPr txBox="1"/>
          <p:nvPr/>
        </p:nvSpPr>
        <p:spPr>
          <a:xfrm>
            <a:off x="3167743" y="2611867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Cooperate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6329A2-9CFF-40D1-B82D-DF209F4AD77B}"/>
              </a:ext>
            </a:extLst>
          </p:cNvPr>
          <p:cNvSpPr txBox="1"/>
          <p:nvPr/>
        </p:nvSpPr>
        <p:spPr>
          <a:xfrm>
            <a:off x="4970416" y="2611867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6A53ED-1492-4B17-9514-6CC5EBA34CEF}"/>
              </a:ext>
            </a:extLst>
          </p:cNvPr>
          <p:cNvSpPr txBox="1"/>
          <p:nvPr/>
        </p:nvSpPr>
        <p:spPr>
          <a:xfrm>
            <a:off x="1541419" y="3669562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Cooperate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A69A24-1500-4F07-9359-6A8C01E948AE}"/>
              </a:ext>
            </a:extLst>
          </p:cNvPr>
          <p:cNvSpPr txBox="1"/>
          <p:nvPr/>
        </p:nvSpPr>
        <p:spPr>
          <a:xfrm>
            <a:off x="2050868" y="5141148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Defect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921C51-87EB-4C81-AAF8-2A483ACBC04A}"/>
              </a:ext>
            </a:extLst>
          </p:cNvPr>
          <p:cNvSpPr/>
          <p:nvPr/>
        </p:nvSpPr>
        <p:spPr>
          <a:xfrm>
            <a:off x="3237440" y="3141547"/>
            <a:ext cx="1504376" cy="149975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94E9D5-7A42-4645-A6DF-7691342315DB}"/>
              </a:ext>
            </a:extLst>
          </p:cNvPr>
          <p:cNvSpPr txBox="1"/>
          <p:nvPr/>
        </p:nvSpPr>
        <p:spPr>
          <a:xfrm>
            <a:off x="3333159" y="2110565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2’s Strategy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2F2558-44F4-4B86-A8F1-FEC2335FC60B}"/>
              </a:ext>
            </a:extLst>
          </p:cNvPr>
          <p:cNvSpPr txBox="1"/>
          <p:nvPr/>
        </p:nvSpPr>
        <p:spPr>
          <a:xfrm rot="16200000">
            <a:off x="-330187" y="4217629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1’s Strategy</a:t>
            </a:r>
          </a:p>
        </p:txBody>
      </p:sp>
    </p:spTree>
    <p:extLst>
      <p:ext uri="{BB962C8B-B14F-4D97-AF65-F5344CB8AC3E}">
        <p14:creationId xmlns:p14="http://schemas.microsoft.com/office/powerpoint/2010/main" val="3007226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7CD6-116D-4729-896C-47BBFE60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Social Optimum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AD04C-B48A-4F4A-863B-B6944F6B3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461430"/>
                <a:ext cx="7990841" cy="4407664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Nash equilibrium </a:t>
                </a:r>
                <a14:m>
                  <m:oMath xmlns:m="http://schemas.openxmlformats.org/officeDocument/2006/math">
                    <m:r>
                      <a:rPr lang="en-US" sz="32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⇎</m:t>
                    </m:r>
                  </m:oMath>
                </a14:m>
                <a:r>
                  <a:rPr lang="en-US" sz="3200" dirty="0"/>
                  <a:t> social optimum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AD04C-B48A-4F4A-863B-B6944F6B3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461430"/>
                <a:ext cx="7990841" cy="4407664"/>
              </a:xfrm>
              <a:blipFill>
                <a:blip r:embed="rId3"/>
                <a:stretch>
                  <a:fillRect l="-2899" t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EF569-632D-4DAC-B3FE-BF078AC81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0533C-3070-4162-9E27-1D826EC2B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r>
              <a:rPr lang="en-US" dirty="0"/>
              <a:t>/73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F8FEB5-6257-4C8E-B0E7-F726AD399C01}"/>
              </a:ext>
            </a:extLst>
          </p:cNvPr>
          <p:cNvSpPr/>
          <p:nvPr/>
        </p:nvSpPr>
        <p:spPr>
          <a:xfrm>
            <a:off x="3252651" y="3148151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-1, -2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4E0FFC-FDC5-47AB-A800-35CDB5A8E285}"/>
              </a:ext>
            </a:extLst>
          </p:cNvPr>
          <p:cNvSpPr/>
          <p:nvPr/>
        </p:nvSpPr>
        <p:spPr>
          <a:xfrm>
            <a:off x="4777738" y="3148150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-9, 0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258B89-5FB7-403B-AE57-621D173474DC}"/>
              </a:ext>
            </a:extLst>
          </p:cNvPr>
          <p:cNvSpPr/>
          <p:nvPr/>
        </p:nvSpPr>
        <p:spPr>
          <a:xfrm>
            <a:off x="3252651" y="4663442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0, -9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589F52-1F16-458B-B418-764974F3B2BC}"/>
              </a:ext>
            </a:extLst>
          </p:cNvPr>
          <p:cNvSpPr/>
          <p:nvPr/>
        </p:nvSpPr>
        <p:spPr>
          <a:xfrm>
            <a:off x="4777738" y="4663441"/>
            <a:ext cx="1489165" cy="1489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-6, -6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62F2EF-67A4-423F-B663-F707E55C5F2C}"/>
              </a:ext>
            </a:extLst>
          </p:cNvPr>
          <p:cNvSpPr txBox="1"/>
          <p:nvPr/>
        </p:nvSpPr>
        <p:spPr>
          <a:xfrm>
            <a:off x="3167743" y="2611867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Cooperate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6329A2-9CFF-40D1-B82D-DF209F4AD77B}"/>
              </a:ext>
            </a:extLst>
          </p:cNvPr>
          <p:cNvSpPr txBox="1"/>
          <p:nvPr/>
        </p:nvSpPr>
        <p:spPr>
          <a:xfrm>
            <a:off x="4970416" y="2611867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6A53ED-1492-4B17-9514-6CC5EBA34CEF}"/>
              </a:ext>
            </a:extLst>
          </p:cNvPr>
          <p:cNvSpPr txBox="1"/>
          <p:nvPr/>
        </p:nvSpPr>
        <p:spPr>
          <a:xfrm>
            <a:off x="1541419" y="3669562"/>
            <a:ext cx="184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Cooperate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A69A24-1500-4F07-9359-6A8C01E948AE}"/>
              </a:ext>
            </a:extLst>
          </p:cNvPr>
          <p:cNvSpPr txBox="1"/>
          <p:nvPr/>
        </p:nvSpPr>
        <p:spPr>
          <a:xfrm>
            <a:off x="2050868" y="5141148"/>
            <a:ext cx="12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Defect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921C51-87EB-4C81-AAF8-2A483ACBC04A}"/>
              </a:ext>
            </a:extLst>
          </p:cNvPr>
          <p:cNvSpPr/>
          <p:nvPr/>
        </p:nvSpPr>
        <p:spPr>
          <a:xfrm>
            <a:off x="3237440" y="3141547"/>
            <a:ext cx="1504376" cy="149975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94E9D5-7A42-4645-A6DF-7691342315DB}"/>
              </a:ext>
            </a:extLst>
          </p:cNvPr>
          <p:cNvSpPr txBox="1"/>
          <p:nvPr/>
        </p:nvSpPr>
        <p:spPr>
          <a:xfrm>
            <a:off x="3333159" y="2110565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2’s Strategy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2F2558-44F4-4B86-A8F1-FEC2335FC60B}"/>
              </a:ext>
            </a:extLst>
          </p:cNvPr>
          <p:cNvSpPr txBox="1"/>
          <p:nvPr/>
        </p:nvSpPr>
        <p:spPr>
          <a:xfrm rot="16200000">
            <a:off x="-330187" y="4217629"/>
            <a:ext cx="32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1’s Strategy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88B8B9-2418-425B-8C62-3B875F44EE1E}"/>
              </a:ext>
            </a:extLst>
          </p:cNvPr>
          <p:cNvSpPr/>
          <p:nvPr/>
        </p:nvSpPr>
        <p:spPr>
          <a:xfrm>
            <a:off x="4786840" y="4653210"/>
            <a:ext cx="1489165" cy="1499759"/>
          </a:xfrm>
          <a:prstGeom prst="rect">
            <a:avLst/>
          </a:prstGeom>
          <a:noFill/>
          <a:ln w="57150">
            <a:solidFill>
              <a:srgbClr val="994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0517" y="2085388"/>
            <a:ext cx="185130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Social 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optimum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AC3BBCC-B59A-4765-97A6-37D9CF72BA9D}"/>
              </a:ext>
            </a:extLst>
          </p:cNvPr>
          <p:cNvCxnSpPr>
            <a:cxnSpLocks/>
          </p:cNvCxnSpPr>
          <p:nvPr/>
        </p:nvCxnSpPr>
        <p:spPr>
          <a:xfrm>
            <a:off x="2462350" y="3095088"/>
            <a:ext cx="1334398" cy="40348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81544" y="3360000"/>
            <a:ext cx="213575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Nash equilibrium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C3BBCC-B59A-4765-97A6-37D9CF72BA9D}"/>
              </a:ext>
            </a:extLst>
          </p:cNvPr>
          <p:cNvCxnSpPr>
            <a:cxnSpLocks/>
          </p:cNvCxnSpPr>
          <p:nvPr/>
        </p:nvCxnSpPr>
        <p:spPr>
          <a:xfrm flipH="1">
            <a:off x="5943600" y="4412974"/>
            <a:ext cx="1192696" cy="728174"/>
          </a:xfrm>
          <a:prstGeom prst="straightConnector1">
            <a:avLst/>
          </a:prstGeom>
          <a:ln w="57150">
            <a:solidFill>
              <a:srgbClr val="994F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969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286605"/>
            <a:ext cx="8830678" cy="1054704"/>
          </a:xfrm>
        </p:spPr>
        <p:txBody>
          <a:bodyPr>
            <a:normAutofit/>
          </a:bodyPr>
          <a:lstStyle/>
          <a:p>
            <a:r>
              <a:rPr lang="en-US" dirty="0"/>
              <a:t>Game Theory Concepts: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61430"/>
            <a:ext cx="7468286" cy="440766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Nash equilibrium</a:t>
            </a:r>
            <a:r>
              <a:rPr lang="en-US" dirty="0"/>
              <a:t>: an outcome where </a:t>
            </a:r>
            <a:r>
              <a:rPr lang="en-US" b="1" dirty="0"/>
              <a:t>each user best responds </a:t>
            </a:r>
            <a:r>
              <a:rPr lang="en-US" dirty="0"/>
              <a:t>to others’ strategies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Social welfare</a:t>
            </a:r>
            <a:r>
              <a:rPr lang="en-US" dirty="0"/>
              <a:t>: </a:t>
            </a:r>
            <a:r>
              <a:rPr lang="en-US" b="1" dirty="0"/>
              <a:t>sum of utilities</a:t>
            </a:r>
            <a:r>
              <a:rPr lang="en-US" dirty="0"/>
              <a:t> of all players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Social optimum</a:t>
            </a:r>
            <a:r>
              <a:rPr lang="en-US" dirty="0"/>
              <a:t>: an outcome where the </a:t>
            </a:r>
            <a:r>
              <a:rPr lang="en-US" b="1" dirty="0"/>
              <a:t>social welfare is maximized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r>
              <a:rPr lang="en-US" dirty="0"/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1144465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road map">
            <a:extLst>
              <a:ext uri="{FF2B5EF4-FFF2-40B4-BE49-F238E27FC236}">
                <a16:creationId xmlns:a16="http://schemas.microsoft.com/office/drawing/2014/main" id="{797FA843-7B83-445B-A792-A12F0DDD9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92" y="2264229"/>
            <a:ext cx="3048000" cy="39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 result for finish line">
            <a:extLst>
              <a:ext uri="{FF2B5EF4-FFF2-40B4-BE49-F238E27FC236}">
                <a16:creationId xmlns:a16="http://schemas.microsoft.com/office/drawing/2014/main" id="{13DBFD19-C315-4039-A909-2BF908814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37" y="1575702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r>
              <a:rPr lang="en-US" dirty="0"/>
              <a:t>/73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22959" y="1461430"/>
            <a:ext cx="7543801" cy="44076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0000" indent="-18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Concepts in Game Theory</a:t>
            </a:r>
          </a:p>
          <a:p>
            <a:r>
              <a:rPr lang="en-US" b="1" dirty="0">
                <a:solidFill>
                  <a:srgbClr val="FF0000"/>
                </a:solidFill>
              </a:rPr>
              <a:t>Game-theoretic Models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Sharable Good Game &lt;&lt;</a:t>
            </a:r>
          </a:p>
          <a:p>
            <a:pPr lvl="1"/>
            <a:r>
              <a:rPr lang="en-US" sz="2800" dirty="0"/>
              <a:t>Sharable Good Game with Access Cost</a:t>
            </a:r>
          </a:p>
          <a:p>
            <a:r>
              <a:rPr lang="en-US" dirty="0"/>
              <a:t>Simulation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43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Sharable Good Game (SGG)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461429"/>
                <a:ext cx="7543801" cy="4860993"/>
              </a:xfrm>
            </p:spPr>
            <p:txBody>
              <a:bodyPr/>
              <a:lstStyle/>
              <a:p>
                <a:r>
                  <a:rPr lang="en-US" dirty="0"/>
                  <a:t>Consider a good sharable with friends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Players</a:t>
                </a:r>
                <a:r>
                  <a:rPr lang="en-US" dirty="0"/>
                  <a:t>: nodes in a social network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Strategy set</a:t>
                </a:r>
                <a:r>
                  <a:rPr lang="en-US" dirty="0"/>
                  <a:t>: </a:t>
                </a:r>
                <a:r>
                  <a:rPr lang="en-US" i="1" dirty="0"/>
                  <a:t>buy</a:t>
                </a:r>
                <a:r>
                  <a:rPr lang="en-US" dirty="0"/>
                  <a:t> a good (    ) or </a:t>
                </a:r>
                <a:r>
                  <a:rPr lang="en-US" i="1" dirty="0"/>
                  <a:t>not buy</a:t>
                </a:r>
                <a:r>
                  <a:rPr lang="en-US" dirty="0"/>
                  <a:t> (    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i="1" dirty="0"/>
              </a:p>
              <a:p>
                <a:pPr lvl="1"/>
                <a:endParaRPr lang="en-US" i="1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Utility</a:t>
                </a:r>
                <a:r>
                  <a:rPr lang="en-US" dirty="0"/>
                  <a:t>:</a:t>
                </a:r>
                <a:endParaRPr lang="en-US" i="1" dirty="0"/>
              </a:p>
              <a:p>
                <a:pPr lvl="1"/>
                <a:r>
                  <a:rPr lang="en-US" b="1" dirty="0"/>
                  <a:t>owner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dirty="0"/>
                  <a:t> (benefit) –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(price)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b="1" dirty="0"/>
                  <a:t>free rider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dirty="0"/>
                  <a:t> (benefit) </a:t>
                </a:r>
              </a:p>
              <a:p>
                <a:pPr lvl="1"/>
                <a:r>
                  <a:rPr lang="en-US" b="1" dirty="0"/>
                  <a:t>underprivileged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461429"/>
                <a:ext cx="7543801" cy="4860993"/>
              </a:xfrm>
              <a:blipFill>
                <a:blip r:embed="rId3"/>
                <a:stretch>
                  <a:fillRect l="-2666" t="-2133" b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r>
              <a:rPr lang="en-US" dirty="0"/>
              <a:t>/73</a:t>
            </a: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4711023" y="2664160"/>
            <a:ext cx="279386" cy="27938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6895793" y="2684104"/>
            <a:ext cx="261928" cy="2619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05EBB9-FFF5-49F9-B9D8-DEDED476E19C}"/>
              </a:ext>
            </a:extLst>
          </p:cNvPr>
          <p:cNvGrpSpPr/>
          <p:nvPr/>
        </p:nvGrpSpPr>
        <p:grpSpPr>
          <a:xfrm>
            <a:off x="1564523" y="3924193"/>
            <a:ext cx="3143186" cy="261928"/>
            <a:chOff x="1818973" y="5406964"/>
            <a:chExt cx="4937834" cy="41148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D9F935C-6F57-441D-9954-5140531535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7758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4CE237C-AE64-4DAD-B6FE-AF5E7378AE87}"/>
                </a:ext>
              </a:extLst>
            </p:cNvPr>
            <p:cNvCxnSpPr/>
            <p:nvPr/>
          </p:nvCxnSpPr>
          <p:spPr>
            <a:xfrm>
              <a:off x="2116025" y="5620891"/>
              <a:ext cx="452635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3C7E77-4F9A-4954-AE7C-FF666B1BC1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8973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DEE7973-EAFE-4285-802B-EF28073F8C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6543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0C1773-D508-4EE5-9420-CEFF033EFD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5327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771411F-546F-4412-8B40-34ABB6668C4E}"/>
              </a:ext>
            </a:extLst>
          </p:cNvPr>
          <p:cNvSpPr/>
          <p:nvPr/>
        </p:nvSpPr>
        <p:spPr>
          <a:xfrm>
            <a:off x="2214000" y="4187741"/>
            <a:ext cx="973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owner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F996BD-3BB6-4E3B-982F-1C90C33A4BB2}"/>
              </a:ext>
            </a:extLst>
          </p:cNvPr>
          <p:cNvSpPr/>
          <p:nvPr/>
        </p:nvSpPr>
        <p:spPr>
          <a:xfrm>
            <a:off x="5582824" y="4004037"/>
            <a:ext cx="2369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underprivileged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1ED17CF-37BB-4671-8FB6-2A40B11B105D}"/>
              </a:ext>
            </a:extLst>
          </p:cNvPr>
          <p:cNvSpPr/>
          <p:nvPr/>
        </p:nvSpPr>
        <p:spPr>
          <a:xfrm>
            <a:off x="2214000" y="3131141"/>
            <a:ext cx="5259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free rider (friends of the owner)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1874F9C-9FD6-4D7C-9E9F-2539E4EB7FAE}"/>
              </a:ext>
            </a:extLst>
          </p:cNvPr>
          <p:cNvCxnSpPr/>
          <p:nvPr/>
        </p:nvCxnSpPr>
        <p:spPr>
          <a:xfrm>
            <a:off x="2655906" y="3596034"/>
            <a:ext cx="738910" cy="3045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EE12E7D-46A9-41D8-B86F-521FE8FC5A2F}"/>
              </a:ext>
            </a:extLst>
          </p:cNvPr>
          <p:cNvCxnSpPr/>
          <p:nvPr/>
        </p:nvCxnSpPr>
        <p:spPr>
          <a:xfrm flipH="1">
            <a:off x="1932736" y="3606223"/>
            <a:ext cx="723170" cy="3163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19A3465-E172-4D5C-A547-022908E4DC9E}"/>
              </a:ext>
            </a:extLst>
          </p:cNvPr>
          <p:cNvCxnSpPr>
            <a:cxnSpLocks/>
          </p:cNvCxnSpPr>
          <p:nvPr/>
        </p:nvCxnSpPr>
        <p:spPr>
          <a:xfrm flipH="1" flipV="1">
            <a:off x="4846639" y="4060368"/>
            <a:ext cx="740785" cy="1641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39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Sharable Goods: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3972765"/>
            <a:ext cx="7543801" cy="2124930"/>
          </a:xfrm>
        </p:spPr>
        <p:txBody>
          <a:bodyPr>
            <a:normAutofit/>
          </a:bodyPr>
          <a:lstStyle/>
          <a:p>
            <a:r>
              <a:rPr lang="en-US" dirty="0"/>
              <a:t>Used occasionally</a:t>
            </a:r>
          </a:p>
          <a:p>
            <a:r>
              <a:rPr lang="en-US" dirty="0"/>
              <a:t>Lend to </a:t>
            </a:r>
            <a:r>
              <a:rPr lang="en-US" b="1" dirty="0"/>
              <a:t>friends</a:t>
            </a:r>
            <a:endParaRPr lang="en-US" dirty="0"/>
          </a:p>
          <a:p>
            <a:r>
              <a:rPr lang="en-US" dirty="0"/>
              <a:t>Do not lend to </a:t>
            </a:r>
            <a:r>
              <a:rPr lang="en-US" b="1" dirty="0"/>
              <a:t>strangers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r>
              <a:rPr lang="en-US" dirty="0"/>
              <a:t>/73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9" y="1980525"/>
            <a:ext cx="2232704" cy="16707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681" y="2076615"/>
            <a:ext cx="2392959" cy="147861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25908" y="14817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CDE3D8-64BF-47DE-ADAE-6E7FA6E32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680" y="2164980"/>
            <a:ext cx="2207406" cy="13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2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Nash Equilibrium: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450577"/>
            <a:ext cx="7543801" cy="3632723"/>
          </a:xfrm>
        </p:spPr>
        <p:txBody>
          <a:bodyPr>
            <a:normAutofit/>
          </a:bodyPr>
          <a:lstStyle/>
          <a:p>
            <a:pPr marL="424350" indent="-514350">
              <a:buFont typeface="+mj-lt"/>
              <a:buAutoNum type="arabicPeriod"/>
            </a:pPr>
            <a:r>
              <a:rPr lang="en-US" altLang="ko-KR" b="1" dirty="0"/>
              <a:t>no </a:t>
            </a:r>
            <a:r>
              <a:rPr lang="en-US" b="1" dirty="0"/>
              <a:t>underprivileged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/>
              <a:t>nodes</a:t>
            </a:r>
          </a:p>
          <a:p>
            <a:pPr lvl="1"/>
            <a:r>
              <a:rPr lang="en-US" dirty="0"/>
              <a:t>underprivileged nodes become owners by changing their strategy to “buy”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sz="1200" dirty="0"/>
          </a:p>
          <a:p>
            <a:pPr marL="424350" indent="-514350">
              <a:buFont typeface="+mj-lt"/>
              <a:buAutoNum type="arabicPeriod"/>
            </a:pPr>
            <a:r>
              <a:rPr lang="en-US" altLang="ko-KR" b="1" dirty="0"/>
              <a:t>owners have no owner friends </a:t>
            </a:r>
          </a:p>
          <a:p>
            <a:pPr lvl="1"/>
            <a:r>
              <a:rPr lang="en-US" dirty="0"/>
              <a:t>otherwise, owners become free riders by changing their strategy to “not buy”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r>
              <a:rPr lang="en-US" dirty="0"/>
              <a:t>/73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73CD403-176A-4222-9212-1941C997A5EC}"/>
              </a:ext>
            </a:extLst>
          </p:cNvPr>
          <p:cNvSpPr/>
          <p:nvPr/>
        </p:nvSpPr>
        <p:spPr>
          <a:xfrm>
            <a:off x="1003500" y="1477602"/>
            <a:ext cx="6977905" cy="954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Utility comparison: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free rider &gt; owner &gt; underprivileged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95A90A1-78D8-461E-B056-A5B32CBD2A2B}"/>
              </a:ext>
            </a:extLst>
          </p:cNvPr>
          <p:cNvGrpSpPr/>
          <p:nvPr/>
        </p:nvGrpSpPr>
        <p:grpSpPr>
          <a:xfrm>
            <a:off x="850181" y="3758519"/>
            <a:ext cx="3143186" cy="261928"/>
            <a:chOff x="1818973" y="5406964"/>
            <a:chExt cx="4937834" cy="41148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3E8C24C-CCA9-4AE1-86AE-7679A8C4AC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7758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5CD5C01-8DF9-4EB8-8AE1-7AB35C99C2B6}"/>
                </a:ext>
              </a:extLst>
            </p:cNvPr>
            <p:cNvCxnSpPr/>
            <p:nvPr/>
          </p:nvCxnSpPr>
          <p:spPr>
            <a:xfrm>
              <a:off x="2116025" y="5620891"/>
              <a:ext cx="452635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A004B77-9D55-4D9F-AF4D-2716A5D73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8973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9A782A3-B658-4AD4-905D-C8B5022092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6543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4CF0FEA-F63E-4EC2-9357-4508A68C6A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5327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89C0C71-3D57-4E2B-89B5-C3DAA5C6D6C0}"/>
              </a:ext>
            </a:extLst>
          </p:cNvPr>
          <p:cNvGrpSpPr/>
          <p:nvPr/>
        </p:nvGrpSpPr>
        <p:grpSpPr>
          <a:xfrm>
            <a:off x="5264687" y="3758519"/>
            <a:ext cx="3143186" cy="261928"/>
            <a:chOff x="1818973" y="5406964"/>
            <a:chExt cx="4937834" cy="41148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5552330-6E45-49F7-B2BD-29B61BFE67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7758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7726C11-AAFE-44F8-9D81-9EF1F663E2DC}"/>
                </a:ext>
              </a:extLst>
            </p:cNvPr>
            <p:cNvCxnSpPr/>
            <p:nvPr/>
          </p:nvCxnSpPr>
          <p:spPr>
            <a:xfrm>
              <a:off x="2116025" y="5620891"/>
              <a:ext cx="452635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92F5F0D-955B-43FE-9BF9-D750EAE04B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8973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B019F96-EB90-48B5-9BDB-5D458D6CEA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6543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3D6F894-7867-46CB-8297-D5F46A9847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5327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D0F3AF1D-9C1B-4906-9A1A-C00B5ADF311B}"/>
              </a:ext>
            </a:extLst>
          </p:cNvPr>
          <p:cNvSpPr/>
          <p:nvPr/>
        </p:nvSpPr>
        <p:spPr>
          <a:xfrm>
            <a:off x="2771020" y="4074781"/>
            <a:ext cx="2369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underprivileged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3F92D6F-7618-427C-9409-8B8FE22A2C18}"/>
              </a:ext>
            </a:extLst>
          </p:cNvPr>
          <p:cNvGrpSpPr/>
          <p:nvPr/>
        </p:nvGrpSpPr>
        <p:grpSpPr>
          <a:xfrm>
            <a:off x="850181" y="5711161"/>
            <a:ext cx="3143186" cy="261928"/>
            <a:chOff x="1818973" y="5406964"/>
            <a:chExt cx="4937834" cy="41148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59D6710-14E6-452F-8CEF-ED311D54A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7758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E9AFB70-8FF8-4B8F-AC32-95055D1C258E}"/>
                </a:ext>
              </a:extLst>
            </p:cNvPr>
            <p:cNvCxnSpPr/>
            <p:nvPr/>
          </p:nvCxnSpPr>
          <p:spPr>
            <a:xfrm>
              <a:off x="2116025" y="5620891"/>
              <a:ext cx="452635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F7DE56E-7A8B-4D32-BC08-A8E1183A91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8973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6A94AD0-FA28-4439-B963-FB5E6BD00B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6543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8F7D77A-5E59-4853-9BB1-81B5A4EC30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5327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BBDC385-EC9D-4802-9421-0A49BBB0F5E6}"/>
              </a:ext>
            </a:extLst>
          </p:cNvPr>
          <p:cNvGrpSpPr/>
          <p:nvPr/>
        </p:nvGrpSpPr>
        <p:grpSpPr>
          <a:xfrm>
            <a:off x="5264687" y="5711161"/>
            <a:ext cx="3143186" cy="261928"/>
            <a:chOff x="1818973" y="5406964"/>
            <a:chExt cx="4937834" cy="411480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FD98FA7-10DB-4544-80B0-DABC582DAE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7758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7C9C756-DDF2-4DD1-BED4-A89EE137850D}"/>
                </a:ext>
              </a:extLst>
            </p:cNvPr>
            <p:cNvCxnSpPr/>
            <p:nvPr/>
          </p:nvCxnSpPr>
          <p:spPr>
            <a:xfrm>
              <a:off x="2116025" y="5620891"/>
              <a:ext cx="452635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D9F2F69-65E0-49AE-98A2-B27E6DE5A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8973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C79814E-937F-4D7A-AE8B-5A4784FF8C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6543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5506860-6278-4EE6-A885-85DD83D7D0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5327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361DCCF6-60E0-48DD-ACEC-30D2B2BAADEC}"/>
              </a:ext>
            </a:extLst>
          </p:cNvPr>
          <p:cNvSpPr/>
          <p:nvPr/>
        </p:nvSpPr>
        <p:spPr>
          <a:xfrm>
            <a:off x="4375695" y="3694809"/>
            <a:ext cx="457200" cy="4375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Arrow: Right 112">
            <a:extLst>
              <a:ext uri="{FF2B5EF4-FFF2-40B4-BE49-F238E27FC236}">
                <a16:creationId xmlns:a16="http://schemas.microsoft.com/office/drawing/2014/main" id="{259242EE-6351-452C-BCB4-5DE57C46F546}"/>
              </a:ext>
            </a:extLst>
          </p:cNvPr>
          <p:cNvSpPr/>
          <p:nvPr/>
        </p:nvSpPr>
        <p:spPr>
          <a:xfrm>
            <a:off x="4375695" y="5639025"/>
            <a:ext cx="457200" cy="4375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7319B92-A86E-422A-B375-3086C00DCB93}"/>
              </a:ext>
            </a:extLst>
          </p:cNvPr>
          <p:cNvSpPr/>
          <p:nvPr/>
        </p:nvSpPr>
        <p:spPr>
          <a:xfrm>
            <a:off x="3607452" y="3644313"/>
            <a:ext cx="511253" cy="511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25C3238-B18E-43E4-8AD7-FB8F612E42A0}"/>
              </a:ext>
            </a:extLst>
          </p:cNvPr>
          <p:cNvSpPr/>
          <p:nvPr/>
        </p:nvSpPr>
        <p:spPr>
          <a:xfrm>
            <a:off x="726628" y="5600925"/>
            <a:ext cx="506025" cy="511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EA3F1EF-5555-4E82-933C-AC6477B8DC46}"/>
              </a:ext>
            </a:extLst>
          </p:cNvPr>
          <p:cNvSpPr/>
          <p:nvPr/>
        </p:nvSpPr>
        <p:spPr>
          <a:xfrm>
            <a:off x="8012870" y="3644313"/>
            <a:ext cx="511253" cy="511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B003D6-1AE7-4CF2-BF39-8B84D1DE85C3}"/>
              </a:ext>
            </a:extLst>
          </p:cNvPr>
          <p:cNvSpPr/>
          <p:nvPr/>
        </p:nvSpPr>
        <p:spPr>
          <a:xfrm>
            <a:off x="7820442" y="4074781"/>
            <a:ext cx="106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owner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609C64-8A02-4331-B1A7-88B16A791347}"/>
              </a:ext>
            </a:extLst>
          </p:cNvPr>
          <p:cNvSpPr/>
          <p:nvPr/>
        </p:nvSpPr>
        <p:spPr>
          <a:xfrm>
            <a:off x="508218" y="5977834"/>
            <a:ext cx="106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owner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BC8D5F2-FDE5-4739-9581-24A514AC78FD}"/>
              </a:ext>
            </a:extLst>
          </p:cNvPr>
          <p:cNvSpPr/>
          <p:nvPr/>
        </p:nvSpPr>
        <p:spPr>
          <a:xfrm>
            <a:off x="5142223" y="5600925"/>
            <a:ext cx="506025" cy="511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1E3739C-E038-4D20-9C2D-67AF1F9B3948}"/>
              </a:ext>
            </a:extLst>
          </p:cNvPr>
          <p:cNvSpPr/>
          <p:nvPr/>
        </p:nvSpPr>
        <p:spPr>
          <a:xfrm>
            <a:off x="4713364" y="5988642"/>
            <a:ext cx="151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free rider</a:t>
            </a:r>
          </a:p>
        </p:txBody>
      </p:sp>
    </p:spTree>
    <p:extLst>
      <p:ext uri="{BB962C8B-B14F-4D97-AF65-F5344CB8AC3E}">
        <p14:creationId xmlns:p14="http://schemas.microsoft.com/office/powerpoint/2010/main" val="20548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12" grpId="0" animBg="1"/>
      <p:bldP spid="113" grpId="0" animBg="1"/>
      <p:bldP spid="114" grpId="0" animBg="1"/>
      <p:bldP spid="115" grpId="0" animBg="1"/>
      <p:bldP spid="117" grpId="0" animBg="1"/>
      <p:bldP spid="38" grpId="0"/>
      <p:bldP spid="39" grpId="0"/>
      <p:bldP spid="40" grpId="0" animBg="1"/>
      <p:bldP spid="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Nash Equilibrium: Existence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4014651"/>
            <a:ext cx="7759338" cy="301751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Proof:</a:t>
            </a:r>
            <a:r>
              <a:rPr lang="en-US" dirty="0"/>
              <a:t> The following algorithm always gives an 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r>
              <a:rPr lang="en-US" dirty="0"/>
              <a:t>/73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3EB5CB6-841F-49C4-95DD-958107ED31FE}"/>
              </a:ext>
            </a:extLst>
          </p:cNvPr>
          <p:cNvSpPr/>
          <p:nvPr/>
        </p:nvSpPr>
        <p:spPr>
          <a:xfrm>
            <a:off x="444454" y="2924782"/>
            <a:ext cx="8268472" cy="954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Theorem </a:t>
            </a:r>
            <a:r>
              <a:rPr lang="en-US" sz="2800" dirty="0">
                <a:solidFill>
                  <a:srgbClr val="0070C0"/>
                </a:solidFill>
              </a:rPr>
              <a:t>[Existence of NEs in SGG]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any social network, there exists a Nash Equilibrium.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79356C3-BC99-4E0C-9214-66458274E275}"/>
              </a:ext>
            </a:extLst>
          </p:cNvPr>
          <p:cNvSpPr/>
          <p:nvPr/>
        </p:nvSpPr>
        <p:spPr>
          <a:xfrm>
            <a:off x="1271975" y="4621014"/>
            <a:ext cx="664577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initialize the strategy of every node to “not buy”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repeat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until there is no underprivileged node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 an underprivileged node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 its strategy to “buy”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7E8774-07D3-484C-952A-197E25DD4AA5}"/>
              </a:ext>
            </a:extLst>
          </p:cNvPr>
          <p:cNvGrpSpPr/>
          <p:nvPr/>
        </p:nvGrpSpPr>
        <p:grpSpPr>
          <a:xfrm>
            <a:off x="208456" y="1457180"/>
            <a:ext cx="8502775" cy="1342571"/>
            <a:chOff x="257688" y="3799516"/>
            <a:chExt cx="8502775" cy="13425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8AE44A-F271-4F34-BE98-F8BF3525057D}"/>
                </a:ext>
              </a:extLst>
            </p:cNvPr>
            <p:cNvSpPr txBox="1"/>
            <p:nvPr/>
          </p:nvSpPr>
          <p:spPr>
            <a:xfrm>
              <a:off x="1566486" y="4031847"/>
              <a:ext cx="7193977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“Do Nash equilibria exist </a:t>
              </a:r>
            </a:p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 every social network?”</a:t>
              </a:r>
            </a:p>
          </p:txBody>
        </p:sp>
        <p:pic>
          <p:nvPicPr>
            <p:cNvPr id="10" name="Picture 4" descr="Cute question mark clipart kid">
              <a:extLst>
                <a:ext uri="{FF2B5EF4-FFF2-40B4-BE49-F238E27FC236}">
                  <a16:creationId xmlns:a16="http://schemas.microsoft.com/office/drawing/2014/main" id="{8985F33F-7792-430E-A562-0ACEE41AE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88" y="3799516"/>
              <a:ext cx="1231001" cy="134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76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7" grpId="0" animBg="1"/>
      <p:bldP spid="1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Existence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r>
              <a:rPr lang="en-US" dirty="0"/>
              <a:t>/73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562EE24-3056-4BFB-AB4B-92D1BE289659}"/>
              </a:ext>
            </a:extLst>
          </p:cNvPr>
          <p:cNvSpPr/>
          <p:nvPr/>
        </p:nvSpPr>
        <p:spPr>
          <a:xfrm>
            <a:off x="1244196" y="1565338"/>
            <a:ext cx="664577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initialize the strategy of every node to “not buy”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repeat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until there is no underprivileged node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 an underprivileged node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 its strategy to “buy”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B9415DC-D6F9-44BF-B93B-EA27DBC2DB8F}"/>
              </a:ext>
            </a:extLst>
          </p:cNvPr>
          <p:cNvGrpSpPr/>
          <p:nvPr/>
        </p:nvGrpSpPr>
        <p:grpSpPr>
          <a:xfrm>
            <a:off x="239445" y="3659306"/>
            <a:ext cx="1705452" cy="1643611"/>
            <a:chOff x="1090498" y="27870551"/>
            <a:chExt cx="2511789" cy="2420709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CA02804-9DBD-46FB-8E1C-BB4BD5FA228B}"/>
                </a:ext>
              </a:extLst>
            </p:cNvPr>
            <p:cNvCxnSpPr/>
            <p:nvPr/>
          </p:nvCxnSpPr>
          <p:spPr>
            <a:xfrm>
              <a:off x="2341381" y="28076291"/>
              <a:ext cx="0" cy="1182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A18D6CB-D1E9-4902-8EDE-08AC1623932E}"/>
                </a:ext>
              </a:extLst>
            </p:cNvPr>
            <p:cNvCxnSpPr/>
            <p:nvPr/>
          </p:nvCxnSpPr>
          <p:spPr>
            <a:xfrm>
              <a:off x="1286215" y="28818622"/>
              <a:ext cx="1065188" cy="3957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BC299A3-DCEC-4EF2-9965-6F34AB2E350E}"/>
                </a:ext>
              </a:extLst>
            </p:cNvPr>
            <p:cNvCxnSpPr/>
            <p:nvPr/>
          </p:nvCxnSpPr>
          <p:spPr>
            <a:xfrm flipH="1">
              <a:off x="2351403" y="28851396"/>
              <a:ext cx="1045144" cy="346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1D0A176-901D-4091-ADBF-ADAC0E8361AB}"/>
                </a:ext>
              </a:extLst>
            </p:cNvPr>
            <p:cNvCxnSpPr/>
            <p:nvPr/>
          </p:nvCxnSpPr>
          <p:spPr>
            <a:xfrm flipH="1">
              <a:off x="1763827" y="29177642"/>
              <a:ext cx="613405" cy="9548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9251C18-6B0B-41D7-9108-0C4EB5E5B1F1}"/>
                </a:ext>
              </a:extLst>
            </p:cNvPr>
            <p:cNvCxnSpPr/>
            <p:nvPr/>
          </p:nvCxnSpPr>
          <p:spPr>
            <a:xfrm>
              <a:off x="2363782" y="29230913"/>
              <a:ext cx="555153" cy="8546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81A50A6-3DEC-44F2-BD5D-B437E3572DD1}"/>
                </a:ext>
              </a:extLst>
            </p:cNvPr>
            <p:cNvCxnSpPr/>
            <p:nvPr/>
          </p:nvCxnSpPr>
          <p:spPr>
            <a:xfrm flipH="1">
              <a:off x="2891802" y="28818622"/>
              <a:ext cx="482345" cy="13482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94190AB-906D-4E9F-B0AD-70EA15A0137B}"/>
                </a:ext>
              </a:extLst>
            </p:cNvPr>
            <p:cNvCxnSpPr/>
            <p:nvPr/>
          </p:nvCxnSpPr>
          <p:spPr>
            <a:xfrm>
              <a:off x="1768720" y="30085520"/>
              <a:ext cx="1148911" cy="9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B1C8BB22-A8AE-4082-BC0E-9BCA26D8BC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0652" y="27870551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727F3213-87D5-49BB-9CAA-9AAABFB5F1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498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CF339EA9-D9CD-4D8C-8A20-B5773CFFEA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0807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0C19A01-E816-423E-BA45-1C6369FDD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048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AD05470-75E9-4661-8889-07D2295997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081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848537EA-D061-4C1A-97C1-03C9422C8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5641" y="28971902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DEF8EFFA-7572-482F-A9B5-B0C6ADA603D0}"/>
              </a:ext>
            </a:extLst>
          </p:cNvPr>
          <p:cNvSpPr/>
          <p:nvPr/>
        </p:nvSpPr>
        <p:spPr>
          <a:xfrm>
            <a:off x="49840" y="3538067"/>
            <a:ext cx="2021947" cy="20219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65E1E1-4344-4AFB-B587-E244E08FDE43}"/>
              </a:ext>
            </a:extLst>
          </p:cNvPr>
          <p:cNvSpPr txBox="1"/>
          <p:nvPr/>
        </p:nvSpPr>
        <p:spPr>
          <a:xfrm>
            <a:off x="49840" y="3124083"/>
            <a:ext cx="223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Underprivileged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3AD8AD-369B-4407-8B53-F291A3BA1266}"/>
              </a:ext>
            </a:extLst>
          </p:cNvPr>
          <p:cNvGrpSpPr/>
          <p:nvPr/>
        </p:nvGrpSpPr>
        <p:grpSpPr>
          <a:xfrm rot="19980706">
            <a:off x="67930" y="185781"/>
            <a:ext cx="1189300" cy="584775"/>
            <a:chOff x="1167697" y="36251"/>
            <a:chExt cx="1189300" cy="5847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40B955-04AB-4E3E-BC36-4B8551B08ED6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B92E99D-3CC2-4781-9573-524ADADFDD20}"/>
                </a:ext>
              </a:extLst>
            </p:cNvPr>
            <p:cNvSpPr/>
            <p:nvPr/>
          </p:nvSpPr>
          <p:spPr>
            <a:xfrm>
              <a:off x="1167697" y="36251"/>
              <a:ext cx="118930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50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Existence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r>
              <a:rPr lang="en-US" dirty="0"/>
              <a:t>/73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E8B730B-024A-4E59-9709-9E959B8767A9}"/>
              </a:ext>
            </a:extLst>
          </p:cNvPr>
          <p:cNvGrpSpPr/>
          <p:nvPr/>
        </p:nvGrpSpPr>
        <p:grpSpPr>
          <a:xfrm>
            <a:off x="239445" y="3659306"/>
            <a:ext cx="1705452" cy="1643611"/>
            <a:chOff x="1090498" y="27870551"/>
            <a:chExt cx="2511789" cy="2420709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DB11CEA-CC88-4928-8CB5-9F178B1E4871}"/>
                </a:ext>
              </a:extLst>
            </p:cNvPr>
            <p:cNvCxnSpPr/>
            <p:nvPr/>
          </p:nvCxnSpPr>
          <p:spPr>
            <a:xfrm>
              <a:off x="2341381" y="28076291"/>
              <a:ext cx="0" cy="1182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F827C09A-B067-4088-AADE-517B30D9EF50}"/>
                </a:ext>
              </a:extLst>
            </p:cNvPr>
            <p:cNvCxnSpPr/>
            <p:nvPr/>
          </p:nvCxnSpPr>
          <p:spPr>
            <a:xfrm>
              <a:off x="1286215" y="28818622"/>
              <a:ext cx="1065188" cy="3957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0C689E5-6152-4D52-BBFE-C1DF31506A47}"/>
                </a:ext>
              </a:extLst>
            </p:cNvPr>
            <p:cNvCxnSpPr/>
            <p:nvPr/>
          </p:nvCxnSpPr>
          <p:spPr>
            <a:xfrm flipH="1">
              <a:off x="2351403" y="28851396"/>
              <a:ext cx="1045144" cy="346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4588F72-BAC1-4C24-9810-67571907412B}"/>
                </a:ext>
              </a:extLst>
            </p:cNvPr>
            <p:cNvCxnSpPr/>
            <p:nvPr/>
          </p:nvCxnSpPr>
          <p:spPr>
            <a:xfrm flipH="1">
              <a:off x="1763827" y="29177642"/>
              <a:ext cx="613405" cy="9548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59C5EE7-1A04-45E0-AE43-A98BF4F0245B}"/>
                </a:ext>
              </a:extLst>
            </p:cNvPr>
            <p:cNvCxnSpPr/>
            <p:nvPr/>
          </p:nvCxnSpPr>
          <p:spPr>
            <a:xfrm>
              <a:off x="2363782" y="29230913"/>
              <a:ext cx="555153" cy="8546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4C121C8D-6E4A-4F90-9A4B-80486D357E00}"/>
                </a:ext>
              </a:extLst>
            </p:cNvPr>
            <p:cNvCxnSpPr/>
            <p:nvPr/>
          </p:nvCxnSpPr>
          <p:spPr>
            <a:xfrm flipH="1">
              <a:off x="2891802" y="28818622"/>
              <a:ext cx="482345" cy="13482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B2C716F-3126-452E-A24C-215BE2A4946F}"/>
                </a:ext>
              </a:extLst>
            </p:cNvPr>
            <p:cNvCxnSpPr/>
            <p:nvPr/>
          </p:nvCxnSpPr>
          <p:spPr>
            <a:xfrm>
              <a:off x="1768720" y="30085520"/>
              <a:ext cx="1148911" cy="9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450DE8A9-4C95-4A4A-8728-4E5A0814CC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0652" y="27870551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F6DAEA7E-E2F7-4198-BA2A-729A16F993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498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4ED9DD5-D6CF-48F2-A578-7C823F016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0807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0DACA080-0C55-4C0C-9803-FD9ADE0E5C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048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162D2B72-9DBD-4E6F-995E-1F10D8FF2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081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2C84DA9-7DE6-4DCF-A3C0-EDE976F7D5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5641" y="28971902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" name="Oval 208">
            <a:extLst>
              <a:ext uri="{FF2B5EF4-FFF2-40B4-BE49-F238E27FC236}">
                <a16:creationId xmlns:a16="http://schemas.microsoft.com/office/drawing/2014/main" id="{EFE45F9E-CC1D-49BC-B730-0A272DFD047B}"/>
              </a:ext>
            </a:extLst>
          </p:cNvPr>
          <p:cNvSpPr/>
          <p:nvPr/>
        </p:nvSpPr>
        <p:spPr>
          <a:xfrm>
            <a:off x="49840" y="3538067"/>
            <a:ext cx="2021947" cy="20219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CB52F248-EB27-4520-9158-86F74FD026CF}"/>
              </a:ext>
            </a:extLst>
          </p:cNvPr>
          <p:cNvSpPr txBox="1"/>
          <p:nvPr/>
        </p:nvSpPr>
        <p:spPr>
          <a:xfrm>
            <a:off x="49840" y="3124083"/>
            <a:ext cx="223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Underprivileged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3541979B-7996-44E7-97CB-D54034D1FBF7}"/>
              </a:ext>
            </a:extLst>
          </p:cNvPr>
          <p:cNvSpPr/>
          <p:nvPr/>
        </p:nvSpPr>
        <p:spPr>
          <a:xfrm>
            <a:off x="1244196" y="1565338"/>
            <a:ext cx="664577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initialize the strategy of every node to “not buy”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repeat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until there is no underprivileged node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choose an underprivileged node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 its strategy to “buy”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4EC8761-5BD7-431E-8D3C-327885164C18}"/>
              </a:ext>
            </a:extLst>
          </p:cNvPr>
          <p:cNvSpPr/>
          <p:nvPr/>
        </p:nvSpPr>
        <p:spPr>
          <a:xfrm rot="14049304">
            <a:off x="1356116" y="5302699"/>
            <a:ext cx="637699" cy="358154"/>
          </a:xfrm>
          <a:prstGeom prst="rightArrow">
            <a:avLst>
              <a:gd name="adj1" fmla="val 50000"/>
              <a:gd name="adj2" fmla="val 6823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181D86-E63A-47C7-8B5C-A4E220E30C7C}"/>
              </a:ext>
            </a:extLst>
          </p:cNvPr>
          <p:cNvGrpSpPr/>
          <p:nvPr/>
        </p:nvGrpSpPr>
        <p:grpSpPr>
          <a:xfrm rot="19980706">
            <a:off x="67930" y="185781"/>
            <a:ext cx="1189300" cy="584775"/>
            <a:chOff x="1167697" y="36251"/>
            <a:chExt cx="1189300" cy="5847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BFF710-6366-43EC-90B0-8B8076CD83F5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A7B7879-6356-46D5-85BB-92DAA5C4D2B9}"/>
                </a:ext>
              </a:extLst>
            </p:cNvPr>
            <p:cNvSpPr/>
            <p:nvPr/>
          </p:nvSpPr>
          <p:spPr>
            <a:xfrm>
              <a:off x="1167697" y="36251"/>
              <a:ext cx="118930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814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Existence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r>
              <a:rPr lang="en-US" dirty="0"/>
              <a:t>/73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E8B730B-024A-4E59-9709-9E959B8767A9}"/>
              </a:ext>
            </a:extLst>
          </p:cNvPr>
          <p:cNvGrpSpPr/>
          <p:nvPr/>
        </p:nvGrpSpPr>
        <p:grpSpPr>
          <a:xfrm>
            <a:off x="239445" y="3659306"/>
            <a:ext cx="1705452" cy="1643611"/>
            <a:chOff x="1090498" y="27870551"/>
            <a:chExt cx="2511789" cy="2420709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DB11CEA-CC88-4928-8CB5-9F178B1E4871}"/>
                </a:ext>
              </a:extLst>
            </p:cNvPr>
            <p:cNvCxnSpPr/>
            <p:nvPr/>
          </p:nvCxnSpPr>
          <p:spPr>
            <a:xfrm>
              <a:off x="2341381" y="28076291"/>
              <a:ext cx="0" cy="1182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F827C09A-B067-4088-AADE-517B30D9EF50}"/>
                </a:ext>
              </a:extLst>
            </p:cNvPr>
            <p:cNvCxnSpPr/>
            <p:nvPr/>
          </p:nvCxnSpPr>
          <p:spPr>
            <a:xfrm>
              <a:off x="1286215" y="28818622"/>
              <a:ext cx="1065188" cy="3957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0C689E5-6152-4D52-BBFE-C1DF31506A47}"/>
                </a:ext>
              </a:extLst>
            </p:cNvPr>
            <p:cNvCxnSpPr/>
            <p:nvPr/>
          </p:nvCxnSpPr>
          <p:spPr>
            <a:xfrm flipH="1">
              <a:off x="2351403" y="28851396"/>
              <a:ext cx="1045144" cy="346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4588F72-BAC1-4C24-9810-67571907412B}"/>
                </a:ext>
              </a:extLst>
            </p:cNvPr>
            <p:cNvCxnSpPr/>
            <p:nvPr/>
          </p:nvCxnSpPr>
          <p:spPr>
            <a:xfrm flipH="1">
              <a:off x="1763827" y="29177642"/>
              <a:ext cx="613405" cy="9548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59C5EE7-1A04-45E0-AE43-A98BF4F0245B}"/>
                </a:ext>
              </a:extLst>
            </p:cNvPr>
            <p:cNvCxnSpPr/>
            <p:nvPr/>
          </p:nvCxnSpPr>
          <p:spPr>
            <a:xfrm>
              <a:off x="2363782" y="29230913"/>
              <a:ext cx="555153" cy="8546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4C121C8D-6E4A-4F90-9A4B-80486D357E00}"/>
                </a:ext>
              </a:extLst>
            </p:cNvPr>
            <p:cNvCxnSpPr/>
            <p:nvPr/>
          </p:nvCxnSpPr>
          <p:spPr>
            <a:xfrm flipH="1">
              <a:off x="2891802" y="28818622"/>
              <a:ext cx="482345" cy="13482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B2C716F-3126-452E-A24C-215BE2A4946F}"/>
                </a:ext>
              </a:extLst>
            </p:cNvPr>
            <p:cNvCxnSpPr/>
            <p:nvPr/>
          </p:nvCxnSpPr>
          <p:spPr>
            <a:xfrm>
              <a:off x="1768720" y="30085520"/>
              <a:ext cx="1148911" cy="9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450DE8A9-4C95-4A4A-8728-4E5A0814CC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0652" y="27870551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F6DAEA7E-E2F7-4198-BA2A-729A16F993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498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4ED9DD5-D6CF-48F2-A578-7C823F016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0807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0DACA080-0C55-4C0C-9803-FD9ADE0E5C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048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162D2B72-9DBD-4E6F-995E-1F10D8FF2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081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2C84DA9-7DE6-4DCF-A3C0-EDE976F7D5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5641" y="28971902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396D505-3F89-4A63-AD56-DBF44292EC6A}"/>
              </a:ext>
            </a:extLst>
          </p:cNvPr>
          <p:cNvGrpSpPr/>
          <p:nvPr/>
        </p:nvGrpSpPr>
        <p:grpSpPr>
          <a:xfrm>
            <a:off x="2822161" y="3659306"/>
            <a:ext cx="1705452" cy="1643611"/>
            <a:chOff x="1090498" y="27870551"/>
            <a:chExt cx="2511789" cy="2420709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8728029-193C-4A5D-8746-004D9554D922}"/>
                </a:ext>
              </a:extLst>
            </p:cNvPr>
            <p:cNvCxnSpPr/>
            <p:nvPr/>
          </p:nvCxnSpPr>
          <p:spPr>
            <a:xfrm>
              <a:off x="2341381" y="28076291"/>
              <a:ext cx="0" cy="1182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DC0B31A7-5DC5-4920-AE3A-009E2B3A6BC8}"/>
                </a:ext>
              </a:extLst>
            </p:cNvPr>
            <p:cNvCxnSpPr/>
            <p:nvPr/>
          </p:nvCxnSpPr>
          <p:spPr>
            <a:xfrm>
              <a:off x="1286215" y="28818622"/>
              <a:ext cx="1065188" cy="3957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D01591BF-6C86-41A0-A03C-45076786FC23}"/>
                </a:ext>
              </a:extLst>
            </p:cNvPr>
            <p:cNvCxnSpPr/>
            <p:nvPr/>
          </p:nvCxnSpPr>
          <p:spPr>
            <a:xfrm flipH="1">
              <a:off x="2351403" y="28851396"/>
              <a:ext cx="1045144" cy="346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17BE99A9-B0F0-460D-8D90-FF074ABF1B2A}"/>
                </a:ext>
              </a:extLst>
            </p:cNvPr>
            <p:cNvCxnSpPr/>
            <p:nvPr/>
          </p:nvCxnSpPr>
          <p:spPr>
            <a:xfrm flipH="1">
              <a:off x="1763827" y="29177642"/>
              <a:ext cx="613405" cy="9548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DCF9E9F8-6CC9-4FE8-AD7A-A76DE439C07C}"/>
                </a:ext>
              </a:extLst>
            </p:cNvPr>
            <p:cNvCxnSpPr/>
            <p:nvPr/>
          </p:nvCxnSpPr>
          <p:spPr>
            <a:xfrm>
              <a:off x="2363782" y="29230913"/>
              <a:ext cx="555153" cy="8546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24D9A9B-8176-497E-A9D2-011F701B4928}"/>
                </a:ext>
              </a:extLst>
            </p:cNvPr>
            <p:cNvCxnSpPr/>
            <p:nvPr/>
          </p:nvCxnSpPr>
          <p:spPr>
            <a:xfrm flipH="1">
              <a:off x="2891802" y="28818622"/>
              <a:ext cx="482345" cy="13482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4CFEA9E-E117-4C5C-966C-0AFA6345824F}"/>
                </a:ext>
              </a:extLst>
            </p:cNvPr>
            <p:cNvCxnSpPr/>
            <p:nvPr/>
          </p:nvCxnSpPr>
          <p:spPr>
            <a:xfrm>
              <a:off x="1768720" y="30085520"/>
              <a:ext cx="1148911" cy="9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96F01AE5-B337-4775-8D55-848E2A9EE0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0652" y="27870551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0C2C5343-9BB3-44F7-8830-7927AE566F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498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343EE395-B4AD-4FAC-8155-C6FDAB3F26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0807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8F43FB0-B664-402D-8D81-7BD47A5279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048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35B2FBBB-5F7F-49D9-B977-E8D13B7F2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0817" y="29879780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531406B0-23BA-4A46-A2ED-34C4F3F478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5641" y="28971902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Arrow: Right 205">
            <a:extLst>
              <a:ext uri="{FF2B5EF4-FFF2-40B4-BE49-F238E27FC236}">
                <a16:creationId xmlns:a16="http://schemas.microsoft.com/office/drawing/2014/main" id="{43924D05-7DB3-46C8-9958-A2A4F362D0DC}"/>
              </a:ext>
            </a:extLst>
          </p:cNvPr>
          <p:cNvSpPr/>
          <p:nvPr/>
        </p:nvSpPr>
        <p:spPr>
          <a:xfrm>
            <a:off x="2212561" y="4332440"/>
            <a:ext cx="457200" cy="4375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B7228984-7D8D-4038-96A8-AA6D03221698}"/>
              </a:ext>
            </a:extLst>
          </p:cNvPr>
          <p:cNvSpPr/>
          <p:nvPr/>
        </p:nvSpPr>
        <p:spPr>
          <a:xfrm rot="19660641">
            <a:off x="2709738" y="4357829"/>
            <a:ext cx="2247727" cy="70319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4B7B787-FB24-4D52-BFAD-62BDD05A8104}"/>
              </a:ext>
            </a:extLst>
          </p:cNvPr>
          <p:cNvSpPr txBox="1"/>
          <p:nvPr/>
        </p:nvSpPr>
        <p:spPr>
          <a:xfrm>
            <a:off x="2119625" y="5285365"/>
            <a:ext cx="1983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Free riders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CB52F248-EB27-4520-9158-86F74FD026CF}"/>
              </a:ext>
            </a:extLst>
          </p:cNvPr>
          <p:cNvSpPr txBox="1"/>
          <p:nvPr/>
        </p:nvSpPr>
        <p:spPr>
          <a:xfrm>
            <a:off x="49840" y="3124083"/>
            <a:ext cx="223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Underprivileged</a:t>
            </a: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A44784C3-9ADC-4AB6-A0B0-01F83D88D1EC}"/>
              </a:ext>
            </a:extLst>
          </p:cNvPr>
          <p:cNvSpPr/>
          <p:nvPr/>
        </p:nvSpPr>
        <p:spPr>
          <a:xfrm rot="19660641">
            <a:off x="2545847" y="3656927"/>
            <a:ext cx="1585448" cy="7223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3541979B-7996-44E7-97CB-D54034D1FBF7}"/>
              </a:ext>
            </a:extLst>
          </p:cNvPr>
          <p:cNvSpPr/>
          <p:nvPr/>
        </p:nvSpPr>
        <p:spPr>
          <a:xfrm>
            <a:off x="1244196" y="1565338"/>
            <a:ext cx="664577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initialize the strategy of every node to “not buy”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repeat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until there is no underprivileged node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 an underprivileged node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change its strategy to “buy”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16F9520-F271-4E39-A98B-47D0D7BC7316}"/>
              </a:ext>
            </a:extLst>
          </p:cNvPr>
          <p:cNvSpPr/>
          <p:nvPr/>
        </p:nvSpPr>
        <p:spPr>
          <a:xfrm>
            <a:off x="49840" y="3538067"/>
            <a:ext cx="2021947" cy="20219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247B55F-EDF3-4756-B798-BFD77BA4C070}"/>
              </a:ext>
            </a:extLst>
          </p:cNvPr>
          <p:cNvGrpSpPr/>
          <p:nvPr/>
        </p:nvGrpSpPr>
        <p:grpSpPr>
          <a:xfrm rot="19980706">
            <a:off x="67930" y="185781"/>
            <a:ext cx="1189300" cy="584775"/>
            <a:chOff x="1167697" y="36251"/>
            <a:chExt cx="1189300" cy="58477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AB378F6-8083-4F8B-9041-400926295E30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1616BCF-11DD-472D-A13B-124354AA7F45}"/>
                </a:ext>
              </a:extLst>
            </p:cNvPr>
            <p:cNvSpPr/>
            <p:nvPr/>
          </p:nvSpPr>
          <p:spPr>
            <a:xfrm>
              <a:off x="1167697" y="36251"/>
              <a:ext cx="118930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C51E97E-034A-4017-9B7E-308E967B33D9}"/>
              </a:ext>
            </a:extLst>
          </p:cNvPr>
          <p:cNvSpPr txBox="1"/>
          <p:nvPr/>
        </p:nvSpPr>
        <p:spPr>
          <a:xfrm>
            <a:off x="2549008" y="3148812"/>
            <a:ext cx="223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Underprivileged</a:t>
            </a:r>
          </a:p>
        </p:txBody>
      </p:sp>
    </p:spTree>
    <p:extLst>
      <p:ext uri="{BB962C8B-B14F-4D97-AF65-F5344CB8AC3E}">
        <p14:creationId xmlns:p14="http://schemas.microsoft.com/office/powerpoint/2010/main" val="1951543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Existence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r>
              <a:rPr lang="en-US" dirty="0"/>
              <a:t>/73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E13C09-5961-4BF1-8353-1C6D221F5493}"/>
              </a:ext>
            </a:extLst>
          </p:cNvPr>
          <p:cNvSpPr/>
          <p:nvPr/>
        </p:nvSpPr>
        <p:spPr>
          <a:xfrm>
            <a:off x="1244196" y="1565338"/>
            <a:ext cx="6576638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initialize the strategy of every node to “not buy”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repeat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until there is no underprivileged node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 an underprivileged node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 its strategy to “buy”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1AACC78-2228-4849-9E48-5E195297F594}"/>
              </a:ext>
            </a:extLst>
          </p:cNvPr>
          <p:cNvGrpSpPr/>
          <p:nvPr/>
        </p:nvGrpSpPr>
        <p:grpSpPr>
          <a:xfrm>
            <a:off x="239445" y="3659306"/>
            <a:ext cx="1705452" cy="1643611"/>
            <a:chOff x="1090498" y="27870551"/>
            <a:chExt cx="2511789" cy="2420709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CD30FAD-895E-4882-8EA0-0E51CF0A12DD}"/>
                </a:ext>
              </a:extLst>
            </p:cNvPr>
            <p:cNvCxnSpPr/>
            <p:nvPr/>
          </p:nvCxnSpPr>
          <p:spPr>
            <a:xfrm>
              <a:off x="2341381" y="28076291"/>
              <a:ext cx="0" cy="1182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D86F950-AB01-49D8-B005-F53627F31854}"/>
                </a:ext>
              </a:extLst>
            </p:cNvPr>
            <p:cNvCxnSpPr/>
            <p:nvPr/>
          </p:nvCxnSpPr>
          <p:spPr>
            <a:xfrm>
              <a:off x="1286215" y="28818622"/>
              <a:ext cx="1065188" cy="3957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02BBD35-182B-40AB-BFDF-0A6201596E08}"/>
                </a:ext>
              </a:extLst>
            </p:cNvPr>
            <p:cNvCxnSpPr/>
            <p:nvPr/>
          </p:nvCxnSpPr>
          <p:spPr>
            <a:xfrm flipH="1">
              <a:off x="2351403" y="28851396"/>
              <a:ext cx="1045144" cy="346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4EA12C0-7DB8-4024-8A67-2A686E8ECAED}"/>
                </a:ext>
              </a:extLst>
            </p:cNvPr>
            <p:cNvCxnSpPr/>
            <p:nvPr/>
          </p:nvCxnSpPr>
          <p:spPr>
            <a:xfrm flipH="1">
              <a:off x="1763827" y="29177642"/>
              <a:ext cx="613405" cy="9548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1DA88D5-71B1-49BF-91DC-93186B42904B}"/>
                </a:ext>
              </a:extLst>
            </p:cNvPr>
            <p:cNvCxnSpPr/>
            <p:nvPr/>
          </p:nvCxnSpPr>
          <p:spPr>
            <a:xfrm>
              <a:off x="2363782" y="29230913"/>
              <a:ext cx="555153" cy="8546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A2E7062-2125-43BF-8D53-24057797552B}"/>
                </a:ext>
              </a:extLst>
            </p:cNvPr>
            <p:cNvCxnSpPr/>
            <p:nvPr/>
          </p:nvCxnSpPr>
          <p:spPr>
            <a:xfrm flipH="1">
              <a:off x="2891802" y="28818622"/>
              <a:ext cx="482345" cy="13482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AEAD47E-C022-4E23-BB0D-A8782920E42C}"/>
                </a:ext>
              </a:extLst>
            </p:cNvPr>
            <p:cNvCxnSpPr/>
            <p:nvPr/>
          </p:nvCxnSpPr>
          <p:spPr>
            <a:xfrm>
              <a:off x="1768720" y="30085520"/>
              <a:ext cx="1148911" cy="9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4B67C39-E23A-402F-9577-9FB81B7746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0652" y="27870551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C10C38-2469-447B-ABBD-4EBABAA568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498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B735804-160F-4263-95E4-E6DD5ECE7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0807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5AC7704-283D-4114-900F-D57F849D8C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048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79A9EF4-37A2-4D58-91FC-DFAD253650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081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C5819C5-F11E-4095-80B2-D0BA236D39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5641" y="28971902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128ADF1-336B-4E71-B9FF-F5B5C9EB864F}"/>
              </a:ext>
            </a:extLst>
          </p:cNvPr>
          <p:cNvGrpSpPr/>
          <p:nvPr/>
        </p:nvGrpSpPr>
        <p:grpSpPr>
          <a:xfrm>
            <a:off x="2822161" y="3659306"/>
            <a:ext cx="1705452" cy="1643611"/>
            <a:chOff x="1090498" y="27870551"/>
            <a:chExt cx="2511789" cy="2420709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6E9E695-E2A6-4525-BAA4-3776AC8A7946}"/>
                </a:ext>
              </a:extLst>
            </p:cNvPr>
            <p:cNvCxnSpPr/>
            <p:nvPr/>
          </p:nvCxnSpPr>
          <p:spPr>
            <a:xfrm>
              <a:off x="2341381" y="28076291"/>
              <a:ext cx="0" cy="1182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398B73A-CFC8-427D-9371-6214E6E8C21C}"/>
                </a:ext>
              </a:extLst>
            </p:cNvPr>
            <p:cNvCxnSpPr/>
            <p:nvPr/>
          </p:nvCxnSpPr>
          <p:spPr>
            <a:xfrm>
              <a:off x="1286215" y="28818622"/>
              <a:ext cx="1065188" cy="3957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B9A0E08-0BD8-48A9-A7EB-AF9E6F8A3827}"/>
                </a:ext>
              </a:extLst>
            </p:cNvPr>
            <p:cNvCxnSpPr/>
            <p:nvPr/>
          </p:nvCxnSpPr>
          <p:spPr>
            <a:xfrm flipH="1">
              <a:off x="2351403" y="28851396"/>
              <a:ext cx="1045144" cy="346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930CBD6-CD55-49EF-8433-F47321FB709B}"/>
                </a:ext>
              </a:extLst>
            </p:cNvPr>
            <p:cNvCxnSpPr/>
            <p:nvPr/>
          </p:nvCxnSpPr>
          <p:spPr>
            <a:xfrm flipH="1">
              <a:off x="1763827" y="29177642"/>
              <a:ext cx="613405" cy="9548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6967E9-4123-417A-AC85-BB72A6315E17}"/>
                </a:ext>
              </a:extLst>
            </p:cNvPr>
            <p:cNvCxnSpPr/>
            <p:nvPr/>
          </p:nvCxnSpPr>
          <p:spPr>
            <a:xfrm>
              <a:off x="2363782" y="29230913"/>
              <a:ext cx="555153" cy="8546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10F1E14-2A84-4F1F-A5D6-79EEE270235E}"/>
                </a:ext>
              </a:extLst>
            </p:cNvPr>
            <p:cNvCxnSpPr/>
            <p:nvPr/>
          </p:nvCxnSpPr>
          <p:spPr>
            <a:xfrm flipH="1">
              <a:off x="2891802" y="28818622"/>
              <a:ext cx="482345" cy="13482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579351B-EC8B-42DA-9EB1-025BEA582F68}"/>
                </a:ext>
              </a:extLst>
            </p:cNvPr>
            <p:cNvCxnSpPr/>
            <p:nvPr/>
          </p:nvCxnSpPr>
          <p:spPr>
            <a:xfrm>
              <a:off x="1768720" y="30085520"/>
              <a:ext cx="1148911" cy="9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F601E28-4BD8-44EF-860C-15DB754C2B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0652" y="27870551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0E09E94-A8F9-450E-ABE7-53244788B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498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F7348CA-9205-4F8A-B2EA-5813F7ABAB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0807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7C46379-0D8F-411D-A414-0EF083DAA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048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ECA43EA-0D0A-436B-9340-93455A7C49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0817" y="29879780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50247F6-AE8B-474F-B168-35C8F43384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5641" y="28971902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Arrow: Right 114">
            <a:extLst>
              <a:ext uri="{FF2B5EF4-FFF2-40B4-BE49-F238E27FC236}">
                <a16:creationId xmlns:a16="http://schemas.microsoft.com/office/drawing/2014/main" id="{B8A35C00-E9DA-40F6-BE03-CBF3B4F11265}"/>
              </a:ext>
            </a:extLst>
          </p:cNvPr>
          <p:cNvSpPr/>
          <p:nvPr/>
        </p:nvSpPr>
        <p:spPr>
          <a:xfrm>
            <a:off x="2212561" y="4332440"/>
            <a:ext cx="457200" cy="4375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80C1194-6FE6-418A-81C0-FDE347BD39EB}"/>
              </a:ext>
            </a:extLst>
          </p:cNvPr>
          <p:cNvSpPr/>
          <p:nvPr/>
        </p:nvSpPr>
        <p:spPr>
          <a:xfrm rot="19660641">
            <a:off x="2709738" y="4357829"/>
            <a:ext cx="2247727" cy="70319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1CE279D-3871-4624-9E8D-025B6B8941CF}"/>
              </a:ext>
            </a:extLst>
          </p:cNvPr>
          <p:cNvSpPr txBox="1"/>
          <p:nvPr/>
        </p:nvSpPr>
        <p:spPr>
          <a:xfrm>
            <a:off x="2119625" y="5285365"/>
            <a:ext cx="1983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Free riders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E8E715C-0A7D-407C-A67C-254325B7CD04}"/>
              </a:ext>
            </a:extLst>
          </p:cNvPr>
          <p:cNvSpPr txBox="1"/>
          <p:nvPr/>
        </p:nvSpPr>
        <p:spPr>
          <a:xfrm>
            <a:off x="49840" y="3124083"/>
            <a:ext cx="223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Underprivileged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2B442E2-2A3A-4B57-9F8D-64C2C115CEA8}"/>
              </a:ext>
            </a:extLst>
          </p:cNvPr>
          <p:cNvSpPr/>
          <p:nvPr/>
        </p:nvSpPr>
        <p:spPr>
          <a:xfrm rot="19660641">
            <a:off x="2545847" y="3656927"/>
            <a:ext cx="1585448" cy="7223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61D3D054-DA40-475B-946A-6F864996AC71}"/>
              </a:ext>
            </a:extLst>
          </p:cNvPr>
          <p:cNvSpPr/>
          <p:nvPr/>
        </p:nvSpPr>
        <p:spPr>
          <a:xfrm>
            <a:off x="4598598" y="4332440"/>
            <a:ext cx="457200" cy="4375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15C2115-C6DA-4F28-A014-4B729D4DCDC8}"/>
              </a:ext>
            </a:extLst>
          </p:cNvPr>
          <p:cNvGrpSpPr/>
          <p:nvPr/>
        </p:nvGrpSpPr>
        <p:grpSpPr>
          <a:xfrm>
            <a:off x="5090971" y="3659306"/>
            <a:ext cx="1705452" cy="1643611"/>
            <a:chOff x="1090498" y="27870551"/>
            <a:chExt cx="2511789" cy="242070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1258E26-85EA-4035-B6EA-35ECB0D49108}"/>
                </a:ext>
              </a:extLst>
            </p:cNvPr>
            <p:cNvCxnSpPr/>
            <p:nvPr/>
          </p:nvCxnSpPr>
          <p:spPr>
            <a:xfrm>
              <a:off x="2341381" y="28076291"/>
              <a:ext cx="0" cy="1182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6CFEECA-F62A-4F0D-B885-E9571887C3CE}"/>
                </a:ext>
              </a:extLst>
            </p:cNvPr>
            <p:cNvCxnSpPr/>
            <p:nvPr/>
          </p:nvCxnSpPr>
          <p:spPr>
            <a:xfrm>
              <a:off x="1286215" y="28818622"/>
              <a:ext cx="1065188" cy="3957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860235C-D183-477C-B57D-EAE1D9BB5DFB}"/>
                </a:ext>
              </a:extLst>
            </p:cNvPr>
            <p:cNvCxnSpPr/>
            <p:nvPr/>
          </p:nvCxnSpPr>
          <p:spPr>
            <a:xfrm flipH="1">
              <a:off x="2351403" y="28851396"/>
              <a:ext cx="1045144" cy="346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458B1A1-63A1-40E7-956F-210C4508B353}"/>
                </a:ext>
              </a:extLst>
            </p:cNvPr>
            <p:cNvCxnSpPr/>
            <p:nvPr/>
          </p:nvCxnSpPr>
          <p:spPr>
            <a:xfrm flipH="1">
              <a:off x="1763827" y="29177642"/>
              <a:ext cx="613405" cy="9548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2B184CC-B631-46FA-8E44-3F6D3715D041}"/>
                </a:ext>
              </a:extLst>
            </p:cNvPr>
            <p:cNvCxnSpPr/>
            <p:nvPr/>
          </p:nvCxnSpPr>
          <p:spPr>
            <a:xfrm>
              <a:off x="2363782" y="29230913"/>
              <a:ext cx="555153" cy="8546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40C1593-1AC2-4E71-A7AF-42D046100EE3}"/>
                </a:ext>
              </a:extLst>
            </p:cNvPr>
            <p:cNvCxnSpPr/>
            <p:nvPr/>
          </p:nvCxnSpPr>
          <p:spPr>
            <a:xfrm flipH="1">
              <a:off x="2891802" y="28818622"/>
              <a:ext cx="482345" cy="13482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730AB58-2926-4AA1-9216-B062FC213524}"/>
                </a:ext>
              </a:extLst>
            </p:cNvPr>
            <p:cNvCxnSpPr/>
            <p:nvPr/>
          </p:nvCxnSpPr>
          <p:spPr>
            <a:xfrm>
              <a:off x="1768720" y="30085520"/>
              <a:ext cx="1148911" cy="9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7569F33-2B8A-44BB-B2F8-D80A034161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0652" y="27870551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0501CC6-B735-4124-BE01-BA3FFD526E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498" y="28645656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6CE0F8D-6670-4C5F-8D51-7BA9ADDE0D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0807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9690992-A53B-4640-BDC0-230FCE8E08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048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46A7816-9687-4DFF-8543-D10287A16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0817" y="29879780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251B3DC-EB29-46E8-BA34-EB6AB250C5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5641" y="28971902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E92FDF9-06EB-4C21-A799-383FA656B3B2}"/>
              </a:ext>
            </a:extLst>
          </p:cNvPr>
          <p:cNvGrpSpPr/>
          <p:nvPr/>
        </p:nvGrpSpPr>
        <p:grpSpPr>
          <a:xfrm>
            <a:off x="7291052" y="3654914"/>
            <a:ext cx="1705452" cy="1643611"/>
            <a:chOff x="1090498" y="27870551"/>
            <a:chExt cx="2511789" cy="2420709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6652B5F-7A40-4C52-9B6C-69AC02DAB9BF}"/>
                </a:ext>
              </a:extLst>
            </p:cNvPr>
            <p:cNvCxnSpPr/>
            <p:nvPr/>
          </p:nvCxnSpPr>
          <p:spPr>
            <a:xfrm>
              <a:off x="2341381" y="28076291"/>
              <a:ext cx="0" cy="1182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A5B517F-6755-4119-8EF3-E16B9A7DB921}"/>
                </a:ext>
              </a:extLst>
            </p:cNvPr>
            <p:cNvCxnSpPr/>
            <p:nvPr/>
          </p:nvCxnSpPr>
          <p:spPr>
            <a:xfrm>
              <a:off x="1286215" y="28818622"/>
              <a:ext cx="1065188" cy="3957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F8A6FC2-E106-437C-8767-231D3E15F21D}"/>
                </a:ext>
              </a:extLst>
            </p:cNvPr>
            <p:cNvCxnSpPr/>
            <p:nvPr/>
          </p:nvCxnSpPr>
          <p:spPr>
            <a:xfrm flipH="1">
              <a:off x="2351403" y="28851396"/>
              <a:ext cx="1045144" cy="346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3EB2313-667D-4E91-95A9-ABA6874C2621}"/>
                </a:ext>
              </a:extLst>
            </p:cNvPr>
            <p:cNvCxnSpPr/>
            <p:nvPr/>
          </p:nvCxnSpPr>
          <p:spPr>
            <a:xfrm flipH="1">
              <a:off x="1763827" y="29177642"/>
              <a:ext cx="613405" cy="9548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E0B8ECE-F807-4ECC-8CE6-A025CCDB7E46}"/>
                </a:ext>
              </a:extLst>
            </p:cNvPr>
            <p:cNvCxnSpPr/>
            <p:nvPr/>
          </p:nvCxnSpPr>
          <p:spPr>
            <a:xfrm>
              <a:off x="2363782" y="29230913"/>
              <a:ext cx="555153" cy="8546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115FA6E-D066-4A2D-9168-0916117DA18E}"/>
                </a:ext>
              </a:extLst>
            </p:cNvPr>
            <p:cNvCxnSpPr/>
            <p:nvPr/>
          </p:nvCxnSpPr>
          <p:spPr>
            <a:xfrm flipH="1">
              <a:off x="2891802" y="28818622"/>
              <a:ext cx="482345" cy="13482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5C238C2-C849-4F3D-8359-BEC1D897357C}"/>
                </a:ext>
              </a:extLst>
            </p:cNvPr>
            <p:cNvCxnSpPr/>
            <p:nvPr/>
          </p:nvCxnSpPr>
          <p:spPr>
            <a:xfrm>
              <a:off x="1768720" y="30085520"/>
              <a:ext cx="1148911" cy="9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4F71628-FAC4-444B-AD4D-03486CEA27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0652" y="27870551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434B211-A4A4-4AFB-85DF-CAAC5B9DBE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498" y="28645656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5E6B49F-BBEC-47EA-B837-A53B46D0F4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0807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1C9A480-F10B-4D7A-B1FE-F93F585F87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048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5FA5FDA-696D-429D-9787-EE5928839E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0817" y="29879780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AF7AEDB-DF1D-4D48-A91D-5CDEBCD0FB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5641" y="28971902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1E937CCF-DDB5-4CE7-94D8-93F8F73858CE}"/>
              </a:ext>
            </a:extLst>
          </p:cNvPr>
          <p:cNvSpPr/>
          <p:nvPr/>
        </p:nvSpPr>
        <p:spPr>
          <a:xfrm>
            <a:off x="6828058" y="4332440"/>
            <a:ext cx="457200" cy="4375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C7935CC-E641-4E0A-BAF7-EBC69AD2A2B6}"/>
              </a:ext>
            </a:extLst>
          </p:cNvPr>
          <p:cNvSpPr/>
          <p:nvPr/>
        </p:nvSpPr>
        <p:spPr>
          <a:xfrm>
            <a:off x="5699972" y="3560597"/>
            <a:ext cx="480643" cy="4806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3D14D0D-76B6-47B5-B52A-AB561DFDC189}"/>
              </a:ext>
            </a:extLst>
          </p:cNvPr>
          <p:cNvSpPr/>
          <p:nvPr/>
        </p:nvSpPr>
        <p:spPr>
          <a:xfrm>
            <a:off x="49840" y="3538067"/>
            <a:ext cx="2021947" cy="20219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DADE75B-BDC6-4F87-8401-D962817426D4}"/>
              </a:ext>
            </a:extLst>
          </p:cNvPr>
          <p:cNvSpPr/>
          <p:nvPr/>
        </p:nvSpPr>
        <p:spPr>
          <a:xfrm rot="19660641">
            <a:off x="7211589" y="4293616"/>
            <a:ext cx="2004724" cy="79874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B15D406-486E-4A95-A157-F42B104C6CA8}"/>
              </a:ext>
            </a:extLst>
          </p:cNvPr>
          <p:cNvSpPr/>
          <p:nvPr/>
        </p:nvSpPr>
        <p:spPr>
          <a:xfrm rot="19660641">
            <a:off x="5000362" y="4290745"/>
            <a:ext cx="2004724" cy="79874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7C12BCD-780C-4F9B-8E2E-00A3568239FE}"/>
              </a:ext>
            </a:extLst>
          </p:cNvPr>
          <p:cNvGrpSpPr/>
          <p:nvPr/>
        </p:nvGrpSpPr>
        <p:grpSpPr>
          <a:xfrm rot="19980706">
            <a:off x="67930" y="185781"/>
            <a:ext cx="1189300" cy="584775"/>
            <a:chOff x="1167697" y="36251"/>
            <a:chExt cx="1189300" cy="584775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2D10542-C1B8-4FDD-9C92-E05F59DD4A2A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32F54EA-485F-4C03-A8D7-E90985982987}"/>
                </a:ext>
              </a:extLst>
            </p:cNvPr>
            <p:cNvSpPr/>
            <p:nvPr/>
          </p:nvSpPr>
          <p:spPr>
            <a:xfrm>
              <a:off x="1167697" y="36251"/>
              <a:ext cx="118930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D38B349A-CE72-42EB-9DEA-563E723DFAA7}"/>
              </a:ext>
            </a:extLst>
          </p:cNvPr>
          <p:cNvSpPr txBox="1"/>
          <p:nvPr/>
        </p:nvSpPr>
        <p:spPr>
          <a:xfrm>
            <a:off x="2549008" y="3148812"/>
            <a:ext cx="223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Underprivileged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00B26B3-B16F-432A-8412-6FF673A02622}"/>
              </a:ext>
            </a:extLst>
          </p:cNvPr>
          <p:cNvSpPr txBox="1"/>
          <p:nvPr/>
        </p:nvSpPr>
        <p:spPr>
          <a:xfrm>
            <a:off x="4942138" y="3148812"/>
            <a:ext cx="223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Underprivileged</a:t>
            </a:r>
          </a:p>
        </p:txBody>
      </p:sp>
    </p:spTree>
    <p:extLst>
      <p:ext uri="{BB962C8B-B14F-4D97-AF65-F5344CB8AC3E}">
        <p14:creationId xmlns:p14="http://schemas.microsoft.com/office/powerpoint/2010/main" val="347340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8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4E75-9B20-4E57-B285-1796D312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Existence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4B55E-E186-4518-AC66-EB5110E6B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7CE8D-B990-44D7-AD1B-05EE6BA98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r>
              <a:rPr lang="en-US" dirty="0"/>
              <a:t>/73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D9D8C0-DAD9-45F2-90D3-2CA018EBA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3359026"/>
            <a:ext cx="8112035" cy="2728265"/>
          </a:xfrm>
        </p:spPr>
        <p:txBody>
          <a:bodyPr>
            <a:normAutofit/>
          </a:bodyPr>
          <a:lstStyle/>
          <a:p>
            <a:r>
              <a:rPr lang="en-US" dirty="0"/>
              <a:t>The outcome is a Nash Equilibrium</a:t>
            </a:r>
          </a:p>
          <a:p>
            <a:pPr marL="364320" indent="-457200">
              <a:buFont typeface="+mj-lt"/>
              <a:buAutoNum type="arabicPeriod"/>
            </a:pPr>
            <a:r>
              <a:rPr lang="en-US" altLang="ko-KR" b="1" dirty="0"/>
              <a:t>no </a:t>
            </a:r>
            <a:r>
              <a:rPr lang="en-US" b="1" dirty="0"/>
              <a:t>underprivileged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/>
              <a:t>nodes</a:t>
            </a:r>
          </a:p>
          <a:p>
            <a:pPr lvl="1"/>
            <a:r>
              <a:rPr lang="en-US" dirty="0"/>
              <a:t>this is the termination condition</a:t>
            </a:r>
            <a:endParaRPr lang="en-US" b="1" dirty="0"/>
          </a:p>
          <a:p>
            <a:pPr marL="424350" indent="-514350">
              <a:buFont typeface="+mj-lt"/>
              <a:buAutoNum type="arabicPeriod"/>
            </a:pPr>
            <a:r>
              <a:rPr lang="en-US" altLang="ko-KR" b="1" dirty="0"/>
              <a:t>owners have no owner friends </a:t>
            </a:r>
          </a:p>
          <a:p>
            <a:pPr lvl="1"/>
            <a:r>
              <a:rPr lang="en-US" dirty="0"/>
              <a:t>new owners are chosen among underprivileged nodes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F6B76-D621-46D9-8433-18B0120A5DF4}"/>
              </a:ext>
            </a:extLst>
          </p:cNvPr>
          <p:cNvSpPr/>
          <p:nvPr/>
        </p:nvSpPr>
        <p:spPr>
          <a:xfrm>
            <a:off x="1244196" y="1565338"/>
            <a:ext cx="6576638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initialize the strategy of every node to “not buy”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repeat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until there is no underprivileged node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 an underprivileged node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 its strategy to “buy”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D26D5-0A3F-48EE-BAA7-4F4E482E72B1}"/>
              </a:ext>
            </a:extLst>
          </p:cNvPr>
          <p:cNvSpPr/>
          <p:nvPr/>
        </p:nvSpPr>
        <p:spPr>
          <a:xfrm>
            <a:off x="8291245" y="5826034"/>
            <a:ext cx="277989" cy="2779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DC2D29-DCE7-40DA-B567-05373B1B0049}"/>
              </a:ext>
            </a:extLst>
          </p:cNvPr>
          <p:cNvGrpSpPr/>
          <p:nvPr/>
        </p:nvGrpSpPr>
        <p:grpSpPr>
          <a:xfrm>
            <a:off x="7005779" y="3470213"/>
            <a:ext cx="1705452" cy="1643611"/>
            <a:chOff x="1090498" y="27870551"/>
            <a:chExt cx="2511789" cy="242070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3FCCE82-A26E-4A66-9ED2-1C0EE8CA614E}"/>
                </a:ext>
              </a:extLst>
            </p:cNvPr>
            <p:cNvCxnSpPr/>
            <p:nvPr/>
          </p:nvCxnSpPr>
          <p:spPr>
            <a:xfrm>
              <a:off x="2341381" y="28076291"/>
              <a:ext cx="0" cy="1182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DB3B5B-4C63-4F22-B659-DD4C529ED0C0}"/>
                </a:ext>
              </a:extLst>
            </p:cNvPr>
            <p:cNvCxnSpPr/>
            <p:nvPr/>
          </p:nvCxnSpPr>
          <p:spPr>
            <a:xfrm>
              <a:off x="1286215" y="28818622"/>
              <a:ext cx="1065188" cy="3957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DA83935-7E8D-4B4A-9735-210C81025B20}"/>
                </a:ext>
              </a:extLst>
            </p:cNvPr>
            <p:cNvCxnSpPr/>
            <p:nvPr/>
          </p:nvCxnSpPr>
          <p:spPr>
            <a:xfrm flipH="1">
              <a:off x="2351403" y="28851396"/>
              <a:ext cx="1045144" cy="346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00DE39-7EC2-418D-AD33-9BA61B4E68F8}"/>
                </a:ext>
              </a:extLst>
            </p:cNvPr>
            <p:cNvCxnSpPr/>
            <p:nvPr/>
          </p:nvCxnSpPr>
          <p:spPr>
            <a:xfrm flipH="1">
              <a:off x="1763827" y="29177642"/>
              <a:ext cx="613405" cy="9548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F1C112-A055-40FD-BCB6-CF0B2AA0773A}"/>
                </a:ext>
              </a:extLst>
            </p:cNvPr>
            <p:cNvCxnSpPr/>
            <p:nvPr/>
          </p:nvCxnSpPr>
          <p:spPr>
            <a:xfrm>
              <a:off x="2363782" y="29230913"/>
              <a:ext cx="555153" cy="8546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354F24-D794-43DB-BA34-A661D5488808}"/>
                </a:ext>
              </a:extLst>
            </p:cNvPr>
            <p:cNvCxnSpPr/>
            <p:nvPr/>
          </p:nvCxnSpPr>
          <p:spPr>
            <a:xfrm flipH="1">
              <a:off x="2891802" y="28818622"/>
              <a:ext cx="482345" cy="13482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E7FC3DA-4DCC-4905-923B-BB53D792F485}"/>
                </a:ext>
              </a:extLst>
            </p:cNvPr>
            <p:cNvCxnSpPr/>
            <p:nvPr/>
          </p:nvCxnSpPr>
          <p:spPr>
            <a:xfrm>
              <a:off x="1768720" y="30085520"/>
              <a:ext cx="1148911" cy="9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92C9E2-1FF9-4ABA-B1C6-498A06B08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0652" y="27870551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E53A606-8BDF-4B24-A64A-139BBBA45D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498" y="28645656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E671FC-606D-4D33-BE1C-E965E86067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0807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47B79F4-BF74-4C2F-A13F-5E6850757F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048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1F3EF53-21A7-4D92-A1BA-83F068B1DD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0817" y="29879780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B96348C-CAF6-4781-AA50-6AC02D5C34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5641" y="28971902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3F27AC-172F-464A-868A-2FEEF34A20DE}"/>
              </a:ext>
            </a:extLst>
          </p:cNvPr>
          <p:cNvGrpSpPr/>
          <p:nvPr/>
        </p:nvGrpSpPr>
        <p:grpSpPr>
          <a:xfrm rot="19980706">
            <a:off x="67930" y="185781"/>
            <a:ext cx="1189300" cy="584775"/>
            <a:chOff x="1167697" y="36251"/>
            <a:chExt cx="1189300" cy="5847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FB1FFDC-C5BF-44EC-AB0F-0D29FD9EF5D4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593C17-BF64-4E28-A12B-94D96A891982}"/>
                </a:ext>
              </a:extLst>
            </p:cNvPr>
            <p:cNvSpPr/>
            <p:nvPr/>
          </p:nvSpPr>
          <p:spPr>
            <a:xfrm>
              <a:off x="1167697" y="36251"/>
              <a:ext cx="118930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03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9C43-3285-4405-905F-AE169A89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286605"/>
            <a:ext cx="8003540" cy="1054704"/>
          </a:xfrm>
        </p:spPr>
        <p:txBody>
          <a:bodyPr>
            <a:normAutofit fontScale="90000"/>
          </a:bodyPr>
          <a:lstStyle/>
          <a:p>
            <a:r>
              <a:rPr lang="en-US" dirty="0"/>
              <a:t>Nash Equilibrium: Non-uniqueness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76BC1-C4B3-43D1-83DB-81F6C6FE4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DE0DC-316B-4B0A-A526-2D1CC6F97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r>
              <a:rPr lang="en-US" dirty="0"/>
              <a:t>/73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F07E36-9572-4079-A4D4-1756475F4D52}"/>
              </a:ext>
            </a:extLst>
          </p:cNvPr>
          <p:cNvGrpSpPr/>
          <p:nvPr/>
        </p:nvGrpSpPr>
        <p:grpSpPr>
          <a:xfrm>
            <a:off x="145925" y="3029803"/>
            <a:ext cx="8502775" cy="1342571"/>
            <a:chOff x="257688" y="3799516"/>
            <a:chExt cx="8502775" cy="134257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84771F-C91D-48E6-BD35-AF257ABEF319}"/>
                </a:ext>
              </a:extLst>
            </p:cNvPr>
            <p:cNvSpPr txBox="1"/>
            <p:nvPr/>
          </p:nvSpPr>
          <p:spPr>
            <a:xfrm>
              <a:off x="1566486" y="4031847"/>
              <a:ext cx="7193977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“Is there a unique Nash equilibrium</a:t>
              </a:r>
            </a:p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 every social network?”</a:t>
              </a:r>
            </a:p>
          </p:txBody>
        </p:sp>
        <p:pic>
          <p:nvPicPr>
            <p:cNvPr id="39" name="Picture 4" descr="Cute question mark clipart kid">
              <a:extLst>
                <a:ext uri="{FF2B5EF4-FFF2-40B4-BE49-F238E27FC236}">
                  <a16:creationId xmlns:a16="http://schemas.microsoft.com/office/drawing/2014/main" id="{19B29AAD-D953-4E1B-943F-AA167B024D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88" y="3799516"/>
              <a:ext cx="1231001" cy="134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3323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9C43-3285-4405-905F-AE169A89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286605"/>
            <a:ext cx="8003540" cy="1054704"/>
          </a:xfrm>
        </p:spPr>
        <p:txBody>
          <a:bodyPr>
            <a:normAutofit fontScale="90000"/>
          </a:bodyPr>
          <a:lstStyle/>
          <a:p>
            <a:r>
              <a:rPr lang="en-US" dirty="0"/>
              <a:t>Nash Equilibrium: Non-uniqueness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76BC1-C4B3-43D1-83DB-81F6C6FE4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DE0DC-316B-4B0A-A526-2D1CC6F97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r>
              <a:rPr lang="en-US" dirty="0"/>
              <a:t>/73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AF19090-410B-4C4D-8BD9-EFBB4950DBE9}"/>
              </a:ext>
            </a:extLst>
          </p:cNvPr>
          <p:cNvSpPr/>
          <p:nvPr/>
        </p:nvSpPr>
        <p:spPr>
          <a:xfrm>
            <a:off x="330153" y="1629382"/>
            <a:ext cx="8665625" cy="13849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Theorem </a:t>
            </a:r>
            <a:r>
              <a:rPr lang="en-US" sz="2800" dirty="0">
                <a:solidFill>
                  <a:srgbClr val="0070C0"/>
                </a:solidFill>
              </a:rPr>
              <a:t>[Non-uniqueness of NEs in SGG]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can be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 Nash equilibria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different social welfare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1D53B0C-B47F-41B7-ADC5-4BD402FE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83" y="3163100"/>
            <a:ext cx="8287120" cy="301751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Example:</a:t>
            </a:r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948709F-C063-4DEA-8EDE-E07B906857F7}"/>
              </a:ext>
            </a:extLst>
          </p:cNvPr>
          <p:cNvGrpSpPr/>
          <p:nvPr/>
        </p:nvGrpSpPr>
        <p:grpSpPr>
          <a:xfrm>
            <a:off x="1967730" y="3639564"/>
            <a:ext cx="1705452" cy="1643611"/>
            <a:chOff x="1090498" y="27870551"/>
            <a:chExt cx="2511789" cy="2420709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5F6D13E-5A33-43D2-908D-F7B82D9A9D5A}"/>
                </a:ext>
              </a:extLst>
            </p:cNvPr>
            <p:cNvCxnSpPr/>
            <p:nvPr/>
          </p:nvCxnSpPr>
          <p:spPr>
            <a:xfrm>
              <a:off x="2341381" y="28076291"/>
              <a:ext cx="0" cy="1182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1DE4434-A192-412A-AB99-42AA7C76C0C2}"/>
                </a:ext>
              </a:extLst>
            </p:cNvPr>
            <p:cNvCxnSpPr/>
            <p:nvPr/>
          </p:nvCxnSpPr>
          <p:spPr>
            <a:xfrm>
              <a:off x="1286215" y="28818622"/>
              <a:ext cx="1065188" cy="3957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0C59815-B134-498E-B4E5-07D22E57D424}"/>
                </a:ext>
              </a:extLst>
            </p:cNvPr>
            <p:cNvCxnSpPr/>
            <p:nvPr/>
          </p:nvCxnSpPr>
          <p:spPr>
            <a:xfrm flipH="1">
              <a:off x="2351403" y="28851396"/>
              <a:ext cx="1045144" cy="346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A0FE979-3E7D-4911-8FDC-3566AFBDE8B5}"/>
                </a:ext>
              </a:extLst>
            </p:cNvPr>
            <p:cNvCxnSpPr/>
            <p:nvPr/>
          </p:nvCxnSpPr>
          <p:spPr>
            <a:xfrm flipH="1">
              <a:off x="1763827" y="29177642"/>
              <a:ext cx="613405" cy="9548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930EDAE-301A-4A0D-A034-49848AC9F1B5}"/>
                </a:ext>
              </a:extLst>
            </p:cNvPr>
            <p:cNvCxnSpPr/>
            <p:nvPr/>
          </p:nvCxnSpPr>
          <p:spPr>
            <a:xfrm>
              <a:off x="2363782" y="29230913"/>
              <a:ext cx="555153" cy="8546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6173CB-66BD-4855-9C4E-D89864304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0652" y="27870551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51B71C0-F73F-4298-9F38-BDBB820D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498" y="28645656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18B131C-CE59-4A0F-9D7E-12A10D300A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0807" y="28645656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4DD5337-620E-43FB-8440-24AA1FABFA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0487" y="29879780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281664A-7C0B-41D8-9A40-97350D8E67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5641" y="28971902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4513E6A-9514-4029-843D-0EC445875E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0817" y="29879780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90C91D0-C3E4-436B-88D1-D70B5BAA121D}"/>
              </a:ext>
            </a:extLst>
          </p:cNvPr>
          <p:cNvGrpSpPr/>
          <p:nvPr/>
        </p:nvGrpSpPr>
        <p:grpSpPr>
          <a:xfrm>
            <a:off x="5188684" y="3639564"/>
            <a:ext cx="1705452" cy="1643611"/>
            <a:chOff x="1090498" y="27870551"/>
            <a:chExt cx="2511789" cy="2420709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693E6A4-C2ED-4D90-9A19-9158AE069D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5641" y="28971902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C3C3A90-6E86-4BBF-AB2F-D89BF013B630}"/>
                </a:ext>
              </a:extLst>
            </p:cNvPr>
            <p:cNvCxnSpPr/>
            <p:nvPr/>
          </p:nvCxnSpPr>
          <p:spPr>
            <a:xfrm>
              <a:off x="2341381" y="28076291"/>
              <a:ext cx="0" cy="1182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05C65EB-5120-4075-BEE7-1677E8913911}"/>
                </a:ext>
              </a:extLst>
            </p:cNvPr>
            <p:cNvCxnSpPr/>
            <p:nvPr/>
          </p:nvCxnSpPr>
          <p:spPr>
            <a:xfrm>
              <a:off x="1286215" y="28818622"/>
              <a:ext cx="1065188" cy="3957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334ADE4-EF4E-4202-8FB6-461B2B439B75}"/>
                </a:ext>
              </a:extLst>
            </p:cNvPr>
            <p:cNvCxnSpPr/>
            <p:nvPr/>
          </p:nvCxnSpPr>
          <p:spPr>
            <a:xfrm flipH="1">
              <a:off x="2351403" y="28851396"/>
              <a:ext cx="1045144" cy="346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8889B79-E445-4DE7-B7D0-91F31712CA73}"/>
                </a:ext>
              </a:extLst>
            </p:cNvPr>
            <p:cNvCxnSpPr/>
            <p:nvPr/>
          </p:nvCxnSpPr>
          <p:spPr>
            <a:xfrm flipH="1">
              <a:off x="1763827" y="29177642"/>
              <a:ext cx="613405" cy="9548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C27F2E1-8A17-4695-8EA7-9C93D149B719}"/>
                </a:ext>
              </a:extLst>
            </p:cNvPr>
            <p:cNvCxnSpPr/>
            <p:nvPr/>
          </p:nvCxnSpPr>
          <p:spPr>
            <a:xfrm>
              <a:off x="2363782" y="29230913"/>
              <a:ext cx="555153" cy="8546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9669C04-FC07-4889-82E2-1EF04D443D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0652" y="27870551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A672F4F-4DCE-459B-9F90-E8BC0B015B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498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802A030-DA06-48A4-9807-3ABF26956B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0807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1239912-4C6F-405E-96F7-F723DC956B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048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0B38269-0594-463C-B1AC-D591CB3AF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081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6E3D315-2848-489E-80E6-176C12DA7156}"/>
                  </a:ext>
                </a:extLst>
              </p:cNvPr>
              <p:cNvSpPr/>
              <p:nvPr/>
            </p:nvSpPr>
            <p:spPr>
              <a:xfrm>
                <a:off x="1280968" y="5402556"/>
                <a:ext cx="32176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 with social welfare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6E3D315-2848-489E-80E6-176C12DA7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968" y="5402556"/>
                <a:ext cx="3217644" cy="830997"/>
              </a:xfrm>
              <a:prstGeom prst="rect">
                <a:avLst/>
              </a:prstGeom>
              <a:blipFill>
                <a:blip r:embed="rId3"/>
                <a:stretch>
                  <a:fillRect t="-5839" b="-9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824DA19-07FD-4FCA-BFDA-2C2EECA09CE5}"/>
                  </a:ext>
                </a:extLst>
              </p:cNvPr>
              <p:cNvSpPr/>
              <p:nvPr/>
            </p:nvSpPr>
            <p:spPr>
              <a:xfrm>
                <a:off x="4445422" y="5378494"/>
                <a:ext cx="31974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 with social welfare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–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824DA19-07FD-4FCA-BFDA-2C2EECA09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422" y="5378494"/>
                <a:ext cx="3197437" cy="830997"/>
              </a:xfrm>
              <a:prstGeom prst="rect">
                <a:avLst/>
              </a:prstGeom>
              <a:blipFill>
                <a:blip r:embed="rId4"/>
                <a:stretch>
                  <a:fillRect t="-5839" r="-381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4D5DE1DB-E97B-4785-97FF-7986AF4B8BA6}"/>
              </a:ext>
            </a:extLst>
          </p:cNvPr>
          <p:cNvSpPr/>
          <p:nvPr/>
        </p:nvSpPr>
        <p:spPr>
          <a:xfrm rot="20362748">
            <a:off x="6676211" y="4408521"/>
            <a:ext cx="2247845" cy="55855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Social Optimum</a:t>
            </a:r>
          </a:p>
        </p:txBody>
      </p:sp>
    </p:spTree>
    <p:extLst>
      <p:ext uri="{BB962C8B-B14F-4D97-AF65-F5344CB8AC3E}">
        <p14:creationId xmlns:p14="http://schemas.microsoft.com/office/powerpoint/2010/main" val="10837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78" grpId="0"/>
      <p:bldP spid="79" grpId="0"/>
      <p:bldP spid="8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747A-3F34-40C1-8405-12754A485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Inefficiency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0651C-888F-4FEC-A062-FB659D15E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30"/>
            <a:ext cx="8151224" cy="4407664"/>
          </a:xfrm>
        </p:spPr>
        <p:txBody>
          <a:bodyPr>
            <a:noAutofit/>
          </a:bodyPr>
          <a:lstStyle/>
          <a:p>
            <a:pPr marL="90000" lvl="1" indent="-1800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ko-KR" sz="2800" dirty="0"/>
              <a:t>In every NE and social optima</a:t>
            </a:r>
            <a:endParaRPr lang="en-US" altLang="ko-KR" sz="2800" b="1" dirty="0"/>
          </a:p>
          <a:p>
            <a:pPr marL="607230" lvl="2" indent="-514350">
              <a:spcBef>
                <a:spcPts val="1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altLang="ko-KR" sz="2800" dirty="0"/>
              <a:t>no underprivileged node</a:t>
            </a:r>
          </a:p>
          <a:p>
            <a:pPr marL="607230" lvl="2" indent="-514350">
              <a:spcBef>
                <a:spcPts val="1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altLang="ko-KR" sz="2800" dirty="0"/>
              <a:t>every node gets benefit from a good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altLang="ko-KR" sz="2800" dirty="0"/>
          </a:p>
          <a:p>
            <a:pPr marL="90000" lvl="1" indent="-1800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en-US" altLang="ko-KR" sz="2800" dirty="0"/>
          </a:p>
          <a:p>
            <a:pPr marL="90000" lvl="1" indent="-1800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en-US" altLang="ko-KR" sz="2800" dirty="0"/>
          </a:p>
          <a:p>
            <a:pPr marL="90000" lvl="1" indent="-1800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en-US" altLang="ko-KR" sz="2800" dirty="0"/>
          </a:p>
          <a:p>
            <a:pPr marL="90000" lvl="1" indent="-1800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ko-KR" sz="2800" dirty="0"/>
              <a:t>Use </a:t>
            </a:r>
            <a:r>
              <a:rPr lang="en-US" altLang="ko-KR" sz="2800" b="1" dirty="0">
                <a:solidFill>
                  <a:srgbClr val="7030A0"/>
                </a:solidFill>
              </a:rPr>
              <a:t># owners </a:t>
            </a:r>
            <a:r>
              <a:rPr lang="en-US" altLang="ko-KR" sz="2800" dirty="0"/>
              <a:t>to measure inefficiency of 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2DC51-221D-412B-A6A7-1A797C743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17520-85D6-4EA6-9103-5F4940E87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39</a:t>
            </a:fld>
            <a:r>
              <a:rPr lang="en-US" dirty="0"/>
              <a:t>/73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98857D4-BA38-44A8-A24F-2CFD65801581}"/>
                  </a:ext>
                </a:extLst>
              </p:cNvPr>
              <p:cNvSpPr/>
              <p:nvPr/>
            </p:nvSpPr>
            <p:spPr>
              <a:xfrm>
                <a:off x="1069419" y="3757031"/>
                <a:ext cx="6170266" cy="54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𝑠𝑜𝑐𝑖𝑎𝑙</m:t>
                      </m:r>
                      <m:r>
                        <a:rPr lang="en-US" altLang="ko-KR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𝑤𝑒𝑙𝑓𝑎𝑟𝑒</m:t>
                      </m:r>
                      <m:r>
                        <a:rPr lang="en-US" altLang="ko-KR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800" i="1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altLang="ko-KR" sz="2800" b="0" i="1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altLang="ko-KR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r>
                        <a:rPr lang="en-US" altLang="ko-KR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altLang="ko-KR" sz="280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r>
                        <a:rPr lang="en-US" altLang="ko-KR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 </m:t>
                      </m:r>
                      <m:r>
                        <a:rPr lang="en-US" altLang="ko-KR" sz="280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altLang="ko-KR" sz="2800" b="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altLang="ko-KR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r>
                        <a:rPr lang="en-US" altLang="ko-KR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sz="2800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2800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98857D4-BA38-44A8-A24F-2CFD65801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19" y="3757031"/>
                <a:ext cx="6170266" cy="5488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C8B9E6-F1B7-43C9-89A1-1BA2370DECCE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3451457" y="4200840"/>
            <a:ext cx="1137476" cy="3563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E32E9A-FC8B-4486-989B-4DBCDB93943A}"/>
              </a:ext>
            </a:extLst>
          </p:cNvPr>
          <p:cNvSpPr txBox="1"/>
          <p:nvPr/>
        </p:nvSpPr>
        <p:spPr>
          <a:xfrm>
            <a:off x="2850566" y="4557150"/>
            <a:ext cx="1201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benefit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D075FF-FDDC-42FF-A6C7-A57660FA7123}"/>
              </a:ext>
            </a:extLst>
          </p:cNvPr>
          <p:cNvSpPr txBox="1"/>
          <p:nvPr/>
        </p:nvSpPr>
        <p:spPr>
          <a:xfrm>
            <a:off x="4223412" y="4557150"/>
            <a:ext cx="1201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# nodes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BE971-338F-4193-936A-6CCC8AF9C228}"/>
              </a:ext>
            </a:extLst>
          </p:cNvPr>
          <p:cNvSpPr txBox="1"/>
          <p:nvPr/>
        </p:nvSpPr>
        <p:spPr>
          <a:xfrm>
            <a:off x="5675881" y="4557150"/>
            <a:ext cx="87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price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29A719-602A-4377-8F4F-EE774D322B9F}"/>
              </a:ext>
            </a:extLst>
          </p:cNvPr>
          <p:cNvSpPr txBox="1"/>
          <p:nvPr/>
        </p:nvSpPr>
        <p:spPr>
          <a:xfrm>
            <a:off x="6791878" y="4557150"/>
            <a:ext cx="131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# owners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A28C07-7426-4642-844D-4219C2D6FE68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4824303" y="4200840"/>
            <a:ext cx="361586" cy="356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E876FB4-F86D-4AA5-9561-EFB208D2F89A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864151" y="4200840"/>
            <a:ext cx="250076" cy="3563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A5E8DF-61F4-4F9B-9306-E1B25ABBC86C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870031" y="4200840"/>
            <a:ext cx="580091" cy="35631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09304D1-1CF4-4D0C-829F-3A325CEC378F}"/>
              </a:ext>
            </a:extLst>
          </p:cNvPr>
          <p:cNvSpPr/>
          <p:nvPr/>
        </p:nvSpPr>
        <p:spPr>
          <a:xfrm>
            <a:off x="4258518" y="3741512"/>
            <a:ext cx="1057994" cy="590843"/>
          </a:xfrm>
          <a:prstGeom prst="rect">
            <a:avLst/>
          </a:prstGeom>
          <a:solidFill>
            <a:schemeClr val="tx1">
              <a:alpha val="12941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0CA02C-B9BD-4FCC-BC6B-FD21537D086A}"/>
              </a:ext>
            </a:extLst>
          </p:cNvPr>
          <p:cNvSpPr/>
          <p:nvPr/>
        </p:nvSpPr>
        <p:spPr>
          <a:xfrm>
            <a:off x="5623052" y="3741512"/>
            <a:ext cx="449814" cy="590843"/>
          </a:xfrm>
          <a:prstGeom prst="rect">
            <a:avLst/>
          </a:prstGeom>
          <a:solidFill>
            <a:schemeClr val="tx1">
              <a:alpha val="12941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FC9726-4B0C-4D3C-9700-443BD046117E}"/>
              </a:ext>
            </a:extLst>
          </p:cNvPr>
          <p:cNvSpPr txBox="1"/>
          <p:nvPr/>
        </p:nvSpPr>
        <p:spPr>
          <a:xfrm>
            <a:off x="4307412" y="3244170"/>
            <a:ext cx="12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Fixed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922F94-41D6-4608-B20A-C6F8CE4AA842}"/>
              </a:ext>
            </a:extLst>
          </p:cNvPr>
          <p:cNvSpPr txBox="1"/>
          <p:nvPr/>
        </p:nvSpPr>
        <p:spPr>
          <a:xfrm>
            <a:off x="5397703" y="3238991"/>
            <a:ext cx="12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Fixed</a:t>
            </a:r>
          </a:p>
        </p:txBody>
      </p:sp>
    </p:spTree>
    <p:extLst>
      <p:ext uri="{BB962C8B-B14F-4D97-AF65-F5344CB8AC3E}">
        <p14:creationId xmlns:p14="http://schemas.microsoft.com/office/powerpoint/2010/main" val="7930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26" grpId="0" animBg="1"/>
      <p:bldP spid="27" grpId="0" animBg="1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5973839-6810-462E-86D9-2205D7D672E1}"/>
              </a:ext>
            </a:extLst>
          </p:cNvPr>
          <p:cNvCxnSpPr>
            <a:cxnSpLocks/>
          </p:cNvCxnSpPr>
          <p:nvPr/>
        </p:nvCxnSpPr>
        <p:spPr>
          <a:xfrm>
            <a:off x="4812276" y="3255975"/>
            <a:ext cx="532092" cy="753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76893D15-AB44-41F4-99D0-D57914D36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157" y="3452847"/>
            <a:ext cx="471003" cy="459421"/>
          </a:xfrm>
          <a:prstGeom prst="rect">
            <a:avLst/>
          </a:prstGeom>
        </p:spPr>
      </p:pic>
      <p:sp>
        <p:nvSpPr>
          <p:cNvPr id="88" name="Speech Bubble: Oval 87">
            <a:extLst>
              <a:ext uri="{FF2B5EF4-FFF2-40B4-BE49-F238E27FC236}">
                <a16:creationId xmlns:a16="http://schemas.microsoft.com/office/drawing/2014/main" id="{12571F5A-5326-4617-9F5A-AC3EB6489765}"/>
              </a:ext>
            </a:extLst>
          </p:cNvPr>
          <p:cNvSpPr/>
          <p:nvPr/>
        </p:nvSpPr>
        <p:spPr>
          <a:xfrm>
            <a:off x="1551606" y="3318632"/>
            <a:ext cx="1554627" cy="700126"/>
          </a:xfrm>
          <a:prstGeom prst="wedgeEllipseCallout">
            <a:avLst>
              <a:gd name="adj1" fmla="val 57641"/>
              <a:gd name="adj2" fmla="val 434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6E393-4726-4607-8373-66AF1AEA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Network: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C5A2-619D-4754-A813-436C40FA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30"/>
            <a:ext cx="7543801" cy="4407664"/>
          </a:xfrm>
        </p:spPr>
        <p:txBody>
          <a:bodyPr/>
          <a:lstStyle/>
          <a:p>
            <a:r>
              <a:rPr lang="en-US" dirty="0"/>
              <a:t>Consider a </a:t>
            </a:r>
            <a:r>
              <a:rPr lang="en-US" b="1" dirty="0">
                <a:solidFill>
                  <a:srgbClr val="0070C0"/>
                </a:solidFill>
              </a:rPr>
              <a:t>social network</a:t>
            </a:r>
            <a:r>
              <a:rPr lang="en-US" dirty="0"/>
              <a:t>, which is a graph</a:t>
            </a:r>
          </a:p>
          <a:p>
            <a:pPr lvl="1"/>
            <a:r>
              <a:rPr lang="en-US" sz="2800" b="1" dirty="0">
                <a:solidFill>
                  <a:srgbClr val="0070C0"/>
                </a:solidFill>
              </a:rPr>
              <a:t>Nodes</a:t>
            </a:r>
            <a:r>
              <a:rPr lang="en-US" sz="2800" dirty="0"/>
              <a:t>: people</a:t>
            </a:r>
          </a:p>
          <a:p>
            <a:pPr lvl="1"/>
            <a:r>
              <a:rPr lang="en-US" sz="2800" b="1" dirty="0">
                <a:solidFill>
                  <a:srgbClr val="0070C0"/>
                </a:solidFill>
              </a:rPr>
              <a:t>Edges</a:t>
            </a:r>
            <a:r>
              <a:rPr lang="en-US" sz="2800" dirty="0"/>
              <a:t>: friendship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DC1D6-A7B6-4E3B-9BA8-EB60E640D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0A451-E300-4398-B56D-55D0E5DFE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r>
              <a:rPr lang="en-US" dirty="0"/>
              <a:t>/73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02498-B53C-4E0F-9A16-755A88DA9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719" y="3590531"/>
            <a:ext cx="540326" cy="540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809C8E-B3E2-402A-A03A-273D821F9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785" y="2341650"/>
            <a:ext cx="541278" cy="539798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8308FC7F-3496-4EFB-A62A-1D62B2F4E48B}"/>
              </a:ext>
            </a:extLst>
          </p:cNvPr>
          <p:cNvSpPr/>
          <p:nvPr/>
        </p:nvSpPr>
        <p:spPr>
          <a:xfrm>
            <a:off x="2665909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B5C8985-6AFE-4E22-AEE8-91C8E425E388}"/>
              </a:ext>
            </a:extLst>
          </p:cNvPr>
          <p:cNvCxnSpPr>
            <a:cxnSpLocks/>
          </p:cNvCxnSpPr>
          <p:nvPr/>
        </p:nvCxnSpPr>
        <p:spPr>
          <a:xfrm>
            <a:off x="3394647" y="3191136"/>
            <a:ext cx="166041" cy="88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3FB6F8-826C-446F-BE97-D9C475D8272F}"/>
              </a:ext>
            </a:extLst>
          </p:cNvPr>
          <p:cNvCxnSpPr>
            <a:cxnSpLocks/>
            <a:stCxn id="21" idx="3"/>
            <a:endCxn id="25" idx="7"/>
          </p:cNvCxnSpPr>
          <p:nvPr/>
        </p:nvCxnSpPr>
        <p:spPr>
          <a:xfrm flipH="1">
            <a:off x="3035867" y="4196104"/>
            <a:ext cx="371580" cy="362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162BE8F-E623-41E9-A6B6-B5C22F7F17F9}"/>
              </a:ext>
            </a:extLst>
          </p:cNvPr>
          <p:cNvCxnSpPr>
            <a:cxnSpLocks/>
          </p:cNvCxnSpPr>
          <p:nvPr/>
        </p:nvCxnSpPr>
        <p:spPr>
          <a:xfrm>
            <a:off x="3568806" y="4075983"/>
            <a:ext cx="569626" cy="6354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E414904-0DA7-44E4-848E-790BE0DBBA68}"/>
              </a:ext>
            </a:extLst>
          </p:cNvPr>
          <p:cNvCxnSpPr>
            <a:cxnSpLocks/>
          </p:cNvCxnSpPr>
          <p:nvPr/>
        </p:nvCxnSpPr>
        <p:spPr>
          <a:xfrm flipH="1">
            <a:off x="5344369" y="3218641"/>
            <a:ext cx="539016" cy="8242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7B4D03B-1959-43D7-9554-AAA09C8C27D7}"/>
              </a:ext>
            </a:extLst>
          </p:cNvPr>
          <p:cNvCxnSpPr>
            <a:cxnSpLocks/>
          </p:cNvCxnSpPr>
          <p:nvPr/>
        </p:nvCxnSpPr>
        <p:spPr>
          <a:xfrm>
            <a:off x="5344368" y="4075983"/>
            <a:ext cx="539017" cy="668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8EBAC32-B741-492C-892E-9B50E429E909}"/>
              </a:ext>
            </a:extLst>
          </p:cNvPr>
          <p:cNvCxnSpPr>
            <a:cxnSpLocks/>
            <a:stCxn id="38" idx="2"/>
            <a:endCxn id="21" idx="6"/>
          </p:cNvCxnSpPr>
          <p:nvPr/>
        </p:nvCxnSpPr>
        <p:spPr>
          <a:xfrm flipH="1">
            <a:off x="3777405" y="4042863"/>
            <a:ext cx="13537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AD95602-5E3B-45E0-A253-6935E9FCF4B2}"/>
              </a:ext>
            </a:extLst>
          </p:cNvPr>
          <p:cNvSpPr/>
          <p:nvPr/>
        </p:nvSpPr>
        <p:spPr>
          <a:xfrm>
            <a:off x="3343972" y="3826146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AF36394-3B79-46DD-B311-12E078297D28}"/>
              </a:ext>
            </a:extLst>
          </p:cNvPr>
          <p:cNvSpPr/>
          <p:nvPr/>
        </p:nvSpPr>
        <p:spPr>
          <a:xfrm>
            <a:off x="3189366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9D41162-2504-490F-98F7-589B8770EEC4}"/>
              </a:ext>
            </a:extLst>
          </p:cNvPr>
          <p:cNvSpPr/>
          <p:nvPr/>
        </p:nvSpPr>
        <p:spPr>
          <a:xfrm>
            <a:off x="5131114" y="3826146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C1D8BB7-5010-4D0A-98A2-408126034DA9}"/>
              </a:ext>
            </a:extLst>
          </p:cNvPr>
          <p:cNvSpPr/>
          <p:nvPr/>
        </p:nvSpPr>
        <p:spPr>
          <a:xfrm>
            <a:off x="5654785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8BDA3C1-86EE-4E21-A8DD-01D1B211DCDE}"/>
              </a:ext>
            </a:extLst>
          </p:cNvPr>
          <p:cNvSpPr/>
          <p:nvPr/>
        </p:nvSpPr>
        <p:spPr>
          <a:xfrm>
            <a:off x="4625275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38A5971-744E-4932-BCC9-48460D3697E1}"/>
              </a:ext>
            </a:extLst>
          </p:cNvPr>
          <p:cNvSpPr/>
          <p:nvPr/>
        </p:nvSpPr>
        <p:spPr>
          <a:xfrm>
            <a:off x="5666669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6233889-1546-44F3-8107-1FA2997DF09A}"/>
              </a:ext>
            </a:extLst>
          </p:cNvPr>
          <p:cNvSpPr/>
          <p:nvPr/>
        </p:nvSpPr>
        <p:spPr>
          <a:xfrm>
            <a:off x="3887644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peech Bubble: Oval 88">
            <a:extLst>
              <a:ext uri="{FF2B5EF4-FFF2-40B4-BE49-F238E27FC236}">
                <a16:creationId xmlns:a16="http://schemas.microsoft.com/office/drawing/2014/main" id="{19B7DDFA-F930-47EB-A985-8C6BD9F33D90}"/>
              </a:ext>
            </a:extLst>
          </p:cNvPr>
          <p:cNvSpPr/>
          <p:nvPr/>
        </p:nvSpPr>
        <p:spPr>
          <a:xfrm>
            <a:off x="5826663" y="3498334"/>
            <a:ext cx="1867359" cy="700126"/>
          </a:xfrm>
          <a:prstGeom prst="wedgeEllipseCallout">
            <a:avLst>
              <a:gd name="adj1" fmla="val -59500"/>
              <a:gd name="adj2" fmla="val 30340"/>
            </a:avLst>
          </a:prstGeom>
          <a:noFill/>
          <a:ln w="38100">
            <a:solidFill>
              <a:srgbClr val="F7A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peech Bubble: Oval 90">
            <a:extLst>
              <a:ext uri="{FF2B5EF4-FFF2-40B4-BE49-F238E27FC236}">
                <a16:creationId xmlns:a16="http://schemas.microsoft.com/office/drawing/2014/main" id="{EEF7CEC3-2325-4217-93BE-CB9FE8D11FF0}"/>
              </a:ext>
            </a:extLst>
          </p:cNvPr>
          <p:cNvSpPr/>
          <p:nvPr/>
        </p:nvSpPr>
        <p:spPr>
          <a:xfrm>
            <a:off x="3881177" y="2260607"/>
            <a:ext cx="1967875" cy="700126"/>
          </a:xfrm>
          <a:prstGeom prst="wedgeEllipseCallout">
            <a:avLst>
              <a:gd name="adj1" fmla="val -57499"/>
              <a:gd name="adj2" fmla="val 70143"/>
            </a:avLst>
          </a:prstGeom>
          <a:noFill/>
          <a:ln w="38100">
            <a:solidFill>
              <a:srgbClr val="54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DA0B573-ABBD-496B-BE68-A6E955825F76}"/>
              </a:ext>
            </a:extLst>
          </p:cNvPr>
          <p:cNvSpPr txBox="1"/>
          <p:nvPr/>
        </p:nvSpPr>
        <p:spPr>
          <a:xfrm>
            <a:off x="2107827" y="3381371"/>
            <a:ext cx="133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Alice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987550D-6232-40E8-B3B1-6E45A6EED301}"/>
              </a:ext>
            </a:extLst>
          </p:cNvPr>
          <p:cNvSpPr txBox="1"/>
          <p:nvPr/>
        </p:nvSpPr>
        <p:spPr>
          <a:xfrm>
            <a:off x="4618762" y="2312644"/>
            <a:ext cx="133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44379"/>
                </a:solidFill>
              </a:rPr>
              <a:t>Carol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1094657-E267-46E2-9A58-B1AB4435818D}"/>
              </a:ext>
            </a:extLst>
          </p:cNvPr>
          <p:cNvSpPr txBox="1"/>
          <p:nvPr/>
        </p:nvSpPr>
        <p:spPr>
          <a:xfrm>
            <a:off x="6586429" y="3568306"/>
            <a:ext cx="133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7A100"/>
                </a:solidFill>
              </a:rPr>
              <a:t>Bob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59AC664-B8F1-402D-AA35-4573E0E9039B}"/>
              </a:ext>
            </a:extLst>
          </p:cNvPr>
          <p:cNvGrpSpPr/>
          <p:nvPr/>
        </p:nvGrpSpPr>
        <p:grpSpPr>
          <a:xfrm>
            <a:off x="286253" y="4952250"/>
            <a:ext cx="8617213" cy="1342571"/>
            <a:chOff x="257688" y="3799516"/>
            <a:chExt cx="8617213" cy="1342571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A3AFB7F-97ED-46C6-B239-F93A1B0C72F7}"/>
                </a:ext>
              </a:extLst>
            </p:cNvPr>
            <p:cNvSpPr txBox="1"/>
            <p:nvPr/>
          </p:nvSpPr>
          <p:spPr>
            <a:xfrm>
              <a:off x="1488689" y="4021587"/>
              <a:ext cx="7386212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“How many people should buy an </a:t>
              </a:r>
            </a:p>
            <a:p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IKEA</a:t>
              </a:r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toolkit for everyone to use</a:t>
              </a:r>
              <a:r>
                <a:rPr lang="ko-KR" alt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it</a:t>
              </a:r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?”</a:t>
              </a:r>
            </a:p>
          </p:txBody>
        </p:sp>
        <p:pic>
          <p:nvPicPr>
            <p:cNvPr id="104" name="Picture 4" descr="Cute question mark clipart kid">
              <a:extLst>
                <a:ext uri="{FF2B5EF4-FFF2-40B4-BE49-F238E27FC236}">
                  <a16:creationId xmlns:a16="http://schemas.microsoft.com/office/drawing/2014/main" id="{E6F68DE0-4D81-4B3C-B939-AF434C7E5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88" y="3799516"/>
              <a:ext cx="1231001" cy="134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401C18EC-8B3D-4AE0-AFF7-E6383F3F00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0720" y="5237910"/>
            <a:ext cx="1354774" cy="8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25" grpId="0" animBg="1"/>
      <p:bldP spid="21" grpId="0" animBg="1"/>
      <p:bldP spid="22" grpId="0" animBg="1"/>
      <p:bldP spid="38" grpId="0" animBg="1"/>
      <p:bldP spid="40" grpId="0" animBg="1"/>
      <p:bldP spid="39" grpId="0" animBg="1"/>
      <p:bldP spid="41" grpId="0" animBg="1"/>
      <p:bldP spid="24" grpId="0" animBg="1"/>
      <p:bldP spid="89" grpId="0" animBg="1"/>
      <p:bldP spid="91" grpId="0" animBg="1"/>
      <p:bldP spid="92" grpId="0"/>
      <p:bldP spid="94" grpId="0"/>
      <p:bldP spid="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Inefficiency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461430"/>
            <a:ext cx="7543801" cy="4977808"/>
          </a:xfrm>
        </p:spPr>
        <p:txBody>
          <a:bodyPr/>
          <a:lstStyle/>
          <a:p>
            <a:r>
              <a:rPr lang="en-US" dirty="0"/>
              <a:t>Given a social network,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a social network,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40</a:t>
            </a:fld>
            <a:r>
              <a:rPr lang="en-US" dirty="0"/>
              <a:t>/73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16993" y="2444100"/>
            <a:ext cx="4445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 owners in a social optimum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71629" y="2479884"/>
            <a:ext cx="34286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38982" y="2017690"/>
            <a:ext cx="2928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 owners in the NE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061" y="2041553"/>
            <a:ext cx="19741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70C0"/>
                </a:solidFill>
              </a:rPr>
              <a:t>inefficiency</a:t>
            </a:r>
            <a:r>
              <a:rPr lang="en-US" altLang="ko-KR" sz="2800" b="1" i="1" dirty="0"/>
              <a:t> </a:t>
            </a:r>
          </a:p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an NE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88624" y="2205283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:=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8989" y="3836145"/>
            <a:ext cx="28550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/>
              <a:t> </a:t>
            </a:r>
            <a:r>
              <a:rPr lang="en-US" altLang="ko-KR" sz="2800" b="1" dirty="0" err="1">
                <a:solidFill>
                  <a:srgbClr val="0070C0"/>
                </a:solidFill>
              </a:rPr>
              <a:t>PoA</a:t>
            </a:r>
            <a:r>
              <a:rPr lang="en-US" altLang="ko-KR" sz="2800" dirty="0"/>
              <a:t> </a:t>
            </a:r>
          </a:p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(Price of Anarchy)</a:t>
            </a:r>
            <a:r>
              <a:rPr lang="en-US" altLang="ko-KR" sz="2800" dirty="0"/>
              <a:t>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4171291" y="3836145"/>
            <a:ext cx="3783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maximum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inefficiency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over all NEs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3001" y="4971061"/>
            <a:ext cx="27563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0070C0"/>
                </a:solidFill>
              </a:rPr>
              <a:t>PoS</a:t>
            </a:r>
            <a:r>
              <a:rPr lang="en-US" altLang="ko-KR" sz="2800" dirty="0"/>
              <a:t> </a:t>
            </a:r>
          </a:p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(Price of Stability)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8667" y="4062271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:=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71290" y="4984124"/>
            <a:ext cx="3783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minimum 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inefficiency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over all NEs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18667" y="5197187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:=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06588DC-D13B-466F-9811-5A048470C4F6}"/>
                  </a:ext>
                </a:extLst>
              </p:cNvPr>
              <p:cNvSpPr/>
              <p:nvPr/>
            </p:nvSpPr>
            <p:spPr>
              <a:xfrm>
                <a:off x="7322743" y="2164287"/>
                <a:ext cx="13859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∈[1,</m:t>
                      </m:r>
                      <m:r>
                        <a:rPr lang="en-US" altLang="ko-KR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06588DC-D13B-466F-9811-5A048470C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743" y="2164287"/>
                <a:ext cx="138595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4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41</a:t>
            </a:fld>
            <a:r>
              <a:rPr lang="en-US" dirty="0"/>
              <a:t>/73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B9332965-9D0C-4F8C-A7DF-1D3124D57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83" y="3163101"/>
            <a:ext cx="8287120" cy="69326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:</a:t>
            </a:r>
            <a:endParaRPr lang="en-US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1DFC00-F418-4F7A-BE53-4A910B1D1921}"/>
              </a:ext>
            </a:extLst>
          </p:cNvPr>
          <p:cNvGrpSpPr/>
          <p:nvPr/>
        </p:nvGrpSpPr>
        <p:grpSpPr>
          <a:xfrm>
            <a:off x="1955291" y="3928889"/>
            <a:ext cx="4814057" cy="1466766"/>
            <a:chOff x="1929891" y="3966989"/>
            <a:chExt cx="4814057" cy="14667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7FB984-DE0D-4345-B18E-224B4C7AB1D6}"/>
                </a:ext>
              </a:extLst>
            </p:cNvPr>
            <p:cNvCxnSpPr/>
            <p:nvPr/>
          </p:nvCxnSpPr>
          <p:spPr>
            <a:xfrm flipH="1">
              <a:off x="4056277" y="4714928"/>
              <a:ext cx="505119" cy="42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4185E70-7BB1-4AA1-94F3-7BD59264C341}"/>
                </a:ext>
              </a:extLst>
            </p:cNvPr>
            <p:cNvGrpSpPr/>
            <p:nvPr/>
          </p:nvGrpSpPr>
          <p:grpSpPr>
            <a:xfrm>
              <a:off x="3287173" y="3966989"/>
              <a:ext cx="880810" cy="1466766"/>
              <a:chOff x="16291495" y="15544541"/>
              <a:chExt cx="1520229" cy="253155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20814D-F01F-4770-A92E-E623A0A49F83}"/>
                  </a:ext>
                </a:extLst>
              </p:cNvPr>
              <p:cNvSpPr txBox="1"/>
              <p:nvPr/>
            </p:nvSpPr>
            <p:spPr>
              <a:xfrm rot="16200000">
                <a:off x="16028569" y="16095480"/>
                <a:ext cx="1356847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72A4CBC-F0E3-460A-BDEB-21C947B526A3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998BAF2-13C8-440D-BFC4-3EC510A08B91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19BDC80-B6D4-4322-A7FD-FE7C9C9824A7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475327D-D21F-41AF-A601-2ACBF60E508F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02BC974-596F-4782-9C46-B36872D499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EBDA2DA-835E-45E2-9571-29FF3B777C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ECCA660-2E7C-4824-8C06-775B9850DF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4B9A2B9-9DD5-420E-BF42-B8964031F3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83D8315-0863-48C3-8026-F07CABC3DF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3676C3-FB92-452C-94E7-312B4DE8B472}"/>
                </a:ext>
              </a:extLst>
            </p:cNvPr>
            <p:cNvGrpSpPr/>
            <p:nvPr/>
          </p:nvGrpSpPr>
          <p:grpSpPr>
            <a:xfrm rot="10800000">
              <a:off x="4458784" y="3966989"/>
              <a:ext cx="667367" cy="1466766"/>
              <a:chOff x="16659886" y="15544541"/>
              <a:chExt cx="1151838" cy="2531558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55DFE54-83A5-4301-BA7E-19E0B964AA8B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F9D1B4A-BF3B-4C61-B1C1-A08E104050EE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F4C4191-DEEB-4522-A409-12831D8D9B39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F07BE14-0265-4431-AB01-0F2391377DD1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CF485E2-6DD1-4645-8F42-B91BF76BE8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C935FD-86C1-49E5-BC0F-1E70444995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11C0388-FAA3-4C6D-86E5-D90ABBEDE5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59C9707-10A2-495C-B95D-EBE550F273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994459A-1DB7-4692-8806-2F3708895D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7A4BCFF-EE0C-4257-9C9C-68F2E4532ECF}"/>
                </a:ext>
              </a:extLst>
            </p:cNvPr>
            <p:cNvSpPr txBox="1"/>
            <p:nvPr/>
          </p:nvSpPr>
          <p:spPr>
            <a:xfrm rot="16200000">
              <a:off x="4548605" y="4267690"/>
              <a:ext cx="786147" cy="48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2500" dirty="0"/>
                <a:t>…</a:t>
              </a:r>
              <a:endParaRPr lang="en-US" sz="2500" dirty="0"/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71F6C15D-6022-4487-B67C-BCDFC296874F}"/>
                </a:ext>
              </a:extLst>
            </p:cNvPr>
            <p:cNvSpPr/>
            <p:nvPr/>
          </p:nvSpPr>
          <p:spPr>
            <a:xfrm>
              <a:off x="3225800" y="4090778"/>
              <a:ext cx="165100" cy="121918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74E30968-09A7-40FD-A15D-3762C13A8155}"/>
                    </a:ext>
                  </a:extLst>
                </p:cNvPr>
                <p:cNvSpPr txBox="1"/>
                <p:nvPr/>
              </p:nvSpPr>
              <p:spPr>
                <a:xfrm>
                  <a:off x="1929891" y="4355750"/>
                  <a:ext cx="1781234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74E30968-09A7-40FD-A15D-3762C13A81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891" y="4355750"/>
                  <a:ext cx="1781234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Left Brace 102">
              <a:extLst>
                <a:ext uri="{FF2B5EF4-FFF2-40B4-BE49-F238E27FC236}">
                  <a16:creationId xmlns:a16="http://schemas.microsoft.com/office/drawing/2014/main" id="{20AAFD10-7D48-4DCF-8CE6-FFD2FDB8E7A0}"/>
                </a:ext>
              </a:extLst>
            </p:cNvPr>
            <p:cNvSpPr/>
            <p:nvPr/>
          </p:nvSpPr>
          <p:spPr>
            <a:xfrm flipH="1">
              <a:off x="5286696" y="4090778"/>
              <a:ext cx="165100" cy="121918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47034CF0-F5E8-4C1E-9CAF-3AA03CA25765}"/>
                    </a:ext>
                  </a:extLst>
                </p:cNvPr>
                <p:cNvSpPr txBox="1"/>
                <p:nvPr/>
              </p:nvSpPr>
              <p:spPr>
                <a:xfrm>
                  <a:off x="4962714" y="4355750"/>
                  <a:ext cx="1781234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47034CF0-F5E8-4C1E-9CAF-3AA03CA257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714" y="4355750"/>
                  <a:ext cx="1781234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1519137-3902-45DA-B946-30B0AB81A693}"/>
                  </a:ext>
                </a:extLst>
              </p:cNvPr>
              <p:cNvSpPr/>
              <p:nvPr/>
            </p:nvSpPr>
            <p:spPr>
              <a:xfrm>
                <a:off x="330153" y="1540482"/>
                <a:ext cx="8665625" cy="1384995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Theorem </a:t>
                </a:r>
                <a:r>
                  <a:rPr lang="en-US" sz="2800" dirty="0">
                    <a:solidFill>
                      <a:srgbClr val="0070C0"/>
                    </a:solidFill>
                  </a:rPr>
                  <a:t>[Worst-case Analysis in SGG]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:</a:t>
                </a:r>
              </a:p>
              <a:p>
                <a:pPr algn="ctr"/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There exists a social network with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nodes 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where </a:t>
                </a:r>
              </a:p>
              <a:p>
                <a:pPr algn="ctr"/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both </a:t>
                </a:r>
                <a:r>
                  <a:rPr lang="en-US" sz="2800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PoA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</a:t>
                </a:r>
                <a:r>
                  <a:rPr lang="en-US" sz="2800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PoS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𝚯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1519137-3902-45DA-B946-30B0AB81A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3" y="1540482"/>
                <a:ext cx="8665625" cy="1384995"/>
              </a:xfrm>
              <a:prstGeom prst="rect">
                <a:avLst/>
              </a:prstGeom>
              <a:blipFill>
                <a:blip r:embed="rId5"/>
                <a:stretch>
                  <a:fillRect l="-1334" t="-3930" b="-1135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94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Analysis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42</a:t>
            </a:fld>
            <a:r>
              <a:rPr lang="en-US" dirty="0"/>
              <a:t>/73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00B0A71-BECC-4D5A-926E-7670C5473853}"/>
                  </a:ext>
                </a:extLst>
              </p:cNvPr>
              <p:cNvSpPr/>
              <p:nvPr/>
            </p:nvSpPr>
            <p:spPr>
              <a:xfrm>
                <a:off x="330153" y="1540482"/>
                <a:ext cx="8665625" cy="1384995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Theorem </a:t>
                </a:r>
                <a:r>
                  <a:rPr lang="en-US" sz="2800" dirty="0">
                    <a:solidFill>
                      <a:srgbClr val="0070C0"/>
                    </a:solidFill>
                  </a:rPr>
                  <a:t>[Worst-case Analysis in SGG]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:</a:t>
                </a:r>
              </a:p>
              <a:p>
                <a:pPr algn="ctr"/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There exists a social network with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nodes 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where </a:t>
                </a:r>
              </a:p>
              <a:p>
                <a:pPr algn="ctr"/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both </a:t>
                </a:r>
                <a:r>
                  <a:rPr lang="en-US" sz="2800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PoA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</a:t>
                </a:r>
                <a:r>
                  <a:rPr lang="en-US" sz="2800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PoS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𝚯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00B0A71-BECC-4D5A-926E-7670C5473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3" y="1540482"/>
                <a:ext cx="8665625" cy="1384995"/>
              </a:xfrm>
              <a:prstGeom prst="rect">
                <a:avLst/>
              </a:prstGeom>
              <a:blipFill>
                <a:blip r:embed="rId3"/>
                <a:stretch>
                  <a:fillRect l="-1334" t="-3930" b="-1135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B9332965-9D0C-4F8C-A7DF-1D3124D57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83" y="3163101"/>
            <a:ext cx="8287120" cy="69326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:</a:t>
            </a:r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11D92F-A1D6-422D-A157-7DDB83959F97}"/>
              </a:ext>
            </a:extLst>
          </p:cNvPr>
          <p:cNvGrpSpPr/>
          <p:nvPr/>
        </p:nvGrpSpPr>
        <p:grpSpPr>
          <a:xfrm>
            <a:off x="1167975" y="3852571"/>
            <a:ext cx="1838978" cy="1466766"/>
            <a:chOff x="16291495" y="15544541"/>
            <a:chExt cx="3173974" cy="253155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2406A54-6846-450B-A19E-4D92B08D2A6D}"/>
                </a:ext>
              </a:extLst>
            </p:cNvPr>
            <p:cNvGrpSpPr/>
            <p:nvPr/>
          </p:nvGrpSpPr>
          <p:grpSpPr>
            <a:xfrm>
              <a:off x="16291495" y="15544541"/>
              <a:ext cx="1520229" cy="2531558"/>
              <a:chOff x="16291495" y="15544541"/>
              <a:chExt cx="1520229" cy="2531558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071BADD-F4E7-48F8-8AC8-195C589B1819}"/>
                  </a:ext>
                </a:extLst>
              </p:cNvPr>
              <p:cNvSpPr txBox="1"/>
              <p:nvPr/>
            </p:nvSpPr>
            <p:spPr>
              <a:xfrm rot="16200000">
                <a:off x="16028569" y="16095480"/>
                <a:ext cx="1356847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95AE58E-1025-4CAB-9284-AF21793A61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A7DAE9D-5C5A-4175-8EC3-C4B5B4859CC0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589B950-D6FF-466A-888A-6C2C81F83110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0CEF403-7B3D-4D96-A4D9-3F3E4F75A2CB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21C2CAB5-A954-4E65-80C9-73A91FFC4557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4DE2D68-C094-457B-95A6-9B8D8F9566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8176336-5B1C-4566-B4A4-85D7AE286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517CC50-C96E-41E6-BAA7-63A81A5EBF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AA90257-9058-45B9-91B6-010A513064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52723ED-B28D-4214-8652-DBF03706DB1E}"/>
                </a:ext>
              </a:extLst>
            </p:cNvPr>
            <p:cNvGrpSpPr/>
            <p:nvPr/>
          </p:nvGrpSpPr>
          <p:grpSpPr>
            <a:xfrm rot="10800000">
              <a:off x="18313631" y="15544541"/>
              <a:ext cx="1151838" cy="2531558"/>
              <a:chOff x="16659886" y="15544541"/>
              <a:chExt cx="1151838" cy="253155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41ADD0C-08A8-4409-A88D-91DE497742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D8B29C7-50A6-4760-8596-3C3E9D8A731C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BDAF04D-13DA-4B59-8206-4DCCC8CAC075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9AE2510-9F97-47C7-BAB7-4EFDF6EEF9E2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7130BA5-F304-48A8-9994-904578792AB2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359670C-2D55-4863-A4A9-73E6D22BBE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C9C2202-C2CB-4329-B0FA-FB1925C9D3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1EB80A0-1715-4874-8657-F2E2B14E6C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1E6A311-6CA5-4871-AACE-10175CA515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A3449BF-961B-4381-8480-A056C37E8F7F}"/>
                </a:ext>
              </a:extLst>
            </p:cNvPr>
            <p:cNvCxnSpPr/>
            <p:nvPr/>
          </p:nvCxnSpPr>
          <p:spPr>
            <a:xfrm flipH="1">
              <a:off x="17618926" y="16835443"/>
              <a:ext cx="871808" cy="72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F6526AD-9314-469E-85DD-27E5649A7DF6}"/>
              </a:ext>
            </a:extLst>
          </p:cNvPr>
          <p:cNvGrpSpPr/>
          <p:nvPr/>
        </p:nvGrpSpPr>
        <p:grpSpPr>
          <a:xfrm>
            <a:off x="3695070" y="3852571"/>
            <a:ext cx="2051240" cy="1466766"/>
            <a:chOff x="16292513" y="15544541"/>
            <a:chExt cx="3540329" cy="2531558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B8F79C3-426E-43EA-98BE-45FF6CD01476}"/>
                </a:ext>
              </a:extLst>
            </p:cNvPr>
            <p:cNvCxnSpPr/>
            <p:nvPr/>
          </p:nvCxnSpPr>
          <p:spPr>
            <a:xfrm flipH="1">
              <a:off x="17618926" y="16835443"/>
              <a:ext cx="871808" cy="72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DE10C0B-738A-45AA-BD29-31258D8C2CE0}"/>
                </a:ext>
              </a:extLst>
            </p:cNvPr>
            <p:cNvGrpSpPr/>
            <p:nvPr/>
          </p:nvGrpSpPr>
          <p:grpSpPr>
            <a:xfrm>
              <a:off x="16292513" y="15544541"/>
              <a:ext cx="1519211" cy="2531558"/>
              <a:chOff x="16292513" y="15544541"/>
              <a:chExt cx="1519211" cy="2531558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3353069-5E78-4D94-9ADC-21E84026B5A5}"/>
                  </a:ext>
                </a:extLst>
              </p:cNvPr>
              <p:cNvSpPr txBox="1"/>
              <p:nvPr/>
            </p:nvSpPr>
            <p:spPr>
              <a:xfrm rot="16200000">
                <a:off x="16029587" y="16064047"/>
                <a:ext cx="1356847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1AB8C95-FD23-4153-8044-B462E8C791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1E6BC90-217A-4030-B23B-2DFB08BB2D69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FD28ABDD-0B41-4B8A-97E5-55EDCD446B13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0DC06B4-231C-4EFB-82E4-25696A892D2F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EE4EA82-728F-4F86-A16D-1C3670634DAD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F3C7B4C-110E-4F7C-8F13-6A29F3509A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EAB7587-A5A9-4C00-92E3-28AD17F262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A18B220-11D1-4C1C-92D3-9CDCAEE0B6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3196588-58E3-48F9-AAAF-3EFEAEEF4D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8FE6F9-A5E0-4040-BACC-597D65F3A669}"/>
                </a:ext>
              </a:extLst>
            </p:cNvPr>
            <p:cNvGrpSpPr/>
            <p:nvPr/>
          </p:nvGrpSpPr>
          <p:grpSpPr>
            <a:xfrm rot="10800000">
              <a:off x="18313631" y="15544541"/>
              <a:ext cx="1519211" cy="2531558"/>
              <a:chOff x="16292513" y="15544541"/>
              <a:chExt cx="1519211" cy="2531558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D9770CE-165F-412B-8E11-3D837ABA5E75}"/>
                  </a:ext>
                </a:extLst>
              </p:cNvPr>
              <p:cNvSpPr txBox="1"/>
              <p:nvPr/>
            </p:nvSpPr>
            <p:spPr>
              <a:xfrm rot="16200000">
                <a:off x="16029588" y="16083531"/>
                <a:ext cx="13568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A31233D-4FBD-4886-911C-15620EFF046A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26DEA06-EE9D-4F2F-9637-B1E52078EEF3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71706B7-EAC4-42FA-9655-6C1CFD650A3B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28DCD6A-4748-483F-8ABA-5B8C2B2FC777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E501201-F3C2-4362-AE3C-8B306A0F44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9793F80-6E05-4194-99EA-D71A7E0738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6ABD765-024F-4BEE-99B6-60A84F959A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AF21D2C-619D-4BF8-939A-2D0498447F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0587DA0-654B-401F-9EED-CB610F8584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CCE453-7FE3-43A1-B717-8AD29DC6DFF0}"/>
              </a:ext>
            </a:extLst>
          </p:cNvPr>
          <p:cNvGrpSpPr/>
          <p:nvPr/>
        </p:nvGrpSpPr>
        <p:grpSpPr>
          <a:xfrm>
            <a:off x="6190576" y="3852571"/>
            <a:ext cx="2062664" cy="1466766"/>
            <a:chOff x="16272799" y="15544541"/>
            <a:chExt cx="3560044" cy="2531558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669ABD5-3747-4869-9DD2-DE58897770EF}"/>
                </a:ext>
              </a:extLst>
            </p:cNvPr>
            <p:cNvCxnSpPr/>
            <p:nvPr/>
          </p:nvCxnSpPr>
          <p:spPr>
            <a:xfrm flipH="1">
              <a:off x="17618926" y="16835443"/>
              <a:ext cx="871808" cy="72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E1F20C6-1E3B-42DF-8544-77E22789A6EA}"/>
                </a:ext>
              </a:extLst>
            </p:cNvPr>
            <p:cNvGrpSpPr/>
            <p:nvPr/>
          </p:nvGrpSpPr>
          <p:grpSpPr>
            <a:xfrm>
              <a:off x="16272799" y="15544541"/>
              <a:ext cx="1538925" cy="2531558"/>
              <a:chOff x="16272799" y="15544541"/>
              <a:chExt cx="1538925" cy="2531558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FBB5DF4-0424-4E8D-A806-AC6D76138B35}"/>
                  </a:ext>
                </a:extLst>
              </p:cNvPr>
              <p:cNvSpPr txBox="1"/>
              <p:nvPr/>
            </p:nvSpPr>
            <p:spPr>
              <a:xfrm rot="16200000">
                <a:off x="16009873" y="16063536"/>
                <a:ext cx="1356847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3D58BC0-3D3E-4962-BB72-E56EBC2F773D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8DFAD1B7-C261-4FB9-99A0-204BC217C571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36758F50-DE62-4FE9-8E8E-7E262AC33FFB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E95A5E77-43A8-44D2-862A-6B1CD4CE9DA9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3DCDC6E-CD1E-433D-8F1D-845F8BB0E8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3C4C517-63BB-447E-A0CD-22FD59510C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63FBFDCD-F781-4DD0-A8E9-DE2397313C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1D0A3129-738B-4CC9-9D84-F84C7973F5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3F5E832-7FF1-44E0-8C33-168A8AD6BD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C17EC38-23BC-4406-99EF-1F7D25AA2CC4}"/>
                </a:ext>
              </a:extLst>
            </p:cNvPr>
            <p:cNvGrpSpPr/>
            <p:nvPr/>
          </p:nvGrpSpPr>
          <p:grpSpPr>
            <a:xfrm rot="10800000">
              <a:off x="18313631" y="15544541"/>
              <a:ext cx="1519212" cy="2531558"/>
              <a:chOff x="16292512" y="15544541"/>
              <a:chExt cx="1519212" cy="2531558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C353BA6-A4DF-4C69-B22F-776E0031613A}"/>
                  </a:ext>
                </a:extLst>
              </p:cNvPr>
              <p:cNvSpPr txBox="1"/>
              <p:nvPr/>
            </p:nvSpPr>
            <p:spPr>
              <a:xfrm rot="16200000">
                <a:off x="16029587" y="16034824"/>
                <a:ext cx="13568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6E5CB2C7-83D3-4A78-895B-09E2BC38A3E1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88A57AD4-F7A5-4231-B945-5E78BD71E122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E42AD0AF-65EE-4328-B6C2-BCF11627B242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614E9F5-EDF9-4D6D-87BD-6B204FF75840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CBC1006F-8310-4847-9B71-31910DCD24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29D8C67A-C62A-412C-BCB4-A1E0837D48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571E62F4-A6E5-4729-9D61-43E37F5336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F463B492-6D58-4BC3-9B62-4B2DF05E36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39B9526A-E310-400D-8172-434B327756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1E0D95E9-135F-474A-B03E-3CF8FAC63B9A}"/>
                  </a:ext>
                </a:extLst>
              </p:cNvPr>
              <p:cNvSpPr/>
              <p:nvPr/>
            </p:nvSpPr>
            <p:spPr>
              <a:xfrm>
                <a:off x="520532" y="5443075"/>
                <a:ext cx="32841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rgbClr val="FF0000"/>
                    </a:solidFill>
                  </a:rPr>
                  <a:t>social optimum</a:t>
                </a:r>
                <a:br>
                  <a:rPr lang="en-US" sz="2400" i="1" dirty="0">
                    <a:solidFill>
                      <a:srgbClr val="FF0000"/>
                    </a:solidFill>
                  </a:rPr>
                </a:br>
                <a:r>
                  <a:rPr lang="en-US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owners)</a:t>
                </a:r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1E0D95E9-135F-474A-B03E-3CF8FAC6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32" y="5443075"/>
                <a:ext cx="3284114" cy="830997"/>
              </a:xfrm>
              <a:prstGeom prst="rect">
                <a:avLst/>
              </a:prstGeom>
              <a:blipFill>
                <a:blip r:embed="rId4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2EA3490-7232-43C6-826D-7757A4290AE9}"/>
                  </a:ext>
                </a:extLst>
              </p:cNvPr>
              <p:cNvSpPr/>
              <p:nvPr/>
            </p:nvSpPr>
            <p:spPr>
              <a:xfrm>
                <a:off x="5645516" y="5443075"/>
                <a:ext cx="32841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rgbClr val="FF0000"/>
                    </a:solidFill>
                  </a:rPr>
                  <a:t>least efficient NE 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owners)</a:t>
                </a:r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2EA3490-7232-43C6-826D-7757A4290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16" y="5443075"/>
                <a:ext cx="3284114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E4FF325-5BBE-403A-916B-466A8EDFB64F}"/>
                  </a:ext>
                </a:extLst>
              </p:cNvPr>
              <p:cNvSpPr/>
              <p:nvPr/>
            </p:nvSpPr>
            <p:spPr>
              <a:xfrm>
                <a:off x="3456400" y="5443075"/>
                <a:ext cx="25581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rgbClr val="FF0000"/>
                    </a:solidFill>
                  </a:rPr>
                  <a:t>most efficient NE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owners)</a:t>
                </a:r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E4FF325-5BBE-403A-916B-466A8EDFB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400" y="5443075"/>
                <a:ext cx="2558135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127">
            <a:extLst>
              <a:ext uri="{FF2B5EF4-FFF2-40B4-BE49-F238E27FC236}">
                <a16:creationId xmlns:a16="http://schemas.microsoft.com/office/drawing/2014/main" id="{43C16F0C-00A9-4079-B85E-21FF9F7F5FD3}"/>
              </a:ext>
            </a:extLst>
          </p:cNvPr>
          <p:cNvSpPr txBox="1"/>
          <p:nvPr/>
        </p:nvSpPr>
        <p:spPr>
          <a:xfrm rot="16200000">
            <a:off x="2000868" y="4142655"/>
            <a:ext cx="786147" cy="481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500" dirty="0"/>
              <a:t>…</a:t>
            </a:r>
            <a:endParaRPr lang="en-US" sz="25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8FCE65-AEB8-4F16-934F-6FB4A5FCA62C}"/>
              </a:ext>
            </a:extLst>
          </p:cNvPr>
          <p:cNvSpPr/>
          <p:nvPr/>
        </p:nvSpPr>
        <p:spPr>
          <a:xfrm>
            <a:off x="1381418" y="5794042"/>
            <a:ext cx="496906" cy="49377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821E2A7-419F-49A9-B7E6-A05B586E0F1F}"/>
              </a:ext>
            </a:extLst>
          </p:cNvPr>
          <p:cNvSpPr/>
          <p:nvPr/>
        </p:nvSpPr>
        <p:spPr>
          <a:xfrm>
            <a:off x="3923024" y="5794042"/>
            <a:ext cx="717572" cy="49377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2ABD97-97A5-43DB-BADE-87F1EC94FFA8}"/>
                  </a:ext>
                </a:extLst>
              </p:cNvPr>
              <p:cNvSpPr txBox="1"/>
              <p:nvPr/>
            </p:nvSpPr>
            <p:spPr>
              <a:xfrm>
                <a:off x="6163438" y="2993177"/>
                <a:ext cx="2889121" cy="7838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𝑃𝑜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2ABD97-97A5-43DB-BADE-87F1EC94F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438" y="2993177"/>
                <a:ext cx="2889121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74A08E02-5F65-4117-AAD7-AC727BBD5880}"/>
              </a:ext>
            </a:extLst>
          </p:cNvPr>
          <p:cNvCxnSpPr>
            <a:cxnSpLocks/>
          </p:cNvCxnSpPr>
          <p:nvPr/>
        </p:nvCxnSpPr>
        <p:spPr>
          <a:xfrm flipV="1">
            <a:off x="1878324" y="3721100"/>
            <a:ext cx="2650995" cy="20729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55C5AE6-C73A-4AE4-A70D-EBFAED84F8DA}"/>
              </a:ext>
            </a:extLst>
          </p:cNvPr>
          <p:cNvCxnSpPr>
            <a:cxnSpLocks/>
            <a:stCxn id="129" idx="0"/>
          </p:cNvCxnSpPr>
          <p:nvPr/>
        </p:nvCxnSpPr>
        <p:spPr>
          <a:xfrm flipV="1">
            <a:off x="4281810" y="3365500"/>
            <a:ext cx="493390" cy="242854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4E53244-BB4A-4CE5-AC1F-D7571CA6698A}"/>
                  </a:ext>
                </a:extLst>
              </p:cNvPr>
              <p:cNvSpPr txBox="1"/>
              <p:nvPr/>
            </p:nvSpPr>
            <p:spPr>
              <a:xfrm>
                <a:off x="3313372" y="2989426"/>
                <a:ext cx="2662469" cy="7913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𝑃𝑜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4E53244-BB4A-4CE5-AC1F-D7571CA66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372" y="2989426"/>
                <a:ext cx="2662469" cy="7913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59193D13-BACA-4692-90C8-4515F9AEF6A7}"/>
              </a:ext>
            </a:extLst>
          </p:cNvPr>
          <p:cNvCxnSpPr>
            <a:cxnSpLocks/>
          </p:cNvCxnSpPr>
          <p:nvPr/>
        </p:nvCxnSpPr>
        <p:spPr>
          <a:xfrm flipV="1">
            <a:off x="1878324" y="3721100"/>
            <a:ext cx="5602474" cy="207294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3C37ECD-9A9F-4CE0-9842-2C23580708A3}"/>
              </a:ext>
            </a:extLst>
          </p:cNvPr>
          <p:cNvCxnSpPr>
            <a:cxnSpLocks/>
          </p:cNvCxnSpPr>
          <p:nvPr/>
        </p:nvCxnSpPr>
        <p:spPr>
          <a:xfrm flipV="1">
            <a:off x="6726375" y="3314700"/>
            <a:ext cx="754423" cy="251782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023383D2-5CDA-43C5-9C49-063984191D58}"/>
              </a:ext>
            </a:extLst>
          </p:cNvPr>
          <p:cNvSpPr/>
          <p:nvPr/>
        </p:nvSpPr>
        <p:spPr>
          <a:xfrm>
            <a:off x="6240054" y="5806409"/>
            <a:ext cx="1020878" cy="49377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6" grpId="0" animBg="1"/>
      <p:bldP spid="129" grpId="0" animBg="1"/>
      <p:bldP spid="129" grpId="1" animBg="1"/>
      <p:bldP spid="10" grpId="0" animBg="1"/>
      <p:bldP spid="133" grpId="0" animBg="1"/>
      <p:bldP spid="1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of Inefficiency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461430"/>
            <a:ext cx="7840981" cy="4802210"/>
          </a:xfrm>
        </p:spPr>
        <p:txBody>
          <a:bodyPr>
            <a:normAutofit/>
          </a:bodyPr>
          <a:lstStyle/>
          <a:p>
            <a:r>
              <a:rPr lang="en-US" dirty="0"/>
              <a:t>A Nash equilibrium is inefficient when</a:t>
            </a:r>
          </a:p>
          <a:p>
            <a:pPr lvl="1"/>
            <a:r>
              <a:rPr lang="en-US" b="1" dirty="0"/>
              <a:t>nodes with many friends free ride</a:t>
            </a:r>
          </a:p>
          <a:p>
            <a:pPr lvl="1"/>
            <a:r>
              <a:rPr lang="en-US" dirty="0"/>
              <a:t>nodes with few friends buy a good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43</a:t>
            </a:fld>
            <a:r>
              <a:rPr lang="en-US" dirty="0"/>
              <a:t>/73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156FC7-1CEE-4A93-A88C-005AA40669BE}"/>
              </a:ext>
            </a:extLst>
          </p:cNvPr>
          <p:cNvGrpSpPr/>
          <p:nvPr/>
        </p:nvGrpSpPr>
        <p:grpSpPr>
          <a:xfrm>
            <a:off x="1167975" y="2836571"/>
            <a:ext cx="1838978" cy="1466766"/>
            <a:chOff x="16291495" y="15544541"/>
            <a:chExt cx="3173974" cy="253155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0EB52CC-9F82-400D-A701-50FACCD65704}"/>
                </a:ext>
              </a:extLst>
            </p:cNvPr>
            <p:cNvGrpSpPr/>
            <p:nvPr/>
          </p:nvGrpSpPr>
          <p:grpSpPr>
            <a:xfrm>
              <a:off x="16291495" y="15544541"/>
              <a:ext cx="1520229" cy="2531558"/>
              <a:chOff x="16291495" y="15544541"/>
              <a:chExt cx="1520229" cy="253155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9ECEA23-DAE7-4957-8DF3-D4B740A7D6E0}"/>
                  </a:ext>
                </a:extLst>
              </p:cNvPr>
              <p:cNvSpPr txBox="1"/>
              <p:nvPr/>
            </p:nvSpPr>
            <p:spPr>
              <a:xfrm rot="16200000">
                <a:off x="16028569" y="16095480"/>
                <a:ext cx="1356847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1D37D1E-0709-4719-8CC6-03C2FD86A7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3F61B93-76C7-47E5-8CCA-DDA4CD22AAB4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72054E1-AE8C-462C-99E4-6C7D834E5DE3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58AFA98-F78D-4FEC-8E24-DCCAE37207CD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6D1E383-A491-4E48-92F8-EF009DCBCD8D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FCBBB2D-B79E-4067-A21B-51E310678F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18B0FBA-0BCB-4AD2-9078-00D013C69B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DEBD940-5746-4DE6-AD87-B06965AC2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B40B524-7C99-41DE-9CFA-7CCD15EA5C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79D6971-147C-48A9-89BF-24CA01205E7C}"/>
                </a:ext>
              </a:extLst>
            </p:cNvPr>
            <p:cNvGrpSpPr/>
            <p:nvPr/>
          </p:nvGrpSpPr>
          <p:grpSpPr>
            <a:xfrm rot="10800000">
              <a:off x="18313631" y="15544541"/>
              <a:ext cx="1151838" cy="2531558"/>
              <a:chOff x="16659886" y="15544541"/>
              <a:chExt cx="1151838" cy="2531558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9F8CDD6-2AEC-4CCB-B7BD-34349F9953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8234A62-0CC2-44F5-B978-D28CA5B795FF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23BCD75-3625-4C9C-86C3-390A4905A9AC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FE251FD-E886-49B7-8BA8-F087A2DE40B0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2EC57EC-A1DE-44A5-978A-257424CAF550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40C683D-6D79-4855-B0A5-EDA6CBDE0D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F00D021-058B-4527-902D-B7EFC4BFFE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D3117BE-99F1-4FE8-A1DC-294749C02E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E8B02B1-60E1-4D6A-B738-AFFEF38AC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4849DFB-284D-4BE4-B2A1-14E9CAEFD298}"/>
                </a:ext>
              </a:extLst>
            </p:cNvPr>
            <p:cNvCxnSpPr/>
            <p:nvPr/>
          </p:nvCxnSpPr>
          <p:spPr>
            <a:xfrm flipH="1">
              <a:off x="17618926" y="16835443"/>
              <a:ext cx="871808" cy="72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80773D0-7E73-49FD-BA25-38CABEAE3C7F}"/>
              </a:ext>
            </a:extLst>
          </p:cNvPr>
          <p:cNvGrpSpPr/>
          <p:nvPr/>
        </p:nvGrpSpPr>
        <p:grpSpPr>
          <a:xfrm>
            <a:off x="3609429" y="2836571"/>
            <a:ext cx="2051240" cy="1466766"/>
            <a:chOff x="16292513" y="15544541"/>
            <a:chExt cx="3540329" cy="2531558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47D545B-2C2D-4880-A593-61EA8C6EC9A4}"/>
                </a:ext>
              </a:extLst>
            </p:cNvPr>
            <p:cNvCxnSpPr/>
            <p:nvPr/>
          </p:nvCxnSpPr>
          <p:spPr>
            <a:xfrm flipH="1">
              <a:off x="17618926" y="16835443"/>
              <a:ext cx="871808" cy="72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1BDB82B-4334-4F35-83BE-F1068A3500AA}"/>
                </a:ext>
              </a:extLst>
            </p:cNvPr>
            <p:cNvGrpSpPr/>
            <p:nvPr/>
          </p:nvGrpSpPr>
          <p:grpSpPr>
            <a:xfrm>
              <a:off x="16292513" y="15544541"/>
              <a:ext cx="1519211" cy="2531558"/>
              <a:chOff x="16292513" y="15544541"/>
              <a:chExt cx="1519211" cy="2531558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FFB57CD-5870-48F7-97C8-584C93A194B1}"/>
                  </a:ext>
                </a:extLst>
              </p:cNvPr>
              <p:cNvSpPr txBox="1"/>
              <p:nvPr/>
            </p:nvSpPr>
            <p:spPr>
              <a:xfrm rot="16200000">
                <a:off x="16029587" y="16064047"/>
                <a:ext cx="1356847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8FD5E83-DA64-49C3-B270-025CC9AB4A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A4A72B3-D75E-4260-A39D-BC4A28C7C14A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A6AA9DDE-1D86-46D4-B1A4-53AD301899EA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6A292C6-7B05-44E7-B723-2B1F64ECBAC2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997FE122-62A3-452C-8AB1-18353E81D6D3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98241E9-36F9-41D1-B24D-1A3FBDEA27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B4446FE-D144-469D-A62E-336BECDCF0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3A375F1-1982-4A5B-A43F-E519080E92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143609E-0AE3-48E1-BFAA-38985AA5FC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5E02A5C-AA5D-426B-A650-A81007C49E77}"/>
                </a:ext>
              </a:extLst>
            </p:cNvPr>
            <p:cNvGrpSpPr/>
            <p:nvPr/>
          </p:nvGrpSpPr>
          <p:grpSpPr>
            <a:xfrm rot="10800000">
              <a:off x="18313631" y="15544541"/>
              <a:ext cx="1519211" cy="2531558"/>
              <a:chOff x="16292513" y="15544541"/>
              <a:chExt cx="1519211" cy="2531558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CB1C2E0-4DFF-4E39-A798-FCC1EE4CC93E}"/>
                  </a:ext>
                </a:extLst>
              </p:cNvPr>
              <p:cNvSpPr txBox="1"/>
              <p:nvPr/>
            </p:nvSpPr>
            <p:spPr>
              <a:xfrm rot="16200000">
                <a:off x="16029588" y="16083531"/>
                <a:ext cx="13568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C05767B-C8A5-4A67-9C29-57B46E1F2D8D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9C82075-3295-4993-9142-D60F99F8594D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E049267-C44E-44EA-8BC7-FDFF0E4E6F76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5FABF5E4-E375-42FB-A790-ADBCAD317FF2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5091F9E-FC8A-4FE8-A029-1F00399086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9C93A60-3A82-46CA-83C9-2919670673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8501096-874C-4D4C-A529-02FA9566BF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8416DE2-4127-483D-A484-0CBA712B39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7D79E82-3E7F-4659-9002-50283ABEE4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DE0A70F-5D31-4CA3-844D-1B45783B95D5}"/>
              </a:ext>
            </a:extLst>
          </p:cNvPr>
          <p:cNvGrpSpPr/>
          <p:nvPr/>
        </p:nvGrpSpPr>
        <p:grpSpPr>
          <a:xfrm>
            <a:off x="6059946" y="2836571"/>
            <a:ext cx="2062664" cy="1466766"/>
            <a:chOff x="16272799" y="15544541"/>
            <a:chExt cx="3560044" cy="2531558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3075AF3-941C-4B7D-9F2B-AAB2415C3241}"/>
                </a:ext>
              </a:extLst>
            </p:cNvPr>
            <p:cNvCxnSpPr/>
            <p:nvPr/>
          </p:nvCxnSpPr>
          <p:spPr>
            <a:xfrm flipH="1">
              <a:off x="17618926" y="16835443"/>
              <a:ext cx="871808" cy="72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70BE9F1-7FC3-41D3-A707-98A29F4DB2DC}"/>
                </a:ext>
              </a:extLst>
            </p:cNvPr>
            <p:cNvGrpSpPr/>
            <p:nvPr/>
          </p:nvGrpSpPr>
          <p:grpSpPr>
            <a:xfrm>
              <a:off x="16272799" y="15544541"/>
              <a:ext cx="1538925" cy="2531558"/>
              <a:chOff x="16272799" y="15544541"/>
              <a:chExt cx="1538925" cy="2531558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F6ABD95-AB45-4EDF-92C7-F078EF071518}"/>
                  </a:ext>
                </a:extLst>
              </p:cNvPr>
              <p:cNvSpPr txBox="1"/>
              <p:nvPr/>
            </p:nvSpPr>
            <p:spPr>
              <a:xfrm rot="16200000">
                <a:off x="16009873" y="16063536"/>
                <a:ext cx="1356847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6D6EA2A5-A972-4D89-B10A-3DE6DB96F257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320AB65-57A6-44A6-9F92-A6932A01996B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E12ACBB1-DDAA-49AD-B0F5-B3D66E53CADD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2288E5D-CBFD-4F0D-A30E-2B78E6EBA57A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69FE0B25-A09F-4629-8C53-4D23BDF992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A3ECB46E-DCDE-4DA0-A0C8-9714E2077F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93572C3-4288-4890-8F8F-AFA87BB5F5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DFD77B5-7C34-4D69-8CEF-059487953A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B88C1E5-1BBA-40CA-B5DE-FC7FFDF123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8BD15E8-EF73-4AA6-9AE6-4049AF270986}"/>
                </a:ext>
              </a:extLst>
            </p:cNvPr>
            <p:cNvGrpSpPr/>
            <p:nvPr/>
          </p:nvGrpSpPr>
          <p:grpSpPr>
            <a:xfrm rot="10800000">
              <a:off x="18313631" y="15544541"/>
              <a:ext cx="1519212" cy="2531558"/>
              <a:chOff x="16292512" y="15544541"/>
              <a:chExt cx="1519212" cy="2531558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5085ABB-924B-472D-822E-C568294F08B4}"/>
                  </a:ext>
                </a:extLst>
              </p:cNvPr>
              <p:cNvSpPr txBox="1"/>
              <p:nvPr/>
            </p:nvSpPr>
            <p:spPr>
              <a:xfrm rot="16200000">
                <a:off x="16029587" y="16034824"/>
                <a:ext cx="13568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2E51DA7-414D-47D7-B475-AE39DB224ACB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7AA3BB2-2A18-4992-A4EC-9C5E8646ABB8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7AE150D0-5B22-45A2-A392-06EEFDC2C0C6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83E0258-C2A2-47B6-B674-9D610B42CF3C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CE067EDF-2562-4E6F-BD86-5F44EF6246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BFF89AB7-6749-4DAE-9161-A3ADC64BC5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EEC0A41-BEF5-48EF-A973-CCBAD5C710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A34FCE4-71B4-4F29-A0F5-1C6A9D8A6F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4E962239-C350-4C9A-ACFD-60F24C8CAB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0206804-5E3D-467A-A502-2528D41C72FF}"/>
                  </a:ext>
                </a:extLst>
              </p:cNvPr>
              <p:cNvSpPr/>
              <p:nvPr/>
            </p:nvSpPr>
            <p:spPr>
              <a:xfrm>
                <a:off x="559724" y="4261975"/>
                <a:ext cx="32841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social optimum</a:t>
                </a:r>
                <a:br>
                  <a:rPr lang="en-US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owners)</a:t>
                </a: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0206804-5E3D-467A-A502-2528D41C7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4" y="4261975"/>
                <a:ext cx="3284114" cy="830997"/>
              </a:xfrm>
              <a:prstGeom prst="rect">
                <a:avLst/>
              </a:prstGeom>
              <a:blipFill>
                <a:blip r:embed="rId3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69F8E57-19A3-4D2D-9757-968F98DFC1EE}"/>
                  </a:ext>
                </a:extLst>
              </p:cNvPr>
              <p:cNvSpPr/>
              <p:nvPr/>
            </p:nvSpPr>
            <p:spPr>
              <a:xfrm>
                <a:off x="3005004" y="4261975"/>
                <a:ext cx="32841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most efficient NE </a:t>
                </a:r>
              </a:p>
              <a:p>
                <a:pPr algn="ctr"/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owners)</a:t>
                </a: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69F8E57-19A3-4D2D-9757-968F98DFC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004" y="4261975"/>
                <a:ext cx="3284114" cy="830997"/>
              </a:xfrm>
              <a:prstGeom prst="rect">
                <a:avLst/>
              </a:prstGeom>
              <a:blipFill>
                <a:blip r:embed="rId4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478C26B2-E911-4993-9428-C9CA5F588E4A}"/>
                  </a:ext>
                </a:extLst>
              </p:cNvPr>
              <p:cNvSpPr/>
              <p:nvPr/>
            </p:nvSpPr>
            <p:spPr>
              <a:xfrm>
                <a:off x="5847817" y="4261975"/>
                <a:ext cx="25581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least efficient NE</a:t>
                </a:r>
              </a:p>
              <a:p>
                <a:pPr algn="ctr"/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owners)</a:t>
                </a: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478C26B2-E911-4993-9428-C9CA5F588E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17" y="4261975"/>
                <a:ext cx="2558135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80C41D42-6661-42E4-A3FC-29732C84CEB0}"/>
              </a:ext>
            </a:extLst>
          </p:cNvPr>
          <p:cNvSpPr txBox="1"/>
          <p:nvPr/>
        </p:nvSpPr>
        <p:spPr>
          <a:xfrm rot="16200000">
            <a:off x="2000868" y="3126655"/>
            <a:ext cx="786147" cy="481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500" dirty="0"/>
              <a:t>…</a:t>
            </a:r>
            <a:endParaRPr lang="en-US" sz="2500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496B1E9-FCD5-4BCA-A6E3-F5EA1FFF6647}"/>
              </a:ext>
            </a:extLst>
          </p:cNvPr>
          <p:cNvGrpSpPr/>
          <p:nvPr/>
        </p:nvGrpSpPr>
        <p:grpSpPr>
          <a:xfrm>
            <a:off x="24955" y="4941800"/>
            <a:ext cx="8502775" cy="1342571"/>
            <a:chOff x="257688" y="3799516"/>
            <a:chExt cx="8502775" cy="1342571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0CCC809-C986-402A-9982-287CD8018C42}"/>
                </a:ext>
              </a:extLst>
            </p:cNvPr>
            <p:cNvSpPr txBox="1"/>
            <p:nvPr/>
          </p:nvSpPr>
          <p:spPr>
            <a:xfrm>
              <a:off x="1566486" y="4095347"/>
              <a:ext cx="7193977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“How can we incentivize nodes </a:t>
              </a:r>
            </a:p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with many friends to buy a good?”</a:t>
              </a:r>
            </a:p>
          </p:txBody>
        </p:sp>
        <p:pic>
          <p:nvPicPr>
            <p:cNvPr id="113" name="Picture 4" descr="Cute question mark clipart kid">
              <a:extLst>
                <a:ext uri="{FF2B5EF4-FFF2-40B4-BE49-F238E27FC236}">
                  <a16:creationId xmlns:a16="http://schemas.microsoft.com/office/drawing/2014/main" id="{13732AE6-76F4-4EC9-8557-FB1B1C2FA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88" y="3799516"/>
              <a:ext cx="1231001" cy="134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FE518EB-FCD4-4153-9116-DEB092C1E573}"/>
              </a:ext>
            </a:extLst>
          </p:cNvPr>
          <p:cNvSpPr/>
          <p:nvPr/>
        </p:nvSpPr>
        <p:spPr>
          <a:xfrm>
            <a:off x="4128350" y="3312250"/>
            <a:ext cx="1014003" cy="5189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BF9BE33-E34A-4C45-92A8-EDFF6A7AC3BD}"/>
              </a:ext>
            </a:extLst>
          </p:cNvPr>
          <p:cNvSpPr/>
          <p:nvPr/>
        </p:nvSpPr>
        <p:spPr>
          <a:xfrm>
            <a:off x="1686381" y="3308513"/>
            <a:ext cx="1014003" cy="5189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FABE774-755E-4C5E-B3C4-1A7986755A19}"/>
              </a:ext>
            </a:extLst>
          </p:cNvPr>
          <p:cNvSpPr/>
          <p:nvPr/>
        </p:nvSpPr>
        <p:spPr>
          <a:xfrm>
            <a:off x="6593887" y="3304301"/>
            <a:ext cx="1014003" cy="5189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C908E-81D5-4B6C-A7F8-A6461A80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SGG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B2700-B21A-45D4-A76E-097B1F7AA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59" y="1461430"/>
            <a:ext cx="8448041" cy="4407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Players</a:t>
            </a:r>
            <a:r>
              <a:rPr lang="en-US" dirty="0"/>
              <a:t>: nodes in a social network</a:t>
            </a:r>
          </a:p>
          <a:p>
            <a:pPr lvl="1"/>
            <a:r>
              <a:rPr lang="en-US" b="1" dirty="0"/>
              <a:t>Strategy set</a:t>
            </a:r>
            <a:r>
              <a:rPr lang="en-US" dirty="0"/>
              <a:t>: “buy”, “not buy”</a:t>
            </a:r>
          </a:p>
          <a:p>
            <a:pPr lvl="1"/>
            <a:r>
              <a:rPr lang="en-US" b="1" dirty="0"/>
              <a:t>Utility</a:t>
            </a:r>
            <a:r>
              <a:rPr lang="en-US" dirty="0"/>
              <a:t>: free rider &gt; owner &gt; underprivileged</a:t>
            </a:r>
          </a:p>
          <a:p>
            <a:r>
              <a:rPr lang="en-US" b="1" dirty="0">
                <a:solidFill>
                  <a:srgbClr val="0070C0"/>
                </a:solidFill>
              </a:rPr>
              <a:t>Nash Equilibrium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always exists but not unique</a:t>
            </a:r>
          </a:p>
          <a:p>
            <a:r>
              <a:rPr lang="en-US" b="1" dirty="0">
                <a:solidFill>
                  <a:srgbClr val="0070C0"/>
                </a:solidFill>
              </a:rPr>
              <a:t>Efficiency of Nash Equilibria:</a:t>
            </a:r>
          </a:p>
          <a:p>
            <a:pPr lvl="1"/>
            <a:r>
              <a:rPr lang="en-US" dirty="0"/>
              <a:t>both best and worst NEs can be </a:t>
            </a:r>
            <a:r>
              <a:rPr lang="en-US" b="1" dirty="0"/>
              <a:t>highly inefficient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3FE92-B32F-49F9-8447-6DF033BA8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51FA0-F629-4C9D-9E2F-8759DE0E6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44</a:t>
            </a:fld>
            <a:r>
              <a:rPr lang="en-US" dirty="0"/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530908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road map">
            <a:extLst>
              <a:ext uri="{FF2B5EF4-FFF2-40B4-BE49-F238E27FC236}">
                <a16:creationId xmlns:a16="http://schemas.microsoft.com/office/drawing/2014/main" id="{900A4A9F-11A3-4074-A0B6-4AA99AB8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92" y="2264229"/>
            <a:ext cx="3048000" cy="39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45</a:t>
            </a:fld>
            <a:r>
              <a:rPr lang="en-US" dirty="0"/>
              <a:t>/73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22959" y="1461430"/>
            <a:ext cx="7543801" cy="44076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0000" indent="-18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Concepts in Game Theory</a:t>
            </a:r>
          </a:p>
          <a:p>
            <a:r>
              <a:rPr lang="en-US" b="1" dirty="0">
                <a:solidFill>
                  <a:srgbClr val="FF0000"/>
                </a:solidFill>
              </a:rPr>
              <a:t>Game-theoretic Models</a:t>
            </a:r>
          </a:p>
          <a:p>
            <a:pPr lvl="1"/>
            <a:r>
              <a:rPr lang="en-US" sz="2800" dirty="0"/>
              <a:t>Sharable Good Game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Sharable Good Game with Access Cost &lt;&lt;</a:t>
            </a:r>
          </a:p>
          <a:p>
            <a:r>
              <a:rPr lang="en-US" dirty="0"/>
              <a:t>Simulation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pic>
        <p:nvPicPr>
          <p:cNvPr id="15" name="Picture 10" descr="Image result for finish line">
            <a:extLst>
              <a:ext uri="{FF2B5EF4-FFF2-40B4-BE49-F238E27FC236}">
                <a16:creationId xmlns:a16="http://schemas.microsoft.com/office/drawing/2014/main" id="{C2AE00B1-1035-4242-84F6-6833FC54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37" y="1575702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213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8092440" cy="1054704"/>
          </a:xfrm>
        </p:spPr>
        <p:txBody>
          <a:bodyPr>
            <a:normAutofit/>
          </a:bodyPr>
          <a:lstStyle/>
          <a:p>
            <a:r>
              <a:rPr lang="en-US"/>
              <a:t>SGG with Access Cost (SGG-AC)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461430"/>
            <a:ext cx="7863841" cy="4452685"/>
          </a:xfrm>
        </p:spPr>
        <p:txBody>
          <a:bodyPr>
            <a:normAutofit/>
          </a:bodyPr>
          <a:lstStyle/>
          <a:p>
            <a:r>
              <a:rPr lang="en-US" dirty="0"/>
              <a:t>Consider a good sharable with friends</a:t>
            </a:r>
          </a:p>
          <a:p>
            <a:r>
              <a:rPr lang="en-US" b="1" dirty="0">
                <a:solidFill>
                  <a:srgbClr val="0070C0"/>
                </a:solidFill>
              </a:rPr>
              <a:t>Players</a:t>
            </a:r>
            <a:r>
              <a:rPr lang="en-US" dirty="0"/>
              <a:t>: nodes in a social network</a:t>
            </a:r>
          </a:p>
          <a:p>
            <a:r>
              <a:rPr lang="en-US" b="1" dirty="0">
                <a:solidFill>
                  <a:srgbClr val="0070C0"/>
                </a:solidFill>
              </a:rPr>
              <a:t>Strategy set</a:t>
            </a:r>
            <a:r>
              <a:rPr lang="en-US" dirty="0"/>
              <a:t>: </a:t>
            </a:r>
          </a:p>
          <a:p>
            <a:pPr lvl="1"/>
            <a:r>
              <a:rPr lang="en-US" b="1" dirty="0"/>
              <a:t>buy</a:t>
            </a:r>
            <a:r>
              <a:rPr lang="en-US" dirty="0"/>
              <a:t> a good (     ) or </a:t>
            </a:r>
            <a:r>
              <a:rPr lang="en-US" b="1" dirty="0"/>
              <a:t>not buy</a:t>
            </a:r>
            <a:r>
              <a:rPr lang="en-US" dirty="0"/>
              <a:t> (    )</a:t>
            </a:r>
          </a:p>
          <a:p>
            <a:pPr lvl="1"/>
            <a:r>
              <a:rPr lang="en-US" b="1" dirty="0"/>
              <a:t>rent</a:t>
            </a:r>
            <a:r>
              <a:rPr lang="en-US" b="1" i="1" dirty="0"/>
              <a:t> </a:t>
            </a:r>
            <a:r>
              <a:rPr lang="en-US" dirty="0"/>
              <a:t>a good from a friend by </a:t>
            </a:r>
          </a:p>
          <a:p>
            <a:pPr marL="201168" lvl="1" indent="0">
              <a:buNone/>
            </a:pPr>
            <a:r>
              <a:rPr lang="en-US" dirty="0"/>
              <a:t>   paying an </a:t>
            </a:r>
            <a:r>
              <a:rPr lang="en-US" i="1" dirty="0">
                <a:solidFill>
                  <a:srgbClr val="FF0000"/>
                </a:solidFill>
              </a:rPr>
              <a:t>access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cost</a:t>
            </a:r>
            <a:r>
              <a:rPr lang="en-US" i="1" dirty="0"/>
              <a:t> </a:t>
            </a:r>
            <a:r>
              <a:rPr lang="en-US" dirty="0"/>
              <a:t>(         ) to the friend</a:t>
            </a:r>
            <a:endParaRPr lang="en-US" i="1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46</a:t>
            </a:fld>
            <a:r>
              <a:rPr lang="en-US" dirty="0"/>
              <a:t>/73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64924" y="4027406"/>
            <a:ext cx="482562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2768267" y="3076780"/>
            <a:ext cx="279386" cy="27938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152203D-1ACC-465D-B179-4C95561CE92D}"/>
              </a:ext>
            </a:extLst>
          </p:cNvPr>
          <p:cNvSpPr>
            <a:spLocks noChangeAspect="1"/>
          </p:cNvSpPr>
          <p:nvPr/>
        </p:nvSpPr>
        <p:spPr>
          <a:xfrm>
            <a:off x="4706075" y="3097024"/>
            <a:ext cx="261928" cy="2619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9B1CB2-0F57-46B5-BD8F-B3C893A0A7F4}"/>
              </a:ext>
            </a:extLst>
          </p:cNvPr>
          <p:cNvGrpSpPr/>
          <p:nvPr/>
        </p:nvGrpSpPr>
        <p:grpSpPr>
          <a:xfrm>
            <a:off x="2001560" y="4860796"/>
            <a:ext cx="5264114" cy="759488"/>
            <a:chOff x="2001560" y="4860796"/>
            <a:chExt cx="5264114" cy="7594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DA7A1AE-77C7-4439-826D-156A75C1B8BF}"/>
                </a:ext>
              </a:extLst>
            </p:cNvPr>
            <p:cNvGrpSpPr/>
            <p:nvPr/>
          </p:nvGrpSpPr>
          <p:grpSpPr>
            <a:xfrm>
              <a:off x="2416296" y="4860796"/>
              <a:ext cx="3143186" cy="261928"/>
              <a:chOff x="1818973" y="5406964"/>
              <a:chExt cx="4937834" cy="41148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F6E8712-BCD2-4056-B8B2-A301687FB1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27758" y="5406964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D4A9B49-5C60-4831-9216-5106FBCD905B}"/>
                  </a:ext>
                </a:extLst>
              </p:cNvPr>
              <p:cNvCxnSpPr/>
              <p:nvPr/>
            </p:nvCxnSpPr>
            <p:spPr>
              <a:xfrm>
                <a:off x="2116025" y="5620891"/>
                <a:ext cx="452635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62D4496-007C-4D6E-BE99-525DF6B19D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8973" y="540696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6B986C6-1AF1-47C4-9BF5-A92721845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36543" y="540696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6C57C53-FAB3-4B1D-BD79-3E31E32FB8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45327" y="540696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06F5261-E434-4809-8155-FA1A24943B06}"/>
                </a:ext>
              </a:extLst>
            </p:cNvPr>
            <p:cNvCxnSpPr/>
            <p:nvPr/>
          </p:nvCxnSpPr>
          <p:spPr>
            <a:xfrm>
              <a:off x="2746030" y="4872506"/>
              <a:ext cx="5839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7AE1C09-2FA2-46D6-BD59-A443815344DD}"/>
                </a:ext>
              </a:extLst>
            </p:cNvPr>
            <p:cNvCxnSpPr/>
            <p:nvPr/>
          </p:nvCxnSpPr>
          <p:spPr>
            <a:xfrm flipH="1">
              <a:off x="3680311" y="4879134"/>
              <a:ext cx="5839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2A36B4-98C9-40A8-8EA7-B7FB6CBA2D2A}"/>
                </a:ext>
              </a:extLst>
            </p:cNvPr>
            <p:cNvSpPr/>
            <p:nvPr/>
          </p:nvSpPr>
          <p:spPr>
            <a:xfrm>
              <a:off x="3013098" y="5158619"/>
              <a:ext cx="10570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owner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5F4408-0901-4A75-BEE1-748A20AAD867}"/>
                </a:ext>
              </a:extLst>
            </p:cNvPr>
            <p:cNvSpPr/>
            <p:nvPr/>
          </p:nvSpPr>
          <p:spPr>
            <a:xfrm>
              <a:off x="2001560" y="5158618"/>
              <a:ext cx="9614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renter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3215D2-B57E-4DB6-89A2-BA2739D8ABCD}"/>
                </a:ext>
              </a:extLst>
            </p:cNvPr>
            <p:cNvSpPr/>
            <p:nvPr/>
          </p:nvSpPr>
          <p:spPr>
            <a:xfrm>
              <a:off x="3995121" y="5158618"/>
              <a:ext cx="9614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renter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99AC20-1084-4CCE-A7BB-2C236B05C5BE}"/>
                </a:ext>
              </a:extLst>
            </p:cNvPr>
            <p:cNvSpPr/>
            <p:nvPr/>
          </p:nvSpPr>
          <p:spPr>
            <a:xfrm>
              <a:off x="5102261" y="5154453"/>
              <a:ext cx="21634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underprivileged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0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in SGG-AC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7676" y="1983941"/>
                <a:ext cx="8630195" cy="4977808"/>
              </a:xfrm>
            </p:spPr>
            <p:txBody>
              <a:bodyPr>
                <a:no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Utility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b="1" dirty="0"/>
                  <a:t>owner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dirty="0"/>
                  <a:t> (benefit) </a:t>
                </a:r>
                <a14:m>
                  <m:oMath xmlns:m="http://schemas.openxmlformats.org/officeDocument/2006/math">
                    <m:r>
                      <a:rPr lang="en-US" b="0" dirty="0">
                        <a:latin typeface="Cambria Math" charset="0"/>
                      </a:rPr>
                      <m:t>−</m:t>
                    </m:r>
                    <m:r>
                      <a:rPr lang="en-US" b="0" i="1" dirty="0">
                        <a:latin typeface="Cambria Math" charset="0"/>
                      </a:rPr>
                      <m:t> </m:t>
                    </m:r>
                    <m:r>
                      <a:rPr lang="en-US" b="0" i="1" dirty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(price)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charset="0"/>
                      </a:rPr>
                      <m:t>+ </m:t>
                    </m:r>
                    <m:r>
                      <a:rPr lang="en-US" b="0" i="1" dirty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dirty="0"/>
                  <a:t> (access cost)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b="0" i="0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</m:oMath>
                </a14:m>
                <a:r>
                  <a:rPr lang="en-US" dirty="0"/>
                  <a:t> (# its renters)</a:t>
                </a:r>
              </a:p>
              <a:p>
                <a:pPr lvl="1"/>
                <a:r>
                  <a:rPr lang="en-US" b="1" dirty="0"/>
                  <a:t>renter: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dirty="0"/>
                  <a:t> (benefit)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charset="0"/>
                      </a:rPr>
                      <m:t>− </m:t>
                    </m:r>
                    <m:r>
                      <a:rPr lang="en-US" b="0" i="1" dirty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dirty="0"/>
                  <a:t> (access cost)</a:t>
                </a:r>
              </a:p>
              <a:p>
                <a:pPr lvl="1"/>
                <a:r>
                  <a:rPr lang="en-US" b="1" dirty="0"/>
                  <a:t>underprivileged: </a:t>
                </a:r>
                <a14:m>
                  <m:oMath xmlns:m="http://schemas.openxmlformats.org/officeDocument/2006/math">
                    <m:r>
                      <a:rPr lang="en-US" b="0" i="0" dirty="0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/>
                  <a:t>                                     </a:t>
                </a:r>
                <a:r>
                  <a:rPr lang="en-US" b="1" dirty="0"/>
                  <a:t>(assumption: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>
                        <a:latin typeface="Cambria Math" charset="0"/>
                      </a:rPr>
                      <m:t>&gt;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/>
                  <a:t>)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Rich owner and poor owner:</a:t>
                </a:r>
              </a:p>
              <a:p>
                <a:pPr lvl="1"/>
                <a:r>
                  <a:rPr lang="en-US" altLang="ko-KR" b="1" dirty="0">
                    <a:ea typeface="Cambria Math" charset="0"/>
                    <a:cs typeface="Cambria Math" charset="0"/>
                  </a:rPr>
                  <a:t>rich owner: </a:t>
                </a:r>
                <a:r>
                  <a:rPr lang="en-US" altLang="ko-KR" dirty="0">
                    <a:ea typeface="Cambria Math" charset="0"/>
                    <a:cs typeface="Cambria Math" charset="0"/>
                  </a:rPr>
                  <a:t>owner with at least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altLang="ko-KR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altLang="ko-KR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ko-K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altLang="ko-K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e>
                    </m:d>
                    <m:r>
                      <a:rPr lang="en-US" altLang="ko-KR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altLang="ko-KR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1)</m:t>
                    </m:r>
                  </m:oMath>
                </a14:m>
                <a:r>
                  <a:rPr lang="en-US" altLang="ko-KR" dirty="0"/>
                  <a:t> renters</a:t>
                </a:r>
              </a:p>
              <a:p>
                <a:pPr lvl="1"/>
                <a:r>
                  <a:rPr lang="en-US" b="1" dirty="0"/>
                  <a:t>poor owner</a:t>
                </a:r>
                <a:r>
                  <a:rPr lang="en-US" dirty="0"/>
                  <a:t>: owner with less than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 renter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676" y="1983941"/>
                <a:ext cx="8630195" cy="4977808"/>
              </a:xfrm>
              <a:blipFill>
                <a:blip r:embed="rId3"/>
                <a:stretch>
                  <a:fillRect l="-2331" t="-1958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47</a:t>
            </a:fld>
            <a:r>
              <a:rPr lang="en-US" dirty="0"/>
              <a:t>/73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3BE1CD-5FBD-4E0F-8412-B943065529D2}"/>
              </a:ext>
            </a:extLst>
          </p:cNvPr>
          <p:cNvGrpSpPr/>
          <p:nvPr/>
        </p:nvGrpSpPr>
        <p:grpSpPr>
          <a:xfrm>
            <a:off x="2066874" y="1564088"/>
            <a:ext cx="5264114" cy="759488"/>
            <a:chOff x="2066874" y="1746970"/>
            <a:chExt cx="5264114" cy="7594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0464EE7-6818-4578-A0AA-1F0E1624F666}"/>
                </a:ext>
              </a:extLst>
            </p:cNvPr>
            <p:cNvGrpSpPr/>
            <p:nvPr/>
          </p:nvGrpSpPr>
          <p:grpSpPr>
            <a:xfrm>
              <a:off x="2481610" y="1746970"/>
              <a:ext cx="3143186" cy="261928"/>
              <a:chOff x="1818973" y="5406964"/>
              <a:chExt cx="4937834" cy="41148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2391126-BF09-4198-B7F9-93F473BC5F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27758" y="5406964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4C49A3-FABB-4608-A532-19BAEA920708}"/>
                  </a:ext>
                </a:extLst>
              </p:cNvPr>
              <p:cNvCxnSpPr/>
              <p:nvPr/>
            </p:nvCxnSpPr>
            <p:spPr>
              <a:xfrm>
                <a:off x="2116025" y="5620891"/>
                <a:ext cx="452635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420DA7E-6545-4091-A0F2-2E8867EAB5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8973" y="540696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A127627-82E0-43ED-8402-6B37B2C531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36543" y="540696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1F62901-D1EB-4936-9A56-E455846137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45327" y="540696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E1081F-75E3-426C-8331-D49DC610B775}"/>
                </a:ext>
              </a:extLst>
            </p:cNvPr>
            <p:cNvCxnSpPr/>
            <p:nvPr/>
          </p:nvCxnSpPr>
          <p:spPr>
            <a:xfrm>
              <a:off x="2811344" y="1758680"/>
              <a:ext cx="5839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7861544-E784-4CC6-950A-129EF708CCAC}"/>
                </a:ext>
              </a:extLst>
            </p:cNvPr>
            <p:cNvCxnSpPr/>
            <p:nvPr/>
          </p:nvCxnSpPr>
          <p:spPr>
            <a:xfrm flipH="1">
              <a:off x="3745625" y="1765308"/>
              <a:ext cx="5839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ADFE8E5-E53F-4799-A3E4-7594FA339B0F}"/>
                </a:ext>
              </a:extLst>
            </p:cNvPr>
            <p:cNvSpPr/>
            <p:nvPr/>
          </p:nvSpPr>
          <p:spPr>
            <a:xfrm>
              <a:off x="3078412" y="2044793"/>
              <a:ext cx="10570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owner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DF8C17B-EE93-405F-859C-7EFCCDE2BD19}"/>
                </a:ext>
              </a:extLst>
            </p:cNvPr>
            <p:cNvSpPr/>
            <p:nvPr/>
          </p:nvSpPr>
          <p:spPr>
            <a:xfrm>
              <a:off x="2066874" y="2044792"/>
              <a:ext cx="9614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renter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CC5FD0-179D-487E-A07F-33946F5E267F}"/>
                </a:ext>
              </a:extLst>
            </p:cNvPr>
            <p:cNvSpPr/>
            <p:nvPr/>
          </p:nvSpPr>
          <p:spPr>
            <a:xfrm>
              <a:off x="4060435" y="2044792"/>
              <a:ext cx="9614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renter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851C0ED-2101-4DB5-A757-FB1490697B7D}"/>
                </a:ext>
              </a:extLst>
            </p:cNvPr>
            <p:cNvSpPr/>
            <p:nvPr/>
          </p:nvSpPr>
          <p:spPr>
            <a:xfrm>
              <a:off x="5167575" y="2040627"/>
              <a:ext cx="21634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underprivileged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B8B7F34-8C2E-4AE1-A305-346E03771611}"/>
              </a:ext>
            </a:extLst>
          </p:cNvPr>
          <p:cNvSpPr/>
          <p:nvPr/>
        </p:nvSpPr>
        <p:spPr>
          <a:xfrm>
            <a:off x="4872447" y="2403564"/>
            <a:ext cx="4237632" cy="444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0EB639-47FA-4423-ACB9-DD24BF1F39E6}"/>
              </a:ext>
            </a:extLst>
          </p:cNvPr>
          <p:cNvSpPr/>
          <p:nvPr/>
        </p:nvSpPr>
        <p:spPr>
          <a:xfrm>
            <a:off x="4872447" y="4190595"/>
            <a:ext cx="3122021" cy="444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D64DFC-4A37-40B1-B822-B790910B17B3}"/>
              </a:ext>
            </a:extLst>
          </p:cNvPr>
          <p:cNvSpPr/>
          <p:nvPr/>
        </p:nvSpPr>
        <p:spPr>
          <a:xfrm>
            <a:off x="487676" y="5163815"/>
            <a:ext cx="7963507" cy="954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Utility comparison:</a:t>
            </a:r>
          </a:p>
          <a:p>
            <a:pPr algn="ctr"/>
            <a:r>
              <a:rPr lang="en-US" sz="2800" dirty="0"/>
              <a:t>rich owner &gt; renter &gt; poor owner &gt; underprivileged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4EA3-F3E8-4331-BCDB-BBF35EFD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Equilibrium: Conditions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4B1DD-8E04-400A-8E9E-83FD4277F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96B95-1802-4422-8202-17C144A9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48</a:t>
            </a:fld>
            <a:r>
              <a:rPr lang="en-US" dirty="0"/>
              <a:t>/73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C4C310-81AE-45F0-ABE4-87AD7C4AEF0E}"/>
              </a:ext>
            </a:extLst>
          </p:cNvPr>
          <p:cNvSpPr txBox="1">
            <a:spLocks/>
          </p:cNvSpPr>
          <p:nvPr/>
        </p:nvSpPr>
        <p:spPr>
          <a:xfrm>
            <a:off x="822959" y="2450577"/>
            <a:ext cx="7835658" cy="36327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0000" indent="-18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4350" indent="-514350">
              <a:buFont typeface="+mj-lt"/>
              <a:buAutoNum type="arabicPeriod"/>
            </a:pPr>
            <a:r>
              <a:rPr lang="en-US" altLang="ko-KR" b="1" dirty="0"/>
              <a:t>no </a:t>
            </a:r>
            <a:r>
              <a:rPr lang="en-US" b="1" dirty="0"/>
              <a:t>underprivileged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/>
              <a:t>nodes</a:t>
            </a:r>
          </a:p>
          <a:p>
            <a:pPr lvl="1"/>
            <a:r>
              <a:rPr lang="en-US" dirty="0"/>
              <a:t>underprivileged nodes become owners by changing their strategy to “buy”</a:t>
            </a:r>
          </a:p>
          <a:p>
            <a:pPr lvl="1"/>
            <a:endParaRPr lang="en-US" dirty="0"/>
          </a:p>
          <a:p>
            <a:pPr marL="201168" lvl="1" indent="0">
              <a:buFont typeface="Calibri" pitchFamily="34" charset="0"/>
              <a:buNone/>
            </a:pPr>
            <a:endParaRPr lang="en-US" sz="1200" dirty="0"/>
          </a:p>
          <a:p>
            <a:pPr marL="424350" indent="-514350">
              <a:buFont typeface="+mj-lt"/>
              <a:buAutoNum type="arabicPeriod"/>
            </a:pPr>
            <a:r>
              <a:rPr lang="en-US" altLang="ko-KR" b="1" dirty="0"/>
              <a:t>poor owners have no owner friends</a:t>
            </a:r>
          </a:p>
          <a:p>
            <a:pPr lvl="1"/>
            <a:r>
              <a:rPr lang="en-US" dirty="0"/>
              <a:t>otherwise, poor owners become renters by changing their strategy to “rent”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BF761-7A2D-4463-BF99-13CE885B0A7F}"/>
              </a:ext>
            </a:extLst>
          </p:cNvPr>
          <p:cNvGrpSpPr/>
          <p:nvPr/>
        </p:nvGrpSpPr>
        <p:grpSpPr>
          <a:xfrm>
            <a:off x="850181" y="3758519"/>
            <a:ext cx="3143186" cy="261928"/>
            <a:chOff x="1818973" y="5406964"/>
            <a:chExt cx="4937834" cy="4114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64FA4A0-06C1-4654-9E7C-A9C3FB5AE3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7758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30F661-D6AB-4A04-86CD-B189A0CDCE6C}"/>
                </a:ext>
              </a:extLst>
            </p:cNvPr>
            <p:cNvCxnSpPr/>
            <p:nvPr/>
          </p:nvCxnSpPr>
          <p:spPr>
            <a:xfrm>
              <a:off x="2116025" y="5620891"/>
              <a:ext cx="452635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A60213-1B04-4C01-99DA-F305D6862A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8973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3E5AF2-2717-4AAA-B515-9BE5901090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6543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38D3A67-9A60-46E6-9C29-B68ADA0955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5327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1E5BA6-AF90-4F63-A2EF-F379275D1732}"/>
              </a:ext>
            </a:extLst>
          </p:cNvPr>
          <p:cNvGrpSpPr/>
          <p:nvPr/>
        </p:nvGrpSpPr>
        <p:grpSpPr>
          <a:xfrm>
            <a:off x="5264687" y="3758519"/>
            <a:ext cx="3143186" cy="261928"/>
            <a:chOff x="1818973" y="5406964"/>
            <a:chExt cx="4937834" cy="41148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CCFAB1A-A055-4EB8-B795-8A576E2F4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7758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C7CF5C-96BF-4EDF-BF34-6AE8257560ED}"/>
                </a:ext>
              </a:extLst>
            </p:cNvPr>
            <p:cNvCxnSpPr/>
            <p:nvPr/>
          </p:nvCxnSpPr>
          <p:spPr>
            <a:xfrm>
              <a:off x="2116025" y="5620891"/>
              <a:ext cx="452635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6A48F4-623D-4CC2-BBC9-E96AE80E10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8973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B2FC3D-E3AD-476E-AC39-A88F1BB697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6543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2F26CB-6E29-423B-83EA-C1295659D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5327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A168956-FD5F-4722-A245-20D87808B3F4}"/>
              </a:ext>
            </a:extLst>
          </p:cNvPr>
          <p:cNvSpPr/>
          <p:nvPr/>
        </p:nvSpPr>
        <p:spPr>
          <a:xfrm>
            <a:off x="2771020" y="4074781"/>
            <a:ext cx="2369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underprivileged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946791-AE37-405B-8650-835C6D57D2C2}"/>
              </a:ext>
            </a:extLst>
          </p:cNvPr>
          <p:cNvGrpSpPr/>
          <p:nvPr/>
        </p:nvGrpSpPr>
        <p:grpSpPr>
          <a:xfrm>
            <a:off x="850181" y="5685761"/>
            <a:ext cx="3143186" cy="261928"/>
            <a:chOff x="1818973" y="5406964"/>
            <a:chExt cx="4937834" cy="41148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B44E174-FF76-4F71-81BC-C55A9879A2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7758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3349C0A-0305-45D1-AFEF-3168CCA89C1D}"/>
                </a:ext>
              </a:extLst>
            </p:cNvPr>
            <p:cNvCxnSpPr/>
            <p:nvPr/>
          </p:nvCxnSpPr>
          <p:spPr>
            <a:xfrm>
              <a:off x="2116025" y="5620891"/>
              <a:ext cx="452635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6FCC7B9-6CAD-4F10-8E9E-D660F15BEE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8973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DC4C6EC-9F31-4E02-B4BE-C58C0F45A0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6543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20B8F7F-94BB-4148-A0A0-CC2581DDF3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5327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811CD96-97D0-4184-BCEA-05AB970C23C4}"/>
              </a:ext>
            </a:extLst>
          </p:cNvPr>
          <p:cNvGrpSpPr/>
          <p:nvPr/>
        </p:nvGrpSpPr>
        <p:grpSpPr>
          <a:xfrm>
            <a:off x="5264687" y="5685761"/>
            <a:ext cx="3143186" cy="261928"/>
            <a:chOff x="1818973" y="5406964"/>
            <a:chExt cx="4937834" cy="41148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E13CA96-D6B8-44F3-B622-E27F54BCB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7758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400AD80-B602-4CF8-94B7-3023D83550B8}"/>
                </a:ext>
              </a:extLst>
            </p:cNvPr>
            <p:cNvCxnSpPr/>
            <p:nvPr/>
          </p:nvCxnSpPr>
          <p:spPr>
            <a:xfrm>
              <a:off x="2116025" y="5620891"/>
              <a:ext cx="452635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219529-9616-462B-9FBF-572AF26E0E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8973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C362C6-C867-4B84-90E1-7D551F3F45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6543" y="5406964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FE20FD4-846B-4E53-A8F4-7EB44611A6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5327" y="5406964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7B6F5E60-800B-4ABD-BFB3-FA25810862B4}"/>
              </a:ext>
            </a:extLst>
          </p:cNvPr>
          <p:cNvSpPr/>
          <p:nvPr/>
        </p:nvSpPr>
        <p:spPr>
          <a:xfrm>
            <a:off x="4375695" y="3694809"/>
            <a:ext cx="457200" cy="4375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7E802F4-2C49-4EDC-8CCE-D933EC3A966A}"/>
              </a:ext>
            </a:extLst>
          </p:cNvPr>
          <p:cNvSpPr/>
          <p:nvPr/>
        </p:nvSpPr>
        <p:spPr>
          <a:xfrm>
            <a:off x="4375695" y="5613625"/>
            <a:ext cx="457200" cy="4375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47325FE-510E-404E-AA2A-9D37FF288840}"/>
              </a:ext>
            </a:extLst>
          </p:cNvPr>
          <p:cNvSpPr/>
          <p:nvPr/>
        </p:nvSpPr>
        <p:spPr>
          <a:xfrm>
            <a:off x="3607452" y="3644313"/>
            <a:ext cx="511253" cy="511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6117BDD-FF96-40EE-ABAB-99E16097921B}"/>
              </a:ext>
            </a:extLst>
          </p:cNvPr>
          <p:cNvSpPr/>
          <p:nvPr/>
        </p:nvSpPr>
        <p:spPr>
          <a:xfrm>
            <a:off x="687582" y="5575525"/>
            <a:ext cx="555169" cy="511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FD8A710-82AE-4E26-928A-F393EA36D898}"/>
              </a:ext>
            </a:extLst>
          </p:cNvPr>
          <p:cNvSpPr/>
          <p:nvPr/>
        </p:nvSpPr>
        <p:spPr>
          <a:xfrm>
            <a:off x="8012870" y="3644313"/>
            <a:ext cx="511253" cy="511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C93C12-CC85-430E-83C7-CD54EC3D7E61}"/>
              </a:ext>
            </a:extLst>
          </p:cNvPr>
          <p:cNvSpPr/>
          <p:nvPr/>
        </p:nvSpPr>
        <p:spPr>
          <a:xfrm>
            <a:off x="5128725" y="5561098"/>
            <a:ext cx="528425" cy="511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868983-B2B7-41D5-9D89-0971EAB440CB}"/>
              </a:ext>
            </a:extLst>
          </p:cNvPr>
          <p:cNvSpPr/>
          <p:nvPr/>
        </p:nvSpPr>
        <p:spPr>
          <a:xfrm>
            <a:off x="695110" y="1496470"/>
            <a:ext cx="7963507" cy="954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Utility comparison:</a:t>
            </a:r>
          </a:p>
          <a:p>
            <a:pPr algn="ctr"/>
            <a:r>
              <a:rPr lang="en-US" sz="2800" dirty="0"/>
              <a:t>rich owner &gt; renter &gt; poor owner &gt; underprivileged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9F0991-697D-422B-9B66-65EE8F0A3252}"/>
              </a:ext>
            </a:extLst>
          </p:cNvPr>
          <p:cNvCxnSpPr/>
          <p:nvPr/>
        </p:nvCxnSpPr>
        <p:spPr>
          <a:xfrm>
            <a:off x="1164373" y="3758630"/>
            <a:ext cx="5839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9622181-676A-4F8E-9BD5-F42CCC609F94}"/>
              </a:ext>
            </a:extLst>
          </p:cNvPr>
          <p:cNvCxnSpPr/>
          <p:nvPr/>
        </p:nvCxnSpPr>
        <p:spPr>
          <a:xfrm flipH="1">
            <a:off x="2098654" y="3758630"/>
            <a:ext cx="5839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B9CEAD4-B59B-40AD-B214-924EF7336943}"/>
              </a:ext>
            </a:extLst>
          </p:cNvPr>
          <p:cNvCxnSpPr/>
          <p:nvPr/>
        </p:nvCxnSpPr>
        <p:spPr>
          <a:xfrm flipH="1">
            <a:off x="2098654" y="5685761"/>
            <a:ext cx="5839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CEC4E5-4413-4A5C-A00D-393243ABD12F}"/>
              </a:ext>
            </a:extLst>
          </p:cNvPr>
          <p:cNvCxnSpPr/>
          <p:nvPr/>
        </p:nvCxnSpPr>
        <p:spPr>
          <a:xfrm flipH="1">
            <a:off x="6513160" y="3736206"/>
            <a:ext cx="5839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277DD36-7312-465A-A711-2942E939DC36}"/>
              </a:ext>
            </a:extLst>
          </p:cNvPr>
          <p:cNvCxnSpPr/>
          <p:nvPr/>
        </p:nvCxnSpPr>
        <p:spPr>
          <a:xfrm>
            <a:off x="5614955" y="3736206"/>
            <a:ext cx="5839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D29BD75-86D0-43E7-8A39-A73323A451CC}"/>
              </a:ext>
            </a:extLst>
          </p:cNvPr>
          <p:cNvCxnSpPr/>
          <p:nvPr/>
        </p:nvCxnSpPr>
        <p:spPr>
          <a:xfrm flipH="1">
            <a:off x="6513160" y="5685761"/>
            <a:ext cx="5839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5DD9C4E-BA04-4EDD-8DFE-55E7152340AE}"/>
              </a:ext>
            </a:extLst>
          </p:cNvPr>
          <p:cNvCxnSpPr/>
          <p:nvPr/>
        </p:nvCxnSpPr>
        <p:spPr>
          <a:xfrm>
            <a:off x="5614955" y="5685761"/>
            <a:ext cx="5839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78EAD3D1-9C3C-465C-A086-282A9164F378}"/>
              </a:ext>
            </a:extLst>
          </p:cNvPr>
          <p:cNvSpPr/>
          <p:nvPr/>
        </p:nvSpPr>
        <p:spPr>
          <a:xfrm>
            <a:off x="7350625" y="4100784"/>
            <a:ext cx="1730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poor owner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6A2A41C-C952-4A16-872D-326B24709E47}"/>
              </a:ext>
            </a:extLst>
          </p:cNvPr>
          <p:cNvSpPr/>
          <p:nvPr/>
        </p:nvSpPr>
        <p:spPr>
          <a:xfrm>
            <a:off x="207788" y="5970295"/>
            <a:ext cx="1636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poor owner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0BBAC91-92A6-4E63-A057-880CFDCE620E}"/>
              </a:ext>
            </a:extLst>
          </p:cNvPr>
          <p:cNvSpPr/>
          <p:nvPr/>
        </p:nvSpPr>
        <p:spPr>
          <a:xfrm>
            <a:off x="4933202" y="5968676"/>
            <a:ext cx="1075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renter</a:t>
            </a:r>
          </a:p>
        </p:txBody>
      </p:sp>
    </p:spTree>
    <p:extLst>
      <p:ext uri="{BB962C8B-B14F-4D97-AF65-F5344CB8AC3E}">
        <p14:creationId xmlns:p14="http://schemas.microsoft.com/office/powerpoint/2010/main" val="38708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1" grpId="0"/>
      <p:bldP spid="52" grpId="0"/>
      <p:bldP spid="5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286605"/>
            <a:ext cx="8028940" cy="1054704"/>
          </a:xfrm>
        </p:spPr>
        <p:txBody>
          <a:bodyPr>
            <a:normAutofit/>
          </a:bodyPr>
          <a:lstStyle/>
          <a:p>
            <a:r>
              <a:rPr lang="en-US" dirty="0"/>
              <a:t>Existence and Non-uniqueness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49</a:t>
            </a:fld>
            <a:r>
              <a:rPr lang="en-US" dirty="0"/>
              <a:t>/73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3EB5CB6-841F-49C4-95DD-958107ED31FE}"/>
              </a:ext>
            </a:extLst>
          </p:cNvPr>
          <p:cNvSpPr/>
          <p:nvPr/>
        </p:nvSpPr>
        <p:spPr>
          <a:xfrm>
            <a:off x="444454" y="1667482"/>
            <a:ext cx="8268472" cy="954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Theorem </a:t>
            </a:r>
            <a:r>
              <a:rPr lang="en-US" sz="2800" dirty="0">
                <a:solidFill>
                  <a:srgbClr val="0070C0"/>
                </a:solidFill>
              </a:rPr>
              <a:t>[Existence of NEs in SGG-AC]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any social network, there exists a Nash Equilibrium.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D4BBB4-39AD-405D-B20B-011F74DDA3EA}"/>
              </a:ext>
            </a:extLst>
          </p:cNvPr>
          <p:cNvSpPr/>
          <p:nvPr/>
        </p:nvSpPr>
        <p:spPr>
          <a:xfrm>
            <a:off x="444455" y="2880786"/>
            <a:ext cx="8268472" cy="13849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Theorem </a:t>
            </a:r>
            <a:r>
              <a:rPr lang="en-US" sz="2800" dirty="0">
                <a:solidFill>
                  <a:srgbClr val="0070C0"/>
                </a:solidFill>
              </a:rPr>
              <a:t>[Non-uniqueness of NEs in SGG]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can be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 Nash equilibria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different social welfare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60360D-09FB-4208-BB98-0C830B9EB5C8}"/>
              </a:ext>
            </a:extLst>
          </p:cNvPr>
          <p:cNvGrpSpPr/>
          <p:nvPr/>
        </p:nvGrpSpPr>
        <p:grpSpPr>
          <a:xfrm>
            <a:off x="2474951" y="4437849"/>
            <a:ext cx="1705452" cy="1643611"/>
            <a:chOff x="1090498" y="27870551"/>
            <a:chExt cx="2511789" cy="2420709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9B43B73-42B6-4E73-B546-8074A5ADF70A}"/>
                </a:ext>
              </a:extLst>
            </p:cNvPr>
            <p:cNvCxnSpPr/>
            <p:nvPr/>
          </p:nvCxnSpPr>
          <p:spPr>
            <a:xfrm>
              <a:off x="2341381" y="28076291"/>
              <a:ext cx="0" cy="1182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CB564B3-8D06-4B44-8B45-A908BA47DFDE}"/>
                </a:ext>
              </a:extLst>
            </p:cNvPr>
            <p:cNvCxnSpPr/>
            <p:nvPr/>
          </p:nvCxnSpPr>
          <p:spPr>
            <a:xfrm>
              <a:off x="1286215" y="28818622"/>
              <a:ext cx="1065188" cy="3957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76B834-2244-4D2A-A404-6A8C5D8B3EED}"/>
                </a:ext>
              </a:extLst>
            </p:cNvPr>
            <p:cNvCxnSpPr/>
            <p:nvPr/>
          </p:nvCxnSpPr>
          <p:spPr>
            <a:xfrm flipH="1">
              <a:off x="2351403" y="28851396"/>
              <a:ext cx="1045144" cy="346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C5340CA-F08C-4227-9120-1D1EC110B8BA}"/>
                </a:ext>
              </a:extLst>
            </p:cNvPr>
            <p:cNvCxnSpPr/>
            <p:nvPr/>
          </p:nvCxnSpPr>
          <p:spPr>
            <a:xfrm flipH="1">
              <a:off x="1763827" y="29177642"/>
              <a:ext cx="613405" cy="9548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F8C1F8F-4AF0-4E6E-86F3-F68F1B548567}"/>
                </a:ext>
              </a:extLst>
            </p:cNvPr>
            <p:cNvCxnSpPr/>
            <p:nvPr/>
          </p:nvCxnSpPr>
          <p:spPr>
            <a:xfrm>
              <a:off x="2363782" y="29230913"/>
              <a:ext cx="555153" cy="8546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7C7F5C4-EE28-464E-AC68-3977971D0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0652" y="27870551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9D506BC-0C50-423A-9B7D-DB65ABA877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498" y="28645656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AE50D92-B678-489C-A206-4C0A51B841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0807" y="28645656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DB2ABCA-9B15-4016-AE97-742DEE4751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0487" y="29879780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D583AC4-702E-44D9-96ED-D0FEC75E5E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5641" y="28971902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A87758E-68DC-4EC0-8EC6-9D7C74E506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0817" y="29879780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C4407CF-BD69-457C-AEC8-7F1B4D23DE6D}"/>
              </a:ext>
            </a:extLst>
          </p:cNvPr>
          <p:cNvGrpSpPr/>
          <p:nvPr/>
        </p:nvGrpSpPr>
        <p:grpSpPr>
          <a:xfrm>
            <a:off x="5087084" y="4437849"/>
            <a:ext cx="1705452" cy="1643611"/>
            <a:chOff x="1090498" y="27870551"/>
            <a:chExt cx="2511789" cy="242070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20FA013-3A3E-40C0-A762-743EF491B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5641" y="28971902"/>
              <a:ext cx="411480" cy="4114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CAE5C02-FE0F-44AA-8B99-9F44E5013F75}"/>
                </a:ext>
              </a:extLst>
            </p:cNvPr>
            <p:cNvCxnSpPr/>
            <p:nvPr/>
          </p:nvCxnSpPr>
          <p:spPr>
            <a:xfrm>
              <a:off x="2341381" y="28076291"/>
              <a:ext cx="0" cy="11829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0936161-3549-4EF9-B800-B30F12BA7308}"/>
                </a:ext>
              </a:extLst>
            </p:cNvPr>
            <p:cNvCxnSpPr/>
            <p:nvPr/>
          </p:nvCxnSpPr>
          <p:spPr>
            <a:xfrm>
              <a:off x="1286215" y="28818622"/>
              <a:ext cx="1065188" cy="3957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80A836C-6D86-4001-A2ED-C08427B65E1E}"/>
                </a:ext>
              </a:extLst>
            </p:cNvPr>
            <p:cNvCxnSpPr/>
            <p:nvPr/>
          </p:nvCxnSpPr>
          <p:spPr>
            <a:xfrm flipH="1">
              <a:off x="2351403" y="28851396"/>
              <a:ext cx="1045144" cy="346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EDC86A7-9B6C-4A0F-A7A8-6DF1ED8935FC}"/>
                </a:ext>
              </a:extLst>
            </p:cNvPr>
            <p:cNvCxnSpPr/>
            <p:nvPr/>
          </p:nvCxnSpPr>
          <p:spPr>
            <a:xfrm flipH="1">
              <a:off x="1763827" y="29177642"/>
              <a:ext cx="613405" cy="9548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E103479-3E37-4897-A8CC-0BCB04093AF6}"/>
                </a:ext>
              </a:extLst>
            </p:cNvPr>
            <p:cNvCxnSpPr/>
            <p:nvPr/>
          </p:nvCxnSpPr>
          <p:spPr>
            <a:xfrm>
              <a:off x="2363782" y="29230913"/>
              <a:ext cx="555153" cy="8546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0D4BB3D-ACB8-4647-9445-B00721B79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0652" y="27870551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50C3E59-BAE1-47EB-A393-F9D76AD64C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498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FF57B41-5942-4BF7-A17C-24B73077E3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0807" y="28645656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D1A5133-4E36-4499-9C76-947C9152E1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048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03948D5-D506-4730-9235-B11F920448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0817" y="29879780"/>
              <a:ext cx="411480" cy="4114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3EA89407-E40D-4121-85BA-22A2692E08D7}"/>
              </a:ext>
            </a:extLst>
          </p:cNvPr>
          <p:cNvSpPr/>
          <p:nvPr/>
        </p:nvSpPr>
        <p:spPr>
          <a:xfrm>
            <a:off x="241254" y="5707244"/>
            <a:ext cx="2541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with </a:t>
            </a:r>
            <a:r>
              <a:rPr lang="en-US" sz="2400" dirty="0">
                <a:solidFill>
                  <a:srgbClr val="FF0000"/>
                </a:solidFill>
              </a:rPr>
              <a:t>5 owners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CA015B0-EA8D-46E9-A9A4-14EDCD8295F2}"/>
              </a:ext>
            </a:extLst>
          </p:cNvPr>
          <p:cNvCxnSpPr>
            <a:cxnSpLocks/>
          </p:cNvCxnSpPr>
          <p:nvPr/>
        </p:nvCxnSpPr>
        <p:spPr>
          <a:xfrm flipV="1">
            <a:off x="3438888" y="5055666"/>
            <a:ext cx="538258" cy="15894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1C6A7D3-5C0A-40DA-A161-C8BB55CEDD5A}"/>
              </a:ext>
            </a:extLst>
          </p:cNvPr>
          <p:cNvCxnSpPr>
            <a:cxnSpLocks/>
          </p:cNvCxnSpPr>
          <p:nvPr/>
        </p:nvCxnSpPr>
        <p:spPr>
          <a:xfrm>
            <a:off x="5409823" y="5068324"/>
            <a:ext cx="435208" cy="19603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9D6F470-5906-41C5-BAFD-DE93D7AACE36}"/>
              </a:ext>
            </a:extLst>
          </p:cNvPr>
          <p:cNvCxnSpPr>
            <a:cxnSpLocks/>
          </p:cNvCxnSpPr>
          <p:nvPr/>
        </p:nvCxnSpPr>
        <p:spPr>
          <a:xfrm>
            <a:off x="6006733" y="4717235"/>
            <a:ext cx="1" cy="49737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499A1BB-9E17-4700-AE0D-0F17510CE41C}"/>
              </a:ext>
            </a:extLst>
          </p:cNvPr>
          <p:cNvCxnSpPr>
            <a:cxnSpLocks/>
          </p:cNvCxnSpPr>
          <p:nvPr/>
        </p:nvCxnSpPr>
        <p:spPr>
          <a:xfrm flipH="1">
            <a:off x="6035604" y="5221537"/>
            <a:ext cx="499512" cy="18210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385FA03-3883-420C-A08A-A4DF5C4D1923}"/>
              </a:ext>
            </a:extLst>
          </p:cNvPr>
          <p:cNvCxnSpPr>
            <a:cxnSpLocks/>
          </p:cNvCxnSpPr>
          <p:nvPr/>
        </p:nvCxnSpPr>
        <p:spPr>
          <a:xfrm flipH="1" flipV="1">
            <a:off x="5918870" y="5454619"/>
            <a:ext cx="245648" cy="36818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B98B653-3050-456D-A802-2CCBE56F01E5}"/>
              </a:ext>
            </a:extLst>
          </p:cNvPr>
          <p:cNvCxnSpPr>
            <a:cxnSpLocks/>
          </p:cNvCxnSpPr>
          <p:nvPr/>
        </p:nvCxnSpPr>
        <p:spPr>
          <a:xfrm flipV="1">
            <a:off x="5592097" y="5420082"/>
            <a:ext cx="251081" cy="36718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122F1727-D69F-4DAC-839F-5A1D69C80E20}"/>
              </a:ext>
            </a:extLst>
          </p:cNvPr>
          <p:cNvSpPr/>
          <p:nvPr/>
        </p:nvSpPr>
        <p:spPr>
          <a:xfrm>
            <a:off x="6060321" y="5707244"/>
            <a:ext cx="3217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with </a:t>
            </a:r>
            <a:r>
              <a:rPr lang="en-US" sz="2400" dirty="0">
                <a:solidFill>
                  <a:srgbClr val="FF0000"/>
                </a:solidFill>
              </a:rPr>
              <a:t>1 owner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2935F3E4-9FC4-496F-A892-1E2156C62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12" y="4370603"/>
            <a:ext cx="2919759" cy="69326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2" grpId="0"/>
      <p:bldP spid="87" grpId="0"/>
      <p:bldP spid="6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F5DEE3E8-1612-40F7-9B80-3CCC88B50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2" y="4085461"/>
            <a:ext cx="760672" cy="479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85B779-0AC7-4A85-B0C5-6DD78640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Optimal Decision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61A2A3-9B67-4481-B24E-F93E651053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461430"/>
                <a:ext cx="8041641" cy="1919623"/>
              </a:xfrm>
            </p:spPr>
            <p:txBody>
              <a:bodyPr/>
              <a:lstStyle/>
              <a:p>
                <a:r>
                  <a:rPr lang="en-US" dirty="0"/>
                  <a:t>The answer is 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people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r>
                  <a:rPr lang="en-US" b="1" dirty="0"/>
                  <a:t>Socially optimal</a:t>
                </a:r>
                <a:r>
                  <a:rPr lang="en-US" dirty="0"/>
                  <a:t>: with minimum purchases (or with minimum cost) everyone uses a toolkit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61A2A3-9B67-4481-B24E-F93E65105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461430"/>
                <a:ext cx="8041641" cy="1919623"/>
              </a:xfrm>
              <a:blipFill>
                <a:blip r:embed="rId4"/>
                <a:stretch>
                  <a:fillRect l="-2502" t="-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AA502-13AF-484B-AF8E-8C641EB9D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42754-111D-46FB-89F3-02C50E256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r>
              <a:rPr lang="en-US" dirty="0"/>
              <a:t>/73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A73466-A647-4582-B34A-6999351980E4}"/>
              </a:ext>
            </a:extLst>
          </p:cNvPr>
          <p:cNvSpPr/>
          <p:nvPr/>
        </p:nvSpPr>
        <p:spPr>
          <a:xfrm>
            <a:off x="2665909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4526C9-1316-4845-9324-4A72A26D33F7}"/>
              </a:ext>
            </a:extLst>
          </p:cNvPr>
          <p:cNvCxnSpPr>
            <a:cxnSpLocks/>
          </p:cNvCxnSpPr>
          <p:nvPr/>
        </p:nvCxnSpPr>
        <p:spPr>
          <a:xfrm>
            <a:off x="3394647" y="3191136"/>
            <a:ext cx="166041" cy="88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925C6B-87FF-4266-BDD0-7B20C7DDC1C0}"/>
              </a:ext>
            </a:extLst>
          </p:cNvPr>
          <p:cNvCxnSpPr>
            <a:cxnSpLocks/>
            <a:stCxn id="18" idx="3"/>
            <a:endCxn id="10" idx="7"/>
          </p:cNvCxnSpPr>
          <p:nvPr/>
        </p:nvCxnSpPr>
        <p:spPr>
          <a:xfrm flipH="1">
            <a:off x="3035867" y="4196104"/>
            <a:ext cx="371580" cy="362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4DE5F0-C4A7-49CA-A2B7-F06BC04804C5}"/>
              </a:ext>
            </a:extLst>
          </p:cNvPr>
          <p:cNvCxnSpPr>
            <a:cxnSpLocks/>
          </p:cNvCxnSpPr>
          <p:nvPr/>
        </p:nvCxnSpPr>
        <p:spPr>
          <a:xfrm>
            <a:off x="3568806" y="4075983"/>
            <a:ext cx="569626" cy="6354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D676A7-2B94-4DF6-8637-FB2ACA68F997}"/>
              </a:ext>
            </a:extLst>
          </p:cNvPr>
          <p:cNvCxnSpPr>
            <a:cxnSpLocks/>
          </p:cNvCxnSpPr>
          <p:nvPr/>
        </p:nvCxnSpPr>
        <p:spPr>
          <a:xfrm>
            <a:off x="4812276" y="3255975"/>
            <a:ext cx="532092" cy="753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273620-2698-441A-86C2-CCC29A42A03B}"/>
              </a:ext>
            </a:extLst>
          </p:cNvPr>
          <p:cNvCxnSpPr>
            <a:cxnSpLocks/>
          </p:cNvCxnSpPr>
          <p:nvPr/>
        </p:nvCxnSpPr>
        <p:spPr>
          <a:xfrm flipH="1">
            <a:off x="5344369" y="3218641"/>
            <a:ext cx="539016" cy="8242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23CF0D-1F7E-42F9-A1FC-2699DF9FAC11}"/>
              </a:ext>
            </a:extLst>
          </p:cNvPr>
          <p:cNvCxnSpPr>
            <a:cxnSpLocks/>
          </p:cNvCxnSpPr>
          <p:nvPr/>
        </p:nvCxnSpPr>
        <p:spPr>
          <a:xfrm>
            <a:off x="5344368" y="4075983"/>
            <a:ext cx="539017" cy="668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5FD942-538F-4356-BB6F-D6E34FBAD5EF}"/>
              </a:ext>
            </a:extLst>
          </p:cNvPr>
          <p:cNvCxnSpPr>
            <a:cxnSpLocks/>
            <a:stCxn id="20" idx="2"/>
            <a:endCxn id="18" idx="6"/>
          </p:cNvCxnSpPr>
          <p:nvPr/>
        </p:nvCxnSpPr>
        <p:spPr>
          <a:xfrm flipH="1">
            <a:off x="3777405" y="4042863"/>
            <a:ext cx="13537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3B5460D-3D72-4554-A4CC-67CB4608D956}"/>
              </a:ext>
            </a:extLst>
          </p:cNvPr>
          <p:cNvSpPr/>
          <p:nvPr/>
        </p:nvSpPr>
        <p:spPr>
          <a:xfrm>
            <a:off x="3343972" y="3826146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901CEDF-BE36-42DA-9F36-071E67E004CA}"/>
              </a:ext>
            </a:extLst>
          </p:cNvPr>
          <p:cNvSpPr/>
          <p:nvPr/>
        </p:nvSpPr>
        <p:spPr>
          <a:xfrm>
            <a:off x="3189366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E720D7-4576-404C-8D0F-F34F888A02D1}"/>
              </a:ext>
            </a:extLst>
          </p:cNvPr>
          <p:cNvSpPr/>
          <p:nvPr/>
        </p:nvSpPr>
        <p:spPr>
          <a:xfrm>
            <a:off x="5131114" y="3826146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A3CAF4-E8D9-4A75-9986-66A22CD0711D}"/>
              </a:ext>
            </a:extLst>
          </p:cNvPr>
          <p:cNvSpPr/>
          <p:nvPr/>
        </p:nvSpPr>
        <p:spPr>
          <a:xfrm>
            <a:off x="5654785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4B8C46-3CE1-4BEC-A3C6-FF2B0123ABF9}"/>
              </a:ext>
            </a:extLst>
          </p:cNvPr>
          <p:cNvSpPr/>
          <p:nvPr/>
        </p:nvSpPr>
        <p:spPr>
          <a:xfrm>
            <a:off x="4625275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11A73D-5182-4556-8C8E-16644AE0F55B}"/>
              </a:ext>
            </a:extLst>
          </p:cNvPr>
          <p:cNvSpPr/>
          <p:nvPr/>
        </p:nvSpPr>
        <p:spPr>
          <a:xfrm>
            <a:off x="5666669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4296ED0-7BAB-40AD-B09A-C3F523B6FCD0}"/>
              </a:ext>
            </a:extLst>
          </p:cNvPr>
          <p:cNvSpPr/>
          <p:nvPr/>
        </p:nvSpPr>
        <p:spPr>
          <a:xfrm>
            <a:off x="3887644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478404C-C7E8-48BF-B222-371660922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418" y="3493954"/>
            <a:ext cx="540326" cy="540326"/>
          </a:xfrm>
          <a:prstGeom prst="rect">
            <a:avLst/>
          </a:prstGeom>
        </p:spPr>
      </p:pic>
      <p:sp>
        <p:nvSpPr>
          <p:cNvPr id="40" name="Speech Bubble: Oval 39">
            <a:extLst>
              <a:ext uri="{FF2B5EF4-FFF2-40B4-BE49-F238E27FC236}">
                <a16:creationId xmlns:a16="http://schemas.microsoft.com/office/drawing/2014/main" id="{772E6CFF-1141-4B55-A51F-DD09EE5FB6EE}"/>
              </a:ext>
            </a:extLst>
          </p:cNvPr>
          <p:cNvSpPr/>
          <p:nvPr/>
        </p:nvSpPr>
        <p:spPr>
          <a:xfrm>
            <a:off x="6025945" y="3329981"/>
            <a:ext cx="1670255" cy="1425709"/>
          </a:xfrm>
          <a:prstGeom prst="wedgeEllipseCallout">
            <a:avLst>
              <a:gd name="adj1" fmla="val -65843"/>
              <a:gd name="adj2" fmla="val 104"/>
            </a:avLst>
          </a:prstGeom>
          <a:noFill/>
          <a:ln w="38100">
            <a:solidFill>
              <a:srgbClr val="F7A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22B47A-D8A2-49BF-BA75-95FE3D5FD81D}"/>
              </a:ext>
            </a:extLst>
          </p:cNvPr>
          <p:cNvSpPr txBox="1"/>
          <p:nvPr/>
        </p:nvSpPr>
        <p:spPr>
          <a:xfrm>
            <a:off x="6798128" y="3471729"/>
            <a:ext cx="133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7A100"/>
                </a:solidFill>
              </a:rPr>
              <a:t>Bob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719B780-4144-4BE5-8910-6864DD2320B9}"/>
              </a:ext>
            </a:extLst>
          </p:cNvPr>
          <p:cNvCxnSpPr>
            <a:cxnSpLocks/>
          </p:cNvCxnSpPr>
          <p:nvPr/>
        </p:nvCxnSpPr>
        <p:spPr>
          <a:xfrm>
            <a:off x="3520564" y="3367955"/>
            <a:ext cx="119817" cy="57448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D87BE59-2B14-4AC3-86F7-E80C3A5EE3F2}"/>
              </a:ext>
            </a:extLst>
          </p:cNvPr>
          <p:cNvCxnSpPr>
            <a:cxnSpLocks/>
          </p:cNvCxnSpPr>
          <p:nvPr/>
        </p:nvCxnSpPr>
        <p:spPr>
          <a:xfrm flipV="1">
            <a:off x="3066203" y="4178501"/>
            <a:ext cx="445082" cy="46332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10410D4-D320-425E-9BC7-D921E1809BAD}"/>
              </a:ext>
            </a:extLst>
          </p:cNvPr>
          <p:cNvCxnSpPr>
            <a:cxnSpLocks/>
          </p:cNvCxnSpPr>
          <p:nvPr/>
        </p:nvCxnSpPr>
        <p:spPr>
          <a:xfrm flipH="1" flipV="1">
            <a:off x="3660837" y="4081369"/>
            <a:ext cx="410344" cy="45053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8EB71AF-472A-420C-8C65-C3B134595576}"/>
              </a:ext>
            </a:extLst>
          </p:cNvPr>
          <p:cNvCxnSpPr>
            <a:cxnSpLocks/>
          </p:cNvCxnSpPr>
          <p:nvPr/>
        </p:nvCxnSpPr>
        <p:spPr>
          <a:xfrm>
            <a:off x="4875476" y="3447691"/>
            <a:ext cx="385725" cy="55664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B18FFD8-9E5D-4408-BDE5-9F61ED621F2D}"/>
              </a:ext>
            </a:extLst>
          </p:cNvPr>
          <p:cNvCxnSpPr>
            <a:cxnSpLocks/>
          </p:cNvCxnSpPr>
          <p:nvPr/>
        </p:nvCxnSpPr>
        <p:spPr>
          <a:xfrm flipH="1">
            <a:off x="5449995" y="3430827"/>
            <a:ext cx="381161" cy="56535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1C18C3F-4333-455A-BC68-FBF22D5A2FE8}"/>
              </a:ext>
            </a:extLst>
          </p:cNvPr>
          <p:cNvCxnSpPr>
            <a:cxnSpLocks/>
          </p:cNvCxnSpPr>
          <p:nvPr/>
        </p:nvCxnSpPr>
        <p:spPr>
          <a:xfrm flipH="1" flipV="1">
            <a:off x="5326729" y="4171863"/>
            <a:ext cx="409633" cy="48604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3A8A248-9DBB-44AD-9455-3165FD3678C0}"/>
              </a:ext>
            </a:extLst>
          </p:cNvPr>
          <p:cNvGrpSpPr/>
          <p:nvPr/>
        </p:nvGrpSpPr>
        <p:grpSpPr>
          <a:xfrm>
            <a:off x="80642" y="4931094"/>
            <a:ext cx="8864337" cy="1342571"/>
            <a:chOff x="257688" y="3799516"/>
            <a:chExt cx="8864337" cy="1342571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E496C76-C29B-4716-98FD-DB73C5573A53}"/>
                </a:ext>
              </a:extLst>
            </p:cNvPr>
            <p:cNvSpPr txBox="1"/>
            <p:nvPr/>
          </p:nvSpPr>
          <p:spPr>
            <a:xfrm>
              <a:off x="1488689" y="3956272"/>
              <a:ext cx="7633336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“Does everyone want to stick to </a:t>
              </a:r>
            </a:p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their current decisions?”</a:t>
              </a:r>
            </a:p>
          </p:txBody>
        </p:sp>
        <p:pic>
          <p:nvPicPr>
            <p:cNvPr id="92" name="Picture 4" descr="Cute question mark clipart kid">
              <a:extLst>
                <a:ext uri="{FF2B5EF4-FFF2-40B4-BE49-F238E27FC236}">
                  <a16:creationId xmlns:a16="http://schemas.microsoft.com/office/drawing/2014/main" id="{98C9DC83-270C-4B70-8510-7114D090A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88" y="3799516"/>
              <a:ext cx="1231001" cy="134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052DD9A6-7309-439A-8C68-CFDA07712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1929" y="3274500"/>
            <a:ext cx="471003" cy="45942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BF15111-6692-4B1B-AF29-F488E93F6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50" y="3831817"/>
            <a:ext cx="760672" cy="479082"/>
          </a:xfrm>
          <a:prstGeom prst="rect">
            <a:avLst/>
          </a:prstGeom>
        </p:spPr>
      </p:pic>
      <p:sp>
        <p:nvSpPr>
          <p:cNvPr id="46" name="Speech Bubble: Oval 45">
            <a:extLst>
              <a:ext uri="{FF2B5EF4-FFF2-40B4-BE49-F238E27FC236}">
                <a16:creationId xmlns:a16="http://schemas.microsoft.com/office/drawing/2014/main" id="{31934BA1-47E2-4B87-A1A2-A17801C905AF}"/>
              </a:ext>
            </a:extLst>
          </p:cNvPr>
          <p:cNvSpPr/>
          <p:nvPr/>
        </p:nvSpPr>
        <p:spPr>
          <a:xfrm>
            <a:off x="1365779" y="3036010"/>
            <a:ext cx="1670966" cy="1425709"/>
          </a:xfrm>
          <a:prstGeom prst="wedgeEllipseCallout">
            <a:avLst>
              <a:gd name="adj1" fmla="val 60073"/>
              <a:gd name="adj2" fmla="val 17746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98B033-E870-4836-B3A3-5EFAFD7DB091}"/>
              </a:ext>
            </a:extLst>
          </p:cNvPr>
          <p:cNvSpPr txBox="1"/>
          <p:nvPr/>
        </p:nvSpPr>
        <p:spPr>
          <a:xfrm>
            <a:off x="1957767" y="3203024"/>
            <a:ext cx="133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330754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29" y="286605"/>
            <a:ext cx="8391623" cy="1054704"/>
          </a:xfrm>
        </p:spPr>
        <p:txBody>
          <a:bodyPr>
            <a:normAutofit/>
          </a:bodyPr>
          <a:lstStyle/>
          <a:p>
            <a:r>
              <a:rPr lang="en-US" dirty="0"/>
              <a:t>Measuring Inefficiency: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461430"/>
            <a:ext cx="7543801" cy="4977808"/>
          </a:xfrm>
        </p:spPr>
        <p:txBody>
          <a:bodyPr/>
          <a:lstStyle/>
          <a:p>
            <a:r>
              <a:rPr lang="en-US" dirty="0"/>
              <a:t>Given a social network,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a social network,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50</a:t>
            </a:fld>
            <a:r>
              <a:rPr lang="en-US" dirty="0"/>
              <a:t>/73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6812" y="2444100"/>
            <a:ext cx="4445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 owners in a social optimum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498204" y="2479884"/>
            <a:ext cx="34286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65557" y="2017690"/>
            <a:ext cx="2928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 owners in the NE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061" y="2041553"/>
            <a:ext cx="19741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70C0"/>
                </a:solidFill>
              </a:rPr>
              <a:t>inefficiency</a:t>
            </a:r>
            <a:r>
              <a:rPr lang="en-US" altLang="ko-KR" sz="2800" b="1" i="1" dirty="0"/>
              <a:t> </a:t>
            </a:r>
          </a:p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an NE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88624" y="2205283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:=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8989" y="3836145"/>
            <a:ext cx="28550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/>
              <a:t> </a:t>
            </a:r>
            <a:r>
              <a:rPr lang="en-US" altLang="ko-KR" sz="2800" b="1" dirty="0" err="1">
                <a:solidFill>
                  <a:srgbClr val="0070C0"/>
                </a:solidFill>
              </a:rPr>
              <a:t>PoA</a:t>
            </a:r>
            <a:r>
              <a:rPr lang="en-US" altLang="ko-KR" sz="2800" dirty="0"/>
              <a:t> </a:t>
            </a:r>
          </a:p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(Price of Anarchy)</a:t>
            </a:r>
            <a:r>
              <a:rPr lang="en-US" altLang="ko-KR" sz="2800" dirty="0"/>
              <a:t>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4171291" y="3836145"/>
            <a:ext cx="3783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maximum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inefficiency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over all NEs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3001" y="4971061"/>
            <a:ext cx="27563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0070C0"/>
                </a:solidFill>
              </a:rPr>
              <a:t>PoS</a:t>
            </a:r>
            <a:r>
              <a:rPr lang="en-US" altLang="ko-KR" sz="2800" dirty="0"/>
              <a:t> </a:t>
            </a:r>
          </a:p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(Price of Stability)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8667" y="4062271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:=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71290" y="4984124"/>
            <a:ext cx="3783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minimum 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inefficiency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over all NEs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18667" y="5197187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:=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FA5612-5555-4BE7-A4FD-D25A7035C2D3}"/>
                  </a:ext>
                </a:extLst>
              </p:cNvPr>
              <p:cNvSpPr/>
              <p:nvPr/>
            </p:nvSpPr>
            <p:spPr>
              <a:xfrm>
                <a:off x="7322743" y="2164287"/>
                <a:ext cx="13859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∈[1,</m:t>
                      </m:r>
                      <m:r>
                        <a:rPr lang="en-US" altLang="ko-KR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FA5612-5555-4BE7-A4FD-D25A7035C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743" y="2164287"/>
                <a:ext cx="138595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548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C908E-81D5-4B6C-A7F8-A6461A80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Analysis: </a:t>
            </a:r>
            <a:r>
              <a:rPr lang="en-US" dirty="0" err="1"/>
              <a:t>PoA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3FE92-B32F-49F9-8447-6DF033BA8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51FA0-F629-4C9D-9E2F-8759DE0E6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51</a:t>
            </a:fld>
            <a:r>
              <a:rPr lang="en-US" dirty="0"/>
              <a:t>/73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B584F6-8C4D-4DFE-B455-53F983334B47}"/>
                  </a:ext>
                </a:extLst>
              </p:cNvPr>
              <p:cNvSpPr/>
              <p:nvPr/>
            </p:nvSpPr>
            <p:spPr>
              <a:xfrm>
                <a:off x="330153" y="1540482"/>
                <a:ext cx="8665625" cy="1384995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Theorem </a:t>
                </a:r>
                <a:r>
                  <a:rPr lang="en-US" sz="2800" dirty="0">
                    <a:solidFill>
                      <a:srgbClr val="0070C0"/>
                    </a:solidFill>
                  </a:rPr>
                  <a:t>[Worst-case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PoA</a:t>
                </a:r>
                <a:r>
                  <a:rPr lang="en-US" sz="2800" dirty="0">
                    <a:solidFill>
                      <a:srgbClr val="0070C0"/>
                    </a:solidFill>
                  </a:rPr>
                  <a:t> Analysis in SGG-AC]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:</a:t>
                </a:r>
              </a:p>
              <a:p>
                <a:pPr algn="ctr"/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There exists a social network with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nodes </a:t>
                </a:r>
              </a:p>
              <a:p>
                <a:pPr algn="ctr"/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where </a:t>
                </a:r>
                <a:r>
                  <a:rPr lang="en-US" sz="2800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PoA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𝚯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B584F6-8C4D-4DFE-B455-53F983334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3" y="1540482"/>
                <a:ext cx="8665625" cy="1384995"/>
              </a:xfrm>
              <a:prstGeom prst="rect">
                <a:avLst/>
              </a:prstGeom>
              <a:blipFill>
                <a:blip r:embed="rId3"/>
                <a:stretch>
                  <a:fillRect l="-1334" t="-3930" b="-1135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Content Placeholder 2">
            <a:extLst>
              <a:ext uri="{FF2B5EF4-FFF2-40B4-BE49-F238E27FC236}">
                <a16:creationId xmlns:a16="http://schemas.microsoft.com/office/drawing/2014/main" id="{92F8C2BE-9627-4103-B18D-5223092E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83" y="3750928"/>
            <a:ext cx="8287120" cy="69326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:</a:t>
            </a:r>
            <a:endParaRPr lang="en-US" dirty="0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AD20FCF-4F91-446E-AAFB-5E174129BF93}"/>
              </a:ext>
            </a:extLst>
          </p:cNvPr>
          <p:cNvGrpSpPr/>
          <p:nvPr/>
        </p:nvGrpSpPr>
        <p:grpSpPr>
          <a:xfrm>
            <a:off x="1929891" y="4554816"/>
            <a:ext cx="4814057" cy="1466766"/>
            <a:chOff x="1929891" y="3966989"/>
            <a:chExt cx="4814057" cy="1466766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A4B476E-1085-4E52-A790-BEE7928D217C}"/>
                </a:ext>
              </a:extLst>
            </p:cNvPr>
            <p:cNvCxnSpPr/>
            <p:nvPr/>
          </p:nvCxnSpPr>
          <p:spPr>
            <a:xfrm flipH="1">
              <a:off x="4056277" y="4714928"/>
              <a:ext cx="505119" cy="42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6FAC1A4-9D02-4632-86B7-68A2A112F719}"/>
                </a:ext>
              </a:extLst>
            </p:cNvPr>
            <p:cNvGrpSpPr/>
            <p:nvPr/>
          </p:nvGrpSpPr>
          <p:grpSpPr>
            <a:xfrm>
              <a:off x="3287173" y="3966989"/>
              <a:ext cx="880810" cy="1466766"/>
              <a:chOff x="16291495" y="15544541"/>
              <a:chExt cx="1520229" cy="2531558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E8B6FA70-EC2A-42E9-A7BA-EA9E7AC8267B}"/>
                  </a:ext>
                </a:extLst>
              </p:cNvPr>
              <p:cNvSpPr txBox="1"/>
              <p:nvPr/>
            </p:nvSpPr>
            <p:spPr>
              <a:xfrm rot="16200000">
                <a:off x="16028569" y="16095480"/>
                <a:ext cx="1356847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679ADD7-7891-4496-9D83-81F717133EAE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D7975434-D6A0-4D47-94B6-9A5B666A644B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34F5FB1D-551D-492B-8C94-A051C7A8EB9A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CBE72ED-B013-44B2-83AC-1B7440283F84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666D29DD-2F1E-42DF-9A21-059EF158DA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724BCF1F-5560-4BA9-8B9E-D4CA0C5BCD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D660B87C-E34F-41FB-890B-3B0145F2F7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5BC7657-F87F-4ECE-B399-2EDD883C8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90524D8A-CD26-48E5-B7D2-F284BB78C0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E73D3BA-DB41-40BE-BB9C-D45603584123}"/>
                </a:ext>
              </a:extLst>
            </p:cNvPr>
            <p:cNvGrpSpPr/>
            <p:nvPr/>
          </p:nvGrpSpPr>
          <p:grpSpPr>
            <a:xfrm rot="10800000">
              <a:off x="4458784" y="3966989"/>
              <a:ext cx="667367" cy="1466766"/>
              <a:chOff x="16659886" y="15544541"/>
              <a:chExt cx="1151838" cy="2531558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808F415-FDB5-40E6-B12B-86F70C4F6916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DD27ECC0-8D1A-439E-B14A-ABACC84BD928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5FC0842-E41A-408C-AFC6-2A38C8F0C50E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E2FE802A-A4D8-49B0-A7A3-C7C0C15CD62D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E644769-7555-4331-8CD2-9547ECD6C4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F792D7C-9ADE-455C-A7FB-0351868AED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54C0A1D-FB6B-4FD4-A010-56B0D01F93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70522A70-B12D-421F-A149-B6602C2A26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7296070E-D57E-4FC3-880E-E2C9120E16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2FB349FF-D8EF-41A0-A6D0-665F69E41549}"/>
                </a:ext>
              </a:extLst>
            </p:cNvPr>
            <p:cNvSpPr txBox="1"/>
            <p:nvPr/>
          </p:nvSpPr>
          <p:spPr>
            <a:xfrm rot="16200000">
              <a:off x="4548605" y="4267690"/>
              <a:ext cx="786147" cy="48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2500" dirty="0"/>
                <a:t>…</a:t>
              </a:r>
              <a:endParaRPr lang="en-US" sz="2500" dirty="0"/>
            </a:p>
          </p:txBody>
        </p:sp>
        <p:sp>
          <p:nvSpPr>
            <p:cNvPr id="160" name="Left Brace 159">
              <a:extLst>
                <a:ext uri="{FF2B5EF4-FFF2-40B4-BE49-F238E27FC236}">
                  <a16:creationId xmlns:a16="http://schemas.microsoft.com/office/drawing/2014/main" id="{33864298-E712-49EA-9962-CEA5FA5D177A}"/>
                </a:ext>
              </a:extLst>
            </p:cNvPr>
            <p:cNvSpPr/>
            <p:nvPr/>
          </p:nvSpPr>
          <p:spPr>
            <a:xfrm>
              <a:off x="3225800" y="4090778"/>
              <a:ext cx="165100" cy="121918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57B04BDE-41CA-4DAA-833D-31DE1DEA6373}"/>
                    </a:ext>
                  </a:extLst>
                </p:cNvPr>
                <p:cNvSpPr txBox="1"/>
                <p:nvPr/>
              </p:nvSpPr>
              <p:spPr>
                <a:xfrm>
                  <a:off x="1929891" y="4355750"/>
                  <a:ext cx="1781234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74E30968-09A7-40FD-A15D-3762C13A81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891" y="4355750"/>
                  <a:ext cx="1781234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B6F798D6-F4B7-4781-AA9C-ABB8F03AF9FF}"/>
                </a:ext>
              </a:extLst>
            </p:cNvPr>
            <p:cNvSpPr/>
            <p:nvPr/>
          </p:nvSpPr>
          <p:spPr>
            <a:xfrm flipH="1">
              <a:off x="5286696" y="4090778"/>
              <a:ext cx="165100" cy="121918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62C25A9F-5B1A-437E-9972-86AE8485122A}"/>
                    </a:ext>
                  </a:extLst>
                </p:cNvPr>
                <p:cNvSpPr txBox="1"/>
                <p:nvPr/>
              </p:nvSpPr>
              <p:spPr>
                <a:xfrm>
                  <a:off x="4962714" y="4355750"/>
                  <a:ext cx="1781234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47034CF0-F5E8-4C1E-9CAF-3AA03CA257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714" y="4355750"/>
                  <a:ext cx="1781234" cy="6109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B1C4E7A-4DFD-4D0B-866E-B6E0EE6296B6}"/>
              </a:ext>
            </a:extLst>
          </p:cNvPr>
          <p:cNvSpPr txBox="1">
            <a:spLocks/>
          </p:cNvSpPr>
          <p:nvPr/>
        </p:nvSpPr>
        <p:spPr>
          <a:xfrm>
            <a:off x="337241" y="3102597"/>
            <a:ext cx="8808203" cy="6932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0000" indent="-18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Worst</a:t>
            </a:r>
            <a:r>
              <a:rPr lang="en-US" dirty="0"/>
              <a:t> </a:t>
            </a:r>
            <a:r>
              <a:rPr lang="en-US" b="1" dirty="0"/>
              <a:t>NEs </a:t>
            </a:r>
            <a:r>
              <a:rPr lang="en-US" dirty="0"/>
              <a:t>in SGG-AC are as </a:t>
            </a:r>
            <a:r>
              <a:rPr lang="en-US" b="1" dirty="0"/>
              <a:t>inefficient</a:t>
            </a:r>
            <a:r>
              <a:rPr lang="en-US" dirty="0"/>
              <a:t> as those in SGG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95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build="p"/>
      <p:bldP spid="3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2C8CD-C5D5-4C29-9D4C-7D13C888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Analysis: </a:t>
            </a:r>
            <a:r>
              <a:rPr lang="en-US" dirty="0" err="1"/>
              <a:t>PoA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947F9-E841-4B09-B721-0A30999FF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BAC6B-ED63-4CED-996D-EC6A81E45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52</a:t>
            </a:fld>
            <a:r>
              <a:rPr lang="en-US" dirty="0"/>
              <a:t>/73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36B64B-1BD7-4BD1-9F72-4DCBE2AA997A}"/>
                  </a:ext>
                </a:extLst>
              </p:cNvPr>
              <p:cNvSpPr/>
              <p:nvPr/>
            </p:nvSpPr>
            <p:spPr>
              <a:xfrm>
                <a:off x="1650319" y="5225315"/>
                <a:ext cx="32841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rgbClr val="FF0000"/>
                    </a:solidFill>
                  </a:rPr>
                  <a:t>social optimum</a:t>
                </a:r>
                <a:br>
                  <a:rPr lang="en-US" sz="2400" i="1" dirty="0">
                    <a:solidFill>
                      <a:srgbClr val="FF0000"/>
                    </a:solidFill>
                  </a:rPr>
                </a:br>
                <a:r>
                  <a:rPr lang="en-US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owners)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36B64B-1BD7-4BD1-9F72-4DCBE2AA9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319" y="5225315"/>
                <a:ext cx="3284114" cy="830997"/>
              </a:xfrm>
              <a:prstGeom prst="rect">
                <a:avLst/>
              </a:prstGeom>
              <a:blipFill>
                <a:blip r:embed="rId3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7D36DB0-D0A6-4053-8DAB-224D1F67167B}"/>
              </a:ext>
            </a:extLst>
          </p:cNvPr>
          <p:cNvGrpSpPr/>
          <p:nvPr/>
        </p:nvGrpSpPr>
        <p:grpSpPr>
          <a:xfrm>
            <a:off x="2262855" y="3657241"/>
            <a:ext cx="1859469" cy="1466766"/>
            <a:chOff x="4276059" y="3782926"/>
            <a:chExt cx="1859469" cy="14667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6E445C-8A8A-4A62-95C3-FFF395DEEA5B}"/>
                </a:ext>
              </a:extLst>
            </p:cNvPr>
            <p:cNvGrpSpPr/>
            <p:nvPr/>
          </p:nvGrpSpPr>
          <p:grpSpPr>
            <a:xfrm>
              <a:off x="4276059" y="3782926"/>
              <a:ext cx="1838978" cy="1466766"/>
              <a:chOff x="16291495" y="15544541"/>
              <a:chExt cx="3173974" cy="253155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B7EC84E-9227-47AC-B013-787537FBA8CA}"/>
                  </a:ext>
                </a:extLst>
              </p:cNvPr>
              <p:cNvGrpSpPr/>
              <p:nvPr/>
            </p:nvGrpSpPr>
            <p:grpSpPr>
              <a:xfrm>
                <a:off x="16291495" y="15544541"/>
                <a:ext cx="1520229" cy="2531558"/>
                <a:chOff x="16291495" y="15544541"/>
                <a:chExt cx="1520229" cy="2531558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980068B-4EDE-404C-803E-C327E24190BA}"/>
                    </a:ext>
                  </a:extLst>
                </p:cNvPr>
                <p:cNvSpPr txBox="1"/>
                <p:nvPr/>
              </p:nvSpPr>
              <p:spPr>
                <a:xfrm rot="16200000">
                  <a:off x="16028569" y="16095480"/>
                  <a:ext cx="1356847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r-IN" sz="2500" dirty="0"/>
                    <a:t>…</a:t>
                  </a:r>
                  <a:endParaRPr lang="en-US" sz="2500" dirty="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52E92D9-B63D-4551-86BA-2A7DBA08C4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400244" y="16603379"/>
                  <a:ext cx="411480" cy="411480"/>
                </a:xfrm>
                <a:prstGeom prst="ellipse">
                  <a:avLst/>
                </a:prstGeom>
                <a:solidFill>
                  <a:schemeClr val="tx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A490562D-72A9-4725-998E-030B19042CDB}"/>
                    </a:ext>
                  </a:extLst>
                </p:cNvPr>
                <p:cNvCxnSpPr/>
                <p:nvPr/>
              </p:nvCxnSpPr>
              <p:spPr>
                <a:xfrm>
                  <a:off x="16860495" y="15715782"/>
                  <a:ext cx="745489" cy="110212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04F00765-A32A-43E9-8E1C-066CEA4E10F4}"/>
                    </a:ext>
                  </a:extLst>
                </p:cNvPr>
                <p:cNvCxnSpPr/>
                <p:nvPr/>
              </p:nvCxnSpPr>
              <p:spPr>
                <a:xfrm>
                  <a:off x="16860495" y="16298003"/>
                  <a:ext cx="745489" cy="54561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0A527E5-07A4-4D4C-83F9-6D87EB80B337}"/>
                    </a:ext>
                  </a:extLst>
                </p:cNvPr>
                <p:cNvCxnSpPr/>
                <p:nvPr/>
              </p:nvCxnSpPr>
              <p:spPr>
                <a:xfrm flipV="1">
                  <a:off x="16860495" y="16842723"/>
                  <a:ext cx="657022" cy="48422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024E96D1-A05D-4A89-9EDE-4F9D20DBB8BF}"/>
                    </a:ext>
                  </a:extLst>
                </p:cNvPr>
                <p:cNvCxnSpPr/>
                <p:nvPr/>
              </p:nvCxnSpPr>
              <p:spPr>
                <a:xfrm flipV="1">
                  <a:off x="16860495" y="16802118"/>
                  <a:ext cx="751960" cy="112626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1097CC5-6C67-4873-854E-67ACAAB78B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5544541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BDB0101-E27C-4AC1-9524-B492349686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6103254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34364D0-8EAF-4CEA-A85B-8F708AA7E1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7123622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4185147-58C8-4862-81AE-495FD66DE83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7664619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3D4E957-4625-40B3-9BC5-15CC91156E01}"/>
                  </a:ext>
                </a:extLst>
              </p:cNvPr>
              <p:cNvGrpSpPr/>
              <p:nvPr/>
            </p:nvGrpSpPr>
            <p:grpSpPr>
              <a:xfrm rot="10800000">
                <a:off x="18313631" y="15544541"/>
                <a:ext cx="1151838" cy="2531558"/>
                <a:chOff x="16659886" y="15544541"/>
                <a:chExt cx="1151838" cy="2531558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04E10827-DA80-40D4-A43E-DB91B2236D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400244" y="16603379"/>
                  <a:ext cx="411480" cy="411480"/>
                </a:xfrm>
                <a:prstGeom prst="ellipse">
                  <a:avLst/>
                </a:prstGeom>
                <a:solidFill>
                  <a:schemeClr val="tx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CBD5AACA-FAA7-4ADD-A1A6-0571157BA569}"/>
                    </a:ext>
                  </a:extLst>
                </p:cNvPr>
                <p:cNvCxnSpPr/>
                <p:nvPr/>
              </p:nvCxnSpPr>
              <p:spPr>
                <a:xfrm>
                  <a:off x="16860495" y="15715782"/>
                  <a:ext cx="745489" cy="110212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5E39A50-B6AD-4C59-A0A0-F58DD5630675}"/>
                    </a:ext>
                  </a:extLst>
                </p:cNvPr>
                <p:cNvCxnSpPr/>
                <p:nvPr/>
              </p:nvCxnSpPr>
              <p:spPr>
                <a:xfrm>
                  <a:off x="16860495" y="16298003"/>
                  <a:ext cx="745489" cy="54561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AFA9B981-4AEC-4B30-98D8-61EAEC95430A}"/>
                    </a:ext>
                  </a:extLst>
                </p:cNvPr>
                <p:cNvCxnSpPr/>
                <p:nvPr/>
              </p:nvCxnSpPr>
              <p:spPr>
                <a:xfrm flipV="1">
                  <a:off x="16860495" y="16842723"/>
                  <a:ext cx="657022" cy="48422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7E1CADFE-48E5-419C-8F71-77D99125F9D3}"/>
                    </a:ext>
                  </a:extLst>
                </p:cNvPr>
                <p:cNvCxnSpPr/>
                <p:nvPr/>
              </p:nvCxnSpPr>
              <p:spPr>
                <a:xfrm flipV="1">
                  <a:off x="16860495" y="16802118"/>
                  <a:ext cx="751960" cy="112626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DFDC661-23BF-42DB-A92B-5B97D37DBD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5544541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AEBB2A64-C4E4-493D-9232-C2264B6230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6103254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FBD7292F-A1BE-4159-97AD-E1859D1A46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7123622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6F25706-9031-464E-BFF9-0A9BDA58D1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7664619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E20A931-2DA2-49AC-8336-7EA0873D472B}"/>
                  </a:ext>
                </a:extLst>
              </p:cNvPr>
              <p:cNvCxnSpPr/>
              <p:nvPr/>
            </p:nvCxnSpPr>
            <p:spPr>
              <a:xfrm flipH="1">
                <a:off x="17618926" y="16835443"/>
                <a:ext cx="871808" cy="728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6CF2FD-0C5A-437C-8748-885DCB7575A8}"/>
                </a:ext>
              </a:extLst>
            </p:cNvPr>
            <p:cNvSpPr txBox="1"/>
            <p:nvPr/>
          </p:nvSpPr>
          <p:spPr>
            <a:xfrm rot="16200000">
              <a:off x="5501718" y="4097333"/>
              <a:ext cx="786147" cy="48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2500" dirty="0"/>
                <a:t>…</a:t>
              </a:r>
              <a:endParaRPr lang="en-US" sz="2500" dirty="0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8FDAF631-ABE3-428C-AE7F-DBCEAB5B84D0}"/>
              </a:ext>
            </a:extLst>
          </p:cNvPr>
          <p:cNvSpPr/>
          <p:nvPr/>
        </p:nvSpPr>
        <p:spPr>
          <a:xfrm>
            <a:off x="2511205" y="5576282"/>
            <a:ext cx="496906" cy="49377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889286-AB05-4973-8DE8-EAF89820C84D}"/>
              </a:ext>
            </a:extLst>
          </p:cNvPr>
          <p:cNvGrpSpPr/>
          <p:nvPr/>
        </p:nvGrpSpPr>
        <p:grpSpPr>
          <a:xfrm>
            <a:off x="4632477" y="3657241"/>
            <a:ext cx="2062664" cy="1466766"/>
            <a:chOff x="16272799" y="15544541"/>
            <a:chExt cx="3560044" cy="253155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8B62121-9CF9-43D9-AA30-838D1EC7DD8C}"/>
                </a:ext>
              </a:extLst>
            </p:cNvPr>
            <p:cNvCxnSpPr/>
            <p:nvPr/>
          </p:nvCxnSpPr>
          <p:spPr>
            <a:xfrm flipH="1">
              <a:off x="17618926" y="16835443"/>
              <a:ext cx="871808" cy="72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A85E346-555E-4A47-93D4-7BDF16B4D7AB}"/>
                </a:ext>
              </a:extLst>
            </p:cNvPr>
            <p:cNvGrpSpPr/>
            <p:nvPr/>
          </p:nvGrpSpPr>
          <p:grpSpPr>
            <a:xfrm>
              <a:off x="16272799" y="15544541"/>
              <a:ext cx="1538925" cy="2531558"/>
              <a:chOff x="16272799" y="15544541"/>
              <a:chExt cx="1538925" cy="253155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A9B8612-C284-4D9A-BE73-B8A43F43E100}"/>
                  </a:ext>
                </a:extLst>
              </p:cNvPr>
              <p:cNvSpPr txBox="1"/>
              <p:nvPr/>
            </p:nvSpPr>
            <p:spPr>
              <a:xfrm rot="16200000">
                <a:off x="16009873" y="16063536"/>
                <a:ext cx="1356847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890EFD1-A1EC-4B96-AD34-730D6E715F7A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8A8130A-6208-400D-9DBD-A4453794A15E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0326140-1824-4C94-9583-077B1FCB22BB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A3759C0-5DD2-4695-AFD5-8F5AFFA3870D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81BC19E-19A0-4902-BE08-FEE5740FDC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F38DE94-D2EC-474B-B9FC-42EDA0B3DD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9D27486-26B5-41DE-A035-9B131901C1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4E4DB09-54D3-4DC4-9DDE-783673FF6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4B195C8-5FFB-4E7E-8344-24EF3E1A5F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4ADBD59-D3BC-4DCF-83EB-6A3A1349ACC4}"/>
                </a:ext>
              </a:extLst>
            </p:cNvPr>
            <p:cNvGrpSpPr/>
            <p:nvPr/>
          </p:nvGrpSpPr>
          <p:grpSpPr>
            <a:xfrm rot="10800000">
              <a:off x="18313631" y="15544541"/>
              <a:ext cx="1519212" cy="2531558"/>
              <a:chOff x="16292512" y="15544541"/>
              <a:chExt cx="1519212" cy="253155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1E945FE-7311-40EA-B898-230D934D82D3}"/>
                  </a:ext>
                </a:extLst>
              </p:cNvPr>
              <p:cNvSpPr txBox="1"/>
              <p:nvPr/>
            </p:nvSpPr>
            <p:spPr>
              <a:xfrm rot="16200000">
                <a:off x="16029587" y="16034824"/>
                <a:ext cx="13568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5980945-5C84-4ED1-990C-F047DFC89A5F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1B46794-3D32-41E6-8229-F0D2FC366769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7DD58F0-7AA0-42F1-91C1-AD2C30ED329B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7503885-B974-4547-9288-0BE02294E00B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FC35A0-2A14-4DF4-AE9A-83EC56B42A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AAFA9D4-D12F-4DD2-90B6-7DBDC29B15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4EF475B-73A3-4F47-AF76-0442906152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4F598A0-DBFA-4250-99E9-2D654471B4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1B32D22-D6A6-4B27-BD07-BC9093497E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DEF7522-6D02-498C-B71F-4FC558D3CB00}"/>
                  </a:ext>
                </a:extLst>
              </p:cNvPr>
              <p:cNvSpPr/>
              <p:nvPr/>
            </p:nvSpPr>
            <p:spPr>
              <a:xfrm>
                <a:off x="4109624" y="5229887"/>
                <a:ext cx="32841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rgbClr val="FF0000"/>
                    </a:solidFill>
                  </a:rPr>
                  <a:t>least efficient NE 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owners)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DEF7522-6D02-498C-B71F-4FC558D3C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624" y="5229887"/>
                <a:ext cx="3284114" cy="830997"/>
              </a:xfrm>
              <a:prstGeom prst="rect">
                <a:avLst/>
              </a:prstGeom>
              <a:blipFill>
                <a:blip r:embed="rId4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918361F-0981-422A-B7F6-F2B771A7F325}"/>
                  </a:ext>
                </a:extLst>
              </p:cNvPr>
              <p:cNvSpPr txBox="1"/>
              <p:nvPr/>
            </p:nvSpPr>
            <p:spPr>
              <a:xfrm>
                <a:off x="6923426" y="3164592"/>
                <a:ext cx="2017374" cy="1153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𝑃𝑜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918361F-0981-422A-B7F6-F2B771A7F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426" y="3164592"/>
                <a:ext cx="2017374" cy="1153136"/>
              </a:xfrm>
              <a:prstGeom prst="rect">
                <a:avLst/>
              </a:prstGeom>
              <a:blipFill>
                <a:blip r:embed="rId5"/>
                <a:stretch>
                  <a:fillRect b="-57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C52AFA54-264A-4C6A-87B4-F82A2589EB22}"/>
              </a:ext>
            </a:extLst>
          </p:cNvPr>
          <p:cNvSpPr/>
          <p:nvPr/>
        </p:nvSpPr>
        <p:spPr>
          <a:xfrm>
            <a:off x="4716862" y="5593221"/>
            <a:ext cx="1020878" cy="49377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223B83E-850E-43D8-9E5C-6DEA107C2CD3}"/>
                  </a:ext>
                </a:extLst>
              </p:cNvPr>
              <p:cNvSpPr/>
              <p:nvPr/>
            </p:nvSpPr>
            <p:spPr>
              <a:xfrm>
                <a:off x="330153" y="1540482"/>
                <a:ext cx="8665625" cy="1384995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Theorem </a:t>
                </a:r>
                <a:r>
                  <a:rPr lang="en-US" sz="2800" dirty="0">
                    <a:solidFill>
                      <a:srgbClr val="0070C0"/>
                    </a:solidFill>
                  </a:rPr>
                  <a:t>[Worst-case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PoA</a:t>
                </a:r>
                <a:r>
                  <a:rPr lang="en-US" sz="2800" dirty="0">
                    <a:solidFill>
                      <a:srgbClr val="0070C0"/>
                    </a:solidFill>
                  </a:rPr>
                  <a:t> Analysis in SGG-AC]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:</a:t>
                </a:r>
              </a:p>
              <a:p>
                <a:pPr algn="ctr"/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There exists a social network with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nodes </a:t>
                </a:r>
              </a:p>
              <a:p>
                <a:pPr algn="ctr"/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where </a:t>
                </a:r>
                <a:r>
                  <a:rPr lang="en-US" sz="2800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PoA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𝚯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223B83E-850E-43D8-9E5C-6DEA107C2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3" y="1540482"/>
                <a:ext cx="8665625" cy="1384995"/>
              </a:xfrm>
              <a:prstGeom prst="rect">
                <a:avLst/>
              </a:prstGeom>
              <a:blipFill>
                <a:blip r:embed="rId6"/>
                <a:stretch>
                  <a:fillRect l="-1334" t="-3930" b="-1135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67CD77B-5016-4D57-B119-0561F56DDE9D}"/>
              </a:ext>
            </a:extLst>
          </p:cNvPr>
          <p:cNvCxnSpPr>
            <a:cxnSpLocks/>
          </p:cNvCxnSpPr>
          <p:nvPr/>
        </p:nvCxnSpPr>
        <p:spPr>
          <a:xfrm>
            <a:off x="2736843" y="3845054"/>
            <a:ext cx="297591" cy="41400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924D620-8316-4E52-A38B-473B9F3A13DC}"/>
              </a:ext>
            </a:extLst>
          </p:cNvPr>
          <p:cNvCxnSpPr>
            <a:cxnSpLocks/>
          </p:cNvCxnSpPr>
          <p:nvPr/>
        </p:nvCxnSpPr>
        <p:spPr>
          <a:xfrm>
            <a:off x="2584424" y="4164256"/>
            <a:ext cx="343727" cy="23515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0A0A5FA-3503-41FF-B2D4-C088747AA82D}"/>
              </a:ext>
            </a:extLst>
          </p:cNvPr>
          <p:cNvCxnSpPr>
            <a:cxnSpLocks/>
          </p:cNvCxnSpPr>
          <p:nvPr/>
        </p:nvCxnSpPr>
        <p:spPr>
          <a:xfrm flipV="1">
            <a:off x="2610295" y="4412494"/>
            <a:ext cx="316475" cy="22671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EFF3717-AE60-4C19-995A-5AF605C29ACC}"/>
              </a:ext>
            </a:extLst>
          </p:cNvPr>
          <p:cNvCxnSpPr>
            <a:cxnSpLocks/>
            <a:endCxn id="23" idx="4"/>
          </p:cNvCxnSpPr>
          <p:nvPr/>
        </p:nvCxnSpPr>
        <p:spPr>
          <a:xfrm flipV="1">
            <a:off x="2718061" y="4509132"/>
            <a:ext cx="306400" cy="44247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68C67E4-F26B-4F7D-86D0-9BB449ABFCEE}"/>
              </a:ext>
            </a:extLst>
          </p:cNvPr>
          <p:cNvGrpSpPr/>
          <p:nvPr/>
        </p:nvGrpSpPr>
        <p:grpSpPr>
          <a:xfrm flipH="1">
            <a:off x="3548535" y="3842834"/>
            <a:ext cx="450010" cy="1106556"/>
            <a:chOff x="703346" y="3914807"/>
            <a:chExt cx="450010" cy="1106556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5B98A136-9DAE-450C-9F09-CA6ABF31F599}"/>
                </a:ext>
              </a:extLst>
            </p:cNvPr>
            <p:cNvCxnSpPr>
              <a:cxnSpLocks/>
            </p:cNvCxnSpPr>
            <p:nvPr/>
          </p:nvCxnSpPr>
          <p:spPr>
            <a:xfrm>
              <a:off x="855765" y="3914807"/>
              <a:ext cx="297591" cy="41400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EE3BD329-CB9A-4184-8556-CEABFC8B4C9F}"/>
                </a:ext>
              </a:extLst>
            </p:cNvPr>
            <p:cNvCxnSpPr>
              <a:cxnSpLocks/>
            </p:cNvCxnSpPr>
            <p:nvPr/>
          </p:nvCxnSpPr>
          <p:spPr>
            <a:xfrm>
              <a:off x="703346" y="4234009"/>
              <a:ext cx="343727" cy="235159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DC2D61AE-83A0-4B7B-B1BC-8FC2020AD9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217" y="4482247"/>
              <a:ext cx="316475" cy="22671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0356B4C-CC45-4CD9-A78A-F68379B3F7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983" y="4578885"/>
              <a:ext cx="306400" cy="442478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713EFE7-EA40-42D5-8B82-5F9A8A398DCC}"/>
              </a:ext>
            </a:extLst>
          </p:cNvPr>
          <p:cNvCxnSpPr>
            <a:cxnSpLocks/>
            <a:stCxn id="58" idx="0"/>
            <a:endCxn id="54" idx="6"/>
          </p:cNvCxnSpPr>
          <p:nvPr/>
        </p:nvCxnSpPr>
        <p:spPr>
          <a:xfrm flipH="1" flipV="1">
            <a:off x="5095161" y="3776445"/>
            <a:ext cx="309754" cy="49427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95D2574-0DC9-42C9-8F19-C880030CA4E8}"/>
              </a:ext>
            </a:extLst>
          </p:cNvPr>
          <p:cNvCxnSpPr>
            <a:cxnSpLocks/>
            <a:stCxn id="48" idx="4"/>
            <a:endCxn id="47" idx="6"/>
          </p:cNvCxnSpPr>
          <p:nvPr/>
        </p:nvCxnSpPr>
        <p:spPr>
          <a:xfrm flipV="1">
            <a:off x="5934124" y="3776445"/>
            <a:ext cx="309754" cy="49567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933CFF0-F3DE-41D8-8CE0-A8BD5CCF21E1}"/>
              </a:ext>
            </a:extLst>
          </p:cNvPr>
          <p:cNvCxnSpPr>
            <a:cxnSpLocks/>
            <a:stCxn id="32" idx="7"/>
          </p:cNvCxnSpPr>
          <p:nvPr/>
        </p:nvCxnSpPr>
        <p:spPr>
          <a:xfrm flipV="1">
            <a:off x="2935341" y="3756458"/>
            <a:ext cx="5243459" cy="18921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786B73C-6A89-4FF8-9F2C-DEDBDD8D7560}"/>
              </a:ext>
            </a:extLst>
          </p:cNvPr>
          <p:cNvCxnSpPr>
            <a:cxnSpLocks/>
            <a:stCxn id="62" idx="7"/>
          </p:cNvCxnSpPr>
          <p:nvPr/>
        </p:nvCxnSpPr>
        <p:spPr>
          <a:xfrm flipV="1">
            <a:off x="5588236" y="3517901"/>
            <a:ext cx="2412740" cy="214763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72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9" grpId="0"/>
      <p:bldP spid="60" grpId="0" animBg="1"/>
      <p:bldP spid="6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2C8CD-C5D5-4C29-9D4C-7D13C888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Analysis: </a:t>
            </a:r>
            <a:r>
              <a:rPr lang="en-US" dirty="0" err="1"/>
              <a:t>PoS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947F9-E841-4B09-B721-0A30999FF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BAC6B-ED63-4CED-996D-EC6A81E45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53</a:t>
            </a:fld>
            <a:r>
              <a:rPr lang="en-US" dirty="0"/>
              <a:t>/73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223B83E-850E-43D8-9E5C-6DEA107C2CD3}"/>
                  </a:ext>
                </a:extLst>
              </p:cNvPr>
              <p:cNvSpPr/>
              <p:nvPr/>
            </p:nvSpPr>
            <p:spPr>
              <a:xfrm>
                <a:off x="330153" y="1540482"/>
                <a:ext cx="8665625" cy="954107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Theorem </a:t>
                </a:r>
                <a:r>
                  <a:rPr lang="en-US" sz="2800" dirty="0">
                    <a:solidFill>
                      <a:srgbClr val="0070C0"/>
                    </a:solidFill>
                  </a:rPr>
                  <a:t>[Worst-case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PoS</a:t>
                </a:r>
                <a:r>
                  <a:rPr lang="en-US" sz="2800" dirty="0">
                    <a:solidFill>
                      <a:srgbClr val="0070C0"/>
                    </a:solidFill>
                  </a:rPr>
                  <a:t> Analysis in SGG-AC]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:</a:t>
                </a:r>
              </a:p>
              <a:p>
                <a:pPr algn="ctr"/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sz="28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(i.e.,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), then </a:t>
                </a:r>
                <a:r>
                  <a:rPr lang="en-US" sz="2800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PoS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in every network.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223B83E-850E-43D8-9E5C-6DEA107C2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3" y="1540482"/>
                <a:ext cx="8665625" cy="954107"/>
              </a:xfrm>
              <a:prstGeom prst="rect">
                <a:avLst/>
              </a:prstGeom>
              <a:blipFill>
                <a:blip r:embed="rId3"/>
                <a:stretch>
                  <a:fillRect l="-1334" t="-5696" b="-1708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2544C494-122B-4F17-9CE1-D1F102E9D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863" y="2528662"/>
                <a:ext cx="8808203" cy="69326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b="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</a:t>
                </a:r>
                <a:r>
                  <a:rPr lang="en-US" dirty="0"/>
                  <a:t>b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est 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NEs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are </a:t>
                </a:r>
                <a:r>
                  <a:rPr lang="en-US" b="1" dirty="0"/>
                  <a:t>socially optimal.</a:t>
                </a: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2544C494-122B-4F17-9CE1-D1F102E9D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863" y="2528662"/>
                <a:ext cx="8808203" cy="693264"/>
              </a:xfrm>
              <a:blipFill>
                <a:blip r:embed="rId4"/>
                <a:stretch>
                  <a:fillRect l="-2284" t="-1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83E9423D-16E9-4130-BC80-D8871EA19D7A}"/>
              </a:ext>
            </a:extLst>
          </p:cNvPr>
          <p:cNvSpPr txBox="1">
            <a:spLocks/>
          </p:cNvSpPr>
          <p:nvPr/>
        </p:nvSpPr>
        <p:spPr>
          <a:xfrm>
            <a:off x="822959" y="3087551"/>
            <a:ext cx="7759338" cy="20686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0000" indent="-18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Proof Sketch:</a:t>
            </a:r>
            <a:r>
              <a:rPr lang="en-US" dirty="0"/>
              <a:t> w</a:t>
            </a:r>
            <a:r>
              <a:rPr lang="en-US" sz="2800" dirty="0"/>
              <a:t>e designed an algorithm that</a:t>
            </a:r>
          </a:p>
          <a:p>
            <a:pPr lvl="1"/>
            <a:r>
              <a:rPr lang="en-US" sz="2800" dirty="0"/>
              <a:t>starts from a social optimum</a:t>
            </a:r>
          </a:p>
          <a:p>
            <a:pPr lvl="1"/>
            <a:r>
              <a:rPr lang="en-US" sz="2800" dirty="0"/>
              <a:t>reaches a Nash equilibrium</a:t>
            </a:r>
          </a:p>
          <a:p>
            <a:pPr lvl="1"/>
            <a:r>
              <a:rPr lang="en-US" sz="2800" dirty="0"/>
              <a:t>without increasing the number of owners</a:t>
            </a:r>
          </a:p>
        </p:txBody>
      </p:sp>
    </p:spTree>
    <p:extLst>
      <p:ext uri="{BB962C8B-B14F-4D97-AF65-F5344CB8AC3E}">
        <p14:creationId xmlns:p14="http://schemas.microsoft.com/office/powerpoint/2010/main" val="291509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50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2C8CD-C5D5-4C29-9D4C-7D13C888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Analysis: </a:t>
            </a:r>
            <a:r>
              <a:rPr lang="en-US" dirty="0" err="1"/>
              <a:t>PoS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947F9-E841-4B09-B721-0A30999FF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BAC6B-ED63-4CED-996D-EC6A81E45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54</a:t>
            </a:fld>
            <a:r>
              <a:rPr lang="en-US" dirty="0"/>
              <a:t>/73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223B83E-850E-43D8-9E5C-6DEA107C2CD3}"/>
                  </a:ext>
                </a:extLst>
              </p:cNvPr>
              <p:cNvSpPr/>
              <p:nvPr/>
            </p:nvSpPr>
            <p:spPr>
              <a:xfrm>
                <a:off x="330153" y="1540482"/>
                <a:ext cx="8665625" cy="954107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Theorem </a:t>
                </a:r>
                <a:r>
                  <a:rPr lang="en-US" sz="2800" dirty="0">
                    <a:solidFill>
                      <a:srgbClr val="0070C0"/>
                    </a:solidFill>
                  </a:rPr>
                  <a:t>[Worst-case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PoS</a:t>
                </a:r>
                <a:r>
                  <a:rPr lang="en-US" sz="2800" dirty="0">
                    <a:solidFill>
                      <a:srgbClr val="0070C0"/>
                    </a:solidFill>
                  </a:rPr>
                  <a:t> Analysis in SGG-AC]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:</a:t>
                </a:r>
              </a:p>
              <a:p>
                <a:pPr algn="ctr"/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(i.e.,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), then </a:t>
                </a:r>
                <a:r>
                  <a:rPr lang="en-US" sz="2800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PoS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in every network.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223B83E-850E-43D8-9E5C-6DEA107C2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3" y="1540482"/>
                <a:ext cx="8665625" cy="954107"/>
              </a:xfrm>
              <a:prstGeom prst="rect">
                <a:avLst/>
              </a:prstGeom>
              <a:blipFill>
                <a:blip r:embed="rId3"/>
                <a:stretch>
                  <a:fillRect l="-1334" t="-5696" b="-1708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5EA3F3D-F7BC-4933-A3DE-89AC8AF94F1E}"/>
              </a:ext>
            </a:extLst>
          </p:cNvPr>
          <p:cNvSpPr/>
          <p:nvPr/>
        </p:nvSpPr>
        <p:spPr>
          <a:xfrm>
            <a:off x="4961030" y="5138563"/>
            <a:ext cx="3284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social optimum,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</a:rPr>
              <a:t>Nash equilibrium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3D4CEE-7120-4172-92C2-1C5FFAD7D583}"/>
              </a:ext>
            </a:extLst>
          </p:cNvPr>
          <p:cNvGrpSpPr/>
          <p:nvPr/>
        </p:nvGrpSpPr>
        <p:grpSpPr>
          <a:xfrm>
            <a:off x="5573566" y="3570489"/>
            <a:ext cx="1859469" cy="1466766"/>
            <a:chOff x="4276059" y="3782926"/>
            <a:chExt cx="1859469" cy="14667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4BD610-67C5-4DF6-8113-FB216DAB24AD}"/>
                </a:ext>
              </a:extLst>
            </p:cNvPr>
            <p:cNvGrpSpPr/>
            <p:nvPr/>
          </p:nvGrpSpPr>
          <p:grpSpPr>
            <a:xfrm>
              <a:off x="4276059" y="3782926"/>
              <a:ext cx="1838978" cy="1466766"/>
              <a:chOff x="16291495" y="15544541"/>
              <a:chExt cx="3173974" cy="2531558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D6B55E2-BD78-4717-8780-697977E18A95}"/>
                  </a:ext>
                </a:extLst>
              </p:cNvPr>
              <p:cNvGrpSpPr/>
              <p:nvPr/>
            </p:nvGrpSpPr>
            <p:grpSpPr>
              <a:xfrm>
                <a:off x="16291495" y="15544541"/>
                <a:ext cx="1520229" cy="2531558"/>
                <a:chOff x="16291495" y="15544541"/>
                <a:chExt cx="1520229" cy="2531558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CCAA59C-69B8-4F7F-95BA-1C2CE62F493F}"/>
                    </a:ext>
                  </a:extLst>
                </p:cNvPr>
                <p:cNvSpPr txBox="1"/>
                <p:nvPr/>
              </p:nvSpPr>
              <p:spPr>
                <a:xfrm rot="16200000">
                  <a:off x="16028569" y="16095480"/>
                  <a:ext cx="1356847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r-IN" sz="2500" dirty="0"/>
                    <a:t>…</a:t>
                  </a:r>
                  <a:endParaRPr lang="en-US" sz="2500" dirty="0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A11DD47C-37D4-4D6E-8AF0-97C3FB9F43D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400244" y="16603379"/>
                  <a:ext cx="411480" cy="411480"/>
                </a:xfrm>
                <a:prstGeom prst="ellipse">
                  <a:avLst/>
                </a:prstGeom>
                <a:solidFill>
                  <a:schemeClr val="tx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55A28B0E-6B39-48EC-82AC-5846627F72A4}"/>
                    </a:ext>
                  </a:extLst>
                </p:cNvPr>
                <p:cNvCxnSpPr/>
                <p:nvPr/>
              </p:nvCxnSpPr>
              <p:spPr>
                <a:xfrm>
                  <a:off x="16860495" y="15715782"/>
                  <a:ext cx="745489" cy="110212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ECD4B4AE-C98F-4549-9769-8CEAB3C484D4}"/>
                    </a:ext>
                  </a:extLst>
                </p:cNvPr>
                <p:cNvCxnSpPr/>
                <p:nvPr/>
              </p:nvCxnSpPr>
              <p:spPr>
                <a:xfrm>
                  <a:off x="16860495" y="16298003"/>
                  <a:ext cx="745489" cy="54561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AC7C0AE-7C61-484F-BC95-BDECD9C50857}"/>
                    </a:ext>
                  </a:extLst>
                </p:cNvPr>
                <p:cNvCxnSpPr/>
                <p:nvPr/>
              </p:nvCxnSpPr>
              <p:spPr>
                <a:xfrm flipV="1">
                  <a:off x="16860495" y="16842723"/>
                  <a:ext cx="657022" cy="48422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0D143F8-2426-4B18-85FE-F9404B373FAE}"/>
                    </a:ext>
                  </a:extLst>
                </p:cNvPr>
                <p:cNvCxnSpPr/>
                <p:nvPr/>
              </p:nvCxnSpPr>
              <p:spPr>
                <a:xfrm flipV="1">
                  <a:off x="16860495" y="16802118"/>
                  <a:ext cx="751960" cy="112626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E9F790C9-C62D-475D-814C-BD323142C45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5544541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B784071F-6DDE-4736-A8FF-C1EA90E1F2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6103254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E414C95C-7549-438B-A9C1-2041BF46FD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7123622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6F9EFE0-CE8E-4911-A71C-DBF09A3409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7664619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1D7674B-39A2-4A2A-859F-4E713F6B377F}"/>
                  </a:ext>
                </a:extLst>
              </p:cNvPr>
              <p:cNvGrpSpPr/>
              <p:nvPr/>
            </p:nvGrpSpPr>
            <p:grpSpPr>
              <a:xfrm rot="10800000">
                <a:off x="18313631" y="15544541"/>
                <a:ext cx="1151838" cy="2531558"/>
                <a:chOff x="16659886" y="15544541"/>
                <a:chExt cx="1151838" cy="2531558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8E705B39-716A-40DF-9B7E-E316A26539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400244" y="16603379"/>
                  <a:ext cx="411480" cy="411480"/>
                </a:xfrm>
                <a:prstGeom prst="ellipse">
                  <a:avLst/>
                </a:prstGeom>
                <a:solidFill>
                  <a:schemeClr val="tx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F4D4B0B-DD22-4B35-A300-72706C9EAF4F}"/>
                    </a:ext>
                  </a:extLst>
                </p:cNvPr>
                <p:cNvCxnSpPr/>
                <p:nvPr/>
              </p:nvCxnSpPr>
              <p:spPr>
                <a:xfrm>
                  <a:off x="16860495" y="15715782"/>
                  <a:ext cx="745489" cy="110212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246E4D0A-EC63-45B9-BDD3-3BC78E76F93E}"/>
                    </a:ext>
                  </a:extLst>
                </p:cNvPr>
                <p:cNvCxnSpPr/>
                <p:nvPr/>
              </p:nvCxnSpPr>
              <p:spPr>
                <a:xfrm>
                  <a:off x="16860495" y="16298003"/>
                  <a:ext cx="745489" cy="54561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F6E6ECBD-B58E-4A98-8BE2-5716C038ED81}"/>
                    </a:ext>
                  </a:extLst>
                </p:cNvPr>
                <p:cNvCxnSpPr/>
                <p:nvPr/>
              </p:nvCxnSpPr>
              <p:spPr>
                <a:xfrm flipV="1">
                  <a:off x="16860495" y="16842723"/>
                  <a:ext cx="657022" cy="48422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796A496-F9EC-4849-BE73-93E74366705D}"/>
                    </a:ext>
                  </a:extLst>
                </p:cNvPr>
                <p:cNvCxnSpPr/>
                <p:nvPr/>
              </p:nvCxnSpPr>
              <p:spPr>
                <a:xfrm flipV="1">
                  <a:off x="16860495" y="16802118"/>
                  <a:ext cx="751960" cy="112626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69EAF9A9-9E5C-46F6-B911-680C684D0A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5544541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17E2DA6-7341-467C-8E47-DAC8A64633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6103254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AABF9EE7-6AC0-40E3-B9B6-D494D7743F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7123622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5921B450-6F13-4376-9FB6-5EE2E06DF6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7664619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7F3A594-4A46-4B4F-A300-E78056EEA37E}"/>
                  </a:ext>
                </a:extLst>
              </p:cNvPr>
              <p:cNvCxnSpPr/>
              <p:nvPr/>
            </p:nvCxnSpPr>
            <p:spPr>
              <a:xfrm flipH="1">
                <a:off x="17618926" y="16835443"/>
                <a:ext cx="871808" cy="728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B18FFA-01C3-4731-9C49-961991EFE60B}"/>
                </a:ext>
              </a:extLst>
            </p:cNvPr>
            <p:cNvSpPr txBox="1"/>
            <p:nvPr/>
          </p:nvSpPr>
          <p:spPr>
            <a:xfrm rot="16200000">
              <a:off x="5501718" y="4097333"/>
              <a:ext cx="786147" cy="48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2500" dirty="0"/>
                <a:t>…</a:t>
              </a:r>
              <a:endParaRPr lang="en-US" sz="2500" dirty="0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2459FC8-FB97-4DE2-A654-05BC6355C22E}"/>
              </a:ext>
            </a:extLst>
          </p:cNvPr>
          <p:cNvCxnSpPr>
            <a:cxnSpLocks/>
          </p:cNvCxnSpPr>
          <p:nvPr/>
        </p:nvCxnSpPr>
        <p:spPr>
          <a:xfrm>
            <a:off x="6047554" y="3758302"/>
            <a:ext cx="297591" cy="41400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9B2F2F5-9A34-4B7E-890F-E51004DA6551}"/>
              </a:ext>
            </a:extLst>
          </p:cNvPr>
          <p:cNvCxnSpPr>
            <a:cxnSpLocks/>
          </p:cNvCxnSpPr>
          <p:nvPr/>
        </p:nvCxnSpPr>
        <p:spPr>
          <a:xfrm>
            <a:off x="5895135" y="4077504"/>
            <a:ext cx="343727" cy="23515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CF2E0EB-079D-4D3B-A7DD-13692EFD96D3}"/>
              </a:ext>
            </a:extLst>
          </p:cNvPr>
          <p:cNvCxnSpPr>
            <a:cxnSpLocks/>
          </p:cNvCxnSpPr>
          <p:nvPr/>
        </p:nvCxnSpPr>
        <p:spPr>
          <a:xfrm flipV="1">
            <a:off x="5921006" y="4325742"/>
            <a:ext cx="316475" cy="22671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AC8D12-CD58-442C-B408-549E4876CC7B}"/>
              </a:ext>
            </a:extLst>
          </p:cNvPr>
          <p:cNvCxnSpPr>
            <a:cxnSpLocks/>
            <a:endCxn id="28" idx="4"/>
          </p:cNvCxnSpPr>
          <p:nvPr/>
        </p:nvCxnSpPr>
        <p:spPr>
          <a:xfrm flipV="1">
            <a:off x="6028772" y="4422380"/>
            <a:ext cx="306400" cy="44247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F6D160-C3FF-46E6-B071-CDBA0E3AA629}"/>
              </a:ext>
            </a:extLst>
          </p:cNvPr>
          <p:cNvGrpSpPr/>
          <p:nvPr/>
        </p:nvGrpSpPr>
        <p:grpSpPr>
          <a:xfrm flipH="1">
            <a:off x="6859246" y="3756082"/>
            <a:ext cx="450010" cy="1106556"/>
            <a:chOff x="703346" y="3914807"/>
            <a:chExt cx="450010" cy="1106556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25D2B1F-611F-4B21-9FFA-BCED85855F01}"/>
                </a:ext>
              </a:extLst>
            </p:cNvPr>
            <p:cNvCxnSpPr>
              <a:cxnSpLocks/>
            </p:cNvCxnSpPr>
            <p:nvPr/>
          </p:nvCxnSpPr>
          <p:spPr>
            <a:xfrm>
              <a:off x="855765" y="3914807"/>
              <a:ext cx="297591" cy="41400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3FE6145-3304-4682-8E86-71C110EDE276}"/>
                </a:ext>
              </a:extLst>
            </p:cNvPr>
            <p:cNvCxnSpPr>
              <a:cxnSpLocks/>
            </p:cNvCxnSpPr>
            <p:nvPr/>
          </p:nvCxnSpPr>
          <p:spPr>
            <a:xfrm>
              <a:off x="703346" y="4234009"/>
              <a:ext cx="343727" cy="235159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8C642FC-F23A-48B0-825E-FBDB08B90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217" y="4482247"/>
              <a:ext cx="316475" cy="22671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A94409F-05E7-4E29-A4C7-5EED3F1D05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983" y="4578885"/>
              <a:ext cx="306400" cy="442478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22BD2B30-353B-474B-A84A-5EEC9D154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595896"/>
            <a:ext cx="7863841" cy="95502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</a:t>
            </a:r>
            <a:r>
              <a:rPr lang="en-US" dirty="0"/>
              <a:t>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94084DB-6DFE-4F91-B6D3-D79BACE86AEB}"/>
              </a:ext>
            </a:extLst>
          </p:cNvPr>
          <p:cNvGrpSpPr/>
          <p:nvPr/>
        </p:nvGrpSpPr>
        <p:grpSpPr>
          <a:xfrm>
            <a:off x="579454" y="3565737"/>
            <a:ext cx="4814057" cy="1466766"/>
            <a:chOff x="1929891" y="3966989"/>
            <a:chExt cx="4814057" cy="1466766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37BDC2E-52D1-4E33-AF61-13CCB9A80D87}"/>
                </a:ext>
              </a:extLst>
            </p:cNvPr>
            <p:cNvCxnSpPr/>
            <p:nvPr/>
          </p:nvCxnSpPr>
          <p:spPr>
            <a:xfrm flipH="1">
              <a:off x="4056277" y="4714928"/>
              <a:ext cx="505119" cy="42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7B86BB6-02D5-4EE8-A3D5-F776CA9CBC31}"/>
                </a:ext>
              </a:extLst>
            </p:cNvPr>
            <p:cNvGrpSpPr/>
            <p:nvPr/>
          </p:nvGrpSpPr>
          <p:grpSpPr>
            <a:xfrm>
              <a:off x="3287173" y="3966989"/>
              <a:ext cx="880810" cy="1466766"/>
              <a:chOff x="16291495" y="15544541"/>
              <a:chExt cx="1520229" cy="2531558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75DF5B2-9E4D-48EF-8454-3E056569DC72}"/>
                  </a:ext>
                </a:extLst>
              </p:cNvPr>
              <p:cNvSpPr txBox="1"/>
              <p:nvPr/>
            </p:nvSpPr>
            <p:spPr>
              <a:xfrm rot="16200000">
                <a:off x="16028569" y="16095480"/>
                <a:ext cx="1356847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8D2650E5-3196-4FDB-ABD7-D314BB35AFF2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6DA763F-F142-4C98-9EC1-38607206CCAF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5DBA16A-D00A-4936-A657-901BC0B3FEE9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37ADF6A-ADEB-4E2D-8464-D3263BDFF777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B562CCA5-E0B4-4220-BE9A-2884E5439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0483DEB-E589-4214-8404-D451E75635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FA675CC-CB78-479B-B206-92D2DCB370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DBAC2B1-03E0-4FFA-83A4-427138410A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AEF0EE7B-C44C-4C91-9EBD-596C34EB33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A44155F-329E-4048-880C-A59767B9DD7A}"/>
                </a:ext>
              </a:extLst>
            </p:cNvPr>
            <p:cNvGrpSpPr/>
            <p:nvPr/>
          </p:nvGrpSpPr>
          <p:grpSpPr>
            <a:xfrm rot="10800000">
              <a:off x="4458784" y="3966989"/>
              <a:ext cx="667367" cy="1466766"/>
              <a:chOff x="16659886" y="15544541"/>
              <a:chExt cx="1151838" cy="2531558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F0F804C-FB4F-40B1-B9D7-6A479FF8974E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E893C9F1-DFE8-43CF-98E2-4B70FD0A0C7F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345A7538-DBEF-40A5-B91C-F2FC487E4F74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D3682F3-D6D7-4D02-849F-9FCD72D8D733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1EA6D2C-A597-4DFB-B640-3E6898715A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BC75F7D-8A43-477D-B469-F527D0AF70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B9D4BC0D-70FC-48C3-B2DD-1F5263728F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C776C68-9365-45ED-805D-4CA466309E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2EAEF821-0203-458E-BBD7-AE3695C416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D57DDCC-58D4-487A-9521-57B2B8FC1D78}"/>
                </a:ext>
              </a:extLst>
            </p:cNvPr>
            <p:cNvSpPr txBox="1"/>
            <p:nvPr/>
          </p:nvSpPr>
          <p:spPr>
            <a:xfrm rot="16200000">
              <a:off x="4548605" y="4267690"/>
              <a:ext cx="786147" cy="48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2500" dirty="0"/>
                <a:t>…</a:t>
              </a:r>
              <a:endParaRPr lang="en-US" sz="2500" dirty="0"/>
            </a:p>
          </p:txBody>
        </p:sp>
        <p:sp>
          <p:nvSpPr>
            <p:cNvPr id="89" name="Left Brace 88">
              <a:extLst>
                <a:ext uri="{FF2B5EF4-FFF2-40B4-BE49-F238E27FC236}">
                  <a16:creationId xmlns:a16="http://schemas.microsoft.com/office/drawing/2014/main" id="{F135615C-4BFB-47F4-AB78-EDCA1B1F6241}"/>
                </a:ext>
              </a:extLst>
            </p:cNvPr>
            <p:cNvSpPr/>
            <p:nvPr/>
          </p:nvSpPr>
          <p:spPr>
            <a:xfrm>
              <a:off x="3225800" y="4090778"/>
              <a:ext cx="165100" cy="121918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D4F44014-C29B-4776-A7D2-49380203D1A3}"/>
                    </a:ext>
                  </a:extLst>
                </p:cNvPr>
                <p:cNvSpPr txBox="1"/>
                <p:nvPr/>
              </p:nvSpPr>
              <p:spPr>
                <a:xfrm>
                  <a:off x="1929891" y="4355750"/>
                  <a:ext cx="1781234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74E30968-09A7-40FD-A15D-3762C13A81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891" y="4355750"/>
                  <a:ext cx="1781234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Left Brace 90">
              <a:extLst>
                <a:ext uri="{FF2B5EF4-FFF2-40B4-BE49-F238E27FC236}">
                  <a16:creationId xmlns:a16="http://schemas.microsoft.com/office/drawing/2014/main" id="{0D80EBB9-FDC7-4ADA-A952-5DF60AD10DD3}"/>
                </a:ext>
              </a:extLst>
            </p:cNvPr>
            <p:cNvSpPr/>
            <p:nvPr/>
          </p:nvSpPr>
          <p:spPr>
            <a:xfrm flipH="1">
              <a:off x="5286696" y="4090778"/>
              <a:ext cx="165100" cy="121918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AE5607EE-D523-4A10-B7C7-4F23D229B679}"/>
                    </a:ext>
                  </a:extLst>
                </p:cNvPr>
                <p:cNvSpPr txBox="1"/>
                <p:nvPr/>
              </p:nvSpPr>
              <p:spPr>
                <a:xfrm>
                  <a:off x="4962714" y="4355750"/>
                  <a:ext cx="1781234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47034CF0-F5E8-4C1E-9CAF-3AA03CA257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714" y="4355750"/>
                  <a:ext cx="1781234" cy="6109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918361F-0981-422A-B7F6-F2B771A7F325}"/>
                  </a:ext>
                </a:extLst>
              </p:cNvPr>
              <p:cNvSpPr txBox="1"/>
              <p:nvPr/>
            </p:nvSpPr>
            <p:spPr>
              <a:xfrm>
                <a:off x="6915638" y="2647917"/>
                <a:ext cx="2017374" cy="7838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𝑃𝑜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𝑆</m:t>
                      </m:r>
                      <m:r>
                        <a:rPr lang="en-US" sz="2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918361F-0981-422A-B7F6-F2B771A7F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638" y="2647917"/>
                <a:ext cx="2017374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4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9374-E4F7-4B62-B43E-372B2709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Analysis: </a:t>
            </a:r>
            <a:r>
              <a:rPr lang="en-US" dirty="0" err="1"/>
              <a:t>PoS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F9AF0-6F70-4BE6-BE93-ED0948D29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5F943-2B84-4C08-A735-08CC5217F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55</a:t>
            </a:fld>
            <a:r>
              <a:rPr lang="en-US" dirty="0"/>
              <a:t>/73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21FFB9-033A-4E82-A3CC-A794C904926B}"/>
                  </a:ext>
                </a:extLst>
              </p:cNvPr>
              <p:cNvSpPr/>
              <p:nvPr/>
            </p:nvSpPr>
            <p:spPr>
              <a:xfrm>
                <a:off x="330153" y="1586109"/>
                <a:ext cx="8432848" cy="2677656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Theorem </a:t>
                </a:r>
                <a:r>
                  <a:rPr lang="en-US" sz="2800" dirty="0">
                    <a:solidFill>
                      <a:srgbClr val="0070C0"/>
                    </a:solidFill>
                  </a:rPr>
                  <a:t>[Worst-case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PoS</a:t>
                </a:r>
                <a:r>
                  <a:rPr lang="en-US" sz="2800" dirty="0">
                    <a:solidFill>
                      <a:srgbClr val="0070C0"/>
                    </a:solidFill>
                  </a:rPr>
                  <a:t> Analysis in SGG-AC]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sz="28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PoS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in every social network.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altLang="ko-K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&gt;2</m:t>
                    </m:r>
                  </m:oMath>
                </a14:m>
                <a:r>
                  <a:rPr lang="en-US" sz="2800" i="1" dirty="0">
                    <a:solidFill>
                      <a:srgbClr val="FF0000"/>
                    </a:solidFill>
                  </a:rPr>
                  <a:t>,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1" i="1" dirty="0" err="1">
                    <a:solidFill>
                      <a:srgbClr val="FF0000"/>
                    </a:solidFill>
                  </a:rPr>
                  <a:t>PoS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rgbClr val="FF0000"/>
                    </a:solidFill>
                  </a:rPr>
                  <a:t> in every social network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srgbClr val="FF0000"/>
                    </a:solidFill>
                  </a:rPr>
                  <a:t>There exists a social network where </a:t>
                </a:r>
                <a:r>
                  <a:rPr lang="en-US" sz="2800" b="1" i="1" dirty="0" err="1">
                    <a:solidFill>
                      <a:srgbClr val="FF0000"/>
                    </a:solidFill>
                  </a:rPr>
                  <a:t>PoS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US" sz="28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21FFB9-033A-4E82-A3CC-A794C9049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3" y="1586109"/>
                <a:ext cx="8432848" cy="2677656"/>
              </a:xfrm>
              <a:prstGeom prst="rect">
                <a:avLst/>
              </a:prstGeom>
              <a:blipFill>
                <a:blip r:embed="rId3"/>
                <a:stretch>
                  <a:fillRect l="-1371" t="-1814" b="-544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71E08FB-45A9-48C3-9B74-AD3F91FA72EA}"/>
              </a:ext>
            </a:extLst>
          </p:cNvPr>
          <p:cNvGrpSpPr/>
          <p:nvPr/>
        </p:nvGrpSpPr>
        <p:grpSpPr>
          <a:xfrm rot="19980706">
            <a:off x="67930" y="185781"/>
            <a:ext cx="1189300" cy="584775"/>
            <a:chOff x="1167697" y="36251"/>
            <a:chExt cx="1189300" cy="584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070D19-AB88-4DF7-839D-449DBA121064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7FF7BE-8075-4A8E-901C-B72001C3D635}"/>
                </a:ext>
              </a:extLst>
            </p:cNvPr>
            <p:cNvSpPr/>
            <p:nvPr/>
          </p:nvSpPr>
          <p:spPr>
            <a:xfrm>
              <a:off x="1167697" y="36251"/>
              <a:ext cx="118930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4194EDC-F236-474D-9FFE-EDC3064FBC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236" y="4535555"/>
                <a:ext cx="8405696" cy="61149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0000" indent="-1800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(i.e., the number of nodes)</a:t>
                </a:r>
              </a:p>
              <a:p>
                <a:r>
                  <a:rPr lang="en-US" dirty="0" err="1"/>
                  <a:t>PoS</a:t>
                </a:r>
                <a:r>
                  <a:rPr lang="en-US" dirty="0"/>
                  <a:t> in SGG-AC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charset="0"/>
                      </a:rPr>
                      <m:t>𝑇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≪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PoS</a:t>
                </a:r>
                <a:r>
                  <a:rPr lang="en-US" dirty="0"/>
                  <a:t> in SGG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4194EDC-F236-474D-9FFE-EDC3064FB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36" y="4535555"/>
                <a:ext cx="8405696" cy="611494"/>
              </a:xfrm>
              <a:prstGeom prst="rect">
                <a:avLst/>
              </a:prstGeom>
              <a:blipFill>
                <a:blip r:embed="rId4"/>
                <a:stretch>
                  <a:fillRect l="-2393" t="-16000" b="-9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9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1EB5C-3510-4936-9A43-DD86491D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Analysis: </a:t>
            </a:r>
            <a:r>
              <a:rPr lang="en-US" dirty="0" err="1"/>
              <a:t>PoS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EB518-6739-431D-A1FB-E2FCBE21E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10741-8E3C-4A8F-B201-B9EAC22DA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56</a:t>
            </a:fld>
            <a:r>
              <a:rPr lang="en-US" dirty="0"/>
              <a:t>/73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73633C-A065-4167-A911-266BC7224AE8}"/>
              </a:ext>
            </a:extLst>
          </p:cNvPr>
          <p:cNvGrpSpPr/>
          <p:nvPr/>
        </p:nvGrpSpPr>
        <p:grpSpPr>
          <a:xfrm rot="19980706">
            <a:off x="67930" y="185781"/>
            <a:ext cx="1189300" cy="584775"/>
            <a:chOff x="1167697" y="36251"/>
            <a:chExt cx="1189300" cy="5847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AF249A-9D3C-42EC-82E9-DBC8A4859888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6007CD-2452-4A45-A2CF-826FAC1CB2FA}"/>
                </a:ext>
              </a:extLst>
            </p:cNvPr>
            <p:cNvSpPr/>
            <p:nvPr/>
          </p:nvSpPr>
          <p:spPr>
            <a:xfrm>
              <a:off x="1167697" y="36251"/>
              <a:ext cx="118930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A09A1BB-91EC-49D3-AE64-9DC2EAB90551}"/>
                  </a:ext>
                </a:extLst>
              </p:cNvPr>
              <p:cNvSpPr/>
              <p:nvPr/>
            </p:nvSpPr>
            <p:spPr>
              <a:xfrm>
                <a:off x="330153" y="1586109"/>
                <a:ext cx="8432848" cy="2677656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Theorem </a:t>
                </a:r>
                <a:r>
                  <a:rPr lang="en-US" sz="2800" dirty="0">
                    <a:solidFill>
                      <a:srgbClr val="0070C0"/>
                    </a:solidFill>
                  </a:rPr>
                  <a:t>[Worst-case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PoS</a:t>
                </a:r>
                <a:r>
                  <a:rPr lang="en-US" sz="2800" dirty="0">
                    <a:solidFill>
                      <a:srgbClr val="0070C0"/>
                    </a:solidFill>
                  </a:rPr>
                  <a:t> Analysis in SGG-AC]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sz="28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PoS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in every social network.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sz="28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altLang="ko-KR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&gt;2</m:t>
                    </m:r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PoS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in every social network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srgbClr val="FF0000"/>
                    </a:solidFill>
                  </a:rPr>
                  <a:t>There exists a social network where </a:t>
                </a:r>
                <a:r>
                  <a:rPr lang="en-US" sz="2800" b="1" i="1" dirty="0" err="1">
                    <a:solidFill>
                      <a:srgbClr val="FF0000"/>
                    </a:solidFill>
                  </a:rPr>
                  <a:t>PoS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US" sz="28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A09A1BB-91EC-49D3-AE64-9DC2EAB90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3" y="1586109"/>
                <a:ext cx="8432848" cy="2677656"/>
              </a:xfrm>
              <a:prstGeom prst="rect">
                <a:avLst/>
              </a:prstGeom>
              <a:blipFill>
                <a:blip r:embed="rId3"/>
                <a:stretch>
                  <a:fillRect l="-1371" t="-1814" b="-544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35FC121-B9BD-45EC-B652-8EE44BE6AE74}"/>
              </a:ext>
            </a:extLst>
          </p:cNvPr>
          <p:cNvGrpSpPr/>
          <p:nvPr/>
        </p:nvGrpSpPr>
        <p:grpSpPr>
          <a:xfrm>
            <a:off x="1810767" y="4618118"/>
            <a:ext cx="4983876" cy="1466766"/>
            <a:chOff x="1854918" y="3966989"/>
            <a:chExt cx="4983876" cy="146676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058809-0535-4E09-A4D9-776D9CC5034A}"/>
                </a:ext>
              </a:extLst>
            </p:cNvPr>
            <p:cNvCxnSpPr/>
            <p:nvPr/>
          </p:nvCxnSpPr>
          <p:spPr>
            <a:xfrm flipH="1">
              <a:off x="4056277" y="4714928"/>
              <a:ext cx="505119" cy="42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3E3A6A-1D6A-4C74-B6B7-760D8AC24DF7}"/>
                </a:ext>
              </a:extLst>
            </p:cNvPr>
            <p:cNvGrpSpPr/>
            <p:nvPr/>
          </p:nvGrpSpPr>
          <p:grpSpPr>
            <a:xfrm>
              <a:off x="3287173" y="3966989"/>
              <a:ext cx="880810" cy="1466766"/>
              <a:chOff x="16291495" y="15544541"/>
              <a:chExt cx="1520229" cy="2531558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1ADAAB5-FC2F-4D5B-823B-24B1A3A2B0EA}"/>
                  </a:ext>
                </a:extLst>
              </p:cNvPr>
              <p:cNvSpPr txBox="1"/>
              <p:nvPr/>
            </p:nvSpPr>
            <p:spPr>
              <a:xfrm rot="16200000">
                <a:off x="16028569" y="16095480"/>
                <a:ext cx="1356847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6A90442-6ADA-4AAE-8DC8-9AA00CD77C36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8795A86-81B7-4E66-9F58-4E4EEEB3CEFE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A4ACB2F-56D1-4BAA-B52C-31DF28AAB6D5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07176BD-A4E5-44AD-99E8-CEB2D10F10CA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C88C358-3CBA-454A-8C6B-2F905E0C6A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6D4D67C-BBC6-4E56-ACF0-215115CD4E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DCDD82C-557D-4BE4-BE9D-3E619845BC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782A484-93BF-405F-BCD7-8EE5B77BC5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D26C1C5-E95F-4B85-BBE2-6872D8A1E3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1153BE9-4391-43FE-9C6C-77893260EC9A}"/>
                </a:ext>
              </a:extLst>
            </p:cNvPr>
            <p:cNvGrpSpPr/>
            <p:nvPr/>
          </p:nvGrpSpPr>
          <p:grpSpPr>
            <a:xfrm rot="10800000">
              <a:off x="4458784" y="3966989"/>
              <a:ext cx="667367" cy="1466766"/>
              <a:chOff x="16659886" y="15544541"/>
              <a:chExt cx="1151838" cy="2531558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39C98A-6342-47FE-A0EF-03F9934A1F86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A204A1F-1C1A-4C02-AAAA-59AEC83B8790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92BF870-51B0-4851-91A5-E40BF985F3A1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956AAD3-3974-4E29-9F56-2504EB79CCC3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DDA7B9A-81B9-4F3D-BD5B-4FD8EE0A1A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F20C034-CFB0-49A2-939A-733C99E12E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F1C1F52-F2EA-4783-9A17-5BCC0328A6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8D80039-22B7-4B1E-9168-5187646124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8034014-201E-4BB9-A498-25CB72CD95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A6840C-6296-4B21-9249-55F00DFE4F0A}"/>
                </a:ext>
              </a:extLst>
            </p:cNvPr>
            <p:cNvSpPr txBox="1"/>
            <p:nvPr/>
          </p:nvSpPr>
          <p:spPr>
            <a:xfrm rot="16200000">
              <a:off x="4548605" y="4267690"/>
              <a:ext cx="786147" cy="48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2500" dirty="0"/>
                <a:t>…</a:t>
              </a:r>
              <a:endParaRPr lang="en-US" sz="2500" dirty="0"/>
            </a:p>
          </p:txBody>
        </p: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8F8F019B-2849-4B53-A355-D67E5FAC4BB6}"/>
                </a:ext>
              </a:extLst>
            </p:cNvPr>
            <p:cNvSpPr/>
            <p:nvPr/>
          </p:nvSpPr>
          <p:spPr>
            <a:xfrm>
              <a:off x="3225800" y="4090778"/>
              <a:ext cx="165100" cy="121918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E1A7A2A-A32B-4823-BA9E-1F3E3C0A94CE}"/>
                    </a:ext>
                  </a:extLst>
                </p:cNvPr>
                <p:cNvSpPr txBox="1"/>
                <p:nvPr/>
              </p:nvSpPr>
              <p:spPr>
                <a:xfrm>
                  <a:off x="1854918" y="4461029"/>
                  <a:ext cx="17812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E1A7A2A-A32B-4823-BA9E-1F3E3C0A94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918" y="4461029"/>
                  <a:ext cx="1781234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6DF3221B-9C0D-4013-94B7-C9BBD73A84AF}"/>
                </a:ext>
              </a:extLst>
            </p:cNvPr>
            <p:cNvSpPr/>
            <p:nvPr/>
          </p:nvSpPr>
          <p:spPr>
            <a:xfrm flipH="1">
              <a:off x="5286696" y="4090778"/>
              <a:ext cx="165100" cy="121918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3FDC6E1-2FF1-4324-A907-327317EE003A}"/>
                    </a:ext>
                  </a:extLst>
                </p:cNvPr>
                <p:cNvSpPr txBox="1"/>
                <p:nvPr/>
              </p:nvSpPr>
              <p:spPr>
                <a:xfrm>
                  <a:off x="5057560" y="4461029"/>
                  <a:ext cx="17812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3FDC6E1-2FF1-4324-A907-327317EE00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7560" y="4461029"/>
                  <a:ext cx="1781234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008C7888-5A4B-43FE-9630-B500E5136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324" y="4384462"/>
            <a:ext cx="7863841" cy="55645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96043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FFA8-FB57-41AA-B164-506F5883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Analysis: </a:t>
            </a:r>
            <a:r>
              <a:rPr lang="en-US" dirty="0" err="1"/>
              <a:t>PoS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AD0AB-6D41-42A2-8A4D-6E5F1CF5C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6CCFB-470C-4C8E-BF98-E3F35F3E5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57</a:t>
            </a:fld>
            <a:r>
              <a:rPr lang="en-US" dirty="0"/>
              <a:t>/73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EAAB5C-C597-4424-8074-668EDC3D2B78}"/>
                  </a:ext>
                </a:extLst>
              </p:cNvPr>
              <p:cNvSpPr/>
              <p:nvPr/>
            </p:nvSpPr>
            <p:spPr>
              <a:xfrm>
                <a:off x="330153" y="1586109"/>
                <a:ext cx="8432848" cy="2677656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Theorem </a:t>
                </a:r>
                <a:r>
                  <a:rPr lang="en-US" sz="2800" dirty="0">
                    <a:solidFill>
                      <a:srgbClr val="0070C0"/>
                    </a:solidFill>
                  </a:rPr>
                  <a:t>[Worst-case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PoS</a:t>
                </a:r>
                <a:r>
                  <a:rPr lang="en-US" sz="2800" dirty="0">
                    <a:solidFill>
                      <a:srgbClr val="0070C0"/>
                    </a:solidFill>
                  </a:rPr>
                  <a:t> Analysis in SGG-AC]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sz="28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PoS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in every social network.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sz="28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altLang="ko-KR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&gt;2</m:t>
                    </m:r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PoS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in every social network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srgbClr val="FF0000"/>
                    </a:solidFill>
                  </a:rPr>
                  <a:t>There exists a social network where </a:t>
                </a:r>
                <a:r>
                  <a:rPr lang="en-US" sz="2800" b="1" i="1" dirty="0" err="1">
                    <a:solidFill>
                      <a:srgbClr val="FF0000"/>
                    </a:solidFill>
                  </a:rPr>
                  <a:t>PoS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US" sz="28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EAAB5C-C597-4424-8074-668EDC3D2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3" y="1586109"/>
                <a:ext cx="8432848" cy="2677656"/>
              </a:xfrm>
              <a:prstGeom prst="rect">
                <a:avLst/>
              </a:prstGeom>
              <a:blipFill>
                <a:blip r:embed="rId3"/>
                <a:stretch>
                  <a:fillRect l="-1371" t="-1814" b="-544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EE1CDCE9-1992-45E9-8A95-B7C3A2BE6C32}"/>
              </a:ext>
            </a:extLst>
          </p:cNvPr>
          <p:cNvGrpSpPr/>
          <p:nvPr/>
        </p:nvGrpSpPr>
        <p:grpSpPr>
          <a:xfrm rot="19980706">
            <a:off x="67930" y="185781"/>
            <a:ext cx="1189300" cy="584775"/>
            <a:chOff x="1167697" y="36251"/>
            <a:chExt cx="1189300" cy="58477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E46C5D2-2BED-4171-B11D-BA9FE7A01EC3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7B6E03B-2356-4F56-B96A-7EE4CAD2CC99}"/>
                </a:ext>
              </a:extLst>
            </p:cNvPr>
            <p:cNvSpPr/>
            <p:nvPr/>
          </p:nvSpPr>
          <p:spPr>
            <a:xfrm>
              <a:off x="1167697" y="36251"/>
              <a:ext cx="118930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FBAD45E-C6DF-4516-B929-A8F3CD34CC28}"/>
                  </a:ext>
                </a:extLst>
              </p:cNvPr>
              <p:cNvSpPr/>
              <p:nvPr/>
            </p:nvSpPr>
            <p:spPr>
              <a:xfrm>
                <a:off x="-347819" y="5413294"/>
                <a:ext cx="32841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social optimum</a:t>
                </a:r>
                <a:br>
                  <a:rPr lang="en-US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owners)</a:t>
                </a: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FBAD45E-C6DF-4516-B929-A8F3CD34C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7819" y="5413294"/>
                <a:ext cx="3284114" cy="830997"/>
              </a:xfrm>
              <a:prstGeom prst="rect">
                <a:avLst/>
              </a:prstGeom>
              <a:blipFill>
                <a:blip r:embed="rId4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FC901811-6A53-4602-BE78-B0C9622E65CC}"/>
              </a:ext>
            </a:extLst>
          </p:cNvPr>
          <p:cNvGrpSpPr/>
          <p:nvPr/>
        </p:nvGrpSpPr>
        <p:grpSpPr>
          <a:xfrm>
            <a:off x="2210604" y="4641915"/>
            <a:ext cx="1859469" cy="1466766"/>
            <a:chOff x="4276059" y="3782926"/>
            <a:chExt cx="1859469" cy="146676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5DE1797-3A2E-4693-9E86-A876D5305AB6}"/>
                </a:ext>
              </a:extLst>
            </p:cNvPr>
            <p:cNvGrpSpPr/>
            <p:nvPr/>
          </p:nvGrpSpPr>
          <p:grpSpPr>
            <a:xfrm>
              <a:off x="4276059" y="3782926"/>
              <a:ext cx="1838978" cy="1466766"/>
              <a:chOff x="16291495" y="15544541"/>
              <a:chExt cx="3173974" cy="2531558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61247635-9E9B-49EF-93BE-80915EA30AA6}"/>
                  </a:ext>
                </a:extLst>
              </p:cNvPr>
              <p:cNvGrpSpPr/>
              <p:nvPr/>
            </p:nvGrpSpPr>
            <p:grpSpPr>
              <a:xfrm>
                <a:off x="16291495" y="15544541"/>
                <a:ext cx="1520229" cy="2531558"/>
                <a:chOff x="16291495" y="15544541"/>
                <a:chExt cx="1520229" cy="2531558"/>
              </a:xfrm>
            </p:grpSpPr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CE9C529-2597-455E-81C8-61A11372A5FE}"/>
                    </a:ext>
                  </a:extLst>
                </p:cNvPr>
                <p:cNvSpPr txBox="1"/>
                <p:nvPr/>
              </p:nvSpPr>
              <p:spPr>
                <a:xfrm rot="16200000">
                  <a:off x="16028569" y="16095480"/>
                  <a:ext cx="1356847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r-IN" sz="2500" dirty="0"/>
                    <a:t>…</a:t>
                  </a:r>
                  <a:endParaRPr lang="en-US" sz="2500" dirty="0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86B74E16-43CF-44CE-B118-8C11C69DF2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400244" y="16603379"/>
                  <a:ext cx="411480" cy="411480"/>
                </a:xfrm>
                <a:prstGeom prst="ellipse">
                  <a:avLst/>
                </a:prstGeom>
                <a:solidFill>
                  <a:schemeClr val="tx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0F6E72ED-A15C-4E9F-A342-E6DF66C08AA4}"/>
                    </a:ext>
                  </a:extLst>
                </p:cNvPr>
                <p:cNvCxnSpPr/>
                <p:nvPr/>
              </p:nvCxnSpPr>
              <p:spPr>
                <a:xfrm>
                  <a:off x="16860495" y="15715782"/>
                  <a:ext cx="745489" cy="110212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9F93EB91-CE67-4CA6-861D-791F465DB68B}"/>
                    </a:ext>
                  </a:extLst>
                </p:cNvPr>
                <p:cNvCxnSpPr/>
                <p:nvPr/>
              </p:nvCxnSpPr>
              <p:spPr>
                <a:xfrm>
                  <a:off x="16860495" y="16298003"/>
                  <a:ext cx="745489" cy="54561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F3319F86-6C14-4A01-B208-567D6A93DF7D}"/>
                    </a:ext>
                  </a:extLst>
                </p:cNvPr>
                <p:cNvCxnSpPr/>
                <p:nvPr/>
              </p:nvCxnSpPr>
              <p:spPr>
                <a:xfrm flipV="1">
                  <a:off x="16860495" y="16842723"/>
                  <a:ext cx="657022" cy="48422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57BF29A6-EC55-4E55-BFFA-DA202E0F6414}"/>
                    </a:ext>
                  </a:extLst>
                </p:cNvPr>
                <p:cNvCxnSpPr/>
                <p:nvPr/>
              </p:nvCxnSpPr>
              <p:spPr>
                <a:xfrm flipV="1">
                  <a:off x="16860495" y="16802118"/>
                  <a:ext cx="751960" cy="112626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15377401-8BE5-4CB5-A0DF-A4D3DE1ADF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5544541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AF3DA7F8-31E5-48BD-AC45-7BB2B2D0689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6103254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13FD1DE6-A7DD-4B7D-A017-D3EE0EEAF4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7123622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1F05A03E-7A06-46C3-B5AB-4AD12338882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7664619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CB99320-BAED-4E69-B85B-0C8D9D645A71}"/>
                  </a:ext>
                </a:extLst>
              </p:cNvPr>
              <p:cNvGrpSpPr/>
              <p:nvPr/>
            </p:nvGrpSpPr>
            <p:grpSpPr>
              <a:xfrm rot="10800000">
                <a:off x="18313631" y="15544541"/>
                <a:ext cx="1151838" cy="2531558"/>
                <a:chOff x="16659886" y="15544541"/>
                <a:chExt cx="1151838" cy="2531558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4C4F3E77-06A3-4DAD-B096-6CBC9CA32D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400244" y="16603379"/>
                  <a:ext cx="411480" cy="411480"/>
                </a:xfrm>
                <a:prstGeom prst="ellipse">
                  <a:avLst/>
                </a:prstGeom>
                <a:solidFill>
                  <a:schemeClr val="tx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A514B807-442D-4AD0-9C1D-257EA7E31CAD}"/>
                    </a:ext>
                  </a:extLst>
                </p:cNvPr>
                <p:cNvCxnSpPr/>
                <p:nvPr/>
              </p:nvCxnSpPr>
              <p:spPr>
                <a:xfrm>
                  <a:off x="16860495" y="15715782"/>
                  <a:ext cx="745489" cy="110212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22C75EF4-D49F-4B16-9F4D-8F003C0EF713}"/>
                    </a:ext>
                  </a:extLst>
                </p:cNvPr>
                <p:cNvCxnSpPr/>
                <p:nvPr/>
              </p:nvCxnSpPr>
              <p:spPr>
                <a:xfrm>
                  <a:off x="16860495" y="16298003"/>
                  <a:ext cx="745489" cy="54561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4539B439-39F9-428C-B76A-29F43C229A41}"/>
                    </a:ext>
                  </a:extLst>
                </p:cNvPr>
                <p:cNvCxnSpPr/>
                <p:nvPr/>
              </p:nvCxnSpPr>
              <p:spPr>
                <a:xfrm flipV="1">
                  <a:off x="16860495" y="16842723"/>
                  <a:ext cx="657022" cy="48422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7BDEB6D8-91BB-4E5F-AD31-D98927861C48}"/>
                    </a:ext>
                  </a:extLst>
                </p:cNvPr>
                <p:cNvCxnSpPr/>
                <p:nvPr/>
              </p:nvCxnSpPr>
              <p:spPr>
                <a:xfrm flipV="1">
                  <a:off x="16860495" y="16802118"/>
                  <a:ext cx="751960" cy="112626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E3E6248D-27E2-4157-98DA-EEFB450BB6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5544541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95FAFD38-FD74-4524-83E8-6A2159614BE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6103254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E284A270-637C-45D7-91A9-A4326AA320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7123622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64472F1B-82A0-4532-ADC1-9BDAF1198E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659886" y="17664619"/>
                  <a:ext cx="411480" cy="41148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CE01FBD-DFB6-4332-82BB-B52EE0DEBA82}"/>
                  </a:ext>
                </a:extLst>
              </p:cNvPr>
              <p:cNvCxnSpPr/>
              <p:nvPr/>
            </p:nvCxnSpPr>
            <p:spPr>
              <a:xfrm flipH="1">
                <a:off x="17618926" y="16835443"/>
                <a:ext cx="871808" cy="728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34E679C-3D45-4482-8F8A-75B304F06F7D}"/>
                </a:ext>
              </a:extLst>
            </p:cNvPr>
            <p:cNvSpPr txBox="1"/>
            <p:nvPr/>
          </p:nvSpPr>
          <p:spPr>
            <a:xfrm rot="16200000">
              <a:off x="5501718" y="4097333"/>
              <a:ext cx="786147" cy="48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2500" dirty="0"/>
                <a:t>…</a:t>
              </a:r>
              <a:endParaRPr lang="en-US" sz="2500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2BB9DA1-4E6C-402F-AD7E-0ED115AD5451}"/>
              </a:ext>
            </a:extLst>
          </p:cNvPr>
          <p:cNvGrpSpPr/>
          <p:nvPr/>
        </p:nvGrpSpPr>
        <p:grpSpPr>
          <a:xfrm>
            <a:off x="4580226" y="4641915"/>
            <a:ext cx="2062664" cy="1466766"/>
            <a:chOff x="16272799" y="15544541"/>
            <a:chExt cx="3560044" cy="253155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7A3FC4D-1A59-4C94-8FCD-A6444BF815FC}"/>
                </a:ext>
              </a:extLst>
            </p:cNvPr>
            <p:cNvCxnSpPr/>
            <p:nvPr/>
          </p:nvCxnSpPr>
          <p:spPr>
            <a:xfrm flipH="1">
              <a:off x="17618926" y="16835443"/>
              <a:ext cx="871808" cy="72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61D5274-E3FB-4627-8802-C4AD9EE65BC0}"/>
                </a:ext>
              </a:extLst>
            </p:cNvPr>
            <p:cNvGrpSpPr/>
            <p:nvPr/>
          </p:nvGrpSpPr>
          <p:grpSpPr>
            <a:xfrm>
              <a:off x="16272799" y="15544541"/>
              <a:ext cx="1538925" cy="2531558"/>
              <a:chOff x="16272799" y="15544541"/>
              <a:chExt cx="1538925" cy="2531558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7921BF4-6C32-49F8-975D-20033438B69A}"/>
                  </a:ext>
                </a:extLst>
              </p:cNvPr>
              <p:cNvSpPr txBox="1"/>
              <p:nvPr/>
            </p:nvSpPr>
            <p:spPr>
              <a:xfrm rot="16200000">
                <a:off x="16009873" y="16063536"/>
                <a:ext cx="1356847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C7707C02-1A30-4438-AD70-B7DA5E423AE5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D4AF7D03-60FB-4A8C-ADCA-FB3033A0DD45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2981B72-B0C2-4A13-9352-91FC6BEEC23C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9B95214-F6FD-4617-A033-5A7F4D4B9F7A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032E855D-E13B-4E71-9511-B028D179D8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B2B18189-23B6-48E6-8564-17EE05875B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80C260D-6CD8-4F6A-A012-A64E8E901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0E3A014B-10CC-4477-A1F5-0FBCA3333F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4A765A-CFAF-447A-B353-22F3A01DF3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39A41DE-AE04-4E2C-860A-E03A6C7FF5A0}"/>
                </a:ext>
              </a:extLst>
            </p:cNvPr>
            <p:cNvGrpSpPr/>
            <p:nvPr/>
          </p:nvGrpSpPr>
          <p:grpSpPr>
            <a:xfrm rot="10800000">
              <a:off x="18313631" y="15544541"/>
              <a:ext cx="1519212" cy="2531558"/>
              <a:chOff x="16292512" y="15544541"/>
              <a:chExt cx="1519212" cy="2531558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C0FA395-04EC-4865-B8C2-702F66B85C3B}"/>
                  </a:ext>
                </a:extLst>
              </p:cNvPr>
              <p:cNvSpPr txBox="1"/>
              <p:nvPr/>
            </p:nvSpPr>
            <p:spPr>
              <a:xfrm rot="16200000">
                <a:off x="16029587" y="16034824"/>
                <a:ext cx="13568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500" dirty="0"/>
                  <a:t>…</a:t>
                </a:r>
                <a:endParaRPr lang="en-US" sz="2500" dirty="0"/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9844A01-B745-4B20-98AA-756B06B34F8E}"/>
                  </a:ext>
                </a:extLst>
              </p:cNvPr>
              <p:cNvCxnSpPr/>
              <p:nvPr/>
            </p:nvCxnSpPr>
            <p:spPr>
              <a:xfrm>
                <a:off x="16860495" y="15715782"/>
                <a:ext cx="745489" cy="11021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A83B285-3A2F-45E5-9715-B027CB41D17A}"/>
                  </a:ext>
                </a:extLst>
              </p:cNvPr>
              <p:cNvCxnSpPr/>
              <p:nvPr/>
            </p:nvCxnSpPr>
            <p:spPr>
              <a:xfrm>
                <a:off x="16860495" y="16298003"/>
                <a:ext cx="745489" cy="5456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037B04A8-5B8D-4DF2-AF19-D8A29422BE7B}"/>
                  </a:ext>
                </a:extLst>
              </p:cNvPr>
              <p:cNvCxnSpPr/>
              <p:nvPr/>
            </p:nvCxnSpPr>
            <p:spPr>
              <a:xfrm flipV="1">
                <a:off x="16860495" y="16842723"/>
                <a:ext cx="657022" cy="4842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2388E0B-353D-48E3-8329-0D6C3D1C84F2}"/>
                  </a:ext>
                </a:extLst>
              </p:cNvPr>
              <p:cNvCxnSpPr/>
              <p:nvPr/>
            </p:nvCxnSpPr>
            <p:spPr>
              <a:xfrm flipV="1">
                <a:off x="16860495" y="16802118"/>
                <a:ext cx="751960" cy="1126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64A00B60-6FB6-447A-81DE-ADE9179B24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5544541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F77030F-1BB9-4C4F-B457-DC8B974835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6103254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BEFA3450-097C-41EA-8D01-748D7498AD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123622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1D29A2BC-E350-483E-98B8-50E2018B8C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59886" y="17664619"/>
                <a:ext cx="411480" cy="41148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CB8679DA-F61C-4759-A752-D8AF308465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0244" y="16603379"/>
                <a:ext cx="411480" cy="4114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2C765AD-A7F8-4FA3-A514-CB3204D4E80A}"/>
              </a:ext>
            </a:extLst>
          </p:cNvPr>
          <p:cNvCxnSpPr>
            <a:cxnSpLocks/>
          </p:cNvCxnSpPr>
          <p:nvPr/>
        </p:nvCxnSpPr>
        <p:spPr>
          <a:xfrm>
            <a:off x="2684592" y="4829728"/>
            <a:ext cx="297591" cy="41400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1571EFE-154B-4A80-BCA2-1660C972905B}"/>
              </a:ext>
            </a:extLst>
          </p:cNvPr>
          <p:cNvCxnSpPr>
            <a:cxnSpLocks/>
          </p:cNvCxnSpPr>
          <p:nvPr/>
        </p:nvCxnSpPr>
        <p:spPr>
          <a:xfrm>
            <a:off x="2532173" y="5148930"/>
            <a:ext cx="343727" cy="23515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01C4CE9-F5B1-4E06-8237-E3A8FFF49BD3}"/>
              </a:ext>
            </a:extLst>
          </p:cNvPr>
          <p:cNvCxnSpPr>
            <a:cxnSpLocks/>
          </p:cNvCxnSpPr>
          <p:nvPr/>
        </p:nvCxnSpPr>
        <p:spPr>
          <a:xfrm flipV="1">
            <a:off x="2558044" y="5397168"/>
            <a:ext cx="316475" cy="22671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604AB55-A809-42DA-9158-01BC476B1060}"/>
              </a:ext>
            </a:extLst>
          </p:cNvPr>
          <p:cNvCxnSpPr>
            <a:cxnSpLocks/>
            <a:endCxn id="90" idx="4"/>
          </p:cNvCxnSpPr>
          <p:nvPr/>
        </p:nvCxnSpPr>
        <p:spPr>
          <a:xfrm flipV="1">
            <a:off x="2665810" y="5493806"/>
            <a:ext cx="306400" cy="44247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9AA7D5B-59C4-4494-9422-94BBDB379926}"/>
              </a:ext>
            </a:extLst>
          </p:cNvPr>
          <p:cNvGrpSpPr/>
          <p:nvPr/>
        </p:nvGrpSpPr>
        <p:grpSpPr>
          <a:xfrm flipH="1">
            <a:off x="3496284" y="4827508"/>
            <a:ext cx="450010" cy="1106556"/>
            <a:chOff x="703346" y="3914807"/>
            <a:chExt cx="450010" cy="1106556"/>
          </a:xfrm>
        </p:grpSpPr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4FB329EC-B5ED-4167-B329-1D827627DAC7}"/>
                </a:ext>
              </a:extLst>
            </p:cNvPr>
            <p:cNvCxnSpPr>
              <a:cxnSpLocks/>
            </p:cNvCxnSpPr>
            <p:nvPr/>
          </p:nvCxnSpPr>
          <p:spPr>
            <a:xfrm>
              <a:off x="855765" y="3914807"/>
              <a:ext cx="297591" cy="41400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051115D5-06C6-4916-836F-C9E669F92DA2}"/>
                </a:ext>
              </a:extLst>
            </p:cNvPr>
            <p:cNvCxnSpPr>
              <a:cxnSpLocks/>
            </p:cNvCxnSpPr>
            <p:nvPr/>
          </p:nvCxnSpPr>
          <p:spPr>
            <a:xfrm>
              <a:off x="703346" y="4234009"/>
              <a:ext cx="343727" cy="235159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CFF711EB-8911-4466-BF86-97F46F686D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217" y="4482247"/>
              <a:ext cx="316475" cy="22671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95AF40BE-6555-4137-9C02-64B7030A30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983" y="4578885"/>
              <a:ext cx="306400" cy="442478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3BD03C9F-F4E9-4582-99FD-A8B3D8C737B4}"/>
              </a:ext>
            </a:extLst>
          </p:cNvPr>
          <p:cNvCxnSpPr>
            <a:cxnSpLocks/>
            <a:stCxn id="113" idx="4"/>
            <a:endCxn id="112" idx="6"/>
          </p:cNvCxnSpPr>
          <p:nvPr/>
        </p:nvCxnSpPr>
        <p:spPr>
          <a:xfrm flipV="1">
            <a:off x="5881873" y="4761119"/>
            <a:ext cx="309754" cy="49567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F697E9A4-48B8-4B4D-A471-948F596FC2A1}"/>
              </a:ext>
            </a:extLst>
          </p:cNvPr>
          <p:cNvCxnSpPr>
            <a:cxnSpLocks/>
          </p:cNvCxnSpPr>
          <p:nvPr/>
        </p:nvCxnSpPr>
        <p:spPr>
          <a:xfrm>
            <a:off x="5065441" y="4821193"/>
            <a:ext cx="297591" cy="41400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826D2FDE-3DBD-4078-8544-80CCE25D82CC}"/>
              </a:ext>
            </a:extLst>
          </p:cNvPr>
          <p:cNvCxnSpPr>
            <a:cxnSpLocks/>
          </p:cNvCxnSpPr>
          <p:nvPr/>
        </p:nvCxnSpPr>
        <p:spPr>
          <a:xfrm>
            <a:off x="4913022" y="5140395"/>
            <a:ext cx="343727" cy="23515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6D7CB4BA-40EA-48C9-A9D8-D34F9A82AE6E}"/>
              </a:ext>
            </a:extLst>
          </p:cNvPr>
          <p:cNvCxnSpPr>
            <a:cxnSpLocks/>
          </p:cNvCxnSpPr>
          <p:nvPr/>
        </p:nvCxnSpPr>
        <p:spPr>
          <a:xfrm flipV="1">
            <a:off x="4938893" y="5388633"/>
            <a:ext cx="316475" cy="22671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F0359A5-DC0A-4DF2-A6F4-C85C53FDDAA5}"/>
              </a:ext>
            </a:extLst>
          </p:cNvPr>
          <p:cNvCxnSpPr>
            <a:cxnSpLocks/>
          </p:cNvCxnSpPr>
          <p:nvPr/>
        </p:nvCxnSpPr>
        <p:spPr>
          <a:xfrm flipV="1">
            <a:off x="5046659" y="5485271"/>
            <a:ext cx="306400" cy="44247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E83963F-7731-4359-B00B-AAB252BE13D3}"/>
              </a:ext>
            </a:extLst>
          </p:cNvPr>
          <p:cNvSpPr/>
          <p:nvPr/>
        </p:nvSpPr>
        <p:spPr>
          <a:xfrm>
            <a:off x="5997327" y="5413294"/>
            <a:ext cx="3284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efficient NE</a:t>
            </a:r>
          </a:p>
          <a:p>
            <a:pPr algn="ctr"/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 owners)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072F231C-524F-4727-9CDA-2723472958CC}"/>
                  </a:ext>
                </a:extLst>
              </p:cNvPr>
              <p:cNvSpPr txBox="1"/>
              <p:nvPr/>
            </p:nvSpPr>
            <p:spPr>
              <a:xfrm>
                <a:off x="6745627" y="4348852"/>
                <a:ext cx="2364452" cy="7813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𝑃𝑜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072F231C-524F-4727-9CDA-272347295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27" y="4348852"/>
                <a:ext cx="2364452" cy="781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Oval 143">
            <a:extLst>
              <a:ext uri="{FF2B5EF4-FFF2-40B4-BE49-F238E27FC236}">
                <a16:creationId xmlns:a16="http://schemas.microsoft.com/office/drawing/2014/main" id="{16A86306-9B6A-41D2-B141-77C465FBA198}"/>
              </a:ext>
            </a:extLst>
          </p:cNvPr>
          <p:cNvSpPr/>
          <p:nvPr/>
        </p:nvSpPr>
        <p:spPr>
          <a:xfrm>
            <a:off x="558082" y="5797961"/>
            <a:ext cx="496906" cy="49377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A2E0D275-5969-4383-8AFD-E0022680EA23}"/>
              </a:ext>
            </a:extLst>
          </p:cNvPr>
          <p:cNvSpPr/>
          <p:nvPr/>
        </p:nvSpPr>
        <p:spPr>
          <a:xfrm>
            <a:off x="6901026" y="5803206"/>
            <a:ext cx="491214" cy="49377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918D194-54F6-4D5D-B571-729E64FA5A65}"/>
              </a:ext>
            </a:extLst>
          </p:cNvPr>
          <p:cNvCxnSpPr>
            <a:cxnSpLocks/>
            <a:stCxn id="144" idx="7"/>
          </p:cNvCxnSpPr>
          <p:nvPr/>
        </p:nvCxnSpPr>
        <p:spPr>
          <a:xfrm flipV="1">
            <a:off x="982218" y="4965629"/>
            <a:ext cx="6795170" cy="9046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4569697D-C4D3-40C9-B85C-76D29FC231D6}"/>
              </a:ext>
            </a:extLst>
          </p:cNvPr>
          <p:cNvCxnSpPr>
            <a:cxnSpLocks/>
            <a:stCxn id="145" idx="7"/>
          </p:cNvCxnSpPr>
          <p:nvPr/>
        </p:nvCxnSpPr>
        <p:spPr>
          <a:xfrm flipV="1">
            <a:off x="7320303" y="4546839"/>
            <a:ext cx="457085" cy="132867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24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 animBg="1"/>
      <p:bldP spid="144" grpId="0" animBg="1"/>
      <p:bldP spid="14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3AD3-2A4A-4D8A-BAAB-287A7357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286605"/>
            <a:ext cx="8143240" cy="1054704"/>
          </a:xfrm>
        </p:spPr>
        <p:txBody>
          <a:bodyPr>
            <a:normAutofit/>
          </a:bodyPr>
          <a:lstStyle/>
          <a:p>
            <a:r>
              <a:rPr lang="en-US" dirty="0"/>
              <a:t>Summary of Theoretic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0A8F2-39FE-4355-BCBC-64292D23E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4506D-EBB0-4C5C-9978-4655C9DC4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58</a:t>
            </a:fld>
            <a:r>
              <a:rPr lang="en-US" dirty="0"/>
              <a:t>/73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82C4031-00B7-4C56-AA4B-737F3C1C92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8573419"/>
                  </p:ext>
                </p:extLst>
              </p:nvPr>
            </p:nvGraphicFramePr>
            <p:xfrm>
              <a:off x="876300" y="1771913"/>
              <a:ext cx="7302501" cy="1737360"/>
            </p:xfrm>
            <a:graphic>
              <a:graphicData uri="http://schemas.openxmlformats.org/drawingml/2006/table">
                <a:tbl>
                  <a:tblPr firstRow="1" firstCol="1">
                    <a:tableStyleId>{073A0DAA-6AF3-43AB-8588-CEC1D06C72B9}</a:tableStyleId>
                  </a:tblPr>
                  <a:tblGrid>
                    <a:gridCol w="2434167">
                      <a:extLst>
                        <a:ext uri="{9D8B030D-6E8A-4147-A177-3AD203B41FA5}">
                          <a16:colId xmlns:a16="http://schemas.microsoft.com/office/drawing/2014/main" val="2900079743"/>
                        </a:ext>
                      </a:extLst>
                    </a:gridCol>
                    <a:gridCol w="2434167">
                      <a:extLst>
                        <a:ext uri="{9D8B030D-6E8A-4147-A177-3AD203B41FA5}">
                          <a16:colId xmlns:a16="http://schemas.microsoft.com/office/drawing/2014/main" val="2589151419"/>
                        </a:ext>
                      </a:extLst>
                    </a:gridCol>
                    <a:gridCol w="2434167">
                      <a:extLst>
                        <a:ext uri="{9D8B030D-6E8A-4147-A177-3AD203B41FA5}">
                          <a16:colId xmlns:a16="http://schemas.microsoft.com/office/drawing/2014/main" val="39933103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PoA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PoS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16218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SGG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8219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SGG-AC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b="0" i="1" dirty="0">
                              <a:solidFill>
                                <a:schemeClr val="tx1"/>
                              </a:solidFill>
                            </a:rPr>
                            <a:t>    </a:t>
                          </a:r>
                          <a:r>
                            <a:rPr lang="en-US" sz="2400" b="0" i="1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="0" i="1" dirty="0">
                              <a:solidFill>
                                <a:schemeClr val="tx1"/>
                              </a:solidFill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≤2</m:t>
                              </m:r>
                            </m:oMath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b="0" i="1" dirty="0">
                              <a:solidFill>
                                <a:schemeClr val="tx1"/>
                              </a:solidFill>
                            </a:rPr>
                            <a:t>  otherwise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7145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82C4031-00B7-4C56-AA4B-737F3C1C92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8573419"/>
                  </p:ext>
                </p:extLst>
              </p:nvPr>
            </p:nvGraphicFramePr>
            <p:xfrm>
              <a:off x="876300" y="1771913"/>
              <a:ext cx="7302501" cy="1737360"/>
            </p:xfrm>
            <a:graphic>
              <a:graphicData uri="http://schemas.openxmlformats.org/drawingml/2006/table">
                <a:tbl>
                  <a:tblPr firstRow="1" firstCol="1">
                    <a:tableStyleId>{073A0DAA-6AF3-43AB-8588-CEC1D06C72B9}</a:tableStyleId>
                  </a:tblPr>
                  <a:tblGrid>
                    <a:gridCol w="2434167">
                      <a:extLst>
                        <a:ext uri="{9D8B030D-6E8A-4147-A177-3AD203B41FA5}">
                          <a16:colId xmlns:a16="http://schemas.microsoft.com/office/drawing/2014/main" val="2900079743"/>
                        </a:ext>
                      </a:extLst>
                    </a:gridCol>
                    <a:gridCol w="2434167">
                      <a:extLst>
                        <a:ext uri="{9D8B030D-6E8A-4147-A177-3AD203B41FA5}">
                          <a16:colId xmlns:a16="http://schemas.microsoft.com/office/drawing/2014/main" val="2589151419"/>
                        </a:ext>
                      </a:extLst>
                    </a:gridCol>
                    <a:gridCol w="2434167">
                      <a:extLst>
                        <a:ext uri="{9D8B030D-6E8A-4147-A177-3AD203B41FA5}">
                          <a16:colId xmlns:a16="http://schemas.microsoft.com/office/drawing/2014/main" val="399331033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PoA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PoS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16218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SGG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1" t="-107895" r="-101253" b="-2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7895" r="-1000" b="-2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821975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SGG-AC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501" t="-117037" r="-101253" b="-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17037" r="-1000" b="-1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7145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C5B0C68-5C95-43DB-9189-193BA7E146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6259" y="3645830"/>
                <a:ext cx="8287120" cy="4977808"/>
              </a:xfrm>
            </p:spPr>
            <p:txBody>
              <a:bodyPr/>
              <a:lstStyle/>
              <a:p>
                <a:r>
                  <a:rPr lang="en-US" dirty="0"/>
                  <a:t>Introducing access costs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(SGG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SGG-AC)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Does not reduce inefficiency of worst NEs: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</a:rPr>
                  <a:t>Does reduce inefficiency of best NEs: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C5B0C68-5C95-43DB-9189-193BA7E146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259" y="3645830"/>
                <a:ext cx="8287120" cy="4977808"/>
              </a:xfrm>
              <a:blipFill>
                <a:blip r:embed="rId4"/>
                <a:stretch>
                  <a:fillRect l="-2426" t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41B2494-468B-4A07-AE79-68E86CAE24F1}"/>
              </a:ext>
            </a:extLst>
          </p:cNvPr>
          <p:cNvGrpSpPr/>
          <p:nvPr/>
        </p:nvGrpSpPr>
        <p:grpSpPr>
          <a:xfrm>
            <a:off x="24955" y="4941800"/>
            <a:ext cx="8528175" cy="1342571"/>
            <a:chOff x="257688" y="3799516"/>
            <a:chExt cx="8528175" cy="13425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B58F8A-F759-4B81-81E7-B4062B4BFD32}"/>
                </a:ext>
              </a:extLst>
            </p:cNvPr>
            <p:cNvSpPr txBox="1"/>
            <p:nvPr/>
          </p:nvSpPr>
          <p:spPr>
            <a:xfrm>
              <a:off x="1591886" y="3976787"/>
              <a:ext cx="7193977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“How inefficient are other NEs, </a:t>
              </a:r>
            </a:p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which are neither best nor worst?”</a:t>
              </a:r>
            </a:p>
          </p:txBody>
        </p:sp>
        <p:pic>
          <p:nvPicPr>
            <p:cNvPr id="16" name="Picture 4" descr="Cute question mark clipart kid">
              <a:extLst>
                <a:ext uri="{FF2B5EF4-FFF2-40B4-BE49-F238E27FC236}">
                  <a16:creationId xmlns:a16="http://schemas.microsoft.com/office/drawing/2014/main" id="{43A5CA3D-BAE9-40A9-B0F8-933EDD9C2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88" y="3799516"/>
              <a:ext cx="1231001" cy="134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F85C-CDF3-42BA-9000-223D1A7A8FFF}"/>
              </a:ext>
            </a:extLst>
          </p:cNvPr>
          <p:cNvSpPr/>
          <p:nvPr/>
        </p:nvSpPr>
        <p:spPr>
          <a:xfrm>
            <a:off x="3317965" y="2220591"/>
            <a:ext cx="2390504" cy="1288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8258B1-AD6C-4FE8-991F-81A3C819BFFE}"/>
              </a:ext>
            </a:extLst>
          </p:cNvPr>
          <p:cNvSpPr/>
          <p:nvPr/>
        </p:nvSpPr>
        <p:spPr>
          <a:xfrm>
            <a:off x="5759630" y="2220591"/>
            <a:ext cx="2390504" cy="128868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0" grpId="0" uiExpand="1" animBg="1"/>
      <p:bldP spid="10" grpId="1" uiExpand="1" animBg="1"/>
      <p:bldP spid="12" grpId="0" animBg="1"/>
      <p:bldP spid="12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C908E-81D5-4B6C-A7F8-A6461A80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SGG-AC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4B2700-B21A-45D4-A76E-097B1F7AAE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159" y="1461430"/>
                <a:ext cx="8448041" cy="440766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Definition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b="1" dirty="0"/>
                  <a:t>Players</a:t>
                </a:r>
                <a:r>
                  <a:rPr lang="en-US" dirty="0"/>
                  <a:t>: nodes in a social network</a:t>
                </a:r>
              </a:p>
              <a:p>
                <a:pPr lvl="1"/>
                <a:r>
                  <a:rPr lang="en-US" b="1" dirty="0"/>
                  <a:t>Strategy set</a:t>
                </a:r>
                <a:r>
                  <a:rPr lang="en-US" dirty="0"/>
                  <a:t>: “buy”, “</a:t>
                </a:r>
                <a:r>
                  <a:rPr lang="en-US" dirty="0">
                    <a:solidFill>
                      <a:srgbClr val="FF0000"/>
                    </a:solidFill>
                  </a:rPr>
                  <a:t>rent with an access cost</a:t>
                </a:r>
                <a:r>
                  <a:rPr lang="en-US" dirty="0"/>
                  <a:t>”, “no buy no rent”</a:t>
                </a:r>
              </a:p>
              <a:p>
                <a:pPr lvl="1"/>
                <a:r>
                  <a:rPr lang="en-US" b="1" dirty="0"/>
                  <a:t>Utility</a:t>
                </a:r>
                <a:r>
                  <a:rPr lang="en-US" dirty="0"/>
                  <a:t>: rich owner &gt; renter &gt; poor owner &gt; underprivileged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Nash Equilibrium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always exists but not unique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Efficiency of Nash Equilibria:</a:t>
                </a:r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</a:rPr>
                  <a:t>best NE</a:t>
                </a:r>
                <a:r>
                  <a:rPr lang="en-US" dirty="0">
                    <a:solidFill>
                      <a:srgbClr val="FF0000"/>
                    </a:solidFill>
                  </a:rPr>
                  <a:t>s are always efficient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(socially optimal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1"/>
                <a:r>
                  <a:rPr lang="en-US" b="1" dirty="0"/>
                  <a:t>worst NE</a:t>
                </a:r>
                <a:r>
                  <a:rPr lang="en-US" dirty="0"/>
                  <a:t>s can be highly inefficient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4B2700-B21A-45D4-A76E-097B1F7AAE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159" y="1461430"/>
                <a:ext cx="8448041" cy="4407664"/>
              </a:xfrm>
              <a:blipFill>
                <a:blip r:embed="rId3"/>
                <a:stretch>
                  <a:fillRect l="-2381" t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3FE92-B32F-49F9-8447-6DF033BA8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51FA0-F629-4C9D-9E2F-8759DE0E6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59</a:t>
            </a:fld>
            <a:r>
              <a:rPr lang="en-US" dirty="0"/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207950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B779-0AC7-4A85-B0C5-6DD78640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Individually Optimal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A2A3-9B67-4481-B24E-F93E65105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29"/>
            <a:ext cx="7863841" cy="4779714"/>
          </a:xfrm>
        </p:spPr>
        <p:txBody>
          <a:bodyPr>
            <a:normAutofit/>
          </a:bodyPr>
          <a:lstStyle/>
          <a:p>
            <a:r>
              <a:rPr lang="en-US" dirty="0"/>
              <a:t>The answer is </a:t>
            </a:r>
            <a:r>
              <a:rPr lang="en-US" b="1" dirty="0"/>
              <a:t>No</a:t>
            </a:r>
          </a:p>
          <a:p>
            <a:r>
              <a:rPr lang="en-US" b="1" dirty="0"/>
              <a:t>Individually optimal</a:t>
            </a:r>
            <a:r>
              <a:rPr lang="en-US" dirty="0"/>
              <a:t>: everyone best responses to others’ decisions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Socially inefficient </a:t>
            </a:r>
            <a:r>
              <a:rPr lang="en-US" dirty="0"/>
              <a:t>(suboptimal): 4 purchases happen when 2 are enough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AA502-13AF-484B-AF8E-8C641EB9D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42754-111D-46FB-89F3-02C50E256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r>
              <a:rPr lang="en-US" dirty="0"/>
              <a:t>/73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A73466-A647-4582-B34A-6999351980E4}"/>
              </a:ext>
            </a:extLst>
          </p:cNvPr>
          <p:cNvSpPr/>
          <p:nvPr/>
        </p:nvSpPr>
        <p:spPr>
          <a:xfrm>
            <a:off x="2665909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4526C9-1316-4845-9324-4A72A26D33F7}"/>
              </a:ext>
            </a:extLst>
          </p:cNvPr>
          <p:cNvCxnSpPr>
            <a:cxnSpLocks/>
          </p:cNvCxnSpPr>
          <p:nvPr/>
        </p:nvCxnSpPr>
        <p:spPr>
          <a:xfrm>
            <a:off x="3394647" y="3191136"/>
            <a:ext cx="166041" cy="88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925C6B-87FF-4266-BDD0-7B20C7DDC1C0}"/>
              </a:ext>
            </a:extLst>
          </p:cNvPr>
          <p:cNvCxnSpPr>
            <a:cxnSpLocks/>
            <a:stCxn id="18" idx="3"/>
            <a:endCxn id="10" idx="7"/>
          </p:cNvCxnSpPr>
          <p:nvPr/>
        </p:nvCxnSpPr>
        <p:spPr>
          <a:xfrm flipH="1">
            <a:off x="3035867" y="4196104"/>
            <a:ext cx="371580" cy="362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4DE5F0-C4A7-49CA-A2B7-F06BC04804C5}"/>
              </a:ext>
            </a:extLst>
          </p:cNvPr>
          <p:cNvCxnSpPr>
            <a:cxnSpLocks/>
          </p:cNvCxnSpPr>
          <p:nvPr/>
        </p:nvCxnSpPr>
        <p:spPr>
          <a:xfrm>
            <a:off x="3568806" y="4075983"/>
            <a:ext cx="569626" cy="6354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D676A7-2B94-4DF6-8637-FB2ACA68F997}"/>
              </a:ext>
            </a:extLst>
          </p:cNvPr>
          <p:cNvCxnSpPr>
            <a:cxnSpLocks/>
          </p:cNvCxnSpPr>
          <p:nvPr/>
        </p:nvCxnSpPr>
        <p:spPr>
          <a:xfrm>
            <a:off x="4812276" y="3255975"/>
            <a:ext cx="532092" cy="753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273620-2698-441A-86C2-CCC29A42A03B}"/>
              </a:ext>
            </a:extLst>
          </p:cNvPr>
          <p:cNvCxnSpPr>
            <a:cxnSpLocks/>
          </p:cNvCxnSpPr>
          <p:nvPr/>
        </p:nvCxnSpPr>
        <p:spPr>
          <a:xfrm flipH="1">
            <a:off x="5344369" y="3218641"/>
            <a:ext cx="539016" cy="8242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23CF0D-1F7E-42F9-A1FC-2699DF9FAC11}"/>
              </a:ext>
            </a:extLst>
          </p:cNvPr>
          <p:cNvCxnSpPr>
            <a:cxnSpLocks/>
          </p:cNvCxnSpPr>
          <p:nvPr/>
        </p:nvCxnSpPr>
        <p:spPr>
          <a:xfrm>
            <a:off x="5344368" y="4075983"/>
            <a:ext cx="539017" cy="668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5FD942-538F-4356-BB6F-D6E34FBAD5EF}"/>
              </a:ext>
            </a:extLst>
          </p:cNvPr>
          <p:cNvCxnSpPr>
            <a:cxnSpLocks/>
            <a:stCxn id="20" idx="2"/>
            <a:endCxn id="18" idx="6"/>
          </p:cNvCxnSpPr>
          <p:nvPr/>
        </p:nvCxnSpPr>
        <p:spPr>
          <a:xfrm flipH="1">
            <a:off x="3777405" y="4042863"/>
            <a:ext cx="13537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3B5460D-3D72-4554-A4CC-67CB4608D956}"/>
              </a:ext>
            </a:extLst>
          </p:cNvPr>
          <p:cNvSpPr/>
          <p:nvPr/>
        </p:nvSpPr>
        <p:spPr>
          <a:xfrm>
            <a:off x="3343972" y="3826146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901CEDF-BE36-42DA-9F36-071E67E004CA}"/>
              </a:ext>
            </a:extLst>
          </p:cNvPr>
          <p:cNvSpPr/>
          <p:nvPr/>
        </p:nvSpPr>
        <p:spPr>
          <a:xfrm>
            <a:off x="3189366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E720D7-4576-404C-8D0F-F34F888A02D1}"/>
              </a:ext>
            </a:extLst>
          </p:cNvPr>
          <p:cNvSpPr/>
          <p:nvPr/>
        </p:nvSpPr>
        <p:spPr>
          <a:xfrm>
            <a:off x="5131114" y="3826146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A3CAF4-E8D9-4A75-9986-66A22CD0711D}"/>
              </a:ext>
            </a:extLst>
          </p:cNvPr>
          <p:cNvSpPr/>
          <p:nvPr/>
        </p:nvSpPr>
        <p:spPr>
          <a:xfrm>
            <a:off x="5654785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4B8C46-3CE1-4BEC-A3C6-FF2B0123ABF9}"/>
              </a:ext>
            </a:extLst>
          </p:cNvPr>
          <p:cNvSpPr/>
          <p:nvPr/>
        </p:nvSpPr>
        <p:spPr>
          <a:xfrm>
            <a:off x="4625275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11A73D-5182-4556-8C8E-16644AE0F55B}"/>
              </a:ext>
            </a:extLst>
          </p:cNvPr>
          <p:cNvSpPr/>
          <p:nvPr/>
        </p:nvSpPr>
        <p:spPr>
          <a:xfrm>
            <a:off x="5666669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4296ED0-7BAB-40AD-B09A-C3F523B6FCD0}"/>
              </a:ext>
            </a:extLst>
          </p:cNvPr>
          <p:cNvSpPr/>
          <p:nvPr/>
        </p:nvSpPr>
        <p:spPr>
          <a:xfrm>
            <a:off x="3887644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50EF0C4-35E5-4081-87DE-168D6E9B1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929" y="3274500"/>
            <a:ext cx="471003" cy="459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FDB33F2-0425-4C22-B70E-5D225DCAA41C}"/>
              </a:ext>
            </a:extLst>
          </p:cNvPr>
          <p:cNvSpPr txBox="1"/>
          <p:nvPr/>
        </p:nvSpPr>
        <p:spPr>
          <a:xfrm>
            <a:off x="1957767" y="3203024"/>
            <a:ext cx="133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Alice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3AA6460-21D7-4053-A9E2-8E969AAD6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350" y="3831817"/>
            <a:ext cx="760672" cy="479082"/>
          </a:xfrm>
          <a:prstGeom prst="rect">
            <a:avLst/>
          </a:prstGeom>
        </p:spPr>
      </p:pic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A653FFBD-32BA-4F22-A412-D59AE656F747}"/>
              </a:ext>
            </a:extLst>
          </p:cNvPr>
          <p:cNvSpPr/>
          <p:nvPr/>
        </p:nvSpPr>
        <p:spPr>
          <a:xfrm>
            <a:off x="1365779" y="3036010"/>
            <a:ext cx="1670966" cy="1425709"/>
          </a:xfrm>
          <a:prstGeom prst="wedgeEllipseCallout">
            <a:avLst>
              <a:gd name="adj1" fmla="val 60073"/>
              <a:gd name="adj2" fmla="val 17746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719B780-4144-4BE5-8910-6864DD2320B9}"/>
              </a:ext>
            </a:extLst>
          </p:cNvPr>
          <p:cNvCxnSpPr>
            <a:cxnSpLocks/>
          </p:cNvCxnSpPr>
          <p:nvPr/>
        </p:nvCxnSpPr>
        <p:spPr>
          <a:xfrm>
            <a:off x="3520564" y="3367955"/>
            <a:ext cx="119817" cy="57448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D87BE59-2B14-4AC3-86F7-E80C3A5EE3F2}"/>
              </a:ext>
            </a:extLst>
          </p:cNvPr>
          <p:cNvCxnSpPr>
            <a:cxnSpLocks/>
          </p:cNvCxnSpPr>
          <p:nvPr/>
        </p:nvCxnSpPr>
        <p:spPr>
          <a:xfrm flipV="1">
            <a:off x="3066203" y="4178501"/>
            <a:ext cx="445082" cy="46332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10410D4-D320-425E-9BC7-D921E1809BAD}"/>
              </a:ext>
            </a:extLst>
          </p:cNvPr>
          <p:cNvCxnSpPr>
            <a:cxnSpLocks/>
          </p:cNvCxnSpPr>
          <p:nvPr/>
        </p:nvCxnSpPr>
        <p:spPr>
          <a:xfrm flipH="1" flipV="1">
            <a:off x="3660837" y="4081369"/>
            <a:ext cx="410344" cy="45053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8EB71AF-472A-420C-8C65-C3B134595576}"/>
              </a:ext>
            </a:extLst>
          </p:cNvPr>
          <p:cNvCxnSpPr>
            <a:cxnSpLocks/>
          </p:cNvCxnSpPr>
          <p:nvPr/>
        </p:nvCxnSpPr>
        <p:spPr>
          <a:xfrm flipH="1">
            <a:off x="4002239" y="4125165"/>
            <a:ext cx="105336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DACE1BF-FFB2-4C04-AA83-85326915BFB1}"/>
              </a:ext>
            </a:extLst>
          </p:cNvPr>
          <p:cNvGrpSpPr/>
          <p:nvPr/>
        </p:nvGrpSpPr>
        <p:grpSpPr>
          <a:xfrm>
            <a:off x="4880909" y="2521959"/>
            <a:ext cx="1002476" cy="667038"/>
            <a:chOff x="3637194" y="2507583"/>
            <a:chExt cx="1002476" cy="667038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1FA39E2-3E3F-4990-AB87-A5C7A6A57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1069" y="2617521"/>
              <a:ext cx="760672" cy="479082"/>
            </a:xfrm>
            <a:prstGeom prst="rect">
              <a:avLst/>
            </a:prstGeom>
          </p:spPr>
        </p:pic>
        <p:sp>
          <p:nvSpPr>
            <p:cNvPr id="53" name="Speech Bubble: Oval 52">
              <a:extLst>
                <a:ext uri="{FF2B5EF4-FFF2-40B4-BE49-F238E27FC236}">
                  <a16:creationId xmlns:a16="http://schemas.microsoft.com/office/drawing/2014/main" id="{3D9700EE-B07D-4C49-A6C9-6435DBF4E661}"/>
                </a:ext>
              </a:extLst>
            </p:cNvPr>
            <p:cNvSpPr/>
            <p:nvPr/>
          </p:nvSpPr>
          <p:spPr>
            <a:xfrm>
              <a:off x="3637194" y="2507583"/>
              <a:ext cx="1002476" cy="667038"/>
            </a:xfrm>
            <a:prstGeom prst="wedgeEllipseCallout">
              <a:avLst>
                <a:gd name="adj1" fmla="val -55531"/>
                <a:gd name="adj2" fmla="val 45956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EC0F5B-A9B5-45FE-A58C-190DBDD8EB0F}"/>
              </a:ext>
            </a:extLst>
          </p:cNvPr>
          <p:cNvGrpSpPr/>
          <p:nvPr/>
        </p:nvGrpSpPr>
        <p:grpSpPr>
          <a:xfrm>
            <a:off x="6097655" y="2521959"/>
            <a:ext cx="1002476" cy="667038"/>
            <a:chOff x="6068334" y="2475229"/>
            <a:chExt cx="1002476" cy="66703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F47C745-D596-44D7-9619-D7478569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2209" y="2585167"/>
              <a:ext cx="760672" cy="479082"/>
            </a:xfrm>
            <a:prstGeom prst="rect">
              <a:avLst/>
            </a:prstGeom>
          </p:spPr>
        </p:pic>
        <p:sp>
          <p:nvSpPr>
            <p:cNvPr id="57" name="Speech Bubble: Oval 56">
              <a:extLst>
                <a:ext uri="{FF2B5EF4-FFF2-40B4-BE49-F238E27FC236}">
                  <a16:creationId xmlns:a16="http://schemas.microsoft.com/office/drawing/2014/main" id="{647F897D-4EE9-466A-9B70-88146EC8B6D6}"/>
                </a:ext>
              </a:extLst>
            </p:cNvPr>
            <p:cNvSpPr/>
            <p:nvPr/>
          </p:nvSpPr>
          <p:spPr>
            <a:xfrm>
              <a:off x="6068334" y="2475229"/>
              <a:ext cx="1002476" cy="667038"/>
            </a:xfrm>
            <a:prstGeom prst="wedgeEllipseCallout">
              <a:avLst>
                <a:gd name="adj1" fmla="val -64739"/>
                <a:gd name="adj2" fmla="val 48778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330914-D456-4AD7-BF3D-1BAB0A09BAD1}"/>
              </a:ext>
            </a:extLst>
          </p:cNvPr>
          <p:cNvGrpSpPr/>
          <p:nvPr/>
        </p:nvGrpSpPr>
        <p:grpSpPr>
          <a:xfrm>
            <a:off x="4552950" y="4529393"/>
            <a:ext cx="1002476" cy="667038"/>
            <a:chOff x="4566478" y="4731008"/>
            <a:chExt cx="1002476" cy="667038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C68F0FE-4D23-47A5-BC4C-0AE0AB032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0353" y="4840946"/>
              <a:ext cx="760672" cy="479082"/>
            </a:xfrm>
            <a:prstGeom prst="rect">
              <a:avLst/>
            </a:prstGeom>
          </p:spPr>
        </p:pic>
        <p:sp>
          <p:nvSpPr>
            <p:cNvPr id="59" name="Speech Bubble: Oval 58">
              <a:extLst>
                <a:ext uri="{FF2B5EF4-FFF2-40B4-BE49-F238E27FC236}">
                  <a16:creationId xmlns:a16="http://schemas.microsoft.com/office/drawing/2014/main" id="{B021AC80-55C1-4818-9EA3-49E318DB7292}"/>
                </a:ext>
              </a:extLst>
            </p:cNvPr>
            <p:cNvSpPr/>
            <p:nvPr/>
          </p:nvSpPr>
          <p:spPr>
            <a:xfrm>
              <a:off x="4566478" y="4731008"/>
              <a:ext cx="1002476" cy="667038"/>
            </a:xfrm>
            <a:prstGeom prst="wedgeEllipseCallout">
              <a:avLst>
                <a:gd name="adj1" fmla="val 52536"/>
                <a:gd name="adj2" fmla="val -36084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300D2032-8A9C-4924-BD1E-46583FBAB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962" y="4085461"/>
            <a:ext cx="760672" cy="47908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FCE6D21-5906-493D-BC92-31B5A6B2A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418" y="3493954"/>
            <a:ext cx="540326" cy="540326"/>
          </a:xfrm>
          <a:prstGeom prst="rect">
            <a:avLst/>
          </a:prstGeom>
        </p:spPr>
      </p:pic>
      <p:sp>
        <p:nvSpPr>
          <p:cNvPr id="64" name="Speech Bubble: Oval 63">
            <a:extLst>
              <a:ext uri="{FF2B5EF4-FFF2-40B4-BE49-F238E27FC236}">
                <a16:creationId xmlns:a16="http://schemas.microsoft.com/office/drawing/2014/main" id="{E8E65C52-797F-41BF-8BC4-568BD8A3CA15}"/>
              </a:ext>
            </a:extLst>
          </p:cNvPr>
          <p:cNvSpPr/>
          <p:nvPr/>
        </p:nvSpPr>
        <p:spPr>
          <a:xfrm>
            <a:off x="6025945" y="3329981"/>
            <a:ext cx="1670255" cy="1425709"/>
          </a:xfrm>
          <a:prstGeom prst="wedgeEllipseCallout">
            <a:avLst>
              <a:gd name="adj1" fmla="val -65843"/>
              <a:gd name="adj2" fmla="val 104"/>
            </a:avLst>
          </a:prstGeom>
          <a:noFill/>
          <a:ln w="38100">
            <a:solidFill>
              <a:srgbClr val="F7A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BD6151F-0264-4132-8ABC-E1EDFF98A7E4}"/>
              </a:ext>
            </a:extLst>
          </p:cNvPr>
          <p:cNvSpPr txBox="1"/>
          <p:nvPr/>
        </p:nvSpPr>
        <p:spPr>
          <a:xfrm>
            <a:off x="6798128" y="3471729"/>
            <a:ext cx="133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7A100"/>
                </a:solidFill>
              </a:rPr>
              <a:t>Bob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D1628A-9C3F-4E64-97C4-E4222524891E}"/>
              </a:ext>
            </a:extLst>
          </p:cNvPr>
          <p:cNvCxnSpPr>
            <a:cxnSpLocks/>
          </p:cNvCxnSpPr>
          <p:nvPr/>
        </p:nvCxnSpPr>
        <p:spPr>
          <a:xfrm flipV="1">
            <a:off x="6409309" y="4070982"/>
            <a:ext cx="959372" cy="50803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A770BB8-AB61-4BB3-A292-5272C2B1676F}"/>
              </a:ext>
            </a:extLst>
          </p:cNvPr>
          <p:cNvCxnSpPr>
            <a:cxnSpLocks/>
          </p:cNvCxnSpPr>
          <p:nvPr/>
        </p:nvCxnSpPr>
        <p:spPr>
          <a:xfrm>
            <a:off x="6409309" y="4070982"/>
            <a:ext cx="959372" cy="50803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32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road map">
            <a:extLst>
              <a:ext uri="{FF2B5EF4-FFF2-40B4-BE49-F238E27FC236}">
                <a16:creationId xmlns:a16="http://schemas.microsoft.com/office/drawing/2014/main" id="{900A4A9F-11A3-4074-A0B6-4AA99AB8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92" y="2264229"/>
            <a:ext cx="3048000" cy="39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60</a:t>
            </a:fld>
            <a:r>
              <a:rPr lang="en-US" dirty="0"/>
              <a:t>/73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22959" y="1461430"/>
            <a:ext cx="7543801" cy="44076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0000" indent="-18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Concepts in Game Theory</a:t>
            </a:r>
          </a:p>
          <a:p>
            <a:r>
              <a:rPr lang="en-US" dirty="0"/>
              <a:t>Game-theoretic Models</a:t>
            </a:r>
          </a:p>
          <a:p>
            <a:pPr lvl="1"/>
            <a:r>
              <a:rPr lang="en-US" sz="2800" dirty="0"/>
              <a:t>Sharable Good Game</a:t>
            </a:r>
          </a:p>
          <a:p>
            <a:pPr lvl="1"/>
            <a:r>
              <a:rPr lang="en-US" sz="2800" dirty="0"/>
              <a:t>Sharable Good Game with Access Cost</a:t>
            </a:r>
          </a:p>
          <a:p>
            <a:r>
              <a:rPr lang="en-US" b="1" dirty="0">
                <a:solidFill>
                  <a:srgbClr val="FF0000"/>
                </a:solidFill>
              </a:rPr>
              <a:t>Simulation &lt;&lt;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pic>
        <p:nvPicPr>
          <p:cNvPr id="15" name="Picture 10" descr="Image result for finish line">
            <a:extLst>
              <a:ext uri="{FF2B5EF4-FFF2-40B4-BE49-F238E27FC236}">
                <a16:creationId xmlns:a16="http://schemas.microsoft.com/office/drawing/2014/main" id="{C2AE00B1-1035-4242-84F6-6833FC54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37" y="1575702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918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Simulation?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461430"/>
            <a:ext cx="8002064" cy="4705454"/>
          </a:xfrm>
        </p:spPr>
        <p:txBody>
          <a:bodyPr/>
          <a:lstStyle/>
          <a:p>
            <a:r>
              <a:rPr lang="en-US" dirty="0"/>
              <a:t>Complement our theoretical analysis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Real social networks:</a:t>
            </a:r>
          </a:p>
          <a:p>
            <a:pPr lvl="1"/>
            <a:r>
              <a:rPr lang="en-US" i="1" dirty="0"/>
              <a:t>Karate club</a:t>
            </a:r>
            <a:r>
              <a:rPr lang="en-US" dirty="0"/>
              <a:t> (34 nodes, 78 edges)</a:t>
            </a:r>
          </a:p>
          <a:p>
            <a:pPr lvl="1"/>
            <a:r>
              <a:rPr lang="en-US" i="1" dirty="0" err="1"/>
              <a:t>Hamsterster</a:t>
            </a:r>
            <a:r>
              <a:rPr lang="en-US" dirty="0"/>
              <a:t> (1,858 nodes, 12,534 edges)</a:t>
            </a:r>
          </a:p>
          <a:p>
            <a:pPr lvl="1"/>
            <a:r>
              <a:rPr lang="en-US" i="1" dirty="0" err="1"/>
              <a:t>Advogato</a:t>
            </a:r>
            <a:r>
              <a:rPr lang="en-US" dirty="0"/>
              <a:t> (5,155 nodes, 51,127 edges)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61</a:t>
            </a:fld>
            <a:r>
              <a:rPr lang="en-US" dirty="0"/>
              <a:t>/73</a:t>
            </a:r>
          </a:p>
        </p:txBody>
      </p:sp>
      <p:graphicFrame>
        <p:nvGraphicFramePr>
          <p:cNvPr id="2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692454"/>
              </p:ext>
            </p:extLst>
          </p:nvPr>
        </p:nvGraphicFramePr>
        <p:xfrm>
          <a:off x="232409" y="1980711"/>
          <a:ext cx="8592614" cy="173736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289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66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Nash Equilibria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Social Network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Theoretical</a:t>
                      </a:r>
                      <a:r>
                        <a:rPr lang="en-US" sz="2400" baseline="0" dirty="0"/>
                        <a:t> a</a:t>
                      </a:r>
                      <a:r>
                        <a:rPr lang="en-US" sz="2400" dirty="0"/>
                        <a:t>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best and worst 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hypothetical social networks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Simulation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realistic 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real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dirty="0"/>
                        <a:t>social</a:t>
                      </a:r>
                      <a:r>
                        <a:rPr lang="en-US" sz="2400" i="1" baseline="0" dirty="0"/>
                        <a:t> networks</a:t>
                      </a:r>
                      <a:endParaRPr lang="en-US" sz="2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505288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7DEF8D0-911D-44FB-8209-8C15CE52B8BB}"/>
              </a:ext>
            </a:extLst>
          </p:cNvPr>
          <p:cNvSpPr/>
          <p:nvPr/>
        </p:nvSpPr>
        <p:spPr>
          <a:xfrm>
            <a:off x="232409" y="2438400"/>
            <a:ext cx="8592614" cy="819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877678-2C3E-4583-AF24-0C79D13DB555}"/>
              </a:ext>
            </a:extLst>
          </p:cNvPr>
          <p:cNvSpPr/>
          <p:nvPr/>
        </p:nvSpPr>
        <p:spPr>
          <a:xfrm>
            <a:off x="232409" y="3257550"/>
            <a:ext cx="8592614" cy="457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E66D-38EF-49E7-8575-65B4669E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Simulation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99EC-04B7-469D-B4FF-B8360733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59" y="1461430"/>
            <a:ext cx="8460741" cy="4494870"/>
          </a:xfrm>
        </p:spPr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b="1" dirty="0"/>
              <a:t>best-response dynamics </a:t>
            </a:r>
            <a:r>
              <a:rPr lang="en-US" dirty="0"/>
              <a:t>to obtain 1,000 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Measure the </a:t>
            </a:r>
            <a:r>
              <a:rPr lang="en-US" b="1" dirty="0"/>
              <a:t>average inefficiency </a:t>
            </a:r>
            <a:r>
              <a:rPr lang="en-US" dirty="0"/>
              <a:t>of the 1,000 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7C3B2-5258-4BD0-BD04-C0C852A70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DD89D-497F-4893-A8D8-77EB8ACFC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62</a:t>
            </a:fld>
            <a:r>
              <a:rPr lang="en-US" dirty="0"/>
              <a:t>/73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706A20-8DC6-48FA-B48D-2B87C405343D}"/>
              </a:ext>
            </a:extLst>
          </p:cNvPr>
          <p:cNvSpPr txBox="1">
            <a:spLocks/>
          </p:cNvSpPr>
          <p:nvPr/>
        </p:nvSpPr>
        <p:spPr>
          <a:xfrm>
            <a:off x="518159" y="2065036"/>
            <a:ext cx="8092441" cy="24892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0" tIns="45720" rIns="0" bIns="45720" rtlCol="0">
            <a:normAutofit/>
          </a:bodyPr>
          <a:lstStyle>
            <a:lvl1pPr marL="90000" indent="-18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r>
              <a:rPr lang="en-US" sz="2600" dirty="0"/>
              <a:t>randomly initialize strategies</a:t>
            </a:r>
          </a:p>
          <a:p>
            <a:pPr marL="0" indent="0">
              <a:buNone/>
            </a:pPr>
            <a:r>
              <a:rPr lang="en-US" sz="2600" b="1" dirty="0"/>
              <a:t> </a:t>
            </a:r>
            <a:r>
              <a:rPr lang="en-US" sz="2600" i="1" dirty="0"/>
              <a:t>repeat</a:t>
            </a:r>
          </a:p>
          <a:p>
            <a:pPr lvl="1"/>
            <a:r>
              <a:rPr lang="en-US" sz="2600" i="1" dirty="0"/>
              <a:t>for each</a:t>
            </a:r>
            <a:r>
              <a:rPr lang="en-US" sz="2600" dirty="0"/>
              <a:t> node</a:t>
            </a:r>
          </a:p>
          <a:p>
            <a:pPr lvl="2"/>
            <a:r>
              <a:rPr lang="en-US" sz="2400" dirty="0"/>
              <a:t>change its strategy to a </a:t>
            </a:r>
            <a:r>
              <a:rPr lang="en-US" sz="2400" b="1" dirty="0"/>
              <a:t>best response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600" i="1" dirty="0"/>
              <a:t>until</a:t>
            </a:r>
            <a:r>
              <a:rPr lang="en-US" sz="2600" dirty="0"/>
              <a:t> an NE is reached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6CFBC7-F5CF-4B0A-8677-8AEA77AB429A}"/>
              </a:ext>
            </a:extLst>
          </p:cNvPr>
          <p:cNvSpPr/>
          <p:nvPr/>
        </p:nvSpPr>
        <p:spPr>
          <a:xfrm rot="19705693">
            <a:off x="6133744" y="3235362"/>
            <a:ext cx="2627180" cy="87193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</a:rPr>
              <a:t> Theorem: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Always terminates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22D8B3-6E5B-445A-BB9C-2F1FE12DA85F}"/>
              </a:ext>
            </a:extLst>
          </p:cNvPr>
          <p:cNvSpPr/>
          <p:nvPr/>
        </p:nvSpPr>
        <p:spPr>
          <a:xfrm>
            <a:off x="3586617" y="5757306"/>
            <a:ext cx="4445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 owners in a social optimum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35E6F2-C831-49B3-B9F1-4B934B4014B2}"/>
              </a:ext>
            </a:extLst>
          </p:cNvPr>
          <p:cNvCxnSpPr/>
          <p:nvPr/>
        </p:nvCxnSpPr>
        <p:spPr>
          <a:xfrm>
            <a:off x="4041253" y="5793090"/>
            <a:ext cx="34286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413E179-DED0-46E3-87EA-2E53EC56B467}"/>
              </a:ext>
            </a:extLst>
          </p:cNvPr>
          <p:cNvSpPr/>
          <p:nvPr/>
        </p:nvSpPr>
        <p:spPr>
          <a:xfrm>
            <a:off x="4308606" y="5330896"/>
            <a:ext cx="2928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 owners in the NE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1C636-943C-437B-A4D4-BB0A3FF7EF32}"/>
              </a:ext>
            </a:extLst>
          </p:cNvPr>
          <p:cNvSpPr/>
          <p:nvPr/>
        </p:nvSpPr>
        <p:spPr>
          <a:xfrm>
            <a:off x="1251685" y="5354759"/>
            <a:ext cx="19741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70C0"/>
                </a:solidFill>
              </a:rPr>
              <a:t>inefficiency</a:t>
            </a:r>
            <a:r>
              <a:rPr lang="en-US" altLang="ko-KR" sz="2800" b="1" i="1" dirty="0"/>
              <a:t> </a:t>
            </a:r>
          </a:p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an 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B0A7BE-2F40-418B-B11C-6D434503E089}"/>
              </a:ext>
            </a:extLst>
          </p:cNvPr>
          <p:cNvSpPr/>
          <p:nvPr/>
        </p:nvSpPr>
        <p:spPr>
          <a:xfrm>
            <a:off x="3258248" y="5518489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:=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ADEAC2-7D7D-4F85-BED1-3AC9359C64C7}"/>
              </a:ext>
            </a:extLst>
          </p:cNvPr>
          <p:cNvSpPr/>
          <p:nvPr/>
        </p:nvSpPr>
        <p:spPr>
          <a:xfrm>
            <a:off x="1251685" y="5330896"/>
            <a:ext cx="6780829" cy="949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1461430"/>
            <a:ext cx="8001001" cy="589671"/>
          </a:xfrm>
        </p:spPr>
        <p:txBody>
          <a:bodyPr>
            <a:normAutofit/>
          </a:bodyPr>
          <a:lstStyle/>
          <a:p>
            <a:r>
              <a:rPr lang="en-US" dirty="0"/>
              <a:t>Average (social) inefficiency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63</a:t>
            </a:fld>
            <a:r>
              <a:rPr lang="en-US" dirty="0"/>
              <a:t>/73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61E666E-CBBB-4269-9449-6637488F59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799738"/>
                  </p:ext>
                </p:extLst>
              </p:nvPr>
            </p:nvGraphicFramePr>
            <p:xfrm>
              <a:off x="119649" y="2051101"/>
              <a:ext cx="8950422" cy="2834640"/>
            </p:xfrm>
            <a:graphic>
              <a:graphicData uri="http://schemas.openxmlformats.org/drawingml/2006/table">
                <a:tbl>
                  <a:tblPr firstRow="1" firstCol="1">
                    <a:tableStyleId>{5940675A-B579-460E-94D1-54222C63F5DA}</a:tableStyleId>
                  </a:tblPr>
                  <a:tblGrid>
                    <a:gridCol w="1886857">
                      <a:extLst>
                        <a:ext uri="{9D8B030D-6E8A-4147-A177-3AD203B41FA5}">
                          <a16:colId xmlns:a16="http://schemas.microsoft.com/office/drawing/2014/main" val="2900079743"/>
                        </a:ext>
                      </a:extLst>
                    </a:gridCol>
                    <a:gridCol w="1233715">
                      <a:extLst>
                        <a:ext uri="{9D8B030D-6E8A-4147-A177-3AD203B41FA5}">
                          <a16:colId xmlns:a16="http://schemas.microsoft.com/office/drawing/2014/main" val="2589151419"/>
                        </a:ext>
                      </a:extLst>
                    </a:gridCol>
                    <a:gridCol w="1146628">
                      <a:extLst>
                        <a:ext uri="{9D8B030D-6E8A-4147-A177-3AD203B41FA5}">
                          <a16:colId xmlns:a16="http://schemas.microsoft.com/office/drawing/2014/main" val="3993310333"/>
                        </a:ext>
                      </a:extLst>
                    </a:gridCol>
                    <a:gridCol w="1451429">
                      <a:extLst>
                        <a:ext uri="{9D8B030D-6E8A-4147-A177-3AD203B41FA5}">
                          <a16:colId xmlns:a16="http://schemas.microsoft.com/office/drawing/2014/main" val="2875155984"/>
                        </a:ext>
                      </a:extLst>
                    </a:gridCol>
                    <a:gridCol w="1451428">
                      <a:extLst>
                        <a:ext uri="{9D8B030D-6E8A-4147-A177-3AD203B41FA5}">
                          <a16:colId xmlns:a16="http://schemas.microsoft.com/office/drawing/2014/main" val="3934336138"/>
                        </a:ext>
                      </a:extLst>
                    </a:gridCol>
                    <a:gridCol w="1780365">
                      <a:extLst>
                        <a:ext uri="{9D8B030D-6E8A-4147-A177-3AD203B41FA5}">
                          <a16:colId xmlns:a16="http://schemas.microsoft.com/office/drawing/2014/main" val="26231119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Games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SGG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SGG-AC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1621869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Access cost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>
                            <a:solidFill>
                              <a:srgbClr val="F7A100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/2,</m:t>
                                </m:r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rgbClr val="F7A1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/3,</m:t>
                                </m:r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/2)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rgbClr val="F7A1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/6,</m:t>
                                </m:r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/5)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rgbClr val="F7A1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/11,</m:t>
                                </m:r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rgbClr val="F7A100"/>
                                    </a:solidFill>
                                    <a:latin typeface="Cambria Math" panose="02040503050406030204" pitchFamily="18" charset="0"/>
                                  </a:rPr>
                                  <m:t>/10)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rgbClr val="F7A1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8219754"/>
                      </a:ext>
                    </a:extLst>
                  </a:tr>
                  <a:tr h="332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>
                            <a:solidFill>
                              <a:srgbClr val="F7A100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7A100"/>
                              </a:solidFill>
                            </a:rPr>
                            <a:t>1</a:t>
                          </a:r>
                          <a:endParaRPr lang="en-US" sz="2400" b="0" i="1" dirty="0">
                            <a:solidFill>
                              <a:srgbClr val="F7A100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7A100"/>
                              </a:solidFill>
                            </a:rPr>
                            <a:t>2</a:t>
                          </a:r>
                          <a:endParaRPr lang="en-US" sz="2400" b="0" i="1" dirty="0">
                            <a:solidFill>
                              <a:srgbClr val="F7A100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7A100"/>
                              </a:solidFill>
                            </a:rPr>
                            <a:t>5</a:t>
                          </a:r>
                          <a:endParaRPr lang="en-US" sz="2400" b="0" i="1" dirty="0">
                            <a:solidFill>
                              <a:srgbClr val="F7A100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7A100"/>
                              </a:solidFill>
                            </a:rPr>
                            <a:t>10</a:t>
                          </a:r>
                          <a:endParaRPr lang="en-US" sz="2400" b="0" i="1" dirty="0">
                            <a:solidFill>
                              <a:srgbClr val="F7A100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827466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Karate Club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4.25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2.55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2.12</m:t>
                                </m:r>
                              </m:oMath>
                            </m:oMathPara>
                          </a14:m>
                          <a:endParaRPr lang="en-US" sz="24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3.58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4.25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57714554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</a:rPr>
                            <a:t>Hamsterster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4.02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2.18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1.77</m:t>
                                </m:r>
                              </m:oMath>
                            </m:oMathPara>
                          </a14:m>
                          <a:endParaRPr lang="en-US" sz="24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2.41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3.43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869049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</a:rPr>
                            <a:t>Advogato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3.28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1.82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1.48</m:t>
                                </m:r>
                              </m:oMath>
                            </m:oMathPara>
                          </a14:m>
                          <a:endParaRPr lang="en-US" sz="24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1.83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2.34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79439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61E666E-CBBB-4269-9449-6637488F59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799738"/>
                  </p:ext>
                </p:extLst>
              </p:nvPr>
            </p:nvGraphicFramePr>
            <p:xfrm>
              <a:off x="119649" y="2051101"/>
              <a:ext cx="8950422" cy="2834640"/>
            </p:xfrm>
            <a:graphic>
              <a:graphicData uri="http://schemas.openxmlformats.org/drawingml/2006/table">
                <a:tbl>
                  <a:tblPr firstRow="1" firstCol="1">
                    <a:tableStyleId>{5940675A-B579-460E-94D1-54222C63F5DA}</a:tableStyleId>
                  </a:tblPr>
                  <a:tblGrid>
                    <a:gridCol w="1886857">
                      <a:extLst>
                        <a:ext uri="{9D8B030D-6E8A-4147-A177-3AD203B41FA5}">
                          <a16:colId xmlns:a16="http://schemas.microsoft.com/office/drawing/2014/main" val="2900079743"/>
                        </a:ext>
                      </a:extLst>
                    </a:gridCol>
                    <a:gridCol w="1233715">
                      <a:extLst>
                        <a:ext uri="{9D8B030D-6E8A-4147-A177-3AD203B41FA5}">
                          <a16:colId xmlns:a16="http://schemas.microsoft.com/office/drawing/2014/main" val="2589151419"/>
                        </a:ext>
                      </a:extLst>
                    </a:gridCol>
                    <a:gridCol w="1146628">
                      <a:extLst>
                        <a:ext uri="{9D8B030D-6E8A-4147-A177-3AD203B41FA5}">
                          <a16:colId xmlns:a16="http://schemas.microsoft.com/office/drawing/2014/main" val="3993310333"/>
                        </a:ext>
                      </a:extLst>
                    </a:gridCol>
                    <a:gridCol w="1451429">
                      <a:extLst>
                        <a:ext uri="{9D8B030D-6E8A-4147-A177-3AD203B41FA5}">
                          <a16:colId xmlns:a16="http://schemas.microsoft.com/office/drawing/2014/main" val="2875155984"/>
                        </a:ext>
                      </a:extLst>
                    </a:gridCol>
                    <a:gridCol w="1451428">
                      <a:extLst>
                        <a:ext uri="{9D8B030D-6E8A-4147-A177-3AD203B41FA5}">
                          <a16:colId xmlns:a16="http://schemas.microsoft.com/office/drawing/2014/main" val="3934336138"/>
                        </a:ext>
                      </a:extLst>
                    </a:gridCol>
                    <a:gridCol w="1780365">
                      <a:extLst>
                        <a:ext uri="{9D8B030D-6E8A-4147-A177-3AD203B41FA5}">
                          <a16:colId xmlns:a16="http://schemas.microsoft.com/office/drawing/2014/main" val="262311198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Games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SGG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SGG-AC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16218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Access cost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>
                            <a:solidFill>
                              <a:srgbClr val="F7A100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2872" t="-110667" r="-411702" b="-4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305" t="-110667" r="-223849" b="-4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4958" t="-110667" r="-124790" b="-4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3425" t="-110667" r="-1712" b="-45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8219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3" t="-210667" r="-375484" b="-3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>
                            <a:solidFill>
                              <a:srgbClr val="F7A100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7A100"/>
                              </a:solidFill>
                            </a:rPr>
                            <a:t>1</a:t>
                          </a:r>
                          <a:endParaRPr lang="en-US" sz="2400" b="0" i="1" dirty="0">
                            <a:solidFill>
                              <a:srgbClr val="F7A100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7A100"/>
                              </a:solidFill>
                            </a:rPr>
                            <a:t>2</a:t>
                          </a:r>
                          <a:endParaRPr lang="en-US" sz="2400" b="0" i="1" dirty="0">
                            <a:solidFill>
                              <a:srgbClr val="F7A100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7A100"/>
                              </a:solidFill>
                            </a:rPr>
                            <a:t>5</a:t>
                          </a:r>
                          <a:endParaRPr lang="en-US" sz="2400" b="0" i="1" dirty="0">
                            <a:solidFill>
                              <a:srgbClr val="F7A100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7A100"/>
                              </a:solidFill>
                            </a:rPr>
                            <a:t>10</a:t>
                          </a:r>
                          <a:endParaRPr lang="en-US" sz="2400" b="0" i="1" dirty="0">
                            <a:solidFill>
                              <a:srgbClr val="F7A100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827466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Karate Club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53960" t="-306579" r="-476238" b="-24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72872" t="-306579" r="-411702" b="-24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3305" t="-306579" r="-223849" b="-24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94958" t="-306579" r="-124790" b="-24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03425" t="-306579" r="-1712" b="-246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714554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</a:rPr>
                            <a:t>Hamsterster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53960" t="-343333" r="-476238" b="-1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2872" t="-343333" r="-411702" b="-1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305" t="-343333" r="-223849" b="-1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4958" t="-343333" r="-124790" b="-1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3425" t="-343333" r="-1712" b="-10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904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</a:rPr>
                            <a:t>Advogato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53960" t="-532000" r="-476238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2872" t="-532000" r="-411702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305" t="-532000" r="-223849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4958" t="-532000" r="-12479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3425" t="-532000" r="-1712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79439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97A3F1E-4416-4E7F-83E0-AB98545186C9}"/>
              </a:ext>
            </a:extLst>
          </p:cNvPr>
          <p:cNvSpPr/>
          <p:nvPr/>
        </p:nvSpPr>
        <p:spPr>
          <a:xfrm>
            <a:off x="2011680" y="2059823"/>
            <a:ext cx="7058390" cy="40496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CD0CC2-7B56-47D9-8650-2745DED1EAB0}"/>
              </a:ext>
            </a:extLst>
          </p:cNvPr>
          <p:cNvSpPr/>
          <p:nvPr/>
        </p:nvSpPr>
        <p:spPr>
          <a:xfrm>
            <a:off x="119650" y="3420576"/>
            <a:ext cx="1892030" cy="14549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8F10D8-7760-4757-BD4A-805053886091}"/>
              </a:ext>
            </a:extLst>
          </p:cNvPr>
          <p:cNvSpPr/>
          <p:nvPr/>
        </p:nvSpPr>
        <p:spPr>
          <a:xfrm>
            <a:off x="3239588" y="2523025"/>
            <a:ext cx="5830481" cy="89755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2" grpId="0" animBg="1"/>
      <p:bldP spid="12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Results: SGG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1461430"/>
            <a:ext cx="8001001" cy="589671"/>
          </a:xfrm>
        </p:spPr>
        <p:txBody>
          <a:bodyPr>
            <a:normAutofit/>
          </a:bodyPr>
          <a:lstStyle/>
          <a:p>
            <a:r>
              <a:rPr lang="en-US" dirty="0"/>
              <a:t>Average social inefficiency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64</a:t>
            </a:fld>
            <a:r>
              <a:rPr lang="en-US" dirty="0"/>
              <a:t>/73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61E666E-CBBB-4269-9449-6637488F59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8830192"/>
                  </p:ext>
                </p:extLst>
              </p:nvPr>
            </p:nvGraphicFramePr>
            <p:xfrm>
              <a:off x="119649" y="2051101"/>
              <a:ext cx="8950422" cy="2834640"/>
            </p:xfrm>
            <a:graphic>
              <a:graphicData uri="http://schemas.openxmlformats.org/drawingml/2006/table">
                <a:tbl>
                  <a:tblPr firstRow="1" firstCol="1">
                    <a:tableStyleId>{5940675A-B579-460E-94D1-54222C63F5DA}</a:tableStyleId>
                  </a:tblPr>
                  <a:tblGrid>
                    <a:gridCol w="1886857">
                      <a:extLst>
                        <a:ext uri="{9D8B030D-6E8A-4147-A177-3AD203B41FA5}">
                          <a16:colId xmlns:a16="http://schemas.microsoft.com/office/drawing/2014/main" val="2900079743"/>
                        </a:ext>
                      </a:extLst>
                    </a:gridCol>
                    <a:gridCol w="1233715">
                      <a:extLst>
                        <a:ext uri="{9D8B030D-6E8A-4147-A177-3AD203B41FA5}">
                          <a16:colId xmlns:a16="http://schemas.microsoft.com/office/drawing/2014/main" val="2589151419"/>
                        </a:ext>
                      </a:extLst>
                    </a:gridCol>
                    <a:gridCol w="1146628">
                      <a:extLst>
                        <a:ext uri="{9D8B030D-6E8A-4147-A177-3AD203B41FA5}">
                          <a16:colId xmlns:a16="http://schemas.microsoft.com/office/drawing/2014/main" val="3993310333"/>
                        </a:ext>
                      </a:extLst>
                    </a:gridCol>
                    <a:gridCol w="1451429">
                      <a:extLst>
                        <a:ext uri="{9D8B030D-6E8A-4147-A177-3AD203B41FA5}">
                          <a16:colId xmlns:a16="http://schemas.microsoft.com/office/drawing/2014/main" val="2875155984"/>
                        </a:ext>
                      </a:extLst>
                    </a:gridCol>
                    <a:gridCol w="1451428">
                      <a:extLst>
                        <a:ext uri="{9D8B030D-6E8A-4147-A177-3AD203B41FA5}">
                          <a16:colId xmlns:a16="http://schemas.microsoft.com/office/drawing/2014/main" val="3934336138"/>
                        </a:ext>
                      </a:extLst>
                    </a:gridCol>
                    <a:gridCol w="1780365">
                      <a:extLst>
                        <a:ext uri="{9D8B030D-6E8A-4147-A177-3AD203B41FA5}">
                          <a16:colId xmlns:a16="http://schemas.microsoft.com/office/drawing/2014/main" val="26231119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SGG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SGG-AC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1621869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Access cost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/2,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/3,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/2)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/6,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/5)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/11,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/10)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8219754"/>
                      </a:ext>
                    </a:extLst>
                  </a:tr>
                  <a:tr h="332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1</a:t>
                          </a:r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2</a:t>
                          </a:r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5</a:t>
                          </a:r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10</a:t>
                          </a:r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827466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Karate Club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2.55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3.58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4.25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57714554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</a:rPr>
                            <a:t>Hamsterster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𝟎𝟐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2.18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𝟕𝟕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2.41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3.43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869049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</a:rPr>
                            <a:t>Advogato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𝟐𝟖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1.82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𝟒𝟖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1.83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2.34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79439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61E666E-CBBB-4269-9449-6637488F59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8830192"/>
                  </p:ext>
                </p:extLst>
              </p:nvPr>
            </p:nvGraphicFramePr>
            <p:xfrm>
              <a:off x="119649" y="2051101"/>
              <a:ext cx="8950422" cy="2834640"/>
            </p:xfrm>
            <a:graphic>
              <a:graphicData uri="http://schemas.openxmlformats.org/drawingml/2006/table">
                <a:tbl>
                  <a:tblPr firstRow="1" firstCol="1">
                    <a:tableStyleId>{5940675A-B579-460E-94D1-54222C63F5DA}</a:tableStyleId>
                  </a:tblPr>
                  <a:tblGrid>
                    <a:gridCol w="1886857">
                      <a:extLst>
                        <a:ext uri="{9D8B030D-6E8A-4147-A177-3AD203B41FA5}">
                          <a16:colId xmlns:a16="http://schemas.microsoft.com/office/drawing/2014/main" val="2900079743"/>
                        </a:ext>
                      </a:extLst>
                    </a:gridCol>
                    <a:gridCol w="1233715">
                      <a:extLst>
                        <a:ext uri="{9D8B030D-6E8A-4147-A177-3AD203B41FA5}">
                          <a16:colId xmlns:a16="http://schemas.microsoft.com/office/drawing/2014/main" val="2589151419"/>
                        </a:ext>
                      </a:extLst>
                    </a:gridCol>
                    <a:gridCol w="1146628">
                      <a:extLst>
                        <a:ext uri="{9D8B030D-6E8A-4147-A177-3AD203B41FA5}">
                          <a16:colId xmlns:a16="http://schemas.microsoft.com/office/drawing/2014/main" val="3993310333"/>
                        </a:ext>
                      </a:extLst>
                    </a:gridCol>
                    <a:gridCol w="1451429">
                      <a:extLst>
                        <a:ext uri="{9D8B030D-6E8A-4147-A177-3AD203B41FA5}">
                          <a16:colId xmlns:a16="http://schemas.microsoft.com/office/drawing/2014/main" val="2875155984"/>
                        </a:ext>
                      </a:extLst>
                    </a:gridCol>
                    <a:gridCol w="1451428">
                      <a:extLst>
                        <a:ext uri="{9D8B030D-6E8A-4147-A177-3AD203B41FA5}">
                          <a16:colId xmlns:a16="http://schemas.microsoft.com/office/drawing/2014/main" val="3934336138"/>
                        </a:ext>
                      </a:extLst>
                    </a:gridCol>
                    <a:gridCol w="1780365">
                      <a:extLst>
                        <a:ext uri="{9D8B030D-6E8A-4147-A177-3AD203B41FA5}">
                          <a16:colId xmlns:a16="http://schemas.microsoft.com/office/drawing/2014/main" val="262311198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SGG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SGG-AC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16218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Access cost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2872" t="-110667" r="-411702" b="-4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305" t="-110667" r="-223849" b="-4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4958" t="-110667" r="-124790" b="-4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3425" t="-110667" r="-1712" b="-45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8219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3" t="-210667" r="-375484" b="-3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1</a:t>
                          </a:r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2</a:t>
                          </a:r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5</a:t>
                          </a:r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10</a:t>
                          </a:r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827466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Karate Club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53960" t="-306579" r="-476238" b="-24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72872" t="-306579" r="-411702" b="-24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3305" t="-306579" r="-223849" b="-24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94958" t="-306579" r="-124790" b="-24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03425" t="-306579" r="-1712" b="-246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714554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</a:rPr>
                            <a:t>Hamsterster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53960" t="-343333" r="-476238" b="-1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2872" t="-343333" r="-411702" b="-1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305" t="-343333" r="-223849" b="-1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4958" t="-343333" r="-124790" b="-1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3425" t="-343333" r="-1712" b="-10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904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</a:rPr>
                            <a:t>Advogato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53960" t="-532000" r="-476238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2872" t="-532000" r="-411702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305" t="-532000" r="-223849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4958" t="-532000" r="-12479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3425" t="-532000" r="-1712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79439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BCD0CC2-7B56-47D9-8650-2745DED1EAB0}"/>
              </a:ext>
            </a:extLst>
          </p:cNvPr>
          <p:cNvSpPr/>
          <p:nvPr/>
        </p:nvSpPr>
        <p:spPr>
          <a:xfrm>
            <a:off x="2002971" y="3416300"/>
            <a:ext cx="1219200" cy="146944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F19B7E-739D-402E-BFB1-4F044F846EDB}"/>
                  </a:ext>
                </a:extLst>
              </p:cNvPr>
              <p:cNvSpPr/>
              <p:nvPr/>
            </p:nvSpPr>
            <p:spPr>
              <a:xfrm>
                <a:off x="117834" y="4952192"/>
                <a:ext cx="92357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In SGG (without access cost), inefficiency was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1" i="1" dirty="0" smtClean="0">
                        <a:solidFill>
                          <a:srgbClr val="994FA3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F19B7E-739D-402E-BFB1-4F044F846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4" y="4952192"/>
                <a:ext cx="9235716" cy="523220"/>
              </a:xfrm>
              <a:prstGeom prst="rect">
                <a:avLst/>
              </a:prstGeom>
              <a:blipFill>
                <a:blip r:embed="rId4"/>
                <a:stretch>
                  <a:fillRect l="-132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8385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Results: SGG-AC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1461430"/>
            <a:ext cx="8001001" cy="589671"/>
          </a:xfrm>
        </p:spPr>
        <p:txBody>
          <a:bodyPr>
            <a:normAutofit/>
          </a:bodyPr>
          <a:lstStyle/>
          <a:p>
            <a:r>
              <a:rPr lang="en-US" b="1" dirty="0"/>
              <a:t>Average social inefficiency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65</a:t>
            </a:fld>
            <a:r>
              <a:rPr lang="en-US" dirty="0"/>
              <a:t>/73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61E666E-CBBB-4269-9449-6637488F59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2526326"/>
                  </p:ext>
                </p:extLst>
              </p:nvPr>
            </p:nvGraphicFramePr>
            <p:xfrm>
              <a:off x="119649" y="2051101"/>
              <a:ext cx="8950422" cy="2834640"/>
            </p:xfrm>
            <a:graphic>
              <a:graphicData uri="http://schemas.openxmlformats.org/drawingml/2006/table">
                <a:tbl>
                  <a:tblPr firstRow="1" firstCol="1">
                    <a:tableStyleId>{5940675A-B579-460E-94D1-54222C63F5DA}</a:tableStyleId>
                  </a:tblPr>
                  <a:tblGrid>
                    <a:gridCol w="1886857">
                      <a:extLst>
                        <a:ext uri="{9D8B030D-6E8A-4147-A177-3AD203B41FA5}">
                          <a16:colId xmlns:a16="http://schemas.microsoft.com/office/drawing/2014/main" val="2900079743"/>
                        </a:ext>
                      </a:extLst>
                    </a:gridCol>
                    <a:gridCol w="1233715">
                      <a:extLst>
                        <a:ext uri="{9D8B030D-6E8A-4147-A177-3AD203B41FA5}">
                          <a16:colId xmlns:a16="http://schemas.microsoft.com/office/drawing/2014/main" val="2589151419"/>
                        </a:ext>
                      </a:extLst>
                    </a:gridCol>
                    <a:gridCol w="1146628">
                      <a:extLst>
                        <a:ext uri="{9D8B030D-6E8A-4147-A177-3AD203B41FA5}">
                          <a16:colId xmlns:a16="http://schemas.microsoft.com/office/drawing/2014/main" val="3993310333"/>
                        </a:ext>
                      </a:extLst>
                    </a:gridCol>
                    <a:gridCol w="1451429">
                      <a:extLst>
                        <a:ext uri="{9D8B030D-6E8A-4147-A177-3AD203B41FA5}">
                          <a16:colId xmlns:a16="http://schemas.microsoft.com/office/drawing/2014/main" val="2875155984"/>
                        </a:ext>
                      </a:extLst>
                    </a:gridCol>
                    <a:gridCol w="1451428">
                      <a:extLst>
                        <a:ext uri="{9D8B030D-6E8A-4147-A177-3AD203B41FA5}">
                          <a16:colId xmlns:a16="http://schemas.microsoft.com/office/drawing/2014/main" val="3934336138"/>
                        </a:ext>
                      </a:extLst>
                    </a:gridCol>
                    <a:gridCol w="1780365">
                      <a:extLst>
                        <a:ext uri="{9D8B030D-6E8A-4147-A177-3AD203B41FA5}">
                          <a16:colId xmlns:a16="http://schemas.microsoft.com/office/drawing/2014/main" val="26231119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SGG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SGG-AC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1621869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Access cost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8219754"/>
                      </a:ext>
                    </a:extLst>
                  </a:tr>
                  <a:tr h="332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sz="24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sz="24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en-US" sz="24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827466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Karate Club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4.25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𝟓𝟓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𝟓𝟖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57714554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</a:rPr>
                            <a:t>Hamsterster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4.02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𝟕𝟕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𝟒𝟑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869049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</a:rPr>
                            <a:t>Advogato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3.28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𝟖𝟐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𝟒𝟖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𝟖𝟑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𝟑𝟒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79439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61E666E-CBBB-4269-9449-6637488F59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2526326"/>
                  </p:ext>
                </p:extLst>
              </p:nvPr>
            </p:nvGraphicFramePr>
            <p:xfrm>
              <a:off x="119649" y="2051101"/>
              <a:ext cx="8950422" cy="2834640"/>
            </p:xfrm>
            <a:graphic>
              <a:graphicData uri="http://schemas.openxmlformats.org/drawingml/2006/table">
                <a:tbl>
                  <a:tblPr firstRow="1" firstCol="1">
                    <a:tableStyleId>{5940675A-B579-460E-94D1-54222C63F5DA}</a:tableStyleId>
                  </a:tblPr>
                  <a:tblGrid>
                    <a:gridCol w="1886857">
                      <a:extLst>
                        <a:ext uri="{9D8B030D-6E8A-4147-A177-3AD203B41FA5}">
                          <a16:colId xmlns:a16="http://schemas.microsoft.com/office/drawing/2014/main" val="2900079743"/>
                        </a:ext>
                      </a:extLst>
                    </a:gridCol>
                    <a:gridCol w="1233715">
                      <a:extLst>
                        <a:ext uri="{9D8B030D-6E8A-4147-A177-3AD203B41FA5}">
                          <a16:colId xmlns:a16="http://schemas.microsoft.com/office/drawing/2014/main" val="2589151419"/>
                        </a:ext>
                      </a:extLst>
                    </a:gridCol>
                    <a:gridCol w="1146628">
                      <a:extLst>
                        <a:ext uri="{9D8B030D-6E8A-4147-A177-3AD203B41FA5}">
                          <a16:colId xmlns:a16="http://schemas.microsoft.com/office/drawing/2014/main" val="3993310333"/>
                        </a:ext>
                      </a:extLst>
                    </a:gridCol>
                    <a:gridCol w="1451429">
                      <a:extLst>
                        <a:ext uri="{9D8B030D-6E8A-4147-A177-3AD203B41FA5}">
                          <a16:colId xmlns:a16="http://schemas.microsoft.com/office/drawing/2014/main" val="2875155984"/>
                        </a:ext>
                      </a:extLst>
                    </a:gridCol>
                    <a:gridCol w="1451428">
                      <a:extLst>
                        <a:ext uri="{9D8B030D-6E8A-4147-A177-3AD203B41FA5}">
                          <a16:colId xmlns:a16="http://schemas.microsoft.com/office/drawing/2014/main" val="3934336138"/>
                        </a:ext>
                      </a:extLst>
                    </a:gridCol>
                    <a:gridCol w="1780365">
                      <a:extLst>
                        <a:ext uri="{9D8B030D-6E8A-4147-A177-3AD203B41FA5}">
                          <a16:colId xmlns:a16="http://schemas.microsoft.com/office/drawing/2014/main" val="262311198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SGG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SGG-AC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16218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Access cost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2872" t="-110667" r="-411702" b="-4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305" t="-110667" r="-223849" b="-4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4958" t="-110667" r="-124790" b="-4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3425" t="-110667" r="-1712" b="-45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8219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3" t="-210667" r="-375484" b="-3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sz="24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sz="24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en-US" sz="24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827466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Karate Club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53960" t="-306579" r="-476238" b="-24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72872" t="-306579" r="-411702" b="-24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3305" t="-306579" r="-223849" b="-24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94958" t="-306579" r="-124790" b="-24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03425" t="-306579" r="-1712" b="-246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714554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</a:rPr>
                            <a:t>Hamsterster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53960" t="-343333" r="-476238" b="-1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2872" t="-343333" r="-411702" b="-1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305" t="-343333" r="-223849" b="-1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4958" t="-343333" r="-124790" b="-1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3425" t="-343333" r="-1712" b="-10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904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</a:rPr>
                            <a:t>Advogato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53960" t="-532000" r="-476238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2872" t="-532000" r="-411702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305" t="-532000" r="-223849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4958" t="-532000" r="-12479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3425" t="-532000" r="-1712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79439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BCD0CC2-7B56-47D9-8650-2745DED1EAB0}"/>
              </a:ext>
            </a:extLst>
          </p:cNvPr>
          <p:cNvSpPr/>
          <p:nvPr/>
        </p:nvSpPr>
        <p:spPr>
          <a:xfrm>
            <a:off x="3226526" y="3416300"/>
            <a:ext cx="5843545" cy="146944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4FA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8A8DC8-5080-4FA8-A926-045F98E0A69C}"/>
                  </a:ext>
                </a:extLst>
              </p:cNvPr>
              <p:cNvSpPr/>
              <p:nvPr/>
            </p:nvSpPr>
            <p:spPr>
              <a:xfrm>
                <a:off x="117834" y="4952192"/>
                <a:ext cx="923571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In SGG (without access cost), inefficiency was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1" i="1" dirty="0" smtClean="0">
                        <a:solidFill>
                          <a:srgbClr val="994FA3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800" b="1" dirty="0">
                  <a:solidFill>
                    <a:srgbClr val="994FA3"/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In SGG-AC with a proper access cost, inefficiency was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8A8DC8-5080-4FA8-A926-045F98E0A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4" y="4952192"/>
                <a:ext cx="9235716" cy="954107"/>
              </a:xfrm>
              <a:prstGeom prst="rect">
                <a:avLst/>
              </a:prstGeom>
              <a:blipFill>
                <a:blip r:embed="rId4"/>
                <a:stretch>
                  <a:fillRect l="-1320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3FC7FAD-3A47-4A28-8B77-72D61B7D1A7C}"/>
              </a:ext>
            </a:extLst>
          </p:cNvPr>
          <p:cNvSpPr/>
          <p:nvPr/>
        </p:nvSpPr>
        <p:spPr>
          <a:xfrm>
            <a:off x="2002971" y="3416300"/>
            <a:ext cx="1172029" cy="146944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2EF171C-D6D2-40D1-B842-FD170DDD035B}"/>
              </a:ext>
            </a:extLst>
          </p:cNvPr>
          <p:cNvSpPr/>
          <p:nvPr/>
        </p:nvSpPr>
        <p:spPr>
          <a:xfrm>
            <a:off x="2911928" y="3468421"/>
            <a:ext cx="535578" cy="3124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5816B24-1CEF-49C3-B1AC-ECE4F74840F0}"/>
              </a:ext>
            </a:extLst>
          </p:cNvPr>
          <p:cNvSpPr/>
          <p:nvPr/>
        </p:nvSpPr>
        <p:spPr>
          <a:xfrm>
            <a:off x="2911928" y="4001360"/>
            <a:ext cx="535578" cy="3124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98C63DD-EECB-446D-A22F-D8B333060226}"/>
              </a:ext>
            </a:extLst>
          </p:cNvPr>
          <p:cNvSpPr/>
          <p:nvPr/>
        </p:nvSpPr>
        <p:spPr>
          <a:xfrm>
            <a:off x="2911928" y="4502337"/>
            <a:ext cx="535578" cy="3124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156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286605"/>
            <a:ext cx="8194040" cy="1054704"/>
          </a:xfrm>
        </p:spPr>
        <p:txBody>
          <a:bodyPr>
            <a:normAutofit/>
          </a:bodyPr>
          <a:lstStyle/>
          <a:p>
            <a:r>
              <a:rPr lang="en-US" dirty="0"/>
              <a:t>Simulation Results: Proper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1461430"/>
            <a:ext cx="8001001" cy="589671"/>
          </a:xfrm>
        </p:spPr>
        <p:txBody>
          <a:bodyPr>
            <a:normAutofit/>
          </a:bodyPr>
          <a:lstStyle/>
          <a:p>
            <a:r>
              <a:rPr lang="en-US" b="1" dirty="0"/>
              <a:t>Average social inefficiency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66</a:t>
            </a:fld>
            <a:r>
              <a:rPr lang="en-US" dirty="0"/>
              <a:t>/73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61E666E-CBBB-4269-9449-6637488F59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9802213"/>
                  </p:ext>
                </p:extLst>
              </p:nvPr>
            </p:nvGraphicFramePr>
            <p:xfrm>
              <a:off x="119649" y="2051101"/>
              <a:ext cx="8950422" cy="2834640"/>
            </p:xfrm>
            <a:graphic>
              <a:graphicData uri="http://schemas.openxmlformats.org/drawingml/2006/table">
                <a:tbl>
                  <a:tblPr firstRow="1" firstCol="1">
                    <a:tableStyleId>{5940675A-B579-460E-94D1-54222C63F5DA}</a:tableStyleId>
                  </a:tblPr>
                  <a:tblGrid>
                    <a:gridCol w="1886857">
                      <a:extLst>
                        <a:ext uri="{9D8B030D-6E8A-4147-A177-3AD203B41FA5}">
                          <a16:colId xmlns:a16="http://schemas.microsoft.com/office/drawing/2014/main" val="2900079743"/>
                        </a:ext>
                      </a:extLst>
                    </a:gridCol>
                    <a:gridCol w="1233715">
                      <a:extLst>
                        <a:ext uri="{9D8B030D-6E8A-4147-A177-3AD203B41FA5}">
                          <a16:colId xmlns:a16="http://schemas.microsoft.com/office/drawing/2014/main" val="2589151419"/>
                        </a:ext>
                      </a:extLst>
                    </a:gridCol>
                    <a:gridCol w="1146628">
                      <a:extLst>
                        <a:ext uri="{9D8B030D-6E8A-4147-A177-3AD203B41FA5}">
                          <a16:colId xmlns:a16="http://schemas.microsoft.com/office/drawing/2014/main" val="3993310333"/>
                        </a:ext>
                      </a:extLst>
                    </a:gridCol>
                    <a:gridCol w="1451429">
                      <a:extLst>
                        <a:ext uri="{9D8B030D-6E8A-4147-A177-3AD203B41FA5}">
                          <a16:colId xmlns:a16="http://schemas.microsoft.com/office/drawing/2014/main" val="2875155984"/>
                        </a:ext>
                      </a:extLst>
                    </a:gridCol>
                    <a:gridCol w="1451428">
                      <a:extLst>
                        <a:ext uri="{9D8B030D-6E8A-4147-A177-3AD203B41FA5}">
                          <a16:colId xmlns:a16="http://schemas.microsoft.com/office/drawing/2014/main" val="3934336138"/>
                        </a:ext>
                      </a:extLst>
                    </a:gridCol>
                    <a:gridCol w="1780365">
                      <a:extLst>
                        <a:ext uri="{9D8B030D-6E8A-4147-A177-3AD203B41FA5}">
                          <a16:colId xmlns:a16="http://schemas.microsoft.com/office/drawing/2014/main" val="26231119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SGG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SGG-AC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1621869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ysClr val="windowText" lastClr="000000"/>
                              </a:solidFill>
                            </a:rPr>
                            <a:t>Access cost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/2,</m:t>
                                </m:r>
                                <m:r>
                                  <a:rPr lang="en-US" sz="20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/3,</m:t>
                                </m:r>
                                <m:r>
                                  <a:rPr lang="en-US" sz="20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/2)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/6,</m:t>
                                </m:r>
                                <m:r>
                                  <a:rPr lang="en-US" sz="20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/5)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/11,</m:t>
                                </m:r>
                                <m:r>
                                  <a:rPr lang="en-US" sz="20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/10)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8219754"/>
                      </a:ext>
                    </a:extLst>
                  </a:tr>
                  <a:tr h="332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</a:t>
                          </a:r>
                          <a:endParaRPr lang="en-US" sz="24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US" sz="2400" b="0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5</a:t>
                          </a:r>
                          <a:endParaRPr lang="en-US" sz="24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10</a:t>
                          </a:r>
                          <a:endParaRPr lang="en-US" sz="24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827466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ysClr val="windowText" lastClr="000000"/>
                              </a:solidFill>
                            </a:rPr>
                            <a:t>Karate Club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4.25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2.55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3.58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4.25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57714554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ysClr val="windowText" lastClr="000000"/>
                              </a:solidFill>
                            </a:rPr>
                            <a:t>Hamsterster</a:t>
                          </a:r>
                          <a:endParaRPr lang="en-US" sz="2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4.02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2.18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𝟕𝟕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2.41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3.43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869049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ysClr val="windowText" lastClr="000000"/>
                              </a:solidFill>
                            </a:rPr>
                            <a:t>Advogato</a:t>
                          </a:r>
                          <a:endParaRPr lang="en-US" sz="2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3.28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1.82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𝟒𝟖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1.83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2.34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79439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61E666E-CBBB-4269-9449-6637488F59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9802213"/>
                  </p:ext>
                </p:extLst>
              </p:nvPr>
            </p:nvGraphicFramePr>
            <p:xfrm>
              <a:off x="119649" y="2051101"/>
              <a:ext cx="8950422" cy="2834640"/>
            </p:xfrm>
            <a:graphic>
              <a:graphicData uri="http://schemas.openxmlformats.org/drawingml/2006/table">
                <a:tbl>
                  <a:tblPr firstRow="1" firstCol="1">
                    <a:tableStyleId>{5940675A-B579-460E-94D1-54222C63F5DA}</a:tableStyleId>
                  </a:tblPr>
                  <a:tblGrid>
                    <a:gridCol w="1886857">
                      <a:extLst>
                        <a:ext uri="{9D8B030D-6E8A-4147-A177-3AD203B41FA5}">
                          <a16:colId xmlns:a16="http://schemas.microsoft.com/office/drawing/2014/main" val="2900079743"/>
                        </a:ext>
                      </a:extLst>
                    </a:gridCol>
                    <a:gridCol w="1233715">
                      <a:extLst>
                        <a:ext uri="{9D8B030D-6E8A-4147-A177-3AD203B41FA5}">
                          <a16:colId xmlns:a16="http://schemas.microsoft.com/office/drawing/2014/main" val="2589151419"/>
                        </a:ext>
                      </a:extLst>
                    </a:gridCol>
                    <a:gridCol w="1146628">
                      <a:extLst>
                        <a:ext uri="{9D8B030D-6E8A-4147-A177-3AD203B41FA5}">
                          <a16:colId xmlns:a16="http://schemas.microsoft.com/office/drawing/2014/main" val="3993310333"/>
                        </a:ext>
                      </a:extLst>
                    </a:gridCol>
                    <a:gridCol w="1451429">
                      <a:extLst>
                        <a:ext uri="{9D8B030D-6E8A-4147-A177-3AD203B41FA5}">
                          <a16:colId xmlns:a16="http://schemas.microsoft.com/office/drawing/2014/main" val="2875155984"/>
                        </a:ext>
                      </a:extLst>
                    </a:gridCol>
                    <a:gridCol w="1451428">
                      <a:extLst>
                        <a:ext uri="{9D8B030D-6E8A-4147-A177-3AD203B41FA5}">
                          <a16:colId xmlns:a16="http://schemas.microsoft.com/office/drawing/2014/main" val="3934336138"/>
                        </a:ext>
                      </a:extLst>
                    </a:gridCol>
                    <a:gridCol w="1780365">
                      <a:extLst>
                        <a:ext uri="{9D8B030D-6E8A-4147-A177-3AD203B41FA5}">
                          <a16:colId xmlns:a16="http://schemas.microsoft.com/office/drawing/2014/main" val="262311198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SGG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SGG-AC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16218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ysClr val="windowText" lastClr="000000"/>
                              </a:solidFill>
                            </a:rPr>
                            <a:t>Access cost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2872" t="-110667" r="-411702" b="-4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305" t="-110667" r="-223849" b="-4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4958" t="-110667" r="-124790" b="-4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3425" t="-110667" r="-1712" b="-45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8219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3" t="-210667" r="-375484" b="-3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</a:t>
                          </a:r>
                          <a:endParaRPr lang="en-US" sz="24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US" sz="2400" b="0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5</a:t>
                          </a:r>
                          <a:endParaRPr lang="en-US" sz="24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10</a:t>
                          </a:r>
                          <a:endParaRPr lang="en-US" sz="2400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827466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ysClr val="windowText" lastClr="000000"/>
                              </a:solidFill>
                            </a:rPr>
                            <a:t>Karate Club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53960" t="-306579" r="-476238" b="-24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72872" t="-306579" r="-411702" b="-24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3305" t="-306579" r="-223849" b="-24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94958" t="-306579" r="-124790" b="-24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03425" t="-306579" r="-1712" b="-246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714554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ysClr val="windowText" lastClr="000000"/>
                              </a:solidFill>
                            </a:rPr>
                            <a:t>Hamsterster</a:t>
                          </a:r>
                          <a:endParaRPr lang="en-US" sz="2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53960" t="-343333" r="-476238" b="-1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2872" t="-343333" r="-411702" b="-1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305" t="-343333" r="-223849" b="-1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4958" t="-343333" r="-124790" b="-1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3425" t="-343333" r="-1712" b="-10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904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ysClr val="windowText" lastClr="000000"/>
                              </a:solidFill>
                            </a:rPr>
                            <a:t>Advogato</a:t>
                          </a:r>
                          <a:endParaRPr lang="en-US" sz="2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53960" t="-532000" r="-476238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2872" t="-532000" r="-411702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305" t="-532000" r="-223849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4958" t="-532000" r="-12479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3425" t="-532000" r="-1712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79439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8A8DC8-5080-4FA8-A926-045F98E0A69C}"/>
                  </a:ext>
                </a:extLst>
              </p:cNvPr>
              <p:cNvSpPr/>
              <p:nvPr/>
            </p:nvSpPr>
            <p:spPr>
              <a:xfrm>
                <a:off x="238759" y="4952192"/>
                <a:ext cx="8778241" cy="668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Inefficiency was minimized when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(i.e.,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8A8DC8-5080-4FA8-A926-045F98E0A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59" y="4952192"/>
                <a:ext cx="8778241" cy="668709"/>
              </a:xfrm>
              <a:prstGeom prst="rect">
                <a:avLst/>
              </a:prstGeom>
              <a:blipFill>
                <a:blip r:embed="rId4"/>
                <a:stretch>
                  <a:fillRect l="-1250" r="-1736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24ECD6-A128-4322-8220-23C5EDD9C22D}"/>
                  </a:ext>
                </a:extLst>
              </p:cNvPr>
              <p:cNvSpPr/>
              <p:nvPr/>
            </p:nvSpPr>
            <p:spPr>
              <a:xfrm>
                <a:off x="1529490" y="5708675"/>
                <a:ext cx="6033906" cy="52322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Theorem </a:t>
                </a:r>
                <a:r>
                  <a:rPr lang="en-US" sz="2800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PoS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minimized when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24ECD6-A128-4322-8220-23C5EDD9C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490" y="5708675"/>
                <a:ext cx="6033906" cy="523220"/>
              </a:xfrm>
              <a:prstGeom prst="rect">
                <a:avLst/>
              </a:prstGeom>
              <a:blipFill>
                <a:blip r:embed="rId5"/>
                <a:stretch>
                  <a:fillRect l="-2016" t="-9091" b="-3068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481F240-68E9-4A3D-8B6E-2640EB890348}"/>
              </a:ext>
            </a:extLst>
          </p:cNvPr>
          <p:cNvSpPr/>
          <p:nvPr/>
        </p:nvSpPr>
        <p:spPr>
          <a:xfrm>
            <a:off x="4377870" y="3419475"/>
            <a:ext cx="1451429" cy="14662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F189-833D-4A26-A46B-85B60FDD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BB003-A735-4521-8FD5-35E49D7010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461430"/>
                <a:ext cx="8178166" cy="4407664"/>
              </a:xfrm>
            </p:spPr>
            <p:txBody>
              <a:bodyPr/>
              <a:lstStyle/>
              <a:p>
                <a:r>
                  <a:rPr lang="en-US" b="1" dirty="0"/>
                  <a:t>Complements</a:t>
                </a:r>
                <a:r>
                  <a:rPr lang="en-US" dirty="0"/>
                  <a:t> our theoretical analysis</a:t>
                </a:r>
              </a:p>
              <a:p>
                <a:pPr lvl="1"/>
                <a:r>
                  <a:rPr lang="en-US" sz="2800" dirty="0"/>
                  <a:t>analyze realistic Nash Equilibria</a:t>
                </a:r>
              </a:p>
              <a:p>
                <a:pPr lvl="1"/>
                <a:r>
                  <a:rPr lang="en-US" sz="2800" dirty="0"/>
                  <a:t>use real social networks</a:t>
                </a:r>
              </a:p>
              <a:p>
                <a:endParaRPr lang="en-US" dirty="0"/>
              </a:p>
              <a:p>
                <a:r>
                  <a:rPr lang="en-US" b="1" dirty="0"/>
                  <a:t>Supports</a:t>
                </a:r>
                <a:r>
                  <a:rPr lang="en-US" dirty="0"/>
                  <a:t> our theoretical analysis</a:t>
                </a:r>
              </a:p>
              <a:p>
                <a:pPr lvl="1"/>
                <a:r>
                  <a:rPr lang="en-US" sz="2800" dirty="0"/>
                  <a:t>inefficiency decreases by access costs: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1.8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inefficiency is minimized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 (i.e.,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BB003-A735-4521-8FD5-35E49D7010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461430"/>
                <a:ext cx="8178166" cy="4407664"/>
              </a:xfrm>
              <a:blipFill>
                <a:blip r:embed="rId3"/>
                <a:stretch>
                  <a:fillRect l="-2459" t="-2351" r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9C230-3572-4444-92DC-3BAEE9CCA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04FD0-DABB-4B1E-9B01-20DE8A93F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67</a:t>
            </a:fld>
            <a:r>
              <a:rPr lang="en-US" dirty="0"/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24150482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road map">
            <a:extLst>
              <a:ext uri="{FF2B5EF4-FFF2-40B4-BE49-F238E27FC236}">
                <a16:creationId xmlns:a16="http://schemas.microsoft.com/office/drawing/2014/main" id="{900A4A9F-11A3-4074-A0B6-4AA99AB8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92" y="2264229"/>
            <a:ext cx="3048000" cy="39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Why You Should Charge Your Friends for Borrowing Your Stuff (by </a:t>
            </a:r>
            <a:r>
              <a:rPr lang="en-US" dirty="0" err="1"/>
              <a:t>Kijung</a:t>
            </a:r>
            <a:r>
              <a:rPr lang="en-US" dirty="0"/>
              <a:t>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68</a:t>
            </a:fld>
            <a:r>
              <a:rPr lang="en-US" dirty="0"/>
              <a:t>/73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22959" y="1461430"/>
            <a:ext cx="7543801" cy="44076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0000" indent="-18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Concepts in Game Theory</a:t>
            </a:r>
          </a:p>
          <a:p>
            <a:r>
              <a:rPr lang="en-US" dirty="0"/>
              <a:t>Game-theoretic Models</a:t>
            </a:r>
          </a:p>
          <a:p>
            <a:pPr lvl="1"/>
            <a:r>
              <a:rPr lang="en-US" sz="2800" dirty="0"/>
              <a:t>Sharable Good Game</a:t>
            </a:r>
          </a:p>
          <a:p>
            <a:pPr lvl="1"/>
            <a:r>
              <a:rPr lang="en-US" sz="2800" dirty="0"/>
              <a:t>Sharable Good Game with Access Cost</a:t>
            </a:r>
          </a:p>
          <a:p>
            <a:r>
              <a:rPr lang="en-US" dirty="0"/>
              <a:t>Simulation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Conclusion &lt;&lt;</a:t>
            </a:r>
          </a:p>
          <a:p>
            <a:endParaRPr lang="en-US" dirty="0"/>
          </a:p>
        </p:txBody>
      </p:sp>
      <p:pic>
        <p:nvPicPr>
          <p:cNvPr id="15" name="Picture 10" descr="Image result for finish line">
            <a:extLst>
              <a:ext uri="{FF2B5EF4-FFF2-40B4-BE49-F238E27FC236}">
                <a16:creationId xmlns:a16="http://schemas.microsoft.com/office/drawing/2014/main" id="{C2AE00B1-1035-4242-84F6-6833FC54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37" y="1575702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865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07B4-C701-44B2-B8E0-BCCFF989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158FE-8FD3-46BA-9DF7-A11BE098A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8" y="1461430"/>
            <a:ext cx="8744321" cy="48377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Goal</a:t>
            </a:r>
            <a:r>
              <a:rPr lang="en-US" dirty="0"/>
              <a:t>: To examine incentives to buy </a:t>
            </a:r>
            <a:r>
              <a:rPr lang="en-US" b="1" dirty="0"/>
              <a:t>sharable goods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Approaches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b="1" dirty="0"/>
              <a:t>game-theoretic models </a:t>
            </a:r>
          </a:p>
          <a:p>
            <a:pPr marL="0" indent="0">
              <a:buNone/>
            </a:pPr>
            <a:r>
              <a:rPr lang="en-US" b="1" dirty="0"/>
              <a:t>                          </a:t>
            </a:r>
            <a:r>
              <a:rPr lang="en-US" dirty="0"/>
              <a:t>with equilibrium analysis and simulations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Findings</a:t>
            </a:r>
            <a:r>
              <a:rPr lang="en-US" dirty="0"/>
              <a:t>: </a:t>
            </a:r>
          </a:p>
          <a:p>
            <a:pPr lvl="1"/>
            <a:r>
              <a:rPr lang="en-US" sz="2600" dirty="0"/>
              <a:t>individually optimal purchases can be harmful to society</a:t>
            </a:r>
          </a:p>
          <a:p>
            <a:pPr lvl="1"/>
            <a:r>
              <a:rPr lang="en-US" sz="2600" dirty="0"/>
              <a:t>access costs significantly reduce social inefficiency</a:t>
            </a:r>
          </a:p>
          <a:p>
            <a:pPr lvl="1"/>
            <a:r>
              <a:rPr lang="en-US" sz="2600" dirty="0"/>
              <a:t>proper access cost lies between 1/3 and 1/2 of the price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02D28-247E-448D-B480-A1385830F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DB990-B514-4300-B7F2-C6A767188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69</a:t>
            </a:fld>
            <a:r>
              <a:rPr lang="en-US" dirty="0"/>
              <a:t>/73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FD45DC-CC7A-4C0B-A852-30A048795180}"/>
              </a:ext>
            </a:extLst>
          </p:cNvPr>
          <p:cNvSpPr/>
          <p:nvPr/>
        </p:nvSpPr>
        <p:spPr>
          <a:xfrm>
            <a:off x="490290" y="3217173"/>
            <a:ext cx="4063829" cy="88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Sharable good game (SGG)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7CBB0E-1CFB-4AB5-8A97-CE1663B0F1EF}"/>
              </a:ext>
            </a:extLst>
          </p:cNvPr>
          <p:cNvSpPr/>
          <p:nvPr/>
        </p:nvSpPr>
        <p:spPr>
          <a:xfrm>
            <a:off x="4655890" y="3217173"/>
            <a:ext cx="4063829" cy="88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Sharable good game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access cost (SGG-AC)</a:t>
            </a:r>
          </a:p>
        </p:txBody>
      </p:sp>
    </p:spTree>
    <p:extLst>
      <p:ext uri="{BB962C8B-B14F-4D97-AF65-F5344CB8AC3E}">
        <p14:creationId xmlns:p14="http://schemas.microsoft.com/office/powerpoint/2010/main" val="24385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B779-0AC7-4A85-B0C5-6DD78640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Inefficiency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A2A3-9B67-4481-B24E-F93E65105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29"/>
            <a:ext cx="8103327" cy="4779714"/>
          </a:xfrm>
        </p:spPr>
        <p:txBody>
          <a:bodyPr>
            <a:normAutofit/>
          </a:bodyPr>
          <a:lstStyle/>
          <a:p>
            <a:r>
              <a:rPr lang="en-US" dirty="0"/>
              <a:t>Individually optimal outcome with </a:t>
            </a:r>
            <a:r>
              <a:rPr lang="en-US" dirty="0">
                <a:solidFill>
                  <a:srgbClr val="FF0000"/>
                </a:solidFill>
              </a:rPr>
              <a:t>6 purchases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AA502-13AF-484B-AF8E-8C641EB9D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42754-111D-46FB-89F3-02C50E256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r>
              <a:rPr lang="en-US" dirty="0"/>
              <a:t>/73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AD01B3-72BF-44C3-88F3-54CBC1D6CFF7}"/>
              </a:ext>
            </a:extLst>
          </p:cNvPr>
          <p:cNvGrpSpPr/>
          <p:nvPr/>
        </p:nvGrpSpPr>
        <p:grpSpPr>
          <a:xfrm>
            <a:off x="2665909" y="3039259"/>
            <a:ext cx="3434193" cy="1888863"/>
            <a:chOff x="2665909" y="3039259"/>
            <a:chExt cx="3434193" cy="188886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A73466-A647-4582-B34A-6999351980E4}"/>
                </a:ext>
              </a:extLst>
            </p:cNvPr>
            <p:cNvSpPr/>
            <p:nvPr/>
          </p:nvSpPr>
          <p:spPr>
            <a:xfrm>
              <a:off x="2665909" y="4494689"/>
              <a:ext cx="433433" cy="4334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4526C9-1316-4845-9324-4A72A26D33F7}"/>
                </a:ext>
              </a:extLst>
            </p:cNvPr>
            <p:cNvCxnSpPr>
              <a:cxnSpLocks/>
            </p:cNvCxnSpPr>
            <p:nvPr/>
          </p:nvCxnSpPr>
          <p:spPr>
            <a:xfrm>
              <a:off x="3394647" y="3191136"/>
              <a:ext cx="166041" cy="8848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E925C6B-87FF-4266-BDD0-7B20C7DDC1C0}"/>
                </a:ext>
              </a:extLst>
            </p:cNvPr>
            <p:cNvCxnSpPr>
              <a:cxnSpLocks/>
              <a:stCxn id="18" idx="3"/>
              <a:endCxn id="10" idx="7"/>
            </p:cNvCxnSpPr>
            <p:nvPr/>
          </p:nvCxnSpPr>
          <p:spPr>
            <a:xfrm flipH="1">
              <a:off x="3035867" y="4196104"/>
              <a:ext cx="371580" cy="3620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4DE5F0-C4A7-49CA-A2B7-F06BC04804C5}"/>
                </a:ext>
              </a:extLst>
            </p:cNvPr>
            <p:cNvCxnSpPr>
              <a:cxnSpLocks/>
            </p:cNvCxnSpPr>
            <p:nvPr/>
          </p:nvCxnSpPr>
          <p:spPr>
            <a:xfrm>
              <a:off x="3568806" y="4075983"/>
              <a:ext cx="569626" cy="6354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D676A7-2B94-4DF6-8637-FB2ACA68F997}"/>
                </a:ext>
              </a:extLst>
            </p:cNvPr>
            <p:cNvCxnSpPr>
              <a:cxnSpLocks/>
            </p:cNvCxnSpPr>
            <p:nvPr/>
          </p:nvCxnSpPr>
          <p:spPr>
            <a:xfrm>
              <a:off x="4812276" y="3255975"/>
              <a:ext cx="532092" cy="7533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273620-2698-441A-86C2-CCC29A42A0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4369" y="3218641"/>
              <a:ext cx="539016" cy="8242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F23CF0D-1F7E-42F9-A1FC-2699DF9FAC11}"/>
                </a:ext>
              </a:extLst>
            </p:cNvPr>
            <p:cNvCxnSpPr>
              <a:cxnSpLocks/>
            </p:cNvCxnSpPr>
            <p:nvPr/>
          </p:nvCxnSpPr>
          <p:spPr>
            <a:xfrm>
              <a:off x="5344368" y="4075983"/>
              <a:ext cx="539017" cy="6683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35FD942-538F-4356-BB6F-D6E34FBAD5EF}"/>
                </a:ext>
              </a:extLst>
            </p:cNvPr>
            <p:cNvCxnSpPr>
              <a:cxnSpLocks/>
              <a:stCxn id="20" idx="2"/>
              <a:endCxn id="18" idx="6"/>
            </p:cNvCxnSpPr>
            <p:nvPr/>
          </p:nvCxnSpPr>
          <p:spPr>
            <a:xfrm flipH="1">
              <a:off x="3777405" y="4042863"/>
              <a:ext cx="13537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B5460D-3D72-4554-A4CC-67CB4608D956}"/>
                </a:ext>
              </a:extLst>
            </p:cNvPr>
            <p:cNvSpPr/>
            <p:nvPr/>
          </p:nvSpPr>
          <p:spPr>
            <a:xfrm>
              <a:off x="3343972" y="3826146"/>
              <a:ext cx="433433" cy="4334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01CEDF-BE36-42DA-9F36-071E67E004CA}"/>
                </a:ext>
              </a:extLst>
            </p:cNvPr>
            <p:cNvSpPr/>
            <p:nvPr/>
          </p:nvSpPr>
          <p:spPr>
            <a:xfrm>
              <a:off x="3189366" y="3039259"/>
              <a:ext cx="433433" cy="4334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4E720D7-4576-404C-8D0F-F34F888A02D1}"/>
                </a:ext>
              </a:extLst>
            </p:cNvPr>
            <p:cNvSpPr/>
            <p:nvPr/>
          </p:nvSpPr>
          <p:spPr>
            <a:xfrm>
              <a:off x="5131114" y="3826146"/>
              <a:ext cx="433433" cy="4334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A3CAF4-E8D9-4A75-9986-66A22CD0711D}"/>
                </a:ext>
              </a:extLst>
            </p:cNvPr>
            <p:cNvSpPr/>
            <p:nvPr/>
          </p:nvSpPr>
          <p:spPr>
            <a:xfrm>
              <a:off x="5654785" y="3039259"/>
              <a:ext cx="433433" cy="4334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4B8C46-3CE1-4BEC-A3C6-FF2B0123ABF9}"/>
                </a:ext>
              </a:extLst>
            </p:cNvPr>
            <p:cNvSpPr/>
            <p:nvPr/>
          </p:nvSpPr>
          <p:spPr>
            <a:xfrm>
              <a:off x="4625275" y="3039259"/>
              <a:ext cx="433433" cy="4334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411A73D-5182-4556-8C8E-16644AE0F55B}"/>
                </a:ext>
              </a:extLst>
            </p:cNvPr>
            <p:cNvSpPr/>
            <p:nvPr/>
          </p:nvSpPr>
          <p:spPr>
            <a:xfrm>
              <a:off x="5666669" y="4494689"/>
              <a:ext cx="433433" cy="4334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4296ED0-7BAB-40AD-B09A-C3F523B6FCD0}"/>
                </a:ext>
              </a:extLst>
            </p:cNvPr>
            <p:cNvSpPr/>
            <p:nvPr/>
          </p:nvSpPr>
          <p:spPr>
            <a:xfrm>
              <a:off x="3887644" y="4494689"/>
              <a:ext cx="433433" cy="4334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7CCF0C-8424-4BF6-B51E-E4E6F216C0EA}"/>
              </a:ext>
            </a:extLst>
          </p:cNvPr>
          <p:cNvGrpSpPr/>
          <p:nvPr/>
        </p:nvGrpSpPr>
        <p:grpSpPr>
          <a:xfrm>
            <a:off x="6025945" y="3329981"/>
            <a:ext cx="2147513" cy="1425709"/>
            <a:chOff x="6025945" y="3329981"/>
            <a:chExt cx="2147513" cy="1425709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EB938D69-36CE-4296-B608-7705CB6A8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3408" y="4087847"/>
              <a:ext cx="760672" cy="47908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DFB8C28-0BD2-469C-B1AE-88C2E3AC8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5436" y="3504697"/>
              <a:ext cx="547255" cy="539798"/>
            </a:xfrm>
            <a:prstGeom prst="rect">
              <a:avLst/>
            </a:prstGeom>
          </p:spPr>
        </p:pic>
        <p:sp>
          <p:nvSpPr>
            <p:cNvPr id="40" name="Speech Bubble: Oval 39">
              <a:extLst>
                <a:ext uri="{FF2B5EF4-FFF2-40B4-BE49-F238E27FC236}">
                  <a16:creationId xmlns:a16="http://schemas.microsoft.com/office/drawing/2014/main" id="{772E6CFF-1141-4B55-A51F-DD09EE5FB6EE}"/>
                </a:ext>
              </a:extLst>
            </p:cNvPr>
            <p:cNvSpPr/>
            <p:nvPr/>
          </p:nvSpPr>
          <p:spPr>
            <a:xfrm>
              <a:off x="6025945" y="3329981"/>
              <a:ext cx="1837895" cy="1425709"/>
            </a:xfrm>
            <a:prstGeom prst="wedgeEllipseCallout">
              <a:avLst>
                <a:gd name="adj1" fmla="val -51747"/>
                <a:gd name="adj2" fmla="val 43880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E22B47A-D8A2-49BF-BA75-95FE3D5FD81D}"/>
                </a:ext>
              </a:extLst>
            </p:cNvPr>
            <p:cNvSpPr txBox="1"/>
            <p:nvPr/>
          </p:nvSpPr>
          <p:spPr>
            <a:xfrm>
              <a:off x="6841046" y="3463299"/>
              <a:ext cx="13324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</a:rPr>
                <a:t>Dan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719B780-4144-4BE5-8910-6864DD2320B9}"/>
              </a:ext>
            </a:extLst>
          </p:cNvPr>
          <p:cNvCxnSpPr>
            <a:cxnSpLocks/>
          </p:cNvCxnSpPr>
          <p:nvPr/>
        </p:nvCxnSpPr>
        <p:spPr>
          <a:xfrm flipH="1" flipV="1">
            <a:off x="3489496" y="3255582"/>
            <a:ext cx="126285" cy="63388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EC0F5B-A9B5-45FE-A58C-190DBDD8EB0F}"/>
              </a:ext>
            </a:extLst>
          </p:cNvPr>
          <p:cNvGrpSpPr/>
          <p:nvPr/>
        </p:nvGrpSpPr>
        <p:grpSpPr>
          <a:xfrm>
            <a:off x="1729003" y="4013952"/>
            <a:ext cx="1002476" cy="667038"/>
            <a:chOff x="6196617" y="2542882"/>
            <a:chExt cx="1002476" cy="66703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F47C745-D596-44D7-9619-D7478569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0492" y="2652820"/>
              <a:ext cx="760672" cy="479082"/>
            </a:xfrm>
            <a:prstGeom prst="rect">
              <a:avLst/>
            </a:prstGeom>
          </p:spPr>
        </p:pic>
        <p:sp>
          <p:nvSpPr>
            <p:cNvPr id="57" name="Speech Bubble: Oval 56">
              <a:extLst>
                <a:ext uri="{FF2B5EF4-FFF2-40B4-BE49-F238E27FC236}">
                  <a16:creationId xmlns:a16="http://schemas.microsoft.com/office/drawing/2014/main" id="{647F897D-4EE9-466A-9B70-88146EC8B6D6}"/>
                </a:ext>
              </a:extLst>
            </p:cNvPr>
            <p:cNvSpPr/>
            <p:nvPr/>
          </p:nvSpPr>
          <p:spPr>
            <a:xfrm>
              <a:off x="6196617" y="2542882"/>
              <a:ext cx="1002476" cy="667038"/>
            </a:xfrm>
            <a:prstGeom prst="wedgeEllipseCallout">
              <a:avLst>
                <a:gd name="adj1" fmla="val 60680"/>
                <a:gd name="adj2" fmla="val 51634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6AE5D3D3-BC7B-48AD-807A-222747D95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358" y="2860873"/>
            <a:ext cx="760672" cy="47908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1135C58-1A7D-4D65-A8F8-B834EBBBE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772" y="2252547"/>
            <a:ext cx="541278" cy="539798"/>
          </a:xfrm>
          <a:prstGeom prst="rect">
            <a:avLst/>
          </a:prstGeom>
        </p:spPr>
      </p:pic>
      <p:sp>
        <p:nvSpPr>
          <p:cNvPr id="63" name="Speech Bubble: Oval 62">
            <a:extLst>
              <a:ext uri="{FF2B5EF4-FFF2-40B4-BE49-F238E27FC236}">
                <a16:creationId xmlns:a16="http://schemas.microsoft.com/office/drawing/2014/main" id="{1EEA2C84-0510-4743-AAFC-952F94D7BAB6}"/>
              </a:ext>
            </a:extLst>
          </p:cNvPr>
          <p:cNvSpPr/>
          <p:nvPr/>
        </p:nvSpPr>
        <p:spPr>
          <a:xfrm>
            <a:off x="1191620" y="2047118"/>
            <a:ext cx="1975508" cy="1477874"/>
          </a:xfrm>
          <a:prstGeom prst="wedgeEllipseCallout">
            <a:avLst>
              <a:gd name="adj1" fmla="val 57553"/>
              <a:gd name="adj2" fmla="val 28612"/>
            </a:avLst>
          </a:prstGeom>
          <a:noFill/>
          <a:ln w="38100">
            <a:solidFill>
              <a:srgbClr val="54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F6A280D-FF94-4D60-A5A9-E3BCFFED749E}"/>
              </a:ext>
            </a:extLst>
          </p:cNvPr>
          <p:cNvSpPr txBox="1"/>
          <p:nvPr/>
        </p:nvSpPr>
        <p:spPr>
          <a:xfrm>
            <a:off x="1936749" y="2223541"/>
            <a:ext cx="133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44379"/>
                </a:solidFill>
              </a:rPr>
              <a:t>Carol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598FC94-0953-4AB6-8D07-C965E64C3B09}"/>
              </a:ext>
            </a:extLst>
          </p:cNvPr>
          <p:cNvCxnSpPr>
            <a:cxnSpLocks/>
          </p:cNvCxnSpPr>
          <p:nvPr/>
        </p:nvCxnSpPr>
        <p:spPr>
          <a:xfrm>
            <a:off x="5476317" y="4112228"/>
            <a:ext cx="382315" cy="49118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73C9E30-2585-4DB6-89E1-43FF67A50955}"/>
              </a:ext>
            </a:extLst>
          </p:cNvPr>
          <p:cNvGrpSpPr/>
          <p:nvPr/>
        </p:nvGrpSpPr>
        <p:grpSpPr>
          <a:xfrm>
            <a:off x="4407867" y="4229690"/>
            <a:ext cx="1002476" cy="667038"/>
            <a:chOff x="6196617" y="2542882"/>
            <a:chExt cx="1002476" cy="667038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8E7F141C-DF5E-4778-B631-1CD3B395D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0492" y="2652820"/>
              <a:ext cx="760672" cy="479082"/>
            </a:xfrm>
            <a:prstGeom prst="rect">
              <a:avLst/>
            </a:prstGeom>
          </p:spPr>
        </p:pic>
        <p:sp>
          <p:nvSpPr>
            <p:cNvPr id="86" name="Speech Bubble: Oval 85">
              <a:extLst>
                <a:ext uri="{FF2B5EF4-FFF2-40B4-BE49-F238E27FC236}">
                  <a16:creationId xmlns:a16="http://schemas.microsoft.com/office/drawing/2014/main" id="{B8CE4C29-020F-4370-97D0-E6C8A76A5E7D}"/>
                </a:ext>
              </a:extLst>
            </p:cNvPr>
            <p:cNvSpPr/>
            <p:nvPr/>
          </p:nvSpPr>
          <p:spPr>
            <a:xfrm>
              <a:off x="6196617" y="2542882"/>
              <a:ext cx="1002476" cy="667038"/>
            </a:xfrm>
            <a:prstGeom prst="wedgeEllipseCallout">
              <a:avLst>
                <a:gd name="adj1" fmla="val -75666"/>
                <a:gd name="adj2" fmla="val 23789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1997FDE-7ABE-4BDA-9E6E-F05222914096}"/>
              </a:ext>
            </a:extLst>
          </p:cNvPr>
          <p:cNvGrpSpPr/>
          <p:nvPr/>
        </p:nvGrpSpPr>
        <p:grpSpPr>
          <a:xfrm>
            <a:off x="4917199" y="2521959"/>
            <a:ext cx="1002476" cy="667038"/>
            <a:chOff x="3637194" y="2507583"/>
            <a:chExt cx="1002476" cy="667038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A8569535-2DBD-468A-A4A8-3BB8569E4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1069" y="2617521"/>
              <a:ext cx="760672" cy="479082"/>
            </a:xfrm>
            <a:prstGeom prst="rect">
              <a:avLst/>
            </a:prstGeom>
          </p:spPr>
        </p:pic>
        <p:sp>
          <p:nvSpPr>
            <p:cNvPr id="89" name="Speech Bubble: Oval 88">
              <a:extLst>
                <a:ext uri="{FF2B5EF4-FFF2-40B4-BE49-F238E27FC236}">
                  <a16:creationId xmlns:a16="http://schemas.microsoft.com/office/drawing/2014/main" id="{648B019A-0328-41F4-90B5-DE3162007494}"/>
                </a:ext>
              </a:extLst>
            </p:cNvPr>
            <p:cNvSpPr/>
            <p:nvPr/>
          </p:nvSpPr>
          <p:spPr>
            <a:xfrm>
              <a:off x="3637194" y="2507583"/>
              <a:ext cx="1002476" cy="667038"/>
            </a:xfrm>
            <a:prstGeom prst="wedgeEllipseCallout">
              <a:avLst>
                <a:gd name="adj1" fmla="val -63132"/>
                <a:gd name="adj2" fmla="val 47860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23C8444-2034-42E7-945A-B585255259CF}"/>
              </a:ext>
            </a:extLst>
          </p:cNvPr>
          <p:cNvGrpSpPr/>
          <p:nvPr/>
        </p:nvGrpSpPr>
        <p:grpSpPr>
          <a:xfrm>
            <a:off x="6061375" y="2521959"/>
            <a:ext cx="1002476" cy="667038"/>
            <a:chOff x="6068334" y="2475229"/>
            <a:chExt cx="1002476" cy="667038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AE4D9A2E-2467-43FB-8653-BDC0EF9E1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2209" y="2585167"/>
              <a:ext cx="760672" cy="479082"/>
            </a:xfrm>
            <a:prstGeom prst="rect">
              <a:avLst/>
            </a:prstGeom>
          </p:spPr>
        </p:pic>
        <p:sp>
          <p:nvSpPr>
            <p:cNvPr id="92" name="Speech Bubble: Oval 91">
              <a:extLst>
                <a:ext uri="{FF2B5EF4-FFF2-40B4-BE49-F238E27FC236}">
                  <a16:creationId xmlns:a16="http://schemas.microsoft.com/office/drawing/2014/main" id="{297B707F-4154-4CF1-8A14-9AB6F247A705}"/>
                </a:ext>
              </a:extLst>
            </p:cNvPr>
            <p:cNvSpPr/>
            <p:nvPr/>
          </p:nvSpPr>
          <p:spPr>
            <a:xfrm>
              <a:off x="6068334" y="2475229"/>
              <a:ext cx="1002476" cy="667038"/>
            </a:xfrm>
            <a:prstGeom prst="wedgeEllipseCallout">
              <a:avLst>
                <a:gd name="adj1" fmla="val -64739"/>
                <a:gd name="adj2" fmla="val 48778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01D93B-2C80-4E2E-8446-B8143A4162DC}"/>
              </a:ext>
            </a:extLst>
          </p:cNvPr>
          <p:cNvGrpSpPr/>
          <p:nvPr/>
        </p:nvGrpSpPr>
        <p:grpSpPr>
          <a:xfrm>
            <a:off x="245742" y="4931094"/>
            <a:ext cx="8424978" cy="1342571"/>
            <a:chOff x="257688" y="3799516"/>
            <a:chExt cx="8424978" cy="134257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1EFA8C4-7080-4914-9B00-531BAB1E267B}"/>
                </a:ext>
              </a:extLst>
            </p:cNvPr>
            <p:cNvSpPr txBox="1"/>
            <p:nvPr/>
          </p:nvSpPr>
          <p:spPr>
            <a:xfrm>
              <a:off x="1488689" y="3956272"/>
              <a:ext cx="7193977" cy="1077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“How can we prevent this social inefficiency?”</a:t>
              </a:r>
            </a:p>
            <a:p>
              <a:pPr algn="ctr"/>
              <a:endParaRPr lang="en-US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47" name="Picture 4" descr="Cute question mark clipart kid">
              <a:extLst>
                <a:ext uri="{FF2B5EF4-FFF2-40B4-BE49-F238E27FC236}">
                  <a16:creationId xmlns:a16="http://schemas.microsoft.com/office/drawing/2014/main" id="{E5E09EB6-2B9D-41FF-842A-08265EBF6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88" y="3799516"/>
              <a:ext cx="1231001" cy="134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211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F9E5-5A97-4982-9A61-78D682B6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Actionable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EA03F-6305-4935-B34E-9C0F7C63B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30"/>
            <a:ext cx="7903030" cy="4407664"/>
          </a:xfrm>
        </p:spPr>
        <p:txBody>
          <a:bodyPr/>
          <a:lstStyle/>
          <a:p>
            <a:r>
              <a:rPr lang="en-US" dirty="0"/>
              <a:t>Hard to mandate access costs at a societal level</a:t>
            </a:r>
          </a:p>
          <a:p>
            <a:pPr lvl="1"/>
            <a:r>
              <a:rPr lang="en-US" dirty="0"/>
              <a:t> IKEA toolkits, DVDs, etc.</a:t>
            </a:r>
          </a:p>
          <a:p>
            <a:r>
              <a:rPr lang="en-US" dirty="0"/>
              <a:t>Feasible at the level of an organization </a:t>
            </a:r>
          </a:p>
          <a:p>
            <a:r>
              <a:rPr lang="en-US" dirty="0"/>
              <a:t>Example: </a:t>
            </a:r>
            <a:r>
              <a:rPr lang="en-US" b="1" dirty="0"/>
              <a:t>University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researchers share expensive lab equipment</a:t>
            </a:r>
          </a:p>
          <a:p>
            <a:pPr lvl="1"/>
            <a:r>
              <a:rPr lang="en-US" sz="2800" dirty="0"/>
              <a:t>mandating access costs might reduce cost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F1F18-AE9F-4A9B-A635-95F986795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86C88-374A-4557-834A-790B5B43D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70</a:t>
            </a:fld>
            <a:r>
              <a:rPr lang="en-US" dirty="0"/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23641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47EB-9A70-43A8-8BC7-10B33278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Work: Coalition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60858-ED36-465F-87C9-ADCA3079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30"/>
            <a:ext cx="7876541" cy="4407664"/>
          </a:xfrm>
        </p:spPr>
        <p:txBody>
          <a:bodyPr/>
          <a:lstStyle/>
          <a:p>
            <a:r>
              <a:rPr lang="en-US" dirty="0"/>
              <a:t>Take </a:t>
            </a:r>
            <a:r>
              <a:rPr lang="en-US" b="1" dirty="0"/>
              <a:t>coalitions of nodes </a:t>
            </a:r>
            <a:r>
              <a:rPr lang="en-US" dirty="0"/>
              <a:t>into account</a:t>
            </a:r>
          </a:p>
          <a:p>
            <a:r>
              <a:rPr lang="en-US" dirty="0"/>
              <a:t>Analyze </a:t>
            </a:r>
            <a:r>
              <a:rPr lang="en-US" b="1" dirty="0"/>
              <a:t>coalition-proof equilibria</a:t>
            </a:r>
          </a:p>
          <a:p>
            <a:pPr lvl="1"/>
            <a:r>
              <a:rPr lang="en-US" sz="2800" dirty="0"/>
              <a:t>E.g., “strong Nash equilibria”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EEB2E-BD95-45D9-AA5F-D6190706D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24867-4A77-4A99-9A0A-2F0EDF719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71</a:t>
            </a:fld>
            <a:r>
              <a:rPr lang="en-US" dirty="0"/>
              <a:t>/73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F7F24D-8965-4336-A982-3BC4F46C996E}"/>
              </a:ext>
            </a:extLst>
          </p:cNvPr>
          <p:cNvCxnSpPr>
            <a:cxnSpLocks/>
          </p:cNvCxnSpPr>
          <p:nvPr/>
        </p:nvCxnSpPr>
        <p:spPr>
          <a:xfrm>
            <a:off x="1915059" y="3893093"/>
            <a:ext cx="532092" cy="753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B6E051-DFA2-4563-8B95-D8C6E714AB37}"/>
              </a:ext>
            </a:extLst>
          </p:cNvPr>
          <p:cNvCxnSpPr>
            <a:cxnSpLocks/>
          </p:cNvCxnSpPr>
          <p:nvPr/>
        </p:nvCxnSpPr>
        <p:spPr>
          <a:xfrm flipH="1">
            <a:off x="2447152" y="3855759"/>
            <a:ext cx="539016" cy="8242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A78936-5128-4F5C-89C0-55BE69F302F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447150" y="4679953"/>
            <a:ext cx="1" cy="6795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8241566-760F-4F44-847E-8B64EBF7B326}"/>
              </a:ext>
            </a:extLst>
          </p:cNvPr>
          <p:cNvSpPr/>
          <p:nvPr/>
        </p:nvSpPr>
        <p:spPr>
          <a:xfrm>
            <a:off x="2233897" y="4463264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6D9F6A-626B-4425-A2A2-638E7566A54D}"/>
              </a:ext>
            </a:extLst>
          </p:cNvPr>
          <p:cNvSpPr/>
          <p:nvPr/>
        </p:nvSpPr>
        <p:spPr>
          <a:xfrm>
            <a:off x="2757568" y="3676377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A18EBD-ACF9-41A1-B60E-3AE4A3F50A08}"/>
              </a:ext>
            </a:extLst>
          </p:cNvPr>
          <p:cNvSpPr/>
          <p:nvPr/>
        </p:nvSpPr>
        <p:spPr>
          <a:xfrm>
            <a:off x="1728058" y="3676377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51EA5D-35D3-4693-9764-281C8E1C599F}"/>
              </a:ext>
            </a:extLst>
          </p:cNvPr>
          <p:cNvSpPr/>
          <p:nvPr/>
        </p:nvSpPr>
        <p:spPr>
          <a:xfrm>
            <a:off x="2230434" y="5359461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64805E-FA85-494E-91D5-00CC3A2637E3}"/>
              </a:ext>
            </a:extLst>
          </p:cNvPr>
          <p:cNvGrpSpPr/>
          <p:nvPr/>
        </p:nvGrpSpPr>
        <p:grpSpPr>
          <a:xfrm>
            <a:off x="1095091" y="4837721"/>
            <a:ext cx="1002476" cy="667038"/>
            <a:chOff x="4566478" y="4731008"/>
            <a:chExt cx="1002476" cy="66703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341E60B-8C9B-47C0-AF09-822766CA0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0353" y="4840946"/>
              <a:ext cx="760672" cy="479082"/>
            </a:xfrm>
            <a:prstGeom prst="rect">
              <a:avLst/>
            </a:prstGeom>
          </p:spPr>
        </p:pic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CDB56466-7213-4284-A806-FD3099964AF3}"/>
                </a:ext>
              </a:extLst>
            </p:cNvPr>
            <p:cNvSpPr/>
            <p:nvPr/>
          </p:nvSpPr>
          <p:spPr>
            <a:xfrm>
              <a:off x="4566478" y="4731008"/>
              <a:ext cx="1002476" cy="667038"/>
            </a:xfrm>
            <a:prstGeom prst="wedgeEllipseCallout">
              <a:avLst>
                <a:gd name="adj1" fmla="val 57287"/>
                <a:gd name="adj2" fmla="val 46737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480B0D-8B78-43F8-B2CB-E0852B05F1E7}"/>
              </a:ext>
            </a:extLst>
          </p:cNvPr>
          <p:cNvGrpSpPr/>
          <p:nvPr/>
        </p:nvGrpSpPr>
        <p:grpSpPr>
          <a:xfrm>
            <a:off x="3464842" y="3528490"/>
            <a:ext cx="1002476" cy="667038"/>
            <a:chOff x="6068334" y="2475229"/>
            <a:chExt cx="1002476" cy="66703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9CE03E8-5F79-4F14-884A-DE9372612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2209" y="2585167"/>
              <a:ext cx="760672" cy="479082"/>
            </a:xfrm>
            <a:prstGeom prst="rect">
              <a:avLst/>
            </a:prstGeom>
          </p:spPr>
        </p:pic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9804F76D-0674-465E-AFFF-3B6A608BDCA2}"/>
                </a:ext>
              </a:extLst>
            </p:cNvPr>
            <p:cNvSpPr/>
            <p:nvPr/>
          </p:nvSpPr>
          <p:spPr>
            <a:xfrm>
              <a:off x="6068334" y="2475229"/>
              <a:ext cx="1002476" cy="667038"/>
            </a:xfrm>
            <a:prstGeom prst="wedgeEllipseCallout">
              <a:avLst>
                <a:gd name="adj1" fmla="val -71152"/>
                <a:gd name="adj2" fmla="val 7010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2" descr="Image result for cash cartoon image">
            <a:extLst>
              <a:ext uri="{FF2B5EF4-FFF2-40B4-BE49-F238E27FC236}">
                <a16:creationId xmlns:a16="http://schemas.microsoft.com/office/drawing/2014/main" id="{266A776C-EE09-4D65-AC34-75BC3A02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51" y="4334770"/>
            <a:ext cx="347554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6123218-DC5E-4DD4-9FB3-7F75CE0E8E1A}"/>
              </a:ext>
            </a:extLst>
          </p:cNvPr>
          <p:cNvCxnSpPr>
            <a:cxnSpLocks/>
            <a:endCxn id="10" idx="4"/>
          </p:cNvCxnSpPr>
          <p:nvPr/>
        </p:nvCxnSpPr>
        <p:spPr>
          <a:xfrm flipV="1">
            <a:off x="2671335" y="4109810"/>
            <a:ext cx="302950" cy="45985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7297CCD-493F-4D0C-B705-383C17F590F3}"/>
              </a:ext>
            </a:extLst>
          </p:cNvPr>
          <p:cNvCxnSpPr>
            <a:cxnSpLocks/>
          </p:cNvCxnSpPr>
          <p:nvPr/>
        </p:nvCxnSpPr>
        <p:spPr>
          <a:xfrm>
            <a:off x="6217008" y="3893093"/>
            <a:ext cx="532092" cy="753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0A5EC9C-4292-4AA9-BEF0-D076435A38D1}"/>
              </a:ext>
            </a:extLst>
          </p:cNvPr>
          <p:cNvCxnSpPr>
            <a:cxnSpLocks/>
          </p:cNvCxnSpPr>
          <p:nvPr/>
        </p:nvCxnSpPr>
        <p:spPr>
          <a:xfrm flipH="1">
            <a:off x="6749101" y="3855759"/>
            <a:ext cx="539016" cy="8242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0FB730F-5CCB-4811-B175-226E3ACCB4AB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6749099" y="4679953"/>
            <a:ext cx="1" cy="6795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92EFFCA-5D00-4CBB-93B8-F6DD23A60806}"/>
              </a:ext>
            </a:extLst>
          </p:cNvPr>
          <p:cNvSpPr/>
          <p:nvPr/>
        </p:nvSpPr>
        <p:spPr>
          <a:xfrm>
            <a:off x="6535846" y="4463264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3FE1599-0DD9-481C-A4C5-ABDCB4B56C6F}"/>
              </a:ext>
            </a:extLst>
          </p:cNvPr>
          <p:cNvSpPr/>
          <p:nvPr/>
        </p:nvSpPr>
        <p:spPr>
          <a:xfrm>
            <a:off x="7059517" y="3676377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2847D70-9725-446F-BE94-6E1E113D0BD3}"/>
              </a:ext>
            </a:extLst>
          </p:cNvPr>
          <p:cNvSpPr/>
          <p:nvPr/>
        </p:nvSpPr>
        <p:spPr>
          <a:xfrm>
            <a:off x="6030007" y="3676377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930ABFA-22E2-407E-962F-D65FAE3A7E68}"/>
              </a:ext>
            </a:extLst>
          </p:cNvPr>
          <p:cNvSpPr/>
          <p:nvPr/>
        </p:nvSpPr>
        <p:spPr>
          <a:xfrm>
            <a:off x="6532383" y="5359461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2E9754C-1688-4BAC-AA8F-3DECD733C1FE}"/>
              </a:ext>
            </a:extLst>
          </p:cNvPr>
          <p:cNvGrpSpPr/>
          <p:nvPr/>
        </p:nvGrpSpPr>
        <p:grpSpPr>
          <a:xfrm>
            <a:off x="7288769" y="4583086"/>
            <a:ext cx="1002476" cy="667038"/>
            <a:chOff x="6068334" y="2475229"/>
            <a:chExt cx="1002476" cy="667038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130DC60-A516-4CC4-89AF-AEC1650C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2209" y="2585167"/>
              <a:ext cx="760672" cy="479082"/>
            </a:xfrm>
            <a:prstGeom prst="rect">
              <a:avLst/>
            </a:prstGeom>
          </p:spPr>
        </p:pic>
        <p:sp>
          <p:nvSpPr>
            <p:cNvPr id="51" name="Speech Bubble: Oval 50">
              <a:extLst>
                <a:ext uri="{FF2B5EF4-FFF2-40B4-BE49-F238E27FC236}">
                  <a16:creationId xmlns:a16="http://schemas.microsoft.com/office/drawing/2014/main" id="{160D2544-9F92-4768-806E-56BE9F10E7F6}"/>
                </a:ext>
              </a:extLst>
            </p:cNvPr>
            <p:cNvSpPr/>
            <p:nvPr/>
          </p:nvSpPr>
          <p:spPr>
            <a:xfrm>
              <a:off x="6068334" y="2475229"/>
              <a:ext cx="1002476" cy="667038"/>
            </a:xfrm>
            <a:prstGeom prst="wedgeEllipseCallout">
              <a:avLst>
                <a:gd name="adj1" fmla="val -78278"/>
                <a:gd name="adj2" fmla="val -27261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2" descr="Image result for cash cartoon image">
            <a:extLst>
              <a:ext uri="{FF2B5EF4-FFF2-40B4-BE49-F238E27FC236}">
                <a16:creationId xmlns:a16="http://schemas.microsoft.com/office/drawing/2014/main" id="{7260D328-E9DE-46EF-BC94-770E3BD29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00" y="4334770"/>
            <a:ext cx="347554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A8EA477-EABA-4851-B45F-07123C3344B4}"/>
              </a:ext>
            </a:extLst>
          </p:cNvPr>
          <p:cNvCxnSpPr>
            <a:cxnSpLocks/>
          </p:cNvCxnSpPr>
          <p:nvPr/>
        </p:nvCxnSpPr>
        <p:spPr>
          <a:xfrm>
            <a:off x="6278828" y="4188680"/>
            <a:ext cx="265440" cy="36395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584258E-9C2F-4200-B512-0BE0862EC6FC}"/>
              </a:ext>
            </a:extLst>
          </p:cNvPr>
          <p:cNvCxnSpPr>
            <a:cxnSpLocks/>
          </p:cNvCxnSpPr>
          <p:nvPr/>
        </p:nvCxnSpPr>
        <p:spPr>
          <a:xfrm flipH="1">
            <a:off x="6958488" y="4146183"/>
            <a:ext cx="278988" cy="42348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A24439E-414B-49E0-8F77-18D611CA3A78}"/>
              </a:ext>
            </a:extLst>
          </p:cNvPr>
          <p:cNvCxnSpPr>
            <a:cxnSpLocks/>
          </p:cNvCxnSpPr>
          <p:nvPr/>
        </p:nvCxnSpPr>
        <p:spPr>
          <a:xfrm flipV="1">
            <a:off x="6862975" y="4896698"/>
            <a:ext cx="0" cy="45192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Image result for cash cartoon image">
            <a:extLst>
              <a:ext uri="{FF2B5EF4-FFF2-40B4-BE49-F238E27FC236}">
                <a16:creationId xmlns:a16="http://schemas.microsoft.com/office/drawing/2014/main" id="{37A084B4-C35E-42E7-A17F-016CF0E22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04" y="4325364"/>
            <a:ext cx="347554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Image result for cash cartoon image">
            <a:extLst>
              <a:ext uri="{FF2B5EF4-FFF2-40B4-BE49-F238E27FC236}">
                <a16:creationId xmlns:a16="http://schemas.microsoft.com/office/drawing/2014/main" id="{61397810-79F8-417D-A66A-84DBB3E20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08" y="5025021"/>
            <a:ext cx="347554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Arrow: Right 63">
            <a:extLst>
              <a:ext uri="{FF2B5EF4-FFF2-40B4-BE49-F238E27FC236}">
                <a16:creationId xmlns:a16="http://schemas.microsoft.com/office/drawing/2014/main" id="{0DC7C713-34CA-4F59-9267-16A3B4C73990}"/>
              </a:ext>
            </a:extLst>
          </p:cNvPr>
          <p:cNvSpPr/>
          <p:nvPr/>
        </p:nvSpPr>
        <p:spPr>
          <a:xfrm>
            <a:off x="3875339" y="4267869"/>
            <a:ext cx="1257300" cy="752003"/>
          </a:xfrm>
          <a:prstGeom prst="rightArrow">
            <a:avLst/>
          </a:prstGeom>
          <a:solidFill>
            <a:srgbClr val="F7A100"/>
          </a:solidFill>
          <a:ln>
            <a:solidFill>
              <a:srgbClr val="F7A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oalition">
            <a:extLst>
              <a:ext uri="{FF2B5EF4-FFF2-40B4-BE49-F238E27FC236}">
                <a16:creationId xmlns:a16="http://schemas.microsoft.com/office/drawing/2014/main" id="{6F0002A2-91F1-4CD4-B3D6-6A980FB59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68" y="4974356"/>
            <a:ext cx="1527028" cy="130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FDD3F36E-1685-486F-8CF6-8B5D9C8F1B6F}"/>
              </a:ext>
            </a:extLst>
          </p:cNvPr>
          <p:cNvGrpSpPr/>
          <p:nvPr/>
        </p:nvGrpSpPr>
        <p:grpSpPr>
          <a:xfrm>
            <a:off x="427544" y="3528490"/>
            <a:ext cx="1002476" cy="667038"/>
            <a:chOff x="6068334" y="2475229"/>
            <a:chExt cx="1002476" cy="667038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F3748CF-2616-48CF-98BC-E515F5D7D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2209" y="2585167"/>
              <a:ext cx="760672" cy="479082"/>
            </a:xfrm>
            <a:prstGeom prst="rect">
              <a:avLst/>
            </a:prstGeom>
          </p:spPr>
        </p:pic>
        <p:sp>
          <p:nvSpPr>
            <p:cNvPr id="68" name="Speech Bubble: Oval 67">
              <a:extLst>
                <a:ext uri="{FF2B5EF4-FFF2-40B4-BE49-F238E27FC236}">
                  <a16:creationId xmlns:a16="http://schemas.microsoft.com/office/drawing/2014/main" id="{514DA5B7-76C8-4DDF-A338-B9C7B0291A23}"/>
                </a:ext>
              </a:extLst>
            </p:cNvPr>
            <p:cNvSpPr/>
            <p:nvPr/>
          </p:nvSpPr>
          <p:spPr>
            <a:xfrm>
              <a:off x="6068334" y="2475229"/>
              <a:ext cx="1002476" cy="667038"/>
            </a:xfrm>
            <a:prstGeom prst="wedgeEllipseCallout">
              <a:avLst>
                <a:gd name="adj1" fmla="val 70895"/>
                <a:gd name="adj2" fmla="val 10580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21670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A70A5-D3DE-4919-824A-38CE225B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Related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4CB569-DC83-40EC-87AC-39FCB5D852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461430"/>
                <a:ext cx="7543801" cy="47826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Shin et al </a:t>
                </a:r>
                <a:r>
                  <a:rPr lang="en-US"/>
                  <a:t>[2017] </a:t>
                </a:r>
                <a:r>
                  <a:rPr lang="en-US" dirty="0"/>
                  <a:t>– the full paper</a:t>
                </a:r>
              </a:p>
              <a:p>
                <a:pPr lvl="1"/>
                <a:r>
                  <a:rPr lang="en-US" dirty="0"/>
                  <a:t>consider goods sharable with nodes within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Bramoulle</a:t>
                </a:r>
                <a:r>
                  <a:rPr lang="en-US" dirty="0"/>
                  <a:t> and </a:t>
                </a:r>
                <a:r>
                  <a:rPr lang="en-US" dirty="0" err="1"/>
                  <a:t>Kranton</a:t>
                </a:r>
                <a:r>
                  <a:rPr lang="en-US" dirty="0"/>
                  <a:t> [2007]</a:t>
                </a:r>
              </a:p>
              <a:p>
                <a:pPr lvl="1"/>
                <a:r>
                  <a:rPr lang="en-US" dirty="0"/>
                  <a:t>strategy is the amount of contribution to a public good</a:t>
                </a:r>
              </a:p>
              <a:p>
                <a:r>
                  <a:rPr lang="en-US" dirty="0"/>
                  <a:t>Elliott and Golub [2013]</a:t>
                </a:r>
              </a:p>
              <a:p>
                <a:pPr lvl="1"/>
                <a:r>
                  <a:rPr lang="en-US" dirty="0"/>
                  <a:t>consider directed and weighted graphs</a:t>
                </a:r>
              </a:p>
              <a:p>
                <a:r>
                  <a:rPr lang="en-US" dirty="0" err="1"/>
                  <a:t>Allouch</a:t>
                </a:r>
                <a:r>
                  <a:rPr lang="en-US" dirty="0"/>
                  <a:t> [2015]</a:t>
                </a:r>
              </a:p>
              <a:p>
                <a:pPr lvl="1"/>
                <a:r>
                  <a:rPr lang="en-US" dirty="0"/>
                  <a:t>consider both private goods and public goods </a:t>
                </a:r>
              </a:p>
              <a:p>
                <a:r>
                  <a:rPr lang="en-US" dirty="0"/>
                  <a:t>Jackson and </a:t>
                </a:r>
                <a:r>
                  <a:rPr lang="en-US" dirty="0" err="1"/>
                  <a:t>Zenou</a:t>
                </a:r>
                <a:r>
                  <a:rPr lang="en-US" dirty="0"/>
                  <a:t> [2014]</a:t>
                </a:r>
              </a:p>
              <a:p>
                <a:pPr lvl="1"/>
                <a:r>
                  <a:rPr lang="en-US" dirty="0"/>
                  <a:t>survey on games on networks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4CB569-DC83-40EC-87AC-39FCB5D852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461430"/>
                <a:ext cx="7543801" cy="4782616"/>
              </a:xfrm>
              <a:blipFill>
                <a:blip r:embed="rId3"/>
                <a:stretch>
                  <a:fillRect l="-2666" t="-2168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49F95-2037-4EC3-B48C-D7B481F8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4806D-036A-4147-9C2F-BC3C9B191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72</a:t>
            </a:fld>
            <a:r>
              <a:rPr lang="en-US" dirty="0"/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4637313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62100"/>
            <a:ext cx="8585200" cy="4781550"/>
          </a:xfrm>
        </p:spPr>
        <p:txBody>
          <a:bodyPr>
            <a:normAutofit/>
          </a:bodyPr>
          <a:lstStyle/>
          <a:p>
            <a:r>
              <a:rPr lang="en-US" dirty="0"/>
              <a:t>Paper: </a:t>
            </a:r>
            <a:r>
              <a:rPr lang="en-US" sz="2300" dirty="0">
                <a:hlinkClick r:id="rId3"/>
              </a:rPr>
              <a:t>http://www.cs.cmu.edu/~kijungs/papers/sggIJCAI2017.pdf</a:t>
            </a:r>
            <a:endParaRPr lang="en-US" sz="2300" dirty="0"/>
          </a:p>
          <a:p>
            <a:r>
              <a:rPr lang="en-US" dirty="0"/>
              <a:t>Email: </a:t>
            </a:r>
            <a:r>
              <a:rPr lang="en-US" sz="2400" dirty="0">
                <a:hlinkClick r:id="rId4"/>
              </a:rPr>
              <a:t>kijungs@cs.cmu.edu</a:t>
            </a: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</p:spPr>
        <p:txBody>
          <a:bodyPr/>
          <a:lstStyle/>
          <a:p>
            <a:r>
              <a:rPr lang="en-US" dirty="0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73</a:t>
            </a:fld>
            <a:r>
              <a:rPr lang="en-US" dirty="0"/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66492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70EF-DFC7-4E5A-9AB7-CE9715D7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51" y="286605"/>
            <a:ext cx="8287119" cy="1054704"/>
          </a:xfrm>
        </p:spPr>
        <p:txBody>
          <a:bodyPr>
            <a:normAutofit/>
          </a:bodyPr>
          <a:lstStyle/>
          <a:p>
            <a:r>
              <a:rPr lang="en-US" dirty="0"/>
              <a:t>Moving toward Social Optimum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FA80B-37AA-4BA3-8A9A-8BB9B7DFD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384F2-D493-44E0-8456-C80C1F0D7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r>
              <a:rPr lang="en-US" dirty="0"/>
              <a:t>/73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115C39-DFE0-423F-BD82-66F59572911C}"/>
              </a:ext>
            </a:extLst>
          </p:cNvPr>
          <p:cNvGrpSpPr/>
          <p:nvPr/>
        </p:nvGrpSpPr>
        <p:grpSpPr>
          <a:xfrm>
            <a:off x="245742" y="4931094"/>
            <a:ext cx="8424978" cy="1342571"/>
            <a:chOff x="257688" y="3799516"/>
            <a:chExt cx="8424978" cy="13425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9476A1-DDB3-4EC5-8982-222E1789DE0D}"/>
                </a:ext>
              </a:extLst>
            </p:cNvPr>
            <p:cNvSpPr txBox="1"/>
            <p:nvPr/>
          </p:nvSpPr>
          <p:spPr>
            <a:xfrm>
              <a:off x="1488689" y="4008524"/>
              <a:ext cx="7193977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“How can we make people to stick with </a:t>
              </a:r>
            </a:p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socially optimal outcome?” </a:t>
              </a:r>
            </a:p>
          </p:txBody>
        </p:sp>
        <p:pic>
          <p:nvPicPr>
            <p:cNvPr id="8" name="Picture 4" descr="Cute question mark clipart kid">
              <a:extLst>
                <a:ext uri="{FF2B5EF4-FFF2-40B4-BE49-F238E27FC236}">
                  <a16:creationId xmlns:a16="http://schemas.microsoft.com/office/drawing/2014/main" id="{9552B252-47C9-4EE1-8669-9005C96AF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88" y="3799516"/>
              <a:ext cx="1231001" cy="134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FE52E6-DAC9-4FF9-A1CA-77433E3D4E5F}"/>
              </a:ext>
            </a:extLst>
          </p:cNvPr>
          <p:cNvSpPr/>
          <p:nvPr/>
        </p:nvSpPr>
        <p:spPr>
          <a:xfrm>
            <a:off x="2665909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1E72F-39A3-48C9-BE6E-164CD7808D51}"/>
              </a:ext>
            </a:extLst>
          </p:cNvPr>
          <p:cNvCxnSpPr>
            <a:cxnSpLocks/>
          </p:cNvCxnSpPr>
          <p:nvPr/>
        </p:nvCxnSpPr>
        <p:spPr>
          <a:xfrm>
            <a:off x="3394647" y="3191136"/>
            <a:ext cx="166041" cy="88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0716A7-1E3E-4DBC-96CA-6DEE71014EFE}"/>
              </a:ext>
            </a:extLst>
          </p:cNvPr>
          <p:cNvCxnSpPr>
            <a:cxnSpLocks/>
            <a:stCxn id="21" idx="3"/>
            <a:endCxn id="13" idx="7"/>
          </p:cNvCxnSpPr>
          <p:nvPr/>
        </p:nvCxnSpPr>
        <p:spPr>
          <a:xfrm flipH="1">
            <a:off x="3035867" y="4196104"/>
            <a:ext cx="371580" cy="362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B3C1F1-F685-40A7-B866-45BD51284E30}"/>
              </a:ext>
            </a:extLst>
          </p:cNvPr>
          <p:cNvCxnSpPr>
            <a:cxnSpLocks/>
          </p:cNvCxnSpPr>
          <p:nvPr/>
        </p:nvCxnSpPr>
        <p:spPr>
          <a:xfrm>
            <a:off x="3568806" y="4075983"/>
            <a:ext cx="569626" cy="6354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2E4EFB-3387-4B6D-93F9-A4AB0858F712}"/>
              </a:ext>
            </a:extLst>
          </p:cNvPr>
          <p:cNvCxnSpPr>
            <a:cxnSpLocks/>
          </p:cNvCxnSpPr>
          <p:nvPr/>
        </p:nvCxnSpPr>
        <p:spPr>
          <a:xfrm>
            <a:off x="4812276" y="3255975"/>
            <a:ext cx="532092" cy="753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37E471-53AA-4DFA-A471-0E062CBFE22D}"/>
              </a:ext>
            </a:extLst>
          </p:cNvPr>
          <p:cNvCxnSpPr>
            <a:cxnSpLocks/>
          </p:cNvCxnSpPr>
          <p:nvPr/>
        </p:nvCxnSpPr>
        <p:spPr>
          <a:xfrm flipH="1">
            <a:off x="5344369" y="3218641"/>
            <a:ext cx="539016" cy="8242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9CB03F-3A13-44E9-A2BB-A9B673485A62}"/>
              </a:ext>
            </a:extLst>
          </p:cNvPr>
          <p:cNvCxnSpPr>
            <a:cxnSpLocks/>
          </p:cNvCxnSpPr>
          <p:nvPr/>
        </p:nvCxnSpPr>
        <p:spPr>
          <a:xfrm>
            <a:off x="5344368" y="4075983"/>
            <a:ext cx="539017" cy="668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1466FF-4792-4785-97B5-D58891C203DD}"/>
              </a:ext>
            </a:extLst>
          </p:cNvPr>
          <p:cNvCxnSpPr>
            <a:cxnSpLocks/>
            <a:stCxn id="23" idx="2"/>
            <a:endCxn id="21" idx="6"/>
          </p:cNvCxnSpPr>
          <p:nvPr/>
        </p:nvCxnSpPr>
        <p:spPr>
          <a:xfrm flipH="1">
            <a:off x="3777405" y="4042863"/>
            <a:ext cx="13537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3508331-5EBA-4582-810F-32026C64E585}"/>
              </a:ext>
            </a:extLst>
          </p:cNvPr>
          <p:cNvSpPr/>
          <p:nvPr/>
        </p:nvSpPr>
        <p:spPr>
          <a:xfrm>
            <a:off x="3343972" y="3826146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6963E81-4F2C-4E36-B5A9-6136A2F2EA59}"/>
              </a:ext>
            </a:extLst>
          </p:cNvPr>
          <p:cNvSpPr/>
          <p:nvPr/>
        </p:nvSpPr>
        <p:spPr>
          <a:xfrm>
            <a:off x="3189366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348BC8-EA6D-4806-A6F5-7C01AD98C9B5}"/>
              </a:ext>
            </a:extLst>
          </p:cNvPr>
          <p:cNvSpPr/>
          <p:nvPr/>
        </p:nvSpPr>
        <p:spPr>
          <a:xfrm>
            <a:off x="5131114" y="3826146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773025-C358-4771-A1AE-A11593867789}"/>
              </a:ext>
            </a:extLst>
          </p:cNvPr>
          <p:cNvSpPr/>
          <p:nvPr/>
        </p:nvSpPr>
        <p:spPr>
          <a:xfrm>
            <a:off x="5654785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F1AE0C0-4E79-41F4-939C-83D85A27E4B1}"/>
              </a:ext>
            </a:extLst>
          </p:cNvPr>
          <p:cNvSpPr/>
          <p:nvPr/>
        </p:nvSpPr>
        <p:spPr>
          <a:xfrm>
            <a:off x="4625275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EFC8A1C-A6A0-430E-8C76-81518A5F1494}"/>
              </a:ext>
            </a:extLst>
          </p:cNvPr>
          <p:cNvSpPr/>
          <p:nvPr/>
        </p:nvSpPr>
        <p:spPr>
          <a:xfrm>
            <a:off x="5666669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730CC92-E057-47C0-9623-E984BF44B28D}"/>
              </a:ext>
            </a:extLst>
          </p:cNvPr>
          <p:cNvSpPr/>
          <p:nvPr/>
        </p:nvSpPr>
        <p:spPr>
          <a:xfrm>
            <a:off x="3887644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438BCD-A723-4A55-A233-9F3CA91DBE4D}"/>
              </a:ext>
            </a:extLst>
          </p:cNvPr>
          <p:cNvGrpSpPr/>
          <p:nvPr/>
        </p:nvGrpSpPr>
        <p:grpSpPr>
          <a:xfrm>
            <a:off x="3066203" y="3367955"/>
            <a:ext cx="2764953" cy="1289954"/>
            <a:chOff x="3066203" y="3431455"/>
            <a:chExt cx="2764953" cy="1289954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9A9B2EC-0690-42EE-9AF7-ADF1069F0AA8}"/>
                </a:ext>
              </a:extLst>
            </p:cNvPr>
            <p:cNvCxnSpPr>
              <a:cxnSpLocks/>
            </p:cNvCxnSpPr>
            <p:nvPr/>
          </p:nvCxnSpPr>
          <p:spPr>
            <a:xfrm>
              <a:off x="3520564" y="3431455"/>
              <a:ext cx="119817" cy="57448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5A6AD5C-B9DE-4BDD-91D2-5665B7B9D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6203" y="4242001"/>
              <a:ext cx="445082" cy="463322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874DB27-DE64-4902-8DEA-A4B4B88052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60837" y="4144869"/>
              <a:ext cx="410344" cy="450534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11DB46A-5F20-42FD-A3ED-33ECAE01B33F}"/>
                </a:ext>
              </a:extLst>
            </p:cNvPr>
            <p:cNvCxnSpPr>
              <a:cxnSpLocks/>
            </p:cNvCxnSpPr>
            <p:nvPr/>
          </p:nvCxnSpPr>
          <p:spPr>
            <a:xfrm>
              <a:off x="4875476" y="3511191"/>
              <a:ext cx="385725" cy="556649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EA8DF93-E36F-4608-BE5E-1D787839F8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9995" y="3494327"/>
              <a:ext cx="381161" cy="565353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27D0F00-0FEA-43F9-BFF3-E8CC541026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6729" y="4235363"/>
              <a:ext cx="409633" cy="48604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7AF8C58-18DD-4303-8A80-C782E279A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29"/>
            <a:ext cx="8103327" cy="1145628"/>
          </a:xfrm>
        </p:spPr>
        <p:txBody>
          <a:bodyPr>
            <a:normAutofit/>
          </a:bodyPr>
          <a:lstStyle/>
          <a:p>
            <a:r>
              <a:rPr lang="en-US" dirty="0"/>
              <a:t>Recall the </a:t>
            </a:r>
            <a:r>
              <a:rPr lang="en-US" b="1" dirty="0"/>
              <a:t>socially optimal outcome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CD3EADF-DA2F-4C39-86AB-25D28C6E6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962" y="4085461"/>
            <a:ext cx="760672" cy="47908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D80942B-94E8-4EE5-957A-6A58F482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418" y="3493954"/>
            <a:ext cx="540326" cy="540326"/>
          </a:xfrm>
          <a:prstGeom prst="rect">
            <a:avLst/>
          </a:prstGeom>
        </p:spPr>
      </p:pic>
      <p:sp>
        <p:nvSpPr>
          <p:cNvPr id="48" name="Speech Bubble: Oval 47">
            <a:extLst>
              <a:ext uri="{FF2B5EF4-FFF2-40B4-BE49-F238E27FC236}">
                <a16:creationId xmlns:a16="http://schemas.microsoft.com/office/drawing/2014/main" id="{9422CD71-062F-4262-B124-27E9649D9715}"/>
              </a:ext>
            </a:extLst>
          </p:cNvPr>
          <p:cNvSpPr/>
          <p:nvPr/>
        </p:nvSpPr>
        <p:spPr>
          <a:xfrm>
            <a:off x="6025945" y="3329981"/>
            <a:ext cx="1670255" cy="1425709"/>
          </a:xfrm>
          <a:prstGeom prst="wedgeEllipseCallout">
            <a:avLst>
              <a:gd name="adj1" fmla="val -65843"/>
              <a:gd name="adj2" fmla="val 104"/>
            </a:avLst>
          </a:prstGeom>
          <a:noFill/>
          <a:ln w="38100">
            <a:solidFill>
              <a:srgbClr val="F7A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FE795A-8911-4027-8866-21558FAA851D}"/>
              </a:ext>
            </a:extLst>
          </p:cNvPr>
          <p:cNvSpPr txBox="1"/>
          <p:nvPr/>
        </p:nvSpPr>
        <p:spPr>
          <a:xfrm>
            <a:off x="6798128" y="3471729"/>
            <a:ext cx="133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7A100"/>
                </a:solidFill>
              </a:rPr>
              <a:t>Bob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F2C25EB-EE6C-4A3B-971B-C420B0CA29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929" y="3274500"/>
            <a:ext cx="471003" cy="45942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44D1880-81AC-43CD-8727-634EDBD97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350" y="3831817"/>
            <a:ext cx="760672" cy="479082"/>
          </a:xfrm>
          <a:prstGeom prst="rect">
            <a:avLst/>
          </a:prstGeom>
        </p:spPr>
      </p:pic>
      <p:sp>
        <p:nvSpPr>
          <p:cNvPr id="52" name="Speech Bubble: Oval 51">
            <a:extLst>
              <a:ext uri="{FF2B5EF4-FFF2-40B4-BE49-F238E27FC236}">
                <a16:creationId xmlns:a16="http://schemas.microsoft.com/office/drawing/2014/main" id="{2BDAB4F9-7B94-4A27-9A82-9506A3228BCD}"/>
              </a:ext>
            </a:extLst>
          </p:cNvPr>
          <p:cNvSpPr/>
          <p:nvPr/>
        </p:nvSpPr>
        <p:spPr>
          <a:xfrm>
            <a:off x="1365779" y="3036010"/>
            <a:ext cx="1670966" cy="1425709"/>
          </a:xfrm>
          <a:prstGeom prst="wedgeEllipseCallout">
            <a:avLst>
              <a:gd name="adj1" fmla="val 60073"/>
              <a:gd name="adj2" fmla="val 17746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AD31734-9DC1-4C37-B45E-806193F0A1E4}"/>
              </a:ext>
            </a:extLst>
          </p:cNvPr>
          <p:cNvSpPr txBox="1"/>
          <p:nvPr/>
        </p:nvSpPr>
        <p:spPr>
          <a:xfrm>
            <a:off x="1957767" y="3203024"/>
            <a:ext cx="133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256826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Image result for cash cartoon image">
            <a:extLst>
              <a:ext uri="{FF2B5EF4-FFF2-40B4-BE49-F238E27FC236}">
                <a16:creationId xmlns:a16="http://schemas.microsoft.com/office/drawing/2014/main" id="{3FC82719-3120-4C39-B9D5-4DB5C0AC5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30" y="3559584"/>
            <a:ext cx="347554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 result for cash cartoon image">
            <a:extLst>
              <a:ext uri="{FF2B5EF4-FFF2-40B4-BE49-F238E27FC236}">
                <a16:creationId xmlns:a16="http://schemas.microsoft.com/office/drawing/2014/main" id="{DB26B837-B08A-4BBB-B8FB-A7ACF0D0D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54" y="3620532"/>
            <a:ext cx="347554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cash cartoon image">
            <a:extLst>
              <a:ext uri="{FF2B5EF4-FFF2-40B4-BE49-F238E27FC236}">
                <a16:creationId xmlns:a16="http://schemas.microsoft.com/office/drawing/2014/main" id="{C19E12F9-52A1-4793-9C5F-F0429DC59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92" y="4430858"/>
            <a:ext cx="347554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mage result for cash cartoon image">
            <a:extLst>
              <a:ext uri="{FF2B5EF4-FFF2-40B4-BE49-F238E27FC236}">
                <a16:creationId xmlns:a16="http://schemas.microsoft.com/office/drawing/2014/main" id="{936E7BD6-3383-44D5-9831-2E69DAE9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26" y="4100976"/>
            <a:ext cx="347554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Image result for cash cartoon image">
            <a:extLst>
              <a:ext uri="{FF2B5EF4-FFF2-40B4-BE49-F238E27FC236}">
                <a16:creationId xmlns:a16="http://schemas.microsoft.com/office/drawing/2014/main" id="{25F4007B-53B0-4A3E-97C4-C1EF6563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78" y="4418767"/>
            <a:ext cx="347554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D50EA-F05F-4D56-8E07-51721A7CF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Imposing Access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B962-E6E2-4797-9732-3FED8A1DB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" y="1461430"/>
            <a:ext cx="8347168" cy="4407664"/>
          </a:xfrm>
        </p:spPr>
        <p:txBody>
          <a:bodyPr/>
          <a:lstStyle/>
          <a:p>
            <a:r>
              <a:rPr lang="en-US" dirty="0"/>
              <a:t>Renters pay a </a:t>
            </a:r>
            <a:r>
              <a:rPr lang="en-US" b="1" dirty="0"/>
              <a:t>cost </a:t>
            </a:r>
            <a:r>
              <a:rPr lang="en-US" dirty="0"/>
              <a:t>for getting </a:t>
            </a:r>
            <a:r>
              <a:rPr lang="en-US" b="1" dirty="0"/>
              <a:t>permanent</a:t>
            </a:r>
            <a:r>
              <a:rPr lang="en-US" dirty="0"/>
              <a:t> </a:t>
            </a:r>
            <a:r>
              <a:rPr lang="en-US" b="1" dirty="0"/>
              <a:t>access</a:t>
            </a:r>
          </a:p>
          <a:p>
            <a:r>
              <a:rPr lang="en-US" dirty="0"/>
              <a:t>Access cost is </a:t>
            </a:r>
            <a:r>
              <a:rPr lang="en-US" b="1" dirty="0"/>
              <a:t>half</a:t>
            </a:r>
            <a:r>
              <a:rPr lang="en-US" dirty="0"/>
              <a:t> the price of a toolkit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C80D8-D1B8-424C-B1D9-F99328971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Why You Should Charge Your Friends for Borrowing Your Stuff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CB2A4-9BA8-40C4-AFA9-5CF139118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r>
              <a:rPr lang="en-US" dirty="0"/>
              <a:t>/73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A13291-FE67-481B-88F6-C6759C1AB233}"/>
              </a:ext>
            </a:extLst>
          </p:cNvPr>
          <p:cNvSpPr/>
          <p:nvPr/>
        </p:nvSpPr>
        <p:spPr>
          <a:xfrm>
            <a:off x="2665909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E32677-C000-4C54-9942-C9FAE8435AD8}"/>
              </a:ext>
            </a:extLst>
          </p:cNvPr>
          <p:cNvCxnSpPr>
            <a:cxnSpLocks/>
          </p:cNvCxnSpPr>
          <p:nvPr/>
        </p:nvCxnSpPr>
        <p:spPr>
          <a:xfrm>
            <a:off x="3394647" y="3191136"/>
            <a:ext cx="166041" cy="88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E3FC2-2D11-4707-8F41-8710B3FFD2A1}"/>
              </a:ext>
            </a:extLst>
          </p:cNvPr>
          <p:cNvCxnSpPr>
            <a:cxnSpLocks/>
            <a:stCxn id="18" idx="3"/>
            <a:endCxn id="10" idx="7"/>
          </p:cNvCxnSpPr>
          <p:nvPr/>
        </p:nvCxnSpPr>
        <p:spPr>
          <a:xfrm flipH="1">
            <a:off x="3035867" y="4196104"/>
            <a:ext cx="371580" cy="362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DD2C2D-BDD9-42A5-A491-861D119AC0CA}"/>
              </a:ext>
            </a:extLst>
          </p:cNvPr>
          <p:cNvCxnSpPr>
            <a:cxnSpLocks/>
          </p:cNvCxnSpPr>
          <p:nvPr/>
        </p:nvCxnSpPr>
        <p:spPr>
          <a:xfrm>
            <a:off x="3568806" y="4075983"/>
            <a:ext cx="569626" cy="6354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4FD587-28CF-40D6-87E0-97C48E3FCCC7}"/>
              </a:ext>
            </a:extLst>
          </p:cNvPr>
          <p:cNvCxnSpPr>
            <a:cxnSpLocks/>
          </p:cNvCxnSpPr>
          <p:nvPr/>
        </p:nvCxnSpPr>
        <p:spPr>
          <a:xfrm>
            <a:off x="4812276" y="3255975"/>
            <a:ext cx="532092" cy="753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420620-C3FF-4C75-A7D5-FAAEB46ABE00}"/>
              </a:ext>
            </a:extLst>
          </p:cNvPr>
          <p:cNvCxnSpPr>
            <a:cxnSpLocks/>
          </p:cNvCxnSpPr>
          <p:nvPr/>
        </p:nvCxnSpPr>
        <p:spPr>
          <a:xfrm flipH="1">
            <a:off x="5344369" y="3218641"/>
            <a:ext cx="539016" cy="8242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38F25F-C064-4306-8A5D-EE7CE2586056}"/>
              </a:ext>
            </a:extLst>
          </p:cNvPr>
          <p:cNvCxnSpPr>
            <a:cxnSpLocks/>
          </p:cNvCxnSpPr>
          <p:nvPr/>
        </p:nvCxnSpPr>
        <p:spPr>
          <a:xfrm>
            <a:off x="5344368" y="4075983"/>
            <a:ext cx="539017" cy="668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5D9D3B-CA66-4AB2-9215-DA50CFEEBE55}"/>
              </a:ext>
            </a:extLst>
          </p:cNvPr>
          <p:cNvCxnSpPr>
            <a:cxnSpLocks/>
            <a:stCxn id="20" idx="2"/>
            <a:endCxn id="18" idx="6"/>
          </p:cNvCxnSpPr>
          <p:nvPr/>
        </p:nvCxnSpPr>
        <p:spPr>
          <a:xfrm flipH="1">
            <a:off x="3777405" y="4042863"/>
            <a:ext cx="13537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C626F3-DDE5-4068-92DB-FF2E34C32DD2}"/>
              </a:ext>
            </a:extLst>
          </p:cNvPr>
          <p:cNvSpPr/>
          <p:nvPr/>
        </p:nvSpPr>
        <p:spPr>
          <a:xfrm>
            <a:off x="3343972" y="3826146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266D07-A5EC-40B2-93CC-092F838F57C9}"/>
              </a:ext>
            </a:extLst>
          </p:cNvPr>
          <p:cNvSpPr/>
          <p:nvPr/>
        </p:nvSpPr>
        <p:spPr>
          <a:xfrm>
            <a:off x="3189366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74F83B0-E178-4B4B-A9DC-73BD8F347E06}"/>
              </a:ext>
            </a:extLst>
          </p:cNvPr>
          <p:cNvSpPr/>
          <p:nvPr/>
        </p:nvSpPr>
        <p:spPr>
          <a:xfrm>
            <a:off x="5131114" y="3826146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D3C88B6-5AB3-4849-8E4A-41433B3ED808}"/>
              </a:ext>
            </a:extLst>
          </p:cNvPr>
          <p:cNvSpPr/>
          <p:nvPr/>
        </p:nvSpPr>
        <p:spPr>
          <a:xfrm>
            <a:off x="5654785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3899AFE-0704-4DFD-97B6-8DDBDABA81CF}"/>
              </a:ext>
            </a:extLst>
          </p:cNvPr>
          <p:cNvSpPr/>
          <p:nvPr/>
        </p:nvSpPr>
        <p:spPr>
          <a:xfrm>
            <a:off x="4625275" y="303925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434FF3-5066-426A-93E2-AEB168660636}"/>
              </a:ext>
            </a:extLst>
          </p:cNvPr>
          <p:cNvSpPr/>
          <p:nvPr/>
        </p:nvSpPr>
        <p:spPr>
          <a:xfrm>
            <a:off x="5666669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E56F006-126B-4259-907C-D58F85497EB2}"/>
              </a:ext>
            </a:extLst>
          </p:cNvPr>
          <p:cNvSpPr/>
          <p:nvPr/>
        </p:nvSpPr>
        <p:spPr>
          <a:xfrm>
            <a:off x="3887644" y="4494689"/>
            <a:ext cx="433433" cy="433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B9D8452-2737-4993-9C6E-D26E5A955D4E}"/>
              </a:ext>
            </a:extLst>
          </p:cNvPr>
          <p:cNvCxnSpPr>
            <a:cxnSpLocks/>
          </p:cNvCxnSpPr>
          <p:nvPr/>
        </p:nvCxnSpPr>
        <p:spPr>
          <a:xfrm>
            <a:off x="3520564" y="3367955"/>
            <a:ext cx="119817" cy="57448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1E247A-2E5C-4920-AFA4-F91A3B61DEC5}"/>
              </a:ext>
            </a:extLst>
          </p:cNvPr>
          <p:cNvCxnSpPr>
            <a:cxnSpLocks/>
          </p:cNvCxnSpPr>
          <p:nvPr/>
        </p:nvCxnSpPr>
        <p:spPr>
          <a:xfrm flipV="1">
            <a:off x="3066203" y="4178501"/>
            <a:ext cx="445082" cy="46332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78E7DD3-C987-4CA2-9200-C99B1DC97D2C}"/>
              </a:ext>
            </a:extLst>
          </p:cNvPr>
          <p:cNvCxnSpPr>
            <a:cxnSpLocks/>
          </p:cNvCxnSpPr>
          <p:nvPr/>
        </p:nvCxnSpPr>
        <p:spPr>
          <a:xfrm flipH="1" flipV="1">
            <a:off x="3660837" y="4081369"/>
            <a:ext cx="410344" cy="45053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9A2E2BA-8A3C-484F-B872-CEA128C3199C}"/>
              </a:ext>
            </a:extLst>
          </p:cNvPr>
          <p:cNvCxnSpPr>
            <a:cxnSpLocks/>
          </p:cNvCxnSpPr>
          <p:nvPr/>
        </p:nvCxnSpPr>
        <p:spPr>
          <a:xfrm>
            <a:off x="4875476" y="3447691"/>
            <a:ext cx="385725" cy="55664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2ACE868-4F31-48FD-A46E-C9E89F4E72D0}"/>
              </a:ext>
            </a:extLst>
          </p:cNvPr>
          <p:cNvCxnSpPr>
            <a:cxnSpLocks/>
          </p:cNvCxnSpPr>
          <p:nvPr/>
        </p:nvCxnSpPr>
        <p:spPr>
          <a:xfrm flipH="1">
            <a:off x="5449995" y="3430827"/>
            <a:ext cx="381161" cy="56535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F10C61-703E-4878-921D-CF42979FF36A}"/>
              </a:ext>
            </a:extLst>
          </p:cNvPr>
          <p:cNvCxnSpPr>
            <a:cxnSpLocks/>
          </p:cNvCxnSpPr>
          <p:nvPr/>
        </p:nvCxnSpPr>
        <p:spPr>
          <a:xfrm flipH="1" flipV="1">
            <a:off x="5326729" y="4171863"/>
            <a:ext cx="409633" cy="48604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Image result for cash cartoon image">
            <a:extLst>
              <a:ext uri="{FF2B5EF4-FFF2-40B4-BE49-F238E27FC236}">
                <a16:creationId xmlns:a16="http://schemas.microsoft.com/office/drawing/2014/main" id="{C0AC0424-3259-49CC-9FA6-13D210FF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05" y="3445056"/>
            <a:ext cx="347554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A301AA8C-CD2D-4076-A726-631CBEB5DD57}"/>
              </a:ext>
            </a:extLst>
          </p:cNvPr>
          <p:cNvGrpSpPr/>
          <p:nvPr/>
        </p:nvGrpSpPr>
        <p:grpSpPr>
          <a:xfrm>
            <a:off x="80642" y="4931094"/>
            <a:ext cx="8864337" cy="1342571"/>
            <a:chOff x="257688" y="3799516"/>
            <a:chExt cx="8864337" cy="134257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C7F059-8DC5-42D3-ACF1-CF9DC3024A3E}"/>
                </a:ext>
              </a:extLst>
            </p:cNvPr>
            <p:cNvSpPr txBox="1"/>
            <p:nvPr/>
          </p:nvSpPr>
          <p:spPr>
            <a:xfrm>
              <a:off x="1488689" y="3982398"/>
              <a:ext cx="7633336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“Does everyone want to stick to </a:t>
              </a:r>
            </a:p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their current decisions?”</a:t>
              </a:r>
            </a:p>
          </p:txBody>
        </p:sp>
        <p:pic>
          <p:nvPicPr>
            <p:cNvPr id="53" name="Picture 4" descr="Cute question mark clipart kid">
              <a:extLst>
                <a:ext uri="{FF2B5EF4-FFF2-40B4-BE49-F238E27FC236}">
                  <a16:creationId xmlns:a16="http://schemas.microsoft.com/office/drawing/2014/main" id="{4B1956D5-D2CB-4B15-B35C-E5F019254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88" y="3799516"/>
              <a:ext cx="1231001" cy="134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77E586E7-DE2D-4E8D-BB86-C79595611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962" y="4085461"/>
            <a:ext cx="760672" cy="47908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5900CC7-B04F-4431-86F5-AF64CD057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8418" y="3493954"/>
            <a:ext cx="540326" cy="540326"/>
          </a:xfrm>
          <a:prstGeom prst="rect">
            <a:avLst/>
          </a:prstGeom>
        </p:spPr>
      </p:pic>
      <p:sp>
        <p:nvSpPr>
          <p:cNvPr id="55" name="Speech Bubble: Oval 54">
            <a:extLst>
              <a:ext uri="{FF2B5EF4-FFF2-40B4-BE49-F238E27FC236}">
                <a16:creationId xmlns:a16="http://schemas.microsoft.com/office/drawing/2014/main" id="{85FF51C0-6F28-4E6B-B382-CE3D2E54AE68}"/>
              </a:ext>
            </a:extLst>
          </p:cNvPr>
          <p:cNvSpPr/>
          <p:nvPr/>
        </p:nvSpPr>
        <p:spPr>
          <a:xfrm>
            <a:off x="6025945" y="3329981"/>
            <a:ext cx="1670255" cy="1425709"/>
          </a:xfrm>
          <a:prstGeom prst="wedgeEllipseCallout">
            <a:avLst>
              <a:gd name="adj1" fmla="val -65843"/>
              <a:gd name="adj2" fmla="val 104"/>
            </a:avLst>
          </a:prstGeom>
          <a:noFill/>
          <a:ln w="38100">
            <a:solidFill>
              <a:srgbClr val="F7A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8528D70-385E-455F-835D-69F1F52A3A1F}"/>
              </a:ext>
            </a:extLst>
          </p:cNvPr>
          <p:cNvSpPr txBox="1"/>
          <p:nvPr/>
        </p:nvSpPr>
        <p:spPr>
          <a:xfrm>
            <a:off x="6798128" y="3471729"/>
            <a:ext cx="133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7A100"/>
                </a:solidFill>
              </a:rPr>
              <a:t>Bob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E9A7BE5-994B-4457-80DC-5AFF91F2E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1929" y="3274500"/>
            <a:ext cx="471003" cy="45942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8EFDDCD-51A7-4CD3-9214-FD9CFD192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5350" y="3831817"/>
            <a:ext cx="760672" cy="479082"/>
          </a:xfrm>
          <a:prstGeom prst="rect">
            <a:avLst/>
          </a:prstGeom>
        </p:spPr>
      </p:pic>
      <p:sp>
        <p:nvSpPr>
          <p:cNvPr id="59" name="Speech Bubble: Oval 58">
            <a:extLst>
              <a:ext uri="{FF2B5EF4-FFF2-40B4-BE49-F238E27FC236}">
                <a16:creationId xmlns:a16="http://schemas.microsoft.com/office/drawing/2014/main" id="{E47D02FF-474E-46B3-9FDD-83D061472AED}"/>
              </a:ext>
            </a:extLst>
          </p:cNvPr>
          <p:cNvSpPr/>
          <p:nvPr/>
        </p:nvSpPr>
        <p:spPr>
          <a:xfrm>
            <a:off x="1365779" y="3036010"/>
            <a:ext cx="1670966" cy="1425709"/>
          </a:xfrm>
          <a:prstGeom prst="wedgeEllipseCallout">
            <a:avLst>
              <a:gd name="adj1" fmla="val 60073"/>
              <a:gd name="adj2" fmla="val 17746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571275-299E-4A81-A2F2-1938AE985E84}"/>
              </a:ext>
            </a:extLst>
          </p:cNvPr>
          <p:cNvSpPr txBox="1"/>
          <p:nvPr/>
        </p:nvSpPr>
        <p:spPr>
          <a:xfrm>
            <a:off x="1957767" y="3203024"/>
            <a:ext cx="133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34697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4899</Words>
  <Application>Microsoft Office PowerPoint</Application>
  <PresentationFormat>On-screen Show (4:3)</PresentationFormat>
  <Paragraphs>1130</Paragraphs>
  <Slides>73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맑은 고딕</vt:lpstr>
      <vt:lpstr>Arial</vt:lpstr>
      <vt:lpstr>Calibri</vt:lpstr>
      <vt:lpstr>Calibri Light</vt:lpstr>
      <vt:lpstr>Cambria Math</vt:lpstr>
      <vt:lpstr>Helvetica</vt:lpstr>
      <vt:lpstr>Mangal</vt:lpstr>
      <vt:lpstr>Wingdings</vt:lpstr>
      <vt:lpstr>Retrospect</vt:lpstr>
      <vt:lpstr>Why You Should  Charge Your Friends  for Borrowing Your Stuff</vt:lpstr>
      <vt:lpstr>Sharable Goods: Question</vt:lpstr>
      <vt:lpstr>Sharable Goods: Properties</vt:lpstr>
      <vt:lpstr>Social Network: Question</vt:lpstr>
      <vt:lpstr>Social Optimal Decision</vt:lpstr>
      <vt:lpstr>Individually Optimal Decision</vt:lpstr>
      <vt:lpstr>Social Inefficiency</vt:lpstr>
      <vt:lpstr>Moving toward Social Optimum</vt:lpstr>
      <vt:lpstr>Imposing Access Costs</vt:lpstr>
      <vt:lpstr>Socially &amp; Individually Optimal</vt:lpstr>
      <vt:lpstr>Goal and Approaches</vt:lpstr>
      <vt:lpstr>Road Map</vt:lpstr>
      <vt:lpstr>Road Map</vt:lpstr>
      <vt:lpstr>Concept: Game</vt:lpstr>
      <vt:lpstr>Example: Prisoner’s Dilemma</vt:lpstr>
      <vt:lpstr>Example: Prisoner’s Dilemma</vt:lpstr>
      <vt:lpstr>Concept: Nash Equilibrium</vt:lpstr>
      <vt:lpstr>Example: Nash Equilibrium</vt:lpstr>
      <vt:lpstr>Example: Nash Equilibrium</vt:lpstr>
      <vt:lpstr>Example: Nash Equilibrium</vt:lpstr>
      <vt:lpstr>Example: Nash Equilibrium</vt:lpstr>
      <vt:lpstr>Example: Nash Equilibrium</vt:lpstr>
      <vt:lpstr>Example: Nash Equilibrium</vt:lpstr>
      <vt:lpstr>Concept: Social Optimum</vt:lpstr>
      <vt:lpstr>Example: Social Optimum</vt:lpstr>
      <vt:lpstr>Example: Social Optimum</vt:lpstr>
      <vt:lpstr>Game Theory Concepts: Summary</vt:lpstr>
      <vt:lpstr>Road Map</vt:lpstr>
      <vt:lpstr>Sharable Good Game (SGG)</vt:lpstr>
      <vt:lpstr>Nash Equilibrium: Conditions</vt:lpstr>
      <vt:lpstr>Nash Equilibrium: Existence</vt:lpstr>
      <vt:lpstr>Proof of Existence</vt:lpstr>
      <vt:lpstr>Proof of Existence (cont.)</vt:lpstr>
      <vt:lpstr>Proof of Existence (cont.)</vt:lpstr>
      <vt:lpstr>Proof of Existence (cont.)</vt:lpstr>
      <vt:lpstr>Proof of Existence (cont.)</vt:lpstr>
      <vt:lpstr>Nash Equilibrium: Non-uniqueness</vt:lpstr>
      <vt:lpstr>Nash Equilibrium: Non-uniqueness</vt:lpstr>
      <vt:lpstr>Measuring Inefficiency</vt:lpstr>
      <vt:lpstr>Measuring Inefficiency (cont.)</vt:lpstr>
      <vt:lpstr>Worst-case Analysis</vt:lpstr>
      <vt:lpstr>Worst-case Analysis (cont.)</vt:lpstr>
      <vt:lpstr>Reason of Inefficiency</vt:lpstr>
      <vt:lpstr>Summary of SGG</vt:lpstr>
      <vt:lpstr>Road Map</vt:lpstr>
      <vt:lpstr>SGG with Access Cost (SGG-AC)</vt:lpstr>
      <vt:lpstr>Utility in SGG-AC</vt:lpstr>
      <vt:lpstr>Nash Equilibrium: Conditions</vt:lpstr>
      <vt:lpstr>Existence and Non-uniqueness</vt:lpstr>
      <vt:lpstr>Measuring Inefficiency: Review</vt:lpstr>
      <vt:lpstr>Worst-case Analysis: PoA</vt:lpstr>
      <vt:lpstr>Worst-case Analysis: PoA</vt:lpstr>
      <vt:lpstr>Worst-case Analysis: PoS</vt:lpstr>
      <vt:lpstr>Worst-case Analysis: PoS</vt:lpstr>
      <vt:lpstr>Worst-case Analysis: PoS</vt:lpstr>
      <vt:lpstr>Worst-case Analysis: PoS</vt:lpstr>
      <vt:lpstr>Worst-case Analysis: PoS</vt:lpstr>
      <vt:lpstr>Summary of Theoretic Analysis</vt:lpstr>
      <vt:lpstr>Summary of SGG-AC</vt:lpstr>
      <vt:lpstr>Road Map</vt:lpstr>
      <vt:lpstr>Why Simulation?</vt:lpstr>
      <vt:lpstr>Simulation Method</vt:lpstr>
      <vt:lpstr>Simulation Results</vt:lpstr>
      <vt:lpstr>Simulation Results: SGG</vt:lpstr>
      <vt:lpstr>Simulation Results: SGG-AC</vt:lpstr>
      <vt:lpstr>Simulation Results: Proper Cost</vt:lpstr>
      <vt:lpstr>Summary of Simulation</vt:lpstr>
      <vt:lpstr>Road Map</vt:lpstr>
      <vt:lpstr>Summary</vt:lpstr>
      <vt:lpstr>Actionable Conclusion</vt:lpstr>
      <vt:lpstr>Future Work: Coalition</vt:lpstr>
      <vt:lpstr>Related Work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2018-04-06T18:39:49Z</dcterms:created>
  <dcterms:modified xsi:type="dcterms:W3CDTF">2018-04-06T18:40:32Z</dcterms:modified>
</cp:coreProperties>
</file>