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9"/>
  </p:notesMasterIdLst>
  <p:sldIdLst>
    <p:sldId id="256" r:id="rId2"/>
    <p:sldId id="341" r:id="rId3"/>
    <p:sldId id="435" r:id="rId4"/>
    <p:sldId id="436" r:id="rId5"/>
    <p:sldId id="437" r:id="rId6"/>
    <p:sldId id="393" r:id="rId7"/>
    <p:sldId id="394" r:id="rId8"/>
    <p:sldId id="343" r:id="rId9"/>
    <p:sldId id="350" r:id="rId10"/>
    <p:sldId id="395" r:id="rId11"/>
    <p:sldId id="399" r:id="rId12"/>
    <p:sldId id="404" r:id="rId13"/>
    <p:sldId id="409" r:id="rId14"/>
    <p:sldId id="412" r:id="rId15"/>
    <p:sldId id="414" r:id="rId16"/>
    <p:sldId id="415" r:id="rId17"/>
    <p:sldId id="416" r:id="rId18"/>
    <p:sldId id="417" r:id="rId19"/>
    <p:sldId id="418" r:id="rId20"/>
    <p:sldId id="424" r:id="rId21"/>
    <p:sldId id="361" r:id="rId22"/>
    <p:sldId id="439" r:id="rId23"/>
    <p:sldId id="421" r:id="rId24"/>
    <p:sldId id="426" r:id="rId25"/>
    <p:sldId id="427" r:id="rId26"/>
    <p:sldId id="371" r:id="rId27"/>
    <p:sldId id="428" r:id="rId28"/>
    <p:sldId id="429" r:id="rId29"/>
    <p:sldId id="376" r:id="rId30"/>
    <p:sldId id="430" r:id="rId31"/>
    <p:sldId id="373" r:id="rId32"/>
    <p:sldId id="445" r:id="rId33"/>
    <p:sldId id="431" r:id="rId34"/>
    <p:sldId id="432" r:id="rId35"/>
    <p:sldId id="433" r:id="rId36"/>
    <p:sldId id="383" r:id="rId37"/>
    <p:sldId id="359" r:id="rId38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00"/>
    <a:srgbClr val="2684C6"/>
    <a:srgbClr val="F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82669" autoAdjust="0"/>
  </p:normalViewPr>
  <p:slideViewPr>
    <p:cSldViewPr snapToGrid="0" showGuides="1">
      <p:cViewPr>
        <p:scale>
          <a:sx n="78" d="100"/>
          <a:sy n="78" d="100"/>
        </p:scale>
        <p:origin x="1808" y="224"/>
      </p:cViewPr>
      <p:guideLst>
        <p:guide orient="horz" pos="2228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337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AB29C-AE81-4ED6-9670-F4A2FCED7FF6}" type="datetimeFigureOut">
              <a:rPr lang="en-US" smtClean="0"/>
              <a:t>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18A74-9F74-4A8F-8A00-4AA239D5C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09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14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64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51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5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14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0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6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02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2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2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05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99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17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300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83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29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98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07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286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4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42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83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562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00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45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30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7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65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90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3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5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22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1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4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18A74-9F74-4A8F-8A00-4AA239D5CF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8777"/>
            <a:ext cx="7543800" cy="285590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b="1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69928"/>
            <a:ext cx="7543800" cy="1293749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74894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57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0000" indent="-180000">
              <a:buFont typeface="Arial" panose="020B0604020202020204" pitchFamily="34" charset="0"/>
              <a:buChar char="•"/>
              <a:defRPr sz="2800"/>
            </a:lvl1pPr>
            <a:lvl2pPr>
              <a:defRPr sz="2400"/>
            </a:lvl2pPr>
            <a:lvl3pPr marL="566928" indent="-182880">
              <a:buFont typeface="Wingdings" panose="05000000000000000000" pitchFamily="2" charset="2"/>
              <a:buChar char="§"/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9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15" name="Picture 12" descr="SC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54" y="48478"/>
            <a:ext cx="1990725" cy="476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96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421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581151"/>
            <a:ext cx="3703320" cy="4287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581151"/>
            <a:ext cx="3703320" cy="42879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2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30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52220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370985"/>
            <a:ext cx="3703320" cy="34981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52220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370985"/>
            <a:ext cx="3703320" cy="34981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3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1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949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6"/>
          <p:cNvSpPr/>
          <p:nvPr userDrawn="1"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8"/>
          <p:cNvSpPr/>
          <p:nvPr userDrawn="1"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222" y="6439238"/>
            <a:ext cx="82070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none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9" name="Picture 12" descr="SCS Logo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354" y="48478"/>
            <a:ext cx="1990725" cy="476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9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9.png"/><Relationship Id="rId5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tiff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1.png"/><Relationship Id="rId5" Type="http://schemas.openxmlformats.org/officeDocument/2006/relationships/image" Target="../media/image53.png"/><Relationship Id="rId6" Type="http://schemas.openxmlformats.org/officeDocument/2006/relationships/image" Target="../media/image5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49.png"/><Relationship Id="rId8" Type="http://schemas.openxmlformats.org/officeDocument/2006/relationships/image" Target="../media/image51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55.png"/><Relationship Id="rId6" Type="http://schemas.openxmlformats.org/officeDocument/2006/relationships/image" Target="../media/image49.png"/><Relationship Id="rId7" Type="http://schemas.openxmlformats.org/officeDocument/2006/relationships/image" Target="../media/image51.png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23.png"/><Relationship Id="rId5" Type="http://schemas.openxmlformats.org/officeDocument/2006/relationships/image" Target="../media/image65.png"/><Relationship Id="rId6" Type="http://schemas.openxmlformats.org/officeDocument/2006/relationships/image" Target="../media/image61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1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48.png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7" Type="http://schemas.openxmlformats.org/officeDocument/2006/relationships/image" Target="../media/image77.png"/><Relationship Id="rId8" Type="http://schemas.openxmlformats.org/officeDocument/2006/relationships/image" Target="../media/image15.png"/><Relationship Id="rId9" Type="http://schemas.openxmlformats.org/officeDocument/2006/relationships/image" Target="../media/image78.png"/><Relationship Id="rId10" Type="http://schemas.openxmlformats.org/officeDocument/2006/relationships/hyperlink" Target="https://github.com/kijungs/dcub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36237" y="1973943"/>
            <a:ext cx="6330506" cy="1288924"/>
          </a:xfrm>
        </p:spPr>
        <p:txBody>
          <a:bodyPr>
            <a:noAutofit/>
          </a:bodyPr>
          <a:lstStyle/>
          <a:p>
            <a:r>
              <a:rPr lang="en-US" altLang="ko-KR" sz="4800" dirty="0">
                <a:solidFill>
                  <a:schemeClr val="accent2"/>
                </a:solidFill>
                <a:ea typeface="Arial" charset="0"/>
                <a:cs typeface="Arial" charset="0"/>
              </a:rPr>
              <a:t>D-Cube: </a:t>
            </a:r>
            <a:br>
              <a:rPr lang="en-US" altLang="ko-KR" sz="4800" dirty="0">
                <a:solidFill>
                  <a:schemeClr val="accent2"/>
                </a:solidFill>
                <a:ea typeface="Arial" charset="0"/>
                <a:cs typeface="Arial" charset="0"/>
              </a:rPr>
            </a:br>
            <a:r>
              <a:rPr lang="en-US" altLang="ko-KR" sz="4800" b="0" dirty="0">
                <a:ea typeface="Arial" charset="0"/>
                <a:cs typeface="Arial" charset="0"/>
              </a:rPr>
              <a:t>Dense-Block Detection </a:t>
            </a:r>
            <a:br>
              <a:rPr lang="en-US" altLang="ko-KR" sz="4800" b="0" dirty="0">
                <a:ea typeface="Arial" charset="0"/>
                <a:cs typeface="Arial" charset="0"/>
              </a:rPr>
            </a:br>
            <a:r>
              <a:rPr lang="en-US" altLang="ko-KR" sz="4800" b="0" dirty="0">
                <a:ea typeface="Arial" charset="0"/>
                <a:cs typeface="Arial" charset="0"/>
              </a:rPr>
              <a:t>in Terabyte-Scale Tensors</a:t>
            </a:r>
            <a:endParaRPr lang="ko-KR" altLang="en-US" sz="4800" b="0" dirty="0">
              <a:ea typeface="Arial" charset="0"/>
              <a:cs typeface="Arial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73452" y="3486326"/>
            <a:ext cx="7829280" cy="120021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2600" b="0" u="sng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Kijung Shin</a:t>
            </a:r>
            <a:r>
              <a:rPr lang="en-US" altLang="ko-KR" sz="2600" b="0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,   Bryan </a:t>
            </a:r>
            <a:r>
              <a:rPr lang="en-US" altLang="ko-KR" sz="2600" b="0" cap="none" spc="0" dirty="0" err="1">
                <a:solidFill>
                  <a:schemeClr val="tx1"/>
                </a:solidFill>
                <a:ea typeface="Helvetica" charset="0"/>
                <a:cs typeface="Helvetica" charset="0"/>
              </a:rPr>
              <a:t>Hooi</a:t>
            </a:r>
            <a:r>
              <a:rPr lang="en-US" altLang="ko-KR" sz="2600" b="0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,   </a:t>
            </a:r>
            <a:r>
              <a:rPr lang="en-US" altLang="ko-KR" sz="2600" b="0" cap="none" spc="0" dirty="0" err="1">
                <a:solidFill>
                  <a:schemeClr val="tx1"/>
                </a:solidFill>
                <a:ea typeface="Helvetica" charset="0"/>
                <a:cs typeface="Helvetica" charset="0"/>
              </a:rPr>
              <a:t>Jisu</a:t>
            </a:r>
            <a:r>
              <a:rPr lang="en-US" altLang="ko-KR" sz="2600" b="0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 Kim,   Christos </a:t>
            </a:r>
            <a:r>
              <a:rPr lang="en-US" altLang="ko-KR" sz="2600" b="0" cap="none" spc="0" dirty="0" err="1">
                <a:solidFill>
                  <a:schemeClr val="tx1"/>
                </a:solidFill>
                <a:ea typeface="Helvetica" charset="0"/>
                <a:cs typeface="Helvetica" charset="0"/>
              </a:rPr>
              <a:t>Faloutsos</a:t>
            </a:r>
            <a:endParaRPr lang="en-US" altLang="ko-KR" sz="2600" b="0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  <a:p>
            <a:pPr algn="ctr">
              <a:lnSpc>
                <a:spcPct val="100000"/>
              </a:lnSpc>
            </a:pPr>
            <a:r>
              <a:rPr lang="en-US" altLang="ko-KR" sz="2600" b="0" i="1" cap="none" spc="0" dirty="0">
                <a:solidFill>
                  <a:schemeClr val="tx1"/>
                </a:solidFill>
                <a:ea typeface="Helvetica" charset="0"/>
                <a:cs typeface="Helvetica" charset="0"/>
              </a:rPr>
              <a:t>Carnegie Mellon University  </a:t>
            </a:r>
            <a:endParaRPr lang="ko-KR" altLang="en-US" sz="2600" b="0" i="1" cap="none" spc="0" dirty="0">
              <a:solidFill>
                <a:schemeClr val="tx1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9" name="Picture 2" descr="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924" y="4686540"/>
            <a:ext cx="1249284" cy="1511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ryan Ho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578" y="4686540"/>
            <a:ext cx="1287686" cy="1511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863" y="4661307"/>
            <a:ext cx="1304925" cy="1562100"/>
          </a:xfrm>
          <a:prstGeom prst="rect">
            <a:avLst/>
          </a:prstGeom>
        </p:spPr>
      </p:pic>
      <p:pic>
        <p:nvPicPr>
          <p:cNvPr id="2050" name="Picture 2" descr="Image result for wsdm 20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" y="65938"/>
            <a:ext cx="3907948" cy="89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carnegie mellon sc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313" y="164386"/>
            <a:ext cx="4634293" cy="8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4054" y="4686539"/>
            <a:ext cx="1205080" cy="15116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42469" y="6435725"/>
            <a:ext cx="8291245" cy="365125"/>
          </a:xfrm>
        </p:spPr>
        <p:txBody>
          <a:bodyPr/>
          <a:lstStyle/>
          <a:p>
            <a:r>
              <a:rPr lang="en-US" sz="2000" dirty="0"/>
              <a:t>Supported by ACM SIGIR Student Travel Grant</a:t>
            </a:r>
          </a:p>
        </p:txBody>
      </p:sp>
    </p:spTree>
    <p:extLst>
      <p:ext uri="{BB962C8B-B14F-4D97-AF65-F5344CB8AC3E}">
        <p14:creationId xmlns:p14="http://schemas.microsoft.com/office/powerpoint/2010/main" val="16551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8"/>
    </mc:Choice>
    <mc:Fallback xmlns="">
      <p:transition spd="slow" advTm="1826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30"/>
            <a:ext cx="7987212" cy="4407664"/>
          </a:xfrm>
        </p:spPr>
        <p:txBody>
          <a:bodyPr/>
          <a:lstStyle/>
          <a:p>
            <a:r>
              <a:rPr lang="en-US" dirty="0"/>
              <a:t>Our goal is to design an algorithm which is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D-Cube</a:t>
            </a:r>
            <a:r>
              <a:rPr lang="en-US" dirty="0"/>
              <a:t>, our proposed method, satisfies all the requirements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3345" y="2186489"/>
            <a:ext cx="7903028" cy="1815882"/>
            <a:chOff x="643346" y="4218489"/>
            <a:chExt cx="7903028" cy="1815882"/>
          </a:xfrm>
        </p:grpSpPr>
        <p:sp>
          <p:nvSpPr>
            <p:cNvPr id="7" name="TextBox 6"/>
            <p:cNvSpPr txBox="1"/>
            <p:nvPr/>
          </p:nvSpPr>
          <p:spPr>
            <a:xfrm>
              <a:off x="1105040" y="4218489"/>
              <a:ext cx="74413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/>
                <a:t>Out-of-core</a:t>
              </a:r>
              <a:r>
                <a:rPr lang="en-US" sz="2800" dirty="0"/>
                <a:t>: handles data not fitting in memory</a:t>
              </a:r>
            </a:p>
            <a:p>
              <a:r>
                <a:rPr lang="en-US" sz="2800" b="1" i="1" dirty="0"/>
                <a:t>Fast</a:t>
              </a:r>
              <a:r>
                <a:rPr lang="en-US" sz="2800" dirty="0"/>
                <a:t>: runs in near-linear time</a:t>
              </a:r>
            </a:p>
            <a:p>
              <a:r>
                <a:rPr lang="en-US" sz="2800" b="1" i="1" dirty="0"/>
                <a:t>Accurate</a:t>
              </a:r>
              <a:r>
                <a:rPr lang="en-US" sz="2800" dirty="0"/>
                <a:t>: provides an accuracy guarantee</a:t>
              </a:r>
            </a:p>
            <a:p>
              <a:r>
                <a:rPr lang="en-US" sz="2800" b="1" i="1" dirty="0"/>
                <a:t>Effective</a:t>
              </a:r>
              <a:r>
                <a:rPr lang="en-US" sz="2800" dirty="0"/>
                <a:t>: produces meaningful results in practice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8733" y="4348533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58733" y="51661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8733" y="475733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8733" y="55749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3346" y="4218489"/>
              <a:ext cx="7903028" cy="181588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4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5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6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7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6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>
                <a:solidFill>
                  <a:srgbClr val="C00000"/>
                </a:solidFill>
              </a:rPr>
              <a:t>Proposed Method: </a:t>
            </a:r>
            <a:r>
              <a:rPr lang="en-US" b="1" dirty="0">
                <a:solidFill>
                  <a:srgbClr val="C00000"/>
                </a:solidFill>
              </a:rPr>
              <a:t>D-Cube</a:t>
            </a:r>
          </a:p>
          <a:p>
            <a:pPr lvl="1"/>
            <a:r>
              <a:rPr lang="en-US" dirty="0"/>
              <a:t>Terminologies and Problem Definition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Algorithm &lt;&lt;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9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5320">
            <a:off x="7718297" y="3746312"/>
            <a:ext cx="698450" cy="3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8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Dense Block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1096720"/>
              </a:xfrm>
            </p:spPr>
            <p:txBody>
              <a:bodyPr/>
              <a:lstStyle/>
              <a:p>
                <a:r>
                  <a:rPr lang="en-US" dirty="0"/>
                  <a:t>Search among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(#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𝑠𝑙𝑖𝑐𝑒𝑠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 </m:t>
                        </m:r>
                      </m:sup>
                    </m:sSup>
                  </m:oMath>
                </a14:m>
                <a:r>
                  <a:rPr lang="en-US" dirty="0"/>
                  <a:t> possible sub-tensors</a:t>
                </a:r>
              </a:p>
              <a:p>
                <a:r>
                  <a:rPr lang="en-US" dirty="0"/>
                  <a:t>Step 1. search starts from </a:t>
                </a:r>
                <a:r>
                  <a:rPr lang="en-US" b="1" dirty="0"/>
                  <a:t>the entire tensor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1096720"/>
              </a:xfrm>
              <a:blipFill>
                <a:blip r:embed="rId3"/>
                <a:stretch>
                  <a:fillRect l="-2666" t="-7778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109151" y="2614387"/>
            <a:ext cx="2604414" cy="3260361"/>
            <a:chOff x="1109151" y="2614387"/>
            <a:chExt cx="2604414" cy="3260361"/>
          </a:xfrm>
        </p:grpSpPr>
        <p:grpSp>
          <p:nvGrpSpPr>
            <p:cNvPr id="19" name="Group 18"/>
            <p:cNvGrpSpPr/>
            <p:nvPr/>
          </p:nvGrpSpPr>
          <p:grpSpPr>
            <a:xfrm>
              <a:off x="1109151" y="2775860"/>
              <a:ext cx="2469389" cy="3093084"/>
              <a:chOff x="1138180" y="2451373"/>
              <a:chExt cx="3036515" cy="3803449"/>
            </a:xfrm>
          </p:grpSpPr>
          <p:sp>
            <p:nvSpPr>
              <p:cNvPr id="18" name="Cube 17"/>
              <p:cNvSpPr/>
              <p:nvPr/>
            </p:nvSpPr>
            <p:spPr>
              <a:xfrm>
                <a:off x="1145883" y="4725482"/>
                <a:ext cx="3021109" cy="1519815"/>
              </a:xfrm>
              <a:prstGeom prst="cube">
                <a:avLst>
                  <a:gd name="adj" fmla="val 5033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Cube 6"/>
              <p:cNvSpPr/>
              <p:nvPr/>
            </p:nvSpPr>
            <p:spPr>
              <a:xfrm>
                <a:off x="1149719" y="2788125"/>
                <a:ext cx="2662311" cy="3457171"/>
              </a:xfrm>
              <a:prstGeom prst="cube">
                <a:avLst>
                  <a:gd name="adj" fmla="val 15807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ube 7"/>
              <p:cNvSpPr/>
              <p:nvPr/>
            </p:nvSpPr>
            <p:spPr>
              <a:xfrm>
                <a:off x="1145885" y="3975101"/>
                <a:ext cx="3021109" cy="1485347"/>
              </a:xfrm>
              <a:prstGeom prst="cube">
                <a:avLst>
                  <a:gd name="adj" fmla="val 52107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Cube 8"/>
              <p:cNvSpPr/>
              <p:nvPr/>
            </p:nvSpPr>
            <p:spPr>
              <a:xfrm>
                <a:off x="1145883" y="3225738"/>
                <a:ext cx="3021109" cy="1519815"/>
              </a:xfrm>
              <a:prstGeom prst="cube">
                <a:avLst>
                  <a:gd name="adj" fmla="val 5033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Cube 9"/>
              <p:cNvSpPr/>
              <p:nvPr/>
            </p:nvSpPr>
            <p:spPr>
              <a:xfrm>
                <a:off x="1145881" y="2451374"/>
                <a:ext cx="1508985" cy="3803448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ube 10"/>
              <p:cNvSpPr/>
              <p:nvPr/>
            </p:nvSpPr>
            <p:spPr>
              <a:xfrm>
                <a:off x="1903516" y="2451375"/>
                <a:ext cx="1496637" cy="3803447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Cube 11"/>
              <p:cNvSpPr/>
              <p:nvPr/>
            </p:nvSpPr>
            <p:spPr>
              <a:xfrm>
                <a:off x="2678058" y="2451374"/>
                <a:ext cx="1496637" cy="3803447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ube 12"/>
              <p:cNvSpPr/>
              <p:nvPr/>
            </p:nvSpPr>
            <p:spPr>
              <a:xfrm>
                <a:off x="1138180" y="2451373"/>
                <a:ext cx="3026317" cy="3803448"/>
              </a:xfrm>
              <a:prstGeom prst="cube">
                <a:avLst>
                  <a:gd name="adj" fmla="val 25422"/>
                </a:avLst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236574" y="3381758"/>
              <a:ext cx="169757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30000"/>
                </a:lnSpc>
                <a:buAutoNum type="arabicPlain" startAt="5"/>
              </a:pPr>
              <a:r>
                <a:rPr lang="en-US" sz="3000" b="1" dirty="0">
                  <a:solidFill>
                    <a:schemeClr val="bg1"/>
                  </a:solidFill>
                </a:rPr>
                <a:t> 3     0</a:t>
              </a:r>
            </a:p>
            <a:p>
              <a:pPr marL="514350" indent="-514350">
                <a:lnSpc>
                  <a:spcPct val="130000"/>
                </a:lnSpc>
                <a:buAutoNum type="arabicPlain" startAt="4"/>
              </a:pPr>
              <a:r>
                <a:rPr lang="en-US" sz="3000" b="1" dirty="0">
                  <a:solidFill>
                    <a:schemeClr val="bg1"/>
                  </a:solidFill>
                </a:rPr>
                <a:t> 6     1</a:t>
              </a:r>
            </a:p>
            <a:p>
              <a:pPr marL="514350" indent="-514350">
                <a:lnSpc>
                  <a:spcPct val="130000"/>
                </a:lnSpc>
                <a:buAutoNum type="arabicPlain" startAt="2"/>
              </a:pPr>
              <a:r>
                <a:rPr lang="en-US" sz="3000" b="1" dirty="0">
                  <a:solidFill>
                    <a:schemeClr val="bg1"/>
                  </a:solidFill>
                </a:rPr>
                <a:t> 0     0</a:t>
              </a:r>
            </a:p>
            <a:p>
              <a:pPr marL="514350" indent="-514350">
                <a:lnSpc>
                  <a:spcPct val="130000"/>
                </a:lnSpc>
                <a:buAutoNum type="arabicPlain"/>
              </a:pPr>
              <a:r>
                <a:rPr lang="en-US" sz="3000" b="1" dirty="0">
                  <a:solidFill>
                    <a:schemeClr val="bg1"/>
                  </a:solidFill>
                </a:rPr>
                <a:t> 0     0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55314" y="3424029"/>
              <a:ext cx="458251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0</a:t>
              </a:r>
            </a:p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</a:t>
              </a:r>
            </a:p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0   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46060" y="2614387"/>
              <a:ext cx="1697570" cy="592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500" b="1" dirty="0">
                  <a:solidFill>
                    <a:schemeClr val="bg1"/>
                  </a:solidFill>
                </a:rPr>
                <a:t>1       0      0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2743200"/>
            <a:ext cx="4810161" cy="3029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=2.7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4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4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4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5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57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2. repeat until we reach the empty tensor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choose a mode </a:t>
            </a:r>
            <a:r>
              <a:rPr lang="en-US" sz="2600" dirty="0">
                <a:solidFill>
                  <a:srgbClr val="FF0000"/>
                </a:solidFill>
              </a:rPr>
              <a:t>with the most remaining slices </a:t>
            </a:r>
          </a:p>
          <a:p>
            <a:pPr lvl="1"/>
            <a:r>
              <a:rPr lang="en-US" sz="2600" dirty="0"/>
              <a:t>remove slices with mass at most the average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404761" y="2803215"/>
            <a:ext cx="2604414" cy="3098888"/>
            <a:chOff x="1109151" y="2775860"/>
            <a:chExt cx="2604414" cy="3098888"/>
          </a:xfrm>
        </p:grpSpPr>
        <p:grpSp>
          <p:nvGrpSpPr>
            <p:cNvPr id="25" name="Group 24"/>
            <p:cNvGrpSpPr/>
            <p:nvPr/>
          </p:nvGrpSpPr>
          <p:grpSpPr>
            <a:xfrm>
              <a:off x="1109151" y="2775860"/>
              <a:ext cx="2469389" cy="3093084"/>
              <a:chOff x="1138180" y="2451373"/>
              <a:chExt cx="3036515" cy="3803449"/>
            </a:xfrm>
          </p:grpSpPr>
          <p:sp>
            <p:nvSpPr>
              <p:cNvPr id="29" name="Cube 28"/>
              <p:cNvSpPr/>
              <p:nvPr/>
            </p:nvSpPr>
            <p:spPr>
              <a:xfrm>
                <a:off x="1145883" y="4725482"/>
                <a:ext cx="3021109" cy="1519815"/>
              </a:xfrm>
              <a:prstGeom prst="cube">
                <a:avLst>
                  <a:gd name="adj" fmla="val 5033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1149719" y="2788125"/>
                <a:ext cx="2662311" cy="3457171"/>
              </a:xfrm>
              <a:prstGeom prst="cube">
                <a:avLst>
                  <a:gd name="adj" fmla="val 15807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1145885" y="3975101"/>
                <a:ext cx="3021109" cy="1485347"/>
              </a:xfrm>
              <a:prstGeom prst="cube">
                <a:avLst>
                  <a:gd name="adj" fmla="val 52107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1145883" y="3225738"/>
                <a:ext cx="3021109" cy="1519815"/>
              </a:xfrm>
              <a:prstGeom prst="cube">
                <a:avLst>
                  <a:gd name="adj" fmla="val 5033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ube 32"/>
              <p:cNvSpPr/>
              <p:nvPr/>
            </p:nvSpPr>
            <p:spPr>
              <a:xfrm>
                <a:off x="1145881" y="2451374"/>
                <a:ext cx="1508985" cy="3803448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ube 33"/>
              <p:cNvSpPr/>
              <p:nvPr/>
            </p:nvSpPr>
            <p:spPr>
              <a:xfrm>
                <a:off x="1903516" y="2451375"/>
                <a:ext cx="1496637" cy="3803447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2678058" y="2451374"/>
                <a:ext cx="1496637" cy="3803447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1138180" y="2451373"/>
                <a:ext cx="3026317" cy="3803448"/>
              </a:xfrm>
              <a:prstGeom prst="cube">
                <a:avLst>
                  <a:gd name="adj" fmla="val 25422"/>
                </a:avLst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236574" y="3381758"/>
              <a:ext cx="169757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30000"/>
                </a:lnSpc>
                <a:buAutoNum type="arabicPlain" startAt="5"/>
              </a:pPr>
              <a:r>
                <a:rPr lang="en-US" sz="3000" b="1" dirty="0">
                  <a:solidFill>
                    <a:schemeClr val="bg1"/>
                  </a:solidFill>
                </a:rPr>
                <a:t> 3     0</a:t>
              </a:r>
            </a:p>
            <a:p>
              <a:pPr marL="514350" indent="-514350">
                <a:lnSpc>
                  <a:spcPct val="130000"/>
                </a:lnSpc>
                <a:buAutoNum type="arabicPlain" startAt="4"/>
              </a:pPr>
              <a:r>
                <a:rPr lang="en-US" sz="3000" b="1" dirty="0">
                  <a:solidFill>
                    <a:schemeClr val="bg1"/>
                  </a:solidFill>
                </a:rPr>
                <a:t> 6     1</a:t>
              </a:r>
            </a:p>
            <a:p>
              <a:pPr marL="514350" indent="-514350">
                <a:lnSpc>
                  <a:spcPct val="130000"/>
                </a:lnSpc>
                <a:buAutoNum type="arabicPlain" startAt="2"/>
              </a:pPr>
              <a:r>
                <a:rPr lang="en-US" sz="3000" b="1" dirty="0">
                  <a:solidFill>
                    <a:schemeClr val="bg1"/>
                  </a:solidFill>
                </a:rPr>
                <a:t> 0     0</a:t>
              </a:r>
            </a:p>
            <a:p>
              <a:pPr marL="514350" indent="-514350">
                <a:lnSpc>
                  <a:spcPct val="130000"/>
                </a:lnSpc>
                <a:buAutoNum type="arabicPlain"/>
              </a:pPr>
              <a:r>
                <a:rPr lang="en-US" sz="3000" b="1" dirty="0">
                  <a:solidFill>
                    <a:schemeClr val="bg1"/>
                  </a:solidFill>
                </a:rPr>
                <a:t> 0     0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55314" y="3424029"/>
              <a:ext cx="458251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0</a:t>
              </a:r>
            </a:p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</a:t>
              </a:r>
            </a:p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0    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51663" y="2743524"/>
            <a:ext cx="59190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>
                <a:solidFill>
                  <a:srgbClr val="FF0000"/>
                </a:solidFill>
                <a:latin typeface="+mj-lt"/>
                <a:cs typeface="Arabic Typesetting" panose="03020402040406030203" pitchFamily="66" charset="-78"/>
              </a:rPr>
              <a:t>{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3946904" y="5142152"/>
            <a:ext cx="5919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>
                <a:solidFill>
                  <a:srgbClr val="FF0000"/>
                </a:solidFill>
                <a:cs typeface="Arabic Typesetting" panose="03020402040406030203" pitchFamily="66" charset="-78"/>
              </a:rPr>
              <a:t>{</a:t>
            </a:r>
          </a:p>
        </p:txBody>
      </p:sp>
      <p:sp>
        <p:nvSpPr>
          <p:cNvPr id="39" name="TextBox 38"/>
          <p:cNvSpPr txBox="1"/>
          <p:nvPr/>
        </p:nvSpPr>
        <p:spPr>
          <a:xfrm rot="2533291">
            <a:off x="3360621" y="2461249"/>
            <a:ext cx="59190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dirty="0">
                <a:solidFill>
                  <a:srgbClr val="FF0000"/>
                </a:solidFill>
                <a:cs typeface="Arabic Typesetting" panose="03020402040406030203" pitchFamily="66" charset="-78"/>
              </a:rPr>
              <a:t>{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20342" y="2554290"/>
            <a:ext cx="607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343935" y="4457992"/>
            <a:ext cx="607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60062" y="5859694"/>
            <a:ext cx="607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6" name="Picture 2" descr="Image result for green check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098" y="4293074"/>
            <a:ext cx="503233" cy="5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52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53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54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55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015112" y="2638879"/>
            <a:ext cx="169757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</a:rPr>
              <a:t>1       0      0</a:t>
            </a:r>
          </a:p>
        </p:txBody>
      </p:sp>
    </p:spTree>
    <p:extLst>
      <p:ext uri="{BB962C8B-B14F-4D97-AF65-F5344CB8AC3E}">
        <p14:creationId xmlns:p14="http://schemas.microsoft.com/office/powerpoint/2010/main" val="24041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2. repeat until we reach the empty tensor</a:t>
            </a:r>
          </a:p>
          <a:p>
            <a:pPr lvl="1"/>
            <a:r>
              <a:rPr lang="en-US" sz="2600" dirty="0"/>
              <a:t>choose a mode with the most remaining slices 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remove slices </a:t>
            </a:r>
            <a:r>
              <a:rPr lang="en-US" sz="2600" dirty="0">
                <a:solidFill>
                  <a:srgbClr val="FF0000"/>
                </a:solidFill>
              </a:rPr>
              <a:t>with mass at most the average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226606" y="2857067"/>
            <a:ext cx="2604414" cy="3098888"/>
            <a:chOff x="1109151" y="2775860"/>
            <a:chExt cx="2604414" cy="3098888"/>
          </a:xfrm>
        </p:grpSpPr>
        <p:grpSp>
          <p:nvGrpSpPr>
            <p:cNvPr id="25" name="Group 24"/>
            <p:cNvGrpSpPr/>
            <p:nvPr/>
          </p:nvGrpSpPr>
          <p:grpSpPr>
            <a:xfrm>
              <a:off x="1109151" y="2775860"/>
              <a:ext cx="2469389" cy="3093084"/>
              <a:chOff x="1138180" y="2451373"/>
              <a:chExt cx="3036515" cy="3803449"/>
            </a:xfrm>
          </p:grpSpPr>
          <p:sp>
            <p:nvSpPr>
              <p:cNvPr id="29" name="Cube 28"/>
              <p:cNvSpPr/>
              <p:nvPr/>
            </p:nvSpPr>
            <p:spPr>
              <a:xfrm>
                <a:off x="1145883" y="4725482"/>
                <a:ext cx="3021109" cy="1519815"/>
              </a:xfrm>
              <a:prstGeom prst="cube">
                <a:avLst>
                  <a:gd name="adj" fmla="val 5033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ube 29"/>
              <p:cNvSpPr/>
              <p:nvPr/>
            </p:nvSpPr>
            <p:spPr>
              <a:xfrm>
                <a:off x="1149719" y="2788125"/>
                <a:ext cx="2662311" cy="3457171"/>
              </a:xfrm>
              <a:prstGeom prst="cube">
                <a:avLst>
                  <a:gd name="adj" fmla="val 15807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Cube 30"/>
              <p:cNvSpPr/>
              <p:nvPr/>
            </p:nvSpPr>
            <p:spPr>
              <a:xfrm>
                <a:off x="1145885" y="3975101"/>
                <a:ext cx="3021109" cy="1485347"/>
              </a:xfrm>
              <a:prstGeom prst="cube">
                <a:avLst>
                  <a:gd name="adj" fmla="val 52107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1145883" y="3225738"/>
                <a:ext cx="3021109" cy="1519815"/>
              </a:xfrm>
              <a:prstGeom prst="cube">
                <a:avLst>
                  <a:gd name="adj" fmla="val 50330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Cube 32"/>
              <p:cNvSpPr/>
              <p:nvPr/>
            </p:nvSpPr>
            <p:spPr>
              <a:xfrm>
                <a:off x="1145881" y="2451374"/>
                <a:ext cx="1508985" cy="3803448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ube 33"/>
              <p:cNvSpPr/>
              <p:nvPr/>
            </p:nvSpPr>
            <p:spPr>
              <a:xfrm>
                <a:off x="1903516" y="2451375"/>
                <a:ext cx="1496637" cy="3803447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2678058" y="2451374"/>
                <a:ext cx="1496637" cy="3803447"/>
              </a:xfrm>
              <a:prstGeom prst="cube">
                <a:avLst>
                  <a:gd name="adj" fmla="val 50019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1138180" y="2451373"/>
                <a:ext cx="3026317" cy="3803448"/>
              </a:xfrm>
              <a:prstGeom prst="cube">
                <a:avLst>
                  <a:gd name="adj" fmla="val 25422"/>
                </a:avLst>
              </a:prstGeom>
              <a:solidFill>
                <a:schemeClr val="tx1">
                  <a:alpha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236574" y="3381758"/>
              <a:ext cx="169757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30000"/>
                </a:lnSpc>
                <a:buAutoNum type="arabicPlain" startAt="5"/>
              </a:pPr>
              <a:r>
                <a:rPr lang="en-US" sz="3000" b="1" dirty="0">
                  <a:solidFill>
                    <a:schemeClr val="bg1"/>
                  </a:solidFill>
                </a:rPr>
                <a:t> 3     0</a:t>
              </a:r>
            </a:p>
            <a:p>
              <a:pPr marL="514350" indent="-514350">
                <a:lnSpc>
                  <a:spcPct val="130000"/>
                </a:lnSpc>
                <a:buAutoNum type="arabicPlain" startAt="4"/>
              </a:pPr>
              <a:r>
                <a:rPr lang="en-US" sz="3000" b="1" dirty="0">
                  <a:solidFill>
                    <a:schemeClr val="bg1"/>
                  </a:solidFill>
                </a:rPr>
                <a:t> 6     1</a:t>
              </a:r>
            </a:p>
            <a:p>
              <a:pPr marL="514350" indent="-514350">
                <a:lnSpc>
                  <a:spcPct val="130000"/>
                </a:lnSpc>
                <a:buAutoNum type="arabicPlain" startAt="2"/>
              </a:pPr>
              <a:r>
                <a:rPr lang="en-US" sz="3000" b="1" dirty="0">
                  <a:solidFill>
                    <a:schemeClr val="bg1"/>
                  </a:solidFill>
                </a:rPr>
                <a:t> 0     0</a:t>
              </a:r>
            </a:p>
            <a:p>
              <a:pPr marL="514350" indent="-514350">
                <a:lnSpc>
                  <a:spcPct val="130000"/>
                </a:lnSpc>
                <a:buAutoNum type="arabicPlain"/>
              </a:pPr>
              <a:r>
                <a:rPr lang="en-US" sz="3000" b="1" dirty="0">
                  <a:solidFill>
                    <a:schemeClr val="bg1"/>
                  </a:solidFill>
                </a:rPr>
                <a:t> 0     0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55314" y="3424029"/>
              <a:ext cx="458251" cy="20313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0</a:t>
              </a:r>
            </a:p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1</a:t>
              </a:r>
            </a:p>
            <a:p>
              <a:pPr>
                <a:lnSpc>
                  <a:spcPct val="140000"/>
                </a:lnSpc>
              </a:pPr>
              <a:r>
                <a:rPr lang="en-US" sz="3000" b="1" dirty="0">
                  <a:solidFill>
                    <a:schemeClr val="bg1"/>
                  </a:solidFill>
                </a:rPr>
                <a:t>0   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45238" y="3453735"/>
            <a:ext cx="3854589" cy="3093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/>
              <a:t>     9</a:t>
            </a:r>
          </a:p>
          <a:p>
            <a:pPr>
              <a:lnSpc>
                <a:spcPct val="130000"/>
              </a:lnSpc>
            </a:pPr>
            <a:r>
              <a:rPr lang="en-US" sz="3000" b="1" dirty="0"/>
              <a:t>11</a:t>
            </a:r>
          </a:p>
          <a:p>
            <a:pPr>
              <a:lnSpc>
                <a:spcPct val="130000"/>
              </a:lnSpc>
            </a:pPr>
            <a:r>
              <a:rPr lang="en-US" sz="3000" b="1" dirty="0"/>
              <a:t>              3</a:t>
            </a:r>
          </a:p>
          <a:p>
            <a:pPr>
              <a:lnSpc>
                <a:spcPct val="130000"/>
              </a:lnSpc>
            </a:pPr>
            <a:r>
              <a:rPr lang="en-US" sz="3000" b="1" dirty="0"/>
              <a:t>                 1</a:t>
            </a:r>
          </a:p>
          <a:p>
            <a:pPr>
              <a:lnSpc>
                <a:spcPct val="130000"/>
              </a:lnSpc>
            </a:pPr>
            <a:r>
              <a:rPr lang="en-US" sz="2500" b="1" dirty="0"/>
              <a:t>       (Avg. = 6)</a:t>
            </a:r>
          </a:p>
        </p:txBody>
      </p:sp>
      <p:pic>
        <p:nvPicPr>
          <p:cNvPr id="40" name="Picture 2" descr="Image result for green check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271" y="3537127"/>
            <a:ext cx="503233" cy="5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green check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82" y="4091171"/>
            <a:ext cx="503233" cy="50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4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4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4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4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836957" y="2692731"/>
            <a:ext cx="169757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</a:rPr>
              <a:t>1       0      0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118457" y="3409938"/>
            <a:ext cx="0" cy="248718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43481" y="3696525"/>
            <a:ext cx="1055926" cy="346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795473" y="4191347"/>
            <a:ext cx="1308469" cy="380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789876" y="4800078"/>
            <a:ext cx="295016" cy="398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3467" y="5426635"/>
            <a:ext cx="80199" cy="421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3474682" y="3345101"/>
            <a:ext cx="0" cy="256800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red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6" y="4706444"/>
            <a:ext cx="413704" cy="51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red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6" y="5378364"/>
            <a:ext cx="413704" cy="51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be 53"/>
          <p:cNvSpPr/>
          <p:nvPr/>
        </p:nvSpPr>
        <p:spPr>
          <a:xfrm>
            <a:off x="4219738" y="2842189"/>
            <a:ext cx="2467964" cy="1239437"/>
          </a:xfrm>
          <a:prstGeom prst="cube">
            <a:avLst>
              <a:gd name="adj" fmla="val 52414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1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2. repeat until we reach the empty tensor</a:t>
            </a:r>
          </a:p>
          <a:p>
            <a:pPr lvl="1"/>
            <a:r>
              <a:rPr lang="en-US" sz="2600" dirty="0"/>
              <a:t>choose a mode with the most remaining slices </a:t>
            </a:r>
          </a:p>
          <a:p>
            <a:pPr lvl="1"/>
            <a:r>
              <a:rPr lang="en-US" sz="2600" b="1" dirty="0">
                <a:solidFill>
                  <a:srgbClr val="FF0000"/>
                </a:solidFill>
              </a:rPr>
              <a:t>remove slices </a:t>
            </a:r>
            <a:r>
              <a:rPr lang="en-US" sz="2600" dirty="0">
                <a:solidFill>
                  <a:srgbClr val="FF0000"/>
                </a:solidFill>
              </a:rPr>
              <a:t>with mass at most the average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23" name="Content Placeholder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2743200"/>
            <a:ext cx="4810161" cy="3029975"/>
          </a:xfrm>
          <a:prstGeom prst="rect">
            <a:avLst/>
          </a:prstGeom>
        </p:spPr>
      </p:pic>
      <p:sp>
        <p:nvSpPr>
          <p:cNvPr id="38" name="Cube 37"/>
          <p:cNvSpPr/>
          <p:nvPr/>
        </p:nvSpPr>
        <p:spPr>
          <a:xfrm>
            <a:off x="1115415" y="4625237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be 38"/>
          <p:cNvSpPr/>
          <p:nvPr/>
        </p:nvSpPr>
        <p:spPr>
          <a:xfrm>
            <a:off x="1118535" y="3049717"/>
            <a:ext cx="2165075" cy="2811480"/>
          </a:xfrm>
          <a:prstGeom prst="cube">
            <a:avLst>
              <a:gd name="adj" fmla="val 158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be 40"/>
          <p:cNvSpPr/>
          <p:nvPr/>
        </p:nvSpPr>
        <p:spPr>
          <a:xfrm>
            <a:off x="1115417" y="4015003"/>
            <a:ext cx="2456860" cy="1207931"/>
          </a:xfrm>
          <a:prstGeom prst="cube">
            <a:avLst>
              <a:gd name="adj" fmla="val 521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be 41"/>
          <p:cNvSpPr/>
          <p:nvPr/>
        </p:nvSpPr>
        <p:spPr>
          <a:xfrm>
            <a:off x="1115415" y="3405598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be 44"/>
          <p:cNvSpPr/>
          <p:nvPr/>
        </p:nvSpPr>
        <p:spPr>
          <a:xfrm>
            <a:off x="1115414" y="2775861"/>
            <a:ext cx="1227154" cy="3093083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1731546" y="2775862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2361428" y="2775861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be 47"/>
          <p:cNvSpPr/>
          <p:nvPr/>
        </p:nvSpPr>
        <p:spPr>
          <a:xfrm>
            <a:off x="1109151" y="2775860"/>
            <a:ext cx="2461096" cy="1865699"/>
          </a:xfrm>
          <a:prstGeom prst="cube">
            <a:avLst>
              <a:gd name="adj" fmla="val 33202"/>
            </a:avLst>
          </a:prstGeom>
          <a:solidFill>
            <a:schemeClr val="tx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36574" y="3381758"/>
            <a:ext cx="169757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lain" startAt="5"/>
            </a:pPr>
            <a:r>
              <a:rPr lang="en-US" sz="3000" b="1" dirty="0">
                <a:solidFill>
                  <a:schemeClr val="bg1"/>
                </a:solidFill>
              </a:rPr>
              <a:t> 3     0</a:t>
            </a:r>
          </a:p>
          <a:p>
            <a:pPr marL="514350" indent="-514350">
              <a:lnSpc>
                <a:spcPct val="130000"/>
              </a:lnSpc>
              <a:buAutoNum type="arabicPlain" startAt="4"/>
            </a:pPr>
            <a:r>
              <a:rPr lang="en-US" sz="3000" b="1" dirty="0">
                <a:solidFill>
                  <a:schemeClr val="bg1"/>
                </a:solidFill>
              </a:rPr>
              <a:t> 6     1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55314" y="3424029"/>
            <a:ext cx="45825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 dirty="0">
                <a:solidFill>
                  <a:schemeClr val="bg1"/>
                </a:solidFill>
              </a:rPr>
              <a:t>0</a:t>
            </a:r>
          </a:p>
          <a:p>
            <a:pPr>
              <a:lnSpc>
                <a:spcPct val="140000"/>
              </a:lnSpc>
            </a:pPr>
            <a:r>
              <a:rPr lang="en-US" sz="3000" b="1" dirty="0">
                <a:solidFill>
                  <a:schemeClr val="bg1"/>
                </a:solidFill>
              </a:rPr>
              <a:t>1</a:t>
            </a:r>
          </a:p>
          <a:p>
            <a:pPr>
              <a:lnSpc>
                <a:spcPct val="140000"/>
              </a:lnSpc>
            </a:pPr>
            <a:r>
              <a:rPr lang="en-US" sz="3000" b="1" dirty="0">
                <a:solidFill>
                  <a:schemeClr val="bg1"/>
                </a:solidFill>
              </a:rPr>
              <a:t>0    </a:t>
            </a:r>
          </a:p>
        </p:txBody>
      </p:sp>
      <p:sp>
        <p:nvSpPr>
          <p:cNvPr id="52" name="Down Arrow 51"/>
          <p:cNvSpPr/>
          <p:nvPr/>
        </p:nvSpPr>
        <p:spPr>
          <a:xfrm rot="10800000">
            <a:off x="578748" y="4853627"/>
            <a:ext cx="457200" cy="7386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=2.9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5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5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5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5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746060" y="2614387"/>
            <a:ext cx="169757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</a:rPr>
              <a:t>1       0      0</a:t>
            </a:r>
          </a:p>
        </p:txBody>
      </p:sp>
    </p:spTree>
    <p:extLst>
      <p:ext uri="{BB962C8B-B14F-4D97-AF65-F5344CB8AC3E}">
        <p14:creationId xmlns:p14="http://schemas.microsoft.com/office/powerpoint/2010/main" val="38136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2. </a:t>
            </a:r>
            <a:r>
              <a:rPr lang="en-US" b="1" dirty="0">
                <a:solidFill>
                  <a:srgbClr val="FF0000"/>
                </a:solidFill>
              </a:rPr>
              <a:t>repeat</a:t>
            </a:r>
            <a:r>
              <a:rPr lang="en-US" dirty="0"/>
              <a:t> until we reach the empty tensor</a:t>
            </a:r>
          </a:p>
          <a:p>
            <a:pPr lvl="1"/>
            <a:r>
              <a:rPr lang="en-US" sz="2600" dirty="0"/>
              <a:t>choose a mode with the most remaining slices </a:t>
            </a:r>
          </a:p>
          <a:p>
            <a:pPr lvl="1"/>
            <a:r>
              <a:rPr lang="en-US" sz="2600" dirty="0"/>
              <a:t>remove slices with mass at most the average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38" name="Cube 37"/>
          <p:cNvSpPr/>
          <p:nvPr/>
        </p:nvSpPr>
        <p:spPr>
          <a:xfrm>
            <a:off x="1115415" y="4625237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be 38"/>
          <p:cNvSpPr/>
          <p:nvPr/>
        </p:nvSpPr>
        <p:spPr>
          <a:xfrm>
            <a:off x="1118535" y="3049717"/>
            <a:ext cx="2165075" cy="2811480"/>
          </a:xfrm>
          <a:prstGeom prst="cube">
            <a:avLst>
              <a:gd name="adj" fmla="val 158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be 40"/>
          <p:cNvSpPr/>
          <p:nvPr/>
        </p:nvSpPr>
        <p:spPr>
          <a:xfrm>
            <a:off x="1115417" y="4015003"/>
            <a:ext cx="2456860" cy="1207931"/>
          </a:xfrm>
          <a:prstGeom prst="cube">
            <a:avLst>
              <a:gd name="adj" fmla="val 521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be 41"/>
          <p:cNvSpPr/>
          <p:nvPr/>
        </p:nvSpPr>
        <p:spPr>
          <a:xfrm>
            <a:off x="1115415" y="3405598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be 44"/>
          <p:cNvSpPr/>
          <p:nvPr/>
        </p:nvSpPr>
        <p:spPr>
          <a:xfrm>
            <a:off x="1115414" y="2775861"/>
            <a:ext cx="1227154" cy="3093083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1731546" y="2775862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2361428" y="2775861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be 47"/>
          <p:cNvSpPr/>
          <p:nvPr/>
        </p:nvSpPr>
        <p:spPr>
          <a:xfrm>
            <a:off x="1109151" y="2775860"/>
            <a:ext cx="1851233" cy="1865699"/>
          </a:xfrm>
          <a:prstGeom prst="cube">
            <a:avLst>
              <a:gd name="adj" fmla="val 33992"/>
            </a:avLst>
          </a:prstGeom>
          <a:solidFill>
            <a:schemeClr val="tx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36574" y="3381758"/>
            <a:ext cx="169757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lain" startAt="5"/>
            </a:pPr>
            <a:r>
              <a:rPr lang="en-US" sz="3000" b="1" dirty="0">
                <a:solidFill>
                  <a:schemeClr val="bg1"/>
                </a:solidFill>
              </a:rPr>
              <a:t> 3    </a:t>
            </a:r>
          </a:p>
          <a:p>
            <a:pPr marL="514350" indent="-514350">
              <a:lnSpc>
                <a:spcPct val="130000"/>
              </a:lnSpc>
              <a:buAutoNum type="arabicPlain" startAt="4"/>
            </a:pPr>
            <a:r>
              <a:rPr lang="en-US" sz="3000" b="1" dirty="0">
                <a:solidFill>
                  <a:schemeClr val="bg1"/>
                </a:solidFill>
              </a:rPr>
              <a:t> 6    </a:t>
            </a:r>
          </a:p>
        </p:txBody>
      </p:sp>
      <p:sp>
        <p:nvSpPr>
          <p:cNvPr id="52" name="Down Arrow 51"/>
          <p:cNvSpPr/>
          <p:nvPr/>
        </p:nvSpPr>
        <p:spPr>
          <a:xfrm rot="5400000">
            <a:off x="2696577" y="3966910"/>
            <a:ext cx="457200" cy="7386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86" y="2743200"/>
            <a:ext cx="4810161" cy="3029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22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4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5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26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746060" y="2614387"/>
            <a:ext cx="1697570" cy="5924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500" b="1" dirty="0">
                <a:solidFill>
                  <a:schemeClr val="bg1"/>
                </a:solidFill>
              </a:rPr>
              <a:t>1       0      0</a:t>
            </a:r>
          </a:p>
        </p:txBody>
      </p:sp>
    </p:spTree>
    <p:extLst>
      <p:ext uri="{BB962C8B-B14F-4D97-AF65-F5344CB8AC3E}">
        <p14:creationId xmlns:p14="http://schemas.microsoft.com/office/powerpoint/2010/main" val="140999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2. </a:t>
            </a:r>
            <a:r>
              <a:rPr lang="en-US" b="1" dirty="0">
                <a:solidFill>
                  <a:srgbClr val="FF0000"/>
                </a:solidFill>
              </a:rPr>
              <a:t>repeat</a:t>
            </a:r>
            <a:r>
              <a:rPr lang="en-US" dirty="0"/>
              <a:t> until we reach the empty tensor</a:t>
            </a:r>
          </a:p>
          <a:p>
            <a:pPr lvl="1"/>
            <a:r>
              <a:rPr lang="en-US" sz="2600" dirty="0"/>
              <a:t>choose a mode with the most remaining slices </a:t>
            </a:r>
          </a:p>
          <a:p>
            <a:pPr lvl="1"/>
            <a:r>
              <a:rPr lang="en-US" sz="2600" dirty="0"/>
              <a:t>remove slices with mass at most the average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38" name="Cube 37"/>
          <p:cNvSpPr/>
          <p:nvPr/>
        </p:nvSpPr>
        <p:spPr>
          <a:xfrm>
            <a:off x="1115415" y="4625237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be 38"/>
          <p:cNvSpPr/>
          <p:nvPr/>
        </p:nvSpPr>
        <p:spPr>
          <a:xfrm>
            <a:off x="1118535" y="3049717"/>
            <a:ext cx="2165075" cy="2811480"/>
          </a:xfrm>
          <a:prstGeom prst="cube">
            <a:avLst>
              <a:gd name="adj" fmla="val 158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be 40"/>
          <p:cNvSpPr/>
          <p:nvPr/>
        </p:nvSpPr>
        <p:spPr>
          <a:xfrm>
            <a:off x="1115417" y="4015003"/>
            <a:ext cx="2456860" cy="1207931"/>
          </a:xfrm>
          <a:prstGeom prst="cube">
            <a:avLst>
              <a:gd name="adj" fmla="val 521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be 41"/>
          <p:cNvSpPr/>
          <p:nvPr/>
        </p:nvSpPr>
        <p:spPr>
          <a:xfrm>
            <a:off x="1115415" y="3405598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be 44"/>
          <p:cNvSpPr/>
          <p:nvPr/>
        </p:nvSpPr>
        <p:spPr>
          <a:xfrm>
            <a:off x="1115414" y="2775861"/>
            <a:ext cx="1227154" cy="3093083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1731546" y="2775862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2361428" y="2775861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be 47"/>
          <p:cNvSpPr/>
          <p:nvPr/>
        </p:nvSpPr>
        <p:spPr>
          <a:xfrm>
            <a:off x="1109152" y="3041971"/>
            <a:ext cx="1575992" cy="1599588"/>
          </a:xfrm>
          <a:prstGeom prst="cube">
            <a:avLst>
              <a:gd name="adj" fmla="val 22443"/>
            </a:avLst>
          </a:prstGeom>
          <a:solidFill>
            <a:schemeClr val="tx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36574" y="3381758"/>
            <a:ext cx="169757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lain" startAt="5"/>
            </a:pPr>
            <a:r>
              <a:rPr lang="en-US" sz="3000" b="1" dirty="0">
                <a:solidFill>
                  <a:schemeClr val="bg1"/>
                </a:solidFill>
              </a:rPr>
              <a:t> 3    </a:t>
            </a:r>
          </a:p>
          <a:p>
            <a:pPr marL="514350" indent="-514350">
              <a:lnSpc>
                <a:spcPct val="130000"/>
              </a:lnSpc>
              <a:buAutoNum type="arabicPlain" startAt="4"/>
            </a:pPr>
            <a:r>
              <a:rPr lang="en-US" sz="3000" b="1" dirty="0">
                <a:solidFill>
                  <a:schemeClr val="bg1"/>
                </a:solidFill>
              </a:rPr>
              <a:t> 6    </a:t>
            </a:r>
          </a:p>
        </p:txBody>
      </p:sp>
      <p:sp>
        <p:nvSpPr>
          <p:cNvPr id="52" name="Down Arrow 51"/>
          <p:cNvSpPr/>
          <p:nvPr/>
        </p:nvSpPr>
        <p:spPr>
          <a:xfrm rot="2792952">
            <a:off x="866038" y="2629966"/>
            <a:ext cx="457200" cy="73861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2743200"/>
            <a:ext cx="4810161" cy="3029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23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4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5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26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2. </a:t>
            </a:r>
            <a:r>
              <a:rPr lang="en-US" b="1" dirty="0">
                <a:solidFill>
                  <a:srgbClr val="FF0000"/>
                </a:solidFill>
              </a:rPr>
              <a:t>repeat</a:t>
            </a:r>
            <a:r>
              <a:rPr lang="en-US" dirty="0"/>
              <a:t> until an empty tensor is left</a:t>
            </a:r>
          </a:p>
          <a:p>
            <a:pPr lvl="1"/>
            <a:r>
              <a:rPr lang="en-US" sz="2600" dirty="0"/>
              <a:t>choose a mode with the most remaining slices </a:t>
            </a:r>
          </a:p>
          <a:p>
            <a:pPr lvl="1"/>
            <a:r>
              <a:rPr lang="en-US" sz="2600" dirty="0"/>
              <a:t>remove slices with mass at most the average mass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38" name="Cube 37"/>
          <p:cNvSpPr/>
          <p:nvPr/>
        </p:nvSpPr>
        <p:spPr>
          <a:xfrm>
            <a:off x="1115415" y="4625237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be 38"/>
          <p:cNvSpPr/>
          <p:nvPr/>
        </p:nvSpPr>
        <p:spPr>
          <a:xfrm>
            <a:off x="1118535" y="3049717"/>
            <a:ext cx="2165075" cy="2811480"/>
          </a:xfrm>
          <a:prstGeom prst="cube">
            <a:avLst>
              <a:gd name="adj" fmla="val 158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be 40"/>
          <p:cNvSpPr/>
          <p:nvPr/>
        </p:nvSpPr>
        <p:spPr>
          <a:xfrm>
            <a:off x="1115417" y="4015003"/>
            <a:ext cx="2456860" cy="1207931"/>
          </a:xfrm>
          <a:prstGeom prst="cube">
            <a:avLst>
              <a:gd name="adj" fmla="val 521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be 41"/>
          <p:cNvSpPr/>
          <p:nvPr/>
        </p:nvSpPr>
        <p:spPr>
          <a:xfrm>
            <a:off x="1115415" y="3405598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be 44"/>
          <p:cNvSpPr/>
          <p:nvPr/>
        </p:nvSpPr>
        <p:spPr>
          <a:xfrm>
            <a:off x="1115414" y="2775861"/>
            <a:ext cx="1227154" cy="3093083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1731546" y="2775862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2361428" y="2775861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be 16"/>
          <p:cNvSpPr/>
          <p:nvPr/>
        </p:nvSpPr>
        <p:spPr>
          <a:xfrm>
            <a:off x="1125456" y="3246667"/>
            <a:ext cx="311159" cy="395187"/>
          </a:xfrm>
          <a:prstGeom prst="cube">
            <a:avLst>
              <a:gd name="adj" fmla="val 44098"/>
            </a:avLst>
          </a:prstGeom>
          <a:solidFill>
            <a:schemeClr val="tx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2743200"/>
            <a:ext cx="4810161" cy="3029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22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3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4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528813" y="3246667"/>
            <a:ext cx="444475" cy="627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984744" y="3083663"/>
            <a:ext cx="117606" cy="1164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0083" y="3858497"/>
            <a:ext cx="160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maximum</a:t>
            </a:r>
          </a:p>
        </p:txBody>
      </p:sp>
    </p:spTree>
    <p:extLst>
      <p:ext uri="{BB962C8B-B14F-4D97-AF65-F5344CB8AC3E}">
        <p14:creationId xmlns:p14="http://schemas.microsoft.com/office/powerpoint/2010/main" val="26633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59" y="286605"/>
            <a:ext cx="8287119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Dense Block Detection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1338953"/>
          </a:xfrm>
        </p:spPr>
        <p:txBody>
          <a:bodyPr>
            <a:normAutofit/>
          </a:bodyPr>
          <a:lstStyle/>
          <a:p>
            <a:r>
              <a:rPr lang="en-US" dirty="0"/>
              <a:t>Step 3. return the </a:t>
            </a:r>
            <a:r>
              <a:rPr lang="en-US" b="1" dirty="0"/>
              <a:t>densest block </a:t>
            </a:r>
            <a:r>
              <a:rPr lang="en-US" dirty="0"/>
              <a:t>so far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38" name="Cube 37"/>
          <p:cNvSpPr/>
          <p:nvPr/>
        </p:nvSpPr>
        <p:spPr>
          <a:xfrm>
            <a:off x="1115415" y="4625237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ube 38"/>
          <p:cNvSpPr/>
          <p:nvPr/>
        </p:nvSpPr>
        <p:spPr>
          <a:xfrm>
            <a:off x="1118535" y="3049717"/>
            <a:ext cx="2165075" cy="2811480"/>
          </a:xfrm>
          <a:prstGeom prst="cube">
            <a:avLst>
              <a:gd name="adj" fmla="val 158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ube 40"/>
          <p:cNvSpPr/>
          <p:nvPr/>
        </p:nvSpPr>
        <p:spPr>
          <a:xfrm>
            <a:off x="1115417" y="4015003"/>
            <a:ext cx="2456860" cy="1207931"/>
          </a:xfrm>
          <a:prstGeom prst="cube">
            <a:avLst>
              <a:gd name="adj" fmla="val 52107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Cube 41"/>
          <p:cNvSpPr/>
          <p:nvPr/>
        </p:nvSpPr>
        <p:spPr>
          <a:xfrm>
            <a:off x="1115415" y="3405598"/>
            <a:ext cx="2456860" cy="1235961"/>
          </a:xfrm>
          <a:prstGeom prst="cube">
            <a:avLst>
              <a:gd name="adj" fmla="val 50330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be 44"/>
          <p:cNvSpPr/>
          <p:nvPr/>
        </p:nvSpPr>
        <p:spPr>
          <a:xfrm>
            <a:off x="1115414" y="2775861"/>
            <a:ext cx="1227154" cy="3093083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1731546" y="2775862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Cube 46"/>
          <p:cNvSpPr/>
          <p:nvPr/>
        </p:nvSpPr>
        <p:spPr>
          <a:xfrm>
            <a:off x="2361428" y="2775861"/>
            <a:ext cx="1217112" cy="3093082"/>
          </a:xfrm>
          <a:prstGeom prst="cube">
            <a:avLst>
              <a:gd name="adj" fmla="val 50019"/>
            </a:avLst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ube 47"/>
          <p:cNvSpPr/>
          <p:nvPr/>
        </p:nvSpPr>
        <p:spPr>
          <a:xfrm>
            <a:off x="1109152" y="3041971"/>
            <a:ext cx="1575992" cy="1599588"/>
          </a:xfrm>
          <a:prstGeom prst="cube">
            <a:avLst>
              <a:gd name="adj" fmla="val 22443"/>
            </a:avLst>
          </a:prstGeom>
          <a:solidFill>
            <a:schemeClr val="tx1">
              <a:alpha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236574" y="3381758"/>
            <a:ext cx="1697570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30000"/>
              </a:lnSpc>
              <a:buAutoNum type="arabicPlain" startAt="5"/>
            </a:pPr>
            <a:r>
              <a:rPr lang="en-US" sz="3000" b="1" dirty="0">
                <a:solidFill>
                  <a:schemeClr val="bg1"/>
                </a:solidFill>
              </a:rPr>
              <a:t> 3    </a:t>
            </a:r>
          </a:p>
          <a:p>
            <a:pPr marL="514350" indent="-514350">
              <a:lnSpc>
                <a:spcPct val="130000"/>
              </a:lnSpc>
              <a:buAutoNum type="arabicPlain" startAt="4"/>
            </a:pPr>
            <a:r>
              <a:rPr lang="en-US" sz="3000" b="1" dirty="0">
                <a:solidFill>
                  <a:schemeClr val="bg1"/>
                </a:solidFill>
              </a:rPr>
              <a:t> 6   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2743200"/>
            <a:ext cx="4810161" cy="3029975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5984744" y="3083663"/>
            <a:ext cx="117606" cy="11644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085" y="5363833"/>
                <a:ext cx="2745956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22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3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4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25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5528813" y="3246667"/>
            <a:ext cx="444475" cy="627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90083" y="3858497"/>
            <a:ext cx="160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maximum</a:t>
            </a:r>
          </a:p>
        </p:txBody>
      </p:sp>
    </p:spTree>
    <p:extLst>
      <p:ext uri="{BB962C8B-B14F-4D97-AF65-F5344CB8AC3E}">
        <p14:creationId xmlns:p14="http://schemas.microsoft.com/office/powerpoint/2010/main" val="95405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loud Callout 29"/>
          <p:cNvSpPr/>
          <p:nvPr/>
        </p:nvSpPr>
        <p:spPr>
          <a:xfrm>
            <a:off x="5014643" y="1504152"/>
            <a:ext cx="3940569" cy="2883961"/>
          </a:xfrm>
          <a:prstGeom prst="cloudCallout">
            <a:avLst>
              <a:gd name="adj1" fmla="val 9140"/>
              <a:gd name="adj2" fmla="val 64702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Review Fraud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71658" y="1756044"/>
            <a:ext cx="4445347" cy="4026462"/>
            <a:chOff x="313811" y="1630710"/>
            <a:chExt cx="5145626" cy="4660754"/>
          </a:xfrm>
        </p:grpSpPr>
        <p:grpSp>
          <p:nvGrpSpPr>
            <p:cNvPr id="18" name="Group 17"/>
            <p:cNvGrpSpPr/>
            <p:nvPr/>
          </p:nvGrpSpPr>
          <p:grpSpPr>
            <a:xfrm>
              <a:off x="313811" y="3162181"/>
              <a:ext cx="3186536" cy="1279516"/>
              <a:chOff x="327638" y="3100622"/>
              <a:chExt cx="3186536" cy="127951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375" y="3935939"/>
                <a:ext cx="3178799" cy="44419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27638" y="3100622"/>
                <a:ext cx="2259109" cy="861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Bob’s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13811" y="4746339"/>
              <a:ext cx="3221925" cy="1239368"/>
              <a:chOff x="327638" y="4479323"/>
              <a:chExt cx="3221925" cy="123936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514" y="5331973"/>
                <a:ext cx="3218049" cy="38671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7638" y="4479323"/>
                <a:ext cx="225910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Carol’s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13811" y="1630710"/>
              <a:ext cx="3178799" cy="1226830"/>
              <a:chOff x="373073" y="1556178"/>
              <a:chExt cx="3178799" cy="122683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3073" y="2336547"/>
                <a:ext cx="3178799" cy="446461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80810" y="1556178"/>
                <a:ext cx="2259109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dirty="0"/>
                  <a:t>Alice’s</a:t>
                </a: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4209" y="1764409"/>
              <a:ext cx="1835228" cy="12805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13053" y="3380976"/>
              <a:ext cx="1746383" cy="13109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3053" y="4948434"/>
              <a:ext cx="1746383" cy="1343030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8848" y="4568495"/>
            <a:ext cx="1332853" cy="13432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68401" y="5389419"/>
            <a:ext cx="1093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Alice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7589" y="1943553"/>
            <a:ext cx="2849171" cy="7761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8762" y="2745406"/>
            <a:ext cx="2870310" cy="1111922"/>
          </a:xfrm>
          <a:prstGeom prst="rect">
            <a:avLst/>
          </a:prstGeom>
        </p:spPr>
      </p:pic>
      <p:grpSp>
        <p:nvGrpSpPr>
          <p:cNvPr id="23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24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2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31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32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02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79417" y="1461430"/>
                <a:ext cx="8059580" cy="4407664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 smtClean="0">
                    <a:solidFill>
                      <a:srgbClr val="C00000"/>
                    </a:solidFill>
                  </a:rPr>
                  <a:t>Question:</a:t>
                </a:r>
                <a:r>
                  <a:rPr lang="en-US" dirty="0"/>
                  <a:t> why is </a:t>
                </a:r>
                <a:r>
                  <a:rPr lang="en-US" b="1" dirty="0"/>
                  <a:t>D-Cube</a:t>
                </a:r>
                <a:r>
                  <a:rPr lang="en-US" dirty="0"/>
                  <a:t> for disk-resident tensors?</a:t>
                </a:r>
              </a:p>
              <a:p>
                <a:r>
                  <a:rPr lang="en-US" b="1" dirty="0">
                    <a:solidFill>
                      <a:srgbClr val="0070C0"/>
                    </a:solidFill>
                  </a:rPr>
                  <a:t>Answer: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 number of iterations in </a:t>
                </a:r>
                <a:r>
                  <a:rPr lang="en-US" b="1" dirty="0"/>
                  <a:t>D-Cube</a:t>
                </a:r>
                <a:r>
                  <a:rPr lang="en-US" dirty="0"/>
                  <a:t> is only</a:t>
                </a:r>
                <a:r>
                  <a:rPr lang="en-US" sz="100" i="1" dirty="0">
                    <a:ea typeface="Cambria Math" panose="02040503050406030204" pitchFamily="18" charset="0"/>
                  </a:rPr>
                  <a:t>\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nary>
                      <m:naryPr>
                        <m:chr m:val="∑"/>
                        <m:limLoc m:val="subSup"/>
                        <m:ctrlPr>
                          <a:rPr lang="en-US" sz="2400" b="1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b="1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sz="2400" b="1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2400" b="1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𝑵</m:t>
                        </m:r>
                      </m:sup>
                      <m:e>
                        <m:func>
                          <m:funcPr>
                            <m:ctrlPr>
                              <a:rPr lang="en-US" sz="2400" b="1" i="1" dirty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b="1" i="1" dirty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𝒍𝒐𝒈</m:t>
                                </m:r>
                              </m:e>
                              <m:sub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b="1" i="1" dirty="0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sz="2400" b="1" dirty="0" smtClean="0"/>
                  <a:t># slices in the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charset="0"/>
                      </a:rPr>
                      <m:t>𝒊</m:t>
                    </m:r>
                  </m:oMath>
                </a14:m>
                <a:r>
                  <a:rPr lang="en-US" sz="2400" b="1" dirty="0" smtClean="0"/>
                  <a:t>-</a:t>
                </a:r>
                <a:r>
                  <a:rPr lang="en-US" sz="2400" b="1" dirty="0" err="1" smtClean="0"/>
                  <a:t>th</a:t>
                </a:r>
                <a:r>
                  <a:rPr lang="en-US" sz="2400" b="1" dirty="0" smtClean="0"/>
                  <a:t> mode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b="1" dirty="0"/>
              </a:p>
              <a:p>
                <a:pPr marL="201168" lvl="1" indent="0">
                  <a:buNone/>
                </a:pPr>
                <a:endParaRPr lang="en-US" sz="100" dirty="0" smtClean="0"/>
              </a:p>
              <a:p>
                <a:pPr marL="201168" lvl="1" indent="0">
                  <a:buNone/>
                </a:pPr>
                <a:r>
                  <a:rPr lang="en-US" dirty="0" smtClean="0"/>
                  <a:t>   &lt;&lt;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ctrlPr>
                          <a:rPr lang="en-US" b="1" i="1" dirty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1" i="1" dirty="0">
                            <a:latin typeface="Cambria Math" charset="0"/>
                            <a:ea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dirty="0">
                            <a:latin typeface="Cambria Math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1" i="1" dirty="0">
                            <a:latin typeface="Cambria Math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 dirty="0">
                            <a:latin typeface="Cambria Math" charset="0"/>
                            <a:ea typeface="Cambria Math" panose="02040503050406030204" pitchFamily="18" charset="0"/>
                          </a:rPr>
                          <m:t>𝑵</m:t>
                        </m:r>
                      </m:sup>
                      <m:e>
                        <m:r>
                          <m:rPr>
                            <m:nor/>
                          </m:rPr>
                          <a:rPr lang="en-US" b="1" i="0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b="1" dirty="0"/>
                          <m:t># </m:t>
                        </m:r>
                        <m:r>
                          <m:rPr>
                            <m:nor/>
                          </m:rPr>
                          <a:rPr lang="en-US" b="1" dirty="0"/>
                          <m:t>slices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  <m:r>
                          <m:rPr>
                            <m:nor/>
                          </m:rPr>
                          <a:rPr lang="en-US" b="1" dirty="0"/>
                          <m:t>in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  <m:r>
                          <m:rPr>
                            <m:nor/>
                          </m:rPr>
                          <a:rPr lang="en-US" b="1" dirty="0"/>
                          <m:t>the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  <m:r>
                          <a:rPr lang="en-US" b="1" i="1">
                            <a:latin typeface="Cambria Math" charset="0"/>
                          </a:rPr>
                          <m:t>𝒊</m:t>
                        </m:r>
                        <m:r>
                          <m:rPr>
                            <m:nor/>
                          </m:rPr>
                          <a:rPr lang="en-US" b="1" dirty="0"/>
                          <m:t>−</m:t>
                        </m:r>
                        <m:r>
                          <m:rPr>
                            <m:nor/>
                          </m:rPr>
                          <a:rPr lang="en-US" b="1" dirty="0" err="1"/>
                          <m:t>th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  <m:r>
                          <m:rPr>
                            <m:nor/>
                          </m:rPr>
                          <a:rPr lang="en-US" b="1" dirty="0"/>
                          <m:t>mode</m:t>
                        </m:r>
                        <m:r>
                          <m:rPr>
                            <m:nor/>
                          </m:rPr>
                          <a:rPr lang="en-US" b="1" i="0" dirty="0" smtClean="0"/>
                          <m:t>)</m:t>
                        </m:r>
                      </m:e>
                    </m:nary>
                  </m:oMath>
                </a14:m>
                <a:r>
                  <a:rPr lang="en-US" dirty="0" smtClean="0"/>
                  <a:t> in M-Zoom </a:t>
                </a:r>
                <a:r>
                  <a:rPr lang="en-US" sz="2000" dirty="0" smtClean="0"/>
                  <a:t>[Shin et al. 16]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a </a:t>
                </a:r>
                <a:r>
                  <a:rPr lang="en-US" b="1" dirty="0"/>
                  <a:t>sequential</a:t>
                </a:r>
                <a:r>
                  <a:rPr lang="en-US" dirty="0"/>
                  <a:t> pass over the data is required in each iteration</a:t>
                </a:r>
              </a:p>
              <a:p>
                <a:pPr marL="201168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500" dirty="0"/>
              </a:p>
            </p:txBody>
          </p:sp>
        </mc:Choice>
        <mc:Fallback xmlns="">
          <p:sp>
            <p:nvSpPr>
              <p:cNvPr id="1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79417" y="1461430"/>
                <a:ext cx="8059580" cy="4407664"/>
              </a:xfrm>
              <a:blipFill rotWithShape="0">
                <a:blip r:embed="rId3"/>
                <a:stretch>
                  <a:fillRect l="-2496" t="-2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D-Cube for Disk-Resident Tensors</a:t>
            </a:r>
          </a:p>
        </p:txBody>
      </p:sp>
    </p:spTree>
    <p:extLst>
      <p:ext uri="{BB962C8B-B14F-4D97-AF65-F5344CB8AC3E}">
        <p14:creationId xmlns:p14="http://schemas.microsoft.com/office/powerpoint/2010/main" val="17451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Guarantee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461430"/>
                <a:ext cx="7543801" cy="1537584"/>
              </a:xfrm>
            </p:spPr>
            <p:txBody>
              <a:bodyPr/>
              <a:lstStyle/>
              <a:p>
                <a:r>
                  <a:rPr lang="en-US" b="1" dirty="0"/>
                  <a:t>Theorem [Approximation Guarantee]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  <m:sSub>
                        <m:sSub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461430"/>
                <a:ext cx="7543801" cy="1537584"/>
              </a:xfrm>
              <a:blipFill>
                <a:blip r:embed="rId3"/>
                <a:stretch>
                  <a:fillRect l="-2666" t="-6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2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2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2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3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V="1">
            <a:off x="2895599" y="2689780"/>
            <a:ext cx="315686" cy="38099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745519" y="2672227"/>
            <a:ext cx="10052" cy="48340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58243" y="303711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13497" y="3079045"/>
            <a:ext cx="237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D-Cube Result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144715" y="3079045"/>
            <a:ext cx="191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Input Tensor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845629" y="2672227"/>
            <a:ext cx="507372" cy="48340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23470" y="3079045"/>
            <a:ext cx="213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Densest Block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43345" y="3646983"/>
            <a:ext cx="7903028" cy="2333228"/>
            <a:chOff x="643346" y="3701143"/>
            <a:chExt cx="7903028" cy="2333228"/>
          </a:xfrm>
        </p:grpSpPr>
        <p:sp>
          <p:nvSpPr>
            <p:cNvPr id="37" name="TextBox 36"/>
            <p:cNvSpPr txBox="1"/>
            <p:nvPr/>
          </p:nvSpPr>
          <p:spPr>
            <a:xfrm>
              <a:off x="1105040" y="4218489"/>
              <a:ext cx="74413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/>
                <a:t>Out-of-core</a:t>
              </a:r>
              <a:r>
                <a:rPr lang="en-US" sz="2800" dirty="0"/>
                <a:t>: handles data not fitting in memory</a:t>
              </a:r>
            </a:p>
            <a:p>
              <a:r>
                <a:rPr lang="en-US" sz="2800" b="1" i="1" dirty="0"/>
                <a:t>Fast</a:t>
              </a:r>
              <a:r>
                <a:rPr lang="en-US" sz="2800" dirty="0"/>
                <a:t>: runs in near-linear time</a:t>
              </a:r>
            </a:p>
            <a:p>
              <a:r>
                <a:rPr lang="en-US" sz="2800" b="1" i="1" dirty="0">
                  <a:solidFill>
                    <a:srgbClr val="FF0000"/>
                  </a:solidFill>
                </a:rPr>
                <a:t>Accurate</a:t>
              </a:r>
              <a:r>
                <a:rPr lang="en-US" sz="2800" dirty="0"/>
                <a:t>: </a:t>
              </a:r>
              <a:r>
                <a:rPr lang="en-US" sz="2800" dirty="0">
                  <a:solidFill>
                    <a:srgbClr val="FF0000"/>
                  </a:solidFill>
                </a:rPr>
                <a:t>provides an accuracy guarantee</a:t>
              </a:r>
            </a:p>
            <a:p>
              <a:r>
                <a:rPr lang="en-US" sz="2800" b="1" i="1" dirty="0"/>
                <a:t>Effective</a:t>
              </a:r>
              <a:r>
                <a:rPr lang="en-US" sz="2800" dirty="0"/>
                <a:t>: produces meaningful results in practice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58733" y="4348533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0.37	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58733" y="51661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8733" y="475733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8733" y="55749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43346" y="3701143"/>
              <a:ext cx="7903028" cy="233322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42" y="5055161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643346" y="3701143"/>
              <a:ext cx="4157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Properties of </a:t>
              </a:r>
              <a:r>
                <a:rPr lang="en-US" sz="2800" b="1" dirty="0"/>
                <a:t>D-Cube: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 flipV="1">
            <a:off x="4864427" y="2768569"/>
            <a:ext cx="408670" cy="41711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40851" y="3079045"/>
            <a:ext cx="1163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157735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Parallelizing D-Cube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140" name="Content Placeholder 2"/>
          <p:cNvSpPr>
            <a:spLocks noGrp="1"/>
          </p:cNvSpPr>
          <p:nvPr>
            <p:ph idx="1"/>
          </p:nvPr>
        </p:nvSpPr>
        <p:spPr>
          <a:xfrm>
            <a:off x="534389" y="1461430"/>
            <a:ext cx="8188412" cy="3751838"/>
          </a:xfrm>
        </p:spPr>
        <p:txBody>
          <a:bodyPr>
            <a:normAutofit/>
          </a:bodyPr>
          <a:lstStyle/>
          <a:p>
            <a:r>
              <a:rPr lang="en-US" dirty="0"/>
              <a:t>Basically, D-Cube repeats</a:t>
            </a:r>
          </a:p>
          <a:p>
            <a:pPr lvl="1"/>
            <a:r>
              <a:rPr lang="en-US" dirty="0"/>
              <a:t>1. computing the masses of the slices</a:t>
            </a:r>
          </a:p>
          <a:p>
            <a:pPr lvl="1"/>
            <a:r>
              <a:rPr lang="en-US" dirty="0"/>
              <a:t>2. removing slices with mass at most the average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grpSp>
        <p:nvGrpSpPr>
          <p:cNvPr id="149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50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51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52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53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40" y="4540753"/>
            <a:ext cx="1622490" cy="17521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761" y="4540421"/>
            <a:ext cx="1807136" cy="175283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391" y="4540420"/>
            <a:ext cx="1547681" cy="1752832"/>
          </a:xfrm>
          <a:prstGeom prst="rect">
            <a:avLst/>
          </a:prstGeom>
        </p:spPr>
      </p:pic>
      <p:pic>
        <p:nvPicPr>
          <p:cNvPr id="66" name="Picture 8" descr="Image result for Computer ser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22" y="4658030"/>
            <a:ext cx="1042400" cy="15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Image result for Computer ser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99" y="4658030"/>
            <a:ext cx="1042400" cy="15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8" descr="Image result for Computer ser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417" y="4658030"/>
            <a:ext cx="1042400" cy="15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22" y="2829296"/>
            <a:ext cx="1522607" cy="1005655"/>
          </a:xfrm>
          <a:prstGeom prst="rect">
            <a:avLst/>
          </a:prstGeom>
        </p:spPr>
      </p:pic>
      <p:sp>
        <p:nvSpPr>
          <p:cNvPr id="73" name="TextBox 5"/>
          <p:cNvSpPr txBox="1"/>
          <p:nvPr/>
        </p:nvSpPr>
        <p:spPr>
          <a:xfrm>
            <a:off x="1875813" y="2854023"/>
            <a:ext cx="6285024" cy="1384995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How can these steps be parallelized in a distributed setting?</a:t>
            </a:r>
          </a:p>
        </p:txBody>
      </p:sp>
    </p:spTree>
    <p:extLst>
      <p:ext uri="{BB962C8B-B14F-4D97-AF65-F5344CB8AC3E}">
        <p14:creationId xmlns:p14="http://schemas.microsoft.com/office/powerpoint/2010/main" val="398406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Parallelizing D-Cube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11278" name="Group 11277"/>
          <p:cNvGrpSpPr/>
          <p:nvPr/>
        </p:nvGrpSpPr>
        <p:grpSpPr>
          <a:xfrm>
            <a:off x="4910853" y="2121594"/>
            <a:ext cx="1819839" cy="981699"/>
            <a:chOff x="4145622" y="1966277"/>
            <a:chExt cx="1819839" cy="981699"/>
          </a:xfrm>
        </p:grpSpPr>
        <p:pic>
          <p:nvPicPr>
            <p:cNvPr id="11272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22" y="1966277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819920" y="2456720"/>
              <a:ext cx="1145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master</a:t>
              </a:r>
            </a:p>
          </p:txBody>
        </p:sp>
      </p:grpSp>
      <p:sp>
        <p:nvSpPr>
          <p:cNvPr id="52" name="Right Arrow 51"/>
          <p:cNvSpPr/>
          <p:nvPr/>
        </p:nvSpPr>
        <p:spPr>
          <a:xfrm rot="19064849">
            <a:off x="3650370" y="3296169"/>
            <a:ext cx="921919" cy="358509"/>
          </a:xfrm>
          <a:prstGeom prst="rightArrow">
            <a:avLst>
              <a:gd name="adj1" fmla="val 50000"/>
              <a:gd name="adj2" fmla="val 1293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0" name="Right Arrow 69"/>
          <p:cNvSpPr/>
          <p:nvPr/>
        </p:nvSpPr>
        <p:spPr>
          <a:xfrm rot="16200000">
            <a:off x="4982179" y="3337958"/>
            <a:ext cx="751063" cy="358509"/>
          </a:xfrm>
          <a:prstGeom prst="rightArrow">
            <a:avLst>
              <a:gd name="adj1" fmla="val 50000"/>
              <a:gd name="adj2" fmla="val 1293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2" name="Right Arrow 71"/>
          <p:cNvSpPr/>
          <p:nvPr/>
        </p:nvSpPr>
        <p:spPr>
          <a:xfrm rot="2535151" flipH="1">
            <a:off x="6172157" y="3296169"/>
            <a:ext cx="921919" cy="358509"/>
          </a:xfrm>
          <a:prstGeom prst="rightArrow">
            <a:avLst>
              <a:gd name="adj1" fmla="val 50000"/>
              <a:gd name="adj2" fmla="val 1293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961806" y="4011460"/>
            <a:ext cx="1611251" cy="981699"/>
            <a:chOff x="1806767" y="3876105"/>
            <a:chExt cx="1611251" cy="981699"/>
          </a:xfrm>
        </p:grpSpPr>
        <p:pic>
          <p:nvPicPr>
            <p:cNvPr id="53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67" y="3876105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2481065" y="4366548"/>
              <a:ext cx="936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slave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059852" y="4011352"/>
            <a:ext cx="1669309" cy="981699"/>
            <a:chOff x="1806767" y="3876105"/>
            <a:chExt cx="1669309" cy="981699"/>
          </a:xfrm>
        </p:grpSpPr>
        <p:pic>
          <p:nvPicPr>
            <p:cNvPr id="61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67" y="3876105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2481065" y="4366548"/>
              <a:ext cx="99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slave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15956" y="4011352"/>
            <a:ext cx="1673101" cy="981699"/>
            <a:chOff x="1806767" y="3876105"/>
            <a:chExt cx="1673101" cy="981699"/>
          </a:xfrm>
        </p:grpSpPr>
        <p:pic>
          <p:nvPicPr>
            <p:cNvPr id="64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67" y="3876105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2481065" y="4366548"/>
              <a:ext cx="998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slave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TextBox 11266"/>
              <p:cNvSpPr txBox="1"/>
              <p:nvPr/>
            </p:nvSpPr>
            <p:spPr>
              <a:xfrm>
                <a:off x="1285415" y="3187124"/>
                <a:ext cx="2530334" cy="47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②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send to master</a:t>
                </a:r>
              </a:p>
            </p:txBody>
          </p:sp>
        </mc:Choice>
        <mc:Fallback xmlns="">
          <p:sp>
            <p:nvSpPr>
              <p:cNvPr id="11267" name="TextBox 112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415" y="3187124"/>
                <a:ext cx="2530334" cy="478080"/>
              </a:xfrm>
              <a:prstGeom prst="rect">
                <a:avLst/>
              </a:prstGeom>
              <a:blipFill>
                <a:blip r:embed="rId4"/>
                <a:stretch>
                  <a:fillRect l="-1928" t="-6410" r="-2169"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TextBox 135"/>
              <p:cNvSpPr txBox="1"/>
              <p:nvPr/>
            </p:nvSpPr>
            <p:spPr>
              <a:xfrm>
                <a:off x="314859" y="4121667"/>
                <a:ext cx="2646946" cy="847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①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compute partial slice masses</a:t>
                </a:r>
              </a:p>
            </p:txBody>
          </p:sp>
        </mc:Choice>
        <mc:Fallback xmlns="">
          <p:sp>
            <p:nvSpPr>
              <p:cNvPr id="136" name="TextBox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59" y="4121667"/>
                <a:ext cx="2646946" cy="847411"/>
              </a:xfrm>
              <a:prstGeom prst="rect">
                <a:avLst/>
              </a:prstGeom>
              <a:blipFill>
                <a:blip r:embed="rId5"/>
                <a:stretch>
                  <a:fillRect l="-1843" t="-3597" r="-4839" b="-15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/>
              <p:cNvSpPr txBox="1"/>
              <p:nvPr/>
            </p:nvSpPr>
            <p:spPr>
              <a:xfrm>
                <a:off x="2720646" y="2300425"/>
                <a:ext cx="2190207" cy="47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③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aggregate</a:t>
                </a:r>
              </a:p>
            </p:txBody>
          </p:sp>
        </mc:Choice>
        <mc:Fallback xmlns="">
          <p:sp>
            <p:nvSpPr>
              <p:cNvPr id="139" name="TextBox 1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646" y="2300425"/>
                <a:ext cx="2190207" cy="478080"/>
              </a:xfrm>
              <a:prstGeom prst="rect">
                <a:avLst/>
              </a:prstGeom>
              <a:blipFill>
                <a:blip r:embed="rId6"/>
                <a:stretch>
                  <a:fillRect t="-6329" b="-27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Content Placeholder 2"/>
          <p:cNvSpPr>
            <a:spLocks noGrp="1"/>
          </p:cNvSpPr>
          <p:nvPr>
            <p:ph idx="1"/>
          </p:nvPr>
        </p:nvSpPr>
        <p:spPr>
          <a:xfrm>
            <a:off x="571680" y="1488708"/>
            <a:ext cx="8188412" cy="597038"/>
          </a:xfrm>
        </p:spPr>
        <p:txBody>
          <a:bodyPr>
            <a:normAutofit/>
          </a:bodyPr>
          <a:lstStyle/>
          <a:p>
            <a:r>
              <a:rPr lang="en-US" b="1" dirty="0"/>
              <a:t>Compute the masses of the slices </a:t>
            </a:r>
            <a:r>
              <a:rPr lang="en-US" dirty="0"/>
              <a:t>in a distributed way</a:t>
            </a:r>
          </a:p>
          <a:p>
            <a:endParaRPr lang="en-US" dirty="0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4082" y="5045875"/>
            <a:ext cx="1049542" cy="1133426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5367" y="5045552"/>
            <a:ext cx="1168984" cy="1133856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3155" y="5045552"/>
            <a:ext cx="1001150" cy="1133856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265637" y="5281009"/>
            <a:ext cx="178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partial input tensor</a:t>
            </a:r>
          </a:p>
        </p:txBody>
      </p:sp>
      <p:cxnSp>
        <p:nvCxnSpPr>
          <p:cNvPr id="148" name="Straight Arrow Connector 147"/>
          <p:cNvCxnSpPr>
            <a:stCxn id="147" idx="3"/>
          </p:cNvCxnSpPr>
          <p:nvPr/>
        </p:nvCxnSpPr>
        <p:spPr>
          <a:xfrm flipV="1">
            <a:off x="2053035" y="5688287"/>
            <a:ext cx="535786" cy="82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50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51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52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53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04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Parallelizing D-Cube (cont.)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8347808">
            <a:off x="3650370" y="3284294"/>
            <a:ext cx="921919" cy="358509"/>
          </a:xfrm>
          <a:prstGeom prst="rightArrow">
            <a:avLst>
              <a:gd name="adj1" fmla="val 50000"/>
              <a:gd name="adj2" fmla="val 1293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4982179" y="3326083"/>
            <a:ext cx="751063" cy="358509"/>
          </a:xfrm>
          <a:prstGeom prst="rightArrow">
            <a:avLst>
              <a:gd name="adj1" fmla="val 50000"/>
              <a:gd name="adj2" fmla="val 1293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19763" y="3137977"/>
            <a:ext cx="301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⑤ broadcast the list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14859" y="4109792"/>
                <a:ext cx="2646946" cy="847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⑥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remove slices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from local data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59" y="4109792"/>
                <a:ext cx="2646946" cy="847411"/>
              </a:xfrm>
              <a:prstGeom prst="rect">
                <a:avLst/>
              </a:prstGeom>
              <a:blipFill>
                <a:blip r:embed="rId3"/>
                <a:stretch>
                  <a:fillRect t="-3597" b="-15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417072" y="2132113"/>
                <a:ext cx="2526668" cy="861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④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decides slices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to remove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072" y="2132113"/>
                <a:ext cx="2526668" cy="861390"/>
              </a:xfrm>
              <a:prstGeom prst="rect">
                <a:avLst/>
              </a:prstGeom>
              <a:blipFill>
                <a:blip r:embed="rId4"/>
                <a:stretch>
                  <a:fillRect t="-3546" r="-1449" b="-13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33"/>
          <p:cNvSpPr/>
          <p:nvPr/>
        </p:nvSpPr>
        <p:spPr>
          <a:xfrm rot="13252192" flipH="1">
            <a:off x="6302962" y="3292023"/>
            <a:ext cx="921919" cy="358509"/>
          </a:xfrm>
          <a:prstGeom prst="rightArrow">
            <a:avLst>
              <a:gd name="adj1" fmla="val 50000"/>
              <a:gd name="adj2" fmla="val 12935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3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65637" y="5257259"/>
            <a:ext cx="1787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partial input tensor</a:t>
            </a:r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 flipV="1">
            <a:off x="2053035" y="5664537"/>
            <a:ext cx="535786" cy="82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 txBox="1">
            <a:spLocks/>
          </p:cNvSpPr>
          <p:nvPr/>
        </p:nvSpPr>
        <p:spPr>
          <a:xfrm>
            <a:off x="571680" y="1488708"/>
            <a:ext cx="8188412" cy="5970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Remove slices </a:t>
            </a:r>
            <a:r>
              <a:rPr lang="en-US" dirty="0"/>
              <a:t>in a distributed way</a:t>
            </a:r>
          </a:p>
          <a:p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4910853" y="2121594"/>
            <a:ext cx="1819839" cy="981699"/>
            <a:chOff x="4145622" y="1966277"/>
            <a:chExt cx="1819839" cy="981699"/>
          </a:xfrm>
        </p:grpSpPr>
        <p:pic>
          <p:nvPicPr>
            <p:cNvPr id="47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22" y="1966277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4819920" y="2456720"/>
              <a:ext cx="1145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master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961806" y="4011460"/>
            <a:ext cx="1611251" cy="981699"/>
            <a:chOff x="1806767" y="3876105"/>
            <a:chExt cx="1611251" cy="981699"/>
          </a:xfrm>
        </p:grpSpPr>
        <p:pic>
          <p:nvPicPr>
            <p:cNvPr id="50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67" y="3876105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2481065" y="4366548"/>
              <a:ext cx="936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slave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59852" y="4011352"/>
            <a:ext cx="1669309" cy="981699"/>
            <a:chOff x="1806767" y="3876105"/>
            <a:chExt cx="1669309" cy="981699"/>
          </a:xfrm>
        </p:grpSpPr>
        <p:pic>
          <p:nvPicPr>
            <p:cNvPr id="53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67" y="3876105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2481065" y="4366548"/>
              <a:ext cx="995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slave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215956" y="4011352"/>
            <a:ext cx="1673101" cy="981699"/>
            <a:chOff x="1806767" y="3876105"/>
            <a:chExt cx="1673101" cy="981699"/>
          </a:xfrm>
        </p:grpSpPr>
        <p:pic>
          <p:nvPicPr>
            <p:cNvPr id="56" name="Picture 8" descr="Image result for Computer ser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67" y="3876105"/>
              <a:ext cx="674298" cy="981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2481065" y="4366548"/>
              <a:ext cx="9988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slave</a:t>
              </a:r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082" y="5045875"/>
            <a:ext cx="1049542" cy="11334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5367" y="5045552"/>
            <a:ext cx="1168984" cy="11338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3155" y="5045552"/>
            <a:ext cx="1001150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Multiple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1466827"/>
          </a:xfrm>
        </p:spPr>
        <p:txBody>
          <a:bodyPr/>
          <a:lstStyle/>
          <a:p>
            <a:r>
              <a:rPr lang="en-US" dirty="0"/>
              <a:t>Remove found blocks before finding others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33" name="Cube 32"/>
          <p:cNvSpPr/>
          <p:nvPr/>
        </p:nvSpPr>
        <p:spPr>
          <a:xfrm>
            <a:off x="718792" y="5159996"/>
            <a:ext cx="725546" cy="883699"/>
          </a:xfrm>
          <a:prstGeom prst="cube">
            <a:avLst>
              <a:gd name="adj" fmla="val 42813"/>
            </a:avLst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66246" y="2204938"/>
            <a:ext cx="2140131" cy="2046514"/>
            <a:chOff x="466246" y="2204938"/>
            <a:chExt cx="2140131" cy="2046514"/>
          </a:xfrm>
        </p:grpSpPr>
        <p:sp>
          <p:nvSpPr>
            <p:cNvPr id="17" name="Cube 16"/>
            <p:cNvSpPr/>
            <p:nvPr/>
          </p:nvSpPr>
          <p:spPr>
            <a:xfrm>
              <a:off x="1733840" y="2968384"/>
              <a:ext cx="457230" cy="795867"/>
            </a:xfrm>
            <a:prstGeom prst="cube">
              <a:avLst>
                <a:gd name="adj" fmla="val 56534"/>
              </a:avLst>
            </a:prstGeom>
            <a:solidFill>
              <a:srgbClr val="92D05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519865" y="3126976"/>
              <a:ext cx="725546" cy="883699"/>
            </a:xfrm>
            <a:prstGeom prst="cube">
              <a:avLst>
                <a:gd name="adj" fmla="val 42813"/>
              </a:avLst>
            </a:prstGeom>
            <a:solidFill>
              <a:schemeClr val="accent1"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466246" y="2204938"/>
              <a:ext cx="2140131" cy="2046514"/>
            </a:xfrm>
            <a:prstGeom prst="cube">
              <a:avLst>
                <a:gd name="adj" fmla="val 32979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/>
            <p:cNvSpPr/>
            <p:nvPr/>
          </p:nvSpPr>
          <p:spPr>
            <a:xfrm>
              <a:off x="747501" y="3613776"/>
              <a:ext cx="749068" cy="506825"/>
            </a:xfrm>
            <a:prstGeom prst="cube">
              <a:avLst>
                <a:gd name="adj" fmla="val 49737"/>
              </a:avLst>
            </a:prstGeom>
            <a:solidFill>
              <a:srgbClr val="FFC00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1245411" y="2645396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614039" y="2928426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/>
            <p:cNvSpPr/>
            <p:nvPr/>
          </p:nvSpPr>
          <p:spPr>
            <a:xfrm>
              <a:off x="1539327" y="3766626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/>
            <p:cNvSpPr/>
            <p:nvPr/>
          </p:nvSpPr>
          <p:spPr>
            <a:xfrm>
              <a:off x="1691727" y="3919026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Cube 39"/>
            <p:cNvSpPr/>
            <p:nvPr/>
          </p:nvSpPr>
          <p:spPr>
            <a:xfrm>
              <a:off x="1846450" y="2388901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be 40"/>
            <p:cNvSpPr/>
            <p:nvPr/>
          </p:nvSpPr>
          <p:spPr>
            <a:xfrm>
              <a:off x="2191070" y="3546816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/>
            <p:cNvSpPr/>
            <p:nvPr/>
          </p:nvSpPr>
          <p:spPr>
            <a:xfrm>
              <a:off x="1083735" y="2358991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Cube 59"/>
          <p:cNvSpPr/>
          <p:nvPr/>
        </p:nvSpPr>
        <p:spPr>
          <a:xfrm>
            <a:off x="5052361" y="5277627"/>
            <a:ext cx="749068" cy="506825"/>
          </a:xfrm>
          <a:prstGeom prst="cube">
            <a:avLst>
              <a:gd name="adj" fmla="val 49737"/>
            </a:avLst>
          </a:prstGeom>
          <a:solidFill>
            <a:srgbClr val="FFC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64"/>
          <p:cNvSpPr/>
          <p:nvPr/>
        </p:nvSpPr>
        <p:spPr>
          <a:xfrm>
            <a:off x="3623701" y="3619381"/>
            <a:ext cx="749068" cy="506825"/>
          </a:xfrm>
          <a:prstGeom prst="cube">
            <a:avLst>
              <a:gd name="adj" fmla="val 49737"/>
            </a:avLst>
          </a:prstGeom>
          <a:solidFill>
            <a:srgbClr val="FFC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3591764" y="3524245"/>
            <a:ext cx="377371" cy="23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8992099">
            <a:off x="3843091" y="3451454"/>
            <a:ext cx="318041" cy="23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61"/>
          <p:cNvSpPr/>
          <p:nvPr/>
        </p:nvSpPr>
        <p:spPr>
          <a:xfrm>
            <a:off x="4610040" y="2973989"/>
            <a:ext cx="457230" cy="795867"/>
          </a:xfrm>
          <a:prstGeom prst="cube">
            <a:avLst>
              <a:gd name="adj" fmla="val 56534"/>
            </a:avLst>
          </a:prstGeom>
          <a:solidFill>
            <a:srgbClr val="92D05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63"/>
          <p:cNvSpPr/>
          <p:nvPr/>
        </p:nvSpPr>
        <p:spPr>
          <a:xfrm>
            <a:off x="3342446" y="2210543"/>
            <a:ext cx="2140131" cy="2046514"/>
          </a:xfrm>
          <a:prstGeom prst="cube">
            <a:avLst>
              <a:gd name="adj" fmla="val 32979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be 65"/>
          <p:cNvSpPr/>
          <p:nvPr/>
        </p:nvSpPr>
        <p:spPr>
          <a:xfrm>
            <a:off x="4121611" y="265100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66"/>
          <p:cNvSpPr/>
          <p:nvPr/>
        </p:nvSpPr>
        <p:spPr>
          <a:xfrm>
            <a:off x="3490239" y="29340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67"/>
          <p:cNvSpPr/>
          <p:nvPr/>
        </p:nvSpPr>
        <p:spPr>
          <a:xfrm>
            <a:off x="4415527" y="37722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ube 68"/>
          <p:cNvSpPr/>
          <p:nvPr/>
        </p:nvSpPr>
        <p:spPr>
          <a:xfrm>
            <a:off x="4567927" y="39246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be 69"/>
          <p:cNvSpPr/>
          <p:nvPr/>
        </p:nvSpPr>
        <p:spPr>
          <a:xfrm>
            <a:off x="4722650" y="2394506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be 70"/>
          <p:cNvSpPr/>
          <p:nvPr/>
        </p:nvSpPr>
        <p:spPr>
          <a:xfrm>
            <a:off x="5067270" y="355242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ube 71"/>
          <p:cNvSpPr/>
          <p:nvPr/>
        </p:nvSpPr>
        <p:spPr>
          <a:xfrm>
            <a:off x="3959935" y="2364596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3717060" y="3769856"/>
            <a:ext cx="25920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3974322" y="3619381"/>
            <a:ext cx="153128" cy="1491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121514" y="3620830"/>
            <a:ext cx="2548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3720319" y="3772980"/>
            <a:ext cx="2574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6218646" y="2207077"/>
            <a:ext cx="2140131" cy="2046514"/>
            <a:chOff x="6218646" y="2207077"/>
            <a:chExt cx="2140131" cy="2046514"/>
          </a:xfrm>
        </p:grpSpPr>
        <p:sp>
          <p:nvSpPr>
            <p:cNvPr id="93" name="Rectangle 92"/>
            <p:cNvSpPr/>
            <p:nvPr/>
          </p:nvSpPr>
          <p:spPr>
            <a:xfrm>
              <a:off x="6467964" y="3520779"/>
              <a:ext cx="377371" cy="233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 rot="18992099">
              <a:off x="6719291" y="3447988"/>
              <a:ext cx="318041" cy="233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ube 96"/>
            <p:cNvSpPr/>
            <p:nvPr/>
          </p:nvSpPr>
          <p:spPr>
            <a:xfrm>
              <a:off x="7486240" y="2970523"/>
              <a:ext cx="457230" cy="795867"/>
            </a:xfrm>
            <a:prstGeom prst="cube">
              <a:avLst>
                <a:gd name="adj" fmla="val 56534"/>
              </a:avLst>
            </a:prstGeom>
            <a:solidFill>
              <a:srgbClr val="92D050">
                <a:alpha val="8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ube 97"/>
            <p:cNvSpPr/>
            <p:nvPr/>
          </p:nvSpPr>
          <p:spPr>
            <a:xfrm>
              <a:off x="6218646" y="2207077"/>
              <a:ext cx="2140131" cy="2046514"/>
            </a:xfrm>
            <a:prstGeom prst="cube">
              <a:avLst>
                <a:gd name="adj" fmla="val 32979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ube 98"/>
            <p:cNvSpPr/>
            <p:nvPr/>
          </p:nvSpPr>
          <p:spPr>
            <a:xfrm>
              <a:off x="6997811" y="2647535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ube 99"/>
            <p:cNvSpPr/>
            <p:nvPr/>
          </p:nvSpPr>
          <p:spPr>
            <a:xfrm>
              <a:off x="6366439" y="2930565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ube 100"/>
            <p:cNvSpPr/>
            <p:nvPr/>
          </p:nvSpPr>
          <p:spPr>
            <a:xfrm>
              <a:off x="7291727" y="3768765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ube 101"/>
            <p:cNvSpPr/>
            <p:nvPr/>
          </p:nvSpPr>
          <p:spPr>
            <a:xfrm>
              <a:off x="7444127" y="3921165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Cube 102"/>
            <p:cNvSpPr/>
            <p:nvPr/>
          </p:nvSpPr>
          <p:spPr>
            <a:xfrm>
              <a:off x="7598850" y="2391040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Cube 103"/>
            <p:cNvSpPr/>
            <p:nvPr/>
          </p:nvSpPr>
          <p:spPr>
            <a:xfrm>
              <a:off x="7943470" y="3548955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Cube 104"/>
            <p:cNvSpPr/>
            <p:nvPr/>
          </p:nvSpPr>
          <p:spPr>
            <a:xfrm>
              <a:off x="6836135" y="2361130"/>
              <a:ext cx="115792" cy="120319"/>
            </a:xfrm>
            <a:prstGeom prst="cube">
              <a:avLst>
                <a:gd name="adj" fmla="val 42813"/>
              </a:avLst>
            </a:prstGeom>
            <a:solidFill>
              <a:schemeClr val="tx1">
                <a:lumMod val="50000"/>
                <a:lumOff val="50000"/>
                <a:alpha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0" name="Cube 109"/>
          <p:cNvSpPr/>
          <p:nvPr/>
        </p:nvSpPr>
        <p:spPr>
          <a:xfrm>
            <a:off x="6584138" y="5192113"/>
            <a:ext cx="457230" cy="795867"/>
          </a:xfrm>
          <a:prstGeom prst="cube">
            <a:avLst>
              <a:gd name="adj" fmla="val 56534"/>
            </a:avLst>
          </a:prstGeom>
          <a:solidFill>
            <a:srgbClr val="92D05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Down Arrow 110"/>
          <p:cNvSpPr/>
          <p:nvPr/>
        </p:nvSpPr>
        <p:spPr>
          <a:xfrm rot="16200000">
            <a:off x="2747537" y="3283282"/>
            <a:ext cx="424543" cy="47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Down Arrow 113"/>
          <p:cNvSpPr/>
          <p:nvPr/>
        </p:nvSpPr>
        <p:spPr>
          <a:xfrm rot="16200000">
            <a:off x="5644219" y="3320088"/>
            <a:ext cx="424543" cy="47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1428806" y="4302563"/>
            <a:ext cx="1763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 &amp; Remove</a:t>
            </a:r>
          </a:p>
        </p:txBody>
      </p:sp>
      <p:sp>
        <p:nvSpPr>
          <p:cNvPr id="118" name="Down Arrow 117"/>
          <p:cNvSpPr/>
          <p:nvPr/>
        </p:nvSpPr>
        <p:spPr>
          <a:xfrm>
            <a:off x="987255" y="4375133"/>
            <a:ext cx="424543" cy="47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>
            <a:off x="4244691" y="4302563"/>
            <a:ext cx="1698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 &amp; Remove</a:t>
            </a:r>
          </a:p>
        </p:txBody>
      </p:sp>
      <p:sp>
        <p:nvSpPr>
          <p:cNvPr id="123" name="Down Arrow 122"/>
          <p:cNvSpPr/>
          <p:nvPr/>
        </p:nvSpPr>
        <p:spPr>
          <a:xfrm>
            <a:off x="3803140" y="4375133"/>
            <a:ext cx="424543" cy="47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7148537" y="4302563"/>
            <a:ext cx="196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Find &amp; Remove</a:t>
            </a:r>
          </a:p>
        </p:txBody>
      </p:sp>
      <p:sp>
        <p:nvSpPr>
          <p:cNvPr id="125" name="Down Arrow 124"/>
          <p:cNvSpPr/>
          <p:nvPr/>
        </p:nvSpPr>
        <p:spPr>
          <a:xfrm>
            <a:off x="6706986" y="4375133"/>
            <a:ext cx="424543" cy="47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2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2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2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3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74" name="Cube 73"/>
          <p:cNvSpPr/>
          <p:nvPr/>
        </p:nvSpPr>
        <p:spPr>
          <a:xfrm>
            <a:off x="3513072" y="5263219"/>
            <a:ext cx="749068" cy="506825"/>
          </a:xfrm>
          <a:prstGeom prst="cube">
            <a:avLst>
              <a:gd name="adj" fmla="val 49737"/>
            </a:avLst>
          </a:prstGeom>
          <a:solidFill>
            <a:srgbClr val="FFC000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81135" y="5168083"/>
            <a:ext cx="377371" cy="23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3606431" y="5413694"/>
            <a:ext cx="259203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3863693" y="5263219"/>
            <a:ext cx="153128" cy="1491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4010885" y="5264668"/>
            <a:ext cx="2548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609690" y="5416818"/>
            <a:ext cx="2574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 rot="18992099">
            <a:off x="3731810" y="5082713"/>
            <a:ext cx="318041" cy="233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Down Arrow 83"/>
          <p:cNvSpPr/>
          <p:nvPr/>
        </p:nvSpPr>
        <p:spPr>
          <a:xfrm rot="16200000">
            <a:off x="4445544" y="5345415"/>
            <a:ext cx="424543" cy="47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3980294" y="5776555"/>
            <a:ext cx="140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Restore</a:t>
            </a:r>
          </a:p>
        </p:txBody>
      </p:sp>
    </p:spTree>
    <p:extLst>
      <p:ext uri="{BB962C8B-B14F-4D97-AF65-F5344CB8AC3E}">
        <p14:creationId xmlns:p14="http://schemas.microsoft.com/office/powerpoint/2010/main" val="33850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Proposed Method: D-Cube</a:t>
            </a:r>
          </a:p>
          <a:p>
            <a:pPr lvl="1"/>
            <a:r>
              <a:rPr lang="en-US" dirty="0"/>
              <a:t>Problem Definition</a:t>
            </a:r>
          </a:p>
          <a:p>
            <a:pPr lvl="1"/>
            <a:r>
              <a:rPr lang="en-US" dirty="0"/>
              <a:t>Algorithm</a:t>
            </a:r>
          </a:p>
          <a:p>
            <a:r>
              <a:rPr lang="en-US" dirty="0">
                <a:solidFill>
                  <a:srgbClr val="C00000"/>
                </a:solidFill>
              </a:rPr>
              <a:t>Experiments &lt;&lt;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  <p:pic>
        <p:nvPicPr>
          <p:cNvPr id="9" name="Picture 6" descr="Image result for car top 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2861">
            <a:off x="6944025" y="2916638"/>
            <a:ext cx="377414" cy="2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99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Exp1. Scalability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32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3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Experiments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77" y="1798187"/>
            <a:ext cx="5466495" cy="36430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45" name="TextBox 44"/>
          <p:cNvSpPr txBox="1"/>
          <p:nvPr/>
        </p:nvSpPr>
        <p:spPr>
          <a:xfrm>
            <a:off x="3435130" y="5104053"/>
            <a:ext cx="27658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Non-Zeros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200947" y="2152650"/>
            <a:ext cx="852023" cy="407559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49048" y="1619726"/>
            <a:ext cx="1456752" cy="83099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D-Cube (Serial)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49048" y="2694646"/>
            <a:ext cx="732853" cy="226612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399060" y="2505760"/>
            <a:ext cx="1482419" cy="83099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D-Cube (Hadoop)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79" y="5687807"/>
            <a:ext cx="8972550" cy="4095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66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Exp1. Scalability Test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59" y="1575730"/>
                <a:ext cx="7543801" cy="4407664"/>
              </a:xfrm>
            </p:spPr>
            <p:txBody>
              <a:bodyPr/>
              <a:lstStyle/>
              <a:p>
                <a:r>
                  <a:rPr lang="en-US" b="1" dirty="0"/>
                  <a:t>D-Cube </a:t>
                </a:r>
                <a:r>
                  <a:rPr lang="en-US" dirty="0"/>
                  <a:t>handles up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/>
                  <a:t> larger </a:t>
                </a:r>
                <a:r>
                  <a:rPr lang="en-US" dirty="0"/>
                  <a:t>data!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59" y="1575730"/>
                <a:ext cx="7543801" cy="4407664"/>
              </a:xfrm>
              <a:blipFill>
                <a:blip r:embed="rId3"/>
                <a:stretch>
                  <a:fillRect l="-2666" t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3345" y="2723660"/>
            <a:ext cx="7903028" cy="2333228"/>
            <a:chOff x="643346" y="3701143"/>
            <a:chExt cx="7903028" cy="2333228"/>
          </a:xfrm>
        </p:grpSpPr>
        <p:sp>
          <p:nvSpPr>
            <p:cNvPr id="7" name="TextBox 6"/>
            <p:cNvSpPr txBox="1"/>
            <p:nvPr/>
          </p:nvSpPr>
          <p:spPr>
            <a:xfrm>
              <a:off x="1105040" y="4218489"/>
              <a:ext cx="74413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</a:rPr>
                <a:t>Out-of-core</a:t>
              </a:r>
              <a:r>
                <a:rPr lang="en-US" sz="2800" dirty="0">
                  <a:solidFill>
                    <a:srgbClr val="FF0000"/>
                  </a:solidFill>
                </a:rPr>
                <a:t>: handles data not fitting in memory</a:t>
              </a:r>
            </a:p>
            <a:p>
              <a:r>
                <a:rPr lang="en-US" sz="2800" b="1" i="1" dirty="0"/>
                <a:t>Fast</a:t>
              </a:r>
              <a:r>
                <a:rPr lang="en-US" sz="2800" dirty="0"/>
                <a:t>: runs in near-linear time</a:t>
              </a:r>
            </a:p>
            <a:p>
              <a:r>
                <a:rPr lang="en-US" sz="2800" b="1" i="1" dirty="0"/>
                <a:t>Accurate</a:t>
              </a:r>
              <a:r>
                <a:rPr lang="en-US" sz="2800" dirty="0"/>
                <a:t>: provides an accuracy guarantee</a:t>
              </a:r>
            </a:p>
            <a:p>
              <a:r>
                <a:rPr lang="en-US" sz="2800" b="1" i="1" dirty="0"/>
                <a:t>Effective</a:t>
              </a:r>
              <a:r>
                <a:rPr lang="en-US" sz="2800" dirty="0"/>
                <a:t>: produces meaningful results in practice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8733" y="4348533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0.37	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8733" y="51661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8733" y="475733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8733" y="55749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3346" y="3701143"/>
              <a:ext cx="7903028" cy="233322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42" y="5055161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3346" y="3701143"/>
              <a:ext cx="4157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Properties of </a:t>
              </a:r>
              <a:r>
                <a:rPr lang="en-US" sz="2800" b="1" dirty="0"/>
                <a:t>D-Cube:</a:t>
              </a:r>
            </a:p>
          </p:txBody>
        </p:sp>
      </p:grpSp>
      <p:pic>
        <p:nvPicPr>
          <p:cNvPr id="16" name="Picture 4" descr="Image result for checkm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1" y="325736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8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19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Experiments</a:t>
              </a:r>
            </a:p>
          </p:txBody>
        </p:sp>
        <p:sp>
          <p:nvSpPr>
            <p:cNvPr id="20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21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4631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4" y="2085654"/>
            <a:ext cx="9146806" cy="233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Exp2. Speed Test (cont.)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6854" y="4416254"/>
            <a:ext cx="180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# Non-zeros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6131" y="4416254"/>
            <a:ext cx="124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5053" y="4443410"/>
            <a:ext cx="3245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Dimensionality</a:t>
            </a:r>
          </a:p>
        </p:txBody>
      </p:sp>
      <p:grpSp>
        <p:nvGrpSpPr>
          <p:cNvPr id="32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3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Experiments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03" y="5198636"/>
            <a:ext cx="7686523" cy="8416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648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/>
        </p:nvCxnSpPr>
        <p:spPr>
          <a:xfrm flipH="1">
            <a:off x="2029794" y="2884161"/>
            <a:ext cx="987215" cy="240158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86605"/>
            <a:ext cx="7489425" cy="1054704"/>
          </a:xfrm>
        </p:spPr>
        <p:txBody>
          <a:bodyPr>
            <a:normAutofit/>
          </a:bodyPr>
          <a:lstStyle/>
          <a:p>
            <a:r>
              <a:rPr lang="en-US" dirty="0"/>
              <a:t>Fraud Forms Dense Blocks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M-Zoom:</a:t>
            </a:r>
            <a:r>
              <a:rPr lang="en-US" b="0"/>
              <a:t> Fast Dense-Block Detection in Tensors with Quality Guarantees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3645" y="2254419"/>
            <a:ext cx="1585468" cy="3910958"/>
            <a:chOff x="3624209" y="1764409"/>
            <a:chExt cx="1835228" cy="45270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209" y="1764409"/>
              <a:ext cx="1835228" cy="12805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3053" y="3380976"/>
              <a:ext cx="1746383" cy="13109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3053" y="4948434"/>
              <a:ext cx="1746383" cy="134303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2487" y="2434502"/>
            <a:ext cx="768751" cy="8068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872" y="3905571"/>
            <a:ext cx="768751" cy="8068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428" y="5195583"/>
            <a:ext cx="768751" cy="80687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2022491" y="5568776"/>
            <a:ext cx="99451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022491" y="4266413"/>
            <a:ext cx="99451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022491" y="2871787"/>
            <a:ext cx="994518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2022491" y="2871787"/>
            <a:ext cx="994518" cy="1345475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022491" y="4315565"/>
            <a:ext cx="994519" cy="1193531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2339" y="4817258"/>
            <a:ext cx="203059" cy="203059"/>
          </a:xfrm>
          <a:prstGeom prst="rect">
            <a:avLst/>
          </a:prstGeom>
        </p:spPr>
      </p:pic>
      <p:cxnSp>
        <p:nvCxnSpPr>
          <p:cNvPr id="66" name="Straight Connector 65"/>
          <p:cNvCxnSpPr/>
          <p:nvPr/>
        </p:nvCxnSpPr>
        <p:spPr>
          <a:xfrm flipH="1" flipV="1">
            <a:off x="2021051" y="4362647"/>
            <a:ext cx="974687" cy="1113867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552" y="5098973"/>
            <a:ext cx="203059" cy="203059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533" y="5485354"/>
            <a:ext cx="203059" cy="20305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085" y="4462297"/>
            <a:ext cx="203059" cy="2030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845" y="4144567"/>
            <a:ext cx="203059" cy="20305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3089" y="3868555"/>
            <a:ext cx="203059" cy="203059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999" y="2642509"/>
            <a:ext cx="1028296" cy="192501"/>
          </a:xfrm>
          <a:prstGeom prst="rect">
            <a:avLst/>
          </a:prstGeom>
        </p:spPr>
      </p:pic>
      <p:cxnSp>
        <p:nvCxnSpPr>
          <p:cNvPr id="79" name="Straight Connector 78"/>
          <p:cNvCxnSpPr/>
          <p:nvPr/>
        </p:nvCxnSpPr>
        <p:spPr>
          <a:xfrm flipH="1" flipV="1">
            <a:off x="2061999" y="3101102"/>
            <a:ext cx="997034" cy="243509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07780">
            <a:off x="1835914" y="3629789"/>
            <a:ext cx="1028296" cy="192501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 flipH="1" flipV="1">
            <a:off x="2029793" y="2959123"/>
            <a:ext cx="987216" cy="1271606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02651">
            <a:off x="2037494" y="3379479"/>
            <a:ext cx="1028296" cy="177090"/>
          </a:xfrm>
          <a:prstGeom prst="rect">
            <a:avLst/>
          </a:prstGeom>
        </p:spPr>
      </p:pic>
      <p:graphicFrame>
        <p:nvGraphicFramePr>
          <p:cNvPr id="98" name="Table 97"/>
          <p:cNvGraphicFramePr>
            <a:graphicFrameLocks noGrp="1"/>
          </p:cNvGraphicFramePr>
          <p:nvPr>
            <p:extLst/>
          </p:nvPr>
        </p:nvGraphicFramePr>
        <p:xfrm>
          <a:off x="5482353" y="2497644"/>
          <a:ext cx="3379812" cy="3017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99" name="Picture 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664" y="2029742"/>
            <a:ext cx="383425" cy="402438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089" y="2029742"/>
            <a:ext cx="383425" cy="402438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514" y="2029742"/>
            <a:ext cx="383425" cy="402438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 rot="16200000">
            <a:off x="3716444" y="3522584"/>
            <a:ext cx="199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Restaurants</a:t>
            </a:r>
          </a:p>
        </p:txBody>
      </p:sp>
      <p:grpSp>
        <p:nvGrpSpPr>
          <p:cNvPr id="107" name="Group 106"/>
          <p:cNvGrpSpPr/>
          <p:nvPr/>
        </p:nvGrpSpPr>
        <p:grpSpPr>
          <a:xfrm>
            <a:off x="4960479" y="4137341"/>
            <a:ext cx="442129" cy="1090623"/>
            <a:chOff x="3624209" y="1764409"/>
            <a:chExt cx="1835228" cy="4527055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209" y="1764409"/>
              <a:ext cx="1835228" cy="1280581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3053" y="3380976"/>
              <a:ext cx="1746383" cy="1310970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3053" y="4948434"/>
              <a:ext cx="1746383" cy="1343030"/>
            </a:xfrm>
            <a:prstGeom prst="rect">
              <a:avLst/>
            </a:prstGeom>
          </p:spPr>
        </p:pic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5951" y="1972675"/>
            <a:ext cx="444364" cy="45934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1206" y="1993999"/>
            <a:ext cx="412721" cy="43884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0343" y="1993999"/>
            <a:ext cx="443891" cy="43884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6367990" y="1509840"/>
            <a:ext cx="152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Accounts</a:t>
            </a:r>
          </a:p>
        </p:txBody>
      </p:sp>
      <p:cxnSp>
        <p:nvCxnSpPr>
          <p:cNvPr id="116" name="Straight Connector 115"/>
          <p:cNvCxnSpPr/>
          <p:nvPr/>
        </p:nvCxnSpPr>
        <p:spPr>
          <a:xfrm>
            <a:off x="4310743" y="1508480"/>
            <a:ext cx="0" cy="47355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0" y="1657866"/>
            <a:ext cx="199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Restaurants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668315" y="1662059"/>
            <a:ext cx="152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Accounts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5819905" y="5637288"/>
            <a:ext cx="2761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Adjacency Matrix</a:t>
            </a:r>
          </a:p>
        </p:txBody>
      </p:sp>
      <p:grpSp>
        <p:nvGrpSpPr>
          <p:cNvPr id="50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51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53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55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56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9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Exp2. Speed Test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09" y="1594780"/>
            <a:ext cx="7723414" cy="671397"/>
          </a:xfrm>
        </p:spPr>
        <p:txBody>
          <a:bodyPr/>
          <a:lstStyle/>
          <a:p>
            <a:r>
              <a:rPr lang="en-US" b="1" dirty="0"/>
              <a:t>D-Cube </a:t>
            </a:r>
            <a:r>
              <a:rPr lang="en-US" dirty="0"/>
              <a:t>scales linearly with each input factor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3345" y="2723660"/>
            <a:ext cx="7903028" cy="2333228"/>
            <a:chOff x="643346" y="3701143"/>
            <a:chExt cx="7903028" cy="2333228"/>
          </a:xfrm>
        </p:grpSpPr>
        <p:sp>
          <p:nvSpPr>
            <p:cNvPr id="7" name="TextBox 6"/>
            <p:cNvSpPr txBox="1"/>
            <p:nvPr/>
          </p:nvSpPr>
          <p:spPr>
            <a:xfrm>
              <a:off x="1105040" y="4218489"/>
              <a:ext cx="74413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/>
                <a:t>Out-of-core</a:t>
              </a:r>
              <a:r>
                <a:rPr lang="en-US" sz="2800" dirty="0"/>
                <a:t>: handles data not fitting in memory</a:t>
              </a:r>
            </a:p>
            <a:p>
              <a:r>
                <a:rPr lang="en-US" sz="2800" b="1" i="1" dirty="0">
                  <a:solidFill>
                    <a:srgbClr val="FF0000"/>
                  </a:solidFill>
                </a:rPr>
                <a:t>Fast</a:t>
              </a:r>
              <a:r>
                <a:rPr lang="en-US" sz="2800" dirty="0">
                  <a:solidFill>
                    <a:srgbClr val="FF0000"/>
                  </a:solidFill>
                </a:rPr>
                <a:t>: runs in near-linear time</a:t>
              </a:r>
            </a:p>
            <a:p>
              <a:r>
                <a:rPr lang="en-US" sz="2800" b="1" i="1" dirty="0"/>
                <a:t>Accurate</a:t>
              </a:r>
              <a:r>
                <a:rPr lang="en-US" sz="2800" dirty="0"/>
                <a:t>: provides an accuracy guarantee</a:t>
              </a:r>
            </a:p>
            <a:p>
              <a:r>
                <a:rPr lang="en-US" sz="2800" b="1" i="1" dirty="0"/>
                <a:t>Effective</a:t>
              </a:r>
              <a:r>
                <a:rPr lang="en-US" sz="2800" dirty="0"/>
                <a:t>: produces meaningful results in practice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8733" y="4348533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0.37	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8733" y="51661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8733" y="475733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8733" y="55749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3346" y="3701143"/>
              <a:ext cx="7903028" cy="233322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Image result for checkmar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42" y="5055161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3346" y="3701143"/>
              <a:ext cx="4157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Properties of </a:t>
              </a:r>
              <a:r>
                <a:rPr lang="en-US" sz="2800" b="1" dirty="0"/>
                <a:t>D-Cube:</a:t>
              </a:r>
            </a:p>
          </p:txBody>
        </p:sp>
      </p:grpSp>
      <p:pic>
        <p:nvPicPr>
          <p:cNvPr id="15" name="Picture 4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1" y="325736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1" y="3638931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9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20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Experiments</a:t>
              </a:r>
            </a:p>
          </p:txBody>
        </p:sp>
        <p:sp>
          <p:nvSpPr>
            <p:cNvPr id="21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22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0383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0" y="2166183"/>
            <a:ext cx="3376017" cy="3387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Exp3. Speed-Accuracy Test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893" y="5685859"/>
            <a:ext cx="6147992" cy="490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 descr="Image result for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41" y="4735470"/>
            <a:ext cx="770197" cy="88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4202077" y="2885134"/>
            <a:ext cx="91576" cy="41563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6060" y="3300770"/>
            <a:ext cx="113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D-Cube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5809" y="1594780"/>
            <a:ext cx="7723414" cy="671397"/>
          </a:xfrm>
        </p:spPr>
        <p:txBody>
          <a:bodyPr/>
          <a:lstStyle/>
          <a:p>
            <a:r>
              <a:rPr lang="en-US" b="1" dirty="0"/>
              <a:t>D-Cube </a:t>
            </a:r>
            <a:r>
              <a:rPr lang="en-US" dirty="0"/>
              <a:t>gives a best trade-off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08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00" y="2144881"/>
            <a:ext cx="3363295" cy="3382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Exp3. Speed-Accuracy Test (cont.)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pic>
        <p:nvPicPr>
          <p:cNvPr id="18" name="Picture 2" descr="Image result for tc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038" y="4024865"/>
            <a:ext cx="665320" cy="6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5809" y="1594780"/>
            <a:ext cx="7723414" cy="671397"/>
          </a:xfrm>
        </p:spPr>
        <p:txBody>
          <a:bodyPr/>
          <a:lstStyle/>
          <a:p>
            <a:r>
              <a:rPr lang="en-US" b="1" dirty="0"/>
              <a:t>D-Cube </a:t>
            </a:r>
            <a:r>
              <a:rPr lang="en-US" dirty="0"/>
              <a:t>gives a best trade-off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903" y="2154611"/>
            <a:ext cx="3397339" cy="33821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893" y="5685859"/>
            <a:ext cx="6147992" cy="490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314" name="Picture 2" descr="Image result for yel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16" y="3938435"/>
            <a:ext cx="807711" cy="8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 flipV="1">
            <a:off x="2447020" y="3267588"/>
            <a:ext cx="91576" cy="41563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71003" y="3683224"/>
            <a:ext cx="113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D-Cube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319864" y="3061134"/>
            <a:ext cx="91576" cy="41563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43847" y="3476770"/>
            <a:ext cx="113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D-Cube</a:t>
            </a:r>
          </a:p>
        </p:txBody>
      </p:sp>
    </p:spTree>
    <p:extLst>
      <p:ext uri="{BB962C8B-B14F-4D97-AF65-F5344CB8AC3E}">
        <p14:creationId xmlns:p14="http://schemas.microsoft.com/office/powerpoint/2010/main" val="2264725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Exp4. Effectiveness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531280"/>
            <a:ext cx="7543801" cy="4407664"/>
          </a:xfrm>
        </p:spPr>
        <p:txBody>
          <a:bodyPr/>
          <a:lstStyle/>
          <a:p>
            <a:r>
              <a:rPr lang="en-US" dirty="0"/>
              <a:t>Accuracy in </a:t>
            </a:r>
            <a:r>
              <a:rPr lang="en-US" b="1" dirty="0"/>
              <a:t>rating-manipulation detection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33" y="2407824"/>
            <a:ext cx="7918677" cy="2926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4413" y="4774130"/>
            <a:ext cx="8033497" cy="5604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9372984">
            <a:off x="3020806" y="3558135"/>
            <a:ext cx="2362200" cy="55399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D-Cube Wins</a:t>
            </a:r>
          </a:p>
        </p:txBody>
      </p:sp>
      <p:sp>
        <p:nvSpPr>
          <p:cNvPr id="11" name="TextBox 10"/>
          <p:cNvSpPr txBox="1"/>
          <p:nvPr/>
        </p:nvSpPr>
        <p:spPr>
          <a:xfrm rot="19372984">
            <a:off x="5992606" y="3507231"/>
            <a:ext cx="2362200" cy="55399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D-Cube Wins</a:t>
            </a:r>
          </a:p>
        </p:txBody>
      </p:sp>
      <p:pic>
        <p:nvPicPr>
          <p:cNvPr id="12" name="Picture 2" descr="Image result for ye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50" y="5373566"/>
            <a:ext cx="807711" cy="80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droid app stor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10" y="5441410"/>
            <a:ext cx="2056224" cy="6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2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054704"/>
          </a:xfrm>
        </p:spPr>
        <p:txBody>
          <a:bodyPr>
            <a:normAutofit fontScale="90000"/>
          </a:bodyPr>
          <a:lstStyle/>
          <a:p>
            <a:r>
              <a:rPr lang="en-US" dirty="0"/>
              <a:t>Exp4. Effectiveness Test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59" y="1550330"/>
            <a:ext cx="8778241" cy="4407664"/>
          </a:xfrm>
        </p:spPr>
        <p:txBody>
          <a:bodyPr/>
          <a:lstStyle/>
          <a:p>
            <a:r>
              <a:rPr lang="en-US" dirty="0"/>
              <a:t>Accuracy in </a:t>
            </a:r>
            <a:r>
              <a:rPr lang="en-US" b="1" dirty="0"/>
              <a:t>network-intrusion detection </a:t>
            </a:r>
            <a:r>
              <a:rPr lang="en-US" dirty="0"/>
              <a:t>from TCP dumps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439238"/>
            <a:ext cx="8291245" cy="365125"/>
          </a:xfrm>
        </p:spPr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12384" y="6439238"/>
            <a:ext cx="7976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19" y="2400301"/>
            <a:ext cx="7960398" cy="28578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7200" y="4749800"/>
            <a:ext cx="8033497" cy="5604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9372984">
            <a:off x="2811256" y="3558135"/>
            <a:ext cx="2362200" cy="55399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D-Cube Wins</a:t>
            </a:r>
          </a:p>
        </p:txBody>
      </p:sp>
      <p:sp>
        <p:nvSpPr>
          <p:cNvPr id="9" name="TextBox 8"/>
          <p:cNvSpPr txBox="1"/>
          <p:nvPr/>
        </p:nvSpPr>
        <p:spPr>
          <a:xfrm rot="19372984">
            <a:off x="5783056" y="3507231"/>
            <a:ext cx="2362200" cy="55399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</a:rPr>
              <a:t>D-Cube Wins</a:t>
            </a:r>
          </a:p>
        </p:txBody>
      </p:sp>
      <p:pic>
        <p:nvPicPr>
          <p:cNvPr id="2050" name="Picture 2" descr="Image result for airfo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90" y="5482537"/>
            <a:ext cx="761131" cy="72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ARP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88" y="5540588"/>
            <a:ext cx="1244964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Exp4. Effectiveness Test (cont.)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43345" y="2723660"/>
            <a:ext cx="7903028" cy="2333228"/>
            <a:chOff x="643346" y="3701143"/>
            <a:chExt cx="7903028" cy="2333228"/>
          </a:xfrm>
        </p:grpSpPr>
        <p:sp>
          <p:nvSpPr>
            <p:cNvPr id="7" name="TextBox 6"/>
            <p:cNvSpPr txBox="1"/>
            <p:nvPr/>
          </p:nvSpPr>
          <p:spPr>
            <a:xfrm>
              <a:off x="1105040" y="4218489"/>
              <a:ext cx="74413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/>
                <a:t>Out-of-core</a:t>
              </a:r>
              <a:r>
                <a:rPr lang="en-US" sz="2800" dirty="0"/>
                <a:t>: handles data not fitting in memory</a:t>
              </a:r>
            </a:p>
            <a:p>
              <a:r>
                <a:rPr lang="en-US" sz="2800" b="1" i="1" dirty="0"/>
                <a:t>Fast</a:t>
              </a:r>
              <a:r>
                <a:rPr lang="en-US" sz="2800" dirty="0"/>
                <a:t>: runs in near-linear time</a:t>
              </a:r>
            </a:p>
            <a:p>
              <a:r>
                <a:rPr lang="en-US" sz="2800" b="1" i="1" dirty="0"/>
                <a:t>Accurate</a:t>
              </a:r>
              <a:r>
                <a:rPr lang="en-US" sz="2800" dirty="0"/>
                <a:t>: provides an accuracy guarantee</a:t>
              </a:r>
            </a:p>
            <a:p>
              <a:r>
                <a:rPr lang="en-US" sz="2800" b="1" i="1" dirty="0">
                  <a:solidFill>
                    <a:srgbClr val="FF0000"/>
                  </a:solidFill>
                </a:rPr>
                <a:t>Effective</a:t>
              </a:r>
              <a:r>
                <a:rPr lang="en-US" sz="2800" dirty="0">
                  <a:solidFill>
                    <a:srgbClr val="FF0000"/>
                  </a:solidFill>
                </a:rPr>
                <a:t>: produces meaningful results in practice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758733" y="4348533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0.37	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8733" y="51661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8733" y="475733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8733" y="5574935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3346" y="3701143"/>
              <a:ext cx="7903028" cy="2333228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Image result for checkmar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42" y="5055161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3346" y="3701143"/>
              <a:ext cx="41572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Properties of </a:t>
              </a:r>
              <a:r>
                <a:rPr lang="en-US" sz="2800" b="1" dirty="0"/>
                <a:t>D-Cube:</a:t>
              </a:r>
            </a:p>
          </p:txBody>
        </p:sp>
      </p:grpSp>
      <p:pic>
        <p:nvPicPr>
          <p:cNvPr id="15" name="Picture 4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1" y="364893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6" y="327688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check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6" y="4478445"/>
            <a:ext cx="409996" cy="38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15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ar top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14396">
            <a:off x="7661885" y="2234721"/>
            <a:ext cx="305419" cy="16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Proposed Method: D-Cube</a:t>
            </a:r>
          </a:p>
          <a:p>
            <a:pPr lvl="1"/>
            <a:r>
              <a:rPr lang="en-US" dirty="0"/>
              <a:t>Problem Definition</a:t>
            </a:r>
          </a:p>
          <a:p>
            <a:pPr lvl="1"/>
            <a:r>
              <a:rPr lang="en-US" dirty="0"/>
              <a:t>Algorithm</a:t>
            </a:r>
          </a:p>
          <a:p>
            <a:r>
              <a:rPr lang="en-US" dirty="0">
                <a:solidFill>
                  <a:schemeClr val="tx1"/>
                </a:solidFill>
              </a:rPr>
              <a:t>Experiments </a:t>
            </a:r>
          </a:p>
          <a:p>
            <a:r>
              <a:rPr lang="en-US" dirty="0">
                <a:solidFill>
                  <a:srgbClr val="C00000"/>
                </a:solidFill>
              </a:rPr>
              <a:t>Conclusion &lt;&lt;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99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30"/>
            <a:ext cx="7543801" cy="3096056"/>
          </a:xfrm>
        </p:spPr>
        <p:txBody>
          <a:bodyPr>
            <a:normAutofit/>
          </a:bodyPr>
          <a:lstStyle/>
          <a:p>
            <a:r>
              <a:rPr lang="en-US" b="1" dirty="0"/>
              <a:t>D-Cube </a:t>
            </a:r>
            <a:r>
              <a:rPr lang="en-US" dirty="0"/>
              <a:t>(</a:t>
            </a:r>
            <a:r>
              <a:rPr lang="en-US" b="1" dirty="0"/>
              <a:t>D</a:t>
            </a:r>
            <a:r>
              <a:rPr lang="en-US" dirty="0"/>
              <a:t>isk-based</a:t>
            </a:r>
            <a:r>
              <a:rPr lang="en-US" b="1" dirty="0"/>
              <a:t> D</a:t>
            </a:r>
            <a:r>
              <a:rPr lang="en-US" dirty="0"/>
              <a:t>ense-block</a:t>
            </a:r>
            <a:r>
              <a:rPr lang="en-US" b="1" dirty="0"/>
              <a:t> D</a:t>
            </a:r>
            <a:r>
              <a:rPr lang="en-US" dirty="0"/>
              <a:t>etection):</a:t>
            </a:r>
          </a:p>
          <a:p>
            <a:pPr lvl="1"/>
            <a:r>
              <a:rPr lang="en-US" sz="2800" dirty="0"/>
              <a:t>Dense-Block Detection in Terabyte-Scale Tensors 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5752822" y="3123940"/>
                <a:ext cx="3317313" cy="113614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0" tIns="45720" rIns="0" bIns="45720" rtlCol="0">
                <a:normAutofit/>
              </a:bodyPr>
              <a:lstStyle>
                <a:lvl1pPr marL="90000" indent="-18000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Arial" panose="020B0604020202020204" pitchFamily="34" charset="0"/>
                  <a:buChar char="•"/>
                  <a:defRPr sz="2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2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400" b="1" dirty="0"/>
                  <a:t>[Approximation Bound]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𝑵</m:t>
                          </m:r>
                        </m:den>
                      </m:f>
                      <m:sSub>
                        <m:sSub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d>
                        <m:dPr>
                          <m:ctrlP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822" y="3123940"/>
                <a:ext cx="3317313" cy="1136149"/>
              </a:xfrm>
              <a:prstGeom prst="rect">
                <a:avLst/>
              </a:prstGeom>
              <a:blipFill>
                <a:blip r:embed="rId3"/>
                <a:stretch>
                  <a:fillRect l="-549" t="-6878" r="-18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360764" y="2413208"/>
            <a:ext cx="2607949" cy="564260"/>
            <a:chOff x="360764" y="2428057"/>
            <a:chExt cx="2607949" cy="564260"/>
          </a:xfrm>
        </p:grpSpPr>
        <p:sp>
          <p:nvSpPr>
            <p:cNvPr id="12" name="TextBox 11"/>
            <p:cNvSpPr txBox="1"/>
            <p:nvPr/>
          </p:nvSpPr>
          <p:spPr>
            <a:xfrm>
              <a:off x="876343" y="2469097"/>
              <a:ext cx="2092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/>
                <a:t>Out-of-Core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0036" y="2548877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245" y="2436769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360764" y="2428057"/>
              <a:ext cx="2607949" cy="554221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15359" y="2418228"/>
            <a:ext cx="2199065" cy="554221"/>
            <a:chOff x="6215359" y="2469097"/>
            <a:chExt cx="2199065" cy="554221"/>
          </a:xfrm>
        </p:grpSpPr>
        <p:sp>
          <p:nvSpPr>
            <p:cNvPr id="30" name="TextBox 29"/>
            <p:cNvSpPr txBox="1"/>
            <p:nvPr/>
          </p:nvSpPr>
          <p:spPr>
            <a:xfrm>
              <a:off x="6733465" y="2472722"/>
              <a:ext cx="1680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/>
                <a:t>Accurate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87159" y="2589917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2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368" y="2492323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/>
            <p:cNvSpPr/>
            <p:nvPr/>
          </p:nvSpPr>
          <p:spPr>
            <a:xfrm>
              <a:off x="6215359" y="2469097"/>
              <a:ext cx="2089843" cy="554221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36540" y="2403417"/>
            <a:ext cx="1510992" cy="583842"/>
            <a:chOff x="3643724" y="2408299"/>
            <a:chExt cx="1510992" cy="583842"/>
          </a:xfrm>
        </p:grpSpPr>
        <p:sp>
          <p:nvSpPr>
            <p:cNvPr id="34" name="TextBox 33"/>
            <p:cNvSpPr txBox="1"/>
            <p:nvPr/>
          </p:nvSpPr>
          <p:spPr>
            <a:xfrm>
              <a:off x="4191366" y="2468920"/>
              <a:ext cx="9633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/>
                <a:t>Fast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45059" y="2563080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268" y="2450972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/>
            <p:cNvSpPr/>
            <p:nvPr/>
          </p:nvSpPr>
          <p:spPr>
            <a:xfrm>
              <a:off x="3643724" y="2408299"/>
              <a:ext cx="1478927" cy="58384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8202" y="4442783"/>
            <a:ext cx="2204964" cy="548834"/>
            <a:chOff x="358202" y="4438950"/>
            <a:chExt cx="2204964" cy="548834"/>
          </a:xfrm>
        </p:grpSpPr>
        <p:sp>
          <p:nvSpPr>
            <p:cNvPr id="37" name="TextBox 36"/>
            <p:cNvSpPr txBox="1"/>
            <p:nvPr/>
          </p:nvSpPr>
          <p:spPr>
            <a:xfrm>
              <a:off x="882207" y="4456898"/>
              <a:ext cx="1680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/>
                <a:t>Effective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5901" y="4551058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110" y="4438950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/>
            <p:cNvSpPr/>
            <p:nvPr/>
          </p:nvSpPr>
          <p:spPr>
            <a:xfrm>
              <a:off x="358202" y="4438950"/>
              <a:ext cx="2089843" cy="54883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84" y="3224956"/>
            <a:ext cx="1035048" cy="88831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4963" y="3224956"/>
            <a:ext cx="868680" cy="868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736" y="3110627"/>
            <a:ext cx="2571165" cy="21083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090" y="5303870"/>
            <a:ext cx="2434197" cy="663109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32510" y="5237249"/>
            <a:ext cx="2577027" cy="78427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927137" y="4483823"/>
            <a:ext cx="2804163" cy="548834"/>
            <a:chOff x="3398474" y="4446616"/>
            <a:chExt cx="2804163" cy="548834"/>
          </a:xfrm>
        </p:grpSpPr>
        <p:sp>
          <p:nvSpPr>
            <p:cNvPr id="40" name="TextBox 39"/>
            <p:cNvSpPr txBox="1"/>
            <p:nvPr/>
          </p:nvSpPr>
          <p:spPr>
            <a:xfrm>
              <a:off x="3922479" y="4464564"/>
              <a:ext cx="22801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u="sng" dirty="0"/>
                <a:t>Reproducible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576173" y="4558724"/>
              <a:ext cx="305743" cy="33832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5" name="Picture 4" descr="Image result for checkm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7382" y="4446616"/>
              <a:ext cx="409996" cy="388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3398474" y="4446616"/>
              <a:ext cx="2681692" cy="54883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4" descr="Image result for githu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63" y="5016556"/>
            <a:ext cx="2436537" cy="90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22652" y="5735033"/>
            <a:ext cx="4078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rgbClr val="C00000"/>
                </a:solidFill>
                <a:hlinkClick r:id="rId10"/>
              </a:rPr>
              <a:t>https://github.com/kijungs/dcube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23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86605"/>
            <a:ext cx="8059783" cy="1054704"/>
          </a:xfrm>
        </p:spPr>
        <p:txBody>
          <a:bodyPr>
            <a:normAutofit/>
          </a:bodyPr>
          <a:lstStyle/>
          <a:p>
            <a:r>
              <a:rPr lang="en-US" dirty="0"/>
              <a:t>Problem: Natural Dense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601" y="4840202"/>
            <a:ext cx="4321630" cy="1315909"/>
          </a:xfrm>
        </p:spPr>
        <p:txBody>
          <a:bodyPr/>
          <a:lstStyle/>
          <a:p>
            <a:r>
              <a:rPr lang="en-US" b="1" dirty="0"/>
              <a:t>Question. </a:t>
            </a:r>
            <a:r>
              <a:rPr lang="en-US" dirty="0"/>
              <a:t>How can we distinguish them?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M-Zoom:</a:t>
            </a:r>
            <a:r>
              <a:rPr lang="en-US" b="0"/>
              <a:t> Fast Dense-Block Detection in Tensors with Quality Guarantees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r>
              <a:rPr lang="en-US" dirty="0" smtClean="0"/>
              <a:t>/37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90457" y="2480409"/>
          <a:ext cx="3379812" cy="30177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6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9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28165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25147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62009" marR="62009" marT="31004" marB="31004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1479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62009" marR="62009" marT="31004" marB="31004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768" y="2012507"/>
            <a:ext cx="383425" cy="402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193" y="2012507"/>
            <a:ext cx="383425" cy="402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618" y="2012507"/>
            <a:ext cx="383425" cy="402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20604" y="2771579"/>
            <a:ext cx="199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Restaurants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8583" y="4120106"/>
            <a:ext cx="442129" cy="1090623"/>
            <a:chOff x="3624209" y="1764411"/>
            <a:chExt cx="1835228" cy="452705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4209" y="1764411"/>
              <a:ext cx="1835228" cy="128058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3055" y="3380978"/>
              <a:ext cx="1746382" cy="131097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13055" y="4948436"/>
              <a:ext cx="1746382" cy="134302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055" y="1955440"/>
            <a:ext cx="444364" cy="459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310" y="1976764"/>
            <a:ext cx="412721" cy="438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447" y="1976764"/>
            <a:ext cx="443891" cy="438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76094" y="1492605"/>
            <a:ext cx="152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Accounts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4245" y="5562955"/>
            <a:ext cx="2761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Adjacency Matrix</a:t>
            </a:r>
          </a:p>
        </p:txBody>
      </p:sp>
      <p:grpSp>
        <p:nvGrpSpPr>
          <p:cNvPr id="35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3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cxnSp>
        <p:nvCxnSpPr>
          <p:cNvPr id="21" name="Straight Arrow Connector 20"/>
          <p:cNvCxnSpPr/>
          <p:nvPr/>
        </p:nvCxnSpPr>
        <p:spPr>
          <a:xfrm flipV="1">
            <a:off x="3488850" y="3886200"/>
            <a:ext cx="807612" cy="38816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73258" y="3506187"/>
            <a:ext cx="36325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suspicious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C00000"/>
                </a:solidFill>
              </a:rPr>
              <a:t>dense blocks</a:t>
            </a:r>
          </a:p>
          <a:p>
            <a:r>
              <a:rPr lang="en-US" sz="2800" dirty="0"/>
              <a:t>formed by fraudsters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149632" y="2535727"/>
            <a:ext cx="2223626" cy="35863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373258" y="2096369"/>
            <a:ext cx="35469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natural dense blocks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(core, community, etc.)</a:t>
            </a:r>
          </a:p>
        </p:txBody>
      </p:sp>
    </p:spTree>
    <p:extLst>
      <p:ext uri="{BB962C8B-B14F-4D97-AF65-F5344CB8AC3E}">
        <p14:creationId xmlns:p14="http://schemas.microsoft.com/office/powerpoint/2010/main" val="38202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ube 26"/>
          <p:cNvSpPr/>
          <p:nvPr/>
        </p:nvSpPr>
        <p:spPr>
          <a:xfrm>
            <a:off x="945070" y="2448720"/>
            <a:ext cx="3598929" cy="3465551"/>
          </a:xfrm>
          <a:prstGeom prst="cube">
            <a:avLst>
              <a:gd name="adj" fmla="val 22967"/>
            </a:avLst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Tensor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535" y="2434336"/>
            <a:ext cx="3924161" cy="31714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natural dense blocks</a:t>
            </a:r>
            <a:r>
              <a:rPr lang="en-US" dirty="0"/>
              <a:t>: </a:t>
            </a:r>
            <a:r>
              <a:rPr lang="en-US" b="1" dirty="0"/>
              <a:t>sparse</a:t>
            </a:r>
            <a:r>
              <a:rPr lang="en-US" dirty="0"/>
              <a:t> on the time axis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suspicious dense blocks:</a:t>
            </a:r>
            <a:r>
              <a:rPr lang="en-US" dirty="0"/>
              <a:t> </a:t>
            </a:r>
            <a:r>
              <a:rPr lang="en-US" b="1" dirty="0"/>
              <a:t>dense</a:t>
            </a:r>
            <a:r>
              <a:rPr lang="en-US" dirty="0"/>
              <a:t> on the time axis (synchronous behavior)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M-Zoom:</a:t>
            </a:r>
            <a:r>
              <a:rPr lang="en-US" b="0"/>
              <a:t> Fast Dense-Block Detection in Tensors with Quality Guarantees 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r>
              <a:rPr lang="en-US" dirty="0" smtClean="0"/>
              <a:t>/37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825600" y="4052376"/>
            <a:ext cx="199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Restaurants</a:t>
            </a:r>
          </a:p>
        </p:txBody>
      </p:sp>
      <p:sp>
        <p:nvSpPr>
          <p:cNvPr id="16" name="TextBox 15"/>
          <p:cNvSpPr txBox="1"/>
          <p:nvPr/>
        </p:nvSpPr>
        <p:spPr>
          <a:xfrm rot="18920027">
            <a:off x="68260" y="2435307"/>
            <a:ext cx="183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Timestamp</a:t>
            </a:r>
          </a:p>
        </p:txBody>
      </p:sp>
      <p:sp>
        <p:nvSpPr>
          <p:cNvPr id="17" name="Cube 16"/>
          <p:cNvSpPr/>
          <p:nvPr/>
        </p:nvSpPr>
        <p:spPr>
          <a:xfrm>
            <a:off x="1132112" y="3660148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1706552" y="3310207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>
            <a:off x="2094772" y="2720498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/>
          <p:cNvSpPr/>
          <p:nvPr/>
        </p:nvSpPr>
        <p:spPr>
          <a:xfrm>
            <a:off x="2768027" y="2814613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1481290" y="3925470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>
            <a:off x="2021714" y="3918093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ube 22"/>
          <p:cNvSpPr/>
          <p:nvPr/>
        </p:nvSpPr>
        <p:spPr>
          <a:xfrm>
            <a:off x="2220517" y="3421034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/>
          <p:cNvSpPr/>
          <p:nvPr/>
        </p:nvSpPr>
        <p:spPr>
          <a:xfrm>
            <a:off x="2617227" y="3286940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ube 24"/>
          <p:cNvSpPr/>
          <p:nvPr/>
        </p:nvSpPr>
        <p:spPr>
          <a:xfrm>
            <a:off x="2363695" y="2920414"/>
            <a:ext cx="311866" cy="306298"/>
          </a:xfrm>
          <a:prstGeom prst="cube">
            <a:avLst>
              <a:gd name="adj" fmla="val 34602"/>
            </a:avLst>
          </a:prstGeom>
          <a:solidFill>
            <a:srgbClr val="0070C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ube 25"/>
          <p:cNvSpPr/>
          <p:nvPr/>
        </p:nvSpPr>
        <p:spPr>
          <a:xfrm>
            <a:off x="1115182" y="2577649"/>
            <a:ext cx="1970132" cy="1957195"/>
          </a:xfrm>
          <a:prstGeom prst="cube">
            <a:avLst>
              <a:gd name="adj" fmla="val 6046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725291" y="4734098"/>
            <a:ext cx="311866" cy="694767"/>
            <a:chOff x="4729884" y="4788488"/>
            <a:chExt cx="433664" cy="966106"/>
          </a:xfrm>
          <a:solidFill>
            <a:srgbClr val="C00000"/>
          </a:solidFill>
        </p:grpSpPr>
        <p:sp>
          <p:nvSpPr>
            <p:cNvPr id="29" name="Cube 28"/>
            <p:cNvSpPr/>
            <p:nvPr/>
          </p:nvSpPr>
          <p:spPr>
            <a:xfrm>
              <a:off x="4729884" y="5328672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/>
            <p:cNvSpPr/>
            <p:nvPr/>
          </p:nvSpPr>
          <p:spPr>
            <a:xfrm>
              <a:off x="4729884" y="5066472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/>
            <p:cNvSpPr/>
            <p:nvPr/>
          </p:nvSpPr>
          <p:spPr>
            <a:xfrm>
              <a:off x="4729884" y="4788488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31889" y="4734098"/>
            <a:ext cx="311866" cy="694767"/>
            <a:chOff x="4729884" y="4788488"/>
            <a:chExt cx="433664" cy="966106"/>
          </a:xfrm>
          <a:solidFill>
            <a:srgbClr val="C00000"/>
          </a:solidFill>
        </p:grpSpPr>
        <p:sp>
          <p:nvSpPr>
            <p:cNvPr id="33" name="Cube 32"/>
            <p:cNvSpPr/>
            <p:nvPr/>
          </p:nvSpPr>
          <p:spPr>
            <a:xfrm>
              <a:off x="4729884" y="5328672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/>
            <p:cNvSpPr/>
            <p:nvPr/>
          </p:nvSpPr>
          <p:spPr>
            <a:xfrm>
              <a:off x="4729884" y="5066472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/>
            <p:cNvSpPr/>
            <p:nvPr/>
          </p:nvSpPr>
          <p:spPr>
            <a:xfrm>
              <a:off x="4729884" y="4788488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140151" y="4734098"/>
            <a:ext cx="311866" cy="694767"/>
            <a:chOff x="4729884" y="4788488"/>
            <a:chExt cx="433664" cy="966106"/>
          </a:xfrm>
          <a:solidFill>
            <a:srgbClr val="C00000"/>
          </a:solidFill>
        </p:grpSpPr>
        <p:sp>
          <p:nvSpPr>
            <p:cNvPr id="37" name="Cube 36"/>
            <p:cNvSpPr/>
            <p:nvPr/>
          </p:nvSpPr>
          <p:spPr>
            <a:xfrm>
              <a:off x="4729884" y="5328672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/>
            <p:cNvSpPr/>
            <p:nvPr/>
          </p:nvSpPr>
          <p:spPr>
            <a:xfrm>
              <a:off x="4729884" y="5066472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ube 38"/>
            <p:cNvSpPr/>
            <p:nvPr/>
          </p:nvSpPr>
          <p:spPr>
            <a:xfrm>
              <a:off x="4729884" y="4788488"/>
              <a:ext cx="433664" cy="425922"/>
            </a:xfrm>
            <a:prstGeom prst="cube">
              <a:avLst>
                <a:gd name="adj" fmla="val 34602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V="1">
            <a:off x="2094772" y="3520631"/>
            <a:ext cx="1130025" cy="11300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341192" y="5311331"/>
            <a:ext cx="280448" cy="2804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18920027">
            <a:off x="2229196" y="3919033"/>
            <a:ext cx="130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Sparse</a:t>
            </a:r>
          </a:p>
        </p:txBody>
      </p:sp>
      <p:sp>
        <p:nvSpPr>
          <p:cNvPr id="43" name="TextBox 42"/>
          <p:cNvSpPr txBox="1"/>
          <p:nvPr/>
        </p:nvSpPr>
        <p:spPr>
          <a:xfrm rot="18920027">
            <a:off x="3098099" y="5281419"/>
            <a:ext cx="113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Dense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508" y="1981332"/>
            <a:ext cx="383425" cy="4024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933" y="1981332"/>
            <a:ext cx="383425" cy="4024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358" y="1981332"/>
            <a:ext cx="383425" cy="4024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795" y="1924265"/>
            <a:ext cx="444364" cy="4593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050" y="1945589"/>
            <a:ext cx="412721" cy="43884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187" y="1945589"/>
            <a:ext cx="443891" cy="43884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446834" y="1461430"/>
            <a:ext cx="1529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Accounts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17885" y="4525330"/>
            <a:ext cx="442129" cy="1090623"/>
            <a:chOff x="3624209" y="1764411"/>
            <a:chExt cx="1835228" cy="45270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4209" y="1764411"/>
              <a:ext cx="1835228" cy="1280582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13055" y="3380978"/>
              <a:ext cx="1746382" cy="131097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3055" y="4948436"/>
              <a:ext cx="1746382" cy="1343028"/>
            </a:xfrm>
            <a:prstGeom prst="rect">
              <a:avLst/>
            </a:prstGeom>
          </p:spPr>
        </p:pic>
      </p:grpSp>
      <p:grpSp>
        <p:nvGrpSpPr>
          <p:cNvPr id="105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106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107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108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9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3606839" y="4014864"/>
            <a:ext cx="1075562" cy="93684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3109335" y="2654705"/>
            <a:ext cx="1651554" cy="536874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ontent Placeholder 2"/>
          <p:cNvSpPr txBox="1">
            <a:spLocks/>
          </p:cNvSpPr>
          <p:nvPr/>
        </p:nvSpPr>
        <p:spPr>
          <a:xfrm>
            <a:off x="4170656" y="5547132"/>
            <a:ext cx="4321630" cy="13159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[Shin et al. 2016, Jiang et al. 2015]</a:t>
            </a:r>
          </a:p>
        </p:txBody>
      </p:sp>
    </p:spTree>
    <p:extLst>
      <p:ext uri="{BB962C8B-B14F-4D97-AF65-F5344CB8AC3E}">
        <p14:creationId xmlns:p14="http://schemas.microsoft.com/office/powerpoint/2010/main" val="281249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Anomaly/Fraud in Tensors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4717301"/>
          </a:xfrm>
        </p:spPr>
        <p:txBody>
          <a:bodyPr>
            <a:normAutofit/>
          </a:bodyPr>
          <a:lstStyle/>
          <a:p>
            <a:r>
              <a:rPr lang="en-US" dirty="0"/>
              <a:t>Dense blocks signal anomalies/fraud in many tensor datasets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4717" y="2613569"/>
            <a:ext cx="2743670" cy="2718283"/>
            <a:chOff x="114717" y="2791369"/>
            <a:chExt cx="2743670" cy="2718283"/>
          </a:xfrm>
        </p:grpSpPr>
        <p:sp>
          <p:nvSpPr>
            <p:cNvPr id="13" name="Cube 12"/>
            <p:cNvSpPr/>
            <p:nvPr/>
          </p:nvSpPr>
          <p:spPr>
            <a:xfrm>
              <a:off x="822959" y="3058318"/>
              <a:ext cx="2035428" cy="1959994"/>
            </a:xfrm>
            <a:prstGeom prst="cube">
              <a:avLst>
                <a:gd name="adj" fmla="val 22967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91531" y="5047987"/>
              <a:ext cx="1009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Src</a:t>
              </a:r>
              <a:r>
                <a:rPr lang="en-US" sz="2400" dirty="0"/>
                <a:t> IP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3807" y="4087302"/>
              <a:ext cx="1009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Dst</a:t>
              </a:r>
              <a:r>
                <a:rPr lang="en-US" sz="2400" dirty="0"/>
                <a:t> IP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8942084">
              <a:off x="114717" y="2791369"/>
              <a:ext cx="1692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Timestamp</a:t>
              </a:r>
            </a:p>
          </p:txBody>
        </p:sp>
        <p:pic>
          <p:nvPicPr>
            <p:cNvPr id="1026" name="Picture 2" descr="Image result for tc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199" y="3780598"/>
              <a:ext cx="1002386" cy="1002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5947839" y="2613569"/>
            <a:ext cx="2743670" cy="2718283"/>
            <a:chOff x="114717" y="2791369"/>
            <a:chExt cx="2743670" cy="2718283"/>
          </a:xfrm>
        </p:grpSpPr>
        <p:sp>
          <p:nvSpPr>
            <p:cNvPr id="37" name="Cube 36"/>
            <p:cNvSpPr/>
            <p:nvPr/>
          </p:nvSpPr>
          <p:spPr>
            <a:xfrm>
              <a:off x="822959" y="3058318"/>
              <a:ext cx="2035428" cy="1959994"/>
            </a:xfrm>
            <a:prstGeom prst="cube">
              <a:avLst>
                <a:gd name="adj" fmla="val 22967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9131" y="5047987"/>
              <a:ext cx="13877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Src</a:t>
              </a:r>
              <a:r>
                <a:rPr lang="en-US" sz="2400" dirty="0"/>
                <a:t> User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-143037" y="4064001"/>
              <a:ext cx="13031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Dst</a:t>
              </a:r>
              <a:r>
                <a:rPr lang="en-US" sz="2400" dirty="0"/>
                <a:t> User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8942084">
              <a:off x="114717" y="2791369"/>
              <a:ext cx="1692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Timestamp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31278" y="2613569"/>
            <a:ext cx="2743670" cy="2718283"/>
            <a:chOff x="114717" y="2791369"/>
            <a:chExt cx="2743670" cy="2718283"/>
          </a:xfrm>
        </p:grpSpPr>
        <p:sp>
          <p:nvSpPr>
            <p:cNvPr id="43" name="Cube 42"/>
            <p:cNvSpPr/>
            <p:nvPr/>
          </p:nvSpPr>
          <p:spPr>
            <a:xfrm>
              <a:off x="822959" y="3058318"/>
              <a:ext cx="2035428" cy="1959994"/>
            </a:xfrm>
            <a:prstGeom prst="cube">
              <a:avLst>
                <a:gd name="adj" fmla="val 22967"/>
              </a:avLst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91531" y="5047987"/>
              <a:ext cx="1009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User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3807" y="4087302"/>
              <a:ext cx="1009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Page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942084">
              <a:off x="114717" y="2791369"/>
              <a:ext cx="1692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Timestamp</a:t>
              </a:r>
            </a:p>
          </p:txBody>
        </p:sp>
      </p:grpSp>
      <p:pic>
        <p:nvPicPr>
          <p:cNvPr id="1028" name="Picture 4" descr="Image result for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14" y="3567083"/>
            <a:ext cx="935956" cy="114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wi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25" y="3578251"/>
            <a:ext cx="1051479" cy="105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99286" y="5498811"/>
            <a:ext cx="199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TCP Dumps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84545" y="5283368"/>
            <a:ext cx="3008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Wikipedia 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Revision History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90836" y="5283368"/>
            <a:ext cx="24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Time-evolving</a:t>
            </a:r>
          </a:p>
          <a:p>
            <a:pPr algn="ct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 Network</a:t>
            </a:r>
          </a:p>
        </p:txBody>
      </p:sp>
    </p:spTree>
    <p:extLst>
      <p:ext uri="{BB962C8B-B14F-4D97-AF65-F5344CB8AC3E}">
        <p14:creationId xmlns:p14="http://schemas.microsoft.com/office/powerpoint/2010/main" val="16997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461429"/>
            <a:ext cx="7543801" cy="4717301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201168" lvl="1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Proposed Method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97" y="3907234"/>
            <a:ext cx="1522607" cy="1005655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2162288" y="3931961"/>
            <a:ext cx="6285024" cy="2246769"/>
          </a:xfrm>
          <a:prstGeom prst="rect">
            <a:avLst/>
          </a:prstGeom>
          <a:noFill/>
          <a:ln w="12700" cmpd="dbl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C00000"/>
                </a:solidFill>
              </a:rPr>
              <a:t> Question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How can we find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dense blocks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 </a:t>
            </a: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large-scale tensor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fitting in memory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or even on a disk?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96" y="5256353"/>
            <a:ext cx="1035048" cy="888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0775" y="5275403"/>
            <a:ext cx="868680" cy="86868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798308" y="1601817"/>
            <a:ext cx="7912923" cy="37518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Previous methods have </a:t>
            </a:r>
            <a:r>
              <a:rPr lang="en-US" b="1" dirty="0"/>
              <a:t>limited scalability </a:t>
            </a:r>
            <a:r>
              <a:rPr lang="en-US" dirty="0"/>
              <a:t>since they assume tensors fitting in memory</a:t>
            </a:r>
          </a:p>
          <a:p>
            <a:pPr lvl="1"/>
            <a:r>
              <a:rPr lang="en-US" dirty="0"/>
              <a:t>MAF </a:t>
            </a:r>
            <a:r>
              <a:rPr lang="en-US" sz="2000" dirty="0"/>
              <a:t>[</a:t>
            </a:r>
            <a:r>
              <a:rPr lang="en-US" sz="2000" dirty="0" err="1"/>
              <a:t>Maruhashi</a:t>
            </a:r>
            <a:r>
              <a:rPr lang="en-US" sz="2000" dirty="0"/>
              <a:t> et al. 2011]</a:t>
            </a:r>
          </a:p>
          <a:p>
            <a:pPr lvl="1"/>
            <a:r>
              <a:rPr lang="en-US" dirty="0" err="1"/>
              <a:t>CrossSpot</a:t>
            </a:r>
            <a:r>
              <a:rPr lang="en-US" dirty="0"/>
              <a:t> </a:t>
            </a:r>
            <a:r>
              <a:rPr lang="en-US" sz="2000" dirty="0"/>
              <a:t>[Jiang et al. 2015]</a:t>
            </a:r>
          </a:p>
          <a:p>
            <a:pPr lvl="1"/>
            <a:r>
              <a:rPr lang="en-US" dirty="0"/>
              <a:t>M-Zoom </a:t>
            </a:r>
            <a:r>
              <a:rPr lang="en-US" sz="2000" dirty="0"/>
              <a:t>[Shin et al. 2016]</a:t>
            </a:r>
          </a:p>
        </p:txBody>
      </p:sp>
    </p:spTree>
    <p:extLst>
      <p:ext uri="{BB962C8B-B14F-4D97-AF65-F5344CB8AC3E}">
        <p14:creationId xmlns:p14="http://schemas.microsoft.com/office/powerpoint/2010/main" val="25427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r>
              <a:rPr lang="en-US" dirty="0" smtClean="0"/>
              <a:t>/37</a:t>
            </a:r>
            <a:endParaRPr lang="en-US" dirty="0"/>
          </a:p>
        </p:txBody>
      </p:sp>
      <p:pic>
        <p:nvPicPr>
          <p:cNvPr id="3074" name="Picture 2" descr="Image result for road 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889" y="2264229"/>
            <a:ext cx="3048000" cy="3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ar top 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39862">
            <a:off x="6347861" y="5519369"/>
            <a:ext cx="1054113" cy="5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finish 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108" y="1575702"/>
            <a:ext cx="1266252" cy="63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22959" y="1461430"/>
            <a:ext cx="7543801" cy="440766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>
                <a:solidFill>
                  <a:srgbClr val="C00000"/>
                </a:solidFill>
              </a:rPr>
              <a:t>Proposed Method: </a:t>
            </a:r>
            <a:r>
              <a:rPr lang="en-US" b="1" dirty="0">
                <a:solidFill>
                  <a:srgbClr val="C00000"/>
                </a:solidFill>
              </a:rPr>
              <a:t>D-Cube &lt;&lt;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Problem Definition &lt;&lt;</a:t>
            </a:r>
          </a:p>
          <a:p>
            <a:pPr lvl="1"/>
            <a:r>
              <a:rPr lang="en-US" dirty="0"/>
              <a:t>Algorithm</a:t>
            </a:r>
          </a:p>
          <a:p>
            <a:r>
              <a:rPr lang="en-US" dirty="0"/>
              <a:t>Experiments</a:t>
            </a:r>
          </a:p>
          <a:p>
            <a:r>
              <a:rPr lang="en-US" dirty="0"/>
              <a:t>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484007"/>
                <a:ext cx="8007843" cy="237435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sz="3300" b="1" dirty="0"/>
                  <a:t>Given</a:t>
                </a:r>
                <a:r>
                  <a:rPr lang="en-US" sz="3300" dirty="0"/>
                  <a:t>: (1) </a:t>
                </a:r>
                <a14:m>
                  <m:oMath xmlns:m="http://schemas.openxmlformats.org/officeDocument/2006/math">
                    <m:r>
                      <a:rPr lang="en-US" sz="3300" b="1" i="1" dirty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3300" dirty="0"/>
                  <a:t>: a tensor not fitting in memory, </a:t>
                </a:r>
              </a:p>
              <a:p>
                <a:pPr marL="0" indent="0">
                  <a:buNone/>
                </a:pPr>
                <a:r>
                  <a:rPr lang="en-US" sz="3300" dirty="0"/>
                  <a:t>               (2) </a:t>
                </a:r>
                <a14:m>
                  <m:oMath xmlns:m="http://schemas.openxmlformats.org/officeDocument/2006/math">
                    <m:r>
                      <a:rPr lang="en-US" sz="33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r>
                  <a:rPr lang="en-US" sz="3300" dirty="0"/>
                  <a:t>: a density </a:t>
                </a:r>
                <a:r>
                  <a:rPr lang="en-US" sz="3300" dirty="0" smtClean="0"/>
                  <a:t>measure</a:t>
                </a:r>
                <a:endParaRPr lang="en-US" sz="33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</a:t>
                </a:r>
                <a:r>
                  <a:rPr lang="en-US" sz="2400" dirty="0" smtClean="0"/>
                  <a:t>         </a:t>
                </a:r>
                <a:r>
                  <a:rPr lang="en-US" dirty="0" smtClean="0"/>
                  <a:t>(three measures are supported)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sz="3300" dirty="0"/>
                  <a:t>               (3) </a:t>
                </a:r>
                <a14:m>
                  <m:oMath xmlns:m="http://schemas.openxmlformats.org/officeDocument/2006/math">
                    <m:r>
                      <a:rPr lang="en-US" sz="3300" b="1" i="1" dirty="0">
                        <a:latin typeface="Cambria Math" charset="0"/>
                      </a:rPr>
                      <m:t>𝒌</m:t>
                    </m:r>
                  </m:oMath>
                </a14:m>
                <a:r>
                  <a:rPr lang="en-US" sz="3300" dirty="0"/>
                  <a:t>: the number of </a:t>
                </a:r>
                <a:r>
                  <a:rPr lang="en-US" sz="3300" dirty="0" smtClean="0"/>
                  <a:t>blocks</a:t>
                </a:r>
                <a:endParaRPr lang="en-US" sz="3300" dirty="0"/>
              </a:p>
              <a:p>
                <a:r>
                  <a:rPr lang="en-US" sz="3300" b="1" dirty="0">
                    <a:solidFill>
                      <a:srgbClr val="C00000"/>
                    </a:solidFill>
                  </a:rPr>
                  <a:t>Find</a:t>
                </a:r>
                <a:r>
                  <a:rPr lang="en-US" sz="33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33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r>
                  <a:rPr lang="en-US" sz="3300" dirty="0">
                    <a:solidFill>
                      <a:srgbClr val="C00000"/>
                    </a:solidFill>
                  </a:rPr>
                  <a:t> distinct dense blocks maximizing </a:t>
                </a:r>
                <a14:m>
                  <m:oMath xmlns:m="http://schemas.openxmlformats.org/officeDocument/2006/math">
                    <m:r>
                      <a:rPr lang="en-US" sz="33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endParaRPr lang="en-US" sz="3300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endParaRPr lang="en-US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484007"/>
                <a:ext cx="8007843" cy="2374354"/>
              </a:xfrm>
              <a:blipFill rotWithShape="0">
                <a:blip r:embed="rId3"/>
                <a:stretch>
                  <a:fillRect l="-2511" t="-6923" b="-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D-Cube: Dense-Block Detection in Terabyte-Scale Tensors (by Kijung Shin)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r>
              <a:rPr lang="en-US" dirty="0" smtClean="0"/>
              <a:t>/37</a:t>
            </a:r>
            <a:endParaRPr lang="en-US" dirty="0"/>
          </a:p>
        </p:txBody>
      </p:sp>
      <p:grpSp>
        <p:nvGrpSpPr>
          <p:cNvPr id="6" name="그룹 33"/>
          <p:cNvGrpSpPr/>
          <p:nvPr/>
        </p:nvGrpSpPr>
        <p:grpSpPr>
          <a:xfrm>
            <a:off x="106729" y="57013"/>
            <a:ext cx="7130432" cy="400110"/>
            <a:chOff x="0" y="34688"/>
            <a:chExt cx="7130432" cy="400110"/>
          </a:xfrm>
        </p:grpSpPr>
        <p:sp>
          <p:nvSpPr>
            <p:cNvPr id="7" name="TextBox 34"/>
            <p:cNvSpPr txBox="1"/>
            <p:nvPr/>
          </p:nvSpPr>
          <p:spPr>
            <a:xfrm>
              <a:off x="0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Introduction</a:t>
              </a:r>
            </a:p>
          </p:txBody>
        </p:sp>
        <p:sp>
          <p:nvSpPr>
            <p:cNvPr id="8" name="TextBox 36"/>
            <p:cNvSpPr txBox="1"/>
            <p:nvPr/>
          </p:nvSpPr>
          <p:spPr>
            <a:xfrm>
              <a:off x="3799986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Experiments</a:t>
              </a:r>
            </a:p>
          </p:txBody>
        </p:sp>
        <p:sp>
          <p:nvSpPr>
            <p:cNvPr id="9" name="TextBox 37"/>
            <p:cNvSpPr txBox="1"/>
            <p:nvPr/>
          </p:nvSpPr>
          <p:spPr>
            <a:xfrm>
              <a:off x="5422084" y="34688"/>
              <a:ext cx="17083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bg1">
                      <a:lumMod val="75000"/>
                    </a:schemeClr>
                  </a:solidFill>
                </a:rPr>
                <a:t>Conclusion</a:t>
              </a: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1622097" y="34688"/>
              <a:ext cx="2264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 dirty="0">
                  <a:solidFill>
                    <a:schemeClr val="accent2"/>
                  </a:solidFill>
                </a:rPr>
                <a:t>Proposed Method</a:t>
              </a:r>
            </a:p>
          </p:txBody>
        </p:sp>
      </p:grpSp>
      <p:sp>
        <p:nvSpPr>
          <p:cNvPr id="20" name="Cube 19"/>
          <p:cNvSpPr/>
          <p:nvPr/>
        </p:nvSpPr>
        <p:spPr>
          <a:xfrm>
            <a:off x="1505860" y="4508524"/>
            <a:ext cx="972344" cy="972344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/>
          <p:cNvSpPr/>
          <p:nvPr/>
        </p:nvSpPr>
        <p:spPr>
          <a:xfrm>
            <a:off x="2554313" y="4089424"/>
            <a:ext cx="522692" cy="522692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/>
          <p:cNvSpPr/>
          <p:nvPr/>
        </p:nvSpPr>
        <p:spPr>
          <a:xfrm>
            <a:off x="2605274" y="4850585"/>
            <a:ext cx="714513" cy="966903"/>
          </a:xfrm>
          <a:prstGeom prst="cube">
            <a:avLst>
              <a:gd name="adj" fmla="val 55216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/>
          <p:cNvSpPr/>
          <p:nvPr/>
        </p:nvSpPr>
        <p:spPr>
          <a:xfrm>
            <a:off x="1317420" y="3838518"/>
            <a:ext cx="2321569" cy="2252753"/>
          </a:xfrm>
          <a:prstGeom prst="cub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92160" y="4634383"/>
                <a:ext cx="103304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60" y="4634383"/>
                <a:ext cx="103304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3173995" y="4634383"/>
                <a:ext cx="35254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800" b="0" i="0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995" y="4634383"/>
                <a:ext cx="352543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be 36"/>
          <p:cNvSpPr/>
          <p:nvPr/>
        </p:nvSpPr>
        <p:spPr>
          <a:xfrm>
            <a:off x="5412578" y="5183751"/>
            <a:ext cx="972344" cy="972344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37"/>
          <p:cNvSpPr/>
          <p:nvPr/>
        </p:nvSpPr>
        <p:spPr>
          <a:xfrm>
            <a:off x="6695122" y="5576949"/>
            <a:ext cx="522692" cy="522692"/>
          </a:xfrm>
          <a:prstGeom prst="cub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9" name="Cube 38"/>
          <p:cNvSpPr/>
          <p:nvPr/>
        </p:nvSpPr>
        <p:spPr>
          <a:xfrm>
            <a:off x="7548327" y="5196577"/>
            <a:ext cx="714513" cy="966903"/>
          </a:xfrm>
          <a:prstGeom prst="cube">
            <a:avLst>
              <a:gd name="adj" fmla="val 55216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358752" y="5576949"/>
                <a:ext cx="340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752" y="5576949"/>
                <a:ext cx="340157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7218353" y="5576949"/>
                <a:ext cx="3401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353" y="5576949"/>
                <a:ext cx="34015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173251" y="5235267"/>
                <a:ext cx="65755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251" y="5235267"/>
                <a:ext cx="657552" cy="10156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870989" y="5235267"/>
                <a:ext cx="657552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989" y="5235267"/>
                <a:ext cx="657552" cy="1015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>
            <a:off x="4057797" y="5591946"/>
            <a:ext cx="846556" cy="41932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6" name="Cube 45"/>
          <p:cNvSpPr/>
          <p:nvPr/>
        </p:nvSpPr>
        <p:spPr>
          <a:xfrm>
            <a:off x="3262464" y="39307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be 46"/>
          <p:cNvSpPr/>
          <p:nvPr/>
        </p:nvSpPr>
        <p:spPr>
          <a:xfrm>
            <a:off x="3402164" y="42863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ube 47"/>
          <p:cNvSpPr/>
          <p:nvPr/>
        </p:nvSpPr>
        <p:spPr>
          <a:xfrm>
            <a:off x="2576664" y="48324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ube 48"/>
          <p:cNvSpPr/>
          <p:nvPr/>
        </p:nvSpPr>
        <p:spPr>
          <a:xfrm>
            <a:off x="2195664" y="55690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49"/>
          <p:cNvSpPr/>
          <p:nvPr/>
        </p:nvSpPr>
        <p:spPr>
          <a:xfrm>
            <a:off x="1446364" y="57341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50"/>
          <p:cNvSpPr/>
          <p:nvPr/>
        </p:nvSpPr>
        <p:spPr>
          <a:xfrm>
            <a:off x="1789264" y="4032331"/>
            <a:ext cx="115792" cy="120319"/>
          </a:xfrm>
          <a:prstGeom prst="cube">
            <a:avLst>
              <a:gd name="adj" fmla="val 42813"/>
            </a:avLst>
          </a:prstGeom>
          <a:solidFill>
            <a:schemeClr val="tx1">
              <a:lumMod val="50000"/>
              <a:lumOff val="50000"/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030607" y="3736846"/>
            <a:ext cx="7880773" cy="22255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14561</TotalTime>
  <Words>1803</Words>
  <Application>Microsoft Macintosh PowerPoint</Application>
  <PresentationFormat>On-screen Show (4:3)</PresentationFormat>
  <Paragraphs>544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Arabic Typesetting</vt:lpstr>
      <vt:lpstr>Calibri</vt:lpstr>
      <vt:lpstr>Calibri Light</vt:lpstr>
      <vt:lpstr>Cambria Math</vt:lpstr>
      <vt:lpstr>Helvetica</vt:lpstr>
      <vt:lpstr>Wingdings</vt:lpstr>
      <vt:lpstr>맑은 고딕</vt:lpstr>
      <vt:lpstr>Arial</vt:lpstr>
      <vt:lpstr>Retrospect</vt:lpstr>
      <vt:lpstr>D-Cube:  Dense-Block Detection  in Terabyte-Scale Tensors</vt:lpstr>
      <vt:lpstr>Motivation: Review Fraud</vt:lpstr>
      <vt:lpstr>Fraud Forms Dense Blocks</vt:lpstr>
      <vt:lpstr>Problem: Natural Dense Blocks</vt:lpstr>
      <vt:lpstr>Solution: Tensor Modeling</vt:lpstr>
      <vt:lpstr>Anomaly/Fraud in Tensors</vt:lpstr>
      <vt:lpstr>Research Question</vt:lpstr>
      <vt:lpstr>Road Map</vt:lpstr>
      <vt:lpstr>Problem Definition</vt:lpstr>
      <vt:lpstr>Requirements</vt:lpstr>
      <vt:lpstr>Road Map</vt:lpstr>
      <vt:lpstr>Single Dense Block Detection</vt:lpstr>
      <vt:lpstr>Single Dense Block Detection (cont.)</vt:lpstr>
      <vt:lpstr>Single Dense Block Detection (cont.)</vt:lpstr>
      <vt:lpstr>Single Dense Block Detection (cont.)</vt:lpstr>
      <vt:lpstr>Single Dense Block Detection (cont.)</vt:lpstr>
      <vt:lpstr>Single Dense Block Detection (cont.)</vt:lpstr>
      <vt:lpstr>Single Dense Block Detection (cont.)</vt:lpstr>
      <vt:lpstr>Single Dense Block Detection (cont.)</vt:lpstr>
      <vt:lpstr>D-Cube for Disk-Resident Tensors</vt:lpstr>
      <vt:lpstr>Accuracy Guarantee</vt:lpstr>
      <vt:lpstr>Parallelizing D-Cube</vt:lpstr>
      <vt:lpstr>Parallelizing D-Cube</vt:lpstr>
      <vt:lpstr>Parallelizing D-Cube (cont.)</vt:lpstr>
      <vt:lpstr>Handling Multiple Blocks</vt:lpstr>
      <vt:lpstr>Road Map</vt:lpstr>
      <vt:lpstr>Exp1. Scalability Test</vt:lpstr>
      <vt:lpstr>Exp1. Scalability Test (cont.)</vt:lpstr>
      <vt:lpstr>Exp2. Speed Test (cont.)</vt:lpstr>
      <vt:lpstr>Exp2. Speed Test (cont.)</vt:lpstr>
      <vt:lpstr>Exp3. Speed-Accuracy Test</vt:lpstr>
      <vt:lpstr>Exp3. Speed-Accuracy Test (cont.)</vt:lpstr>
      <vt:lpstr>Exp4. Effectiveness Test</vt:lpstr>
      <vt:lpstr>Exp4. Effectiveness Test (cont.)</vt:lpstr>
      <vt:lpstr>Exp4. Effectiveness Test (cont.)</vt:lpstr>
      <vt:lpstr>Road Map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정진홍</dc:creator>
  <cp:lastModifiedBy>Kijung Shin</cp:lastModifiedBy>
  <cp:revision>1827</cp:revision>
  <cp:lastPrinted>2017-02-08T23:01:16Z</cp:lastPrinted>
  <dcterms:created xsi:type="dcterms:W3CDTF">2015-02-02T14:26:03Z</dcterms:created>
  <dcterms:modified xsi:type="dcterms:W3CDTF">2017-02-09T17:13:55Z</dcterms:modified>
</cp:coreProperties>
</file>