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357" r:id="rId2"/>
    <p:sldId id="307" r:id="rId3"/>
    <p:sldId id="344" r:id="rId4"/>
    <p:sldId id="345" r:id="rId5"/>
    <p:sldId id="319" r:id="rId6"/>
    <p:sldId id="338" r:id="rId7"/>
    <p:sldId id="325" r:id="rId8"/>
    <p:sldId id="320" r:id="rId9"/>
    <p:sldId id="339" r:id="rId10"/>
    <p:sldId id="326" r:id="rId11"/>
    <p:sldId id="355" r:id="rId12"/>
    <p:sldId id="349" r:id="rId13"/>
    <p:sldId id="350" r:id="rId14"/>
    <p:sldId id="356" r:id="rId15"/>
    <p:sldId id="341" r:id="rId16"/>
    <p:sldId id="328" r:id="rId17"/>
    <p:sldId id="330" r:id="rId18"/>
    <p:sldId id="351" r:id="rId19"/>
    <p:sldId id="352" r:id="rId20"/>
    <p:sldId id="353" r:id="rId21"/>
    <p:sldId id="354" r:id="rId22"/>
    <p:sldId id="336" r:id="rId23"/>
    <p:sldId id="300" r:id="rId24"/>
    <p:sldId id="358" r:id="rId25"/>
    <p:sldId id="362" r:id="rId26"/>
    <p:sldId id="361" r:id="rId27"/>
    <p:sldId id="363" r:id="rId28"/>
    <p:sldId id="364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47" autoAdjust="0"/>
    <p:restoredTop sz="77336" autoAdjust="0"/>
  </p:normalViewPr>
  <p:slideViewPr>
    <p:cSldViewPr>
      <p:cViewPr varScale="1">
        <p:scale>
          <a:sx n="75" d="100"/>
          <a:sy n="75" d="100"/>
        </p:scale>
        <p:origin x="234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955EE-1473-4116-898A-06E5C3A4B36D}" type="datetimeFigureOut">
              <a:rPr lang="ko-KR" altLang="en-US" smtClean="0"/>
              <a:t>2016. 1. 19.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807F7-B43A-4F40-872F-39C4C09C9D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8398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807F7-B43A-4F40-872F-39C4C09C9DD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4384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807F7-B43A-4F40-872F-39C4C09C9DDD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9730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807F7-B43A-4F40-872F-39C4C09C9DDD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7596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807F7-B43A-4F40-872F-39C4C09C9DDD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1133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807F7-B43A-4F40-872F-39C4C09C9DDD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2225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807F7-B43A-4F40-872F-39C4C09C9DDD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3756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807F7-B43A-4F40-872F-39C4C09C9DDD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1784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807F7-B43A-4F40-872F-39C4C09C9DDD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3762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807F7-B43A-4F40-872F-39C4C09C9DDD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8363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807F7-B43A-4F40-872F-39C4C09C9DDD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4149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807F7-B43A-4F40-872F-39C4C09C9DDD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7069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807F7-B43A-4F40-872F-39C4C09C9DD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74319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807F7-B43A-4F40-872F-39C4C09C9DDD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87144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807F7-B43A-4F40-872F-39C4C09C9DDD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26553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807F7-B43A-4F40-872F-39C4C09C9DDD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24069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0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807F7-B43A-4F40-872F-39C4C09C9DDD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62114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807F7-B43A-4F40-872F-39C4C09C9DDD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39163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807F7-B43A-4F40-872F-39C4C09C9DDD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57886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807F7-B43A-4F40-872F-39C4C09C9DDD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9265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807F7-B43A-4F40-872F-39C4C09C9DDD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33862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807F7-B43A-4F40-872F-39C4C09C9DDD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529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807F7-B43A-4F40-872F-39C4C09C9DDD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7769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807F7-B43A-4F40-872F-39C4C09C9DD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0170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807F7-B43A-4F40-872F-39C4C09C9DDD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5982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807F7-B43A-4F40-872F-39C4C09C9DD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9666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807F7-B43A-4F40-872F-39C4C09C9DDD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3262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807F7-B43A-4F40-872F-39C4C09C9DD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8311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807F7-B43A-4F40-872F-39C4C09C9DDD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559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908A1AA-757C-4944-9CE2-9137CC8AA4AE}" type="datetime1">
              <a:rPr lang="ko-KR" altLang="en-US" smtClean="0"/>
              <a:t>2016. 1. 19.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CA4D171-18FD-4C7F-B4A1-026972CB052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직사각형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직사각형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직사각형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3433-1748-4733-9D4C-CAA71B214243}" type="datetime1">
              <a:rPr lang="ko-KR" altLang="en-US" smtClean="0"/>
              <a:t>2016. 1. 19.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D171-18FD-4C7F-B4A1-026972CB052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ADBD-783E-4510-882F-7C63431C55C8}" type="datetime1">
              <a:rPr lang="ko-KR" altLang="en-US" smtClean="0"/>
              <a:t>2016. 1. 19.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D171-18FD-4C7F-B4A1-026972CB052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이등변 삼각형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207C-D9EC-4FCE-B066-62EC4126E403}" type="datetime1">
              <a:rPr lang="ko-KR" altLang="en-US" smtClean="0"/>
              <a:t>2016. 1. 19.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D171-18FD-4C7F-B4A1-026972CB052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F37E2E4-CF48-4A0B-90ED-8C4AC378AF1E}" type="datetime1">
              <a:rPr lang="ko-KR" altLang="en-US" smtClean="0"/>
              <a:t>2016. 1. 19.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CA4D171-18FD-4C7F-B4A1-026972CB052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F6A-7607-4E04-A7B4-44AAAE61C25F}" type="datetime1">
              <a:rPr lang="ko-KR" altLang="en-US" smtClean="0"/>
              <a:t>2016. 1. 19.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D171-18FD-4C7F-B4A1-026972CB052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1AD1D-F423-432D-B1DF-95648A8553D4}" type="datetime1">
              <a:rPr lang="ko-KR" altLang="en-US" smtClean="0"/>
              <a:t>2016. 1. 19.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D171-18FD-4C7F-B4A1-026972CB052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1F54-7E89-44FA-A2BB-579B7162803A}" type="datetime1">
              <a:rPr lang="ko-KR" altLang="en-US" smtClean="0"/>
              <a:t>2016. 1. 19.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D171-18FD-4C7F-B4A1-026972CB052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49C6-F1F2-4D2A-8D0A-10BE837540EF}" type="datetime1">
              <a:rPr lang="ko-KR" altLang="en-US" smtClean="0"/>
              <a:t>2016. 1. 19.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D171-18FD-4C7F-B4A1-026972CB052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직선 연결선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D1C5-3F1C-4276-9956-8A4C8ABB97E7}" type="datetime1">
              <a:rPr lang="ko-KR" altLang="en-US" smtClean="0"/>
              <a:t>2016. 1. 19.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D171-18FD-4C7F-B4A1-026972CB052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638C-51BC-4CA3-B2A1-6BBF8E593982}" type="datetime1">
              <a:rPr lang="ko-KR" altLang="en-US" smtClean="0"/>
              <a:t>2016. 1. 19.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D171-18FD-4C7F-B4A1-026972CB052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0F3E893-6790-454A-9206-AA540BED143C}" type="datetime1">
              <a:rPr lang="ko-KR" altLang="en-US" smtClean="0"/>
              <a:t>2016. 1. 19.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CA4D171-18FD-4C7F-B4A1-026972CB052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8" name="직선 연결선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직선 연결선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이등변 삼각형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1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1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79512" y="908720"/>
            <a:ext cx="885698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D171-18FD-4C7F-B4A1-026972CB0522}" type="slidenum">
              <a:rPr lang="ko-KR" altLang="en-US" smtClean="0"/>
              <a:t>1</a:t>
            </a:fld>
            <a:r>
              <a:rPr lang="ko-KR" altLang="en-US" dirty="0" smtClean="0"/>
              <a:t> </a:t>
            </a:r>
            <a:r>
              <a:rPr lang="en-US" altLang="ko-KR" dirty="0" smtClean="0"/>
              <a:t>/ 24</a:t>
            </a:r>
            <a:endParaRPr lang="ko-KR" altLang="en-US" dirty="0"/>
          </a:p>
        </p:txBody>
      </p:sp>
      <p:pic>
        <p:nvPicPr>
          <p:cNvPr id="19" name="Picture 6" descr="http://upload.wikimedia.org/wikipedia/en/a/ae/Rebranded_KAIST_logographi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4844"/>
            <a:ext cx="37719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upload.wikimedia.org/wikipedia/en/6/6a/Seoul_national_university_emble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25" y="18864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직사각형 20"/>
          <p:cNvSpPr/>
          <p:nvPr/>
        </p:nvSpPr>
        <p:spPr>
          <a:xfrm>
            <a:off x="179512" y="6290062"/>
            <a:ext cx="885698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12648" y="3190784"/>
            <a:ext cx="7847784" cy="18722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12648" y="3190784"/>
            <a:ext cx="35895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626139" y="5174777"/>
            <a:ext cx="7847784" cy="12563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626139" y="5174777"/>
            <a:ext cx="358952" cy="12563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제목 1"/>
          <p:cNvSpPr txBox="1">
            <a:spLocks/>
          </p:cNvSpPr>
          <p:nvPr/>
        </p:nvSpPr>
        <p:spPr>
          <a:xfrm>
            <a:off x="896733" y="3640926"/>
            <a:ext cx="7632848" cy="1231776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b="1" dirty="0" smtClean="0"/>
              <a:t>Distributed Methods for </a:t>
            </a:r>
          </a:p>
          <a:p>
            <a:pPr algn="ctr"/>
            <a:r>
              <a:rPr lang="en-US" altLang="ko-KR" b="1" dirty="0" smtClean="0"/>
              <a:t>High-dimensional and Large-scale </a:t>
            </a:r>
          </a:p>
          <a:p>
            <a:pPr algn="ctr"/>
            <a:r>
              <a:rPr lang="en-US" altLang="ko-KR" b="1" dirty="0" smtClean="0"/>
              <a:t>Tensor Factorization</a:t>
            </a:r>
            <a:endParaRPr lang="ko-KR" altLang="en-US" b="1" dirty="0"/>
          </a:p>
        </p:txBody>
      </p:sp>
      <p:sp>
        <p:nvSpPr>
          <p:cNvPr id="25" name="부제목 2"/>
          <p:cNvSpPr txBox="1">
            <a:spLocks/>
          </p:cNvSpPr>
          <p:nvPr/>
        </p:nvSpPr>
        <p:spPr>
          <a:xfrm>
            <a:off x="1179004" y="5281186"/>
            <a:ext cx="6858000" cy="83416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1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1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1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1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1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1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1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1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1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dirty="0" err="1" smtClean="0">
                <a:latin typeface="+mj-lt"/>
              </a:rPr>
              <a:t>Kijung</a:t>
            </a:r>
            <a:r>
              <a:rPr lang="en-US" altLang="ko-KR" dirty="0" smtClean="0">
                <a:latin typeface="+mj-lt"/>
              </a:rPr>
              <a:t> Shin (Seoul National University) </a:t>
            </a:r>
          </a:p>
          <a:p>
            <a:pPr marL="0" indent="0" algn="ctr">
              <a:buNone/>
            </a:pPr>
            <a:r>
              <a:rPr lang="en-US" altLang="ko-KR" dirty="0" smtClean="0">
                <a:latin typeface="+mj-lt"/>
              </a:rPr>
              <a:t>and U Kang (KAIST)</a:t>
            </a:r>
            <a:endParaRPr lang="ko-KR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290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58"/>
    </mc:Choice>
    <mc:Fallback xmlns="">
      <p:transition spd="slow" advTm="1495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Overview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Problem </a:t>
            </a:r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definition</a:t>
            </a:r>
          </a:p>
          <a:p>
            <a:r>
              <a:rPr lang="en-US" altLang="ko-KR" dirty="0"/>
              <a:t>Proposed method</a:t>
            </a:r>
          </a:p>
          <a:p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Experiments</a:t>
            </a:r>
          </a:p>
          <a:p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Conclusion</a:t>
            </a:r>
            <a:endParaRPr lang="ko-KR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D171-18FD-4C7F-B4A1-026972CB0522}" type="slidenum">
              <a:rPr lang="ko-KR" altLang="en-US" smtClean="0"/>
              <a:t>10</a:t>
            </a:fld>
            <a:r>
              <a:rPr lang="ko-KR" altLang="en-US" dirty="0" smtClean="0"/>
              <a:t> </a:t>
            </a:r>
            <a:r>
              <a:rPr lang="en-US" altLang="ko-KR" dirty="0" smtClean="0"/>
              <a:t>/ 24</a:t>
            </a:r>
            <a:endParaRPr lang="ko-KR" altLang="en-US" dirty="0"/>
          </a:p>
        </p:txBody>
      </p:sp>
      <p:grpSp>
        <p:nvGrpSpPr>
          <p:cNvPr id="15" name="그룹 14"/>
          <p:cNvGrpSpPr/>
          <p:nvPr/>
        </p:nvGrpSpPr>
        <p:grpSpPr>
          <a:xfrm>
            <a:off x="0" y="0"/>
            <a:ext cx="9142897" cy="332656"/>
            <a:chOff x="0" y="0"/>
            <a:chExt cx="9142897" cy="332656"/>
          </a:xfrm>
        </p:grpSpPr>
        <p:sp>
          <p:nvSpPr>
            <p:cNvPr id="16" name="직사각형 15"/>
            <p:cNvSpPr/>
            <p:nvPr/>
          </p:nvSpPr>
          <p:spPr>
            <a:xfrm>
              <a:off x="0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>
                  <a:solidFill>
                    <a:schemeClr val="bg1"/>
                  </a:solidFill>
                </a:rPr>
                <a:t>Introduction</a:t>
              </a:r>
              <a:endParaRPr lang="ko-KR" altLang="en-US" sz="1700" dirty="0">
                <a:solidFill>
                  <a:schemeClr val="bg1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832855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Problem definition</a:t>
              </a:r>
              <a:endParaRPr lang="ko-KR" altLang="en-US" sz="1700" dirty="0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666422" y="0"/>
              <a:ext cx="1818000" cy="33265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Proposed  method</a:t>
              </a:r>
              <a:endParaRPr lang="ko-KR" altLang="en-US" sz="1700" dirty="0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5499065" y="1188"/>
              <a:ext cx="1818000" cy="33146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Experiments</a:t>
              </a:r>
              <a:endParaRPr lang="ko-KR" altLang="en-US" sz="1700" dirty="0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7324897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Conclusion</a:t>
              </a:r>
              <a:endParaRPr lang="ko-KR" altLang="en-US" sz="1700" dirty="0"/>
            </a:p>
          </p:txBody>
        </p:sp>
      </p:grpSp>
    </p:spTree>
    <p:extLst>
      <p:ext uri="{BB962C8B-B14F-4D97-AF65-F5344CB8AC3E}">
        <p14:creationId xmlns:p14="http://schemas.microsoft.com/office/powerpoint/2010/main" val="439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8"/>
    </mc:Choice>
    <mc:Fallback xmlns="">
      <p:transition spd="slow" advTm="172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Proposed methods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We propose two CP decomposition algorithms</a:t>
            </a:r>
          </a:p>
          <a:p>
            <a:pPr lvl="1"/>
            <a:r>
              <a:rPr lang="en-US" altLang="ko-KR" dirty="0" smtClean="0"/>
              <a:t>CDTF: Coordinate Descent for Tensor Factorization</a:t>
            </a:r>
          </a:p>
          <a:p>
            <a:pPr lvl="1"/>
            <a:r>
              <a:rPr lang="en-US" altLang="ko-KR" dirty="0" smtClean="0"/>
              <a:t>SALS: Subset Alternating Least Square</a:t>
            </a:r>
          </a:p>
          <a:p>
            <a:r>
              <a:rPr lang="en-US" altLang="ko-KR" dirty="0"/>
              <a:t>They </a:t>
            </a:r>
            <a:r>
              <a:rPr lang="en-US" altLang="ko-KR" dirty="0" smtClean="0"/>
              <a:t>solve </a:t>
            </a:r>
            <a:r>
              <a:rPr lang="en-US" altLang="ko-KR" dirty="0"/>
              <a:t>higher-rank factorization through a series of lower-rank </a:t>
            </a:r>
            <a:r>
              <a:rPr lang="en-US" altLang="ko-KR" dirty="0" smtClean="0"/>
              <a:t>factorization</a:t>
            </a:r>
          </a:p>
          <a:p>
            <a:r>
              <a:rPr lang="en-US" altLang="ko-KR" dirty="0"/>
              <a:t>They are scalable with </a:t>
            </a:r>
            <a:r>
              <a:rPr lang="en-US" altLang="ko-KR" dirty="0" smtClean="0"/>
              <a:t>all the following factors:</a:t>
            </a:r>
          </a:p>
          <a:p>
            <a:pPr lvl="1"/>
            <a:r>
              <a:rPr lang="en-US" altLang="ko-KR" sz="2400" dirty="0" smtClean="0"/>
              <a:t>dimension, # observations, mode length, and rank</a:t>
            </a:r>
            <a:endParaRPr lang="en-US" altLang="ko-KR" sz="2400" dirty="0"/>
          </a:p>
          <a:p>
            <a:r>
              <a:rPr lang="en-US" altLang="ko-KR" dirty="0" smtClean="0"/>
              <a:t>They are parallelizable in distributed environments</a:t>
            </a:r>
            <a:endParaRPr lang="en-US" altLang="ko-KR" dirty="0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D171-18FD-4C7F-B4A1-026972CB0522}" type="slidenum">
              <a:rPr lang="ko-KR" altLang="en-US" smtClean="0"/>
              <a:t>11</a:t>
            </a:fld>
            <a:r>
              <a:rPr lang="ko-KR" altLang="en-US" dirty="0" smtClean="0"/>
              <a:t> </a:t>
            </a:r>
            <a:r>
              <a:rPr lang="en-US" altLang="ko-KR" dirty="0" smtClean="0"/>
              <a:t>/ 24</a:t>
            </a:r>
            <a:endParaRPr lang="ko-KR" altLang="en-US" dirty="0"/>
          </a:p>
        </p:txBody>
      </p:sp>
      <p:grpSp>
        <p:nvGrpSpPr>
          <p:cNvPr id="15" name="그룹 14"/>
          <p:cNvGrpSpPr/>
          <p:nvPr/>
        </p:nvGrpSpPr>
        <p:grpSpPr>
          <a:xfrm>
            <a:off x="0" y="0"/>
            <a:ext cx="9142897" cy="332656"/>
            <a:chOff x="0" y="0"/>
            <a:chExt cx="9142897" cy="332656"/>
          </a:xfrm>
        </p:grpSpPr>
        <p:sp>
          <p:nvSpPr>
            <p:cNvPr id="16" name="직사각형 15"/>
            <p:cNvSpPr/>
            <p:nvPr/>
          </p:nvSpPr>
          <p:spPr>
            <a:xfrm>
              <a:off x="0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>
                  <a:solidFill>
                    <a:schemeClr val="bg1"/>
                  </a:solidFill>
                </a:rPr>
                <a:t>Introduction</a:t>
              </a:r>
              <a:endParaRPr lang="ko-KR" altLang="en-US" sz="1700" dirty="0">
                <a:solidFill>
                  <a:schemeClr val="bg1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832855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Problem definition</a:t>
              </a:r>
              <a:endParaRPr lang="ko-KR" altLang="en-US" sz="1700" dirty="0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666422" y="0"/>
              <a:ext cx="1818000" cy="33265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Proposed  method</a:t>
              </a:r>
              <a:endParaRPr lang="ko-KR" altLang="en-US" sz="1700" dirty="0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5499065" y="1188"/>
              <a:ext cx="1818000" cy="33146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Experiments</a:t>
              </a:r>
              <a:endParaRPr lang="ko-KR" altLang="en-US" sz="1700" dirty="0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7324897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Conclusion</a:t>
              </a:r>
              <a:endParaRPr lang="ko-KR" altLang="en-US" sz="1700" dirty="0"/>
            </a:p>
          </p:txBody>
        </p:sp>
      </p:grpSp>
    </p:spTree>
    <p:extLst>
      <p:ext uri="{BB962C8B-B14F-4D97-AF65-F5344CB8AC3E}">
        <p14:creationId xmlns:p14="http://schemas.microsoft.com/office/powerpoint/2010/main" val="86170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73"/>
    </mc:Choice>
    <mc:Fallback xmlns="">
      <p:transition spd="slow" advTm="2387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632" y="152400"/>
            <a:ext cx="9328904" cy="990600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Coordinate Descent for Tensor Factorization (CDTF)</a:t>
            </a:r>
            <a:endParaRPr lang="ko-KR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CDTF solves rank-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ko-KR" dirty="0"/>
                  <a:t> factorization through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ko-KR" dirty="0"/>
                  <a:t> times rank-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en-US" altLang="ko-KR" dirty="0" smtClean="0"/>
                  <a:t>factorization</a:t>
                </a:r>
              </a:p>
              <a:p>
                <a:pPr lvl="1"/>
                <a:r>
                  <a:rPr lang="en-US" altLang="ko-KR" dirty="0" smtClean="0"/>
                  <a:t>CDTF computes columns sets one by one</a:t>
                </a:r>
                <a:endParaRPr lang="en-US" altLang="ko-KR" dirty="0"/>
              </a:p>
              <a:p>
                <a:pPr lvl="1"/>
                <a:r>
                  <a:rPr lang="en-US" altLang="ko-KR" sz="2400" dirty="0"/>
                  <a:t>Computing a column set while fixing the other column sets can be seen as rank-</a:t>
                </a:r>
                <a14:m>
                  <m:oMath xmlns:m="http://schemas.openxmlformats.org/officeDocument/2006/math">
                    <m:r>
                      <a:rPr lang="en-US" altLang="ko-KR" sz="24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ko-KR" sz="2400" dirty="0"/>
                  <a:t> </a:t>
                </a:r>
                <a:r>
                  <a:rPr lang="en-US" altLang="ko-KR" sz="2400" dirty="0" smtClean="0"/>
                  <a:t>factorization of the residual tensor</a:t>
                </a:r>
                <a:endParaRPr lang="en-US" altLang="ko-KR" sz="2400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D171-18FD-4C7F-B4A1-026972CB0522}" type="slidenum">
              <a:rPr lang="ko-KR" altLang="en-US" smtClean="0"/>
              <a:t>12</a:t>
            </a:fld>
            <a:r>
              <a:rPr lang="ko-KR" altLang="en-US" dirty="0" smtClean="0"/>
              <a:t> </a:t>
            </a:r>
            <a:r>
              <a:rPr lang="en-US" altLang="ko-KR" dirty="0" smtClean="0"/>
              <a:t>/ 24</a:t>
            </a:r>
            <a:endParaRPr lang="ko-KR" altLang="en-US" dirty="0"/>
          </a:p>
        </p:txBody>
      </p:sp>
      <p:grpSp>
        <p:nvGrpSpPr>
          <p:cNvPr id="15" name="그룹 14"/>
          <p:cNvGrpSpPr/>
          <p:nvPr/>
        </p:nvGrpSpPr>
        <p:grpSpPr>
          <a:xfrm>
            <a:off x="0" y="0"/>
            <a:ext cx="9142897" cy="332656"/>
            <a:chOff x="0" y="0"/>
            <a:chExt cx="9142897" cy="332656"/>
          </a:xfrm>
        </p:grpSpPr>
        <p:sp>
          <p:nvSpPr>
            <p:cNvPr id="16" name="직사각형 15"/>
            <p:cNvSpPr/>
            <p:nvPr/>
          </p:nvSpPr>
          <p:spPr>
            <a:xfrm>
              <a:off x="0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>
                  <a:solidFill>
                    <a:schemeClr val="bg1"/>
                  </a:solidFill>
                </a:rPr>
                <a:t>Introduction</a:t>
              </a:r>
              <a:endParaRPr lang="ko-KR" altLang="en-US" sz="1700" dirty="0">
                <a:solidFill>
                  <a:schemeClr val="bg1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832855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Problem definition</a:t>
              </a:r>
              <a:endParaRPr lang="ko-KR" altLang="en-US" sz="1700" dirty="0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666422" y="0"/>
              <a:ext cx="1818000" cy="33265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Proposed  method</a:t>
              </a:r>
              <a:endParaRPr lang="ko-KR" altLang="en-US" sz="1700" dirty="0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5499065" y="1188"/>
              <a:ext cx="1818000" cy="33146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Experiments</a:t>
              </a:r>
              <a:endParaRPr lang="ko-KR" altLang="en-US" sz="1700" dirty="0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7324897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Conclusion</a:t>
              </a:r>
              <a:endParaRPr lang="ko-KR" altLang="en-US" sz="1700" dirty="0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67632" y="3550631"/>
            <a:ext cx="5632638" cy="2773345"/>
            <a:chOff x="208543" y="2348880"/>
            <a:chExt cx="5100675" cy="2389115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8543" y="2348880"/>
              <a:ext cx="4621435" cy="2389115"/>
            </a:xfrm>
            <a:prstGeom prst="rect">
              <a:avLst/>
            </a:prstGeom>
          </p:spPr>
        </p:pic>
        <p:sp>
          <p:nvSpPr>
            <p:cNvPr id="14" name="직사각형 13"/>
            <p:cNvSpPr/>
            <p:nvPr/>
          </p:nvSpPr>
          <p:spPr>
            <a:xfrm>
              <a:off x="2193157" y="2348880"/>
              <a:ext cx="2636821" cy="1194557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57090" y="3540616"/>
              <a:ext cx="1152128" cy="279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200" dirty="0" smtClean="0">
                  <a:solidFill>
                    <a:srgbClr val="FF0000"/>
                  </a:solidFill>
                </a:rPr>
                <a:t>fixed</a:t>
              </a:r>
              <a:endParaRPr lang="ko-KR" altLang="en-US" sz="22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348046" y="4005295"/>
                <a:ext cx="3544869" cy="16367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=1…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endParaRPr lang="en-US" altLang="ko-KR" sz="2000" b="0" dirty="0" smtClean="0"/>
              </a:p>
              <a:p>
                <a:r>
                  <a:rPr lang="en-US" altLang="ko-KR" sz="2000" b="0" dirty="0" smtClean="0"/>
                  <a:t>    For </a:t>
                </a:r>
                <a14:m>
                  <m:oMath xmlns:m="http://schemas.openxmlformats.org/officeDocument/2006/math">
                    <m:r>
                      <a:rPr lang="en-US" altLang="ko-KR" sz="20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ko-KR" sz="2000" b="0" i="1" dirty="0" smtClean="0">
                        <a:latin typeface="Cambria Math" panose="02040503050406030204" pitchFamily="18" charset="0"/>
                      </a:rPr>
                      <m:t> = 1 … </m:t>
                    </m:r>
                    <m:r>
                      <a:rPr lang="en-US" altLang="ko-KR" sz="2000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altLang="ko-KR" sz="2000" b="0" dirty="0" smtClean="0"/>
              </a:p>
              <a:p>
                <a:r>
                  <a:rPr lang="en-US" altLang="ko-KR" sz="2000" dirty="0" smtClean="0"/>
                  <a:t>        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b="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ko-KR" sz="20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ko-KR" sz="2000" dirty="0" smtClean="0"/>
                  <a:t> column set</a:t>
                </a:r>
              </a:p>
              <a:p>
                <a:r>
                  <a:rPr lang="en-US" altLang="ko-KR" sz="2000" dirty="0"/>
                  <a:t> </a:t>
                </a:r>
                <a:r>
                  <a:rPr lang="en-US" altLang="ko-KR" sz="2000" dirty="0" smtClean="0"/>
                  <a:t>        using ALS with rank </a:t>
                </a:r>
                <a14:m>
                  <m:oMath xmlns:m="http://schemas.openxmlformats.org/officeDocument/2006/math">
                    <m:r>
                      <a:rPr lang="en-US" altLang="ko-KR" sz="20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ko-KR" sz="2000" dirty="0" smtClean="0"/>
                  <a:t> and </a:t>
                </a:r>
              </a:p>
              <a:p>
                <a:r>
                  <a:rPr lang="en-US" altLang="ko-KR" sz="2000" b="0" dirty="0"/>
                  <a:t> </a:t>
                </a:r>
                <a:r>
                  <a:rPr lang="en-US" altLang="ko-KR" sz="2000" b="0" dirty="0" smtClean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ko-KR" sz="20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altLang="ko-KR" sz="2000" dirty="0" smtClean="0"/>
                  <a:t> iterations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046" y="4005295"/>
                <a:ext cx="3544869" cy="1636730"/>
              </a:xfrm>
              <a:prstGeom prst="rect">
                <a:avLst/>
              </a:prstGeom>
              <a:blipFill rotWithShape="0">
                <a:blip r:embed="rId5"/>
                <a:stretch>
                  <a:fillRect l="-1541" t="-1476" r="-1541" b="-51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48047" y="3560884"/>
                <a:ext cx="3544869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 smtClean="0"/>
                  <a:t>CDTF with rank </a:t>
                </a:r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ko-KR" sz="2000" dirty="0" smtClean="0"/>
                  <a:t> 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047" y="3560884"/>
                <a:ext cx="3544869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1541" t="-5882" b="-235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-68411" y="3151265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R</a:t>
            </a:r>
            <a:r>
              <a:rPr lang="en-US" altLang="ko-KR" dirty="0" smtClean="0"/>
              <a:t>esidual tensor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892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65"/>
    </mc:Choice>
    <mc:Fallback xmlns="">
      <p:transition spd="slow" advTm="3506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Subset Alternating Least Square (SALS)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SALS solves rank-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ko-KR" dirty="0"/>
                  <a:t> factorization through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ko-KR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ko-KR" dirty="0"/>
                  <a:t> times rank-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en-US" altLang="ko-KR" dirty="0" smtClean="0"/>
                  <a:t>factorization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dirty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ko-KR" i="1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ko-KR" dirty="0" smtClean="0"/>
                  <a:t>)</a:t>
                </a:r>
                <a:endParaRPr lang="en-US" altLang="ko-KR" dirty="0"/>
              </a:p>
              <a:p>
                <a:pPr lvl="1"/>
                <a:r>
                  <a:rPr lang="en-US" altLang="ko-KR" sz="2400" dirty="0" smtClean="0"/>
                  <a:t>SALS computes </a:t>
                </a:r>
                <a14:m>
                  <m:oMath xmlns:m="http://schemas.openxmlformats.org/officeDocument/2006/math">
                    <m:r>
                      <a:rPr lang="en-US" altLang="ko-KR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ko-KR" sz="2400" dirty="0" smtClean="0"/>
                  <a:t> column sets at a time</a:t>
                </a:r>
              </a:p>
              <a:p>
                <a:pPr lvl="1"/>
                <a:r>
                  <a:rPr lang="en-US" altLang="ko-KR" sz="2400" dirty="0" smtClean="0"/>
                  <a:t>Computing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ko-KR" sz="2400" dirty="0"/>
                  <a:t> column sets while fixing the other column sets can be seen as rank-</a:t>
                </a:r>
                <a14:m>
                  <m:oMath xmlns:m="http://schemas.openxmlformats.org/officeDocument/2006/math">
                    <m:r>
                      <a:rPr lang="en-US" altLang="ko-KR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ko-KR" sz="2400" dirty="0"/>
                  <a:t> </a:t>
                </a:r>
                <a:r>
                  <a:rPr lang="en-US" altLang="ko-KR" sz="2400" dirty="0" smtClean="0"/>
                  <a:t>factorization of the residual tensor</a:t>
                </a:r>
                <a:endParaRPr lang="ko-KR" altLang="en-US" sz="2400" b="1" i="1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667" t="-1111" r="-18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D171-18FD-4C7F-B4A1-026972CB0522}" type="slidenum">
              <a:rPr lang="ko-KR" altLang="en-US" smtClean="0"/>
              <a:t>13</a:t>
            </a:fld>
            <a:r>
              <a:rPr lang="ko-KR" altLang="en-US" dirty="0" smtClean="0"/>
              <a:t> </a:t>
            </a:r>
            <a:r>
              <a:rPr lang="en-US" altLang="ko-KR" dirty="0" smtClean="0"/>
              <a:t>/ 24</a:t>
            </a:r>
            <a:endParaRPr lang="ko-KR" altLang="en-US" dirty="0"/>
          </a:p>
        </p:txBody>
      </p:sp>
      <p:grpSp>
        <p:nvGrpSpPr>
          <p:cNvPr id="15" name="그룹 14"/>
          <p:cNvGrpSpPr/>
          <p:nvPr/>
        </p:nvGrpSpPr>
        <p:grpSpPr>
          <a:xfrm>
            <a:off x="0" y="0"/>
            <a:ext cx="9142897" cy="332656"/>
            <a:chOff x="0" y="0"/>
            <a:chExt cx="9142897" cy="332656"/>
          </a:xfrm>
        </p:grpSpPr>
        <p:sp>
          <p:nvSpPr>
            <p:cNvPr id="16" name="직사각형 15"/>
            <p:cNvSpPr/>
            <p:nvPr/>
          </p:nvSpPr>
          <p:spPr>
            <a:xfrm>
              <a:off x="0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>
                  <a:solidFill>
                    <a:schemeClr val="bg1"/>
                  </a:solidFill>
                </a:rPr>
                <a:t>Introduction</a:t>
              </a:r>
              <a:endParaRPr lang="ko-KR" altLang="en-US" sz="1700" dirty="0">
                <a:solidFill>
                  <a:schemeClr val="bg1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832855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Problem definition</a:t>
              </a:r>
              <a:endParaRPr lang="ko-KR" altLang="en-US" sz="1700" dirty="0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666422" y="0"/>
              <a:ext cx="1818000" cy="33265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Proposed  method</a:t>
              </a:r>
              <a:endParaRPr lang="ko-KR" altLang="en-US" sz="1700" dirty="0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5499065" y="1188"/>
              <a:ext cx="1818000" cy="33146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Experiments</a:t>
              </a:r>
              <a:endParaRPr lang="ko-KR" altLang="en-US" sz="1700" dirty="0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7324897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Conclusion</a:t>
              </a:r>
              <a:endParaRPr lang="ko-KR" altLang="en-US" sz="1700" dirty="0"/>
            </a:p>
          </p:txBody>
        </p:sp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" y="3481703"/>
            <a:ext cx="5005954" cy="28650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94309" y="4960107"/>
            <a:ext cx="842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solidFill>
                  <a:srgbClr val="FF0000"/>
                </a:solidFill>
              </a:rPr>
              <a:t>fixed</a:t>
            </a:r>
            <a:endParaRPr lang="ko-KR" altLang="en-US" sz="2200" dirty="0">
              <a:solidFill>
                <a:srgbClr val="FF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175107" y="3509719"/>
            <a:ext cx="2916254" cy="145038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149382" y="3502969"/>
                <a:ext cx="3890988" cy="400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 smtClean="0"/>
                  <a:t>SALS with rank </a:t>
                </a:r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ko-KR" sz="2000" dirty="0" smtClean="0"/>
                  <a:t> 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382" y="3502969"/>
                <a:ext cx="3890988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1563" t="-7463" b="-253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149382" y="3930101"/>
                <a:ext cx="3890987" cy="17818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=1…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endParaRPr lang="en-US" altLang="ko-KR" sz="2000" b="0" dirty="0" smtClean="0"/>
              </a:p>
              <a:p>
                <a:r>
                  <a:rPr lang="en-US" altLang="ko-KR" sz="2000" b="0" dirty="0" smtClean="0"/>
                  <a:t>    For </a:t>
                </a:r>
                <a14:m>
                  <m:oMath xmlns:m="http://schemas.openxmlformats.org/officeDocument/2006/math">
                    <m:r>
                      <a:rPr lang="en-US" altLang="ko-KR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ko-KR" sz="2000" b="0" i="1" dirty="0" smtClean="0">
                        <a:latin typeface="Cambria Math" panose="02040503050406030204" pitchFamily="18" charset="0"/>
                      </a:rPr>
                      <m:t> = 1 …</m:t>
                    </m:r>
                    <m:d>
                      <m:dPr>
                        <m:begChr m:val="⌈"/>
                        <m:endChr m:val="⌉"/>
                        <m:ctrlPr>
                          <a:rPr lang="en-US" altLang="ko-KR" sz="2000" i="1" dirty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sz="2000" i="1" dirty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altLang="ko-KR" sz="2000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num>
                          <m:den>
                            <m:r>
                              <a:rPr lang="en-US" altLang="ko-KR" sz="20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US" altLang="ko-KR" sz="2000" dirty="0" smtClean="0"/>
              </a:p>
              <a:p>
                <a:r>
                  <a:rPr lang="en-US" altLang="ko-KR" sz="2000" dirty="0" smtClean="0"/>
                  <a:t>         Compute randomly sampled</a:t>
                </a:r>
              </a:p>
              <a:p>
                <a:r>
                  <a:rPr lang="en-US" altLang="ko-KR" sz="2000" dirty="0"/>
                  <a:t> </a:t>
                </a:r>
                <a:r>
                  <a:rPr lang="en-US" altLang="ko-KR" sz="2000" dirty="0" smtClean="0"/>
                  <a:t>        </a:t>
                </a:r>
                <a14:m>
                  <m:oMath xmlns:m="http://schemas.openxmlformats.org/officeDocument/2006/math">
                    <m:r>
                      <a:rPr lang="en-US" altLang="ko-KR" sz="20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ko-KR" sz="2000" dirty="0" smtClean="0"/>
                  <a:t> column sets using  ALS </a:t>
                </a:r>
              </a:p>
              <a:p>
                <a:r>
                  <a:rPr lang="en-US" altLang="ko-KR" sz="2000" dirty="0"/>
                  <a:t> </a:t>
                </a:r>
                <a:r>
                  <a:rPr lang="en-US" altLang="ko-KR" sz="2000" dirty="0" smtClean="0"/>
                  <a:t>        with rank</a:t>
                </a:r>
                <a14:m>
                  <m:oMath xmlns:m="http://schemas.openxmlformats.org/officeDocument/2006/math">
                    <m:r>
                      <a:rPr lang="en-US" altLang="ko-KR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ko-KR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ko-KR" sz="20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altLang="ko-KR" sz="2000" dirty="0" smtClean="0"/>
                  <a:t> iterations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382" y="3930101"/>
                <a:ext cx="3890987" cy="1781834"/>
              </a:xfrm>
              <a:prstGeom prst="rect">
                <a:avLst/>
              </a:prstGeom>
              <a:blipFill rotWithShape="0">
                <a:blip r:embed="rId6"/>
                <a:stretch>
                  <a:fillRect l="-1563" t="-1701" r="-938" b="-510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-68411" y="3151265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R</a:t>
            </a:r>
            <a:r>
              <a:rPr lang="en-US" altLang="ko-KR" dirty="0" smtClean="0"/>
              <a:t>esidual tensor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129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93"/>
    </mc:Choice>
    <mc:Fallback xmlns="">
      <p:transition spd="slow" advTm="4049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Comparison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D171-18FD-4C7F-B4A1-026972CB0522}" type="slidenum">
              <a:rPr lang="ko-KR" altLang="en-US" smtClean="0"/>
              <a:t>14</a:t>
            </a:fld>
            <a:r>
              <a:rPr lang="ko-KR" altLang="en-US" dirty="0" smtClean="0"/>
              <a:t> </a:t>
            </a:r>
            <a:r>
              <a:rPr lang="en-US" altLang="ko-KR" dirty="0" smtClean="0"/>
              <a:t>/ 24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457200" y="3933056"/>
            <a:ext cx="8507288" cy="2304256"/>
          </a:xfrm>
        </p:spPr>
        <p:txBody>
          <a:bodyPr/>
          <a:lstStyle/>
          <a:p>
            <a:r>
              <a:rPr lang="en-US" altLang="ko-KR" dirty="0" smtClean="0"/>
              <a:t>ALS is accurate but is not scalable</a:t>
            </a:r>
          </a:p>
          <a:p>
            <a:r>
              <a:rPr lang="en-US" altLang="ko-KR" dirty="0" smtClean="0"/>
              <a:t>CDTF has much better scalability but has lower accuracy</a:t>
            </a:r>
          </a:p>
          <a:p>
            <a:pPr lvl="1"/>
            <a:r>
              <a:rPr lang="en-US" altLang="ko-KR" dirty="0"/>
              <a:t>In the view of optimization, CDTF optimizes one column set at a time, while ALS jointly optimizes </a:t>
            </a:r>
            <a:r>
              <a:rPr lang="ko-KR" altLang="en-US" dirty="0"/>
              <a:t>𝑅 </a:t>
            </a:r>
            <a:r>
              <a:rPr lang="en-US" altLang="ko-KR" dirty="0"/>
              <a:t>column </a:t>
            </a:r>
            <a:r>
              <a:rPr lang="en-US" altLang="ko-KR" dirty="0" smtClean="0"/>
              <a:t>sets</a:t>
            </a:r>
          </a:p>
          <a:p>
            <a:r>
              <a:rPr lang="en-US" altLang="ko-KR" dirty="0"/>
              <a:t>SALS can enjoy both scalability and accuracy with proper </a:t>
            </a:r>
            <a:r>
              <a:rPr lang="ko-KR" altLang="en-US" dirty="0" smtClean="0"/>
              <a:t>𝒌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0" y="0"/>
            <a:ext cx="9142897" cy="332656"/>
            <a:chOff x="0" y="0"/>
            <a:chExt cx="9142897" cy="332656"/>
          </a:xfrm>
        </p:grpSpPr>
        <p:sp>
          <p:nvSpPr>
            <p:cNvPr id="6" name="직사각형 5"/>
            <p:cNvSpPr/>
            <p:nvPr/>
          </p:nvSpPr>
          <p:spPr>
            <a:xfrm>
              <a:off x="0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>
                  <a:solidFill>
                    <a:schemeClr val="bg1"/>
                  </a:solidFill>
                </a:rPr>
                <a:t>Introduction</a:t>
              </a:r>
              <a:endParaRPr lang="ko-KR" altLang="en-US" sz="1700" dirty="0">
                <a:solidFill>
                  <a:schemeClr val="bg1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832855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Problem definition</a:t>
              </a:r>
              <a:endParaRPr lang="ko-KR" altLang="en-US" sz="1700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666422" y="0"/>
              <a:ext cx="1818000" cy="33265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Proposed  method</a:t>
              </a:r>
              <a:endParaRPr lang="ko-KR" altLang="en-US" sz="1700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5499065" y="1188"/>
              <a:ext cx="1818000" cy="33146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Experiments</a:t>
              </a:r>
              <a:endParaRPr lang="ko-KR" altLang="en-US" sz="1700" dirty="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7324897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Conclusion</a:t>
              </a:r>
              <a:endParaRPr lang="ko-KR" altLang="en-US" sz="17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표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8339058"/>
                  </p:ext>
                </p:extLst>
              </p:nvPr>
            </p:nvGraphicFramePr>
            <p:xfrm>
              <a:off x="251520" y="1340768"/>
              <a:ext cx="8645484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{7DF18680-E054-41AD-8BC1-D1AEF772440D}</a:tableStyleId>
                  </a:tblPr>
                  <a:tblGrid>
                    <a:gridCol w="1374800"/>
                    <a:gridCol w="2369616"/>
                    <a:gridCol w="1800200"/>
                    <a:gridCol w="1656184"/>
                    <a:gridCol w="1444684"/>
                  </a:tblGrid>
                  <a:tr h="56567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 smtClean="0"/>
                            <a:t>Method</a:t>
                          </a:r>
                          <a:endParaRPr lang="ko-KR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 smtClean="0"/>
                            <a:t>Update unit</a:t>
                          </a:r>
                          <a:endParaRPr lang="ko-KR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 smtClean="0"/>
                            <a:t>Time complexity</a:t>
                          </a:r>
                          <a:endParaRPr lang="ko-KR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 smtClean="0"/>
                            <a:t>Space</a:t>
                          </a:r>
                          <a:r>
                            <a:rPr lang="en-US" altLang="ko-KR" sz="2000" baseline="0" dirty="0" smtClean="0"/>
                            <a:t> complexity</a:t>
                          </a:r>
                          <a:endParaRPr lang="ko-KR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 smtClean="0"/>
                            <a:t>Accuracy</a:t>
                          </a:r>
                          <a:endParaRPr lang="ko-KR" altLang="en-US" sz="2000" dirty="0"/>
                        </a:p>
                      </a:txBody>
                      <a:tcPr anchor="ctr"/>
                    </a:tc>
                  </a:tr>
                  <a:tr h="35018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1" dirty="0" smtClean="0">
                              <a:solidFill>
                                <a:schemeClr val="bg1"/>
                              </a:solidFill>
                            </a:rPr>
                            <a:t>ALS</a:t>
                          </a:r>
                          <a:endParaRPr lang="ko-KR" altLang="en-US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r>
                                <a:rPr lang="en-US" altLang="ko-KR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oMath>
                          </a14:m>
                          <a:r>
                            <a:rPr lang="en-US" altLang="ko-KR" sz="2000" baseline="0" dirty="0" smtClean="0">
                              <a:solidFill>
                                <a:schemeClr val="tx1"/>
                              </a:solidFill>
                            </a:rPr>
                            <a:t> column sets</a:t>
                          </a:r>
                          <a:endParaRPr lang="ko-KR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20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∝</m:t>
                                </m:r>
                                <m:sSup>
                                  <m:sSupPr>
                                    <m:ctrlPr>
                                      <a:rPr lang="en-US" altLang="ko-KR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US" altLang="ko-KR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ko-KR" sz="2000" b="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20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∝</m:t>
                                </m:r>
                                <m:r>
                                  <a:rPr lang="en-US" altLang="ko-KR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altLang="ko-KR" sz="2000" b="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 smtClean="0">
                              <a:solidFill>
                                <a:srgbClr val="0070C0"/>
                              </a:solidFill>
                            </a:rPr>
                            <a:t>High</a:t>
                          </a:r>
                          <a:endParaRPr lang="ko-KR" altLang="en-US" sz="20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</a:tr>
                  <a:tr h="35018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1" dirty="0" smtClean="0">
                              <a:solidFill>
                                <a:schemeClr val="bg1"/>
                              </a:solidFill>
                            </a:rPr>
                            <a:t>CDTF</a:t>
                          </a:r>
                        </a:p>
                        <a:p>
                          <a:pPr algn="ctr" latinLnBrk="1"/>
                          <a:r>
                            <a:rPr lang="en-US" altLang="ko-KR" sz="1800" b="1" dirty="0" smtClean="0">
                              <a:solidFill>
                                <a:schemeClr val="bg1"/>
                              </a:solidFill>
                            </a:rPr>
                            <a:t>(proposed)</a:t>
                          </a:r>
                          <a:endParaRPr lang="ko-KR" altLang="en-US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r>
                                <a:rPr lang="en-US" altLang="ko-KR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altLang="ko-KR" sz="2000" dirty="0" smtClean="0">
                              <a:solidFill>
                                <a:schemeClr val="tx1"/>
                              </a:solidFill>
                            </a:rPr>
                            <a:t> column sets</a:t>
                          </a:r>
                          <a:endParaRPr lang="ko-KR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2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∝</m:t>
                                </m:r>
                                <m:r>
                                  <a:rPr lang="en-US" altLang="ko-KR" sz="2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ko-KR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2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∝</m:t>
                                </m:r>
                                <m:r>
                                  <a:rPr lang="en-US" altLang="ko-KR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ko-KR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dirty="0" smtClean="0">
                              <a:solidFill>
                                <a:srgbClr val="FF0000"/>
                              </a:solidFill>
                            </a:rPr>
                            <a:t>Low</a:t>
                          </a:r>
                          <a:endParaRPr lang="ko-KR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5018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b="1" dirty="0" smtClean="0">
                              <a:solidFill>
                                <a:schemeClr val="bg1"/>
                              </a:solidFill>
                            </a:rPr>
                            <a:t>SALS</a:t>
                          </a:r>
                        </a:p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b="1" dirty="0" smtClean="0">
                              <a:solidFill>
                                <a:schemeClr val="bg1"/>
                              </a:solidFill>
                            </a:rPr>
                            <a:t>(proposed)</a:t>
                          </a:r>
                          <a:endParaRPr lang="ko-KR" altLang="en-US" sz="1800" b="1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r>
                                <a:rPr lang="en-US" altLang="ko-K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ko-K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(&lt;</m:t>
                              </m:r>
                              <m:r>
                                <a:rPr lang="en-US" altLang="ko-KR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altLang="ko-KR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ko-KR" sz="2000" dirty="0" smtClean="0">
                              <a:solidFill>
                                <a:schemeClr val="tx1"/>
                              </a:solidFill>
                            </a:rPr>
                            <a:t> column sets</a:t>
                          </a:r>
                          <a:endParaRPr lang="ko-KR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2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∝</m:t>
                                </m:r>
                                <m:sSup>
                                  <m:sSupPr>
                                    <m:ctrlPr>
                                      <a:rPr lang="en-US" altLang="ko-KR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altLang="ko-KR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ko-KR" sz="2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ko-KR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2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∝</m:t>
                                </m:r>
                                <m:r>
                                  <a:rPr lang="en-US" altLang="ko-KR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ko-KR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 smtClean="0">
                              <a:solidFill>
                                <a:srgbClr val="0070C0"/>
                              </a:solidFill>
                            </a:rPr>
                            <a:t>High</a:t>
                          </a:r>
                          <a:endParaRPr lang="ko-KR" altLang="en-US" sz="20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표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8339058"/>
                  </p:ext>
                </p:extLst>
              </p:nvPr>
            </p:nvGraphicFramePr>
            <p:xfrm>
              <a:off x="251520" y="1340768"/>
              <a:ext cx="8645484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{7DF18680-E054-41AD-8BC1-D1AEF772440D}</a:tableStyleId>
                  </a:tblPr>
                  <a:tblGrid>
                    <a:gridCol w="1374800"/>
                    <a:gridCol w="2369616"/>
                    <a:gridCol w="1800200"/>
                    <a:gridCol w="1656184"/>
                    <a:gridCol w="1444684"/>
                  </a:tblGrid>
                  <a:tr h="7010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 smtClean="0"/>
                            <a:t>Method</a:t>
                          </a:r>
                          <a:endParaRPr lang="ko-KR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 smtClean="0"/>
                            <a:t>Update unit</a:t>
                          </a:r>
                          <a:endParaRPr lang="ko-KR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 smtClean="0"/>
                            <a:t>Time complexity</a:t>
                          </a:r>
                          <a:endParaRPr lang="ko-KR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 smtClean="0"/>
                            <a:t>Space</a:t>
                          </a:r>
                          <a:r>
                            <a:rPr lang="en-US" altLang="ko-KR" sz="2000" baseline="0" dirty="0" smtClean="0"/>
                            <a:t> complexity</a:t>
                          </a:r>
                          <a:endParaRPr lang="ko-KR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 smtClean="0"/>
                            <a:t>Accuracy</a:t>
                          </a:r>
                          <a:endParaRPr lang="ko-KR" altLang="en-US" sz="2000" dirty="0"/>
                        </a:p>
                      </a:txBody>
                      <a:tcPr anchor="ctr"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1" dirty="0" smtClean="0">
                              <a:solidFill>
                                <a:schemeClr val="bg1"/>
                              </a:solidFill>
                            </a:rPr>
                            <a:t>ALS</a:t>
                          </a:r>
                          <a:endParaRPr lang="ko-KR" altLang="en-US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8355" t="-184615" r="-207712" b="-36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8814" t="-184615" r="-173898" b="-36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34926" t="-184615" r="-88603" b="-36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 smtClean="0">
                              <a:solidFill>
                                <a:srgbClr val="0070C0"/>
                              </a:solidFill>
                            </a:rPr>
                            <a:t>High</a:t>
                          </a:r>
                          <a:endParaRPr lang="ko-KR" altLang="en-US" sz="20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</a:tr>
                  <a:tr h="67056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1" dirty="0" smtClean="0">
                              <a:solidFill>
                                <a:schemeClr val="bg1"/>
                              </a:solidFill>
                            </a:rPr>
                            <a:t>CDTF</a:t>
                          </a:r>
                        </a:p>
                        <a:p>
                          <a:pPr algn="ctr" latinLnBrk="1"/>
                          <a:r>
                            <a:rPr lang="en-US" altLang="ko-KR" sz="1800" b="1" dirty="0" smtClean="0">
                              <a:solidFill>
                                <a:schemeClr val="bg1"/>
                              </a:solidFill>
                            </a:rPr>
                            <a:t>(proposed)</a:t>
                          </a:r>
                          <a:endParaRPr lang="ko-KR" altLang="en-US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8355" t="-166667" r="-207712" b="-1135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8814" t="-166667" r="-173898" b="-1135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34926" t="-166667" r="-88603" b="-1135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dirty="0" smtClean="0">
                              <a:solidFill>
                                <a:srgbClr val="FF0000"/>
                              </a:solidFill>
                            </a:rPr>
                            <a:t>Low</a:t>
                          </a:r>
                          <a:endParaRPr lang="ko-KR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6705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000" b="1" dirty="0" smtClean="0">
                              <a:solidFill>
                                <a:schemeClr val="bg1"/>
                              </a:solidFill>
                            </a:rPr>
                            <a:t>SALS</a:t>
                          </a:r>
                        </a:p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b="1" dirty="0" smtClean="0">
                              <a:solidFill>
                                <a:schemeClr val="bg1"/>
                              </a:solidFill>
                            </a:rPr>
                            <a:t>(proposed)</a:t>
                          </a:r>
                          <a:endParaRPr lang="ko-KR" altLang="en-US" sz="1800" b="1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8355" t="-269091" r="-207712" b="-1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8814" t="-269091" r="-173898" b="-1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34926" t="-269091" r="-88603" b="-1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 smtClean="0">
                              <a:solidFill>
                                <a:srgbClr val="0070C0"/>
                              </a:solidFill>
                            </a:rPr>
                            <a:t>High</a:t>
                          </a:r>
                          <a:endParaRPr lang="ko-KR" altLang="en-US" sz="20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3450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24"/>
    </mc:Choice>
    <mc:Fallback xmlns="">
      <p:transition spd="slow" advTm="3472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Parallelization in Distributed Environments 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D171-18FD-4C7F-B4A1-026972CB0522}" type="slidenum">
              <a:rPr lang="ko-KR" altLang="en-US" smtClean="0"/>
              <a:t>15</a:t>
            </a:fld>
            <a:r>
              <a:rPr lang="ko-KR" altLang="en-US" dirty="0"/>
              <a:t> </a:t>
            </a:r>
            <a:r>
              <a:rPr lang="en-US" altLang="ko-KR" dirty="0"/>
              <a:t>/ </a:t>
            </a:r>
            <a:r>
              <a:rPr lang="en-US" altLang="ko-KR" dirty="0" smtClean="0"/>
              <a:t>24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35280" cy="4937760"/>
          </a:xfrm>
        </p:spPr>
        <p:txBody>
          <a:bodyPr/>
          <a:lstStyle/>
          <a:p>
            <a:r>
              <a:rPr lang="en-US" altLang="ko-KR" dirty="0" smtClean="0"/>
              <a:t>Both CDTF and SALS can be parallelized in distributed environments without affecting their correctness</a:t>
            </a:r>
          </a:p>
          <a:p>
            <a:r>
              <a:rPr lang="en-US" altLang="ko-KR" dirty="0" smtClean="0"/>
              <a:t>Data distribution</a:t>
            </a:r>
          </a:p>
          <a:p>
            <a:pPr lvl="1"/>
            <a:r>
              <a:rPr lang="en-US" altLang="ko-KR" sz="2400" dirty="0" smtClean="0"/>
              <a:t>The entries of a tensor are distributed into each machine</a:t>
            </a:r>
          </a:p>
          <a:p>
            <a:pPr lvl="1"/>
            <a:endParaRPr lang="en-US" altLang="ko-KR" sz="1700" dirty="0"/>
          </a:p>
          <a:p>
            <a:pPr lvl="1"/>
            <a:endParaRPr lang="en-US" altLang="ko-KR" sz="1700" dirty="0" smtClean="0"/>
          </a:p>
          <a:p>
            <a:pPr lvl="1"/>
            <a:endParaRPr lang="en-US" altLang="ko-KR" sz="1700" dirty="0"/>
          </a:p>
          <a:p>
            <a:pPr lvl="1"/>
            <a:endParaRPr lang="en-US" altLang="ko-KR" sz="1700" dirty="0" smtClean="0"/>
          </a:p>
        </p:txBody>
      </p:sp>
      <p:grpSp>
        <p:nvGrpSpPr>
          <p:cNvPr id="5" name="그룹 4"/>
          <p:cNvGrpSpPr/>
          <p:nvPr/>
        </p:nvGrpSpPr>
        <p:grpSpPr>
          <a:xfrm>
            <a:off x="0" y="0"/>
            <a:ext cx="9142897" cy="332656"/>
            <a:chOff x="0" y="0"/>
            <a:chExt cx="9142897" cy="332656"/>
          </a:xfrm>
        </p:grpSpPr>
        <p:sp>
          <p:nvSpPr>
            <p:cNvPr id="6" name="직사각형 5"/>
            <p:cNvSpPr/>
            <p:nvPr/>
          </p:nvSpPr>
          <p:spPr>
            <a:xfrm>
              <a:off x="0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>
                  <a:solidFill>
                    <a:schemeClr val="bg1"/>
                  </a:solidFill>
                </a:rPr>
                <a:t>Introduction</a:t>
              </a:r>
              <a:endParaRPr lang="ko-KR" altLang="en-US" sz="1700" dirty="0">
                <a:solidFill>
                  <a:schemeClr val="bg1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832855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Problem definition</a:t>
              </a:r>
              <a:endParaRPr lang="ko-KR" altLang="en-US" sz="1700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666422" y="0"/>
              <a:ext cx="1818000" cy="33265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Proposed  method</a:t>
              </a:r>
              <a:endParaRPr lang="ko-KR" altLang="en-US" sz="1700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5499065" y="1188"/>
              <a:ext cx="1818000" cy="33146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Experiments</a:t>
              </a:r>
              <a:endParaRPr lang="ko-KR" altLang="en-US" sz="1700" dirty="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7324897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Conclusion</a:t>
              </a:r>
              <a:endParaRPr lang="ko-KR" altLang="en-US" sz="1700" dirty="0"/>
            </a:p>
          </p:txBody>
        </p:sp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494851"/>
            <a:ext cx="6768752" cy="1599346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55" y="4148895"/>
            <a:ext cx="498292" cy="6165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59632" y="5261138"/>
            <a:ext cx="126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Machine 1</a:t>
            </a:r>
            <a:endParaRPr lang="ko-KR" alt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961376" y="5261138"/>
            <a:ext cx="126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Machine 2</a:t>
            </a:r>
            <a:endParaRPr lang="ko-KR" alt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746382" y="5261138"/>
            <a:ext cx="126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Machine 3</a:t>
            </a:r>
            <a:endParaRPr lang="ko-KR" alt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567346" y="5261138"/>
            <a:ext cx="126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Machine 4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6100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9"/>
    </mc:Choice>
    <mc:Fallback xmlns="">
      <p:transition spd="slow" advTm="550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3728" y="166328"/>
            <a:ext cx="9155360" cy="9906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Parallelization in Distributed Environments (cont.)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D171-18FD-4C7F-B4A1-026972CB0522}" type="slidenum">
              <a:rPr lang="ko-KR" altLang="en-US" smtClean="0"/>
              <a:t>16</a:t>
            </a:fld>
            <a:r>
              <a:rPr lang="ko-KR" altLang="en-US" dirty="0"/>
              <a:t> </a:t>
            </a:r>
            <a:r>
              <a:rPr lang="en-US" altLang="ko-KR" dirty="0"/>
              <a:t>/ </a:t>
            </a:r>
            <a:r>
              <a:rPr lang="en-US" altLang="ko-KR" dirty="0" smtClean="0"/>
              <a:t>24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35280" cy="4937760"/>
          </a:xfrm>
        </p:spPr>
        <p:txBody>
          <a:bodyPr/>
          <a:lstStyle/>
          <a:p>
            <a:r>
              <a:rPr lang="en-US" altLang="ko-KR" dirty="0" smtClean="0"/>
              <a:t>Work distribution </a:t>
            </a:r>
          </a:p>
          <a:p>
            <a:pPr lvl="1"/>
            <a:r>
              <a:rPr lang="en-US" altLang="ko-KR" sz="2400" dirty="0"/>
              <a:t>F</a:t>
            </a:r>
            <a:r>
              <a:rPr lang="en-US" altLang="ko-KR" sz="2400" dirty="0" smtClean="0"/>
              <a:t>actors in each column are distributed and computed simultaneously</a:t>
            </a:r>
          </a:p>
          <a:p>
            <a:pPr lvl="1"/>
            <a:r>
              <a:rPr lang="en-US" altLang="ko-KR" sz="2400" dirty="0" smtClean="0"/>
              <a:t>Computed factors are broadcasted to the other machines</a:t>
            </a:r>
          </a:p>
          <a:p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0" y="0"/>
            <a:ext cx="9142897" cy="332656"/>
            <a:chOff x="0" y="0"/>
            <a:chExt cx="9142897" cy="332656"/>
          </a:xfrm>
        </p:grpSpPr>
        <p:sp>
          <p:nvSpPr>
            <p:cNvPr id="6" name="직사각형 5"/>
            <p:cNvSpPr/>
            <p:nvPr/>
          </p:nvSpPr>
          <p:spPr>
            <a:xfrm>
              <a:off x="0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>
                  <a:solidFill>
                    <a:schemeClr val="bg1"/>
                  </a:solidFill>
                </a:rPr>
                <a:t>Introduction</a:t>
              </a:r>
              <a:endParaRPr lang="ko-KR" altLang="en-US" sz="1700" dirty="0">
                <a:solidFill>
                  <a:schemeClr val="bg1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832855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Problem definition</a:t>
              </a:r>
              <a:endParaRPr lang="ko-KR" altLang="en-US" sz="1700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666422" y="0"/>
              <a:ext cx="1818000" cy="33265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Proposed  method</a:t>
              </a:r>
              <a:endParaRPr lang="ko-KR" altLang="en-US" sz="1700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5499065" y="1188"/>
              <a:ext cx="1818000" cy="33146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Experiments</a:t>
              </a:r>
              <a:endParaRPr lang="ko-KR" altLang="en-US" sz="1700" dirty="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7324897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Conclusion</a:t>
              </a:r>
              <a:endParaRPr lang="ko-KR" altLang="en-US" sz="1700" dirty="0"/>
            </a:p>
          </p:txBody>
        </p:sp>
      </p:grpSp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956" y="3356992"/>
            <a:ext cx="4629642" cy="2155981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707" y="3688080"/>
            <a:ext cx="1866309" cy="157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7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Overview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Problem </a:t>
            </a:r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definition</a:t>
            </a:r>
          </a:p>
          <a:p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Proposed method</a:t>
            </a:r>
          </a:p>
          <a:p>
            <a:r>
              <a:rPr lang="en-US" altLang="ko-KR" dirty="0"/>
              <a:t>Experiments</a:t>
            </a:r>
          </a:p>
          <a:p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Conclusion</a:t>
            </a:r>
            <a:endParaRPr lang="ko-KR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D171-18FD-4C7F-B4A1-026972CB0522}" type="slidenum">
              <a:rPr lang="ko-KR" altLang="en-US" smtClean="0"/>
              <a:t>17</a:t>
            </a:fld>
            <a:r>
              <a:rPr lang="ko-KR" altLang="en-US" dirty="0" smtClean="0"/>
              <a:t> </a:t>
            </a:r>
            <a:r>
              <a:rPr lang="en-US" altLang="ko-KR" dirty="0" smtClean="0"/>
              <a:t>/ 24</a:t>
            </a:r>
            <a:endParaRPr lang="ko-KR" altLang="en-US" dirty="0"/>
          </a:p>
        </p:txBody>
      </p:sp>
      <p:grpSp>
        <p:nvGrpSpPr>
          <p:cNvPr id="15" name="그룹 14"/>
          <p:cNvGrpSpPr/>
          <p:nvPr/>
        </p:nvGrpSpPr>
        <p:grpSpPr>
          <a:xfrm>
            <a:off x="0" y="0"/>
            <a:ext cx="9142897" cy="332656"/>
            <a:chOff x="0" y="0"/>
            <a:chExt cx="9142897" cy="332656"/>
          </a:xfrm>
        </p:grpSpPr>
        <p:sp>
          <p:nvSpPr>
            <p:cNvPr id="16" name="직사각형 15"/>
            <p:cNvSpPr/>
            <p:nvPr/>
          </p:nvSpPr>
          <p:spPr>
            <a:xfrm>
              <a:off x="0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>
                  <a:solidFill>
                    <a:schemeClr val="bg1"/>
                  </a:solidFill>
                </a:rPr>
                <a:t>Introduction</a:t>
              </a:r>
              <a:endParaRPr lang="ko-KR" altLang="en-US" sz="1700" dirty="0">
                <a:solidFill>
                  <a:schemeClr val="bg1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832855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Problem definition</a:t>
              </a:r>
              <a:endParaRPr lang="ko-KR" altLang="en-US" sz="1700" dirty="0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666422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Proposed  method</a:t>
              </a:r>
              <a:endParaRPr lang="ko-KR" altLang="en-US" sz="1700" dirty="0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5499065" y="1188"/>
              <a:ext cx="1818000" cy="33146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Experiments</a:t>
              </a:r>
              <a:endParaRPr lang="ko-KR" altLang="en-US" sz="1700" dirty="0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7324897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Conclusion</a:t>
              </a:r>
              <a:endParaRPr lang="ko-KR" altLang="en-US" sz="17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3679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Experimental Settings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b="1" dirty="0"/>
              <a:t>Cluster:</a:t>
            </a:r>
            <a:r>
              <a:rPr lang="en-US" altLang="ko-KR" dirty="0"/>
              <a:t> a 40-node Hadoop cluster with maximum 8GB heap space per reducer</a:t>
            </a:r>
          </a:p>
          <a:p>
            <a:r>
              <a:rPr lang="en-US" altLang="ko-KR" b="1" dirty="0"/>
              <a:t>Competitors:</a:t>
            </a:r>
            <a:r>
              <a:rPr lang="en-US" altLang="ko-KR" dirty="0"/>
              <a:t> distributed methods that can factorize partially observable tensors</a:t>
            </a:r>
          </a:p>
          <a:p>
            <a:pPr lvl="1"/>
            <a:r>
              <a:rPr lang="en-US" altLang="ko-KR" sz="2400" dirty="0"/>
              <a:t>ALS (Y. Zhou et al. 2008), </a:t>
            </a:r>
            <a:r>
              <a:rPr lang="en-US" altLang="ko-KR" sz="2400" dirty="0" err="1"/>
              <a:t>FlexiFaCT</a:t>
            </a:r>
            <a:r>
              <a:rPr lang="en-US" altLang="ko-KR" sz="2400" dirty="0"/>
              <a:t> (A. </a:t>
            </a:r>
            <a:r>
              <a:rPr lang="en-US" altLang="ko-KR" sz="2400" dirty="0" err="1"/>
              <a:t>Beutel</a:t>
            </a:r>
            <a:r>
              <a:rPr lang="en-US" altLang="ko-KR" sz="2400" dirty="0"/>
              <a:t> et al. 2014), PSGD (R. McDonald et al. 2008)</a:t>
            </a:r>
          </a:p>
          <a:p>
            <a:r>
              <a:rPr lang="en-US" altLang="ko-KR" b="1" dirty="0"/>
              <a:t>Datasets:</a:t>
            </a: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D171-18FD-4C7F-B4A1-026972CB0522}" type="slidenum">
              <a:rPr lang="ko-KR" altLang="en-US" smtClean="0"/>
              <a:t>18</a:t>
            </a:fld>
            <a:r>
              <a:rPr lang="ko-KR" altLang="en-US" dirty="0" smtClean="0"/>
              <a:t> </a:t>
            </a:r>
            <a:r>
              <a:rPr lang="en-US" altLang="ko-KR" dirty="0" smtClean="0"/>
              <a:t>/ 18</a:t>
            </a:r>
            <a:endParaRPr lang="ko-KR" altLang="en-US" dirty="0"/>
          </a:p>
        </p:txBody>
      </p:sp>
      <p:grpSp>
        <p:nvGrpSpPr>
          <p:cNvPr id="15" name="그룹 14"/>
          <p:cNvGrpSpPr/>
          <p:nvPr/>
        </p:nvGrpSpPr>
        <p:grpSpPr>
          <a:xfrm>
            <a:off x="0" y="0"/>
            <a:ext cx="9142897" cy="332656"/>
            <a:chOff x="0" y="0"/>
            <a:chExt cx="9142897" cy="332656"/>
          </a:xfrm>
        </p:grpSpPr>
        <p:sp>
          <p:nvSpPr>
            <p:cNvPr id="16" name="직사각형 15"/>
            <p:cNvSpPr/>
            <p:nvPr/>
          </p:nvSpPr>
          <p:spPr>
            <a:xfrm>
              <a:off x="0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>
                  <a:solidFill>
                    <a:schemeClr val="bg1"/>
                  </a:solidFill>
                </a:rPr>
                <a:t>Introduction</a:t>
              </a:r>
              <a:endParaRPr lang="ko-KR" altLang="en-US" sz="1700" dirty="0">
                <a:solidFill>
                  <a:schemeClr val="bg1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832855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Problem definition</a:t>
              </a:r>
              <a:endParaRPr lang="ko-KR" altLang="en-US" sz="1700" dirty="0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666422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Proposed  method</a:t>
              </a:r>
              <a:endParaRPr lang="ko-KR" altLang="en-US" sz="1700" dirty="0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5499065" y="1188"/>
              <a:ext cx="1818000" cy="33146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Experiments</a:t>
              </a:r>
              <a:endParaRPr lang="ko-KR" altLang="en-US" sz="1700" dirty="0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7324897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Conclusion</a:t>
              </a:r>
              <a:endParaRPr lang="ko-KR" altLang="en-US" sz="1700" dirty="0"/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102980" y="6299763"/>
            <a:ext cx="8856984" cy="501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3004417" y="4005064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Size of synthetic datasets</a:t>
            </a:r>
            <a:endParaRPr lang="ko-KR" altLang="en-US" sz="2400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918053"/>
              </p:ext>
            </p:extLst>
          </p:nvPr>
        </p:nvGraphicFramePr>
        <p:xfrm>
          <a:off x="827584" y="4503105"/>
          <a:ext cx="7735903" cy="2153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5243"/>
                <a:gridCol w="1442665"/>
                <a:gridCol w="1442665"/>
                <a:gridCol w="1442665"/>
                <a:gridCol w="1442665"/>
              </a:tblGrid>
              <a:tr h="4307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Factor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S1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S2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S3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S4</a:t>
                      </a:r>
                      <a:endParaRPr lang="ko-KR" altLang="en-US" sz="2000" dirty="0"/>
                    </a:p>
                  </a:txBody>
                  <a:tcPr/>
                </a:tc>
              </a:tr>
              <a:tr h="4307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Dimension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2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3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4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5</a:t>
                      </a:r>
                      <a:endParaRPr lang="ko-KR" altLang="en-US" sz="2000" dirty="0"/>
                    </a:p>
                  </a:txBody>
                  <a:tcPr/>
                </a:tc>
              </a:tr>
              <a:tr h="4307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Mode length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300K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1M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3M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10M</a:t>
                      </a:r>
                      <a:endParaRPr lang="ko-KR" altLang="en-US" sz="2000" dirty="0"/>
                    </a:p>
                  </a:txBody>
                  <a:tcPr/>
                </a:tc>
              </a:tr>
              <a:tr h="4307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# observations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30M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100M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300M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1B</a:t>
                      </a:r>
                      <a:endParaRPr lang="ko-KR" altLang="en-US" sz="2000" dirty="0"/>
                    </a:p>
                  </a:txBody>
                  <a:tcPr/>
                </a:tc>
              </a:tr>
              <a:tr h="4307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Rank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30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100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300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1K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40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0"/>
    </mc:Choice>
    <mc:Fallback xmlns="">
      <p:transition spd="slow" advTm="457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102980" y="6299763"/>
            <a:ext cx="8856984" cy="501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Overall Scalability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8523049" cy="4937760"/>
          </a:xfrm>
        </p:spPr>
        <p:txBody>
          <a:bodyPr/>
          <a:lstStyle/>
          <a:p>
            <a:r>
              <a:rPr lang="en-US" altLang="ko-KR" dirty="0"/>
              <a:t>Increase all factors (dimension, mode length, # observations, and rank) from S1 to S4</a:t>
            </a:r>
          </a:p>
          <a:p>
            <a:r>
              <a:rPr lang="en-US" altLang="ko-KR" dirty="0"/>
              <a:t>Only CDTF and SALS scale to S4, while </a:t>
            </a:r>
            <a:r>
              <a:rPr lang="en-US" altLang="ko-KR" dirty="0" smtClean="0"/>
              <a:t>the others fail</a:t>
            </a:r>
            <a:endParaRPr lang="en-US" altLang="ko-KR" dirty="0"/>
          </a:p>
          <a:p>
            <a:r>
              <a:rPr lang="en-US" altLang="ko-KR" dirty="0"/>
              <a:t>They require several orders of less memory space than their competitors</a:t>
            </a: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D171-18FD-4C7F-B4A1-026972CB0522}" type="slidenum">
              <a:rPr lang="ko-KR" altLang="en-US" smtClean="0"/>
              <a:t>19</a:t>
            </a:fld>
            <a:r>
              <a:rPr lang="ko-KR" altLang="en-US" dirty="0" smtClean="0"/>
              <a:t> </a:t>
            </a:r>
            <a:r>
              <a:rPr lang="en-US" altLang="ko-KR" dirty="0" smtClean="0"/>
              <a:t>/ 18</a:t>
            </a:r>
            <a:endParaRPr lang="ko-KR" altLang="en-US" dirty="0"/>
          </a:p>
        </p:txBody>
      </p:sp>
      <p:grpSp>
        <p:nvGrpSpPr>
          <p:cNvPr id="15" name="그룹 14"/>
          <p:cNvGrpSpPr/>
          <p:nvPr/>
        </p:nvGrpSpPr>
        <p:grpSpPr>
          <a:xfrm>
            <a:off x="0" y="0"/>
            <a:ext cx="9142897" cy="332656"/>
            <a:chOff x="0" y="0"/>
            <a:chExt cx="9142897" cy="332656"/>
          </a:xfrm>
        </p:grpSpPr>
        <p:sp>
          <p:nvSpPr>
            <p:cNvPr id="16" name="직사각형 15"/>
            <p:cNvSpPr/>
            <p:nvPr/>
          </p:nvSpPr>
          <p:spPr>
            <a:xfrm>
              <a:off x="0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>
                  <a:solidFill>
                    <a:schemeClr val="bg1"/>
                  </a:solidFill>
                </a:rPr>
                <a:t>Introduction</a:t>
              </a:r>
              <a:endParaRPr lang="ko-KR" altLang="en-US" sz="1700" dirty="0">
                <a:solidFill>
                  <a:schemeClr val="bg1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832855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Problem definition</a:t>
              </a:r>
              <a:endParaRPr lang="ko-KR" altLang="en-US" sz="1700" dirty="0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666422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Proposed  method</a:t>
              </a:r>
              <a:endParaRPr lang="ko-KR" altLang="en-US" sz="1700" dirty="0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5499065" y="1188"/>
              <a:ext cx="1818000" cy="33146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Experiments</a:t>
              </a:r>
              <a:endParaRPr lang="ko-KR" altLang="en-US" sz="1700" dirty="0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7324897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Conclusion</a:t>
              </a:r>
              <a:endParaRPr lang="ko-KR" altLang="en-US" sz="1700" dirty="0"/>
            </a:p>
          </p:txBody>
        </p:sp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26" y="3577594"/>
            <a:ext cx="8309394" cy="30249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-1252910" y="4515255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Helvetica" panose="020B0604020202030204" pitchFamily="34" charset="0"/>
              </a:rPr>
              <a:t>Running time / </a:t>
            </a:r>
            <a:r>
              <a:rPr lang="en-US" altLang="ko-KR" sz="2000" dirty="0" err="1" smtClean="0">
                <a:latin typeface="Helvetica" panose="020B0604020202030204" pitchFamily="34" charset="0"/>
              </a:rPr>
              <a:t>iter</a:t>
            </a:r>
            <a:r>
              <a:rPr lang="en-US" altLang="ko-KR" sz="2000" dirty="0" smtClean="0">
                <a:latin typeface="Helvetica" panose="020B0604020202030204" pitchFamily="34" charset="0"/>
              </a:rPr>
              <a:t> (min)</a:t>
            </a:r>
            <a:endParaRPr lang="ko-KR" altLang="en-US" sz="2000" dirty="0">
              <a:latin typeface="Helvetica" panose="020B0604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5262" y="6467861"/>
            <a:ext cx="72728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* M: number of reducers / </a:t>
            </a:r>
            <a:r>
              <a:rPr lang="en-US" altLang="ko-KR" sz="2000" dirty="0" err="1" smtClean="0"/>
              <a:t>o.o.m</a:t>
            </a:r>
            <a:r>
              <a:rPr lang="en-US" altLang="ko-KR" sz="2000" dirty="0" smtClean="0"/>
              <a:t>. : out of memory / o.o.t.: out of time</a:t>
            </a:r>
            <a:endParaRPr lang="ko-KR" altLang="en-US" sz="20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3152204" y="4578870"/>
            <a:ext cx="35554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dirty="0" smtClean="0">
                <a:latin typeface="Helvetica" panose="020B0604020202030204" pitchFamily="34" charset="0"/>
              </a:rPr>
              <a:t>Required memory / reducer (MB)</a:t>
            </a:r>
            <a:endParaRPr lang="ko-KR" altLang="en-US" sz="1700" dirty="0">
              <a:latin typeface="Helvetica" panose="020B0604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06237" y="6125003"/>
            <a:ext cx="23126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    Running time</a:t>
            </a:r>
            <a:endParaRPr lang="ko-KR" alt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5868075" y="6133466"/>
            <a:ext cx="278374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Memory requirements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3545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Overview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</a:p>
          <a:p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Problem </a:t>
            </a:r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definition</a:t>
            </a:r>
          </a:p>
          <a:p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Proposed method</a:t>
            </a:r>
          </a:p>
          <a:p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Experiments</a:t>
            </a:r>
          </a:p>
          <a:p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Conclusion</a:t>
            </a:r>
            <a:endParaRPr lang="ko-KR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D171-18FD-4C7F-B4A1-026972CB0522}" type="slidenum">
              <a:rPr lang="ko-KR" altLang="en-US" smtClean="0"/>
              <a:t>2</a:t>
            </a:fld>
            <a:r>
              <a:rPr lang="ko-KR" altLang="en-US" dirty="0" smtClean="0"/>
              <a:t> </a:t>
            </a:r>
            <a:r>
              <a:rPr lang="en-US" altLang="ko-KR" dirty="0" smtClean="0"/>
              <a:t>/ 24</a:t>
            </a:r>
            <a:endParaRPr lang="ko-KR" altLang="en-US" dirty="0"/>
          </a:p>
        </p:txBody>
      </p:sp>
      <p:grpSp>
        <p:nvGrpSpPr>
          <p:cNvPr id="15" name="그룹 14"/>
          <p:cNvGrpSpPr/>
          <p:nvPr/>
        </p:nvGrpSpPr>
        <p:grpSpPr>
          <a:xfrm>
            <a:off x="0" y="0"/>
            <a:ext cx="9142897" cy="332656"/>
            <a:chOff x="0" y="0"/>
            <a:chExt cx="9142897" cy="332656"/>
          </a:xfrm>
        </p:grpSpPr>
        <p:sp>
          <p:nvSpPr>
            <p:cNvPr id="16" name="직사각형 15"/>
            <p:cNvSpPr/>
            <p:nvPr/>
          </p:nvSpPr>
          <p:spPr>
            <a:xfrm>
              <a:off x="0" y="0"/>
              <a:ext cx="1818000" cy="33265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>
                  <a:solidFill>
                    <a:schemeClr val="bg1"/>
                  </a:solidFill>
                </a:rPr>
                <a:t>Introduction</a:t>
              </a:r>
              <a:endParaRPr lang="ko-KR" altLang="en-US" sz="1700" dirty="0">
                <a:solidFill>
                  <a:schemeClr val="bg1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832855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Problem definition</a:t>
              </a:r>
              <a:endParaRPr lang="ko-KR" altLang="en-US" sz="1700" dirty="0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666422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Proposed  method</a:t>
              </a:r>
              <a:endParaRPr lang="ko-KR" altLang="en-US" sz="1700" dirty="0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5499065" y="1188"/>
              <a:ext cx="1818000" cy="33146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Experiments</a:t>
              </a:r>
              <a:endParaRPr lang="ko-KR" altLang="en-US" sz="1700" dirty="0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7324897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Conclusion</a:t>
              </a:r>
              <a:endParaRPr lang="ko-KR" altLang="en-US" sz="17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100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0"/>
    </mc:Choice>
    <mc:Fallback xmlns="">
      <p:transition spd="slow" advTm="173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230576" y="6299763"/>
            <a:ext cx="8856984" cy="501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Scalability with Each Factor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b="1" dirty="0"/>
              <a:t>Data scalability: </a:t>
            </a:r>
            <a:r>
              <a:rPr lang="en-US" altLang="ko-KR" dirty="0"/>
              <a:t> when measuring the scalability w.r.t a factor, the factor is scaled up from S1 to S4, while all other factors are fixed at S2</a:t>
            </a:r>
          </a:p>
          <a:p>
            <a:r>
              <a:rPr lang="en-US" altLang="ko-KR" b="1" dirty="0"/>
              <a:t>Machine scalability: </a:t>
            </a:r>
            <a:r>
              <a:rPr lang="en-US" altLang="ko-KR" dirty="0"/>
              <a:t>increase the number of reducers from 5 to 40</a:t>
            </a:r>
            <a:endParaRPr lang="ko-KR" altLang="en-US" dirty="0"/>
          </a:p>
        </p:txBody>
      </p:sp>
      <p:grpSp>
        <p:nvGrpSpPr>
          <p:cNvPr id="15" name="그룹 14"/>
          <p:cNvGrpSpPr/>
          <p:nvPr/>
        </p:nvGrpSpPr>
        <p:grpSpPr>
          <a:xfrm>
            <a:off x="0" y="0"/>
            <a:ext cx="9142897" cy="332656"/>
            <a:chOff x="0" y="0"/>
            <a:chExt cx="9142897" cy="332656"/>
          </a:xfrm>
        </p:grpSpPr>
        <p:sp>
          <p:nvSpPr>
            <p:cNvPr id="16" name="직사각형 15"/>
            <p:cNvSpPr/>
            <p:nvPr/>
          </p:nvSpPr>
          <p:spPr>
            <a:xfrm>
              <a:off x="0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>
                  <a:solidFill>
                    <a:schemeClr val="bg1"/>
                  </a:solidFill>
                </a:rPr>
                <a:t>Introduction</a:t>
              </a:r>
              <a:endParaRPr lang="ko-KR" altLang="en-US" sz="1700" dirty="0">
                <a:solidFill>
                  <a:schemeClr val="bg1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832855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Problem definition</a:t>
              </a:r>
              <a:endParaRPr lang="ko-KR" altLang="en-US" sz="1700" dirty="0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666422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Proposed  method</a:t>
              </a:r>
              <a:endParaRPr lang="ko-KR" altLang="en-US" sz="1700" dirty="0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5499065" y="1188"/>
              <a:ext cx="1818000" cy="33146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Experiments</a:t>
              </a:r>
              <a:endParaRPr lang="ko-KR" altLang="en-US" sz="1700" dirty="0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7324897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Conclusion</a:t>
              </a:r>
              <a:endParaRPr lang="ko-KR" altLang="en-US" sz="1700" dirty="0"/>
            </a:p>
          </p:txBody>
        </p:sp>
      </p:grp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714771"/>
              </p:ext>
            </p:extLst>
          </p:nvPr>
        </p:nvGraphicFramePr>
        <p:xfrm>
          <a:off x="230576" y="3645024"/>
          <a:ext cx="8645484" cy="238684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374800"/>
                <a:gridCol w="1765205"/>
                <a:gridCol w="1623103"/>
                <a:gridCol w="885329"/>
                <a:gridCol w="1475548"/>
                <a:gridCol w="1521499"/>
              </a:tblGrid>
              <a:tr h="3807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Method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# observations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Mod</a:t>
                      </a:r>
                      <a:r>
                        <a:rPr lang="en-US" altLang="ko-KR" sz="1800" baseline="0" dirty="0" smtClean="0"/>
                        <a:t>e length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Rank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Dimension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# machines</a:t>
                      </a:r>
                      <a:endParaRPr lang="ko-KR" altLang="en-US" sz="1800" dirty="0"/>
                    </a:p>
                  </a:txBody>
                  <a:tcPr/>
                </a:tc>
              </a:tr>
              <a:tr h="42109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</a:rPr>
                        <a:t>CDTF</a:t>
                      </a:r>
                      <a:endParaRPr lang="ko-KR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rgbClr val="0070C0"/>
                          </a:solidFill>
                        </a:rPr>
                        <a:t>O</a:t>
                      </a:r>
                      <a:endParaRPr lang="ko-KR" alt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rgbClr val="0070C0"/>
                          </a:solidFill>
                        </a:rPr>
                        <a:t>O</a:t>
                      </a:r>
                      <a:endParaRPr lang="ko-KR" alt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rgbClr val="0070C0"/>
                          </a:solidFill>
                        </a:rPr>
                        <a:t>O</a:t>
                      </a:r>
                      <a:endParaRPr lang="ko-KR" alt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rgbClr val="0070C0"/>
                          </a:solidFill>
                        </a:rPr>
                        <a:t>O</a:t>
                      </a:r>
                      <a:endParaRPr lang="ko-KR" alt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rgbClr val="0070C0"/>
                          </a:solidFill>
                        </a:rPr>
                        <a:t>O</a:t>
                      </a:r>
                      <a:endParaRPr lang="ko-KR" alt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5116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</a:rPr>
                        <a:t>SALS</a:t>
                      </a:r>
                      <a:endParaRPr lang="ko-KR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rgbClr val="0070C0"/>
                          </a:solidFill>
                        </a:rPr>
                        <a:t>O</a:t>
                      </a:r>
                      <a:endParaRPr lang="ko-KR" alt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rgbClr val="0070C0"/>
                          </a:solidFill>
                        </a:rPr>
                        <a:t>O</a:t>
                      </a:r>
                      <a:endParaRPr lang="ko-KR" alt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rgbClr val="0070C0"/>
                          </a:solidFill>
                        </a:rPr>
                        <a:t>O</a:t>
                      </a:r>
                      <a:endParaRPr lang="ko-KR" alt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rgbClr val="0070C0"/>
                          </a:solidFill>
                        </a:rPr>
                        <a:t>O</a:t>
                      </a:r>
                      <a:endParaRPr lang="ko-KR" alt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rgbClr val="0070C0"/>
                          </a:solidFill>
                        </a:rPr>
                        <a:t>O</a:t>
                      </a:r>
                      <a:endParaRPr lang="ko-KR" alt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564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 smtClean="0"/>
                        <a:t>ALS</a:t>
                      </a:r>
                      <a:endParaRPr lang="ko-KR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rgbClr val="0070C0"/>
                          </a:solidFill>
                        </a:rPr>
                        <a:t>O</a:t>
                      </a:r>
                      <a:endParaRPr lang="ko-KR" alt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solidFill>
                            <a:srgbClr val="0070C0"/>
                          </a:solidFill>
                        </a:rPr>
                        <a:t>O</a:t>
                      </a:r>
                      <a:endParaRPr lang="ko-KR" altLang="en-US" sz="18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solidFill>
                            <a:srgbClr val="0070C0"/>
                          </a:solidFill>
                        </a:rPr>
                        <a:t>O</a:t>
                      </a:r>
                      <a:endParaRPr lang="ko-KR" altLang="en-US" sz="18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564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 smtClean="0"/>
                        <a:t>PSGD</a:t>
                      </a:r>
                      <a:endParaRPr lang="ko-KR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rgbClr val="0070C0"/>
                          </a:solidFill>
                        </a:rPr>
                        <a:t>O</a:t>
                      </a:r>
                      <a:endParaRPr lang="ko-KR" alt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rgbClr val="0070C0"/>
                          </a:solidFill>
                        </a:rPr>
                        <a:t>O</a:t>
                      </a:r>
                      <a:endParaRPr lang="ko-KR" alt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64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 err="1" smtClean="0"/>
                        <a:t>FlexiFaCT</a:t>
                      </a:r>
                      <a:endParaRPr lang="ko-KR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rgbClr val="0070C0"/>
                          </a:solidFill>
                        </a:rPr>
                        <a:t>O</a:t>
                      </a:r>
                      <a:endParaRPr lang="ko-KR" alt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rgbClr val="0070C0"/>
                          </a:solidFill>
                        </a:rPr>
                        <a:t>O</a:t>
                      </a:r>
                      <a:endParaRPr lang="ko-KR" alt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rgbClr val="0070C0"/>
                          </a:solidFill>
                        </a:rPr>
                        <a:t>O</a:t>
                      </a:r>
                      <a:endParaRPr lang="ko-KR" alt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ko-KR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직사각형 20"/>
          <p:cNvSpPr/>
          <p:nvPr/>
        </p:nvSpPr>
        <p:spPr>
          <a:xfrm>
            <a:off x="3420032" y="4856960"/>
            <a:ext cx="2487111" cy="70618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5907644" y="5625601"/>
            <a:ext cx="2906752" cy="36550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609121" y="4026125"/>
            <a:ext cx="7205275" cy="778811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4" name="직선 화살표 연결선 23"/>
          <p:cNvCxnSpPr/>
          <p:nvPr/>
        </p:nvCxnSpPr>
        <p:spPr>
          <a:xfrm flipH="1">
            <a:off x="3517992" y="5563145"/>
            <a:ext cx="2451" cy="5931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781131" y="6088559"/>
            <a:ext cx="28379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00" dirty="0" smtClean="0">
                <a:solidFill>
                  <a:srgbClr val="FF0000"/>
                </a:solidFill>
              </a:rPr>
              <a:t>Due to the high </a:t>
            </a:r>
          </a:p>
          <a:p>
            <a:r>
              <a:rPr lang="en-US" altLang="ko-KR" sz="2100" dirty="0" smtClean="0">
                <a:solidFill>
                  <a:srgbClr val="FF0000"/>
                </a:solidFill>
              </a:rPr>
              <a:t>memory requirements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97692" y="6119211"/>
            <a:ext cx="3697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00" dirty="0" smtClean="0">
                <a:solidFill>
                  <a:srgbClr val="FF0000"/>
                </a:solidFill>
              </a:rPr>
              <a:t>Due to the rapidly increasing communication cost</a:t>
            </a:r>
          </a:p>
        </p:txBody>
      </p:sp>
      <p:cxnSp>
        <p:nvCxnSpPr>
          <p:cNvPr id="28" name="꺾인 연결선 27"/>
          <p:cNvCxnSpPr/>
          <p:nvPr/>
        </p:nvCxnSpPr>
        <p:spPr>
          <a:xfrm rot="5400000" flipH="1" flipV="1">
            <a:off x="3237557" y="3542292"/>
            <a:ext cx="611044" cy="355199"/>
          </a:xfrm>
          <a:prstGeom prst="bentConnector2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720679" y="3220529"/>
            <a:ext cx="56934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00" dirty="0" smtClean="0">
                <a:solidFill>
                  <a:srgbClr val="0070C0"/>
                </a:solidFill>
              </a:rPr>
              <a:t>CDTF and ALS are scalable with all the factors</a:t>
            </a:r>
            <a:endParaRPr lang="ko-KR" altLang="en-US" sz="2100" dirty="0">
              <a:solidFill>
                <a:srgbClr val="0070C0"/>
              </a:solidFill>
            </a:endParaRPr>
          </a:p>
        </p:txBody>
      </p:sp>
      <p:cxnSp>
        <p:nvCxnSpPr>
          <p:cNvPr id="30" name="직선 화살표 연결선 29"/>
          <p:cNvCxnSpPr/>
          <p:nvPr/>
        </p:nvCxnSpPr>
        <p:spPr>
          <a:xfrm flipH="1">
            <a:off x="6067748" y="5991110"/>
            <a:ext cx="2452" cy="2420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97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649781"/>
            <a:ext cx="8712968" cy="320821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Accuracy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We apply the tensor </a:t>
                </a:r>
                <a:r>
                  <a:rPr lang="en-US" altLang="ko-KR"/>
                  <a:t>factorization </a:t>
                </a:r>
                <a:r>
                  <a:rPr lang="en-US" altLang="ko-KR" smtClean="0"/>
                  <a:t>algorithms to </a:t>
                </a:r>
                <a:r>
                  <a:rPr lang="en-US" altLang="ko-KR" dirty="0"/>
                  <a:t>the context-aware recommendation problem</a:t>
                </a:r>
              </a:p>
              <a:p>
                <a:pPr lvl="1"/>
                <a:r>
                  <a:rPr lang="en-US" altLang="ko-KR" sz="2400" dirty="0"/>
                  <a:t>We use weighted </a:t>
                </a:r>
                <a14:m>
                  <m:oMath xmlns:m="http://schemas.openxmlformats.org/officeDocument/2006/math">
                    <m:r>
                      <a:rPr lang="ko-KR" altLang="en-US" sz="24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ko-KR" sz="2400" dirty="0"/>
                  <a:t> regularization to prevent </a:t>
                </a:r>
                <a:r>
                  <a:rPr lang="en-US" altLang="ko-KR" sz="2400" dirty="0" err="1"/>
                  <a:t>overfitting</a:t>
                </a:r>
                <a:endParaRPr lang="en-US" altLang="ko-KR" sz="2400" dirty="0"/>
              </a:p>
              <a:p>
                <a:pPr lvl="1"/>
                <a:r>
                  <a:rPr lang="en-US" altLang="ko-KR" sz="2400" dirty="0"/>
                  <a:t>Test RMSE is measured in every iteration</a:t>
                </a:r>
              </a:p>
              <a:p>
                <a:pPr lvl="1"/>
                <a:r>
                  <a:rPr lang="en-US" altLang="ko-KR" sz="2400" dirty="0"/>
                  <a:t>SALS is comparable with ALS, which converges fastest to the best solution, and CDTF follows them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4"/>
                <a:stretch>
                  <a:fillRect l="-667" t="-1111" r="-17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그룹 14"/>
          <p:cNvGrpSpPr/>
          <p:nvPr/>
        </p:nvGrpSpPr>
        <p:grpSpPr>
          <a:xfrm>
            <a:off x="0" y="0"/>
            <a:ext cx="9142897" cy="332656"/>
            <a:chOff x="0" y="0"/>
            <a:chExt cx="9142897" cy="332656"/>
          </a:xfrm>
        </p:grpSpPr>
        <p:sp>
          <p:nvSpPr>
            <p:cNvPr id="16" name="직사각형 15"/>
            <p:cNvSpPr/>
            <p:nvPr/>
          </p:nvSpPr>
          <p:spPr>
            <a:xfrm>
              <a:off x="0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>
                  <a:solidFill>
                    <a:schemeClr val="bg1"/>
                  </a:solidFill>
                </a:rPr>
                <a:t>Introduction</a:t>
              </a:r>
              <a:endParaRPr lang="ko-KR" altLang="en-US" sz="1700" dirty="0">
                <a:solidFill>
                  <a:schemeClr val="bg1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832855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Problem definition</a:t>
              </a:r>
              <a:endParaRPr lang="ko-KR" altLang="en-US" sz="1700" dirty="0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666422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Proposed  method</a:t>
              </a:r>
              <a:endParaRPr lang="ko-KR" altLang="en-US" sz="1700" dirty="0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5499065" y="1188"/>
              <a:ext cx="1818000" cy="33146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Experiments</a:t>
              </a:r>
              <a:endParaRPr lang="ko-KR" altLang="en-US" sz="1700" dirty="0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7324897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Conclusion</a:t>
              </a:r>
              <a:endParaRPr lang="ko-KR" altLang="en-US" sz="1700" dirty="0"/>
            </a:p>
          </p:txBody>
        </p:sp>
      </p:grpSp>
      <p:sp>
        <p:nvSpPr>
          <p:cNvPr id="32" name="TextBox 31"/>
          <p:cNvSpPr txBox="1"/>
          <p:nvPr/>
        </p:nvSpPr>
        <p:spPr>
          <a:xfrm rot="16200000">
            <a:off x="-325266" y="4715045"/>
            <a:ext cx="129614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Test RMSE</a:t>
            </a:r>
            <a:endParaRPr lang="ko-KR" altLang="en-US" sz="2000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4181254" y="4715045"/>
            <a:ext cx="129614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Test RMSE</a:t>
            </a:r>
            <a:endParaRPr lang="ko-KR" alt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1687019" y="6047503"/>
            <a:ext cx="23126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Elapsed time (min)</a:t>
            </a:r>
            <a:endParaRPr lang="ko-KR" alt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6249450" y="6055797"/>
            <a:ext cx="23126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Elapsed time (min)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8955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Overview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Problem </a:t>
            </a:r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definition</a:t>
            </a:r>
          </a:p>
          <a:p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Proposed method</a:t>
            </a:r>
          </a:p>
          <a:p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Experiments</a:t>
            </a:r>
          </a:p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D171-18FD-4C7F-B4A1-026972CB0522}" type="slidenum">
              <a:rPr lang="ko-KR" altLang="en-US" smtClean="0"/>
              <a:t>22</a:t>
            </a:fld>
            <a:r>
              <a:rPr lang="ko-KR" altLang="en-US" dirty="0" smtClean="0"/>
              <a:t> </a:t>
            </a:r>
            <a:r>
              <a:rPr lang="en-US" altLang="ko-KR" dirty="0" smtClean="0"/>
              <a:t>/ 24</a:t>
            </a:r>
            <a:endParaRPr lang="ko-KR" altLang="en-US" dirty="0"/>
          </a:p>
        </p:txBody>
      </p:sp>
      <p:grpSp>
        <p:nvGrpSpPr>
          <p:cNvPr id="15" name="그룹 14"/>
          <p:cNvGrpSpPr/>
          <p:nvPr/>
        </p:nvGrpSpPr>
        <p:grpSpPr>
          <a:xfrm>
            <a:off x="0" y="0"/>
            <a:ext cx="9142897" cy="332656"/>
            <a:chOff x="0" y="0"/>
            <a:chExt cx="9142897" cy="332656"/>
          </a:xfrm>
        </p:grpSpPr>
        <p:sp>
          <p:nvSpPr>
            <p:cNvPr id="16" name="직사각형 15"/>
            <p:cNvSpPr/>
            <p:nvPr/>
          </p:nvSpPr>
          <p:spPr>
            <a:xfrm>
              <a:off x="0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>
                  <a:solidFill>
                    <a:schemeClr val="bg1"/>
                  </a:solidFill>
                </a:rPr>
                <a:t>Introduction</a:t>
              </a:r>
              <a:endParaRPr lang="ko-KR" altLang="en-US" sz="1700" dirty="0">
                <a:solidFill>
                  <a:schemeClr val="bg1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832855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Problem definition</a:t>
              </a:r>
              <a:endParaRPr lang="ko-KR" altLang="en-US" sz="1700" dirty="0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666422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Proposed  method</a:t>
              </a:r>
              <a:endParaRPr lang="ko-KR" altLang="en-US" sz="1700" dirty="0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5499065" y="1188"/>
              <a:ext cx="1818000" cy="33146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Experiments</a:t>
              </a:r>
              <a:endParaRPr lang="ko-KR" altLang="en-US" sz="1700" dirty="0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7324897" y="0"/>
              <a:ext cx="1818000" cy="33265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Conclusion</a:t>
              </a:r>
              <a:endParaRPr lang="ko-KR" altLang="en-US" sz="17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3966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D171-18FD-4C7F-B4A1-026972CB0522}" type="slidenum">
              <a:rPr lang="ko-KR" altLang="en-US" smtClean="0"/>
              <a:t>23</a:t>
            </a:fld>
            <a:r>
              <a:rPr lang="ko-KR" altLang="en-US" dirty="0"/>
              <a:t> </a:t>
            </a:r>
            <a:r>
              <a:rPr lang="en-US" altLang="ko-KR" dirty="0"/>
              <a:t>/ </a:t>
            </a:r>
            <a:r>
              <a:rPr lang="en-US" altLang="ko-KR" dirty="0" smtClean="0"/>
              <a:t>24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07288" cy="493776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CDTF and SALS</a:t>
            </a:r>
          </a:p>
          <a:p>
            <a:pPr lvl="1"/>
            <a:r>
              <a:rPr lang="en-US" altLang="ko-KR" sz="2400" dirty="0" smtClean="0"/>
              <a:t>Distributed algorithms for tensor factorization</a:t>
            </a:r>
          </a:p>
          <a:p>
            <a:pPr lvl="1"/>
            <a:r>
              <a:rPr lang="en-US" altLang="ko-KR" sz="2400" dirty="0" smtClean="0"/>
              <a:t>Solve higher-rank factorization through a series of lower-rank factorization</a:t>
            </a:r>
          </a:p>
          <a:p>
            <a:pPr lvl="1"/>
            <a:r>
              <a:rPr lang="en-US" altLang="ko-KR" sz="2400" dirty="0" smtClean="0"/>
              <a:t>Scalable with dimension, # observations, mode length, rank, and # machines</a:t>
            </a:r>
          </a:p>
          <a:p>
            <a:pPr lvl="1"/>
            <a:r>
              <a:rPr lang="en-US" altLang="ko-KR" sz="2400" dirty="0" smtClean="0"/>
              <a:t>Successfully factorize a 5-dimensional tensor with 10M mode length, 1B observations, and 1K rank</a:t>
            </a:r>
            <a:endParaRPr lang="ko-KR" altLang="en-US" sz="24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0" y="0"/>
            <a:ext cx="9142897" cy="332656"/>
            <a:chOff x="0" y="0"/>
            <a:chExt cx="9142897" cy="332656"/>
          </a:xfrm>
        </p:grpSpPr>
        <p:sp>
          <p:nvSpPr>
            <p:cNvPr id="11" name="직사각형 10"/>
            <p:cNvSpPr/>
            <p:nvPr/>
          </p:nvSpPr>
          <p:spPr>
            <a:xfrm>
              <a:off x="0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>
                  <a:solidFill>
                    <a:schemeClr val="bg1"/>
                  </a:solidFill>
                </a:rPr>
                <a:t>Introduction</a:t>
              </a:r>
              <a:endParaRPr lang="ko-KR" altLang="en-US" sz="1700" dirty="0">
                <a:solidFill>
                  <a:schemeClr val="bg1"/>
                </a:solidFill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1832855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Problem definition</a:t>
              </a:r>
              <a:endParaRPr lang="ko-KR" altLang="en-US" sz="1700" dirty="0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3666422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Proposed  method</a:t>
              </a:r>
              <a:endParaRPr lang="ko-KR" altLang="en-US" sz="1700" dirty="0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5499065" y="1188"/>
              <a:ext cx="1818000" cy="33146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Experiments</a:t>
              </a:r>
              <a:endParaRPr lang="ko-KR" altLang="en-US" sz="1700" dirty="0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7324897" y="0"/>
              <a:ext cx="1818000" cy="33265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Conclusion</a:t>
              </a:r>
              <a:endParaRPr lang="ko-KR" altLang="en-US" sz="17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86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D171-18FD-4C7F-B4A1-026972CB0522}" type="slidenum">
              <a:rPr lang="ko-KR" altLang="en-US" smtClean="0"/>
              <a:t>24</a:t>
            </a:fld>
            <a:r>
              <a:rPr lang="ko-KR" altLang="en-US" dirty="0"/>
              <a:t> </a:t>
            </a:r>
            <a:r>
              <a:rPr lang="en-US" altLang="ko-KR" dirty="0"/>
              <a:t>/ </a:t>
            </a:r>
            <a:r>
              <a:rPr lang="en-US" altLang="ko-KR" dirty="0" smtClean="0"/>
              <a:t>24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2483768" y="2276872"/>
            <a:ext cx="4464496" cy="14452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7200" dirty="0" smtClean="0"/>
              <a:t>Thank you!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0" y="0"/>
            <a:ext cx="9142897" cy="332656"/>
            <a:chOff x="0" y="0"/>
            <a:chExt cx="9142897" cy="332656"/>
          </a:xfrm>
        </p:grpSpPr>
        <p:sp>
          <p:nvSpPr>
            <p:cNvPr id="11" name="직사각형 10"/>
            <p:cNvSpPr/>
            <p:nvPr/>
          </p:nvSpPr>
          <p:spPr>
            <a:xfrm>
              <a:off x="0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>
                  <a:solidFill>
                    <a:schemeClr val="bg1"/>
                  </a:solidFill>
                </a:rPr>
                <a:t>Introduction</a:t>
              </a:r>
              <a:endParaRPr lang="ko-KR" altLang="en-US" sz="1700" dirty="0">
                <a:solidFill>
                  <a:schemeClr val="bg1"/>
                </a:solidFill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1832855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Problem definition</a:t>
              </a:r>
              <a:endParaRPr lang="ko-KR" altLang="en-US" sz="1700" dirty="0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3666422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Proposed  method</a:t>
              </a:r>
              <a:endParaRPr lang="ko-KR" altLang="en-US" sz="1700" dirty="0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5499065" y="1188"/>
              <a:ext cx="1818000" cy="33146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Experiments</a:t>
              </a:r>
              <a:endParaRPr lang="ko-KR" altLang="en-US" sz="1700" dirty="0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7324897" y="0"/>
              <a:ext cx="1818000" cy="33265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Conclusion</a:t>
              </a:r>
              <a:endParaRPr lang="ko-KR" altLang="en-US" sz="1700" dirty="0"/>
            </a:p>
          </p:txBody>
        </p:sp>
      </p:grpSp>
      <p:sp>
        <p:nvSpPr>
          <p:cNvPr id="16" name="내용 개체 틀 3"/>
          <p:cNvSpPr txBox="1">
            <a:spLocks/>
          </p:cNvSpPr>
          <p:nvPr/>
        </p:nvSpPr>
        <p:spPr>
          <a:xfrm>
            <a:off x="3252174" y="3722143"/>
            <a:ext cx="4464496" cy="1445271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1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1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1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1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1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1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1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1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1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en-US" altLang="ko-KR" sz="4400" dirty="0" smtClean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914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</a:t>
            </a:r>
            <a:r>
              <a:rPr lang="en-US" altLang="ko-KR" dirty="0" smtClean="0"/>
              <a:t>ackup slides: complexity analysis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D171-18FD-4C7F-B4A1-026972CB0522}" type="slidenum">
              <a:rPr lang="ko-KR" altLang="en-US" smtClean="0"/>
              <a:t>25</a:t>
            </a:fld>
            <a:r>
              <a:rPr lang="ko-KR" altLang="en-US" dirty="0"/>
              <a:t> </a:t>
            </a:r>
            <a:r>
              <a:rPr lang="en-US" altLang="ko-KR" dirty="0"/>
              <a:t>/ </a:t>
            </a:r>
            <a:r>
              <a:rPr lang="en-US" altLang="ko-KR" dirty="0" smtClean="0"/>
              <a:t>24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507288" cy="4937760"/>
              </a:xfrm>
            </p:spPr>
            <p:txBody>
              <a:bodyPr>
                <a:normAutofit/>
              </a:bodyPr>
              <a:lstStyle/>
              <a:p>
                <a:endParaRPr lang="en-US" altLang="ko-KR" sz="2400" dirty="0" smtClean="0"/>
              </a:p>
              <a:p>
                <a:endParaRPr lang="en-US" altLang="ko-KR" sz="2400" dirty="0"/>
              </a:p>
              <a:p>
                <a:endParaRPr lang="en-US" altLang="ko-KR" sz="2400" dirty="0" smtClean="0"/>
              </a:p>
              <a:p>
                <a:endParaRPr lang="en-US" altLang="ko-KR" sz="2400" dirty="0"/>
              </a:p>
              <a:p>
                <a:endParaRPr lang="en-US" altLang="ko-KR" sz="2400" dirty="0" smtClean="0"/>
              </a:p>
              <a:p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l-GR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ko-KR" sz="2400" dirty="0" smtClean="0"/>
                  <a:t>: # observations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ko-KR" sz="2400" dirty="0" smtClean="0"/>
                  <a:t>: dimension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ko-KR" sz="2400" dirty="0" smtClean="0"/>
                  <a:t>: mode length</a:t>
                </a:r>
                <a:endParaRPr lang="en-US" altLang="ko-KR" sz="24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ko-KR" sz="2400" dirty="0" smtClean="0"/>
                  <a:t>: rank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ko-KR" sz="2400" dirty="0" smtClean="0"/>
                  <a:t>: # column sets updated at a time (SALS only)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ko-KR" sz="2400" dirty="0" smtClean="0"/>
                  <a:t>: # machines</a:t>
                </a:r>
                <a:endParaRPr lang="en-US" altLang="ko-KR" sz="2400" dirty="0"/>
              </a:p>
              <a:p>
                <a:endParaRPr lang="ko-KR" altLang="en-US" sz="2400" dirty="0"/>
              </a:p>
            </p:txBody>
          </p:sp>
        </mc:Choice>
        <mc:Fallback xmlns="">
          <p:sp>
            <p:nvSpPr>
              <p:cNvPr id="4" name="내용 개체 틀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507288" cy="4937760"/>
              </a:xfrm>
              <a:blipFill rotWithShape="0">
                <a:blip r:embed="rId3"/>
                <a:stretch>
                  <a:fillRect l="-501" b="-160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498" y="1565704"/>
            <a:ext cx="9188329" cy="178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1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867328" cy="990600"/>
          </a:xfrm>
        </p:spPr>
        <p:txBody>
          <a:bodyPr>
            <a:normAutofit/>
          </a:bodyPr>
          <a:lstStyle/>
          <a:p>
            <a:r>
              <a:rPr lang="en-US" altLang="ko-KR" dirty="0"/>
              <a:t>Backup slides: </a:t>
            </a:r>
            <a:r>
              <a:rPr lang="en-US" altLang="ko-KR" dirty="0" smtClean="0"/>
              <a:t>scalability with each factor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02980" y="6299763"/>
            <a:ext cx="8856984" cy="501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340768"/>
            <a:ext cx="6840760" cy="533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1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Backup slides: </a:t>
            </a:r>
            <a:r>
              <a:rPr lang="en-US" altLang="ko-KR" dirty="0" err="1" smtClean="0"/>
              <a:t>FlexiFaCT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D171-18FD-4C7F-B4A1-026972CB0522}" type="slidenum">
              <a:rPr lang="ko-KR" altLang="en-US" smtClean="0"/>
              <a:t>27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700808"/>
            <a:ext cx="878638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2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dirty="0"/>
                  <a:t>Backup slides: </a:t>
                </a:r>
                <a:r>
                  <a:rPr lang="en-US" altLang="ko-KR" dirty="0" smtClean="0"/>
                  <a:t>Effects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D171-18FD-4C7F-B4A1-026972CB0522}" type="slidenum">
              <a:rPr lang="ko-KR" altLang="en-US" smtClean="0"/>
              <a:t>28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700808"/>
            <a:ext cx="8170887" cy="331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1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Overview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A tensor is a high dimensional array</a:t>
            </a:r>
          </a:p>
          <a:p>
            <a:r>
              <a:rPr lang="en-US" altLang="ko-KR" dirty="0"/>
              <a:t>A tensor is partially observable if it contains missing (or unknown) entries</a:t>
            </a: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D171-18FD-4C7F-B4A1-026972CB0522}" type="slidenum">
              <a:rPr lang="ko-KR" altLang="en-US" smtClean="0"/>
              <a:t>3</a:t>
            </a:fld>
            <a:r>
              <a:rPr lang="ko-KR" altLang="en-US" dirty="0" smtClean="0"/>
              <a:t> </a:t>
            </a:r>
            <a:r>
              <a:rPr lang="en-US" altLang="ko-KR" dirty="0" smtClean="0"/>
              <a:t>/ 24</a:t>
            </a:r>
            <a:endParaRPr lang="ko-KR" altLang="en-US" dirty="0"/>
          </a:p>
        </p:txBody>
      </p:sp>
      <p:grpSp>
        <p:nvGrpSpPr>
          <p:cNvPr id="15" name="그룹 14"/>
          <p:cNvGrpSpPr/>
          <p:nvPr/>
        </p:nvGrpSpPr>
        <p:grpSpPr>
          <a:xfrm>
            <a:off x="0" y="0"/>
            <a:ext cx="9142897" cy="332656"/>
            <a:chOff x="0" y="0"/>
            <a:chExt cx="9142897" cy="332656"/>
          </a:xfrm>
        </p:grpSpPr>
        <p:sp>
          <p:nvSpPr>
            <p:cNvPr id="16" name="직사각형 15"/>
            <p:cNvSpPr/>
            <p:nvPr/>
          </p:nvSpPr>
          <p:spPr>
            <a:xfrm>
              <a:off x="0" y="0"/>
              <a:ext cx="1818000" cy="33265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>
                  <a:solidFill>
                    <a:schemeClr val="bg1"/>
                  </a:solidFill>
                </a:rPr>
                <a:t>Introduction</a:t>
              </a:r>
              <a:endParaRPr lang="ko-KR" altLang="en-US" sz="1700" dirty="0">
                <a:solidFill>
                  <a:schemeClr val="bg1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832855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Problem definition</a:t>
              </a:r>
              <a:endParaRPr lang="ko-KR" altLang="en-US" sz="1700" dirty="0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666422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Proposed  method</a:t>
              </a:r>
              <a:endParaRPr lang="ko-KR" altLang="en-US" sz="1700" dirty="0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5499065" y="1188"/>
              <a:ext cx="1818000" cy="33146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Experiments</a:t>
              </a:r>
              <a:endParaRPr lang="ko-KR" altLang="en-US" sz="1700" dirty="0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7324897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Conclusion</a:t>
              </a:r>
              <a:endParaRPr lang="ko-KR" altLang="en-US" sz="1700" dirty="0"/>
            </a:p>
          </p:txBody>
        </p:sp>
      </p:grpSp>
      <p:sp>
        <p:nvSpPr>
          <p:cNvPr id="11" name="정육면체 10"/>
          <p:cNvSpPr/>
          <p:nvPr/>
        </p:nvSpPr>
        <p:spPr>
          <a:xfrm>
            <a:off x="3594501" y="3140968"/>
            <a:ext cx="1891590" cy="1886743"/>
          </a:xfrm>
          <a:prstGeom prst="cub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sz="1000" dirty="0" smtClean="0">
              <a:solidFill>
                <a:schemeClr val="tx1"/>
              </a:solidFill>
            </a:endParaRPr>
          </a:p>
          <a:p>
            <a:pPr algn="ctr"/>
            <a:endParaRPr lang="en-US" altLang="ko-KR" sz="700" dirty="0" smtClean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1760" y="3917164"/>
            <a:ext cx="1108843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0070C0"/>
                </a:solidFill>
              </a:rPr>
              <a:t>Mode </a:t>
            </a:r>
          </a:p>
          <a:p>
            <a:pPr algn="ctr"/>
            <a:r>
              <a:rPr lang="en-US" altLang="ko-KR" sz="2400" dirty="0">
                <a:solidFill>
                  <a:srgbClr val="0070C0"/>
                </a:solidFill>
              </a:rPr>
              <a:t>l</a:t>
            </a:r>
            <a:r>
              <a:rPr lang="en-US" altLang="ko-KR" sz="2400" dirty="0" smtClean="0">
                <a:solidFill>
                  <a:srgbClr val="0070C0"/>
                </a:solidFill>
              </a:rPr>
              <a:t>ength</a:t>
            </a:r>
            <a:endParaRPr lang="ko-KR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직선 화살표 연결선 13"/>
          <p:cNvCxnSpPr/>
          <p:nvPr/>
        </p:nvCxnSpPr>
        <p:spPr>
          <a:xfrm flipH="1">
            <a:off x="3475239" y="3619221"/>
            <a:ext cx="9651" cy="1426883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82715" y="3703709"/>
            <a:ext cx="1263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</a:rPr>
              <a:t>3   4</a:t>
            </a:r>
          </a:p>
          <a:p>
            <a:r>
              <a:rPr lang="en-US" altLang="ko-KR" sz="2400" dirty="0" smtClean="0">
                <a:solidFill>
                  <a:srgbClr val="FF0000"/>
                </a:solidFill>
              </a:rPr>
              <a:t>2 1</a:t>
            </a:r>
          </a:p>
          <a:p>
            <a:r>
              <a:rPr lang="en-US" altLang="ko-KR" sz="2400" dirty="0" smtClean="0">
                <a:solidFill>
                  <a:srgbClr val="FF0000"/>
                </a:solidFill>
              </a:rPr>
              <a:t>5    3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 flipH="1">
            <a:off x="3593089" y="5177118"/>
            <a:ext cx="1436093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 flipH="1">
            <a:off x="3475239" y="3096690"/>
            <a:ext cx="491634" cy="501033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타원 23"/>
          <p:cNvSpPr/>
          <p:nvPr/>
        </p:nvSpPr>
        <p:spPr>
          <a:xfrm>
            <a:off x="3664710" y="3716760"/>
            <a:ext cx="1168018" cy="117066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5282097" y="4721121"/>
            <a:ext cx="1942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FF0000"/>
                </a:solidFill>
              </a:rPr>
              <a:t>Observations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cxnSp>
        <p:nvCxnSpPr>
          <p:cNvPr id="26" name="직선 화살표 연결선 25"/>
          <p:cNvCxnSpPr>
            <a:stCxn id="24" idx="6"/>
          </p:cNvCxnSpPr>
          <p:nvPr/>
        </p:nvCxnSpPr>
        <p:spPr>
          <a:xfrm>
            <a:off x="4832728" y="4302094"/>
            <a:ext cx="958438" cy="4782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15051" y="5395263"/>
            <a:ext cx="3179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A</a:t>
            </a:r>
            <a:r>
              <a:rPr lang="en-US" altLang="ko-KR" sz="2400" b="1" dirty="0" smtClean="0"/>
              <a:t> 3</a:t>
            </a:r>
            <a:r>
              <a:rPr lang="en-US" altLang="ko-KR" sz="2400" dirty="0" smtClean="0"/>
              <a:t>-dimensional tensor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2935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59"/>
    </mc:Choice>
    <mc:Fallback xmlns="">
      <p:transition spd="slow" advTm="2175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Tensor 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Tensor data have become large and complex</a:t>
            </a:r>
          </a:p>
          <a:p>
            <a:r>
              <a:rPr lang="en-US" altLang="ko-KR" kern="0" dirty="0"/>
              <a:t>Example: Movie rating data</a:t>
            </a: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D171-18FD-4C7F-B4A1-026972CB0522}" type="slidenum">
              <a:rPr lang="ko-KR" altLang="en-US" smtClean="0"/>
              <a:t>4</a:t>
            </a:fld>
            <a:r>
              <a:rPr lang="ko-KR" altLang="en-US" dirty="0" smtClean="0"/>
              <a:t> </a:t>
            </a:r>
            <a:r>
              <a:rPr lang="en-US" altLang="ko-KR" dirty="0" smtClean="0"/>
              <a:t>/ 24</a:t>
            </a:r>
            <a:endParaRPr lang="ko-KR" altLang="en-US" dirty="0"/>
          </a:p>
        </p:txBody>
      </p:sp>
      <p:grpSp>
        <p:nvGrpSpPr>
          <p:cNvPr id="15" name="그룹 14"/>
          <p:cNvGrpSpPr/>
          <p:nvPr/>
        </p:nvGrpSpPr>
        <p:grpSpPr>
          <a:xfrm>
            <a:off x="0" y="0"/>
            <a:ext cx="9142897" cy="332656"/>
            <a:chOff x="0" y="0"/>
            <a:chExt cx="9142897" cy="332656"/>
          </a:xfrm>
        </p:grpSpPr>
        <p:sp>
          <p:nvSpPr>
            <p:cNvPr id="16" name="직사각형 15"/>
            <p:cNvSpPr/>
            <p:nvPr/>
          </p:nvSpPr>
          <p:spPr>
            <a:xfrm>
              <a:off x="0" y="0"/>
              <a:ext cx="1818000" cy="33265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>
                  <a:solidFill>
                    <a:schemeClr val="bg1"/>
                  </a:solidFill>
                </a:rPr>
                <a:t>Introduction</a:t>
              </a:r>
              <a:endParaRPr lang="ko-KR" altLang="en-US" sz="1700" dirty="0">
                <a:solidFill>
                  <a:schemeClr val="bg1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832855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Problem definition</a:t>
              </a:r>
              <a:endParaRPr lang="ko-KR" altLang="en-US" sz="1700" dirty="0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666422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Proposed  method</a:t>
              </a:r>
              <a:endParaRPr lang="ko-KR" altLang="en-US" sz="1700" dirty="0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5499065" y="1188"/>
              <a:ext cx="1818000" cy="33146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Experiments</a:t>
              </a:r>
              <a:endParaRPr lang="ko-KR" altLang="en-US" sz="1700" dirty="0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7324897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Conclusion</a:t>
              </a:r>
              <a:endParaRPr lang="ko-KR" altLang="en-US" sz="1700" dirty="0"/>
            </a:p>
          </p:txBody>
        </p:sp>
      </p:grpSp>
      <p:sp>
        <p:nvSpPr>
          <p:cNvPr id="28" name="정육면체 27"/>
          <p:cNvSpPr/>
          <p:nvPr/>
        </p:nvSpPr>
        <p:spPr>
          <a:xfrm>
            <a:off x="6768937" y="5650556"/>
            <a:ext cx="499597" cy="513761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sz="1000" dirty="0" smtClean="0">
              <a:solidFill>
                <a:schemeClr val="tx1"/>
              </a:solidFill>
            </a:endParaRPr>
          </a:p>
          <a:p>
            <a:pPr algn="ctr"/>
            <a:endParaRPr lang="en-US" altLang="ko-KR" sz="700" dirty="0" smtClean="0">
              <a:solidFill>
                <a:schemeClr val="tx1"/>
              </a:solidFill>
            </a:endParaRPr>
          </a:p>
        </p:txBody>
      </p:sp>
      <p:sp>
        <p:nvSpPr>
          <p:cNvPr id="29" name="정육면체 28"/>
          <p:cNvSpPr/>
          <p:nvPr/>
        </p:nvSpPr>
        <p:spPr>
          <a:xfrm>
            <a:off x="5401849" y="5637708"/>
            <a:ext cx="499597" cy="513761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sz="1000" dirty="0" smtClean="0">
              <a:solidFill>
                <a:schemeClr val="tx1"/>
              </a:solidFill>
            </a:endParaRPr>
          </a:p>
          <a:p>
            <a:pPr algn="ctr"/>
            <a:endParaRPr lang="en-US" altLang="ko-KR" sz="700" dirty="0" smtClean="0">
              <a:solidFill>
                <a:schemeClr val="tx1"/>
              </a:solidFill>
            </a:endParaRPr>
          </a:p>
        </p:txBody>
      </p:sp>
      <p:sp>
        <p:nvSpPr>
          <p:cNvPr id="30" name="정육면체 29"/>
          <p:cNvSpPr/>
          <p:nvPr/>
        </p:nvSpPr>
        <p:spPr>
          <a:xfrm>
            <a:off x="4212360" y="5637708"/>
            <a:ext cx="499597" cy="489255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sz="1000" dirty="0" smtClean="0">
              <a:solidFill>
                <a:schemeClr val="tx1"/>
              </a:solidFill>
            </a:endParaRPr>
          </a:p>
          <a:p>
            <a:pPr algn="ctr"/>
            <a:endParaRPr lang="en-US" altLang="ko-KR" sz="700" dirty="0" smtClean="0">
              <a:solidFill>
                <a:schemeClr val="tx1"/>
              </a:solidFill>
            </a:endParaRPr>
          </a:p>
        </p:txBody>
      </p:sp>
      <p:sp>
        <p:nvSpPr>
          <p:cNvPr id="31" name="내용 개체 틀 2"/>
          <p:cNvSpPr txBox="1">
            <a:spLocks/>
          </p:cNvSpPr>
          <p:nvPr/>
        </p:nvSpPr>
        <p:spPr>
          <a:xfrm>
            <a:off x="3062985" y="2468334"/>
            <a:ext cx="5787512" cy="369598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1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1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1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1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1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1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1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1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1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Increase in …</a:t>
            </a:r>
            <a:endParaRPr lang="en-US" altLang="ko-KR" kern="0" dirty="0"/>
          </a:p>
          <a:p>
            <a:pPr lvl="1"/>
            <a:r>
              <a:rPr lang="en-US" altLang="ko-KR" sz="2400" dirty="0" smtClean="0">
                <a:cs typeface="Times New Roman" panose="02020603050405020304" pitchFamily="18" charset="0"/>
              </a:rPr>
              <a:t>Dimension (context information)</a:t>
            </a:r>
          </a:p>
          <a:p>
            <a:pPr lvl="1"/>
            <a:endParaRPr lang="en-US" altLang="ko-KR" sz="1700" dirty="0">
              <a:cs typeface="Times New Roman" panose="02020603050405020304" pitchFamily="18" charset="0"/>
            </a:endParaRPr>
          </a:p>
          <a:p>
            <a:pPr lvl="1"/>
            <a:endParaRPr lang="en-US" altLang="ko-KR" sz="1700" dirty="0" smtClean="0">
              <a:cs typeface="Times New Roman" panose="02020603050405020304" pitchFamily="18" charset="0"/>
            </a:endParaRPr>
          </a:p>
          <a:p>
            <a:pPr lvl="1"/>
            <a:r>
              <a:rPr lang="en-US" altLang="ko-KR" sz="2400" dirty="0" smtClean="0">
                <a:cs typeface="Times New Roman" panose="02020603050405020304" pitchFamily="18" charset="0"/>
              </a:rPr>
              <a:t>Mode length (# users and # movies)</a:t>
            </a:r>
          </a:p>
          <a:p>
            <a:pPr lvl="1"/>
            <a:endParaRPr lang="en-US" altLang="ko-KR" sz="1700" dirty="0">
              <a:cs typeface="Times New Roman" panose="02020603050405020304" pitchFamily="18" charset="0"/>
            </a:endParaRPr>
          </a:p>
          <a:p>
            <a:pPr lvl="1"/>
            <a:endParaRPr lang="en-US" altLang="ko-KR" sz="1700" dirty="0" smtClean="0">
              <a:cs typeface="Times New Roman" panose="02020603050405020304" pitchFamily="18" charset="0"/>
            </a:endParaRPr>
          </a:p>
          <a:p>
            <a:pPr lvl="1"/>
            <a:r>
              <a:rPr lang="en-US" altLang="ko-KR" sz="2400" dirty="0" smtClean="0">
                <a:cs typeface="Times New Roman" panose="02020603050405020304" pitchFamily="18" charset="0"/>
              </a:rPr>
              <a:t># observations (# reviews)</a:t>
            </a:r>
            <a:endParaRPr lang="ko-KR" altLang="en-US" sz="2400" dirty="0" smtClean="0">
              <a:cs typeface="Times New Roman" panose="02020603050405020304" pitchFamily="18" charset="0"/>
            </a:endParaRPr>
          </a:p>
          <a:p>
            <a:endParaRPr lang="en-US" altLang="ko-KR" sz="2400" kern="0" dirty="0"/>
          </a:p>
        </p:txBody>
      </p:sp>
      <p:grpSp>
        <p:nvGrpSpPr>
          <p:cNvPr id="32" name="그룹 31"/>
          <p:cNvGrpSpPr/>
          <p:nvPr/>
        </p:nvGrpSpPr>
        <p:grpSpPr>
          <a:xfrm>
            <a:off x="369008" y="2567213"/>
            <a:ext cx="3025677" cy="2809101"/>
            <a:chOff x="383274" y="1695529"/>
            <a:chExt cx="1908413" cy="1798475"/>
          </a:xfrm>
        </p:grpSpPr>
        <p:sp>
          <p:nvSpPr>
            <p:cNvPr id="33" name="직사각형 32"/>
            <p:cNvSpPr/>
            <p:nvPr/>
          </p:nvSpPr>
          <p:spPr bwMode="auto">
            <a:xfrm>
              <a:off x="1121882" y="1959862"/>
              <a:ext cx="900000" cy="90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83274" y="2336158"/>
              <a:ext cx="374705" cy="857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Ann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Tom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Sam</a:t>
              </a:r>
            </a:p>
          </p:txBody>
        </p:sp>
        <p:sp>
          <p:nvSpPr>
            <p:cNvPr id="35" name="직사각형 34"/>
            <p:cNvSpPr/>
            <p:nvPr/>
          </p:nvSpPr>
          <p:spPr bwMode="auto">
            <a:xfrm>
              <a:off x="935168" y="2137782"/>
              <a:ext cx="900000" cy="90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 bwMode="auto">
            <a:xfrm>
              <a:off x="755768" y="2317782"/>
              <a:ext cx="900000" cy="90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cxnSp>
          <p:nvCxnSpPr>
            <p:cNvPr id="37" name="직선 연결선 36"/>
            <p:cNvCxnSpPr/>
            <p:nvPr/>
          </p:nvCxnSpPr>
          <p:spPr bwMode="auto">
            <a:xfrm>
              <a:off x="746373" y="2625968"/>
              <a:ext cx="900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직선 연결선 37"/>
            <p:cNvCxnSpPr/>
            <p:nvPr/>
          </p:nvCxnSpPr>
          <p:spPr bwMode="auto">
            <a:xfrm>
              <a:off x="746373" y="2912614"/>
              <a:ext cx="900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직선 연결선 38"/>
            <p:cNvCxnSpPr/>
            <p:nvPr/>
          </p:nvCxnSpPr>
          <p:spPr bwMode="auto">
            <a:xfrm flipV="1">
              <a:off x="1042752" y="2317782"/>
              <a:ext cx="0" cy="90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직선 연결선 39"/>
            <p:cNvCxnSpPr/>
            <p:nvPr/>
          </p:nvCxnSpPr>
          <p:spPr bwMode="auto">
            <a:xfrm flipV="1">
              <a:off x="1345224" y="2309914"/>
              <a:ext cx="0" cy="90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" name="TextBox 40"/>
            <p:cNvSpPr txBox="1"/>
            <p:nvPr/>
          </p:nvSpPr>
          <p:spPr>
            <a:xfrm>
              <a:off x="719899" y="3168875"/>
              <a:ext cx="1571788" cy="325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Up  Cars  Tangled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93661" y="2246386"/>
              <a:ext cx="275940" cy="372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97802" y="2541028"/>
              <a:ext cx="275940" cy="372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7471" y="2547123"/>
              <a:ext cx="275940" cy="372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97129" y="2843252"/>
              <a:ext cx="275940" cy="372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6362" y="1874427"/>
              <a:ext cx="407666" cy="236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2013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53146" y="1695529"/>
              <a:ext cx="407666" cy="236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2014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8562" y="2064894"/>
              <a:ext cx="407666" cy="236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2012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9" name="정육면체 48"/>
          <p:cNvSpPr/>
          <p:nvPr/>
        </p:nvSpPr>
        <p:spPr>
          <a:xfrm>
            <a:off x="4317421" y="4684603"/>
            <a:ext cx="314436" cy="32335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sz="1000" dirty="0" smtClean="0">
              <a:solidFill>
                <a:schemeClr val="tx1"/>
              </a:solidFill>
            </a:endParaRPr>
          </a:p>
          <a:p>
            <a:pPr algn="ctr"/>
            <a:endParaRPr lang="en-US" altLang="ko-KR" sz="700" dirty="0" smtClean="0">
              <a:solidFill>
                <a:schemeClr val="tx1"/>
              </a:solidFill>
            </a:endParaRPr>
          </a:p>
        </p:txBody>
      </p:sp>
      <p:sp>
        <p:nvSpPr>
          <p:cNvPr id="50" name="정육면체 49"/>
          <p:cNvSpPr/>
          <p:nvPr/>
        </p:nvSpPr>
        <p:spPr>
          <a:xfrm>
            <a:off x="6713618" y="4480411"/>
            <a:ext cx="636079" cy="654113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sz="1000" dirty="0" smtClean="0">
              <a:solidFill>
                <a:schemeClr val="tx1"/>
              </a:solidFill>
            </a:endParaRPr>
          </a:p>
          <a:p>
            <a:pPr algn="ctr"/>
            <a:endParaRPr lang="en-US" altLang="ko-KR" sz="700" dirty="0" smtClean="0">
              <a:solidFill>
                <a:schemeClr val="tx1"/>
              </a:solidFill>
            </a:endParaRPr>
          </a:p>
        </p:txBody>
      </p:sp>
      <p:sp>
        <p:nvSpPr>
          <p:cNvPr id="51" name="직사각형 50"/>
          <p:cNvSpPr/>
          <p:nvPr/>
        </p:nvSpPr>
        <p:spPr bwMode="auto">
          <a:xfrm>
            <a:off x="4437284" y="5988510"/>
            <a:ext cx="762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52" name="직사각형 51"/>
          <p:cNvSpPr/>
          <p:nvPr/>
        </p:nvSpPr>
        <p:spPr bwMode="auto">
          <a:xfrm>
            <a:off x="4332659" y="5831236"/>
            <a:ext cx="762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53" name="직사각형 52"/>
          <p:cNvSpPr/>
          <p:nvPr/>
        </p:nvSpPr>
        <p:spPr bwMode="auto">
          <a:xfrm>
            <a:off x="5661124" y="5914050"/>
            <a:ext cx="762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54" name="직사각형 53"/>
          <p:cNvSpPr/>
          <p:nvPr/>
        </p:nvSpPr>
        <p:spPr bwMode="auto">
          <a:xfrm>
            <a:off x="5529344" y="6004048"/>
            <a:ext cx="762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55" name="직사각형 54"/>
          <p:cNvSpPr/>
          <p:nvPr/>
        </p:nvSpPr>
        <p:spPr bwMode="auto">
          <a:xfrm>
            <a:off x="6836963" y="5875950"/>
            <a:ext cx="762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56" name="직사각형 55"/>
          <p:cNvSpPr/>
          <p:nvPr/>
        </p:nvSpPr>
        <p:spPr bwMode="auto">
          <a:xfrm>
            <a:off x="6960572" y="5971307"/>
            <a:ext cx="762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57" name="직사각형 56"/>
          <p:cNvSpPr/>
          <p:nvPr/>
        </p:nvSpPr>
        <p:spPr bwMode="auto">
          <a:xfrm>
            <a:off x="6981189" y="5837850"/>
            <a:ext cx="762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58" name="직사각형 57"/>
          <p:cNvSpPr/>
          <p:nvPr/>
        </p:nvSpPr>
        <p:spPr bwMode="auto">
          <a:xfrm>
            <a:off x="6802782" y="5982033"/>
            <a:ext cx="762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59" name="직사각형 58"/>
          <p:cNvSpPr/>
          <p:nvPr/>
        </p:nvSpPr>
        <p:spPr bwMode="auto">
          <a:xfrm>
            <a:off x="5484422" y="5837850"/>
            <a:ext cx="762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60" name="직사각형 59"/>
          <p:cNvSpPr/>
          <p:nvPr/>
        </p:nvSpPr>
        <p:spPr bwMode="auto">
          <a:xfrm>
            <a:off x="4286089" y="3590156"/>
            <a:ext cx="381608" cy="38160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61" name="정육면체 60"/>
          <p:cNvSpPr/>
          <p:nvPr/>
        </p:nvSpPr>
        <p:spPr>
          <a:xfrm>
            <a:off x="5425256" y="3458003"/>
            <a:ext cx="499597" cy="513761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sz="1000" dirty="0" smtClean="0">
              <a:solidFill>
                <a:schemeClr val="tx1"/>
              </a:solidFill>
            </a:endParaRPr>
          </a:p>
          <a:p>
            <a:pPr algn="ctr"/>
            <a:endParaRPr lang="en-US" altLang="ko-KR" sz="700" dirty="0" smtClean="0">
              <a:solidFill>
                <a:schemeClr val="tx1"/>
              </a:solidFill>
            </a:endParaRPr>
          </a:p>
        </p:txBody>
      </p:sp>
      <p:sp>
        <p:nvSpPr>
          <p:cNvPr id="62" name="오른쪽 화살표 61"/>
          <p:cNvSpPr/>
          <p:nvPr/>
        </p:nvSpPr>
        <p:spPr bwMode="auto">
          <a:xfrm>
            <a:off x="4936170" y="3647757"/>
            <a:ext cx="342889" cy="242622"/>
          </a:xfrm>
          <a:prstGeom prst="righ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63" name="오른쪽 화살표 62"/>
          <p:cNvSpPr/>
          <p:nvPr/>
        </p:nvSpPr>
        <p:spPr bwMode="auto">
          <a:xfrm>
            <a:off x="6184334" y="3659649"/>
            <a:ext cx="342889" cy="242622"/>
          </a:xfrm>
          <a:prstGeom prst="righ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64" name="정육면체 63"/>
          <p:cNvSpPr/>
          <p:nvPr/>
        </p:nvSpPr>
        <p:spPr>
          <a:xfrm>
            <a:off x="6700155" y="3470066"/>
            <a:ext cx="499597" cy="513761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sz="1000" dirty="0" smtClean="0">
              <a:solidFill>
                <a:schemeClr val="tx1"/>
              </a:solidFill>
            </a:endParaRPr>
          </a:p>
          <a:p>
            <a:pPr algn="ctr"/>
            <a:endParaRPr lang="en-US" altLang="ko-KR" sz="700" dirty="0" smtClean="0">
              <a:solidFill>
                <a:schemeClr val="tx1"/>
              </a:solidFill>
            </a:endParaRPr>
          </a:p>
        </p:txBody>
      </p:sp>
      <p:sp>
        <p:nvSpPr>
          <p:cNvPr id="65" name="정육면체 64"/>
          <p:cNvSpPr/>
          <p:nvPr/>
        </p:nvSpPr>
        <p:spPr>
          <a:xfrm>
            <a:off x="7146159" y="3470477"/>
            <a:ext cx="499597" cy="513761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sz="1000" dirty="0" smtClean="0">
              <a:solidFill>
                <a:schemeClr val="tx1"/>
              </a:solidFill>
            </a:endParaRPr>
          </a:p>
          <a:p>
            <a:pPr algn="ctr"/>
            <a:endParaRPr lang="en-US" altLang="ko-KR" sz="700" dirty="0" smtClean="0">
              <a:solidFill>
                <a:schemeClr val="tx1"/>
              </a:solidFill>
            </a:endParaRPr>
          </a:p>
        </p:txBody>
      </p:sp>
      <p:sp>
        <p:nvSpPr>
          <p:cNvPr id="66" name="정육면체 65"/>
          <p:cNvSpPr/>
          <p:nvPr/>
        </p:nvSpPr>
        <p:spPr>
          <a:xfrm>
            <a:off x="5420096" y="4567887"/>
            <a:ext cx="499597" cy="513761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sz="1000" dirty="0" smtClean="0">
              <a:solidFill>
                <a:schemeClr val="tx1"/>
              </a:solidFill>
            </a:endParaRPr>
          </a:p>
          <a:p>
            <a:pPr algn="ctr"/>
            <a:endParaRPr lang="en-US" altLang="ko-KR" sz="700" dirty="0" smtClean="0">
              <a:solidFill>
                <a:schemeClr val="tx1"/>
              </a:solidFill>
            </a:endParaRPr>
          </a:p>
        </p:txBody>
      </p:sp>
      <p:sp>
        <p:nvSpPr>
          <p:cNvPr id="67" name="오른쪽 화살표 66"/>
          <p:cNvSpPr/>
          <p:nvPr/>
        </p:nvSpPr>
        <p:spPr bwMode="auto">
          <a:xfrm>
            <a:off x="4936170" y="4724967"/>
            <a:ext cx="342889" cy="242622"/>
          </a:xfrm>
          <a:prstGeom prst="righ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68" name="오른쪽 화살표 67"/>
          <p:cNvSpPr/>
          <p:nvPr/>
        </p:nvSpPr>
        <p:spPr bwMode="auto">
          <a:xfrm>
            <a:off x="6171982" y="4718263"/>
            <a:ext cx="342889" cy="242622"/>
          </a:xfrm>
          <a:prstGeom prst="righ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69" name="오른쪽 화살표 68"/>
          <p:cNvSpPr/>
          <p:nvPr/>
        </p:nvSpPr>
        <p:spPr bwMode="auto">
          <a:xfrm>
            <a:off x="4931536" y="5777511"/>
            <a:ext cx="342889" cy="242622"/>
          </a:xfrm>
          <a:prstGeom prst="righ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70" name="오른쪽 화살표 69"/>
          <p:cNvSpPr/>
          <p:nvPr/>
        </p:nvSpPr>
        <p:spPr bwMode="auto">
          <a:xfrm>
            <a:off x="6176319" y="5783988"/>
            <a:ext cx="342889" cy="242622"/>
          </a:xfrm>
          <a:prstGeom prst="righ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71" name="직사각형 70"/>
          <p:cNvSpPr/>
          <p:nvPr/>
        </p:nvSpPr>
        <p:spPr bwMode="auto">
          <a:xfrm>
            <a:off x="7050821" y="6063244"/>
            <a:ext cx="762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513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16"/>
    </mc:Choice>
    <mc:Fallback xmlns="">
      <p:transition spd="slow" advTm="2661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Tensor Factorization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37150"/>
          </a:xfrm>
        </p:spPr>
        <p:txBody>
          <a:bodyPr>
            <a:noAutofit/>
          </a:bodyPr>
          <a:lstStyle/>
          <a:p>
            <a:r>
              <a:rPr lang="en-US" altLang="ko-KR" dirty="0" smtClean="0"/>
              <a:t>Given a tensor, decompose the tensor into a core tensor and factor matrices whose product approximates the original tensor</a:t>
            </a:r>
          </a:p>
          <a:p>
            <a:pPr marL="0" indent="0">
              <a:buNone/>
            </a:pPr>
            <a:endParaRPr lang="en-US" altLang="ko-KR" dirty="0" smtClean="0"/>
          </a:p>
          <a:p>
            <a:pPr lvl="1"/>
            <a:endParaRPr lang="en-US" altLang="ko-KR" sz="2600" dirty="0" smtClean="0"/>
          </a:p>
          <a:p>
            <a:endParaRPr lang="en-US" altLang="ko-KR" dirty="0" smtClean="0"/>
          </a:p>
          <a:p>
            <a:endParaRPr lang="en-US" altLang="ko-KR" dirty="0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>
          <a:xfrm>
            <a:off x="611560" y="6356350"/>
            <a:ext cx="1981200" cy="365760"/>
          </a:xfrm>
        </p:spPr>
        <p:txBody>
          <a:bodyPr/>
          <a:lstStyle/>
          <a:p>
            <a:fld id="{FCA4D171-18FD-4C7F-B4A1-026972CB0522}" type="slidenum">
              <a:rPr lang="ko-KR" altLang="en-US" smtClean="0"/>
              <a:t>5</a:t>
            </a:fld>
            <a:r>
              <a:rPr lang="ko-KR" altLang="en-US" dirty="0" smtClean="0"/>
              <a:t> </a:t>
            </a:r>
            <a:r>
              <a:rPr lang="en-US" altLang="ko-KR" dirty="0" smtClean="0"/>
              <a:t>/ 24</a:t>
            </a:r>
            <a:endParaRPr lang="ko-KR" altLang="en-US" dirty="0"/>
          </a:p>
        </p:txBody>
      </p:sp>
      <p:grpSp>
        <p:nvGrpSpPr>
          <p:cNvPr id="85" name="그룹 84"/>
          <p:cNvGrpSpPr/>
          <p:nvPr/>
        </p:nvGrpSpPr>
        <p:grpSpPr>
          <a:xfrm>
            <a:off x="0" y="0"/>
            <a:ext cx="9142897" cy="332656"/>
            <a:chOff x="0" y="0"/>
            <a:chExt cx="9142897" cy="332656"/>
          </a:xfrm>
        </p:grpSpPr>
        <p:sp>
          <p:nvSpPr>
            <p:cNvPr id="86" name="직사각형 85"/>
            <p:cNvSpPr/>
            <p:nvPr/>
          </p:nvSpPr>
          <p:spPr>
            <a:xfrm>
              <a:off x="0" y="0"/>
              <a:ext cx="1818000" cy="33265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>
                  <a:solidFill>
                    <a:schemeClr val="bg1"/>
                  </a:solidFill>
                </a:rPr>
                <a:t>Introduction</a:t>
              </a:r>
              <a:endParaRPr lang="ko-KR" altLang="en-US" sz="1700" dirty="0">
                <a:solidFill>
                  <a:schemeClr val="bg1"/>
                </a:solidFill>
              </a:endParaRPr>
            </a:p>
          </p:txBody>
        </p:sp>
        <p:sp>
          <p:nvSpPr>
            <p:cNvPr id="87" name="직사각형 86"/>
            <p:cNvSpPr/>
            <p:nvPr/>
          </p:nvSpPr>
          <p:spPr>
            <a:xfrm>
              <a:off x="1832855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Problem definition</a:t>
              </a:r>
              <a:endParaRPr lang="ko-KR" altLang="en-US" sz="1700" dirty="0"/>
            </a:p>
          </p:txBody>
        </p:sp>
        <p:sp>
          <p:nvSpPr>
            <p:cNvPr id="88" name="직사각형 87"/>
            <p:cNvSpPr/>
            <p:nvPr/>
          </p:nvSpPr>
          <p:spPr>
            <a:xfrm>
              <a:off x="3666422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Proposed  method</a:t>
              </a:r>
              <a:endParaRPr lang="ko-KR" altLang="en-US" sz="1700" dirty="0"/>
            </a:p>
          </p:txBody>
        </p:sp>
        <p:sp>
          <p:nvSpPr>
            <p:cNvPr id="89" name="직사각형 88"/>
            <p:cNvSpPr/>
            <p:nvPr/>
          </p:nvSpPr>
          <p:spPr>
            <a:xfrm>
              <a:off x="5499065" y="1188"/>
              <a:ext cx="1818000" cy="33146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Experiments</a:t>
              </a:r>
              <a:endParaRPr lang="ko-KR" altLang="en-US" sz="1700" dirty="0"/>
            </a:p>
          </p:txBody>
        </p:sp>
        <p:sp>
          <p:nvSpPr>
            <p:cNvPr id="90" name="직사각형 89"/>
            <p:cNvSpPr/>
            <p:nvPr/>
          </p:nvSpPr>
          <p:spPr>
            <a:xfrm>
              <a:off x="7324897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Conclusion</a:t>
              </a:r>
              <a:endParaRPr lang="ko-KR" altLang="en-US" sz="1700" dirty="0"/>
            </a:p>
          </p:txBody>
        </p:sp>
      </p:grpSp>
      <p:pic>
        <p:nvPicPr>
          <p:cNvPr id="64" name="그림 6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71"/>
          <a:stretch/>
        </p:blipFill>
        <p:spPr>
          <a:xfrm>
            <a:off x="560620" y="2708920"/>
            <a:ext cx="802276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0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86"/>
    </mc:Choice>
    <mc:Fallback xmlns="">
      <p:transition spd="slow" advTm="1168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Tensor Factorization 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37150"/>
          </a:xfrm>
        </p:spPr>
        <p:txBody>
          <a:bodyPr>
            <a:noAutofit/>
          </a:bodyPr>
          <a:lstStyle/>
          <a:p>
            <a:r>
              <a:rPr lang="en-US" altLang="ko-KR" dirty="0" smtClean="0"/>
              <a:t>Factorizing partially observable tensors has been used in many data mining applications</a:t>
            </a:r>
          </a:p>
          <a:p>
            <a:pPr lvl="1"/>
            <a:r>
              <a:rPr lang="en-US" altLang="ko-KR" sz="2400" dirty="0" smtClean="0"/>
              <a:t>Context-aware recommendation (</a:t>
            </a:r>
            <a:r>
              <a:rPr lang="en-US" altLang="ko-KR" sz="2400" dirty="0"/>
              <a:t>A. </a:t>
            </a:r>
            <a:r>
              <a:rPr lang="en-US" altLang="ko-KR" sz="2400" dirty="0" err="1" smtClean="0"/>
              <a:t>Karatzoglou</a:t>
            </a:r>
            <a:r>
              <a:rPr lang="en-US" altLang="ko-KR" sz="2400" dirty="0" smtClean="0"/>
              <a:t> et al., 2010)</a:t>
            </a:r>
          </a:p>
          <a:p>
            <a:pPr lvl="1"/>
            <a:r>
              <a:rPr lang="en-US" altLang="ko-KR" sz="2400" dirty="0" smtClean="0"/>
              <a:t>Social network analysis (</a:t>
            </a:r>
            <a:r>
              <a:rPr lang="en-US" altLang="ko-KR" sz="2400" dirty="0"/>
              <a:t>D. M. </a:t>
            </a:r>
            <a:r>
              <a:rPr lang="en-US" altLang="ko-KR" sz="2400" dirty="0" err="1" smtClean="0"/>
              <a:t>Dunlavy</a:t>
            </a:r>
            <a:r>
              <a:rPr lang="en-US" altLang="ko-KR" sz="2400" dirty="0" smtClean="0"/>
              <a:t> et al., 2011)</a:t>
            </a:r>
          </a:p>
          <a:p>
            <a:pPr lvl="1"/>
            <a:r>
              <a:rPr lang="en-US" altLang="ko-KR" sz="2400" dirty="0" smtClean="0"/>
              <a:t>Personalized Web search (</a:t>
            </a:r>
            <a:r>
              <a:rPr lang="en-US" altLang="ko-KR" sz="2400" dirty="0"/>
              <a:t>J.-T. </a:t>
            </a:r>
            <a:r>
              <a:rPr lang="en-US" altLang="ko-KR" sz="2400" dirty="0" smtClean="0"/>
              <a:t>Sun</a:t>
            </a:r>
            <a:r>
              <a:rPr lang="en-US" altLang="ko-KR" sz="2400" dirty="0"/>
              <a:t> </a:t>
            </a:r>
            <a:r>
              <a:rPr lang="en-US" altLang="ko-KR" sz="2400" dirty="0" smtClean="0"/>
              <a:t>et al., 2005)</a:t>
            </a:r>
            <a:endParaRPr lang="en-US" altLang="ko-KR" sz="2400" dirty="0"/>
          </a:p>
          <a:p>
            <a:endParaRPr lang="en-US" altLang="ko-KR" b="1" i="1" dirty="0" smtClean="0"/>
          </a:p>
          <a:p>
            <a:r>
              <a:rPr lang="en-US" altLang="ko-KR" b="1" i="1" dirty="0" smtClean="0"/>
              <a:t>Given a high dimensional and large-scale tensor, </a:t>
            </a:r>
            <a:r>
              <a:rPr lang="en-US" altLang="ko-KR" b="1" i="1" dirty="0"/>
              <a:t>h</a:t>
            </a:r>
            <a:r>
              <a:rPr lang="en-US" altLang="ko-KR" b="1" i="1" dirty="0" smtClean="0"/>
              <a:t>ow can we factorize the tensor efficiently?</a:t>
            </a:r>
          </a:p>
          <a:p>
            <a:pPr lvl="1"/>
            <a:endParaRPr lang="en-US" altLang="ko-KR" sz="2600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pPr lvl="1"/>
            <a:endParaRPr lang="en-US" altLang="ko-KR" sz="2600" dirty="0" smtClean="0"/>
          </a:p>
          <a:p>
            <a:endParaRPr lang="en-US" altLang="ko-KR" dirty="0" smtClean="0"/>
          </a:p>
          <a:p>
            <a:endParaRPr lang="en-US" altLang="ko-KR" dirty="0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>
          <a:xfrm>
            <a:off x="611560" y="6356350"/>
            <a:ext cx="1981200" cy="365760"/>
          </a:xfrm>
        </p:spPr>
        <p:txBody>
          <a:bodyPr/>
          <a:lstStyle/>
          <a:p>
            <a:fld id="{FCA4D171-18FD-4C7F-B4A1-026972CB0522}" type="slidenum">
              <a:rPr lang="ko-KR" altLang="en-US" smtClean="0"/>
              <a:t>6</a:t>
            </a:fld>
            <a:r>
              <a:rPr lang="ko-KR" altLang="en-US" dirty="0" smtClean="0"/>
              <a:t> </a:t>
            </a:r>
            <a:r>
              <a:rPr lang="en-US" altLang="ko-KR" dirty="0" smtClean="0"/>
              <a:t>/ 24</a:t>
            </a:r>
            <a:endParaRPr lang="ko-KR" altLang="en-US" dirty="0"/>
          </a:p>
        </p:txBody>
      </p:sp>
      <p:grpSp>
        <p:nvGrpSpPr>
          <p:cNvPr id="85" name="그룹 84"/>
          <p:cNvGrpSpPr/>
          <p:nvPr/>
        </p:nvGrpSpPr>
        <p:grpSpPr>
          <a:xfrm>
            <a:off x="0" y="0"/>
            <a:ext cx="9142897" cy="332656"/>
            <a:chOff x="0" y="0"/>
            <a:chExt cx="9142897" cy="332656"/>
          </a:xfrm>
        </p:grpSpPr>
        <p:sp>
          <p:nvSpPr>
            <p:cNvPr id="86" name="직사각형 85"/>
            <p:cNvSpPr/>
            <p:nvPr/>
          </p:nvSpPr>
          <p:spPr>
            <a:xfrm>
              <a:off x="0" y="0"/>
              <a:ext cx="1818000" cy="33265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>
                  <a:solidFill>
                    <a:schemeClr val="bg1"/>
                  </a:solidFill>
                </a:rPr>
                <a:t>Introduction</a:t>
              </a:r>
              <a:endParaRPr lang="ko-KR" altLang="en-US" sz="1700" dirty="0">
                <a:solidFill>
                  <a:schemeClr val="bg1"/>
                </a:solidFill>
              </a:endParaRPr>
            </a:p>
          </p:txBody>
        </p:sp>
        <p:sp>
          <p:nvSpPr>
            <p:cNvPr id="87" name="직사각형 86"/>
            <p:cNvSpPr/>
            <p:nvPr/>
          </p:nvSpPr>
          <p:spPr>
            <a:xfrm>
              <a:off x="1832855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Problem definition</a:t>
              </a:r>
              <a:endParaRPr lang="ko-KR" altLang="en-US" sz="1700" dirty="0"/>
            </a:p>
          </p:txBody>
        </p:sp>
        <p:sp>
          <p:nvSpPr>
            <p:cNvPr id="88" name="직사각형 87"/>
            <p:cNvSpPr/>
            <p:nvPr/>
          </p:nvSpPr>
          <p:spPr>
            <a:xfrm>
              <a:off x="3666422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Proposed  method</a:t>
              </a:r>
              <a:endParaRPr lang="ko-KR" altLang="en-US" sz="1700" dirty="0"/>
            </a:p>
          </p:txBody>
        </p:sp>
        <p:sp>
          <p:nvSpPr>
            <p:cNvPr id="89" name="직사각형 88"/>
            <p:cNvSpPr/>
            <p:nvPr/>
          </p:nvSpPr>
          <p:spPr>
            <a:xfrm>
              <a:off x="5499065" y="1188"/>
              <a:ext cx="1818000" cy="33146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Experiments</a:t>
              </a:r>
              <a:endParaRPr lang="ko-KR" altLang="en-US" sz="1700" dirty="0"/>
            </a:p>
          </p:txBody>
        </p:sp>
        <p:sp>
          <p:nvSpPr>
            <p:cNvPr id="90" name="직사각형 89"/>
            <p:cNvSpPr/>
            <p:nvPr/>
          </p:nvSpPr>
          <p:spPr>
            <a:xfrm>
              <a:off x="7324897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Conclusion</a:t>
              </a:r>
              <a:endParaRPr lang="ko-KR" altLang="en-US" sz="17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9432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57"/>
    </mc:Choice>
    <mc:Fallback xmlns="">
      <p:transition spd="slow" advTm="1395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Overview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r>
              <a:rPr lang="en-US" altLang="ko-KR" dirty="0" smtClean="0"/>
              <a:t>Problem </a:t>
            </a:r>
            <a:r>
              <a:rPr lang="en-US" altLang="ko-KR" dirty="0"/>
              <a:t>definition</a:t>
            </a:r>
          </a:p>
          <a:p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Proposed method</a:t>
            </a:r>
          </a:p>
          <a:p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Experiments</a:t>
            </a:r>
          </a:p>
          <a:p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Conclusion</a:t>
            </a:r>
            <a:endParaRPr lang="ko-KR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D171-18FD-4C7F-B4A1-026972CB0522}" type="slidenum">
              <a:rPr lang="ko-KR" altLang="en-US" smtClean="0"/>
              <a:t>7</a:t>
            </a:fld>
            <a:r>
              <a:rPr lang="ko-KR" altLang="en-US" dirty="0" smtClean="0"/>
              <a:t> </a:t>
            </a:r>
            <a:r>
              <a:rPr lang="en-US" altLang="ko-KR" dirty="0" smtClean="0"/>
              <a:t>/ 24</a:t>
            </a:r>
            <a:endParaRPr lang="ko-KR" altLang="en-US" dirty="0"/>
          </a:p>
        </p:txBody>
      </p:sp>
      <p:grpSp>
        <p:nvGrpSpPr>
          <p:cNvPr id="15" name="그룹 14"/>
          <p:cNvGrpSpPr/>
          <p:nvPr/>
        </p:nvGrpSpPr>
        <p:grpSpPr>
          <a:xfrm>
            <a:off x="0" y="0"/>
            <a:ext cx="9142897" cy="332656"/>
            <a:chOff x="0" y="0"/>
            <a:chExt cx="9142897" cy="332656"/>
          </a:xfrm>
        </p:grpSpPr>
        <p:sp>
          <p:nvSpPr>
            <p:cNvPr id="16" name="직사각형 15"/>
            <p:cNvSpPr/>
            <p:nvPr/>
          </p:nvSpPr>
          <p:spPr>
            <a:xfrm>
              <a:off x="0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>
                  <a:solidFill>
                    <a:schemeClr val="bg1"/>
                  </a:solidFill>
                </a:rPr>
                <a:t>Introduction</a:t>
              </a:r>
              <a:endParaRPr lang="ko-KR" altLang="en-US" sz="1700" dirty="0">
                <a:solidFill>
                  <a:schemeClr val="bg1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832855" y="0"/>
              <a:ext cx="1818000" cy="33265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Problem definition</a:t>
              </a:r>
              <a:endParaRPr lang="ko-KR" altLang="en-US" sz="1700" dirty="0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666422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Proposed  method</a:t>
              </a:r>
              <a:endParaRPr lang="ko-KR" altLang="en-US" sz="1700" dirty="0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5499065" y="1188"/>
              <a:ext cx="1818000" cy="33146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Experiments</a:t>
              </a:r>
              <a:endParaRPr lang="ko-KR" altLang="en-US" sz="1700" dirty="0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7324897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Conclusion</a:t>
              </a:r>
              <a:endParaRPr lang="ko-KR" altLang="en-US" sz="17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532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"/>
    </mc:Choice>
    <mc:Fallback xmlns="">
      <p:transition spd="slow" advTm="85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CP Decomposition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D171-18FD-4C7F-B4A1-026972CB0522}" type="slidenum">
              <a:rPr lang="ko-KR" altLang="en-US" smtClean="0"/>
              <a:t>8</a:t>
            </a:fld>
            <a:r>
              <a:rPr lang="ko-KR" altLang="en-US" dirty="0" smtClean="0"/>
              <a:t> </a:t>
            </a:r>
            <a:r>
              <a:rPr lang="en-US" altLang="ko-KR" dirty="0" smtClean="0"/>
              <a:t>/ 24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79296" cy="473008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CP decomposition (</a:t>
            </a:r>
            <a:r>
              <a:rPr lang="en-US" altLang="ko-KR" dirty="0" err="1" smtClean="0"/>
              <a:t>Harshman</a:t>
            </a:r>
            <a:r>
              <a:rPr lang="en-US" altLang="ko-KR" dirty="0" smtClean="0"/>
              <a:t> et al., 1970)</a:t>
            </a:r>
          </a:p>
          <a:p>
            <a:pPr lvl="1"/>
            <a:r>
              <a:rPr lang="en-US" altLang="ko-KR" sz="2400" dirty="0"/>
              <a:t>W</a:t>
            </a:r>
            <a:r>
              <a:rPr lang="en-US" altLang="ko-KR" sz="2400" dirty="0" smtClean="0"/>
              <a:t>idely-used tensor factorization method</a:t>
            </a:r>
          </a:p>
          <a:p>
            <a:pPr lvl="1"/>
            <a:r>
              <a:rPr lang="en-US" altLang="ko-KR" sz="2400" dirty="0" smtClean="0"/>
              <a:t>Given a tensor, CP decomposition factorizes the tensor </a:t>
            </a:r>
            <a:r>
              <a:rPr lang="en-US" altLang="ko-KR" sz="2400" dirty="0"/>
              <a:t>into a sum of </a:t>
            </a:r>
            <a:r>
              <a:rPr lang="en-US" altLang="ko-KR" sz="2400" dirty="0" smtClean="0"/>
              <a:t>rank-one tensors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0" y="0"/>
            <a:ext cx="9142897" cy="332656"/>
            <a:chOff x="0" y="0"/>
            <a:chExt cx="9142897" cy="332656"/>
          </a:xfrm>
        </p:grpSpPr>
        <p:sp>
          <p:nvSpPr>
            <p:cNvPr id="6" name="직사각형 5"/>
            <p:cNvSpPr/>
            <p:nvPr/>
          </p:nvSpPr>
          <p:spPr>
            <a:xfrm>
              <a:off x="0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>
                  <a:solidFill>
                    <a:schemeClr val="bg1"/>
                  </a:solidFill>
                </a:rPr>
                <a:t>Introduction</a:t>
              </a:r>
              <a:endParaRPr lang="ko-KR" altLang="en-US" sz="1700" dirty="0">
                <a:solidFill>
                  <a:schemeClr val="bg1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832855" y="0"/>
              <a:ext cx="1818000" cy="33265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Problem definition</a:t>
              </a:r>
              <a:endParaRPr lang="ko-KR" altLang="en-US" sz="1700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666422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Proposed  method</a:t>
              </a:r>
              <a:endParaRPr lang="ko-KR" altLang="en-US" sz="1700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5499065" y="1188"/>
              <a:ext cx="1818000" cy="33146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Experiments</a:t>
              </a:r>
              <a:endParaRPr lang="ko-KR" altLang="en-US" sz="1700" dirty="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7324897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Conclusion</a:t>
              </a:r>
              <a:endParaRPr lang="ko-KR" altLang="en-US" sz="1700" dirty="0"/>
            </a:p>
          </p:txBody>
        </p:sp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6675" y="3708429"/>
            <a:ext cx="5877365" cy="144788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71"/>
          <a:stretch/>
        </p:blipFill>
        <p:spPr>
          <a:xfrm>
            <a:off x="-507247" y="3464199"/>
            <a:ext cx="4268744" cy="1724129"/>
          </a:xfrm>
          <a:prstGeom prst="rect">
            <a:avLst/>
          </a:prstGeom>
        </p:spPr>
      </p:pic>
      <p:sp>
        <p:nvSpPr>
          <p:cNvPr id="13" name="왼쪽 중괄호 12"/>
          <p:cNvSpPr/>
          <p:nvPr/>
        </p:nvSpPr>
        <p:spPr>
          <a:xfrm rot="16200000">
            <a:off x="5940081" y="2879399"/>
            <a:ext cx="440874" cy="53199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982534" y="5772080"/>
                <a:ext cx="2851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400" dirty="0" smtClean="0"/>
                  <a:t>rank-</a:t>
                </a:r>
                <a14:m>
                  <m:oMath xmlns:m="http://schemas.openxmlformats.org/officeDocument/2006/math">
                    <m:r>
                      <a:rPr lang="en-US" altLang="ko-KR" sz="2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ko-KR" sz="2400" dirty="0" smtClean="0"/>
                  <a:t> factorization</a:t>
                </a:r>
                <a:endParaRPr lang="ko-KR" alt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534" y="5772080"/>
                <a:ext cx="2851062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3205" t="-10526" b="-289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타원 20"/>
          <p:cNvSpPr/>
          <p:nvPr/>
        </p:nvSpPr>
        <p:spPr>
          <a:xfrm>
            <a:off x="5242477" y="3503983"/>
            <a:ext cx="1525762" cy="184321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5160082" y="2940637"/>
            <a:ext cx="2000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FF0000"/>
                </a:solidFill>
              </a:rPr>
              <a:t>2</a:t>
            </a:r>
            <a:r>
              <a:rPr lang="en-US" altLang="ko-KR" sz="2400" baseline="30000" dirty="0" smtClean="0">
                <a:solidFill>
                  <a:srgbClr val="FF0000"/>
                </a:solidFill>
              </a:rPr>
              <a:t>nd</a:t>
            </a:r>
            <a:r>
              <a:rPr lang="en-US" altLang="ko-KR" sz="2400" dirty="0" smtClean="0">
                <a:solidFill>
                  <a:srgbClr val="FF0000"/>
                </a:solidFill>
              </a:rPr>
              <a:t> column set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3347864" y="3501008"/>
            <a:ext cx="1525762" cy="184321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139966" y="2940637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FF0000"/>
                </a:solidFill>
              </a:rPr>
              <a:t>1</a:t>
            </a:r>
            <a:r>
              <a:rPr lang="en-US" altLang="ko-KR" sz="2400" baseline="30000" dirty="0" smtClean="0">
                <a:solidFill>
                  <a:srgbClr val="FF0000"/>
                </a:solidFill>
              </a:rPr>
              <a:t>st</a:t>
            </a:r>
            <a:r>
              <a:rPr lang="en-US" altLang="ko-KR" sz="2400" dirty="0" smtClean="0">
                <a:solidFill>
                  <a:srgbClr val="FF0000"/>
                </a:solidFill>
              </a:rPr>
              <a:t> column set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005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13"/>
    </mc:Choice>
    <mc:Fallback xmlns="">
      <p:transition spd="slow" advTm="313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CP Decomposition </a:t>
            </a:r>
            <a:r>
              <a:rPr lang="en-US" altLang="ko-KR" smtClean="0"/>
              <a:t>(cont.)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D171-18FD-4C7F-B4A1-026972CB0522}" type="slidenum">
              <a:rPr lang="ko-KR" altLang="en-US" smtClean="0"/>
              <a:t>9</a:t>
            </a:fld>
            <a:r>
              <a:rPr lang="ko-KR" altLang="en-US" dirty="0" smtClean="0"/>
              <a:t> </a:t>
            </a:r>
            <a:r>
              <a:rPr lang="en-US" altLang="ko-KR" dirty="0" smtClean="0"/>
              <a:t>/ 24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579296" cy="4946104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 smtClean="0"/>
                  <a:t>Alternating Least Square (ALS)</a:t>
                </a:r>
              </a:p>
              <a:p>
                <a:pPr lvl="1"/>
                <a:r>
                  <a:rPr lang="en-US" altLang="ko-KR" sz="2400" dirty="0" smtClean="0"/>
                  <a:t>widely-used algorithm for CP decomposition of partially observable tensors</a:t>
                </a:r>
              </a:p>
              <a:p>
                <a:pPr lvl="1"/>
                <a:r>
                  <a:rPr lang="en-US" altLang="ko-KR" sz="2400" dirty="0" smtClean="0">
                    <a:solidFill>
                      <a:srgbClr val="0070C0"/>
                    </a:solidFill>
                  </a:rPr>
                  <a:t>(+) accurate </a:t>
                </a:r>
                <a:endParaRPr lang="en-US" altLang="ko-KR" sz="2400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altLang="ko-KR" sz="2400" dirty="0" smtClean="0">
                    <a:solidFill>
                      <a:srgbClr val="0070C0"/>
                    </a:solidFill>
                  </a:rPr>
                  <a:t>(+) parallelizable in distributed environments</a:t>
                </a:r>
              </a:p>
              <a:p>
                <a:pPr lvl="1"/>
                <a:r>
                  <a:rPr lang="en-US" altLang="ko-KR" sz="2400" dirty="0" smtClean="0">
                    <a:solidFill>
                      <a:srgbClr val="FF0000"/>
                    </a:solidFill>
                  </a:rPr>
                  <a:t>(-) limited scalability</a:t>
                </a:r>
              </a:p>
              <a:p>
                <a:pPr lvl="2"/>
                <a:r>
                  <a:rPr lang="en-US" altLang="ko-KR" sz="2400" dirty="0" smtClean="0">
                    <a:solidFill>
                      <a:srgbClr val="FF0000"/>
                    </a:solidFill>
                  </a:rPr>
                  <a:t>Time complexity: </a:t>
                </a:r>
                <a14:m>
                  <m:oMath xmlns:m="http://schemas.openxmlformats.org/officeDocument/2006/math">
                    <m:r>
                      <a:rPr lang="en-US" altLang="ko-K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altLang="ko-KR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ko-K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ko-KR" sz="2400" dirty="0" smtClean="0">
                    <a:solidFill>
                      <a:srgbClr val="FF0000"/>
                    </a:solidFill>
                  </a:rPr>
                  <a:t> / Space complexity: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altLang="ko-K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US" altLang="ko-KR" sz="2400" dirty="0" smtClean="0">
                  <a:solidFill>
                    <a:srgbClr val="FF0000"/>
                  </a:solidFill>
                </a:endParaRPr>
              </a:p>
              <a:p>
                <a:endParaRPr lang="en-US" altLang="ko-KR" sz="2200" b="1" i="1" dirty="0" smtClean="0"/>
              </a:p>
              <a:p>
                <a:r>
                  <a:rPr lang="en-US" altLang="ko-KR" b="1" i="1" dirty="0" smtClean="0"/>
                  <a:t>Given a high-dimensional and large-scale tensor, how can we CP decompose the tensor in an accurate, parallel, and scalable manner?</a:t>
                </a:r>
              </a:p>
            </p:txBody>
          </p:sp>
        </mc:Choice>
        <mc:Fallback xmlns="">
          <p:sp>
            <p:nvSpPr>
              <p:cNvPr id="4" name="내용 개체 틀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579296" cy="4946104"/>
              </a:xfrm>
              <a:blipFill rotWithShape="0">
                <a:blip r:embed="rId3"/>
                <a:stretch>
                  <a:fillRect l="-640" t="-11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그룹 4"/>
          <p:cNvGrpSpPr/>
          <p:nvPr/>
        </p:nvGrpSpPr>
        <p:grpSpPr>
          <a:xfrm>
            <a:off x="0" y="0"/>
            <a:ext cx="9142897" cy="332656"/>
            <a:chOff x="0" y="0"/>
            <a:chExt cx="9142897" cy="332656"/>
          </a:xfrm>
        </p:grpSpPr>
        <p:sp>
          <p:nvSpPr>
            <p:cNvPr id="6" name="직사각형 5"/>
            <p:cNvSpPr/>
            <p:nvPr/>
          </p:nvSpPr>
          <p:spPr>
            <a:xfrm>
              <a:off x="0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>
                  <a:solidFill>
                    <a:schemeClr val="bg1"/>
                  </a:solidFill>
                </a:rPr>
                <a:t>Introduction</a:t>
              </a:r>
              <a:endParaRPr lang="ko-KR" altLang="en-US" sz="1700" dirty="0">
                <a:solidFill>
                  <a:schemeClr val="bg1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832855" y="0"/>
              <a:ext cx="1818000" cy="33265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Problem definition</a:t>
              </a:r>
              <a:endParaRPr lang="ko-KR" altLang="en-US" sz="1700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666422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Proposed  method</a:t>
              </a:r>
              <a:endParaRPr lang="ko-KR" altLang="en-US" sz="1700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5499065" y="1188"/>
              <a:ext cx="1818000" cy="33146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Experiments</a:t>
              </a:r>
              <a:endParaRPr lang="ko-KR" altLang="en-US" sz="1700" dirty="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7324897" y="0"/>
              <a:ext cx="1818000" cy="33265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dirty="0" smtClean="0"/>
                <a:t>Conclusion</a:t>
              </a:r>
              <a:endParaRPr lang="ko-KR" altLang="en-US" sz="17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109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96"/>
    </mc:Choice>
    <mc:Fallback xmlns="">
      <p:transition spd="slow" advTm="28896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원본">
  <a:themeElements>
    <a:clrScheme name="원본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원본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원본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1920</TotalTime>
  <Words>1301</Words>
  <Application>Microsoft Macintosh PowerPoint</Application>
  <PresentationFormat>On-screen Show (4:3)</PresentationFormat>
  <Paragraphs>454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Bookman Old Style</vt:lpstr>
      <vt:lpstr>Cambria Math</vt:lpstr>
      <vt:lpstr>Gill Sans MT</vt:lpstr>
      <vt:lpstr>Helvetica</vt:lpstr>
      <vt:lpstr>Times New Roman</vt:lpstr>
      <vt:lpstr>Wingdings</vt:lpstr>
      <vt:lpstr>Wingdings 3</vt:lpstr>
      <vt:lpstr>굴림</vt:lpstr>
      <vt:lpstr>돋움</vt:lpstr>
      <vt:lpstr>맑은 고딕</vt:lpstr>
      <vt:lpstr>Arial</vt:lpstr>
      <vt:lpstr>원본</vt:lpstr>
      <vt:lpstr>PowerPoint Presentation</vt:lpstr>
      <vt:lpstr>Overview</vt:lpstr>
      <vt:lpstr>Overview</vt:lpstr>
      <vt:lpstr>Tensor (cont.)</vt:lpstr>
      <vt:lpstr>Tensor Factorization</vt:lpstr>
      <vt:lpstr>Tensor Factorization (cont.)</vt:lpstr>
      <vt:lpstr>Overview</vt:lpstr>
      <vt:lpstr>CP Decomposition</vt:lpstr>
      <vt:lpstr>CP Decomposition (cont.)</vt:lpstr>
      <vt:lpstr>Overview</vt:lpstr>
      <vt:lpstr>Proposed methods</vt:lpstr>
      <vt:lpstr>Coordinate Descent for Tensor Factorization (CDTF)</vt:lpstr>
      <vt:lpstr>Subset Alternating Least Square (SALS)</vt:lpstr>
      <vt:lpstr>Comparison</vt:lpstr>
      <vt:lpstr>Parallelization in Distributed Environments </vt:lpstr>
      <vt:lpstr>Parallelization in Distributed Environments (cont.)</vt:lpstr>
      <vt:lpstr>Overview</vt:lpstr>
      <vt:lpstr>Experimental Settings</vt:lpstr>
      <vt:lpstr>Overall Scalability</vt:lpstr>
      <vt:lpstr>Scalability with Each Factor</vt:lpstr>
      <vt:lpstr>Accuracy</vt:lpstr>
      <vt:lpstr>Overview</vt:lpstr>
      <vt:lpstr>Conclusion</vt:lpstr>
      <vt:lpstr>PowerPoint Presentation</vt:lpstr>
      <vt:lpstr>Backup slides: complexity analysis</vt:lpstr>
      <vt:lpstr>Backup slides: scalability with each factor</vt:lpstr>
      <vt:lpstr>Backup slides: FlexiFaCT</vt:lpstr>
      <vt:lpstr>Backup slides: Effects of 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Kijung</dc:creator>
  <cp:lastModifiedBy>koreaskj@snu.ac.kr</cp:lastModifiedBy>
  <cp:revision>616</cp:revision>
  <dcterms:created xsi:type="dcterms:W3CDTF">2014-07-16T02:20:38Z</dcterms:created>
  <dcterms:modified xsi:type="dcterms:W3CDTF">2016-01-20T02:39:48Z</dcterms:modified>
</cp:coreProperties>
</file>