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314" r:id="rId3"/>
    <p:sldId id="315" r:id="rId4"/>
    <p:sldId id="316" r:id="rId5"/>
    <p:sldId id="317" r:id="rId6"/>
    <p:sldId id="319" r:id="rId7"/>
    <p:sldId id="265" r:id="rId8"/>
    <p:sldId id="320" r:id="rId9"/>
    <p:sldId id="266" r:id="rId10"/>
    <p:sldId id="271" r:id="rId11"/>
    <p:sldId id="323" r:id="rId12"/>
    <p:sldId id="321" r:id="rId13"/>
    <p:sldId id="322" r:id="rId14"/>
    <p:sldId id="279" r:id="rId15"/>
    <p:sldId id="327" r:id="rId16"/>
    <p:sldId id="325" r:id="rId17"/>
    <p:sldId id="330" r:id="rId18"/>
    <p:sldId id="326" r:id="rId19"/>
    <p:sldId id="281" r:id="rId20"/>
    <p:sldId id="284" r:id="rId21"/>
    <p:sldId id="286" r:id="rId22"/>
    <p:sldId id="287" r:id="rId23"/>
    <p:sldId id="292" r:id="rId24"/>
    <p:sldId id="282" r:id="rId25"/>
    <p:sldId id="285" r:id="rId26"/>
    <p:sldId id="329" r:id="rId27"/>
    <p:sldId id="289" r:id="rId28"/>
    <p:sldId id="290" r:id="rId29"/>
    <p:sldId id="293" r:id="rId30"/>
    <p:sldId id="288" r:id="rId31"/>
    <p:sldId id="294" r:id="rId32"/>
    <p:sldId id="296" r:id="rId33"/>
    <p:sldId id="301" r:id="rId34"/>
    <p:sldId id="302" r:id="rId35"/>
    <p:sldId id="299" r:id="rId36"/>
    <p:sldId id="306" r:id="rId37"/>
    <p:sldId id="338" r:id="rId38"/>
    <p:sldId id="308" r:id="rId39"/>
    <p:sldId id="334" r:id="rId40"/>
    <p:sldId id="310" r:id="rId41"/>
    <p:sldId id="336" r:id="rId42"/>
    <p:sldId id="332" r:id="rId43"/>
    <p:sldId id="337" r:id="rId44"/>
    <p:sldId id="335" r:id="rId45"/>
    <p:sldId id="275" r:id="rId4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684C6"/>
    <a:srgbClr val="FFFF00"/>
    <a:srgbClr val="F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5" autoAdjust="0"/>
    <p:restoredTop sz="64187" autoAdjust="0"/>
  </p:normalViewPr>
  <p:slideViewPr>
    <p:cSldViewPr snapToGrid="0" showGuides="1">
      <p:cViewPr varScale="1">
        <p:scale>
          <a:sx n="61" d="100"/>
          <a:sy n="61" d="100"/>
        </p:scale>
        <p:origin x="2680" y="192"/>
      </p:cViewPr>
      <p:guideLst>
        <p:guide orient="horz" pos="2228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B29C-AE81-4ED6-9670-F4A2FCED7FF6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8A74-9F74-4A8F-8A00-4AA239D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2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1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1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9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As</a:t>
                </a:r>
                <a:r>
                  <a:rPr lang="en-US" altLang="ko-KR" baseline="0" dirty="0" smtClean="0"/>
                  <a:t> the first step, we </a:t>
                </a:r>
                <a:r>
                  <a:rPr lang="en-US" altLang="ko-KR" baseline="0" dirty="0" smtClean="0"/>
                  <a:t>r</a:t>
                </a:r>
                <a:r>
                  <a:rPr lang="en-US" altLang="ko-KR" dirty="0" smtClean="0"/>
                  <a:t>eorder </a:t>
                </a:r>
                <a:r>
                  <a:rPr lang="en-US" altLang="ko-K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𝑯</a:t>
                </a:r>
                <a:r>
                  <a:rPr lang="en-US" altLang="ko-KR" dirty="0" smtClean="0"/>
                  <a:t> so that it has a large block-diagonal </a:t>
                </a:r>
                <a:r>
                  <a:rPr lang="en-US" altLang="ko-KR" dirty="0" smtClean="0"/>
                  <a:t>submatrix.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For this purpose, we utilize </a:t>
                </a:r>
                <a:r>
                  <a:rPr lang="en-US" altLang="ko-KR" i="1" dirty="0" smtClean="0"/>
                  <a:t>hub-and-spoke </a:t>
                </a:r>
                <a:r>
                  <a:rPr lang="en-US" altLang="ko-KR" dirty="0" smtClean="0"/>
                  <a:t>structure</a:t>
                </a:r>
                <a:r>
                  <a:rPr lang="en-US" altLang="ko-KR" i="1" dirty="0" smtClean="0"/>
                  <a:t> </a:t>
                </a:r>
                <a:r>
                  <a:rPr lang="en-US" altLang="ko-KR" dirty="0" smtClean="0"/>
                  <a:t>of real-world graphs.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We first give the hubs,</a:t>
                </a:r>
                <a:r>
                  <a:rPr lang="en-US" altLang="ko-KR" baseline="0" dirty="0" smtClean="0"/>
                  <a:t> which means nodes with high degree, the highest indices like this.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Then we split the graph into small pieces by removing the hubs from the graphs.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Here we have three pieces.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And giving the nodes in a same piece adjacent </a:t>
                </a:r>
                <a:r>
                  <a:rPr lang="en-US" altLang="ko-KR" baseline="0" smtClean="0"/>
                  <a:t>indices results </a:t>
                </a:r>
                <a:r>
                  <a:rPr lang="en-US" altLang="ko-KR" baseline="0" dirty="0" smtClean="0"/>
                  <a:t>in a block-diagonal submatrix like this.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In a real graph example, the number of hubs and the size of each diagonal blocks are very small as seen in this figure.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9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1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As the second step, we partition H into four submatrices</a:t>
                </a:r>
                <a:r>
                  <a:rPr lang="en-US" altLang="ko-KR" baseline="0" dirty="0" smtClean="0"/>
                  <a:t> so that </a:t>
                </a:r>
                <a:r>
                  <a:rPr lang="en-US" altLang="ko-K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𝑯</a:t>
                </a:r>
                <a:r>
                  <a:rPr lang="en-US" altLang="ko-KR" b="1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b="1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𝟏𝟏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corresponds to the block-diagonal submatrix.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7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As the final step of preprocessing, we invert and S and each diagonal block of H11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This computation</a:t>
                </a:r>
                <a:r>
                  <a:rPr lang="en-US" altLang="ko-KR" baseline="0" dirty="0" smtClean="0"/>
                  <a:t> is </a:t>
                </a:r>
                <a:r>
                  <a:rPr lang="en-US" altLang="ko-KR" dirty="0" smtClean="0"/>
                  <a:t>efficient in terms of time and space because </a:t>
                </a:r>
                <a:r>
                  <a:rPr lang="en-US" altLang="ko-K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𝑺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the </a:t>
                </a:r>
                <a:r>
                  <a:rPr lang="en-US" altLang="ko-KR" dirty="0"/>
                  <a:t>diagonal blocks of </a:t>
                </a:r>
                <a:r>
                  <a:rPr lang="en-US" altLang="ko-KR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𝑯_𝟏𝟏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are </a:t>
                </a:r>
                <a:r>
                  <a:rPr lang="en-US" altLang="ko-KR" dirty="0" smtClean="0"/>
                  <a:t>small compared with H itself.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9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4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31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6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8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38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62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9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6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8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3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04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2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4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9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6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8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1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79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8777"/>
            <a:ext cx="7543800" cy="285590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6992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7489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308" y="163091"/>
            <a:ext cx="1131838" cy="3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8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8832" y="86291"/>
            <a:ext cx="1131838" cy="3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1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439238"/>
            <a:ext cx="820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190.png"/><Relationship Id="rId7" Type="http://schemas.openxmlformats.org/officeDocument/2006/relationships/image" Target="../media/image10.png"/><Relationship Id="rId8" Type="http://schemas.openxmlformats.org/officeDocument/2006/relationships/image" Target="../media/image21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0.png"/><Relationship Id="rId12" Type="http://schemas.openxmlformats.org/officeDocument/2006/relationships/image" Target="../media/image44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10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45.png"/><Relationship Id="rId10" Type="http://schemas.openxmlformats.org/officeDocument/2006/relationships/image" Target="../media/image480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54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Relationship Id="rId4" Type="http://schemas.openxmlformats.org/officeDocument/2006/relationships/image" Target="../media/image640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64.png"/><Relationship Id="rId8" Type="http://schemas.openxmlformats.org/officeDocument/2006/relationships/image" Target="../media/image660.png"/><Relationship Id="rId9" Type="http://schemas.openxmlformats.org/officeDocument/2006/relationships/image" Target="../media/image670.png"/><Relationship Id="rId10" Type="http://schemas.openxmlformats.org/officeDocument/2006/relationships/image" Target="../media/image6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tiff"/><Relationship Id="rId9" Type="http://schemas.openxmlformats.org/officeDocument/2006/relationships/image" Target="../media/image510.png"/><Relationship Id="rId10" Type="http://schemas.openxmlformats.org/officeDocument/2006/relationships/image" Target="../media/image12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9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6" Type="http://schemas.openxmlformats.org/officeDocument/2006/relationships/image" Target="../media/image90.png"/><Relationship Id="rId7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3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28273" y="4534437"/>
            <a:ext cx="7931833" cy="504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5038" y="421473"/>
            <a:ext cx="7543800" cy="285590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BEAR:</a:t>
            </a: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ko-KR" sz="4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>lock </a:t>
            </a:r>
            <a:r>
              <a:rPr lang="en-US" altLang="ko-KR" sz="4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>limination </a:t>
            </a:r>
            <a:r>
              <a:rPr lang="en-US" altLang="ko-KR" sz="4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>pproach</a:t>
            </a:r>
            <a:b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altLang="ko-KR" sz="4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>andom Walk With Restart</a:t>
            </a:r>
            <a:b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ko-KR" sz="4000" dirty="0" smtClean="0">
                <a:latin typeface="Arial" charset="0"/>
                <a:ea typeface="Arial" charset="0"/>
                <a:cs typeface="Arial" charset="0"/>
              </a:rPr>
              <a:t>on Large Graphs</a:t>
            </a:r>
            <a:endParaRPr lang="ko-KR" alt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9961" y="4048149"/>
            <a:ext cx="7298437" cy="4862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2600" b="0" u="sng" cap="none" spc="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Kijung Shin</a:t>
            </a:r>
            <a:r>
              <a:rPr lang="en-US" altLang="ko-KR" sz="2600" b="0" cap="none" spc="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  </a:t>
            </a:r>
            <a:r>
              <a:rPr lang="en-US" altLang="ko-KR" sz="2600" b="0" cap="none" spc="0" dirty="0" err="1" smtClean="0">
                <a:solidFill>
                  <a:schemeClr val="tx1"/>
                </a:solidFill>
                <a:ea typeface="Helvetica" charset="0"/>
                <a:cs typeface="Helvetica" charset="0"/>
              </a:rPr>
              <a:t>Jinhong</a:t>
            </a:r>
            <a:r>
              <a:rPr lang="en-US" altLang="ko-KR" sz="2600" b="0" cap="none" spc="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Jung      Lee </a:t>
            </a:r>
            <a:r>
              <a:rPr lang="en-US" altLang="ko-KR" sz="2600" b="0" cap="none" spc="0" dirty="0" err="1" smtClean="0">
                <a:solidFill>
                  <a:schemeClr val="tx1"/>
                </a:solidFill>
                <a:ea typeface="Helvetica" charset="0"/>
                <a:cs typeface="Helvetica" charset="0"/>
              </a:rPr>
              <a:t>Sael</a:t>
            </a:r>
            <a:r>
              <a:rPr lang="en-US" altLang="ko-KR" sz="2600" b="0" cap="none" spc="0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         U Kang</a:t>
            </a:r>
            <a:endParaRPr lang="ko-KR" altLang="en-US" sz="2600" b="0" cap="none" spc="0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8485112">
            <a:off x="-248117" y="-79841"/>
            <a:ext cx="1751751" cy="1751751"/>
            <a:chOff x="3838073" y="637801"/>
            <a:chExt cx="3677577" cy="36775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38073" y="637801"/>
              <a:ext cx="3677577" cy="36775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92590">
              <a:off x="4767059" y="2053856"/>
              <a:ext cx="2201130" cy="1460083"/>
            </a:xfrm>
            <a:prstGeom prst="rect">
              <a:avLst/>
            </a:prstGeom>
          </p:spPr>
        </p:pic>
      </p:grpSp>
      <p:pic>
        <p:nvPicPr>
          <p:cNvPr id="15" name="Picture 6" descr="snu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9" y="4576664"/>
            <a:ext cx="1394497" cy="5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822" y="4624128"/>
            <a:ext cx="1628054" cy="50194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344" y="4613110"/>
            <a:ext cx="1628054" cy="50194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713" y="4584760"/>
            <a:ext cx="1134794" cy="5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8"/>
    </mc:Choice>
    <mc:Fallback xmlns="">
      <p:transition spd="slow" advTm="182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Naïve Method</a:t>
            </a:r>
            <a:r>
              <a:rPr lang="en-US" altLang="ko-KR" dirty="0"/>
              <a:t>: </a:t>
            </a:r>
            <a:r>
              <a:rPr lang="en-US" altLang="ko-KR" dirty="0" smtClean="0"/>
              <a:t>Inversion (1)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b="1" dirty="0" smtClean="0"/>
                  <a:t>Goal</a:t>
                </a:r>
                <a:r>
                  <a:rPr lang="en-US" altLang="ko-KR" dirty="0" smtClean="0"/>
                  <a:t>: With many different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s,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 smtClean="0"/>
                  <a:t> satisfying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acc>
                        <m:accPr>
                          <m:chr m:val="⃗"/>
                          <m:ctrlP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altLang="ko-KR" b="1" i="1" dirty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ko-KR" b="1" dirty="0"/>
              </a:p>
              <a:p>
                <a:r>
                  <a:rPr lang="en-US" altLang="ko-KR" b="1" dirty="0" smtClean="0"/>
                  <a:t>Preprocess phase </a:t>
                </a:r>
                <a:r>
                  <a:rPr lang="en-US" altLang="ko-KR" dirty="0" smtClean="0"/>
                  <a:t>(one-time cost): </a:t>
                </a:r>
              </a:p>
              <a:p>
                <a:pPr marL="0" indent="0" algn="ctr">
                  <a:buNone/>
                </a:pPr>
                <a:r>
                  <a:rPr lang="en-US" altLang="ko-KR" dirty="0" smtClean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ko-KR" dirty="0" smtClean="0"/>
              </a:p>
              <a:p>
                <a:r>
                  <a:rPr lang="en-US" altLang="ko-KR" b="1" dirty="0" smtClean="0"/>
                  <a:t>Query phase </a:t>
                </a:r>
                <a:r>
                  <a:rPr lang="en-US" altLang="ko-KR" dirty="0" smtClean="0"/>
                  <a:t>(repetitive cost): </a:t>
                </a:r>
              </a:p>
              <a:p>
                <a:pPr marL="0" indent="0" algn="ctr">
                  <a:buNone/>
                </a:pPr>
                <a:r>
                  <a:rPr lang="en-US" altLang="ko-KR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, </a:t>
                </a:r>
              </a:p>
              <a:p>
                <a:pPr marL="0" indent="0" algn="ctr">
                  <a:buNone/>
                </a:pPr>
                <a:r>
                  <a:rPr lang="en-US" altLang="ko-KR" dirty="0" smtClean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altLang="ko-KR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666" t="-2576"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</a:rPr>
                <a:t>Background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오른쪽 화살표 17"/>
          <p:cNvSpPr/>
          <p:nvPr/>
        </p:nvSpPr>
        <p:spPr>
          <a:xfrm flipH="1">
            <a:off x="6418641" y="5420095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flipH="1">
            <a:off x="5899754" y="3672935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9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Naïve Method</a:t>
            </a:r>
            <a:r>
              <a:rPr lang="en-US" altLang="ko-KR" dirty="0"/>
              <a:t>: </a:t>
            </a:r>
            <a:r>
              <a:rPr lang="en-US" altLang="ko-KR" dirty="0" smtClean="0"/>
              <a:t>Inversion (2)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b="1" dirty="0" smtClean="0"/>
                  <a:t>Advantages:</a:t>
                </a:r>
              </a:p>
              <a:p>
                <a:pPr lvl="1"/>
                <a:r>
                  <a:rPr lang="en-US" altLang="ko-KR" dirty="0"/>
                  <a:t>Fast query speed (one matrix-vector multiplication)</a:t>
                </a:r>
              </a:p>
              <a:p>
                <a:r>
                  <a:rPr lang="en-US" altLang="ko-KR" b="1" dirty="0"/>
                  <a:t>Disadvantages:</a:t>
                </a:r>
              </a:p>
              <a:p>
                <a:pPr lvl="1"/>
                <a:r>
                  <a:rPr lang="en-US" altLang="ko-KR" dirty="0">
                    <a:ea typeface="Cambria Math" panose="02040503050406030204" pitchFamily="18" charset="0"/>
                  </a:rPr>
                  <a:t>Inverting</a:t>
                </a:r>
                <a:r>
                  <a:rPr lang="en-US" altLang="ko-KR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dirty="0"/>
                  <a:t> takes too </a:t>
                </a:r>
                <a:r>
                  <a:rPr lang="en-US" altLang="ko-KR" dirty="0" smtClean="0"/>
                  <a:t>long</a:t>
                </a:r>
                <a:endParaRPr lang="en-US" altLang="ko-K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dirty="0"/>
                  <a:t> is usually too dense to fit in memory for large graphs</a:t>
                </a:r>
              </a:p>
              <a:p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666" t="-2576" r="-1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</a:rPr>
                <a:t>Background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4519730" y="4430716"/>
            <a:ext cx="22247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(1) Inversion</a:t>
            </a:r>
          </a:p>
          <a:p>
            <a:pPr algn="ctr"/>
            <a:r>
              <a:rPr lang="en-US" altLang="ko-KR" sz="2300" dirty="0" smtClean="0"/>
              <a:t>Exact, </a:t>
            </a:r>
            <a:r>
              <a:rPr lang="en-US" altLang="ko-KR" sz="2300" dirty="0" smtClean="0">
                <a:solidFill>
                  <a:srgbClr val="FF0000"/>
                </a:solidFill>
              </a:rPr>
              <a:t>#</a:t>
            </a:r>
            <a:r>
              <a:rPr lang="en-US" altLang="ko-KR" sz="2300" dirty="0" err="1" smtClean="0">
                <a:solidFill>
                  <a:srgbClr val="FF0000"/>
                </a:solidFill>
              </a:rPr>
              <a:t>nz</a:t>
            </a:r>
            <a:r>
              <a:rPr lang="en-US" altLang="ko-KR" sz="2300" dirty="0" smtClean="0">
                <a:solidFill>
                  <a:srgbClr val="FF0000"/>
                </a:solidFill>
              </a:rPr>
              <a:t>=527M</a:t>
            </a:r>
            <a:endParaRPr lang="en-US" altLang="ko-KR" sz="2300" dirty="0">
              <a:solidFill>
                <a:srgbClr val="FF0000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89" y="4247643"/>
            <a:ext cx="1126615" cy="1166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7022883" y="5487200"/>
                <a:ext cx="76982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883" y="5487200"/>
                <a:ext cx="769826" cy="4462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28" y="4252880"/>
            <a:ext cx="1157454" cy="1155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3383340" y="5487200"/>
                <a:ext cx="47545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3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340" y="5487200"/>
                <a:ext cx="475451" cy="4462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/>
          <p:cNvSpPr/>
          <p:nvPr/>
        </p:nvSpPr>
        <p:spPr>
          <a:xfrm>
            <a:off x="1180120" y="4417121"/>
            <a:ext cx="160967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Input graph</a:t>
            </a:r>
          </a:p>
          <a:p>
            <a:pPr algn="ctr"/>
            <a:r>
              <a:rPr lang="en-US" altLang="ko-KR" sz="2300" dirty="0" smtClean="0">
                <a:solidFill>
                  <a:srgbClr val="FF0000"/>
                </a:solidFill>
              </a:rPr>
              <a:t>#</a:t>
            </a:r>
            <a:r>
              <a:rPr lang="en-US" altLang="ko-KR" sz="2300" dirty="0" err="1" smtClean="0">
                <a:solidFill>
                  <a:srgbClr val="FF0000"/>
                </a:solidFill>
              </a:rPr>
              <a:t>nz</a:t>
            </a:r>
            <a:r>
              <a:rPr lang="en-US" altLang="ko-KR" sz="2300" dirty="0" smtClean="0">
                <a:solidFill>
                  <a:srgbClr val="FF0000"/>
                </a:solidFill>
              </a:rPr>
              <a:t>=0.1M</a:t>
            </a:r>
            <a:endParaRPr lang="en-US" altLang="ko-KR" sz="23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316" y="5831596"/>
            <a:ext cx="83188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err="1" smtClean="0"/>
              <a:t>Sparsity</a:t>
            </a:r>
            <a:r>
              <a:rPr lang="en-US" altLang="ko-KR" sz="2300" dirty="0" smtClean="0"/>
              <a:t> pattern of preprocessed matrices on the Routing dataset</a:t>
            </a:r>
            <a:endParaRPr lang="ko-KR" altLang="en-US" sz="2300" dirty="0"/>
          </a:p>
        </p:txBody>
      </p:sp>
      <p:sp>
        <p:nvSpPr>
          <p:cNvPr id="27" name="오른쪽 화살표 26"/>
          <p:cNvSpPr/>
          <p:nvPr/>
        </p:nvSpPr>
        <p:spPr>
          <a:xfrm rot="16200000" flipV="1">
            <a:off x="2051544" y="523083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 rot="16200000" flipV="1">
            <a:off x="5847479" y="5228493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5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Previous Methods (1)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/>
                  <a:t>Goal</a:t>
                </a:r>
                <a:r>
                  <a:rPr lang="en-US" altLang="ko-KR" dirty="0" smtClean="0"/>
                  <a:t>: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ko-KR" dirty="0" smtClean="0"/>
                  <a:t> with sparser matrices by reordering </a:t>
                </a:r>
                <a:r>
                  <a:rPr lang="en-US" altLang="ko-KR" dirty="0"/>
                  <a:t>and </a:t>
                </a:r>
                <a:r>
                  <a:rPr lang="en-US" altLang="ko-KR" dirty="0" smtClean="0"/>
                  <a:t>decomposing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ko-KR" altLang="en-US" dirty="0"/>
                  <a:t> </a:t>
                </a:r>
                <a:endParaRPr lang="en-US" altLang="ko-KR" dirty="0" smtClean="0"/>
              </a:p>
              <a:p>
                <a:r>
                  <a:rPr lang="en-US" altLang="ko-KR" b="1" dirty="0" smtClean="0"/>
                  <a:t>Limitation 1</a:t>
                </a:r>
                <a:r>
                  <a:rPr lang="en-US" altLang="ko-KR" dirty="0" smtClean="0"/>
                  <a:t>: high memory requirements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666" t="-2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8" y="4228480"/>
            <a:ext cx="1059170" cy="117802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74" y="4235724"/>
            <a:ext cx="1060600" cy="1178028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123229" y="3417770"/>
            <a:ext cx="437696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(2) QR</a:t>
            </a:r>
            <a:r>
              <a:rPr lang="en-US" altLang="ko-KR" sz="2300" b="1" dirty="0" smtClean="0"/>
              <a:t> </a:t>
            </a:r>
            <a:r>
              <a:rPr lang="en-US" altLang="ko-KR" sz="2300" b="1" dirty="0" err="1" smtClean="0">
                <a:solidFill>
                  <a:schemeClr val="accent3">
                    <a:lumMod val="50000"/>
                  </a:schemeClr>
                </a:solidFill>
              </a:rPr>
              <a:t>decomp</a:t>
            </a:r>
            <a:r>
              <a:rPr lang="en-US" altLang="ko-KR" sz="23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altLang="ko-KR" sz="2300" dirty="0" smtClean="0"/>
              <a:t>(Fujiwara et al. 12)</a:t>
            </a:r>
          </a:p>
          <a:p>
            <a:pPr algn="ctr"/>
            <a:r>
              <a:rPr lang="en-US" altLang="ko-KR" sz="2300" dirty="0" smtClean="0"/>
              <a:t>Exact, </a:t>
            </a:r>
            <a:r>
              <a:rPr lang="en-US" altLang="ko-KR" sz="2300" dirty="0" smtClean="0">
                <a:solidFill>
                  <a:srgbClr val="FF0000"/>
                </a:solidFill>
              </a:rPr>
              <a:t>#</a:t>
            </a:r>
            <a:r>
              <a:rPr lang="en-US" altLang="ko-KR" sz="2300" dirty="0" err="1" smtClean="0">
                <a:solidFill>
                  <a:srgbClr val="FF0000"/>
                </a:solidFill>
              </a:rPr>
              <a:t>nz</a:t>
            </a:r>
            <a:r>
              <a:rPr lang="en-US" altLang="ko-KR" sz="2300" dirty="0" smtClean="0">
                <a:solidFill>
                  <a:srgbClr val="FF0000"/>
                </a:solidFill>
              </a:rPr>
              <a:t>=428M</a:t>
            </a:r>
            <a:endParaRPr lang="en-US" altLang="ko-KR" sz="2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/>
              <p:cNvSpPr/>
              <p:nvPr/>
            </p:nvSpPr>
            <p:spPr>
              <a:xfrm>
                <a:off x="1036172" y="5414242"/>
                <a:ext cx="165821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(=</m:t>
                      </m:r>
                      <m:sSup>
                        <m:s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49" name="직사각형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72" y="5414242"/>
                <a:ext cx="1658211" cy="446276"/>
              </a:xfrm>
              <a:prstGeom prst="rect">
                <a:avLst/>
              </a:prstGeom>
              <a:blipFill rotWithShape="0">
                <a:blip r:embed="rId7"/>
                <a:stretch>
                  <a:fillRect r="-368" b="-191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/>
              <p:cNvSpPr/>
              <p:nvPr/>
            </p:nvSpPr>
            <p:spPr>
              <a:xfrm>
                <a:off x="2648729" y="5422331"/>
                <a:ext cx="74257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50" name="직사각형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729" y="5422331"/>
                <a:ext cx="742576" cy="4462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18316" y="5831596"/>
            <a:ext cx="83188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err="1" smtClean="0"/>
              <a:t>Sparsity</a:t>
            </a:r>
            <a:r>
              <a:rPr lang="en-US" altLang="ko-KR" sz="2300" dirty="0" smtClean="0"/>
              <a:t> pattern of preprocessed matrices on the Routing dataset</a:t>
            </a:r>
            <a:endParaRPr lang="ko-KR" altLang="en-US" sz="23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</a:rPr>
                <a:t>Background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5" y="4235724"/>
            <a:ext cx="1057745" cy="117802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78" y="4235724"/>
            <a:ext cx="1060600" cy="1178028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4390535" y="3404247"/>
            <a:ext cx="431849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(3) LU </a:t>
            </a:r>
            <a:r>
              <a:rPr lang="en-US" altLang="ko-KR" sz="2300" b="1" dirty="0" err="1" smtClean="0">
                <a:solidFill>
                  <a:schemeClr val="accent1">
                    <a:lumMod val="50000"/>
                  </a:schemeClr>
                </a:solidFill>
              </a:rPr>
              <a:t>decomp</a:t>
            </a:r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altLang="ko-KR" sz="2300" dirty="0" smtClean="0"/>
              <a:t>(Fujiwara et al. 12)</a:t>
            </a:r>
          </a:p>
          <a:p>
            <a:pPr algn="ctr"/>
            <a:r>
              <a:rPr lang="en-US" altLang="ko-KR" sz="2300" dirty="0" smtClean="0"/>
              <a:t>Exact, </a:t>
            </a:r>
            <a:r>
              <a:rPr lang="en-US" altLang="ko-KR" sz="2300" dirty="0" smtClean="0">
                <a:solidFill>
                  <a:srgbClr val="FF0000"/>
                </a:solidFill>
              </a:rPr>
              <a:t>#</a:t>
            </a:r>
            <a:r>
              <a:rPr lang="en-US" altLang="ko-KR" sz="2300" dirty="0" err="1" smtClean="0">
                <a:solidFill>
                  <a:srgbClr val="FF0000"/>
                </a:solidFill>
              </a:rPr>
              <a:t>nz</a:t>
            </a:r>
            <a:r>
              <a:rPr lang="en-US" altLang="ko-KR" sz="2300" dirty="0" smtClean="0">
                <a:solidFill>
                  <a:srgbClr val="FF0000"/>
                </a:solidFill>
              </a:rPr>
              <a:t>=10M</a:t>
            </a:r>
            <a:endParaRPr lang="en-US" altLang="ko-KR" sz="2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5681008" y="5407265"/>
                <a:ext cx="68647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08" y="5407265"/>
                <a:ext cx="686470" cy="44627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6822334" y="5402109"/>
                <a:ext cx="76078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334" y="5402109"/>
                <a:ext cx="760786" cy="4462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오른쪽 화살표 58"/>
          <p:cNvSpPr/>
          <p:nvPr/>
        </p:nvSpPr>
        <p:spPr>
          <a:xfrm>
            <a:off x="673952" y="4961204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오른쪽 화살표 59"/>
          <p:cNvSpPr/>
          <p:nvPr/>
        </p:nvSpPr>
        <p:spPr>
          <a:xfrm>
            <a:off x="4871138" y="4961204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6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Previous Methods (2)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r>
              <a:rPr lang="en-US" dirty="0" smtClean="0"/>
              <a:t>/38</a:t>
            </a:r>
            <a:endParaRPr lang="en-US" dirty="0"/>
          </a:p>
        </p:txBody>
      </p:sp>
      <p:sp>
        <p:nvSpPr>
          <p:cNvPr id="37" name="내용 개체 틀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r>
              <a:rPr lang="en-US" altLang="ko-KR" b="1" dirty="0" smtClean="0"/>
              <a:t>Limitation 2</a:t>
            </a:r>
            <a:r>
              <a:rPr lang="en-US" altLang="ko-KR" dirty="0" smtClean="0"/>
              <a:t>: inaccuracy</a:t>
            </a:r>
          </a:p>
          <a:p>
            <a:r>
              <a:rPr lang="en-US" altLang="ko-KR" b="1" dirty="0" smtClean="0"/>
              <a:t>Challenge</a:t>
            </a:r>
            <a:r>
              <a:rPr lang="en-US" altLang="ko-KR" dirty="0" smtClean="0"/>
              <a:t>: How can we satisfy both space efficiency and accuracy?</a:t>
            </a:r>
            <a:endParaRPr lang="ko-KR" altLang="en-US" dirty="0"/>
          </a:p>
        </p:txBody>
      </p:sp>
      <p:sp>
        <p:nvSpPr>
          <p:cNvPr id="62" name="직사각형 61"/>
          <p:cNvSpPr/>
          <p:nvPr/>
        </p:nvSpPr>
        <p:spPr>
          <a:xfrm>
            <a:off x="1377745" y="3357899"/>
            <a:ext cx="3136821" cy="8002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(4) B_LIN </a:t>
            </a:r>
            <a:r>
              <a:rPr lang="en-US" altLang="ko-KR" sz="2300" dirty="0" smtClean="0"/>
              <a:t>(Tong </a:t>
            </a:r>
            <a:r>
              <a:rPr lang="en-US" altLang="ko-KR" sz="2300" dirty="0"/>
              <a:t>et al. </a:t>
            </a:r>
            <a:r>
              <a:rPr lang="en-US" altLang="ko-KR" sz="2300" dirty="0" smtClean="0"/>
              <a:t>07)</a:t>
            </a:r>
          </a:p>
          <a:p>
            <a:pPr algn="ctr"/>
            <a:r>
              <a:rPr lang="en-US" altLang="ko-KR" sz="2300" dirty="0" err="1" smtClean="0">
                <a:solidFill>
                  <a:srgbClr val="FF0000"/>
                </a:solidFill>
              </a:rPr>
              <a:t>Approx</a:t>
            </a:r>
            <a:r>
              <a:rPr lang="en-US" altLang="ko-KR" sz="2300" dirty="0" smtClean="0"/>
              <a:t>, #</a:t>
            </a:r>
            <a:r>
              <a:rPr lang="en-US" altLang="ko-KR" sz="2300" dirty="0" err="1" smtClean="0"/>
              <a:t>nz</a:t>
            </a:r>
            <a:r>
              <a:rPr lang="en-US" altLang="ko-KR" sz="2300" dirty="0" smtClean="0"/>
              <a:t>=8M</a:t>
            </a:r>
            <a:endParaRPr lang="en-US" altLang="ko-KR" sz="2300" dirty="0"/>
          </a:p>
        </p:txBody>
      </p:sp>
      <p:sp>
        <p:nvSpPr>
          <p:cNvPr id="63" name="직사각형 62"/>
          <p:cNvSpPr/>
          <p:nvPr/>
        </p:nvSpPr>
        <p:spPr>
          <a:xfrm>
            <a:off x="4657753" y="3353362"/>
            <a:ext cx="3330785" cy="8002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300" b="1" dirty="0" smtClean="0">
                <a:solidFill>
                  <a:schemeClr val="accent1">
                    <a:lumMod val="50000"/>
                  </a:schemeClr>
                </a:solidFill>
              </a:rPr>
              <a:t>(5) NB_LIN </a:t>
            </a:r>
            <a:r>
              <a:rPr lang="en-US" altLang="ko-KR" sz="2300" dirty="0"/>
              <a:t>(Tong et al. 07)</a:t>
            </a:r>
            <a:endParaRPr lang="en-US" altLang="ko-KR" sz="2300" dirty="0" smtClean="0"/>
          </a:p>
          <a:p>
            <a:pPr algn="ctr"/>
            <a:r>
              <a:rPr lang="en-US" altLang="ko-KR" sz="2300" dirty="0" err="1" smtClean="0">
                <a:solidFill>
                  <a:srgbClr val="FF0000"/>
                </a:solidFill>
              </a:rPr>
              <a:t>Approx</a:t>
            </a:r>
            <a:r>
              <a:rPr lang="en-US" altLang="ko-KR" sz="2300" dirty="0" smtClean="0"/>
              <a:t>, #</a:t>
            </a:r>
            <a:r>
              <a:rPr lang="en-US" altLang="ko-KR" sz="2300" dirty="0" err="1" smtClean="0"/>
              <a:t>nz</a:t>
            </a:r>
            <a:r>
              <a:rPr lang="en-US" altLang="ko-KR" sz="2300" dirty="0" smtClean="0"/>
              <a:t>=3M</a:t>
            </a:r>
            <a:endParaRPr lang="en-US" altLang="ko-KR" sz="2300" dirty="0"/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9" y="4351142"/>
            <a:ext cx="212984" cy="1178028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38" y="4351142"/>
            <a:ext cx="1062035" cy="1178028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90" y="5488397"/>
            <a:ext cx="205278" cy="39268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86" y="4351142"/>
            <a:ext cx="213273" cy="1178028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80" y="5457878"/>
            <a:ext cx="205278" cy="39268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92" y="4338119"/>
            <a:ext cx="213273" cy="1178028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20" y="4338119"/>
            <a:ext cx="212695" cy="1178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직사각형 70"/>
              <p:cNvSpPr/>
              <p:nvPr/>
            </p:nvSpPr>
            <p:spPr>
              <a:xfrm>
                <a:off x="2279879" y="5521515"/>
                <a:ext cx="731034" cy="449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3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71" name="직사각형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879" y="5521515"/>
                <a:ext cx="731034" cy="449739"/>
              </a:xfrm>
              <a:prstGeom prst="rect">
                <a:avLst/>
              </a:prstGeom>
              <a:blipFill rotWithShape="0"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/>
              <p:cNvSpPr/>
              <p:nvPr/>
            </p:nvSpPr>
            <p:spPr>
              <a:xfrm>
                <a:off x="3043425" y="5540876"/>
                <a:ext cx="1161600" cy="454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̃"/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ko-KR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72" name="직사각형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425" y="5540876"/>
                <a:ext cx="1161600" cy="454996"/>
              </a:xfrm>
              <a:prstGeom prst="rect">
                <a:avLst/>
              </a:prstGeom>
              <a:blipFill rotWithShape="0">
                <a:blip r:embed="rId10"/>
                <a:stretch>
                  <a:fillRect t="-6667" r="-246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직사각형 72"/>
              <p:cNvSpPr/>
              <p:nvPr/>
            </p:nvSpPr>
            <p:spPr>
              <a:xfrm>
                <a:off x="5820915" y="5533699"/>
                <a:ext cx="1161600" cy="454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2300" b="0" i="1" smtClean="0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̃"/>
                          <m:ctrlPr>
                            <a:rPr lang="en-US" altLang="ko-KR" sz="2300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ko-KR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</m:acc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73" name="직사각형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15" y="5533699"/>
                <a:ext cx="1161600" cy="454996"/>
              </a:xfrm>
              <a:prstGeom prst="rect">
                <a:avLst/>
              </a:prstGeom>
              <a:blipFill rotWithShape="0">
                <a:blip r:embed="rId11"/>
                <a:stretch>
                  <a:fillRect t="-6757" r="-24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35"/>
          <p:cNvSpPr txBox="1"/>
          <p:nvPr/>
        </p:nvSpPr>
        <p:spPr>
          <a:xfrm>
            <a:off x="649571" y="5855344"/>
            <a:ext cx="83188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 err="1" smtClean="0"/>
              <a:t>Sparsity</a:t>
            </a:r>
            <a:r>
              <a:rPr lang="en-US" altLang="ko-KR" sz="2300" dirty="0" smtClean="0"/>
              <a:t> pattern of preprocessed matrices on the Routing dataset</a:t>
            </a:r>
            <a:endParaRPr lang="ko-KR" altLang="en-US" sz="2300" dirty="0"/>
          </a:p>
        </p:txBody>
      </p:sp>
      <p:sp>
        <p:nvSpPr>
          <p:cNvPr id="75" name="오른쪽 화살표 74"/>
          <p:cNvSpPr/>
          <p:nvPr/>
        </p:nvSpPr>
        <p:spPr>
          <a:xfrm>
            <a:off x="1324756" y="5165695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오른쪽 화살표 75"/>
          <p:cNvSpPr/>
          <p:nvPr/>
        </p:nvSpPr>
        <p:spPr>
          <a:xfrm>
            <a:off x="5200365" y="5165695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28" name="TextBox 27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</a:rPr>
                <a:t>Background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6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Background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rgbClr val="FF0000"/>
                </a:solidFill>
              </a:rPr>
              <a:t>Proposed Method &lt;&lt;&lt;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Method: BEAR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propose </a:t>
            </a:r>
            <a:r>
              <a:rPr lang="en-US" altLang="ko-KR" b="1" i="1" dirty="0" smtClean="0"/>
              <a:t>BEAR</a:t>
            </a:r>
            <a:r>
              <a:rPr lang="en-US" altLang="ko-KR" dirty="0" smtClean="0"/>
              <a:t>, a </a:t>
            </a:r>
            <a:r>
              <a:rPr lang="en-US" altLang="ko-KR" dirty="0"/>
              <a:t>f</a:t>
            </a:r>
            <a:r>
              <a:rPr lang="en-US" altLang="ko-KR" dirty="0" smtClean="0"/>
              <a:t>ast, space-efficient, and accurate RWR computation method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74" y="4827018"/>
            <a:ext cx="243054" cy="3926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6" y="3758461"/>
            <a:ext cx="288389" cy="11225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5" y="3755640"/>
            <a:ext cx="290402" cy="11317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2" y="3758461"/>
            <a:ext cx="1015076" cy="11289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36" y="4172692"/>
            <a:ext cx="241949" cy="3926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39" y="3758461"/>
            <a:ext cx="1019076" cy="1128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846935" y="4930691"/>
                <a:ext cx="2965684" cy="449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3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3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sz="23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ko-KR" sz="23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3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3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300" b="0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altLang="ko-KR" sz="23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3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3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3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altLang="ko-KR" sz="2300" b="0" dirty="0" smtClean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5" y="4930691"/>
                <a:ext cx="2965684" cy="449739"/>
              </a:xfrm>
              <a:prstGeom prst="rect">
                <a:avLst/>
              </a:prstGeom>
              <a:blipFill rotWithShape="0">
                <a:blip r:embed="rId10"/>
                <a:stretch>
                  <a:fillRect l="-412" b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3380123" y="3711315"/>
                <a:ext cx="686470" cy="45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30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sz="23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3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3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ko-KR" altLang="en-US" sz="2300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23" y="3711315"/>
                <a:ext cx="686470" cy="450316"/>
              </a:xfrm>
              <a:prstGeom prst="rect">
                <a:avLst/>
              </a:prstGeom>
              <a:blipFill rotWithShape="0"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3362537" y="4365401"/>
                <a:ext cx="760786" cy="45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30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sz="23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23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3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ko-KR" altLang="en-US" sz="2300" dirty="0"/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537" y="4365401"/>
                <a:ext cx="760786" cy="450316"/>
              </a:xfrm>
              <a:prstGeom prst="rect">
                <a:avLst/>
              </a:prstGeom>
              <a:blipFill rotWithShape="0"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/>
          <p:cNvSpPr/>
          <p:nvPr/>
        </p:nvSpPr>
        <p:spPr>
          <a:xfrm>
            <a:off x="371797" y="2784625"/>
            <a:ext cx="38443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accent1">
                    <a:lumMod val="50000"/>
                  </a:schemeClr>
                </a:solidFill>
              </a:rPr>
              <a:t>(6) BEAR-Exact </a:t>
            </a:r>
            <a:r>
              <a:rPr lang="en-US" altLang="ko-KR" sz="2300" dirty="0"/>
              <a:t>(</a:t>
            </a:r>
            <a:r>
              <a:rPr lang="en-US" altLang="ko-KR" sz="2300" dirty="0" smtClean="0"/>
              <a:t>Proposed) </a:t>
            </a:r>
          </a:p>
          <a:p>
            <a:pPr algn="ctr"/>
            <a:r>
              <a:rPr lang="en-US" altLang="ko-KR" sz="2300" dirty="0" smtClean="0"/>
              <a:t>Exact</a:t>
            </a:r>
            <a:r>
              <a:rPr lang="en-US" altLang="ko-KR" sz="2300" dirty="0"/>
              <a:t>, #</a:t>
            </a:r>
            <a:r>
              <a:rPr lang="en-US" altLang="ko-KR" sz="2300" dirty="0" err="1"/>
              <a:t>nz</a:t>
            </a:r>
            <a:r>
              <a:rPr lang="en-US" altLang="ko-KR" sz="2300" dirty="0"/>
              <a:t>=0.4M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8637" y="5436793"/>
            <a:ext cx="41737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err="1" smtClean="0"/>
              <a:t>Sparsity</a:t>
            </a:r>
            <a:r>
              <a:rPr lang="en-US" altLang="ko-KR" sz="2300" dirty="0" smtClean="0"/>
              <a:t> pattern of preprocessed </a:t>
            </a:r>
          </a:p>
          <a:p>
            <a:r>
              <a:rPr lang="en-US" altLang="ko-KR" sz="2300" dirty="0" smtClean="0"/>
              <a:t>matrices on the Routing dataset</a:t>
            </a:r>
            <a:endParaRPr lang="ko-KR" altLang="en-US" sz="2300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4563971" y="2980011"/>
          <a:ext cx="4204571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572"/>
                <a:gridCol w="1407886"/>
                <a:gridCol w="1221113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Method</a:t>
                      </a:r>
                      <a:endParaRPr lang="ko-KR" alt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Accurate?</a:t>
                      </a:r>
                      <a:endParaRPr lang="ko-KR" alt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#</a:t>
                      </a:r>
                      <a:r>
                        <a:rPr lang="en-US" altLang="ko-KR" sz="2300" dirty="0" err="1" smtClean="0"/>
                        <a:t>nz</a:t>
                      </a:r>
                      <a:endParaRPr lang="ko-KR" alt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Inversion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Yes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>
                          <a:solidFill>
                            <a:srgbClr val="FF0000"/>
                          </a:solidFill>
                        </a:rPr>
                        <a:t>527M</a:t>
                      </a:r>
                      <a:endParaRPr lang="ko-KR" alt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QR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Yes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>
                          <a:solidFill>
                            <a:srgbClr val="FF0000"/>
                          </a:solidFill>
                        </a:rPr>
                        <a:t>428M</a:t>
                      </a:r>
                      <a:endParaRPr lang="ko-KR" alt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LU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Yes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>
                          <a:solidFill>
                            <a:srgbClr val="FF0000"/>
                          </a:solidFill>
                        </a:rPr>
                        <a:t>10M</a:t>
                      </a:r>
                      <a:endParaRPr lang="ko-KR" alt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NB_LIN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ko-KR" alt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8M</a:t>
                      </a:r>
                      <a:endParaRPr lang="ko-KR" alt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B_LIN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ko-KR" alt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3M</a:t>
                      </a:r>
                      <a:endParaRPr lang="ko-KR" alt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i="0" dirty="0" smtClean="0"/>
                        <a:t>BEAR-Exact</a:t>
                      </a:r>
                      <a:endParaRPr lang="ko-KR" altLang="en-US" sz="23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i="0" dirty="0" smtClean="0"/>
                        <a:t>Yes</a:t>
                      </a:r>
                      <a:endParaRPr lang="ko-KR" altLang="en-US" sz="23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i="0" dirty="0" smtClean="0"/>
                        <a:t>0.4M</a:t>
                      </a:r>
                      <a:endParaRPr lang="ko-KR" altLang="en-US" sz="23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13"/>
          <p:cNvSpPr/>
          <p:nvPr/>
        </p:nvSpPr>
        <p:spPr>
          <a:xfrm>
            <a:off x="4565831" y="5641672"/>
            <a:ext cx="4223063" cy="443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6" name="오른쪽 화살표 25"/>
          <p:cNvSpPr/>
          <p:nvPr/>
        </p:nvSpPr>
        <p:spPr>
          <a:xfrm rot="3155766">
            <a:off x="165427" y="3189926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8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Ideas Behind BEAR (1)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215272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 smtClean="0">
                    <a:ea typeface="Cambria Math" panose="02040503050406030204" pitchFamily="18" charset="0"/>
                  </a:rPr>
                  <a:t>In</a:t>
                </a:r>
                <a:r>
                  <a:rPr lang="ko-KR" alt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altLang="ko-KR" dirty="0" smtClean="0">
                    <a:ea typeface="Cambria Math" panose="02040503050406030204" pitchFamily="18" charset="0"/>
                  </a:rPr>
                  <a:t>real-world graphs,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dirty="0" smtClean="0"/>
                  <a:t> can be reordered so that it has a large block-diagonal submatrix </a:t>
                </a:r>
                <a:r>
                  <a:rPr lang="en-US" altLang="ko-KR" sz="2000" dirty="0" smtClean="0"/>
                  <a:t>(Kang et al., 2011)</a:t>
                </a:r>
                <a:endParaRPr lang="en-US" altLang="ko-KR" dirty="0" smtClean="0"/>
              </a:p>
              <a:p>
                <a:r>
                  <a:rPr lang="en-US" altLang="ko-KR" dirty="0" smtClean="0"/>
                  <a:t>Once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dirty="0" smtClean="0"/>
                  <a:t> is reordered, solving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acc>
                      <m:accPr>
                        <m:chr m:val="⃗"/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 can be divided into smaller </a:t>
                </a:r>
                <a:r>
                  <a:rPr lang="en-US" altLang="ko-KR" dirty="0"/>
                  <a:t>problems </a:t>
                </a:r>
                <a:r>
                  <a:rPr lang="en-US" altLang="ko-KR" sz="2000" dirty="0" smtClean="0"/>
                  <a:t>(Boyd et </a:t>
                </a:r>
                <a:r>
                  <a:rPr lang="en-US" altLang="ko-KR" sz="2000" dirty="0"/>
                  <a:t>al., </a:t>
                </a:r>
                <a:r>
                  <a:rPr lang="en-US" altLang="ko-KR" sz="2000" dirty="0" smtClean="0"/>
                  <a:t>2009)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152725"/>
              </a:xfrm>
              <a:blipFill rotWithShape="0">
                <a:blip r:embed="rId4"/>
                <a:stretch>
                  <a:fillRect l="-2666" t="-4816" r="-2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8" name="TextBox 27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2" name="오른쪽 화살표 21"/>
          <p:cNvSpPr/>
          <p:nvPr/>
        </p:nvSpPr>
        <p:spPr>
          <a:xfrm>
            <a:off x="2011596" y="4864511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22" y="4245997"/>
            <a:ext cx="1495847" cy="174260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5" y="4252879"/>
            <a:ext cx="1478150" cy="1476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986246" y="5745424"/>
                <a:ext cx="47545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3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6" y="5745424"/>
                <a:ext cx="475451" cy="4462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2356616" y="5751640"/>
                <a:ext cx="173669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300" dirty="0" smtClean="0"/>
                  <a:t>Reordered </a:t>
                </a:r>
                <a14:m>
                  <m:oMath xmlns:m="http://schemas.openxmlformats.org/officeDocument/2006/math">
                    <m:r>
                      <a:rPr lang="en-US" altLang="ko-KR" sz="23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ko-KR" sz="23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16" y="5751640"/>
                <a:ext cx="1736694" cy="446276"/>
              </a:xfrm>
              <a:prstGeom prst="rect">
                <a:avLst/>
              </a:prstGeom>
              <a:blipFill rotWithShape="0">
                <a:blip r:embed="rId8"/>
                <a:stretch>
                  <a:fillRect l="-5282" t="-10959" b="-301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그룹 34"/>
          <p:cNvGrpSpPr/>
          <p:nvPr/>
        </p:nvGrpSpPr>
        <p:grpSpPr>
          <a:xfrm>
            <a:off x="4832794" y="3915572"/>
            <a:ext cx="3534887" cy="2483524"/>
            <a:chOff x="90657" y="4065222"/>
            <a:chExt cx="3301819" cy="2319776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657" y="4065222"/>
              <a:ext cx="3301819" cy="20009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직사각형 36"/>
                <p:cNvSpPr/>
                <p:nvPr/>
              </p:nvSpPr>
              <p:spPr>
                <a:xfrm>
                  <a:off x="926571" y="5923333"/>
                  <a:ext cx="246253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altLang="ko-K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</m:t>
                        </m:r>
                        <m:acc>
                          <m:accPr>
                            <m:chr m:val="⃗"/>
                            <m:ctrlPr>
                              <a:rPr lang="en-US" altLang="ko-KR" sz="2400" b="1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ko-KR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en-US" altLang="ko-KR" sz="2400" b="1" i="1" smtClean="0"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altLang="ko-K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altLang="ko-KR" sz="2400" b="1" i="1" dirty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ko-KR" sz="24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8" name="직사각형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571" y="5923333"/>
                  <a:ext cx="2462533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오른쪽 화살표 37"/>
          <p:cNvSpPr/>
          <p:nvPr/>
        </p:nvSpPr>
        <p:spPr>
          <a:xfrm>
            <a:off x="4371291" y="415175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>
            <a:off x="4793321" y="454352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오른쪽 화살표 39"/>
          <p:cNvSpPr/>
          <p:nvPr/>
        </p:nvSpPr>
        <p:spPr>
          <a:xfrm>
            <a:off x="5184871" y="494914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>
            <a:off x="4244536" y="526968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 rot="7666133">
            <a:off x="2926529" y="3753753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3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Ideas Behind BEAR 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229277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Dividing into smaller problems improves space efficiency and speed</a:t>
            </a:r>
          </a:p>
          <a:p>
            <a:r>
              <a:rPr lang="en-US" altLang="ko-KR" dirty="0" smtClean="0"/>
              <a:t>Space efficiency can be further improved by applying LU decomposition </a:t>
            </a:r>
            <a:r>
              <a:rPr lang="en-US" altLang="ko-KR" sz="2200" dirty="0" smtClean="0"/>
              <a:t>(Fujiwara et al., 2012)</a:t>
            </a:r>
            <a:r>
              <a:rPr lang="en-US" altLang="ko-KR" dirty="0" smtClean="0"/>
              <a:t> to each of the divided problems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2853647" y="4071970"/>
            <a:ext cx="1732795" cy="1732795"/>
            <a:chOff x="2853647" y="3861630"/>
            <a:chExt cx="1943135" cy="1943135"/>
          </a:xfrm>
        </p:grpSpPr>
        <p:sp>
          <p:nvSpPr>
            <p:cNvPr id="21" name="직사각형 20"/>
            <p:cNvSpPr/>
            <p:nvPr/>
          </p:nvSpPr>
          <p:spPr>
            <a:xfrm>
              <a:off x="2853647" y="3861630"/>
              <a:ext cx="1943135" cy="194313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879232" y="3885364"/>
              <a:ext cx="477820" cy="4778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352898" y="4365772"/>
              <a:ext cx="477820" cy="4778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830718" y="4845190"/>
              <a:ext cx="477820" cy="4778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308538" y="5323010"/>
              <a:ext cx="477820" cy="4778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5652029" y="4071969"/>
            <a:ext cx="1738229" cy="1738229"/>
            <a:chOff x="5986814" y="3849948"/>
            <a:chExt cx="2196000" cy="2196000"/>
          </a:xfrm>
        </p:grpSpPr>
        <p:sp>
          <p:nvSpPr>
            <p:cNvPr id="32" name="직사각형 31"/>
            <p:cNvSpPr/>
            <p:nvPr/>
          </p:nvSpPr>
          <p:spPr>
            <a:xfrm>
              <a:off x="5986814" y="3849948"/>
              <a:ext cx="2196000" cy="2196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003029" y="386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273029" y="413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543029" y="440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813029" y="467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083029" y="494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353029" y="521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623029" y="548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893029" y="5759150"/>
              <a:ext cx="270000" cy="27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오른쪽 화살표 43"/>
          <p:cNvSpPr/>
          <p:nvPr/>
        </p:nvSpPr>
        <p:spPr>
          <a:xfrm>
            <a:off x="4948849" y="4791691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745790" y="5361175"/>
            <a:ext cx="270000" cy="27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745790" y="4431479"/>
            <a:ext cx="270000" cy="270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115299" y="4161113"/>
            <a:ext cx="128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Original problem</a:t>
            </a:r>
            <a:endParaRPr lang="ko-KR" alt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15299" y="5098313"/>
            <a:ext cx="13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Divided problems</a:t>
            </a:r>
            <a:endParaRPr lang="ko-KR" alt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508802" y="5876970"/>
            <a:ext cx="2930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Space Requirements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239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" y="270275"/>
            <a:ext cx="7543800" cy="1450757"/>
          </a:xfrm>
        </p:spPr>
        <p:txBody>
          <a:bodyPr/>
          <a:lstStyle/>
          <a:p>
            <a:r>
              <a:rPr lang="en-US" altLang="ko-KR" dirty="0" smtClean="0"/>
              <a:t>Outline of BEAR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b="1" dirty="0" smtClean="0"/>
                  <a:t>Goal</a:t>
                </a:r>
                <a:r>
                  <a:rPr lang="en-US" altLang="ko-KR" dirty="0" smtClean="0"/>
                  <a:t>: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/>
                  <a:t> satisfying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acc>
                      <m:accPr>
                        <m:chr m:val="⃗"/>
                        <m:ctrlP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w.r.t. many different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s</a:t>
                </a:r>
              </a:p>
              <a:p>
                <a:r>
                  <a:rPr lang="en-US" altLang="ko-KR" b="1" dirty="0" smtClean="0"/>
                  <a:t>Preprocessing </a:t>
                </a:r>
                <a:r>
                  <a:rPr lang="en-US" altLang="ko-KR" dirty="0" smtClean="0"/>
                  <a:t>(one-time cost): Reorder and partition </a:t>
                </a:r>
                <a14:m>
                  <m:oMath xmlns:m="http://schemas.openxmlformats.org/officeDocument/2006/math">
                    <m:r>
                      <a:rPr lang="en-US" altLang="ko-KR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dirty="0" smtClean="0"/>
                  <a:t> then precomputes several matrices</a:t>
                </a:r>
              </a:p>
              <a:p>
                <a:pPr lvl="1"/>
                <a:r>
                  <a:rPr lang="en-US" altLang="ko-KR" dirty="0" smtClean="0"/>
                  <a:t>(1) Reordering</a:t>
                </a:r>
              </a:p>
              <a:p>
                <a:pPr lvl="1"/>
                <a:r>
                  <a:rPr lang="en-US" altLang="ko-KR" dirty="0" smtClean="0"/>
                  <a:t>(2) Partitioning</a:t>
                </a:r>
              </a:p>
              <a:p>
                <a:pPr lvl="1"/>
                <a:r>
                  <a:rPr lang="en-US" altLang="ko-KR" dirty="0" smtClean="0"/>
                  <a:t>(3) </a:t>
                </a:r>
                <a:r>
                  <a:rPr lang="en-US" altLang="ko-KR" dirty="0" err="1" smtClean="0"/>
                  <a:t>Schur</a:t>
                </a:r>
                <a:r>
                  <a:rPr lang="en-US" altLang="ko-KR" dirty="0" smtClean="0"/>
                  <a:t> Complement</a:t>
                </a:r>
              </a:p>
              <a:p>
                <a:pPr lvl="1"/>
                <a:r>
                  <a:rPr lang="en-US" altLang="ko-KR" dirty="0" smtClean="0"/>
                  <a:t>(4) Inverting</a:t>
                </a:r>
              </a:p>
              <a:p>
                <a:r>
                  <a:rPr lang="en-US" altLang="ko-KR" b="1" dirty="0" smtClean="0"/>
                  <a:t>Query </a:t>
                </a:r>
                <a:r>
                  <a:rPr lang="en-US" altLang="ko-KR" dirty="0" smtClean="0"/>
                  <a:t>(repetitive cost): 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, compute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 smtClean="0"/>
                  <a:t> quickly using the precomputed matrices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 rotWithShape="0">
                <a:blip r:embed="rId3"/>
                <a:stretch>
                  <a:fillRect l="-2666" t="-3485" b="-3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659039" y="3954459"/>
            <a:ext cx="4882592" cy="2319870"/>
            <a:chOff x="7416746" y="6804363"/>
            <a:chExt cx="6167360" cy="2930301"/>
          </a:xfrm>
        </p:grpSpPr>
        <p:sp>
          <p:nvSpPr>
            <p:cNvPr id="33" name="TextBox 18"/>
            <p:cNvSpPr txBox="1"/>
            <p:nvPr/>
          </p:nvSpPr>
          <p:spPr>
            <a:xfrm>
              <a:off x="12304194" y="9089511"/>
              <a:ext cx="1279912" cy="539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300" dirty="0" smtClean="0">
                  <a:solidFill>
                    <a:srgbClr val="C00000"/>
                  </a:solidFill>
                </a:rPr>
                <a:t>hubs</a:t>
              </a:r>
              <a:endParaRPr lang="ko-KR" altLang="en-US" sz="2300" dirty="0">
                <a:solidFill>
                  <a:srgbClr val="C00000"/>
                </a:solidFill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7416746" y="6804363"/>
              <a:ext cx="5575767" cy="2930301"/>
              <a:chOff x="7416746" y="6804363"/>
              <a:chExt cx="5575767" cy="2930301"/>
            </a:xfrm>
          </p:grpSpPr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0254" y="6842550"/>
                <a:ext cx="2212259" cy="2085500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6746" y="6804363"/>
                <a:ext cx="3057133" cy="2127077"/>
              </a:xfrm>
              <a:prstGeom prst="rect">
                <a:avLst/>
              </a:prstGeom>
            </p:spPr>
          </p:pic>
          <p:sp>
            <p:nvSpPr>
              <p:cNvPr id="48" name="TextBox 19"/>
              <p:cNvSpPr txBox="1"/>
              <p:nvPr/>
            </p:nvSpPr>
            <p:spPr>
              <a:xfrm>
                <a:off x="11061114" y="9070042"/>
                <a:ext cx="1627720" cy="664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300" dirty="0" smtClean="0">
                    <a:solidFill>
                      <a:srgbClr val="0070C0"/>
                    </a:solidFill>
                  </a:rPr>
                  <a:t>spokes</a:t>
                </a:r>
                <a:endParaRPr lang="ko-KR" altLang="en-US" sz="23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9" name="오른쪽 중괄호 48"/>
              <p:cNvSpPr/>
              <p:nvPr/>
            </p:nvSpPr>
            <p:spPr>
              <a:xfrm rot="5400000">
                <a:off x="11589789" y="8231063"/>
                <a:ext cx="153166" cy="1627446"/>
              </a:xfrm>
              <a:prstGeom prst="rightBrac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0" name="오른쪽 중괄호 49"/>
              <p:cNvSpPr/>
              <p:nvPr/>
            </p:nvSpPr>
            <p:spPr>
              <a:xfrm rot="5400000">
                <a:off x="12671291" y="8880594"/>
                <a:ext cx="154198" cy="327346"/>
              </a:xfrm>
              <a:prstGeom prst="rightBrac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Preprocessing Phase:</a:t>
            </a:r>
            <a:br>
              <a:rPr lang="en-US" altLang="ko-KR" dirty="0" smtClean="0"/>
            </a:br>
            <a:r>
              <a:rPr lang="en-US" altLang="ko-KR" dirty="0" smtClean="0"/>
              <a:t>(1) Reordering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Reorder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dirty="0" smtClean="0"/>
                  <a:t> so that it has a large block-diagonal submatrix</a:t>
                </a:r>
              </a:p>
              <a:p>
                <a:r>
                  <a:rPr lang="en-US" altLang="ko-KR" dirty="0" smtClean="0"/>
                  <a:t>Utilize </a:t>
                </a:r>
                <a:r>
                  <a:rPr lang="en-US" altLang="ko-KR" i="1" dirty="0" smtClean="0"/>
                  <a:t>hub-and-spoke </a:t>
                </a:r>
                <a:r>
                  <a:rPr lang="en-US" altLang="ko-KR" dirty="0" smtClean="0"/>
                  <a:t>structure</a:t>
                </a:r>
                <a:r>
                  <a:rPr lang="en-US" altLang="ko-KR" i="1" dirty="0" smtClean="0"/>
                  <a:t> </a:t>
                </a:r>
                <a:r>
                  <a:rPr lang="en-US" altLang="ko-KR" dirty="0" smtClean="0"/>
                  <a:t>of real-world graphs as in </a:t>
                </a:r>
                <a:r>
                  <a:rPr lang="en-US" altLang="ko-KR" b="1" dirty="0" err="1" smtClean="0"/>
                  <a:t>SlashBurn</a:t>
                </a:r>
                <a:r>
                  <a:rPr lang="en-US" altLang="ko-KR" dirty="0" smtClean="0"/>
                  <a:t> </a:t>
                </a:r>
                <a:r>
                  <a:rPr lang="en-US" altLang="ko-KR" sz="2000" dirty="0" smtClean="0"/>
                  <a:t>(Kang et al., 2011)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89" y="4007322"/>
            <a:ext cx="1778489" cy="2071871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4546253" y="5015971"/>
            <a:ext cx="26710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/>
              <a:t>real world</a:t>
            </a:r>
            <a:endParaRPr lang="ko-KR" altLang="en-US" sz="2300" dirty="0"/>
          </a:p>
        </p:txBody>
      </p:sp>
      <p:sp>
        <p:nvSpPr>
          <p:cNvPr id="27" name="오른쪽 화살표 26"/>
          <p:cNvSpPr/>
          <p:nvPr/>
        </p:nvSpPr>
        <p:spPr>
          <a:xfrm>
            <a:off x="5724831" y="4674189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" name="타원 5"/>
          <p:cNvSpPr/>
          <p:nvPr/>
        </p:nvSpPr>
        <p:spPr>
          <a:xfrm>
            <a:off x="1253912" y="4713877"/>
            <a:ext cx="1209822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1899139" y="5247250"/>
            <a:ext cx="2630659" cy="1059132"/>
          </a:xfrm>
          <a:custGeom>
            <a:avLst/>
            <a:gdLst>
              <a:gd name="connsiteX0" fmla="*/ 0 w 2630659"/>
              <a:gd name="connsiteY0" fmla="*/ 0 h 1059132"/>
              <a:gd name="connsiteX1" fmla="*/ 1519311 w 2630659"/>
              <a:gd name="connsiteY1" fmla="*/ 984738 h 1059132"/>
              <a:gd name="connsiteX2" fmla="*/ 2630659 w 2630659"/>
              <a:gd name="connsiteY2" fmla="*/ 914400 h 105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0659" h="1059132">
                <a:moveTo>
                  <a:pt x="0" y="0"/>
                </a:moveTo>
                <a:cubicBezTo>
                  <a:pt x="540434" y="416169"/>
                  <a:pt x="1080868" y="832338"/>
                  <a:pt x="1519311" y="984738"/>
                </a:cubicBezTo>
                <a:cubicBezTo>
                  <a:pt x="1957754" y="1137138"/>
                  <a:pt x="2294206" y="1025769"/>
                  <a:pt x="2630659" y="91440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25788" y="3860116"/>
            <a:ext cx="1066070" cy="9293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479153" y="4911962"/>
            <a:ext cx="1066070" cy="9293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2164876" y="4922720"/>
            <a:ext cx="1066070" cy="9293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9" idx="6"/>
          </p:cNvCxnSpPr>
          <p:nvPr/>
        </p:nvCxnSpPr>
        <p:spPr>
          <a:xfrm flipV="1">
            <a:off x="2391858" y="4324787"/>
            <a:ext cx="822610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30" idx="7"/>
          </p:cNvCxnSpPr>
          <p:nvPr/>
        </p:nvCxnSpPr>
        <p:spPr>
          <a:xfrm flipV="1">
            <a:off x="1389101" y="4722667"/>
            <a:ext cx="2242627" cy="3253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V="1">
            <a:off x="3214468" y="5054212"/>
            <a:ext cx="965385" cy="19303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can we measure the relevance (or similarity) between two nodes in a graph?</a:t>
            </a:r>
          </a:p>
          <a:p>
            <a:r>
              <a:rPr lang="en-US" altLang="ko-KR" dirty="0" smtClean="0"/>
              <a:t>Example: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45929" y="2998810"/>
            <a:ext cx="2893788" cy="2932117"/>
            <a:chOff x="1333311" y="2977624"/>
            <a:chExt cx="1240992" cy="1207038"/>
          </a:xfrm>
        </p:grpSpPr>
        <p:cxnSp>
          <p:nvCxnSpPr>
            <p:cNvPr id="21" name="직선 연결선 20"/>
            <p:cNvCxnSpPr/>
            <p:nvPr/>
          </p:nvCxnSpPr>
          <p:spPr>
            <a:xfrm flipV="1">
              <a:off x="1388969" y="3029103"/>
              <a:ext cx="534174" cy="356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1388969" y="3385809"/>
              <a:ext cx="604003" cy="2424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923143" y="3029103"/>
              <a:ext cx="69829" cy="589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1923143" y="3029103"/>
              <a:ext cx="597807" cy="3567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H="1">
              <a:off x="1964631" y="3618525"/>
              <a:ext cx="28341" cy="5205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>
              <a:off x="1958057" y="3385809"/>
              <a:ext cx="562893" cy="7532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타원 26"/>
            <p:cNvSpPr/>
            <p:nvPr/>
          </p:nvSpPr>
          <p:spPr>
            <a:xfrm>
              <a:off x="1333311" y="3289896"/>
              <a:ext cx="141514" cy="1415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/>
                <a:t>2</a:t>
              </a:r>
              <a:endParaRPr lang="ko-KR" altLang="en-US" sz="2000" dirty="0"/>
            </a:p>
          </p:txBody>
        </p:sp>
        <p:sp>
          <p:nvSpPr>
            <p:cNvPr id="28" name="타원 27"/>
            <p:cNvSpPr/>
            <p:nvPr/>
          </p:nvSpPr>
          <p:spPr>
            <a:xfrm>
              <a:off x="1903397" y="4043148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5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 flipV="1">
              <a:off x="1992972" y="3385809"/>
              <a:ext cx="527978" cy="2278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타원 29"/>
            <p:cNvSpPr/>
            <p:nvPr/>
          </p:nvSpPr>
          <p:spPr>
            <a:xfrm>
              <a:off x="1837287" y="2977624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1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타원 30"/>
            <p:cNvSpPr/>
            <p:nvPr/>
          </p:nvSpPr>
          <p:spPr>
            <a:xfrm>
              <a:off x="1904704" y="3510966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4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2432789" y="3334469"/>
              <a:ext cx="141514" cy="1415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3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Introduction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"/>
    </mc:Choice>
    <mc:Fallback xmlns="">
      <p:transition spd="slow" advTm="114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Preprocessing Phase:</a:t>
            </a:r>
            <a:br>
              <a:rPr lang="en-US" altLang="ko-KR" dirty="0" smtClean="0"/>
            </a:br>
            <a:r>
              <a:rPr lang="en-US" altLang="ko-KR" dirty="0" smtClean="0"/>
              <a:t>(2) Partitioning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Partition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into four submatrices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consists of small diagonal blocks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92" y="3678734"/>
            <a:ext cx="3769385" cy="151918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125243" y="4654298"/>
            <a:ext cx="267107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/>
              <a:t>real world</a:t>
            </a:r>
            <a:endParaRPr lang="ko-KR" altLang="en-US" sz="2300" dirty="0"/>
          </a:p>
        </p:txBody>
      </p:sp>
      <p:sp>
        <p:nvSpPr>
          <p:cNvPr id="14" name="오른쪽 화살표 13"/>
          <p:cNvSpPr/>
          <p:nvPr/>
        </p:nvSpPr>
        <p:spPr>
          <a:xfrm>
            <a:off x="5303821" y="4312516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10" y="3589023"/>
            <a:ext cx="2157352" cy="1930033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오른쪽 화살표 16"/>
          <p:cNvSpPr/>
          <p:nvPr/>
        </p:nvSpPr>
        <p:spPr>
          <a:xfrm rot="7723757">
            <a:off x="3704705" y="3115675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7723757">
            <a:off x="7402164" y="3115674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0978" y="2929950"/>
                <a:ext cx="153931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978" y="2929950"/>
                <a:ext cx="1539312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1190" b="-40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0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Preprocessing Phase:</a:t>
            </a:r>
            <a:br>
              <a:rPr lang="en-US" altLang="ko-KR" dirty="0" smtClean="0"/>
            </a:br>
            <a:r>
              <a:rPr lang="en-US" altLang="ko-KR" dirty="0" smtClean="0"/>
              <a:t>(3) </a:t>
            </a:r>
            <a:r>
              <a:rPr lang="en-US" altLang="ko-KR" dirty="0" err="1" smtClean="0"/>
              <a:t>Schur</a:t>
            </a:r>
            <a:r>
              <a:rPr lang="en-US" altLang="ko-KR" dirty="0" smtClean="0"/>
              <a:t> Complement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Compute the </a:t>
                </a:r>
                <a:r>
                  <a:rPr lang="en-US" altLang="ko-KR" i="1" dirty="0" err="1" smtClean="0"/>
                  <a:t>Schur</a:t>
                </a:r>
                <a:r>
                  <a:rPr lang="en-US" altLang="ko-KR" i="1" dirty="0" smtClean="0"/>
                  <a:t> Complement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ko-KR" dirty="0" smtClean="0"/>
                  <a:t> has the same size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r>
              <a:rPr lang="en-US" dirty="0" smtClean="0"/>
              <a:t>/38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035229" y="4703731"/>
            <a:ext cx="176252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/>
              <a:t>real world</a:t>
            </a:r>
            <a:endParaRPr lang="ko-KR" altLang="en-US" sz="2300" dirty="0"/>
          </a:p>
        </p:txBody>
      </p:sp>
      <p:sp>
        <p:nvSpPr>
          <p:cNvPr id="14" name="오른쪽 화살표 13"/>
          <p:cNvSpPr/>
          <p:nvPr/>
        </p:nvSpPr>
        <p:spPr>
          <a:xfrm>
            <a:off x="6721033" y="4417460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123" y="4439653"/>
            <a:ext cx="134087" cy="105354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18" y="3864580"/>
            <a:ext cx="4966824" cy="1289231"/>
          </a:xfrm>
          <a:prstGeom prst="rect">
            <a:avLst/>
          </a:prstGeom>
        </p:spPr>
      </p:pic>
      <p:sp>
        <p:nvSpPr>
          <p:cNvPr id="17" name="오른쪽 화살표 16"/>
          <p:cNvSpPr/>
          <p:nvPr/>
        </p:nvSpPr>
        <p:spPr>
          <a:xfrm>
            <a:off x="704638" y="4326027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 rot="7723757">
            <a:off x="7644856" y="3936792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6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Preprocessing </a:t>
            </a:r>
            <a:r>
              <a:rPr lang="en-US" altLang="ko-KR" dirty="0" smtClean="0"/>
              <a:t>Phase: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(4) Inverting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Inverting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ko-KR" dirty="0" smtClean="0"/>
                  <a:t> and each diagonal block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r>
                  <a:rPr lang="en-US" altLang="ko-KR" dirty="0" smtClean="0"/>
                  <a:t>Efficient in terms of time and space because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the </a:t>
                </a:r>
                <a:r>
                  <a:rPr lang="en-US" altLang="ko-KR" dirty="0"/>
                  <a:t>diagonal blocks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are small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576" r="-2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39" y="3743315"/>
            <a:ext cx="2993688" cy="182196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083173" y="4876882"/>
            <a:ext cx="191000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/>
              <a:t>real world</a:t>
            </a:r>
            <a:endParaRPr lang="ko-KR" altLang="en-US" sz="2300" dirty="0"/>
          </a:p>
        </p:txBody>
      </p:sp>
      <p:sp>
        <p:nvSpPr>
          <p:cNvPr id="14" name="오른쪽 화살표 13"/>
          <p:cNvSpPr/>
          <p:nvPr/>
        </p:nvSpPr>
        <p:spPr>
          <a:xfrm>
            <a:off x="4865145" y="4535100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607" y="3743315"/>
            <a:ext cx="1686878" cy="1809242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3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Preprocessing </a:t>
            </a:r>
            <a:r>
              <a:rPr lang="en-US" altLang="ko-KR" dirty="0" smtClean="0"/>
              <a:t>Phase: Output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Precomputed matrices are small or composed of small diagonal blocks</a:t>
            </a:r>
          </a:p>
          <a:p>
            <a:r>
              <a:rPr lang="en-US" altLang="ko-KR" dirty="0" smtClean="0"/>
              <a:t>Require little storage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48" y="3984636"/>
            <a:ext cx="1873250" cy="17885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869" y="4006479"/>
            <a:ext cx="1876419" cy="186764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403472" y="4925921"/>
            <a:ext cx="191000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 smtClean="0"/>
              <a:t>real world</a:t>
            </a:r>
            <a:endParaRPr lang="ko-KR" altLang="en-US" sz="2300" dirty="0"/>
          </a:p>
        </p:txBody>
      </p:sp>
      <p:sp>
        <p:nvSpPr>
          <p:cNvPr id="17" name="오른쪽 화살표 16"/>
          <p:cNvSpPr/>
          <p:nvPr/>
        </p:nvSpPr>
        <p:spPr>
          <a:xfrm>
            <a:off x="4185444" y="4584139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Query </a:t>
            </a:r>
            <a:r>
              <a:rPr lang="en-US" altLang="ko-KR" dirty="0"/>
              <a:t>Phase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Given a query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 smtClean="0"/>
                  <a:t>, compute the RWR score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 smtClean="0"/>
                  <a:t> using the precomputed matrices</a:t>
                </a:r>
              </a:p>
              <a:p>
                <a:r>
                  <a:rPr lang="en-US" altLang="ko-KR" dirty="0" smtClean="0"/>
                  <a:t>Theorem. </a:t>
                </a:r>
                <a:r>
                  <a:rPr lang="en-US" altLang="ko-KR" b="1" dirty="0" smtClean="0"/>
                  <a:t>Block Elimination</a:t>
                </a:r>
                <a:r>
                  <a:rPr lang="en-US" altLang="ko-KR" dirty="0"/>
                  <a:t> </a:t>
                </a:r>
                <a:r>
                  <a:rPr lang="en-US" altLang="ko-KR" sz="2000" dirty="0"/>
                  <a:t>(Boyd et al., 2009)</a:t>
                </a:r>
                <a:r>
                  <a:rPr lang="en-US" altLang="ko-KR" dirty="0"/>
                  <a:t> : </a:t>
                </a:r>
                <a:r>
                  <a:rPr lang="en-US" altLang="ko-KR" dirty="0" smtClean="0"/>
                  <a:t>This equation exactly computes RWR scores</a:t>
                </a:r>
                <a:endParaRPr lang="ko-KR" altLang="en-US" dirty="0" smtClean="0"/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BEAR:</a:t>
            </a:r>
            <a:r>
              <a:rPr lang="en-US" b="0" dirty="0" smtClean="0"/>
              <a:t> </a:t>
            </a:r>
            <a:r>
              <a:rPr lang="en-US" dirty="0" smtClean="0"/>
              <a:t>B</a:t>
            </a:r>
            <a:r>
              <a:rPr lang="en-US" b="0" dirty="0" smtClean="0"/>
              <a:t>lock </a:t>
            </a:r>
            <a:r>
              <a:rPr lang="en-US" dirty="0" smtClean="0"/>
              <a:t>E</a:t>
            </a:r>
            <a:r>
              <a:rPr lang="en-US" b="0" dirty="0" smtClean="0"/>
              <a:t>limination </a:t>
            </a:r>
            <a:r>
              <a:rPr lang="en-US" dirty="0" smtClean="0"/>
              <a:t>A</a:t>
            </a:r>
            <a:r>
              <a:rPr lang="en-US" b="0" dirty="0" smtClean="0"/>
              <a:t>pproach for </a:t>
            </a:r>
            <a:r>
              <a:rPr lang="en-US" dirty="0" smtClean="0"/>
              <a:t>R</a:t>
            </a:r>
            <a:r>
              <a:rPr lang="en-US" b="0" dirty="0" smtClean="0"/>
              <a:t>andom Walk With Restart on Large Graphs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31" y="3621497"/>
            <a:ext cx="6962391" cy="26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686" y="5740573"/>
            <a:ext cx="470976" cy="49238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Further Optimization:</a:t>
            </a:r>
            <a:br>
              <a:rPr lang="en-US" altLang="ko-KR" dirty="0" smtClean="0"/>
            </a:br>
            <a:r>
              <a:rPr lang="en-US" altLang="ko-KR" dirty="0" smtClean="0"/>
              <a:t>(1) LU Decomposition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32371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ko-KR" dirty="0" smtClean="0"/>
                  <a:t>Instead of inverting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altLang="ko-KR" dirty="0"/>
                  <a:t> and each diagonal block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ko-K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ko-KR" dirty="0" smtClean="0"/>
                  <a:t>, invert their LU-decomposed matrices (sparser)</a:t>
                </a:r>
              </a:p>
              <a:p>
                <a:r>
                  <a:rPr lang="en-US" altLang="ko-KR" dirty="0" smtClean="0"/>
                  <a:t>Reduce preprocessing time and space requirements</a:t>
                </a:r>
                <a:endParaRPr lang="en-US" altLang="ko-KR" dirty="0"/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323712"/>
              </a:xfrm>
              <a:blipFill rotWithShape="0">
                <a:blip r:embed="rId4"/>
                <a:stretch>
                  <a:fillRect l="-2423" t="-2116" r="-1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2" y="3859461"/>
            <a:ext cx="1559421" cy="17343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78" y="3859460"/>
            <a:ext cx="1572992" cy="174257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302" y="3859460"/>
            <a:ext cx="1750276" cy="1759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3190" y="5745054"/>
                <a:ext cx="608500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90" y="5745054"/>
                <a:ext cx="608500" cy="372859"/>
              </a:xfrm>
              <a:prstGeom prst="rect">
                <a:avLst/>
              </a:prstGeom>
              <a:blipFill rotWithShape="0">
                <a:blip r:embed="rId8"/>
                <a:stretch>
                  <a:fillRect l="-12121" r="-5051"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59465" y="5740874"/>
                <a:ext cx="597921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465" y="5740874"/>
                <a:ext cx="597921" cy="372859"/>
              </a:xfrm>
              <a:prstGeom prst="rect">
                <a:avLst/>
              </a:prstGeom>
              <a:blipFill rotWithShape="0">
                <a:blip r:embed="rId9"/>
                <a:stretch>
                  <a:fillRect l="-12245" t="-1639" r="-4082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34378" y="5740874"/>
                <a:ext cx="520784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378" y="5740874"/>
                <a:ext cx="520784" cy="372859"/>
              </a:xfrm>
              <a:prstGeom prst="rect">
                <a:avLst/>
              </a:prstGeom>
              <a:blipFill rotWithShape="0">
                <a:blip r:embed="rId10"/>
                <a:stretch>
                  <a:fillRect l="-14118" t="-1639" r="-5882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오른쪽 화살표 20"/>
          <p:cNvSpPr/>
          <p:nvPr/>
        </p:nvSpPr>
        <p:spPr>
          <a:xfrm>
            <a:off x="3523127" y="4599220"/>
            <a:ext cx="292101" cy="27984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667185" y="5346700"/>
            <a:ext cx="394174" cy="394174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619923" y="5346700"/>
            <a:ext cx="394174" cy="39417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7457885" y="5346700"/>
            <a:ext cx="394174" cy="394174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32"/>
          <p:cNvCxnSpPr/>
          <p:nvPr/>
        </p:nvCxnSpPr>
        <p:spPr>
          <a:xfrm rot="16200000" flipH="1">
            <a:off x="2838415" y="5706768"/>
            <a:ext cx="228083" cy="296293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/>
          <p:nvPr/>
        </p:nvCxnSpPr>
        <p:spPr>
          <a:xfrm rot="16200000" flipH="1">
            <a:off x="5911815" y="5719468"/>
            <a:ext cx="228083" cy="296293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/>
          <p:nvPr/>
        </p:nvCxnSpPr>
        <p:spPr>
          <a:xfrm rot="16200000" flipH="1">
            <a:off x="7702515" y="5696608"/>
            <a:ext cx="228083" cy="296293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9476" y="5753317"/>
            <a:ext cx="441501" cy="44150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8111" y="5753317"/>
            <a:ext cx="457766" cy="4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Further Optimization:</a:t>
            </a:r>
            <a:br>
              <a:rPr lang="en-US" altLang="ko-KR" dirty="0"/>
            </a:br>
            <a:r>
              <a:rPr lang="en-US" altLang="ko-KR" dirty="0" smtClean="0"/>
              <a:t>(2) </a:t>
            </a:r>
            <a:r>
              <a:rPr lang="en-US" altLang="ko-KR" dirty="0" err="1" smtClean="0"/>
              <a:t>Thresholding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3237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dirty="0" smtClean="0"/>
                  <a:t>Drop </a:t>
                </a:r>
                <a:r>
                  <a:rPr lang="en-US" altLang="ko-KR" dirty="0"/>
                  <a:t>near-zero entries (if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of </a:t>
                </a:r>
                <a:r>
                  <a:rPr lang="en-US" altLang="ko-KR" dirty="0" smtClean="0"/>
                  <a:t>the precomputed matrices</a:t>
                </a:r>
              </a:p>
              <a:p>
                <a:r>
                  <a:rPr lang="en-US" altLang="ko-KR" b="1" i="1" dirty="0" smtClean="0"/>
                  <a:t>BEAR-Exact</a:t>
                </a:r>
                <a:r>
                  <a:rPr lang="en-US" altLang="ko-KR" dirty="0" smtClean="0"/>
                  <a:t>: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b="0" dirty="0" smtClean="0"/>
              </a:p>
              <a:p>
                <a:pPr lvl="1"/>
                <a:r>
                  <a:rPr lang="en-US" altLang="ko-KR" dirty="0" smtClean="0"/>
                  <a:t>No </a:t>
                </a:r>
                <a:r>
                  <a:rPr lang="en-US" altLang="ko-KR" dirty="0" err="1" smtClean="0"/>
                  <a:t>thresholding</a:t>
                </a:r>
                <a:endParaRPr lang="en-US" altLang="ko-KR" dirty="0" smtClean="0"/>
              </a:p>
              <a:p>
                <a:pPr lvl="1"/>
                <a:r>
                  <a:rPr lang="en-US" altLang="ko-KR" dirty="0"/>
                  <a:t>G</a:t>
                </a:r>
                <a:r>
                  <a:rPr lang="en-US" altLang="ko-KR" dirty="0" smtClean="0"/>
                  <a:t>uarantee the exactness of RWR</a:t>
                </a:r>
              </a:p>
              <a:p>
                <a:r>
                  <a:rPr lang="en-US" altLang="ko-KR" b="1" i="1" dirty="0" smtClean="0"/>
                  <a:t>BEAR-</a:t>
                </a:r>
                <a:r>
                  <a:rPr lang="en-US" altLang="ko-KR" b="1" i="1" dirty="0" err="1" smtClean="0"/>
                  <a:t>Approx</a:t>
                </a:r>
                <a:r>
                  <a:rPr lang="en-US" altLang="ko-KR" b="1" i="1" dirty="0" smtClean="0"/>
                  <a:t>: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i="1" dirty="0" smtClean="0"/>
              </a:p>
              <a:p>
                <a:pPr lvl="1"/>
                <a:r>
                  <a:rPr lang="en-US" altLang="ko-KR" dirty="0"/>
                  <a:t>R</a:t>
                </a:r>
                <a:r>
                  <a:rPr lang="en-US" altLang="ko-KR" dirty="0" smtClean="0"/>
                  <a:t>educe </a:t>
                </a:r>
                <a:r>
                  <a:rPr lang="en-US" altLang="ko-KR" dirty="0"/>
                  <a:t>query time and space requirements by sacrificing </a:t>
                </a:r>
                <a:r>
                  <a:rPr lang="en-US" altLang="ko-KR" dirty="0" smtClean="0"/>
                  <a:t>accuracy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ko-KR" altLang="en-US" sz="3000" i="1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ko-KR" dirty="0" smtClean="0"/>
                  <a:t> #non-zeros in precomputed matrices</a:t>
                </a:r>
                <a:r>
                  <a:rPr lang="ko-KR" alt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3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 </a:t>
                </a:r>
                <a:endParaRPr lang="en-US" altLang="ko-K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r>
                  <a:rPr lang="en-US" altLang="ko-KR" dirty="0" smtClean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ko-KR" dirty="0" smtClean="0"/>
                  <a:t>memory efficiency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sz="3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ko-KR" dirty="0" smtClean="0"/>
                  <a:t> / query speed </a:t>
                </a:r>
                <a14:m>
                  <m:oMath xmlns:m="http://schemas.openxmlformats.org/officeDocument/2006/math">
                    <m:r>
                      <a:rPr lang="ko-KR" altLang="en-US" sz="3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ko-KR" dirty="0" smtClean="0"/>
                  <a:t> / accuracy </a:t>
                </a:r>
                <a14:m>
                  <m:oMath xmlns:m="http://schemas.openxmlformats.org/officeDocument/2006/math">
                    <m:r>
                      <a:rPr lang="ko-KR" altLang="en-US" sz="3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en-US" altLang="ko-KR" sz="300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323712"/>
              </a:xfrm>
              <a:blipFill rotWithShape="0">
                <a:blip r:embed="rId3"/>
                <a:stretch>
                  <a:fillRect l="-2666" t="-3244" r="-1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0" y="51824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Proposed Method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7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Background 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Proposed 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Method 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rgbClr val="FF0000"/>
                </a:solidFill>
              </a:rPr>
              <a:t>Experiments </a:t>
            </a:r>
            <a:r>
              <a:rPr lang="en-US" altLang="ko-KR" dirty="0" smtClean="0">
                <a:solidFill>
                  <a:srgbClr val="FF0000"/>
                </a:solidFill>
              </a:rPr>
              <a:t>&lt;&lt;&lt;</a:t>
            </a:r>
            <a:endParaRPr lang="en-US" altLang="ko-KR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Settings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Machine</a:t>
            </a:r>
            <a:r>
              <a:rPr lang="en-US" altLang="ko-KR" dirty="0"/>
              <a:t>: single PC </a:t>
            </a:r>
            <a:r>
              <a:rPr lang="en-US" altLang="ko-KR" dirty="0" smtClean="0"/>
              <a:t>with </a:t>
            </a:r>
            <a:r>
              <a:rPr lang="en-US" altLang="ko-KR" dirty="0"/>
              <a:t>with a 4-core CPU and 16GB memory </a:t>
            </a:r>
            <a:endParaRPr lang="en-US" altLang="ko-KR" dirty="0" smtClean="0"/>
          </a:p>
          <a:p>
            <a:r>
              <a:rPr lang="en-US" altLang="ko-KR" b="1" dirty="0" smtClean="0"/>
              <a:t>Datasets</a:t>
            </a:r>
            <a:r>
              <a:rPr lang="en-US" altLang="ko-KR" dirty="0"/>
              <a:t>: </a:t>
            </a:r>
            <a:r>
              <a:rPr lang="en-US" altLang="ko-KR" dirty="0" smtClean="0"/>
              <a:t>large-scale </a:t>
            </a:r>
            <a:r>
              <a:rPr lang="en-US" altLang="ko-KR" dirty="0"/>
              <a:t>real-world </a:t>
            </a:r>
            <a:r>
              <a:rPr lang="en-US" altLang="ko-KR" dirty="0" smtClean="0"/>
              <a:t>network data</a:t>
            </a: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90" y="3319329"/>
            <a:ext cx="4790924" cy="2928708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Competitors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Exact methods</a:t>
            </a:r>
            <a:endParaRPr lang="en-US" altLang="ko-KR" dirty="0"/>
          </a:p>
          <a:p>
            <a:pPr lvl="1"/>
            <a:r>
              <a:rPr lang="en-US" altLang="ko-KR" dirty="0" smtClean="0"/>
              <a:t>Inversion</a:t>
            </a:r>
          </a:p>
          <a:p>
            <a:pPr lvl="1"/>
            <a:r>
              <a:rPr lang="en-US" altLang="ko-KR" dirty="0" smtClean="0"/>
              <a:t>Iterative method</a:t>
            </a:r>
          </a:p>
          <a:p>
            <a:pPr lvl="1"/>
            <a:r>
              <a:rPr lang="en-US" altLang="ko-KR" dirty="0" smtClean="0"/>
              <a:t>LU </a:t>
            </a:r>
            <a:r>
              <a:rPr lang="en-US" altLang="ko-KR" dirty="0" err="1" smtClean="0"/>
              <a:t>decomp</a:t>
            </a:r>
            <a:r>
              <a:rPr lang="en-US" altLang="ko-KR" dirty="0" smtClean="0"/>
              <a:t>. (</a:t>
            </a:r>
            <a:r>
              <a:rPr lang="en-US" altLang="ko-KR" dirty="0"/>
              <a:t>Fujiwara et </a:t>
            </a:r>
            <a:r>
              <a:rPr lang="en-US" altLang="ko-KR" dirty="0" smtClean="0"/>
              <a:t>al., 2012)</a:t>
            </a:r>
          </a:p>
          <a:p>
            <a:pPr lvl="1"/>
            <a:r>
              <a:rPr lang="en-US" altLang="ko-KR" dirty="0" smtClean="0"/>
              <a:t>QR </a:t>
            </a:r>
            <a:r>
              <a:rPr lang="en-US" altLang="ko-KR" dirty="0" err="1"/>
              <a:t>decomp</a:t>
            </a:r>
            <a:r>
              <a:rPr lang="en-US" altLang="ko-KR" dirty="0" smtClean="0"/>
              <a:t>. (</a:t>
            </a:r>
            <a:r>
              <a:rPr lang="en-US" altLang="ko-KR" dirty="0"/>
              <a:t>Fujiwara et </a:t>
            </a:r>
            <a:r>
              <a:rPr lang="en-US" altLang="ko-KR" dirty="0" smtClean="0"/>
              <a:t>al., 2012)</a:t>
            </a:r>
          </a:p>
          <a:p>
            <a:r>
              <a:rPr lang="en-US" altLang="ko-KR" b="1" dirty="0" smtClean="0"/>
              <a:t>Approximate methods</a:t>
            </a:r>
            <a:endParaRPr lang="en-US" altLang="ko-KR" dirty="0"/>
          </a:p>
          <a:p>
            <a:pPr lvl="1"/>
            <a:r>
              <a:rPr lang="en-US" altLang="ko-KR" dirty="0" smtClean="0"/>
              <a:t>BLIN</a:t>
            </a:r>
            <a:r>
              <a:rPr lang="en-US" altLang="ko-KR" dirty="0"/>
              <a:t>, </a:t>
            </a:r>
            <a:r>
              <a:rPr lang="en-US" altLang="ko-KR" dirty="0" smtClean="0"/>
              <a:t>NB_LIN (</a:t>
            </a:r>
            <a:r>
              <a:rPr lang="en-US" altLang="ko-KR" dirty="0"/>
              <a:t>Tong et </a:t>
            </a:r>
            <a:r>
              <a:rPr lang="en-US" altLang="ko-KR" dirty="0" smtClean="0"/>
              <a:t>al., 2008)</a:t>
            </a:r>
          </a:p>
          <a:p>
            <a:pPr lvl="1"/>
            <a:r>
              <a:rPr lang="en-US" altLang="ko-KR" dirty="0" smtClean="0"/>
              <a:t>RPPR</a:t>
            </a:r>
            <a:r>
              <a:rPr lang="en-US" altLang="ko-KR" dirty="0"/>
              <a:t>, </a:t>
            </a:r>
            <a:r>
              <a:rPr lang="en-US" altLang="ko-KR" dirty="0" smtClean="0"/>
              <a:t>BRPPR (</a:t>
            </a:r>
            <a:r>
              <a:rPr lang="en-US" altLang="ko-KR" dirty="0" err="1"/>
              <a:t>Gleich</a:t>
            </a:r>
            <a:r>
              <a:rPr lang="en-US" altLang="ko-KR" dirty="0"/>
              <a:t> et </a:t>
            </a:r>
            <a:r>
              <a:rPr lang="en-US" altLang="ko-KR" dirty="0" smtClean="0"/>
              <a:t>al., </a:t>
            </a:r>
            <a:r>
              <a:rPr lang="en-US" altLang="ko-KR" dirty="0"/>
              <a:t>2006)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6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Random Walk with </a:t>
            </a:r>
            <a:r>
              <a:rPr lang="en-US" altLang="ko-KR" dirty="0" smtClean="0"/>
              <a:t>Restart 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Random Walk with Restart </a:t>
            </a:r>
            <a:r>
              <a:rPr lang="en-US" altLang="ko-KR" dirty="0" smtClean="0"/>
              <a:t>(</a:t>
            </a:r>
            <a:r>
              <a:rPr lang="en-US" altLang="ko-KR" b="1" dirty="0" smtClean="0"/>
              <a:t>RWR</a:t>
            </a:r>
            <a:r>
              <a:rPr lang="en-US" altLang="ko-KR" dirty="0" smtClean="0"/>
              <a:t>) assumes a random surfer on a graph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r>
              <a:rPr lang="en-US" dirty="0" smtClean="0"/>
              <a:t>/38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145964" y="3459184"/>
                <a:ext cx="566264" cy="585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64" y="3459184"/>
                <a:ext cx="566264" cy="585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자유형 76"/>
          <p:cNvSpPr/>
          <p:nvPr/>
        </p:nvSpPr>
        <p:spPr>
          <a:xfrm rot="21169184">
            <a:off x="5453919" y="2554673"/>
            <a:ext cx="2139916" cy="714061"/>
          </a:xfrm>
          <a:custGeom>
            <a:avLst/>
            <a:gdLst>
              <a:gd name="connsiteX0" fmla="*/ 1348740 w 1348740"/>
              <a:gd name="connsiteY0" fmla="*/ 450056 h 450056"/>
              <a:gd name="connsiteX1" fmla="*/ 693420 w 1348740"/>
              <a:gd name="connsiteY1" fmla="*/ 476 h 450056"/>
              <a:gd name="connsiteX2" fmla="*/ 0 w 1348740"/>
              <a:gd name="connsiteY2" fmla="*/ 381476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8740" h="450056">
                <a:moveTo>
                  <a:pt x="1348740" y="450056"/>
                </a:moveTo>
                <a:cubicBezTo>
                  <a:pt x="1133475" y="230981"/>
                  <a:pt x="918210" y="11906"/>
                  <a:pt x="693420" y="476"/>
                </a:cubicBezTo>
                <a:cubicBezTo>
                  <a:pt x="468630" y="-10954"/>
                  <a:pt x="234315" y="185261"/>
                  <a:pt x="0" y="381476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5" name="그룹 134"/>
          <p:cNvGrpSpPr/>
          <p:nvPr/>
        </p:nvGrpSpPr>
        <p:grpSpPr>
          <a:xfrm>
            <a:off x="4492390" y="2942284"/>
            <a:ext cx="892232" cy="892232"/>
            <a:chOff x="3245103" y="3690088"/>
            <a:chExt cx="729299" cy="729299"/>
          </a:xfrm>
        </p:grpSpPr>
        <p:pic>
          <p:nvPicPr>
            <p:cNvPr id="136" name="Picture 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485112">
              <a:off x="3245103" y="3690088"/>
              <a:ext cx="729299" cy="729299"/>
            </a:xfrm>
            <a:prstGeom prst="rect">
              <a:avLst/>
            </a:prstGeom>
          </p:spPr>
        </p:pic>
        <p:pic>
          <p:nvPicPr>
            <p:cNvPr id="137" name="Picture 5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9677702">
              <a:off x="3462802" y="3917779"/>
              <a:ext cx="436505" cy="289549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780634" y="2777592"/>
            <a:ext cx="2934176" cy="2748298"/>
            <a:chOff x="6239237" y="3325685"/>
            <a:chExt cx="1895427" cy="1775351"/>
          </a:xfrm>
        </p:grpSpPr>
        <p:grpSp>
          <p:nvGrpSpPr>
            <p:cNvPr id="96" name="그룹 95"/>
            <p:cNvGrpSpPr/>
            <p:nvPr/>
          </p:nvGrpSpPr>
          <p:grpSpPr>
            <a:xfrm>
              <a:off x="6309372" y="3325685"/>
              <a:ext cx="1825292" cy="1775351"/>
              <a:chOff x="1333311" y="2977624"/>
              <a:chExt cx="1240992" cy="1207038"/>
            </a:xfrm>
          </p:grpSpPr>
          <p:cxnSp>
            <p:nvCxnSpPr>
              <p:cNvPr id="97" name="직선 연결선 96"/>
              <p:cNvCxnSpPr/>
              <p:nvPr/>
            </p:nvCxnSpPr>
            <p:spPr>
              <a:xfrm flipV="1">
                <a:off x="1388969" y="3029103"/>
                <a:ext cx="534174" cy="356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1388969" y="3385809"/>
                <a:ext cx="604003" cy="2424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>
                <a:off x="1923143" y="3029103"/>
                <a:ext cx="69829" cy="58942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>
                <a:off x="1923143" y="3029103"/>
                <a:ext cx="597807" cy="3567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직선 연결선 100"/>
              <p:cNvCxnSpPr/>
              <p:nvPr/>
            </p:nvCxnSpPr>
            <p:spPr>
              <a:xfrm flipH="1">
                <a:off x="1964631" y="3618525"/>
                <a:ext cx="28341" cy="5205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직선 연결선 101"/>
              <p:cNvCxnSpPr/>
              <p:nvPr/>
            </p:nvCxnSpPr>
            <p:spPr>
              <a:xfrm flipH="1">
                <a:off x="1958057" y="3385809"/>
                <a:ext cx="562893" cy="75327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타원 102"/>
              <p:cNvSpPr/>
              <p:nvPr/>
            </p:nvSpPr>
            <p:spPr>
              <a:xfrm>
                <a:off x="1333311" y="3289896"/>
                <a:ext cx="141514" cy="1415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1903397" y="4043148"/>
                <a:ext cx="141514" cy="1415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6" name="직선 연결선 105"/>
              <p:cNvCxnSpPr/>
              <p:nvPr/>
            </p:nvCxnSpPr>
            <p:spPr>
              <a:xfrm flipV="1">
                <a:off x="1992972" y="3385809"/>
                <a:ext cx="527978" cy="2278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타원 106"/>
              <p:cNvSpPr/>
              <p:nvPr/>
            </p:nvSpPr>
            <p:spPr>
              <a:xfrm>
                <a:off x="1837287" y="2977624"/>
                <a:ext cx="141514" cy="1415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타원 107"/>
              <p:cNvSpPr/>
              <p:nvPr/>
            </p:nvSpPr>
            <p:spPr>
              <a:xfrm>
                <a:off x="1904704" y="3510966"/>
                <a:ext cx="141514" cy="1415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2432789" y="3334469"/>
                <a:ext cx="141514" cy="14151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6239237" y="3757994"/>
                  <a:ext cx="356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ko-KR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237" y="3757994"/>
                  <a:ext cx="35690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그룹 6"/>
          <p:cNvGrpSpPr/>
          <p:nvPr/>
        </p:nvGrpSpPr>
        <p:grpSpPr>
          <a:xfrm>
            <a:off x="1477805" y="4635982"/>
            <a:ext cx="870540" cy="870540"/>
            <a:chOff x="3245103" y="3690088"/>
            <a:chExt cx="729299" cy="729299"/>
          </a:xfrm>
        </p:grpSpPr>
        <p:pic>
          <p:nvPicPr>
            <p:cNvPr id="67" name="Picture 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485112">
              <a:off x="3245103" y="3690088"/>
              <a:ext cx="729299" cy="729299"/>
            </a:xfrm>
            <a:prstGeom prst="rect">
              <a:avLst/>
            </a:prstGeom>
          </p:spPr>
        </p:pic>
        <p:pic>
          <p:nvPicPr>
            <p:cNvPr id="68" name="Picture 5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9677702">
              <a:off x="3462802" y="3917779"/>
              <a:ext cx="436505" cy="289549"/>
            </a:xfrm>
            <a:prstGeom prst="rect">
              <a:avLst/>
            </a:prstGeom>
          </p:spPr>
        </p:pic>
      </p:grpSp>
      <p:cxnSp>
        <p:nvCxnSpPr>
          <p:cNvPr id="10" name="직선 화살표 연결선 9"/>
          <p:cNvCxnSpPr/>
          <p:nvPr/>
        </p:nvCxnSpPr>
        <p:spPr>
          <a:xfrm flipH="1">
            <a:off x="2623290" y="4048335"/>
            <a:ext cx="990889" cy="1373780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069" y="5631334"/>
                <a:ext cx="409320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300" dirty="0" smtClean="0"/>
                  <a:t>Random walk (with prob </a:t>
                </a:r>
                <a14:m>
                  <m:oMath xmlns:m="http://schemas.openxmlformats.org/officeDocument/2006/math"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300" dirty="0" smtClean="0"/>
                  <a:t>)</a:t>
                </a:r>
                <a:endParaRPr lang="ko-KR" altLang="en-US" sz="23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9" y="5631334"/>
                <a:ext cx="4093209" cy="446276"/>
              </a:xfrm>
              <a:prstGeom prst="rect">
                <a:avLst/>
              </a:prstGeom>
              <a:blipFill rotWithShape="0">
                <a:blip r:embed="rId10"/>
                <a:stretch>
                  <a:fillRect l="-2083" t="-10959" b="-301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457550" y="5673169"/>
                <a:ext cx="295138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300" dirty="0" smtClean="0"/>
                  <a:t>Restart (with prob </a:t>
                </a:r>
                <a14:m>
                  <m:oMath xmlns:m="http://schemas.openxmlformats.org/officeDocument/2006/math">
                    <m:r>
                      <a:rPr lang="en-US" altLang="ko-KR" sz="23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300" dirty="0" smtClean="0"/>
                  <a:t>)</a:t>
                </a:r>
                <a:endParaRPr lang="ko-KR" altLang="en-US" sz="23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50" y="5673169"/>
                <a:ext cx="2951385" cy="446276"/>
              </a:xfrm>
              <a:prstGeom prst="rect">
                <a:avLst/>
              </a:prstGeom>
              <a:blipFill rotWithShape="0">
                <a:blip r:embed="rId11"/>
                <a:stretch>
                  <a:fillRect l="-2893" t="-10959" b="-301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그룹 139"/>
          <p:cNvGrpSpPr/>
          <p:nvPr/>
        </p:nvGrpSpPr>
        <p:grpSpPr>
          <a:xfrm>
            <a:off x="5181184" y="2777592"/>
            <a:ext cx="2934176" cy="2748298"/>
            <a:chOff x="6239237" y="3325685"/>
            <a:chExt cx="1895427" cy="1775351"/>
          </a:xfrm>
        </p:grpSpPr>
        <p:grpSp>
          <p:nvGrpSpPr>
            <p:cNvPr id="145" name="그룹 144"/>
            <p:cNvGrpSpPr/>
            <p:nvPr/>
          </p:nvGrpSpPr>
          <p:grpSpPr>
            <a:xfrm>
              <a:off x="6309372" y="3325685"/>
              <a:ext cx="1825292" cy="1775351"/>
              <a:chOff x="1333311" y="2977624"/>
              <a:chExt cx="1240992" cy="1207038"/>
            </a:xfrm>
          </p:grpSpPr>
          <p:cxnSp>
            <p:nvCxnSpPr>
              <p:cNvPr id="150" name="직선 연결선 149"/>
              <p:cNvCxnSpPr/>
              <p:nvPr/>
            </p:nvCxnSpPr>
            <p:spPr>
              <a:xfrm flipV="1">
                <a:off x="1388969" y="3029103"/>
                <a:ext cx="534174" cy="356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직선 연결선 150"/>
              <p:cNvCxnSpPr/>
              <p:nvPr/>
            </p:nvCxnSpPr>
            <p:spPr>
              <a:xfrm>
                <a:off x="1388969" y="3385809"/>
                <a:ext cx="604003" cy="2424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직선 연결선 151"/>
              <p:cNvCxnSpPr/>
              <p:nvPr/>
            </p:nvCxnSpPr>
            <p:spPr>
              <a:xfrm>
                <a:off x="1923143" y="3029103"/>
                <a:ext cx="69829" cy="58942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직선 연결선 152"/>
              <p:cNvCxnSpPr/>
              <p:nvPr/>
            </p:nvCxnSpPr>
            <p:spPr>
              <a:xfrm>
                <a:off x="1923143" y="3029103"/>
                <a:ext cx="597807" cy="35670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직선 연결선 153"/>
              <p:cNvCxnSpPr/>
              <p:nvPr/>
            </p:nvCxnSpPr>
            <p:spPr>
              <a:xfrm flipH="1">
                <a:off x="1964631" y="3618525"/>
                <a:ext cx="28341" cy="52056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직선 연결선 154"/>
              <p:cNvCxnSpPr/>
              <p:nvPr/>
            </p:nvCxnSpPr>
            <p:spPr>
              <a:xfrm flipH="1">
                <a:off x="1958057" y="3385809"/>
                <a:ext cx="562893" cy="75327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타원 155"/>
              <p:cNvSpPr/>
              <p:nvPr/>
            </p:nvSpPr>
            <p:spPr>
              <a:xfrm>
                <a:off x="1333311" y="3289896"/>
                <a:ext cx="141514" cy="1415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타원 156"/>
              <p:cNvSpPr/>
              <p:nvPr/>
            </p:nvSpPr>
            <p:spPr>
              <a:xfrm>
                <a:off x="1903397" y="4043148"/>
                <a:ext cx="141514" cy="1415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58" name="직선 연결선 157"/>
              <p:cNvCxnSpPr/>
              <p:nvPr/>
            </p:nvCxnSpPr>
            <p:spPr>
              <a:xfrm flipV="1">
                <a:off x="1992972" y="3385809"/>
                <a:ext cx="527978" cy="22783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타원 158"/>
              <p:cNvSpPr/>
              <p:nvPr/>
            </p:nvSpPr>
            <p:spPr>
              <a:xfrm>
                <a:off x="1837287" y="2977624"/>
                <a:ext cx="141514" cy="1415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0" name="타원 159"/>
              <p:cNvSpPr/>
              <p:nvPr/>
            </p:nvSpPr>
            <p:spPr>
              <a:xfrm>
                <a:off x="1904704" y="3510966"/>
                <a:ext cx="141514" cy="1415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/>
              <p:cNvSpPr/>
              <p:nvPr/>
            </p:nvSpPr>
            <p:spPr>
              <a:xfrm>
                <a:off x="2432789" y="3334469"/>
                <a:ext cx="141514" cy="14151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6239237" y="3757994"/>
                  <a:ext cx="356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ko-KR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237" y="3757994"/>
                  <a:ext cx="35690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그룹 58"/>
          <p:cNvGrpSpPr/>
          <p:nvPr/>
        </p:nvGrpSpPr>
        <p:grpSpPr>
          <a:xfrm>
            <a:off x="2665335" y="2971826"/>
            <a:ext cx="870540" cy="870540"/>
            <a:chOff x="3245103" y="3690088"/>
            <a:chExt cx="729299" cy="729299"/>
          </a:xfrm>
        </p:grpSpPr>
        <p:pic>
          <p:nvPicPr>
            <p:cNvPr id="70" name="Picture 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485112">
              <a:off x="3245103" y="3690088"/>
              <a:ext cx="729299" cy="729299"/>
            </a:xfrm>
            <a:prstGeom prst="rect">
              <a:avLst/>
            </a:prstGeom>
          </p:spPr>
        </p:pic>
        <p:pic>
          <p:nvPicPr>
            <p:cNvPr id="71" name="Picture 5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9677702">
              <a:off x="3462802" y="3917779"/>
              <a:ext cx="436505" cy="289549"/>
            </a:xfrm>
            <a:prstGeom prst="rect">
              <a:avLst/>
            </a:prstGeom>
          </p:spPr>
        </p:pic>
      </p:grpSp>
      <p:grpSp>
        <p:nvGrpSpPr>
          <p:cNvPr id="72" name="그룹 71"/>
          <p:cNvGrpSpPr/>
          <p:nvPr/>
        </p:nvGrpSpPr>
        <p:grpSpPr>
          <a:xfrm>
            <a:off x="7071327" y="2904057"/>
            <a:ext cx="892232" cy="892232"/>
            <a:chOff x="3245103" y="3690088"/>
            <a:chExt cx="729299" cy="729299"/>
          </a:xfrm>
        </p:grpSpPr>
        <p:pic>
          <p:nvPicPr>
            <p:cNvPr id="73" name="Picture 7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8485112">
              <a:off x="3245103" y="3690088"/>
              <a:ext cx="729299" cy="729299"/>
            </a:xfrm>
            <a:prstGeom prst="rect">
              <a:avLst/>
            </a:prstGeom>
          </p:spPr>
        </p:pic>
        <p:pic>
          <p:nvPicPr>
            <p:cNvPr id="74" name="Picture 5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9677702">
              <a:off x="3462802" y="3917779"/>
              <a:ext cx="436505" cy="289549"/>
            </a:xfrm>
            <a:prstGeom prst="rect">
              <a:avLst/>
            </a:prstGeom>
          </p:spPr>
        </p:pic>
      </p:grpSp>
      <p:grpSp>
        <p:nvGrpSpPr>
          <p:cNvPr id="75" name="그룹 74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78" name="TextBox 77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Introduction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83142" y="3872638"/>
            <a:ext cx="15753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/>
              <a:t>seed node</a:t>
            </a:r>
            <a:endParaRPr lang="ko-KR" altLang="en-US" sz="2300" dirty="0"/>
          </a:p>
        </p:txBody>
      </p:sp>
      <p:sp>
        <p:nvSpPr>
          <p:cNvPr id="63" name="TextBox 62"/>
          <p:cNvSpPr txBox="1"/>
          <p:nvPr/>
        </p:nvSpPr>
        <p:spPr>
          <a:xfrm>
            <a:off x="4668392" y="3884358"/>
            <a:ext cx="15753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/>
              <a:t>seed node</a:t>
            </a:r>
            <a:endParaRPr lang="ko-KR" alt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6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5"/>
    </mc:Choice>
    <mc:Fallback xmlns="">
      <p:transition spd="slow" advTm="2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Q. </a:t>
            </a:r>
            <a:r>
              <a:rPr lang="en-US" altLang="ko-KR" dirty="0" smtClean="0"/>
              <a:t>Space Efficiency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Cambria Math" panose="02040503050406030204" pitchFamily="18" charset="0"/>
              </a:rPr>
              <a:t>How </a:t>
            </a:r>
            <a:r>
              <a:rPr lang="en-US" altLang="ko-KR" dirty="0">
                <a:solidFill>
                  <a:schemeClr val="tx1"/>
                </a:solidFill>
                <a:ea typeface="Cambria Math" panose="02040503050406030204" pitchFamily="18" charset="0"/>
              </a:rPr>
              <a:t>much </a:t>
            </a:r>
            <a:r>
              <a:rPr lang="en-US" altLang="ko-KR" dirty="0">
                <a:ea typeface="Cambria Math" panose="02040503050406030204" pitchFamily="18" charset="0"/>
              </a:rPr>
              <a:t>memory space </a:t>
            </a:r>
            <a:r>
              <a:rPr lang="en-US" altLang="ko-KR" dirty="0" smtClean="0">
                <a:solidFill>
                  <a:schemeClr val="tx1"/>
                </a:solidFill>
                <a:ea typeface="Cambria Math" panose="02040503050406030204" pitchFamily="18" charset="0"/>
              </a:rPr>
              <a:t>does </a:t>
            </a:r>
            <a:r>
              <a:rPr lang="en-US" altLang="ko-KR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BEAR-Exact</a:t>
            </a:r>
            <a:r>
              <a:rPr lang="en-US" altLang="ko-KR" dirty="0" smtClean="0">
                <a:solidFill>
                  <a:schemeClr val="tx1"/>
                </a:solidFill>
                <a:ea typeface="Cambria Math" panose="02040503050406030204" pitchFamily="18" charset="0"/>
              </a:rPr>
              <a:t> require </a:t>
            </a:r>
            <a:r>
              <a:rPr lang="en-US" altLang="ko-KR" dirty="0">
                <a:solidFill>
                  <a:schemeClr val="tx1"/>
                </a:solidFill>
                <a:ea typeface="Cambria Math" panose="02040503050406030204" pitchFamily="18" charset="0"/>
              </a:rPr>
              <a:t>for their </a:t>
            </a:r>
            <a:r>
              <a:rPr lang="en-US" altLang="ko-KR" dirty="0" smtClean="0">
                <a:solidFill>
                  <a:schemeClr val="tx1"/>
                </a:solidFill>
                <a:ea typeface="Cambria Math" panose="02040503050406030204" pitchFamily="18" charset="0"/>
              </a:rPr>
              <a:t>precomputed matrices</a:t>
            </a:r>
            <a:r>
              <a:rPr lang="en-US" altLang="ko-KR" dirty="0">
                <a:solidFill>
                  <a:schemeClr val="tx1"/>
                </a:solidFill>
                <a:ea typeface="Cambria Math" panose="02040503050406030204" pitchFamily="18" charset="0"/>
              </a:rPr>
              <a:t>?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59" y="2820281"/>
            <a:ext cx="4251259" cy="2947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452" y="5723296"/>
            <a:ext cx="36635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Space for preprocessed data</a:t>
            </a:r>
            <a:endParaRPr lang="en-US" sz="2300" dirty="0"/>
          </a:p>
        </p:txBody>
      </p:sp>
      <p:sp>
        <p:nvSpPr>
          <p:cNvPr id="14" name="Rectangle 13"/>
          <p:cNvSpPr/>
          <p:nvPr/>
        </p:nvSpPr>
        <p:spPr>
          <a:xfrm>
            <a:off x="4064923" y="3343375"/>
            <a:ext cx="1308067" cy="1698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02301" y="3464098"/>
            <a:ext cx="2866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</a:t>
            </a:r>
            <a:r>
              <a:rPr lang="en-US" sz="2400" b="1" dirty="0" smtClean="0">
                <a:solidFill>
                  <a:srgbClr val="FF0000"/>
                </a:solidFill>
              </a:rPr>
              <a:t>22x less memory space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 competitors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1905923" y="2962292"/>
            <a:ext cx="1573877" cy="221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그룹 22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Rectangle 13"/>
          <p:cNvSpPr/>
          <p:nvPr/>
        </p:nvSpPr>
        <p:spPr>
          <a:xfrm>
            <a:off x="1905923" y="3343375"/>
            <a:ext cx="2159000" cy="1698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Q. Preprocessing </a:t>
            </a:r>
            <a:r>
              <a:rPr lang="en-US" altLang="ko-KR" dirty="0" smtClean="0"/>
              <a:t>Time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How </a:t>
            </a:r>
            <a:r>
              <a:rPr lang="en-US" altLang="ko-KR" dirty="0"/>
              <a:t>long </a:t>
            </a:r>
            <a:r>
              <a:rPr lang="en-US" altLang="ko-KR" dirty="0" smtClean="0"/>
              <a:t>does the </a:t>
            </a:r>
            <a:r>
              <a:rPr lang="en-US" altLang="ko-KR" dirty="0"/>
              <a:t>preprocessing </a:t>
            </a:r>
            <a:r>
              <a:rPr lang="en-US" altLang="ko-KR" dirty="0" smtClean="0"/>
              <a:t>phase of </a:t>
            </a:r>
            <a:r>
              <a:rPr lang="en-US" altLang="ko-KR" b="1" dirty="0" smtClean="0"/>
              <a:t>BEAR-Exact</a:t>
            </a:r>
            <a:r>
              <a:rPr lang="en-US" altLang="ko-KR" dirty="0" smtClean="0"/>
              <a:t> </a:t>
            </a:r>
            <a:r>
              <a:rPr lang="en-US" altLang="ko-KR" dirty="0"/>
              <a:t>take?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r>
              <a:rPr lang="en-US" dirty="0" smtClean="0"/>
              <a:t>/38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6359" y="5742346"/>
            <a:ext cx="4868465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Preprocessing time of exact methods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91" y="2833371"/>
            <a:ext cx="4155679" cy="2908975"/>
          </a:xfrm>
          <a:prstGeom prst="rect">
            <a:avLst/>
          </a:prstGeom>
        </p:spPr>
      </p:pic>
      <p:sp>
        <p:nvSpPr>
          <p:cNvPr id="17" name="Rectangle 13"/>
          <p:cNvSpPr/>
          <p:nvPr/>
        </p:nvSpPr>
        <p:spPr>
          <a:xfrm>
            <a:off x="1913492" y="2952784"/>
            <a:ext cx="1573877" cy="221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02301" y="3464097"/>
            <a:ext cx="2826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</a:t>
            </a:r>
            <a:r>
              <a:rPr lang="en-US" sz="2400" b="1" dirty="0" smtClean="0">
                <a:solidFill>
                  <a:srgbClr val="FF0000"/>
                </a:solidFill>
              </a:rPr>
              <a:t>12x less preprocessing time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 other methods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Q. Query Time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 long does the </a:t>
            </a:r>
            <a:r>
              <a:rPr lang="en-US" altLang="ko-KR" dirty="0" smtClean="0"/>
              <a:t>query phase </a:t>
            </a:r>
            <a:r>
              <a:rPr lang="en-US" altLang="ko-KR" dirty="0"/>
              <a:t>of </a:t>
            </a:r>
            <a:r>
              <a:rPr lang="en-US" altLang="ko-KR" b="1" dirty="0"/>
              <a:t>BEAR-Exact</a:t>
            </a:r>
            <a:r>
              <a:rPr lang="en-US" altLang="ko-KR" dirty="0"/>
              <a:t> take?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r>
              <a:rPr lang="en-US" dirty="0" smtClean="0"/>
              <a:t>/38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4898" y="4308631"/>
            <a:ext cx="3070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</a:t>
            </a:r>
            <a:r>
              <a:rPr lang="en-US" sz="2400" b="1" dirty="0" smtClean="0">
                <a:solidFill>
                  <a:srgbClr val="FF0000"/>
                </a:solidFill>
              </a:rPr>
              <a:t>300x less query time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than Iterative method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898" y="3177851"/>
            <a:ext cx="307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</a:t>
            </a:r>
            <a:r>
              <a:rPr lang="en-US" sz="2400" b="1" dirty="0" smtClean="0">
                <a:solidFill>
                  <a:srgbClr val="FF0000"/>
                </a:solidFill>
              </a:rPr>
              <a:t>8x less query time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than LU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decomp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6433" y="5707183"/>
            <a:ext cx="4868465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Query time of exact methods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91" y="2829076"/>
            <a:ext cx="4167950" cy="2917565"/>
          </a:xfrm>
          <a:prstGeom prst="rect">
            <a:avLst/>
          </a:prstGeom>
        </p:spPr>
      </p:pic>
      <p:sp>
        <p:nvSpPr>
          <p:cNvPr id="24" name="Rectangle 13"/>
          <p:cNvSpPr/>
          <p:nvPr/>
        </p:nvSpPr>
        <p:spPr>
          <a:xfrm>
            <a:off x="1905923" y="2959100"/>
            <a:ext cx="1573877" cy="176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Q. Speed vs Accuracy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Does </a:t>
            </a:r>
            <a:r>
              <a:rPr lang="en-US" altLang="ko-KR" b="1" dirty="0"/>
              <a:t>BEAR-</a:t>
            </a:r>
            <a:r>
              <a:rPr lang="en-US" altLang="ko-KR" b="1" dirty="0" err="1"/>
              <a:t>Approx</a:t>
            </a:r>
            <a:r>
              <a:rPr lang="en-US" altLang="ko-KR" dirty="0"/>
              <a:t> provide a </a:t>
            </a:r>
            <a:r>
              <a:rPr lang="en-US" altLang="ko-KR" dirty="0" smtClean="0"/>
              <a:t>better trade-off between speed and accuracy </a:t>
            </a:r>
            <a:r>
              <a:rPr lang="en-US" altLang="ko-KR" dirty="0" smtClean="0">
                <a:solidFill>
                  <a:schemeClr val="tx1"/>
                </a:solidFill>
              </a:rPr>
              <a:t>than other methods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06" y="2883986"/>
            <a:ext cx="5410703" cy="2831008"/>
          </a:xfrm>
          <a:prstGeom prst="rect">
            <a:avLst/>
          </a:prstGeom>
        </p:spPr>
      </p:pic>
      <p:sp>
        <p:nvSpPr>
          <p:cNvPr id="13" name="Rectangle 13"/>
          <p:cNvSpPr/>
          <p:nvPr/>
        </p:nvSpPr>
        <p:spPr>
          <a:xfrm>
            <a:off x="3069616" y="2898271"/>
            <a:ext cx="1186226" cy="23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43123" y="4830297"/>
            <a:ext cx="1348941" cy="184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89168" y="5772981"/>
            <a:ext cx="6257832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Query speed </a:t>
            </a:r>
            <a:r>
              <a:rPr lang="en-US" sz="2300" dirty="0" err="1" smtClean="0"/>
              <a:t>v.s</a:t>
            </a:r>
            <a:r>
              <a:rPr lang="en-US" sz="2300" dirty="0" smtClean="0"/>
              <a:t>. Accuracy on the Routing dataset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25" name="TextBox 24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Rectangle 13"/>
          <p:cNvSpPr/>
          <p:nvPr/>
        </p:nvSpPr>
        <p:spPr>
          <a:xfrm>
            <a:off x="3069616" y="2895096"/>
            <a:ext cx="245084" cy="23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/>
          <p:cNvSpPr/>
          <p:nvPr/>
        </p:nvSpPr>
        <p:spPr>
          <a:xfrm>
            <a:off x="4803165" y="2955042"/>
            <a:ext cx="292709" cy="23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35069" y="2501526"/>
            <a:ext cx="84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250X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3312611" y="3097419"/>
            <a:ext cx="146406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Q. Space vs Accuracy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Does </a:t>
            </a:r>
            <a:r>
              <a:rPr lang="en-US" altLang="ko-KR" b="1" dirty="0"/>
              <a:t>BEAR-</a:t>
            </a:r>
            <a:r>
              <a:rPr lang="en-US" altLang="ko-KR" b="1" dirty="0" err="1"/>
              <a:t>Approx</a:t>
            </a:r>
            <a:r>
              <a:rPr lang="en-US" altLang="ko-KR" dirty="0"/>
              <a:t> provide a better trade-off between </a:t>
            </a:r>
            <a:r>
              <a:rPr lang="en-US" altLang="ko-KR" dirty="0" smtClean="0"/>
              <a:t>space and </a:t>
            </a:r>
            <a:r>
              <a:rPr lang="en-US" altLang="ko-KR" dirty="0"/>
              <a:t>accuracy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than other methods</a:t>
            </a:r>
            <a:r>
              <a:rPr lang="en-US" altLang="ko-KR" dirty="0"/>
              <a:t>?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41" y="2880984"/>
            <a:ext cx="5353965" cy="283401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95016" y="2883991"/>
            <a:ext cx="1186226" cy="23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/>
          <p:cNvSpPr/>
          <p:nvPr/>
        </p:nvSpPr>
        <p:spPr>
          <a:xfrm>
            <a:off x="5830423" y="4423904"/>
            <a:ext cx="1348941" cy="184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36029" y="5784834"/>
            <a:ext cx="795955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300" dirty="0" smtClean="0"/>
              <a:t>Space for preprocessed data </a:t>
            </a:r>
            <a:r>
              <a:rPr lang="en-US" altLang="ko-KR" sz="2300" dirty="0" err="1" smtClean="0"/>
              <a:t>v.s</a:t>
            </a:r>
            <a:r>
              <a:rPr lang="en-US" altLang="ko-KR" sz="2300" dirty="0"/>
              <a:t>. </a:t>
            </a:r>
            <a:r>
              <a:rPr lang="en-US" altLang="ko-KR" sz="2300" dirty="0" smtClean="0"/>
              <a:t>Accuracy on the Routing dataset</a:t>
            </a:r>
            <a:endParaRPr lang="en-US" altLang="ko-KR" sz="23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Experiments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Rectangle 13"/>
          <p:cNvSpPr/>
          <p:nvPr/>
        </p:nvSpPr>
        <p:spPr>
          <a:xfrm>
            <a:off x="3152166" y="2882396"/>
            <a:ext cx="245084" cy="23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/>
          <p:cNvSpPr/>
          <p:nvPr/>
        </p:nvSpPr>
        <p:spPr>
          <a:xfrm>
            <a:off x="5311165" y="3127927"/>
            <a:ext cx="292709" cy="23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87796" y="3208966"/>
            <a:ext cx="84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50X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3362325" y="3249819"/>
            <a:ext cx="187264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3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Background 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Proposed </a:t>
            </a: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Method </a:t>
            </a:r>
            <a:endParaRPr lang="en-US" altLang="ko-K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rgbClr val="FF0000"/>
                </a:solidFill>
              </a:rPr>
              <a:t>Conclusion  &lt;&lt;&lt;</a:t>
            </a:r>
          </a:p>
          <a:p>
            <a:pPr marL="457200" indent="-457200">
              <a:buFont typeface="+mj-lt"/>
              <a:buAutoNum type="arabicPeriod"/>
            </a:pP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b="1" dirty="0"/>
                  <a:t>BEAR</a:t>
                </a:r>
                <a:r>
                  <a:rPr lang="en-US" altLang="ko-KR" dirty="0"/>
                  <a:t> (</a:t>
                </a:r>
                <a:r>
                  <a:rPr lang="en-US" altLang="ko-KR" b="1" dirty="0"/>
                  <a:t>B</a:t>
                </a:r>
                <a:r>
                  <a:rPr lang="en-US" altLang="ko-KR" dirty="0"/>
                  <a:t>lock </a:t>
                </a:r>
                <a:r>
                  <a:rPr lang="en-US" altLang="ko-KR" b="1" dirty="0"/>
                  <a:t>E</a:t>
                </a:r>
                <a:r>
                  <a:rPr lang="en-US" altLang="ko-KR" dirty="0"/>
                  <a:t>limination </a:t>
                </a:r>
                <a:r>
                  <a:rPr lang="en-US" altLang="ko-KR" b="1" dirty="0"/>
                  <a:t>A</a:t>
                </a:r>
                <a:r>
                  <a:rPr lang="en-US" altLang="ko-KR" dirty="0"/>
                  <a:t>pproach for </a:t>
                </a:r>
                <a:r>
                  <a:rPr lang="en-US" altLang="ko-KR" b="1" dirty="0"/>
                  <a:t>R</a:t>
                </a:r>
                <a:r>
                  <a:rPr lang="en-US" altLang="ko-KR" dirty="0"/>
                  <a:t>WR)</a:t>
                </a:r>
              </a:p>
              <a:p>
                <a:pPr lvl="1"/>
                <a:r>
                  <a:rPr lang="en-US" altLang="ko-KR" dirty="0" smtClean="0"/>
                  <a:t>partitions the adjacency matrix into small submatrices using </a:t>
                </a:r>
                <a:r>
                  <a:rPr lang="en-US" altLang="ko-KR" dirty="0"/>
                  <a:t>the </a:t>
                </a:r>
                <a:r>
                  <a:rPr lang="en-US" altLang="ko-KR" i="1" dirty="0"/>
                  <a:t>hub-and-spoke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structure of real-world graphs</a:t>
                </a:r>
                <a:endParaRPr lang="en-US" altLang="ko-KR" dirty="0"/>
              </a:p>
              <a:p>
                <a:pPr lvl="1"/>
                <a:r>
                  <a:rPr lang="en-US" altLang="ko-KR" dirty="0" smtClean="0"/>
                  <a:t>computes </a:t>
                </a:r>
                <a:r>
                  <a:rPr lang="en-US" altLang="ko-KR" i="1" dirty="0" smtClean="0"/>
                  <a:t>Random Walk with Restart </a:t>
                </a:r>
                <a:r>
                  <a:rPr lang="en-US" altLang="ko-KR" dirty="0" smtClean="0"/>
                  <a:t>accurately from the submatrices using </a:t>
                </a:r>
                <a:r>
                  <a:rPr lang="en-US" altLang="ko-KR" i="1" dirty="0"/>
                  <a:t>block </a:t>
                </a:r>
                <a:r>
                  <a:rPr lang="en-US" altLang="ko-KR" i="1" dirty="0" smtClean="0"/>
                  <a:t>elimination</a:t>
                </a:r>
                <a:endParaRPr lang="en-US" altLang="ko-KR" i="1" dirty="0"/>
              </a:p>
              <a:p>
                <a:r>
                  <a:rPr lang="en-US" altLang="ko-KR" b="1" dirty="0"/>
                  <a:t>BEAR-Exact</a:t>
                </a:r>
              </a:p>
              <a:p>
                <a:pPr lvl="1"/>
                <a:r>
                  <a:rPr lang="en-US" altLang="ko-KR" dirty="0"/>
                  <a:t>up to 22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/>
                  <a:t> less space, 12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altLang="ko-KR" dirty="0"/>
                  <a:t> less preprocessing  time, and </a:t>
                </a:r>
                <a:r>
                  <a:rPr lang="en-US" altLang="ko-KR" dirty="0" smtClean="0"/>
                  <a:t>8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US" altLang="ko-KR" dirty="0"/>
                  <a:t>less query time </a:t>
                </a:r>
                <a:r>
                  <a:rPr lang="en-US" altLang="ko-KR" dirty="0" smtClean="0"/>
                  <a:t>than other exact methods</a:t>
                </a:r>
                <a:endParaRPr lang="en-US" altLang="ko-KR" dirty="0"/>
              </a:p>
              <a:p>
                <a:r>
                  <a:rPr lang="en-US" altLang="ko-KR" b="1" dirty="0"/>
                  <a:t>BEAR-</a:t>
                </a:r>
                <a:r>
                  <a:rPr lang="en-US" altLang="ko-KR" b="1" dirty="0" err="1"/>
                  <a:t>Approx</a:t>
                </a:r>
                <a:endParaRPr lang="en-US" altLang="ko-KR" b="1" dirty="0"/>
              </a:p>
              <a:p>
                <a:pPr lvl="1"/>
                <a:r>
                  <a:rPr lang="en-US" altLang="ko-KR" dirty="0"/>
                  <a:t>better trade-off between time, space, and </a:t>
                </a:r>
                <a:r>
                  <a:rPr lang="en-US" altLang="ko-KR" dirty="0" smtClean="0"/>
                  <a:t>accuracy than other approximate methods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  <a:blipFill rotWithShape="0">
                <a:blip r:embed="rId3"/>
                <a:stretch>
                  <a:fillRect l="-2666" t="-3186" r="-20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40249"/>
            <a:ext cx="9220934" cy="400110"/>
            <a:chOff x="0" y="47072"/>
            <a:chExt cx="9220934" cy="400110"/>
          </a:xfrm>
        </p:grpSpPr>
        <p:sp>
          <p:nvSpPr>
            <p:cNvPr id="19" name="TextBox 18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Conclusion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5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ko-KR" sz="1500" dirty="0"/>
              <a:t>Y. Fujiwara, M. Nakatsuji, M. Onizuka, </a:t>
            </a:r>
            <a:r>
              <a:rPr lang="pl-PL" altLang="ko-KR" sz="1500" dirty="0" smtClean="0"/>
              <a:t>and</a:t>
            </a:r>
            <a:r>
              <a:rPr lang="en-US" altLang="ko-KR" sz="1500" dirty="0" smtClean="0"/>
              <a:t> M</a:t>
            </a:r>
            <a:r>
              <a:rPr lang="en-US" altLang="ko-KR" sz="1500" dirty="0"/>
              <a:t>. </a:t>
            </a:r>
            <a:r>
              <a:rPr lang="en-US" altLang="ko-KR" sz="1500" dirty="0" err="1"/>
              <a:t>Kitsuregawa</a:t>
            </a:r>
            <a:r>
              <a:rPr lang="en-US" altLang="ko-KR" sz="1500" dirty="0"/>
              <a:t>. </a:t>
            </a:r>
            <a:r>
              <a:rPr lang="en-US" altLang="ko-KR" sz="1500" b="1" dirty="0"/>
              <a:t>Fast and exact top-k search </a:t>
            </a:r>
            <a:r>
              <a:rPr lang="en-US" altLang="ko-KR" sz="1500" b="1" dirty="0" smtClean="0"/>
              <a:t>for random </a:t>
            </a:r>
            <a:r>
              <a:rPr lang="en-US" altLang="ko-KR" sz="1500" b="1" dirty="0"/>
              <a:t>walk with restart</a:t>
            </a:r>
            <a:r>
              <a:rPr lang="en-US" altLang="ko-KR" sz="1500" dirty="0"/>
              <a:t>. PVLDB, 5(5):</a:t>
            </a:r>
            <a:r>
              <a:rPr lang="en-US" altLang="ko-KR" sz="1500" dirty="0" smtClean="0"/>
              <a:t>442-453, 2012.</a:t>
            </a:r>
          </a:p>
          <a:p>
            <a:r>
              <a:rPr lang="pl-PL" altLang="ko-KR" sz="1600" dirty="0"/>
              <a:t>Y. Fujiwara, M. Nakatsuji, T. </a:t>
            </a:r>
            <a:r>
              <a:rPr lang="pl-PL" altLang="ko-KR" sz="1600" dirty="0" smtClean="0"/>
              <a:t>Yamamuro,</a:t>
            </a:r>
            <a:r>
              <a:rPr lang="en-US" altLang="ko-KR" sz="1600" dirty="0" smtClean="0"/>
              <a:t> H</a:t>
            </a:r>
            <a:r>
              <a:rPr lang="en-US" altLang="ko-KR" sz="1600" dirty="0"/>
              <a:t>. </a:t>
            </a:r>
            <a:r>
              <a:rPr lang="en-US" altLang="ko-KR" sz="1600" dirty="0" err="1"/>
              <a:t>Shiokawa</a:t>
            </a:r>
            <a:r>
              <a:rPr lang="en-US" altLang="ko-KR" sz="1600" dirty="0"/>
              <a:t>, and M. </a:t>
            </a:r>
            <a:r>
              <a:rPr lang="en-US" altLang="ko-KR" sz="1600" dirty="0" err="1"/>
              <a:t>Onizuka</a:t>
            </a:r>
            <a:r>
              <a:rPr lang="en-US" altLang="ko-KR" sz="1600" dirty="0"/>
              <a:t>. </a:t>
            </a:r>
            <a:r>
              <a:rPr lang="en-US" altLang="ko-KR" sz="1600" b="1" dirty="0" err="1"/>
              <a:t>Ecient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personalized </a:t>
            </a:r>
            <a:r>
              <a:rPr lang="en-US" altLang="ko-KR" sz="1600" b="1" dirty="0" err="1" smtClean="0"/>
              <a:t>pagerank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with accuracy assurance</a:t>
            </a:r>
            <a:r>
              <a:rPr lang="en-US" altLang="ko-KR" sz="1600" dirty="0"/>
              <a:t>. In KDD, </a:t>
            </a:r>
            <a:r>
              <a:rPr lang="en-US" altLang="ko-KR" sz="1600" dirty="0" smtClean="0"/>
              <a:t>pages 15-23</a:t>
            </a:r>
            <a:r>
              <a:rPr lang="en-US" altLang="ko-KR" sz="1600" dirty="0"/>
              <a:t>, 2012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D. </a:t>
            </a:r>
            <a:r>
              <a:rPr lang="en-US" altLang="ko-KR" sz="1600" dirty="0" err="1"/>
              <a:t>Gleich</a:t>
            </a:r>
            <a:r>
              <a:rPr lang="en-US" altLang="ko-KR" sz="1600" dirty="0"/>
              <a:t> and M. </a:t>
            </a:r>
            <a:r>
              <a:rPr lang="en-US" altLang="ko-KR" sz="1600" dirty="0" err="1"/>
              <a:t>Polito</a:t>
            </a:r>
            <a:r>
              <a:rPr lang="en-US" altLang="ko-KR" sz="1600" dirty="0"/>
              <a:t>. </a:t>
            </a:r>
            <a:r>
              <a:rPr lang="en-US" altLang="ko-KR" sz="1600" b="1" dirty="0"/>
              <a:t>Approximating </a:t>
            </a:r>
            <a:r>
              <a:rPr lang="en-US" altLang="ko-KR" sz="1600" b="1" dirty="0" smtClean="0"/>
              <a:t>personalized </a:t>
            </a:r>
            <a:r>
              <a:rPr lang="en-US" altLang="ko-KR" sz="1600" b="1" dirty="0" err="1" smtClean="0"/>
              <a:t>pagerank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with minimal use of web graph </a:t>
            </a:r>
            <a:r>
              <a:rPr lang="en-US" altLang="ko-KR" sz="1600" b="1" dirty="0" smtClean="0"/>
              <a:t>data</a:t>
            </a:r>
            <a:r>
              <a:rPr lang="en-US" altLang="ko-KR" sz="1600" dirty="0" smtClean="0"/>
              <a:t>. Internet </a:t>
            </a:r>
            <a:r>
              <a:rPr lang="en-US" altLang="ko-KR" sz="1600" dirty="0"/>
              <a:t>Mathematics, 3(3):</a:t>
            </a:r>
            <a:r>
              <a:rPr lang="en-US" altLang="ko-KR" sz="1600" dirty="0" smtClean="0"/>
              <a:t>257-294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2006</a:t>
            </a:r>
          </a:p>
          <a:p>
            <a:r>
              <a:rPr lang="en-US" altLang="ko-KR" sz="1600" dirty="0"/>
              <a:t>U. Kang and C. </a:t>
            </a:r>
            <a:r>
              <a:rPr lang="en-US" altLang="ko-KR" sz="1600" dirty="0" err="1"/>
              <a:t>Faloutsos</a:t>
            </a:r>
            <a:r>
              <a:rPr lang="en-US" altLang="ko-KR" sz="1600" dirty="0" smtClean="0"/>
              <a:t>. </a:t>
            </a:r>
            <a:r>
              <a:rPr lang="en-US" altLang="ko-KR" sz="1600" b="1" dirty="0" smtClean="0"/>
              <a:t>Beyond 'caveman communities': Hubs and spokes for graph compression and mining</a:t>
            </a:r>
            <a:r>
              <a:rPr lang="en-US" altLang="ko-KR" sz="1600" dirty="0" smtClean="0"/>
              <a:t>. </a:t>
            </a:r>
            <a:r>
              <a:rPr lang="en-US" altLang="ko-KR" sz="1600" dirty="0"/>
              <a:t>In ICDM, pages </a:t>
            </a:r>
            <a:r>
              <a:rPr lang="en-US" altLang="ko-KR" sz="1600" dirty="0" smtClean="0"/>
              <a:t>300-309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2011</a:t>
            </a:r>
          </a:p>
          <a:p>
            <a:r>
              <a:rPr lang="en-US" altLang="ko-KR" sz="1600" dirty="0"/>
              <a:t>H. Tong, C. </a:t>
            </a:r>
            <a:r>
              <a:rPr lang="en-US" altLang="ko-KR" sz="1600" dirty="0" err="1"/>
              <a:t>Faloutsos</a:t>
            </a:r>
            <a:r>
              <a:rPr lang="en-US" altLang="ko-KR" sz="1600" dirty="0"/>
              <a:t>, and J.-Y. Pan. </a:t>
            </a:r>
            <a:r>
              <a:rPr lang="en-US" altLang="ko-KR" sz="1600" b="1" dirty="0"/>
              <a:t>Random </a:t>
            </a:r>
            <a:r>
              <a:rPr lang="en-US" altLang="ko-KR" sz="1600" b="1" dirty="0" smtClean="0"/>
              <a:t>walk with </a:t>
            </a:r>
            <a:r>
              <a:rPr lang="en-US" altLang="ko-KR" sz="1600" b="1" dirty="0"/>
              <a:t>restart: fast solutions and applications.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KAIS, 14(3</a:t>
            </a:r>
            <a:r>
              <a:rPr lang="en-US" altLang="ko-KR" sz="1600" dirty="0"/>
              <a:t>):</a:t>
            </a:r>
            <a:r>
              <a:rPr lang="en-US" altLang="ko-KR" sz="1600" dirty="0" smtClean="0"/>
              <a:t>327-346</a:t>
            </a:r>
            <a:r>
              <a:rPr lang="en-US" altLang="ko-KR" sz="1600" dirty="0"/>
              <a:t>, 2008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S. Boyd and L. </a:t>
            </a:r>
            <a:r>
              <a:rPr lang="en-US" altLang="ko-KR" sz="1600" dirty="0" err="1"/>
              <a:t>Vandenberghe</a:t>
            </a:r>
            <a:r>
              <a:rPr lang="en-US" altLang="ko-KR" sz="1600" dirty="0"/>
              <a:t>. </a:t>
            </a:r>
            <a:r>
              <a:rPr lang="en-US" altLang="ko-KR" sz="1600" b="1" dirty="0"/>
              <a:t>Convex </a:t>
            </a:r>
            <a:r>
              <a:rPr lang="en-US" altLang="ko-KR" sz="1600" b="1" dirty="0" smtClean="0"/>
              <a:t>Optimization</a:t>
            </a:r>
            <a:r>
              <a:rPr lang="en-US" altLang="ko-KR" sz="1600" dirty="0" smtClean="0"/>
              <a:t>. Cambridge </a:t>
            </a:r>
            <a:r>
              <a:rPr lang="en-US" altLang="ko-KR" sz="1600" dirty="0"/>
              <a:t>University Press, 2009.</a:t>
            </a:r>
            <a:endParaRPr lang="ko-KR" altLang="en-US" sz="15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b</a:t>
            </a:r>
            <a:r>
              <a:rPr lang="en-US" altLang="ko-KR" dirty="0" smtClean="0"/>
              <a:t>inary codes and datasets are available at </a:t>
            </a:r>
            <a:r>
              <a:rPr lang="en-US" altLang="ko-KR" b="1" i="1" dirty="0" smtClean="0">
                <a:solidFill>
                  <a:schemeClr val="accent3">
                    <a:lumMod val="50000"/>
                  </a:schemeClr>
                </a:solidFill>
              </a:rPr>
              <a:t>http://kdmlab.org/bear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SlashBurn</a:t>
            </a:r>
            <a:r>
              <a:rPr lang="en-US" altLang="ko-KR" dirty="0" smtClean="0"/>
              <a:t> (Kang et al. 11)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r>
              <a:rPr lang="en-US" dirty="0" smtClean="0"/>
              <a:t>/38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err="1" smtClean="0"/>
                  <a:t>SlashBurn</a:t>
                </a:r>
                <a:r>
                  <a:rPr lang="en-US" altLang="ko-KR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7" name="내용 개체 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내용 개체 틀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22" y="2841174"/>
            <a:ext cx="72294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Random Walk with Restart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/>
              <a:t>RWR</a:t>
            </a:r>
            <a:r>
              <a:rPr lang="en-US" altLang="ko-KR" dirty="0" smtClean="0"/>
              <a:t> computes the stationary probability that the surfer stays at each node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r>
              <a:rPr lang="en-US" dirty="0" smtClean="0"/>
              <a:t>/38</a:t>
            </a:r>
            <a:endParaRPr lang="en-US" dirty="0"/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31319"/>
              </p:ext>
            </p:extLst>
          </p:nvPr>
        </p:nvGraphicFramePr>
        <p:xfrm>
          <a:off x="4615540" y="2866814"/>
          <a:ext cx="4204571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80"/>
                <a:gridCol w="312439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Node</a:t>
                      </a:r>
                      <a:endParaRPr lang="ko-KR" alt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RWR Score</a:t>
                      </a:r>
                    </a:p>
                    <a:p>
                      <a:pPr algn="ctr" latinLnBrk="1"/>
                      <a:r>
                        <a:rPr lang="en-US" altLang="ko-KR" sz="2300" dirty="0" smtClean="0"/>
                        <a:t>(relevance with node 2) </a:t>
                      </a:r>
                      <a:endParaRPr lang="ko-KR" altLang="en-US" sz="2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1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0.21</a:t>
                      </a:r>
                      <a:endParaRPr lang="ko-KR" alt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2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-</a:t>
                      </a:r>
                      <a:endParaRPr lang="ko-KR" alt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3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0.14</a:t>
                      </a:r>
                      <a:endParaRPr lang="ko-KR" alt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4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0.25</a:t>
                      </a:r>
                      <a:endParaRPr lang="ko-KR" alt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5</a:t>
                      </a:r>
                      <a:endParaRPr lang="ko-KR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dirty="0" smtClean="0"/>
                        <a:t>0.09</a:t>
                      </a:r>
                      <a:endParaRPr lang="ko-KR" altLang="en-US" sz="23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5908991"/>
                <a:ext cx="360134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300" dirty="0" smtClean="0"/>
                  <a:t>Restarting probability </a:t>
                </a:r>
                <a14:m>
                  <m:oMath xmlns:m="http://schemas.openxmlformats.org/officeDocument/2006/math">
                    <m:r>
                      <a:rPr lang="en-US" altLang="ko-KR" sz="23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ko-KR" sz="2300" dirty="0" smtClean="0"/>
                  <a:t> = 0.2</a:t>
                </a:r>
                <a:endParaRPr lang="ko-KR" altLang="en-US" sz="23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08991"/>
                <a:ext cx="3601349" cy="446276"/>
              </a:xfrm>
              <a:prstGeom prst="rect">
                <a:avLst/>
              </a:prstGeom>
              <a:blipFill rotWithShape="0">
                <a:blip r:embed="rId6"/>
                <a:stretch>
                  <a:fillRect l="-2369" t="-9459" r="-2200" b="-283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그룹 42"/>
          <p:cNvGrpSpPr/>
          <p:nvPr/>
        </p:nvGrpSpPr>
        <p:grpSpPr>
          <a:xfrm>
            <a:off x="278859" y="2648183"/>
            <a:ext cx="4054150" cy="3075857"/>
            <a:chOff x="242547" y="2672142"/>
            <a:chExt cx="4278496" cy="3246067"/>
          </a:xfrm>
        </p:grpSpPr>
        <p:grpSp>
          <p:nvGrpSpPr>
            <p:cNvPr id="44" name="그룹 43"/>
            <p:cNvGrpSpPr/>
            <p:nvPr/>
          </p:nvGrpSpPr>
          <p:grpSpPr>
            <a:xfrm>
              <a:off x="852685" y="2774721"/>
              <a:ext cx="3053923" cy="3094373"/>
              <a:chOff x="1333311" y="2977624"/>
              <a:chExt cx="1240992" cy="1207038"/>
            </a:xfrm>
          </p:grpSpPr>
          <p:cxnSp>
            <p:nvCxnSpPr>
              <p:cNvPr id="52" name="직선 연결선 51"/>
              <p:cNvCxnSpPr/>
              <p:nvPr/>
            </p:nvCxnSpPr>
            <p:spPr>
              <a:xfrm flipV="1">
                <a:off x="1388969" y="3029103"/>
                <a:ext cx="534174" cy="356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/>
              <p:cNvCxnSpPr/>
              <p:nvPr/>
            </p:nvCxnSpPr>
            <p:spPr>
              <a:xfrm>
                <a:off x="1388969" y="3385809"/>
                <a:ext cx="604003" cy="2424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>
              <a:xfrm>
                <a:off x="1923143" y="3029103"/>
                <a:ext cx="69829" cy="5894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>
                <a:off x="1923143" y="3029103"/>
                <a:ext cx="597807" cy="3567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/>
              <p:cNvCxnSpPr/>
              <p:nvPr/>
            </p:nvCxnSpPr>
            <p:spPr>
              <a:xfrm flipH="1">
                <a:off x="1964631" y="3618525"/>
                <a:ext cx="28341" cy="5205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/>
              <p:cNvCxnSpPr/>
              <p:nvPr/>
            </p:nvCxnSpPr>
            <p:spPr>
              <a:xfrm flipH="1">
                <a:off x="1958057" y="3385809"/>
                <a:ext cx="562893" cy="7532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타원 57"/>
              <p:cNvSpPr/>
              <p:nvPr/>
            </p:nvSpPr>
            <p:spPr>
              <a:xfrm>
                <a:off x="1333311" y="3289896"/>
                <a:ext cx="141514" cy="14151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/>
                  <a:t>2</a:t>
                </a:r>
                <a:endParaRPr lang="ko-KR" altLang="en-US" sz="2000" dirty="0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1903397" y="4043148"/>
                <a:ext cx="141514" cy="1415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5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직선 연결선 59"/>
              <p:cNvCxnSpPr/>
              <p:nvPr/>
            </p:nvCxnSpPr>
            <p:spPr>
              <a:xfrm flipV="1">
                <a:off x="1992972" y="3385809"/>
                <a:ext cx="527978" cy="2278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타원 60"/>
              <p:cNvSpPr/>
              <p:nvPr/>
            </p:nvSpPr>
            <p:spPr>
              <a:xfrm>
                <a:off x="1837287" y="2977624"/>
                <a:ext cx="141514" cy="14151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/>
                  <a:t>1</a:t>
                </a:r>
                <a:endParaRPr lang="ko-KR" altLang="en-US" sz="2000" dirty="0"/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1904704" y="3510966"/>
                <a:ext cx="141514" cy="14151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4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2432789" y="3334469"/>
                <a:ext cx="141514" cy="1415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3</a:t>
                </a:r>
                <a:endParaRPr lang="ko-KR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11800" y="4117401"/>
              <a:ext cx="46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2547" y="3948365"/>
              <a:ext cx="207748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300" dirty="0" smtClean="0"/>
                <a:t>seed node</a:t>
              </a:r>
              <a:endParaRPr lang="ko-KR" altLang="en-US" sz="23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4481" y="2672142"/>
              <a:ext cx="853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300" dirty="0" smtClean="0"/>
                <a:t>0.21</a:t>
              </a:r>
              <a:endParaRPr lang="ko-KR" altLang="en-US" sz="23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6976" y="3123494"/>
              <a:ext cx="853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300" dirty="0" smtClean="0"/>
                <a:t>0.31</a:t>
              </a:r>
              <a:endParaRPr lang="ko-KR" altLang="en-US" sz="23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8803" y="3739396"/>
              <a:ext cx="853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300" dirty="0" smtClean="0"/>
                <a:t>0.25</a:t>
              </a:r>
              <a:endParaRPr lang="ko-KR" altLang="en-US" sz="23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67944" y="3242642"/>
              <a:ext cx="853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300" dirty="0" smtClean="0"/>
                <a:t>0.14</a:t>
              </a:r>
              <a:endParaRPr lang="ko-KR" altLang="en-US" sz="23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2925" y="5456544"/>
              <a:ext cx="853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300" dirty="0" smtClean="0"/>
                <a:t>0.09</a:t>
              </a:r>
              <a:endParaRPr lang="ko-KR" altLang="en-US" sz="2300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Introduction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6" name="오른쪽 화살표 35"/>
          <p:cNvSpPr/>
          <p:nvPr/>
        </p:nvSpPr>
        <p:spPr>
          <a:xfrm>
            <a:off x="4027683" y="4990155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오른쪽 화살표 36"/>
          <p:cNvSpPr/>
          <p:nvPr/>
        </p:nvSpPr>
        <p:spPr>
          <a:xfrm rot="19333813">
            <a:off x="1732302" y="443916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708086" y="2745383"/>
            <a:ext cx="3091277" cy="3287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0973" y="2321168"/>
                <a:ext cx="3137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>
                    <a:solidFill>
                      <a:srgbClr val="FF0000"/>
                    </a:solidFill>
                  </a:rPr>
                  <a:t>RWR Score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ko-KR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973" y="2321168"/>
                <a:ext cx="313709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113" t="-19737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865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0"/>
    </mc:Choice>
    <mc:Fallback xmlns="">
      <p:transition spd="slow" advTm="2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" grpId="0" animBg="1"/>
      <p:bldP spid="7" grpId="1" animBg="1"/>
      <p:bldP spid="8" grpId="0"/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Network Structure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69" y="2135429"/>
            <a:ext cx="79914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Network Structure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3" y="226384"/>
            <a:ext cx="8147958" cy="20490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71" y="2406029"/>
            <a:ext cx="8366760" cy="36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33" y="97974"/>
            <a:ext cx="6898202" cy="61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5" y="575990"/>
            <a:ext cx="9007707" cy="3691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50" y="4476750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Space complexity: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595" y="59382"/>
            <a:ext cx="466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Time complexity: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7400" y="5162550"/>
                <a:ext cx="5715000" cy="90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62550"/>
                <a:ext cx="5715000" cy="9003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6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Preprocessing Time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r>
              <a:rPr lang="en-US" dirty="0" smtClean="0"/>
              <a:t>/38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22" y="2073727"/>
            <a:ext cx="5885677" cy="40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Iterative 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Repeats updating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 smtClean="0"/>
                  <a:t> until convergence</a:t>
                </a:r>
              </a:p>
              <a:p>
                <a:pPr marL="0" indent="0" algn="ctr">
                  <a:buNone/>
                </a:pPr>
                <a:endParaRPr lang="en-US" altLang="ko-KR" sz="400" b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p>
                        <m:sSupPr>
                          <m:ctrlPr>
                            <a:rPr lang="en-US" altLang="ko-KR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altLang="ko-KR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ko-KR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altLang="ko-KR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marL="457200" indent="-457200"/>
                <a:r>
                  <a:rPr lang="en-US" altLang="ko-KR" b="1" dirty="0" smtClean="0">
                    <a:solidFill>
                      <a:schemeClr val="tx1"/>
                    </a:solidFill>
                  </a:rPr>
                  <a:t>Advantages:</a:t>
                </a:r>
              </a:p>
              <a:p>
                <a:pPr marL="751248" lvl="1" indent="-457200"/>
                <a:r>
                  <a:rPr lang="en-US" altLang="ko-KR" dirty="0" smtClean="0">
                    <a:solidFill>
                      <a:schemeClr val="tx1"/>
                    </a:solidFill>
                  </a:rPr>
                  <a:t>No preprocessing time</a:t>
                </a:r>
              </a:p>
              <a:p>
                <a:pPr marL="751248" lvl="1" indent="-457200"/>
                <a:r>
                  <a:rPr lang="en-US" altLang="ko-KR" dirty="0" smtClean="0">
                    <a:solidFill>
                      <a:schemeClr val="tx1"/>
                    </a:solidFill>
                  </a:rPr>
                  <a:t>Easy to implement</a:t>
                </a:r>
              </a:p>
              <a:p>
                <a:pPr marL="457200" indent="-457200"/>
                <a:r>
                  <a:rPr lang="en-US" altLang="ko-KR" b="1" dirty="0" smtClean="0">
                    <a:solidFill>
                      <a:schemeClr val="tx1"/>
                    </a:solidFill>
                  </a:rPr>
                  <a:t>Disadvantages:</a:t>
                </a:r>
              </a:p>
              <a:p>
                <a:pPr marL="751248" lvl="1" indent="-457200"/>
                <a:r>
                  <a:rPr lang="en-US" altLang="ko-KR" dirty="0">
                    <a:solidFill>
                      <a:schemeClr val="tx1"/>
                    </a:solidFill>
                  </a:rPr>
                  <a:t>S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low (multiple times of matrix-vector multiplication)</a:t>
                </a:r>
              </a:p>
              <a:p>
                <a:pPr marL="751248" lvl="1" indent="-457200"/>
                <a:r>
                  <a:rPr lang="en-US" altLang="ko-KR" dirty="0">
                    <a:solidFill>
                      <a:schemeClr val="tx1"/>
                    </a:solidFill>
                  </a:rPr>
                  <a:t>I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nefficient when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/>
                  <a:t> is computed </a:t>
                </a:r>
                <a:r>
                  <a:rPr lang="en-US" altLang="ko-KR" dirty="0" smtClean="0"/>
                  <a:t>w.r.t. many different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r>
                  <a:rPr lang="en-US" altLang="ko-KR" dirty="0"/>
                  <a:t>s</a:t>
                </a:r>
                <a:endParaRPr lang="en-US" altLang="ko-KR" dirty="0">
                  <a:solidFill>
                    <a:schemeClr val="tx1"/>
                  </a:solidFill>
                </a:endParaRPr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666" t="-2576" r="-19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Random Walk with Restart 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Random Walk with Restart (RWR)</a:t>
            </a:r>
            <a:endParaRPr lang="en-US" altLang="ko-KR" b="1" dirty="0"/>
          </a:p>
          <a:p>
            <a:pPr lvl="1"/>
            <a:r>
              <a:rPr lang="en-US" altLang="ko-KR" b="1" dirty="0" smtClean="0"/>
              <a:t>Goal:</a:t>
            </a:r>
            <a:r>
              <a:rPr lang="en-US" altLang="ko-KR" dirty="0" smtClean="0"/>
              <a:t> measures the relevance between two nodes</a:t>
            </a:r>
          </a:p>
          <a:p>
            <a:pPr lvl="1"/>
            <a:r>
              <a:rPr lang="en-US" altLang="ko-KR" b="1" dirty="0" smtClean="0"/>
              <a:t>Properties</a:t>
            </a:r>
            <a:r>
              <a:rPr lang="en-US" altLang="ko-KR" dirty="0" smtClean="0"/>
              <a:t>: accounts </a:t>
            </a:r>
            <a:r>
              <a:rPr lang="en-US" altLang="ko-KR" dirty="0"/>
              <a:t>for the global network structure and the multi-faceted </a:t>
            </a:r>
            <a:r>
              <a:rPr lang="en-US" altLang="ko-KR" dirty="0" smtClean="0"/>
              <a:t>relationship between nodes</a:t>
            </a:r>
          </a:p>
          <a:p>
            <a:pPr lvl="1"/>
            <a:r>
              <a:rPr lang="en-US" altLang="ko-KR" b="1" dirty="0" smtClean="0"/>
              <a:t>Applications:</a:t>
            </a:r>
            <a:r>
              <a:rPr lang="en-US" altLang="ko-KR" dirty="0" smtClean="0"/>
              <a:t> ranking, community detection, link prediction, and anomaly detection</a:t>
            </a:r>
          </a:p>
          <a:p>
            <a:pPr marL="0" indent="0">
              <a:buNone/>
            </a:pPr>
            <a:endParaRPr lang="en-US" altLang="ko-KR" b="1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Introduction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7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Question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468286" cy="402336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/>
                  <a:t>Challenge</a:t>
                </a:r>
                <a:r>
                  <a:rPr lang="en-US" altLang="ko-KR" dirty="0" smtClean="0"/>
                  <a:t>:</a:t>
                </a:r>
              </a:p>
              <a:p>
                <a:pPr lvl="1"/>
                <a:r>
                  <a:rPr lang="en-US" altLang="ko-KR" dirty="0" smtClean="0"/>
                  <a:t>In many applications, RWR score has </a:t>
                </a:r>
                <a:r>
                  <a:rPr lang="en-US" altLang="ko-KR" dirty="0"/>
                  <a:t>to be computed </a:t>
                </a:r>
                <a:r>
                  <a:rPr lang="en-US" altLang="ko-KR" dirty="0" smtClean="0"/>
                  <a:t>repeatedly with </a:t>
                </a:r>
                <a:r>
                  <a:rPr lang="en-US" altLang="ko-KR" dirty="0"/>
                  <a:t>regard to many different </a:t>
                </a:r>
                <a:r>
                  <a:rPr lang="en-US" altLang="ko-KR" dirty="0" smtClean="0"/>
                  <a:t>seed node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Computing </a:t>
                </a:r>
                <a:r>
                  <a:rPr lang="en-US" altLang="ko-KR" dirty="0" smtClean="0"/>
                  <a:t>RWR from scratch, however, takes </a:t>
                </a:r>
                <a:r>
                  <a:rPr lang="en-US" altLang="ko-KR" dirty="0"/>
                  <a:t>too long for large </a:t>
                </a:r>
                <a:r>
                  <a:rPr lang="en-US" altLang="ko-KR" dirty="0" smtClean="0"/>
                  <a:t>graphs</a:t>
                </a:r>
                <a:endParaRPr lang="en-US" altLang="ko-KR" b="1" dirty="0"/>
              </a:p>
              <a:p>
                <a:r>
                  <a:rPr lang="en-US" altLang="ko-KR" b="1" dirty="0" smtClean="0"/>
                  <a:t>Question</a:t>
                </a:r>
                <a:r>
                  <a:rPr lang="en-US" altLang="ko-KR" b="1" dirty="0"/>
                  <a:t>:</a:t>
                </a:r>
                <a:r>
                  <a:rPr lang="en-US" altLang="ko-KR" dirty="0"/>
                  <a:t> 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How </a:t>
                </a:r>
                <a:r>
                  <a:rPr lang="en-US" altLang="ko-KR" dirty="0"/>
                  <a:t>can we compute </a:t>
                </a:r>
                <a:r>
                  <a:rPr lang="en-US" altLang="ko-KR" b="1" dirty="0"/>
                  <a:t>RWR</a:t>
                </a:r>
                <a:r>
                  <a:rPr lang="en-US" altLang="ko-KR" dirty="0"/>
                  <a:t> on large graphs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fast</a:t>
                </a:r>
                <a:r>
                  <a:rPr lang="en-US" altLang="ko-KR" dirty="0"/>
                  <a:t>,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space efficiently</a:t>
                </a:r>
                <a:r>
                  <a:rPr lang="en-US" altLang="ko-KR" dirty="0"/>
                  <a:t>, and </a:t>
                </a:r>
                <a:r>
                  <a:rPr lang="en-US" altLang="ko-KR" dirty="0">
                    <a:solidFill>
                      <a:srgbClr val="FF0000"/>
                    </a:solidFill>
                  </a:rPr>
                  <a:t>accurately</a:t>
                </a:r>
                <a:r>
                  <a:rPr lang="en-US" altLang="ko-KR" b="1" dirty="0"/>
                  <a:t>?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845734"/>
                <a:ext cx="7468286" cy="4023360"/>
              </a:xfrm>
              <a:blipFill rotWithShape="0">
                <a:blip r:embed="rId3"/>
                <a:stretch>
                  <a:fillRect l="-2694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Introduction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>
                      <a:lumMod val="75000"/>
                    </a:schemeClr>
                  </a:solidFill>
                </a:rPr>
                <a:t>Background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9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b="1" dirty="0">
                <a:solidFill>
                  <a:srgbClr val="FF0000"/>
                </a:solidFill>
              </a:rPr>
              <a:t>Background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&lt;&lt;&lt;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Experiments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altLang="ko-K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r>
              <a:rPr lang="en-US" dirty="0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 Definition (1)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 smtClean="0"/>
                  <a:t>Given</a:t>
                </a:r>
                <a:r>
                  <a:rPr lang="en-US" altLang="ko-KR" dirty="0" smtClean="0"/>
                  <a:t>: a graph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ko-KR" dirty="0" smtClean="0">
                    <a:ea typeface="Cambria Math" panose="02040503050406030204" pitchFamily="18" charset="0"/>
                  </a:rPr>
                  <a:t>, a seed node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dirty="0" smtClean="0">
                    <a:ea typeface="Cambria Math" panose="02040503050406030204" pitchFamily="18" charset="0"/>
                  </a:rPr>
                  <a:t>, and restarting probability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dirty="0" smtClean="0">
                  <a:ea typeface="Cambria Math" panose="02040503050406030204" pitchFamily="18" charset="0"/>
                </a:endParaRPr>
              </a:p>
              <a:p>
                <a:r>
                  <a:rPr lang="en-US" altLang="ko-KR" b="1" dirty="0" smtClean="0"/>
                  <a:t>Goal</a:t>
                </a:r>
                <a:r>
                  <a:rPr lang="en-US" altLang="ko-KR" dirty="0" smtClean="0"/>
                  <a:t>: find RWR score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altLang="ko-KR" dirty="0"/>
                  <a:t> satisfying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666" t="-2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r>
              <a:rPr lang="en-US" dirty="0" smtClean="0"/>
              <a:t>/38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2719481" y="3359416"/>
                <a:ext cx="3454728" cy="535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p>
                        <m:sSupPr>
                          <m:ctrlPr>
                            <a:rPr lang="en-US" altLang="ko-KR" sz="2800" b="1" i="1" dirty="0"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800" b="1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altLang="ko-KR" sz="2800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ko-KR" sz="2800" b="1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sz="2800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800" i="1" dirty="0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altLang="ko-KR" sz="2800" b="1" i="1" dirty="0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sz="2800" b="1" i="1" dirty="0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ko-KR" sz="2800" b="1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481" y="3359416"/>
                <a:ext cx="3454728" cy="5352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860592" y="4820716"/>
                <a:ext cx="7880639" cy="1303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800" b="1" dirty="0" smtClean="0"/>
                  <a:t>where </a:t>
                </a:r>
                <a:endParaRPr lang="en-US" altLang="ko-KR" sz="2500" b="1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5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sz="25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altLang="ko-KR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5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ko-KR" sz="2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ko-KR" sz="2500" dirty="0"/>
                  <a:t>: row-normalized adjacency </a:t>
                </a:r>
                <a:r>
                  <a:rPr lang="en-US" altLang="ko-KR" sz="2500" dirty="0" smtClean="0"/>
                  <a:t>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500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sz="25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altLang="ko-KR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5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ko-KR" sz="2500" dirty="0"/>
                  <a:t>: query vector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b="1" i="1" dirty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2500" b="1" i="1" dirty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ko-KR" sz="25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altLang="ko-KR" sz="2500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ko-KR" sz="25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2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500" b="1" i="1" dirty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2500" b="1" i="1" dirty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altLang="ko-KR" sz="2500" b="1" i="1" dirty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acc>
                      </m:e>
                      <m:sub>
                        <m:r>
                          <a:rPr lang="en-US" altLang="ko-KR" sz="25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2500" i="1" dirty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altLang="ko-KR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ko-KR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ko-KR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ko-KR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sz="2500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92" y="4820716"/>
                <a:ext cx="7880639" cy="1303370"/>
              </a:xfrm>
              <a:prstGeom prst="rect">
                <a:avLst/>
              </a:prstGeom>
              <a:blipFill rotWithShape="0">
                <a:blip r:embed="rId6"/>
                <a:stretch>
                  <a:fillRect l="-1547" t="-4673" b="-102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그룹 19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</a:rPr>
                <a:t>Background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2124224" y="3460654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8" name="그룹 107"/>
          <p:cNvGrpSpPr/>
          <p:nvPr/>
        </p:nvGrpSpPr>
        <p:grpSpPr>
          <a:xfrm>
            <a:off x="3344122" y="3860800"/>
            <a:ext cx="4542578" cy="1154216"/>
            <a:chOff x="3344122" y="3848100"/>
            <a:chExt cx="4542578" cy="1154216"/>
          </a:xfrm>
        </p:grpSpPr>
        <p:sp>
          <p:nvSpPr>
            <p:cNvPr id="105" name="오른쪽 화살표 104"/>
            <p:cNvSpPr/>
            <p:nvPr/>
          </p:nvSpPr>
          <p:spPr>
            <a:xfrm rot="16200000">
              <a:off x="4064785" y="3933875"/>
              <a:ext cx="492369" cy="377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344122" y="4171319"/>
              <a:ext cx="4542578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Probability that the surfer reaches each node by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random walk</a:t>
              </a:r>
              <a:endParaRPr lang="ko-KR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07" name="직선 연결선 106"/>
            <p:cNvCxnSpPr/>
            <p:nvPr/>
          </p:nvCxnSpPr>
          <p:spPr>
            <a:xfrm>
              <a:off x="3486531" y="3848100"/>
              <a:ext cx="1660858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그룹 102"/>
          <p:cNvGrpSpPr/>
          <p:nvPr/>
        </p:nvGrpSpPr>
        <p:grpSpPr>
          <a:xfrm>
            <a:off x="2645622" y="3860800"/>
            <a:ext cx="3334044" cy="1154216"/>
            <a:chOff x="2645622" y="3848100"/>
            <a:chExt cx="3334044" cy="1154216"/>
          </a:xfrm>
        </p:grpSpPr>
        <p:sp>
          <p:nvSpPr>
            <p:cNvPr id="99" name="오른쪽 화살표 98"/>
            <p:cNvSpPr/>
            <p:nvPr/>
          </p:nvSpPr>
          <p:spPr>
            <a:xfrm rot="16200000">
              <a:off x="2642385" y="3933875"/>
              <a:ext cx="492369" cy="377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45622" y="4171319"/>
              <a:ext cx="3334044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Probability that the surfer reaches each node</a:t>
              </a:r>
              <a:endParaRPr lang="ko-KR" altLang="en-US" sz="2400" dirty="0"/>
            </a:p>
          </p:txBody>
        </p:sp>
        <p:cxnSp>
          <p:nvCxnSpPr>
            <p:cNvPr id="102" name="직선 연결선 101"/>
            <p:cNvCxnSpPr/>
            <p:nvPr/>
          </p:nvCxnSpPr>
          <p:spPr>
            <a:xfrm>
              <a:off x="2663182" y="3848100"/>
              <a:ext cx="437356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그룹 108"/>
          <p:cNvGrpSpPr/>
          <p:nvPr/>
        </p:nvGrpSpPr>
        <p:grpSpPr>
          <a:xfrm>
            <a:off x="2260600" y="3860800"/>
            <a:ext cx="3794984" cy="1154216"/>
            <a:chOff x="777016" y="3848100"/>
            <a:chExt cx="3794984" cy="1154216"/>
          </a:xfrm>
        </p:grpSpPr>
        <p:sp>
          <p:nvSpPr>
            <p:cNvPr id="110" name="오른쪽 화살표 109"/>
            <p:cNvSpPr/>
            <p:nvPr/>
          </p:nvSpPr>
          <p:spPr>
            <a:xfrm rot="16200000">
              <a:off x="4064785" y="3933875"/>
              <a:ext cx="492369" cy="3777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7016" y="4171319"/>
              <a:ext cx="3794984" cy="83099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2400" dirty="0" smtClean="0"/>
                <a:t>Probability that the surfer </a:t>
              </a:r>
            </a:p>
            <a:p>
              <a:r>
                <a:rPr lang="en-US" altLang="ko-KR" sz="2400" dirty="0" smtClean="0"/>
                <a:t>reaches each node by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restart</a:t>
              </a:r>
              <a:endParaRPr lang="ko-KR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12" name="직선 연결선 111"/>
            <p:cNvCxnSpPr/>
            <p:nvPr/>
          </p:nvCxnSpPr>
          <p:spPr>
            <a:xfrm>
              <a:off x="4039660" y="3848100"/>
              <a:ext cx="529201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오른쪽 화살표 26"/>
          <p:cNvSpPr/>
          <p:nvPr/>
        </p:nvSpPr>
        <p:spPr>
          <a:xfrm>
            <a:off x="431489" y="5752094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60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Problem Definition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294216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 smtClean="0"/>
                  <a:t>Computing RWR boils down to solving a linear system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p>
                        <m:sSupPr>
                          <m:ctrlPr>
                            <a:rPr lang="en-US" altLang="ko-KR" b="1" i="1" dirty="0"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b="1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ko-KR" b="1" i="1" dirty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altLang="ko-KR" b="1" i="1" dirty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ko-KR" b="1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⟺(</m:t>
                      </m:r>
                      <m:r>
                        <a:rPr lang="en-US" altLang="ko-KR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altLang="ko-KR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sSup>
                        <m:sSupPr>
                          <m:ctrlPr>
                            <a:rPr lang="en-US" altLang="ko-KR" b="1" i="1" dirty="0"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b="1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altLang="ko-K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ko-KR" b="1" i="1" dirty="0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altLang="ko-KR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r>
                        <a:rPr lang="en-US" altLang="ko-KR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acc>
                        <m:accPr>
                          <m:chr m:val="⃗"/>
                          <m:ctrlP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altLang="ko-K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⃗"/>
                          <m:ctrlPr>
                            <a:rPr lang="en-US" altLang="ko-KR" b="1" i="1" dirty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altLang="ko-KR" b="1" i="1" dirty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acc>
                    </m:oMath>
                  </m:oMathPara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942166"/>
              </a:xfrm>
              <a:blipFill rotWithShape="0">
                <a:blip r:embed="rId4"/>
                <a:stretch>
                  <a:fillRect l="-2666" t="-3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BEAR:</a:t>
            </a:r>
            <a:r>
              <a:rPr lang="en-US" b="0" smtClean="0"/>
              <a:t> </a:t>
            </a:r>
            <a:r>
              <a:rPr lang="en-US" smtClean="0"/>
              <a:t>B</a:t>
            </a:r>
            <a:r>
              <a:rPr lang="en-US" b="0" smtClean="0"/>
              <a:t>lock </a:t>
            </a:r>
            <a:r>
              <a:rPr lang="en-US" smtClean="0"/>
              <a:t>E</a:t>
            </a:r>
            <a:r>
              <a:rPr lang="en-US" b="0" smtClean="0"/>
              <a:t>limination </a:t>
            </a:r>
            <a:r>
              <a:rPr lang="en-US" smtClean="0"/>
              <a:t>A</a:t>
            </a:r>
            <a:r>
              <a:rPr lang="en-US" b="0" smtClean="0"/>
              <a:t>pproach for </a:t>
            </a:r>
            <a:r>
              <a:rPr lang="en-US" smtClean="0"/>
              <a:t>R</a:t>
            </a:r>
            <a:r>
              <a:rPr lang="en-US" b="0" smtClean="0"/>
              <a:t>andom Walk With Restart on Large Graphs</a:t>
            </a:r>
            <a:endParaRPr lang="en-US" b="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r>
              <a:rPr lang="en-US" dirty="0" smtClean="0"/>
              <a:t>/38</a:t>
            </a:r>
            <a:endParaRPr lang="en-US" dirty="0"/>
          </a:p>
        </p:txBody>
      </p:sp>
      <p:grpSp>
        <p:nvGrpSpPr>
          <p:cNvPr id="12" name="그룹 11"/>
          <p:cNvGrpSpPr/>
          <p:nvPr/>
        </p:nvGrpSpPr>
        <p:grpSpPr>
          <a:xfrm>
            <a:off x="0" y="47072"/>
            <a:ext cx="9220934" cy="400110"/>
            <a:chOff x="0" y="47072"/>
            <a:chExt cx="9220934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9721" y="47072"/>
              <a:ext cx="17388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</a:rPr>
                <a:t>Background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551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12586" y="47072"/>
              <a:ext cx="170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6150" y="47072"/>
              <a:ext cx="22641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Proposed Method</a:t>
              </a:r>
              <a:endParaRPr lang="en-US" sz="20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1308100" y="4845735"/>
                <a:ext cx="608076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800" b="1" dirty="0" smtClean="0"/>
                  <a:t>Given</a:t>
                </a:r>
                <a:r>
                  <a:rPr lang="en-US" altLang="ko-KR" sz="2800" dirty="0"/>
                  <a:t>: </a:t>
                </a:r>
                <a14:m>
                  <m:oMath xmlns:m="http://schemas.openxmlformats.org/officeDocument/2006/math">
                    <m:r>
                      <a:rPr lang="en-US" altLang="ko-K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en-US" altLang="ko-K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8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ko-KR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800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sz="2800" b="1" i="1" dirty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altLang="ko-K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8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ko-KR" sz="28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ko-K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altLang="ko-KR" sz="2800" b="1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800" b="1" dirty="0"/>
                  <a:t>Find</a:t>
                </a:r>
                <a:r>
                  <a:rPr lang="en-US" altLang="ko-KR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2800" b="1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ko-KR" sz="28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altLang="ko-K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800" b="1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ko-KR" sz="2800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00" y="4845735"/>
                <a:ext cx="6080760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805" b="-70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연결선 22"/>
          <p:cNvCxnSpPr/>
          <p:nvPr/>
        </p:nvCxnSpPr>
        <p:spPr>
          <a:xfrm>
            <a:off x="3088429" y="4013200"/>
            <a:ext cx="243166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088429" y="4130072"/>
            <a:ext cx="397721" cy="87115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/>
          <p:cNvSpPr/>
          <p:nvPr/>
        </p:nvSpPr>
        <p:spPr>
          <a:xfrm>
            <a:off x="2781300" y="5001229"/>
            <a:ext cx="480589" cy="48058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flipH="1">
            <a:off x="5830811" y="4260758"/>
            <a:ext cx="492369" cy="37770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4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1|5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7.8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7.2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10809</TotalTime>
  <Words>2138</Words>
  <Application>Microsoft Macintosh PowerPoint</Application>
  <PresentationFormat>On-screen Show (4:3)</PresentationFormat>
  <Paragraphs>594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Helvetica</vt:lpstr>
      <vt:lpstr>Wingdings</vt:lpstr>
      <vt:lpstr>맑은 고딕</vt:lpstr>
      <vt:lpstr>Retrospect</vt:lpstr>
      <vt:lpstr>BEAR: Block Elimination Approach for Random Walk With Restart on Large Graphs</vt:lpstr>
      <vt:lpstr>Introduction</vt:lpstr>
      <vt:lpstr>Random Walk with Restart (1)</vt:lpstr>
      <vt:lpstr>Random Walk with Restart (2)</vt:lpstr>
      <vt:lpstr>Random Walk with Restart (3)</vt:lpstr>
      <vt:lpstr>Research Question</vt:lpstr>
      <vt:lpstr>Outline</vt:lpstr>
      <vt:lpstr>Problem Definition (1)</vt:lpstr>
      <vt:lpstr>Problem Definition (2)</vt:lpstr>
      <vt:lpstr>Naïve Method: Inversion (1)</vt:lpstr>
      <vt:lpstr>Naïve Method: Inversion (2)</vt:lpstr>
      <vt:lpstr>Previous Methods (1)</vt:lpstr>
      <vt:lpstr>Previous Methods (2)</vt:lpstr>
      <vt:lpstr>Outline</vt:lpstr>
      <vt:lpstr>Proposed Method: BEAR</vt:lpstr>
      <vt:lpstr>Ideas Behind BEAR (1)</vt:lpstr>
      <vt:lpstr>Ideas Behind BEAR (2)</vt:lpstr>
      <vt:lpstr>Outline of BEAR</vt:lpstr>
      <vt:lpstr>Preprocessing Phase: (1) Reordering</vt:lpstr>
      <vt:lpstr>Preprocessing Phase: (2) Partitioning</vt:lpstr>
      <vt:lpstr>Preprocessing Phase: (3) Schur Complement</vt:lpstr>
      <vt:lpstr>Preprocessing Phase: (4) Inverting</vt:lpstr>
      <vt:lpstr>Preprocessing Phase: Output</vt:lpstr>
      <vt:lpstr>Query Phase</vt:lpstr>
      <vt:lpstr>Further Optimization: (1) LU Decomposition</vt:lpstr>
      <vt:lpstr>Further Optimization: (2) Thresholding</vt:lpstr>
      <vt:lpstr>Outline</vt:lpstr>
      <vt:lpstr>Experimental Settings</vt:lpstr>
      <vt:lpstr>Competitors</vt:lpstr>
      <vt:lpstr>Q. Space Efficiency</vt:lpstr>
      <vt:lpstr>Q. Preprocessing Time</vt:lpstr>
      <vt:lpstr>Q. Query Time</vt:lpstr>
      <vt:lpstr>Q. Speed vs Accuracy</vt:lpstr>
      <vt:lpstr>Q. Space vs Accuracy</vt:lpstr>
      <vt:lpstr>Outline</vt:lpstr>
      <vt:lpstr>Conclusion</vt:lpstr>
      <vt:lpstr>Reference</vt:lpstr>
      <vt:lpstr>Thank you!</vt:lpstr>
      <vt:lpstr>SlashBurn (Kang et al. 11)</vt:lpstr>
      <vt:lpstr>Network Structure</vt:lpstr>
      <vt:lpstr>Network Structure</vt:lpstr>
      <vt:lpstr>PowerPoint Presentation</vt:lpstr>
      <vt:lpstr>PowerPoint Presentation</vt:lpstr>
      <vt:lpstr>Preprocessing Time</vt:lpstr>
      <vt:lpstr>Iterative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정진홍</dc:creator>
  <cp:lastModifiedBy>koreaskj@snu.ac.kr</cp:lastModifiedBy>
  <cp:revision>973</cp:revision>
  <cp:lastPrinted>2015-03-31T00:17:44Z</cp:lastPrinted>
  <dcterms:created xsi:type="dcterms:W3CDTF">2015-02-02T14:26:03Z</dcterms:created>
  <dcterms:modified xsi:type="dcterms:W3CDTF">2016-01-20T02:34:24Z</dcterms:modified>
</cp:coreProperties>
</file>