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6.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7.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8.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ags/tag9.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ags/tag10.xml" ContentType="application/vnd.openxmlformats-officedocument.presentationml.tags+xml"/>
  <Override PartName="/ppt/notesSlides/notesSlide22.xml" ContentType="application/vnd.openxmlformats-officedocument.presentationml.notesSlide+xml"/>
  <Override PartName="/ppt/tags/tag11.xml" ContentType="application/vnd.openxmlformats-officedocument.presentationml.tags+xml"/>
  <Override PartName="/ppt/notesSlides/notesSlide23.xml" ContentType="application/vnd.openxmlformats-officedocument.presentationml.notesSlide+xml"/>
  <Override PartName="/ppt/tags/tag12.xml" ContentType="application/vnd.openxmlformats-officedocument.presentationml.tags+xml"/>
  <Override PartName="/ppt/notesSlides/notesSlide24.xml" ContentType="application/vnd.openxmlformats-officedocument.presentationml.notesSlide+xml"/>
  <Override PartName="/ppt/tags/tag13.xml" ContentType="application/vnd.openxmlformats-officedocument.presentationml.tags+xml"/>
  <Override PartName="/ppt/notesSlides/notesSlide25.xml" ContentType="application/vnd.openxmlformats-officedocument.presentationml.notesSlide+xml"/>
  <Override PartName="/ppt/tags/tag14.xml" ContentType="application/vnd.openxmlformats-officedocument.presentationml.tags+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tags/tag15.xml" ContentType="application/vnd.openxmlformats-officedocument.presentationml.tags+xml"/>
  <Override PartName="/ppt/notesSlides/notesSlide29.xml" ContentType="application/vnd.openxmlformats-officedocument.presentationml.notesSlide+xml"/>
  <Override PartName="/ppt/tags/tag16.xml" ContentType="application/vnd.openxmlformats-officedocument.presentationml.tags+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handoutMasterIdLst>
    <p:handoutMasterId r:id="rId34"/>
  </p:handoutMasterIdLst>
  <p:sldIdLst>
    <p:sldId id="256" r:id="rId2"/>
    <p:sldId id="539" r:id="rId3"/>
    <p:sldId id="479" r:id="rId4"/>
    <p:sldId id="480" r:id="rId5"/>
    <p:sldId id="481" r:id="rId6"/>
    <p:sldId id="541" r:id="rId7"/>
    <p:sldId id="441" r:id="rId8"/>
    <p:sldId id="443" r:id="rId9"/>
    <p:sldId id="521" r:id="rId10"/>
    <p:sldId id="540" r:id="rId11"/>
    <p:sldId id="523" r:id="rId12"/>
    <p:sldId id="418" r:id="rId13"/>
    <p:sldId id="537" r:id="rId14"/>
    <p:sldId id="522" r:id="rId15"/>
    <p:sldId id="524" r:id="rId16"/>
    <p:sldId id="526" r:id="rId17"/>
    <p:sldId id="527" r:id="rId18"/>
    <p:sldId id="502" r:id="rId19"/>
    <p:sldId id="507" r:id="rId20"/>
    <p:sldId id="542" r:id="rId21"/>
    <p:sldId id="543" r:id="rId22"/>
    <p:sldId id="544" r:id="rId23"/>
    <p:sldId id="536" r:id="rId24"/>
    <p:sldId id="531" r:id="rId25"/>
    <p:sldId id="532" r:id="rId26"/>
    <p:sldId id="535" r:id="rId27"/>
    <p:sldId id="487" r:id="rId28"/>
    <p:sldId id="525" r:id="rId29"/>
    <p:sldId id="307" r:id="rId30"/>
    <p:sldId id="345" r:id="rId31"/>
    <p:sldId id="267" r:id="rId32"/>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D491C8F-4C87-4C25-B07E-C3DF88B6620E}">
          <p14:sldIdLst>
            <p14:sldId id="256"/>
            <p14:sldId id="539"/>
            <p14:sldId id="479"/>
            <p14:sldId id="480"/>
            <p14:sldId id="481"/>
            <p14:sldId id="541"/>
            <p14:sldId id="441"/>
            <p14:sldId id="443"/>
            <p14:sldId id="521"/>
            <p14:sldId id="540"/>
            <p14:sldId id="523"/>
            <p14:sldId id="418"/>
            <p14:sldId id="537"/>
            <p14:sldId id="522"/>
            <p14:sldId id="524"/>
            <p14:sldId id="526"/>
            <p14:sldId id="527"/>
            <p14:sldId id="502"/>
            <p14:sldId id="507"/>
            <p14:sldId id="542"/>
            <p14:sldId id="543"/>
            <p14:sldId id="544"/>
            <p14:sldId id="536"/>
            <p14:sldId id="531"/>
            <p14:sldId id="532"/>
            <p14:sldId id="535"/>
            <p14:sldId id="487"/>
            <p14:sldId id="525"/>
            <p14:sldId id="307"/>
            <p14:sldId id="345"/>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98B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5" autoAdjust="0"/>
    <p:restoredTop sz="78128" autoAdjust="0"/>
  </p:normalViewPr>
  <p:slideViewPr>
    <p:cSldViewPr>
      <p:cViewPr varScale="1">
        <p:scale>
          <a:sx n="53" d="100"/>
          <a:sy n="53" d="100"/>
        </p:scale>
        <p:origin x="-1218" y="-90"/>
      </p:cViewPr>
      <p:guideLst>
        <p:guide orient="horz" pos="1968"/>
        <p:guide pos="2880"/>
      </p:guideLst>
    </p:cSldViewPr>
  </p:slideViewPr>
  <p:outlineViewPr>
    <p:cViewPr>
      <p:scale>
        <a:sx n="33" d="100"/>
        <a:sy n="33" d="100"/>
      </p:scale>
      <p:origin x="0" y="0"/>
    </p:cViewPr>
  </p:outlineViewPr>
  <p:notesTextViewPr>
    <p:cViewPr>
      <p:scale>
        <a:sx n="100" d="100"/>
        <a:sy n="100" d="100"/>
      </p:scale>
      <p:origin x="0" y="324"/>
    </p:cViewPr>
  </p:notesTextViewPr>
  <p:sorterViewPr>
    <p:cViewPr>
      <p:scale>
        <a:sx n="100" d="100"/>
        <a:sy n="100" d="100"/>
      </p:scale>
      <p:origin x="0" y="0"/>
    </p:cViewPr>
  </p:sorterViewPr>
  <p:notesViewPr>
    <p:cSldViewPr>
      <p:cViewPr varScale="1">
        <p:scale>
          <a:sx n="97" d="100"/>
          <a:sy n="97" d="100"/>
        </p:scale>
        <p:origin x="-3564" y="-102"/>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sz="quarter" idx="1"/>
          </p:nvPr>
        </p:nvSpPr>
        <p:spPr>
          <a:xfrm>
            <a:off x="3927775" y="0"/>
            <a:ext cx="3004820" cy="461010"/>
          </a:xfrm>
          <a:prstGeom prst="rect">
            <a:avLst/>
          </a:prstGeom>
        </p:spPr>
        <p:txBody>
          <a:bodyPr vert="horz" lIns="92309" tIns="46154" rIns="92309" bIns="46154" rtlCol="0"/>
          <a:lstStyle>
            <a:lvl1pPr algn="r">
              <a:defRPr sz="1200"/>
            </a:lvl1pPr>
          </a:lstStyle>
          <a:p>
            <a:fld id="{D1C338C8-FDF8-464B-8507-1C57187742CF}" type="datetimeFigureOut">
              <a:rPr lang="en-US" smtClean="0"/>
              <a:t>1/24/2012</a:t>
            </a:fld>
            <a:endParaRPr lang="en-US"/>
          </a:p>
        </p:txBody>
      </p:sp>
      <p:sp>
        <p:nvSpPr>
          <p:cNvPr id="4" name="Footer Placeholder 3"/>
          <p:cNvSpPr>
            <a:spLocks noGrp="1"/>
          </p:cNvSpPr>
          <p:nvPr>
            <p:ph type="ftr" sz="quarter" idx="2"/>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5" name="Slide Number Placeholder 4"/>
          <p:cNvSpPr>
            <a:spLocks noGrp="1"/>
          </p:cNvSpPr>
          <p:nvPr>
            <p:ph type="sldNum" sz="quarter" idx="3"/>
          </p:nvPr>
        </p:nvSpPr>
        <p:spPr>
          <a:xfrm>
            <a:off x="3927775" y="8757590"/>
            <a:ext cx="3004820" cy="461010"/>
          </a:xfrm>
          <a:prstGeom prst="rect">
            <a:avLst/>
          </a:prstGeom>
        </p:spPr>
        <p:txBody>
          <a:bodyPr vert="horz" lIns="92309" tIns="46154" rIns="92309" bIns="46154" rtlCol="0" anchor="b"/>
          <a:lstStyle>
            <a:lvl1pPr algn="r">
              <a:defRPr sz="1200"/>
            </a:lvl1pPr>
          </a:lstStyle>
          <a:p>
            <a:fld id="{CF0F378C-983E-4720-A67F-9987EF2ED10D}" type="slidenum">
              <a:rPr lang="en-US" smtClean="0"/>
              <a:t>‹#›</a:t>
            </a:fld>
            <a:endParaRPr lang="en-US"/>
          </a:p>
        </p:txBody>
      </p:sp>
    </p:spTree>
    <p:extLst>
      <p:ext uri="{BB962C8B-B14F-4D97-AF65-F5344CB8AC3E}">
        <p14:creationId xmlns:p14="http://schemas.microsoft.com/office/powerpoint/2010/main" val="1640669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9BE4D725-E81B-4B65-BC39-0737E4E20C7C}" type="datetimeFigureOut">
              <a:rPr lang="en-US" smtClean="0"/>
              <a:pPr/>
              <a:t>1/24/2012</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lang="en-US"/>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CA10DE6C-4B68-4514-9E66-8DA05873F8EB}" type="slidenum">
              <a:rPr lang="en-US" smtClean="0"/>
              <a:pPr/>
              <a:t>‹#›</a:t>
            </a:fld>
            <a:endParaRPr lang="en-US"/>
          </a:p>
        </p:txBody>
      </p:sp>
    </p:spTree>
    <p:extLst>
      <p:ext uri="{BB962C8B-B14F-4D97-AF65-F5344CB8AC3E}">
        <p14:creationId xmlns:p14="http://schemas.microsoft.com/office/powerpoint/2010/main" val="1148568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Name is Jean Yang.</a:t>
            </a:r>
          </a:p>
          <a:p>
            <a:endParaRPr lang="en-US" baseline="0" dirty="0" smtClean="0"/>
          </a:p>
          <a:p>
            <a:r>
              <a:rPr lang="en-US" baseline="0" dirty="0" smtClean="0"/>
              <a:t>Going to talk about joint work with </a:t>
            </a:r>
            <a:r>
              <a:rPr lang="en-US" baseline="0" dirty="0" err="1" smtClean="0"/>
              <a:t>Kuat</a:t>
            </a:r>
            <a:r>
              <a:rPr lang="en-US" baseline="0" dirty="0" smtClean="0"/>
              <a:t> </a:t>
            </a:r>
            <a:r>
              <a:rPr lang="en-US" baseline="0" dirty="0" err="1" smtClean="0"/>
              <a:t>Yessenov</a:t>
            </a:r>
            <a:r>
              <a:rPr lang="en-US" baseline="0" dirty="0" smtClean="0"/>
              <a:t> and Armando Solar-</a:t>
            </a:r>
            <a:r>
              <a:rPr lang="en-US" baseline="0" dirty="0" err="1" smtClean="0"/>
              <a:t>Lezama</a:t>
            </a:r>
            <a:r>
              <a:rPr lang="en-US" baseline="0" dirty="0" smtClean="0"/>
              <a:t> at MIT about a language for automatically enforcing privacy policies.</a:t>
            </a:r>
          </a:p>
          <a:p>
            <a:endParaRPr lang="en-US" baseline="0" dirty="0" smtClean="0"/>
          </a:p>
          <a:p>
            <a:r>
              <a:rPr lang="en-US" baseline="0" dirty="0" smtClean="0"/>
              <a:t>TRANSITION: To understand what’s hard about writing privacy aware programs, consider the problem of displaying locations in a social network.</a:t>
            </a:r>
          </a:p>
        </p:txBody>
      </p:sp>
      <p:sp>
        <p:nvSpPr>
          <p:cNvPr id="4" name="Slide Number Placeholder 3"/>
          <p:cNvSpPr>
            <a:spLocks noGrp="1"/>
          </p:cNvSpPr>
          <p:nvPr>
            <p:ph type="sldNum" sz="quarter" idx="10"/>
          </p:nvPr>
        </p:nvSpPr>
        <p:spPr/>
        <p:txBody>
          <a:bodyPr/>
          <a:lstStyle/>
          <a:p>
            <a:fld id="{CA10DE6C-4B68-4514-9E66-8DA05873F8E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will first describe Jeeves at a high level and what it looks like to program in Jeeves.</a:t>
            </a:r>
          </a:p>
          <a:p>
            <a:endParaRPr lang="en-US" baseline="0" dirty="0" smtClean="0"/>
          </a:p>
          <a:p>
            <a:r>
              <a:rPr lang="en-US" baseline="0" dirty="0" smtClean="0"/>
              <a:t>Then I will describe how the Jeeves runtime works and the guarantees that the language semantics and type system provide.</a:t>
            </a:r>
          </a:p>
          <a:p>
            <a:r>
              <a:rPr lang="en-US" baseline="0" dirty="0" smtClean="0"/>
              <a:t>I will also describe our implementation of Jeeves as an embedded domain-specific library in </a:t>
            </a:r>
            <a:r>
              <a:rPr lang="en-US" baseline="0" dirty="0" err="1" smtClean="0"/>
              <a:t>Scala</a:t>
            </a:r>
            <a:r>
              <a:rPr lang="en-US" baseline="0" dirty="0" smtClean="0"/>
              <a:t>.</a:t>
            </a:r>
          </a:p>
          <a:p>
            <a:endParaRPr lang="en-US" baseline="0" dirty="0" smtClean="0"/>
          </a:p>
          <a:p>
            <a:r>
              <a:rPr lang="en-US" baseline="0" dirty="0" smtClean="0"/>
              <a:t>To validate Jeeves expressiveness and the feasibility of the execution model, we have used Jeeves to implement a simple conference management system and a simple social network.  In the talk, I will describe our conference management example.</a:t>
            </a:r>
          </a:p>
          <a:p>
            <a:endParaRPr lang="en-US" baseline="0" dirty="0" smtClean="0"/>
          </a:p>
          <a:p>
            <a:r>
              <a:rPr lang="en-US" baseline="0" dirty="0" smtClean="0"/>
              <a:t>TRANSITION: First let us look at the key elements of the Jeeves language.</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11</a:t>
            </a:fld>
            <a:endParaRPr lang="en-US"/>
          </a:p>
        </p:txBody>
      </p:sp>
    </p:spTree>
    <p:extLst>
      <p:ext uri="{BB962C8B-B14F-4D97-AF65-F5344CB8AC3E}">
        <p14:creationId xmlns:p14="http://schemas.microsoft.com/office/powerpoint/2010/main" val="28479173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main ideas in Jeeves are</a:t>
            </a:r>
            <a:r>
              <a:rPr lang="en-US" baseline="0" dirty="0" smtClean="0"/>
              <a:t> sensitive values, policies, and automatic contextual enforcement.</a:t>
            </a:r>
          </a:p>
          <a:p>
            <a:endParaRPr lang="en-US" dirty="0" smtClean="0"/>
          </a:p>
          <a:p>
            <a:pPr marL="0" indent="0">
              <a:buFont typeface="+mj-lt"/>
              <a:buNone/>
            </a:pPr>
            <a:r>
              <a:rPr lang="en-US" dirty="0" smtClean="0"/>
              <a:t>Sensitive</a:t>
            </a:r>
            <a:r>
              <a:rPr lang="en-US" baseline="0" dirty="0" smtClean="0"/>
              <a:t> values represent data for which different versions should be shown depending on who is seeing it.</a:t>
            </a:r>
          </a:p>
          <a:p>
            <a:pPr marL="0" indent="0">
              <a:buFont typeface="+mj-lt"/>
              <a:buNone/>
            </a:pPr>
            <a:endParaRPr lang="en-US" baseline="0" dirty="0" smtClean="0"/>
          </a:p>
          <a:p>
            <a:pPr marL="0" indent="0">
              <a:buFont typeface="+mj-lt"/>
              <a:buNone/>
            </a:pPr>
            <a:r>
              <a:rPr lang="en-US" baseline="0" dirty="0" smtClean="0"/>
              <a:t>Policies describe which version of the values should be shown in different output contexts.</a:t>
            </a:r>
          </a:p>
          <a:p>
            <a:pPr marL="0" indent="0">
              <a:buFont typeface="+mj-lt"/>
              <a:buNone/>
            </a:pPr>
            <a:endParaRPr lang="en-US" baseline="0" dirty="0" smtClean="0"/>
          </a:p>
          <a:p>
            <a:pPr marL="0" indent="0">
              <a:buFont typeface="+mj-lt"/>
              <a:buNone/>
            </a:pPr>
            <a:r>
              <a:rPr lang="en-US" baseline="0" dirty="0" smtClean="0"/>
              <a:t>In Jeeves, the programmer can implement the core program functionality in a manner agnostic to the policies.  That is, the program may need to make accommodations for the fact that sensitive values may be flowing through, but it does not need to know what the specific policies are.</a:t>
            </a:r>
          </a:p>
          <a:p>
            <a:pPr marL="0" indent="0">
              <a:buFont typeface="+mj-lt"/>
              <a:buNone/>
            </a:pPr>
            <a:endParaRPr lang="en-US" baseline="0" dirty="0" smtClean="0"/>
          </a:p>
          <a:p>
            <a:pPr marL="0" indent="0">
              <a:buFont typeface="+mj-lt"/>
              <a:buNone/>
            </a:pPr>
            <a:r>
              <a:rPr lang="en-US" baseline="0" dirty="0" smtClean="0"/>
              <a:t>The Jeeves runtime automatically enforces the policies by keeping track of where the sensitive values.</a:t>
            </a:r>
          </a:p>
          <a:p>
            <a:pPr marL="0" indent="0">
              <a:buFont typeface="+mj-lt"/>
              <a:buNone/>
            </a:pPr>
            <a:r>
              <a:rPr lang="en-US" baseline="0" dirty="0" smtClean="0"/>
              <a:t>And the runtime is responsible for producing the appropriate output given the policies and the context under which the value should be shown.</a:t>
            </a:r>
          </a:p>
          <a:p>
            <a:pPr marL="0" indent="0">
              <a:buFont typeface="+mj-lt"/>
              <a:buNone/>
            </a:pPr>
            <a:r>
              <a:rPr lang="en-US" baseline="0" dirty="0" smtClean="0"/>
              <a:t> </a:t>
            </a:r>
          </a:p>
          <a:p>
            <a:r>
              <a:rPr lang="en-US" dirty="0" smtClean="0"/>
              <a:t>TRANSITION: Jeeves policies</a:t>
            </a:r>
            <a:r>
              <a:rPr lang="en-US" baseline="0" dirty="0" smtClean="0"/>
              <a:t> allow a sensitive value flowing through the same program to be shown differently under different output channels.</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Jeeves, sensitive</a:t>
            </a:r>
            <a:r>
              <a:rPr lang="en-US" baseline="0" dirty="0" smtClean="0"/>
              <a:t> value are a pair of a low-confidentiality and high-confidentiality value.</a:t>
            </a:r>
          </a:p>
          <a:p>
            <a:endParaRPr lang="en-US" baseline="0" dirty="0" smtClean="0"/>
          </a:p>
          <a:p>
            <a:r>
              <a:rPr lang="en-US" baseline="0" dirty="0" smtClean="0"/>
              <a:t>The version of the Secret Club that is shown to non-members is considered the low-confidentiality version, while the fully disclosed identity of the location is the high-confidentiality version.</a:t>
            </a:r>
          </a:p>
          <a:p>
            <a:endParaRPr lang="en-US" baseline="0" dirty="0" smtClean="0"/>
          </a:p>
          <a:p>
            <a:r>
              <a:rPr lang="en-US" baseline="0" dirty="0" smtClean="0"/>
              <a:t>This sensitive value can flow through a program that is agnostic to which version of the value should be shown to whom.</a:t>
            </a:r>
          </a:p>
          <a:p>
            <a:endParaRPr lang="en-US" baseline="0" dirty="0" smtClean="0"/>
          </a:p>
          <a:p>
            <a:r>
              <a:rPr lang="en-US" baseline="0" dirty="0" smtClean="0"/>
              <a:t>The runtime will use the policies to determine what the jester can see versus what the guard can see.</a:t>
            </a:r>
          </a:p>
          <a:p>
            <a:r>
              <a:rPr lang="en-US" baseline="0" dirty="0" smtClean="0"/>
              <a:t>For instance, that the Jester sees the </a:t>
            </a:r>
            <a:r>
              <a:rPr lang="en-US" baseline="0" dirty="0" err="1" smtClean="0"/>
              <a:t>anonymized</a:t>
            </a:r>
            <a:r>
              <a:rPr lang="en-US" baseline="0" dirty="0" smtClean="0"/>
              <a:t> location while the guard can see the full location.</a:t>
            </a:r>
          </a:p>
          <a:p>
            <a:endParaRPr lang="en-US" dirty="0" smtClean="0"/>
          </a:p>
          <a:p>
            <a:r>
              <a:rPr lang="en-US" dirty="0" smtClean="0"/>
              <a:t>TRANSITION: Let us now look more</a:t>
            </a:r>
            <a:r>
              <a:rPr lang="en-US" baseline="0" dirty="0" smtClean="0"/>
              <a:t> specifically at Jeeves syntax.</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13</a:t>
            </a:fld>
            <a:endParaRPr lang="en-US"/>
          </a:p>
        </p:txBody>
      </p:sp>
    </p:spTree>
    <p:extLst>
      <p:ext uri="{BB962C8B-B14F-4D97-AF65-F5344CB8AC3E}">
        <p14:creationId xmlns:p14="http://schemas.microsoft.com/office/powerpoint/2010/main" val="2621360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aseline="0" dirty="0" smtClean="0"/>
              <a:t>In Jeeves, the programmer associates sensitive values with level variables and introduces declarative policies describing the behavior of the level variables.</a:t>
            </a:r>
          </a:p>
          <a:p>
            <a:endParaRPr lang="en-US" baseline="0" dirty="0" smtClean="0"/>
          </a:p>
          <a:p>
            <a:r>
              <a:rPr lang="en-US" baseline="0" dirty="0" smtClean="0"/>
              <a:t>To create a sensitive value, the programmer provides the low-confidentiality component, the high-confidentiality component, and a level variable that determines which component should be displayed.</a:t>
            </a:r>
          </a:p>
          <a:p>
            <a:endParaRPr lang="en-US" baseline="0" dirty="0" smtClean="0"/>
          </a:p>
          <a:p>
            <a:r>
              <a:rPr lang="en-US" baseline="0" dirty="0" smtClean="0"/>
              <a:t>The low confidentiality and high confidentiality component both need to have the appropriate type: the type of the sensitive value.</a:t>
            </a:r>
          </a:p>
          <a:p>
            <a:endParaRPr lang="en-US" baseline="0" dirty="0" smtClean="0"/>
          </a:p>
          <a:p>
            <a:r>
              <a:rPr lang="en-US" baseline="0" dirty="0" smtClean="0"/>
              <a:t>Level variables are special variables that can take on the values low and high.</a:t>
            </a:r>
          </a:p>
          <a:p>
            <a:endParaRPr lang="en-US" baseline="0" dirty="0" smtClean="0"/>
          </a:p>
          <a:p>
            <a:r>
              <a:rPr lang="en-US" baseline="0" dirty="0" smtClean="0"/>
              <a:t>Policies determine what the values of the level variables can take on.  An example of a policy is this one on the level variable a that says that if the viewer field of the context variable is not </a:t>
            </a:r>
            <a:r>
              <a:rPr lang="en-US" baseline="0" dirty="0" err="1" smtClean="0"/>
              <a:t>alice</a:t>
            </a:r>
            <a:r>
              <a:rPr lang="en-US" baseline="0" dirty="0" smtClean="0"/>
              <a:t> then the level is low.</a:t>
            </a:r>
          </a:p>
          <a:p>
            <a:r>
              <a:rPr lang="en-US" baseline="0" dirty="0" smtClean="0"/>
              <a:t>Context is a special variable referring to a parameter passed in at the output channel.</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-&gt; Jeeves execution collects these policies in order to determine what to output.</a:t>
            </a:r>
          </a:p>
          <a:p>
            <a:endParaRPr lang="en-US" baseline="0" dirty="0" smtClean="0"/>
          </a:p>
          <a:p>
            <a:r>
              <a:rPr lang="en-US" baseline="0" dirty="0" smtClean="0"/>
              <a:t>The programmer can use sensitive values interchangeably with concrete values of the same type.  For instance, here we create a string </a:t>
            </a:r>
            <a:r>
              <a:rPr lang="en-US" baseline="0" dirty="0" err="1" smtClean="0"/>
              <a:t>msg</a:t>
            </a:r>
            <a:r>
              <a:rPr lang="en-US" baseline="0" dirty="0" smtClean="0"/>
              <a:t> that concatenates the sensitive value location with a string literal.</a:t>
            </a:r>
          </a:p>
          <a:p>
            <a:endParaRPr lang="en-US" baseline="0" dirty="0" smtClean="0"/>
          </a:p>
          <a:p>
            <a:r>
              <a:rPr lang="en-US" baseline="0" dirty="0" smtClean="0"/>
              <a:t>The Jeeves runtime is responsible for tracking the policies associated with sensitive values so that the outputs adhere to the policies.</a:t>
            </a:r>
          </a:p>
          <a:p>
            <a:endParaRPr lang="en-US" baseline="0" dirty="0" smtClean="0"/>
          </a:p>
          <a:p>
            <a:r>
              <a:rPr lang="en-US" baseline="0" dirty="0" err="1" smtClean="0"/>
              <a:t>Effectful</a:t>
            </a:r>
            <a:r>
              <a:rPr lang="en-US" baseline="0" dirty="0" smtClean="0"/>
              <a:t> computations such a print require a context to help determine what the output should be.  Printing in the context of user </a:t>
            </a:r>
            <a:r>
              <a:rPr lang="en-US" baseline="0" dirty="0" err="1" smtClean="0"/>
              <a:t>alice</a:t>
            </a:r>
            <a:r>
              <a:rPr lang="en-US" baseline="0" dirty="0" smtClean="0"/>
              <a:t> should yield the string “Alice is at MIT,” while printing on the context of user bob should yield the string “Alice is at --.”</a:t>
            </a:r>
          </a:p>
          <a:p>
            <a:endParaRPr lang="en-US" baseline="0" dirty="0" smtClean="0"/>
          </a:p>
          <a:p>
            <a:r>
              <a:rPr lang="en-US" baseline="0" dirty="0" smtClean="0"/>
              <a:t>TRANSITION: The Jeeves programmer can rely on the runtime to ensure that outputs are produced according to the policies.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 us now</a:t>
            </a:r>
            <a:r>
              <a:rPr lang="en-US" baseline="0" dirty="0" smtClean="0"/>
              <a:t> see how that works.</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15</a:t>
            </a:fld>
            <a:endParaRPr lang="en-US"/>
          </a:p>
        </p:txBody>
      </p:sp>
    </p:spTree>
    <p:extLst>
      <p:ext uri="{BB962C8B-B14F-4D97-AF65-F5344CB8AC3E}">
        <p14:creationId xmlns:p14="http://schemas.microsoft.com/office/powerpoint/2010/main" val="33986772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Jeeves sensitive values, which can be primitives or objects,</a:t>
            </a:r>
            <a:r>
              <a:rPr lang="en-US" baseline="0" dirty="0" smtClean="0"/>
              <a:t> are symbolic values.</a:t>
            </a:r>
          </a:p>
          <a:p>
            <a:endParaRPr lang="en-US" baseline="0" dirty="0" smtClean="0"/>
          </a:p>
          <a:p>
            <a:r>
              <a:rPr lang="en-US" baseline="0" dirty="0" smtClean="0"/>
              <a:t>The constraint language includes arithmetic and </a:t>
            </a:r>
            <a:r>
              <a:rPr lang="en-US" baseline="0" dirty="0" err="1" smtClean="0"/>
              <a:t>boolean</a:t>
            </a:r>
            <a:r>
              <a:rPr lang="en-US" baseline="0" dirty="0" smtClean="0"/>
              <a:t> constraints (including equality constraints) with conditionals and implications over primitives and objects.  The Jeeves constraint language does not include theories of lists or functions.</a:t>
            </a:r>
          </a:p>
          <a:p>
            <a:endParaRPr lang="en-US" baseline="0" dirty="0" smtClean="0"/>
          </a:p>
          <a:p>
            <a:r>
              <a:rPr lang="en-US" baseline="0" dirty="0" smtClean="0"/>
              <a:t>The Jeeves runtime is responsible for symbolically evaluating programs in order to track the flow of sensitive values.  The runtime produces concrete values to display for </a:t>
            </a:r>
            <a:r>
              <a:rPr lang="en-US" baseline="0" dirty="0" err="1" smtClean="0"/>
              <a:t>effectful</a:t>
            </a:r>
            <a:r>
              <a:rPr lang="en-US" baseline="0" dirty="0" smtClean="0"/>
              <a:t> computations such as print.</a:t>
            </a:r>
          </a:p>
          <a:p>
            <a:r>
              <a:rPr lang="en-US" baseline="0" dirty="0" smtClean="0"/>
              <a:t>The context is an implicit parameter that the programmer supplies for concretization.</a:t>
            </a:r>
          </a:p>
          <a:p>
            <a:r>
              <a:rPr lang="en-US" baseline="0" dirty="0" smtClean="0"/>
              <a:t>The runtime produces concrete values through constraint solving.</a:t>
            </a:r>
          </a:p>
          <a:p>
            <a:endParaRPr lang="en-US" baseline="0" dirty="0" smtClean="0"/>
          </a:p>
          <a:p>
            <a:r>
              <a:rPr lang="en-US" baseline="0" dirty="0" smtClean="0"/>
              <a:t>The runtime guarantees that as long as the programmer correctly attaches policies to sensitive values, all outputs are shown according to the policies.</a:t>
            </a:r>
          </a:p>
          <a:p>
            <a:endParaRPr lang="en-US" baseline="0" dirty="0" smtClean="0"/>
          </a:p>
          <a:p>
            <a:r>
              <a:rPr lang="en-US" baseline="0" dirty="0" smtClean="0"/>
              <a:t>TRANSITION: The symbolic evaluation guarantees this.</a:t>
            </a:r>
            <a:endParaRPr lang="en-US" dirty="0" smtClean="0"/>
          </a:p>
        </p:txBody>
      </p:sp>
      <p:sp>
        <p:nvSpPr>
          <p:cNvPr id="4" name="Slide Number Placeholder 3"/>
          <p:cNvSpPr>
            <a:spLocks noGrp="1"/>
          </p:cNvSpPr>
          <p:nvPr>
            <p:ph type="sldNum" sz="quarter" idx="10"/>
          </p:nvPr>
        </p:nvSpPr>
        <p:spPr/>
        <p:txBody>
          <a:bodyPr/>
          <a:lstStyle/>
          <a:p>
            <a:fld id="{CA10DE6C-4B68-4514-9E66-8DA05873F8EB}"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Say</a:t>
            </a:r>
            <a:r>
              <a:rPr lang="en-US" baseline="0" dirty="0" smtClean="0"/>
              <a:t> we have a list of people and their locations.</a:t>
            </a:r>
          </a:p>
          <a:p>
            <a:endParaRPr lang="en-US" baseline="0" dirty="0" smtClean="0"/>
          </a:p>
          <a:p>
            <a:r>
              <a:rPr lang="en-US" dirty="0" smtClean="0"/>
              <a:t>Before Jeeves, this list is stored concretely and the programmer</a:t>
            </a:r>
            <a:r>
              <a:rPr lang="en-US" baseline="0" dirty="0" smtClean="0"/>
              <a:t> is responsible for making sure that each person’s privacy preferences are taken into account when the program produces outputs.</a:t>
            </a:r>
          </a:p>
          <a:p>
            <a:endParaRPr lang="en-US" baseline="0" dirty="0" smtClean="0"/>
          </a:p>
          <a:p>
            <a:r>
              <a:rPr lang="en-US" baseline="0" dirty="0" smtClean="0"/>
              <a:t>With Jeeves, the programmer can create sensitive values for data and explicitly attach the policies to the data. </a:t>
            </a:r>
            <a:endParaRPr lang="en-US" dirty="0" smtClean="0"/>
          </a:p>
          <a:p>
            <a:endParaRPr lang="en-US" dirty="0" smtClean="0"/>
          </a:p>
          <a:p>
            <a:r>
              <a:rPr lang="en-US" dirty="0" smtClean="0"/>
              <a:t>TRANSITION: The runtime</a:t>
            </a:r>
            <a:r>
              <a:rPr lang="en-US" baseline="0" dirty="0" smtClean="0"/>
              <a:t> keeps track of the data-policy associations for the rest of the program.</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17</a:t>
            </a:fld>
            <a:endParaRPr lang="en-US"/>
          </a:p>
        </p:txBody>
      </p:sp>
    </p:spTree>
    <p:extLst>
      <p:ext uri="{BB962C8B-B14F-4D97-AF65-F5344CB8AC3E}">
        <p14:creationId xmlns:p14="http://schemas.microsoft.com/office/powerpoint/2010/main" val="32316384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runtime stores information about sensitive values and collects policies regarding their level variables.</a:t>
            </a:r>
          </a:p>
          <a:p>
            <a:endParaRPr lang="en-US" dirty="0" smtClean="0"/>
          </a:p>
          <a:p>
            <a:r>
              <a:rPr lang="en-US" dirty="0" smtClean="0"/>
              <a:t>To evaluate the query </a:t>
            </a:r>
            <a:r>
              <a:rPr lang="en-US" baseline="0" dirty="0" smtClean="0"/>
              <a:t>“How many people are at POPL?”  the runtime will produce a symbolic arithmetic expression that depends on the symbolic values of Alice’s and Bob’s locations.</a:t>
            </a:r>
          </a:p>
          <a:p>
            <a:r>
              <a:rPr lang="en-US" baseline="0" dirty="0" smtClean="0"/>
              <a:t>To make this expression or any derived expression concrete, the program uses the constraint environment to produce an output.</a:t>
            </a:r>
          </a:p>
          <a:p>
            <a:endParaRPr lang="en-US" baseline="0" dirty="0" smtClean="0"/>
          </a:p>
          <a:p>
            <a:r>
              <a:rPr lang="en-US" baseline="0" dirty="0" smtClean="0"/>
              <a:t>Any value computed from a sensitive value will be symbolic, any value output must be concrete, and symbolic values are concretized according to the policy environment.  Thus all values computed from sensitive values are only shown according to the policies on those sensitive values.</a:t>
            </a:r>
          </a:p>
          <a:p>
            <a:endParaRPr lang="en-US" baseline="0" dirty="0" smtClean="0"/>
          </a:p>
          <a:p>
            <a:r>
              <a:rPr lang="en-US" baseline="0" dirty="0" smtClean="0"/>
              <a:t>TRANSITION: We have a more formal statement of this guarantee.</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18</a:t>
            </a:fld>
            <a:endParaRPr lang="en-US"/>
          </a:p>
        </p:txBody>
      </p:sp>
    </p:spTree>
    <p:extLst>
      <p:ext uri="{BB962C8B-B14F-4D97-AF65-F5344CB8AC3E}">
        <p14:creationId xmlns:p14="http://schemas.microsoft.com/office/powerpoint/2010/main" val="36646785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have the following non-interference guarantee for Jeeves.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Given a fixed value for the low component, all executions where the level variable must be low produce equivalent outputs no matter what the value of H is.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dirty="0" smtClean="0"/>
              <a:t>TRANSITION:</a:t>
            </a:r>
            <a:r>
              <a:rPr lang="en-US" baseline="0" dirty="0" smtClean="0"/>
              <a:t> This is subtly different from the standard non-interference theorem because the value that level variable a can take may depend on the high component.</a:t>
            </a:r>
            <a:endParaRPr lang="en-US" dirty="0" smtClean="0"/>
          </a:p>
        </p:txBody>
      </p:sp>
      <p:sp>
        <p:nvSpPr>
          <p:cNvPr id="4" name="Slide Number Placeholder 3"/>
          <p:cNvSpPr>
            <a:spLocks noGrp="1"/>
          </p:cNvSpPr>
          <p:nvPr>
            <p:ph type="sldNum" sz="quarter" idx="10"/>
          </p:nvPr>
        </p:nvSpPr>
        <p:spPr/>
        <p:txBody>
          <a:bodyPr/>
          <a:lstStyle/>
          <a:p>
            <a:fld id="{CA10DE6C-4B68-4514-9E66-8DA05873F8EB}" type="slidenum">
              <a:rPr lang="en-US" smtClean="0"/>
              <a:pPr/>
              <a:t>19</a:t>
            </a:fld>
            <a:endParaRPr lang="en-US"/>
          </a:p>
        </p:txBody>
      </p:sp>
    </p:spTree>
    <p:extLst>
      <p:ext uri="{BB962C8B-B14F-4D97-AF65-F5344CB8AC3E}">
        <p14:creationId xmlns:p14="http://schemas.microsoft.com/office/powerpoint/2010/main" val="20823792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Consider some fixed value for the low component L.</a:t>
            </a:r>
          </a:p>
          <a:p>
            <a:endParaRPr lang="en-US" baseline="0" dirty="0" smtClean="0"/>
          </a:p>
          <a:p>
            <a:r>
              <a:rPr lang="en-US" baseline="0" dirty="0" smtClean="0"/>
              <a:t>If the level variable a does not depend on the value of the high component H, then we have the standard non-interference guarantee that the output cannot depend on the value of H.</a:t>
            </a:r>
          </a:p>
          <a:p>
            <a:endParaRPr lang="en-US" baseline="0" dirty="0" smtClean="0"/>
          </a:p>
          <a:p>
            <a:r>
              <a:rPr lang="en-US" baseline="0" dirty="0" smtClean="0"/>
              <a:t>TRANSITION: Now we have the case where the level variable a *can* depend on the high values.  We will see an example of how this can happen in a few slides.</a:t>
            </a:r>
            <a:endParaRPr lang="en-US" baseline="0" dirty="0" smtClean="0"/>
          </a:p>
        </p:txBody>
      </p:sp>
      <p:sp>
        <p:nvSpPr>
          <p:cNvPr id="4" name="Slide Number Placeholder 3"/>
          <p:cNvSpPr>
            <a:spLocks noGrp="1"/>
          </p:cNvSpPr>
          <p:nvPr>
            <p:ph type="sldNum" sz="quarter" idx="10"/>
          </p:nvPr>
        </p:nvSpPr>
        <p:spPr/>
        <p:txBody>
          <a:bodyPr/>
          <a:lstStyle/>
          <a:p>
            <a:fld id="{CA10DE6C-4B68-4514-9E66-8DA05873F8EB}" type="slidenum">
              <a:rPr lang="en-US" smtClean="0"/>
              <a:pPr/>
              <a:t>20</a:t>
            </a:fld>
            <a:endParaRPr lang="en-US"/>
          </a:p>
        </p:txBody>
      </p:sp>
    </p:spTree>
    <p:extLst>
      <p:ext uri="{BB962C8B-B14F-4D97-AF65-F5344CB8AC3E}">
        <p14:creationId xmlns:p14="http://schemas.microsoft.com/office/powerpoint/2010/main" val="454105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 social network with users, locations,</a:t>
            </a:r>
            <a:r>
              <a:rPr lang="en-US" baseline="0" dirty="0" smtClean="0"/>
              <a:t> and friendship relationships between users, what the </a:t>
            </a:r>
            <a:r>
              <a:rPr lang="en-US" baseline="0" dirty="0" err="1" smtClean="0"/>
              <a:t>getLocation</a:t>
            </a:r>
            <a:r>
              <a:rPr lang="en-US" baseline="0" dirty="0" smtClean="0"/>
              <a:t> function returns </a:t>
            </a:r>
            <a:endParaRPr lang="en-US" dirty="0" smtClean="0"/>
          </a:p>
          <a:p>
            <a:endParaRPr lang="en-US" dirty="0" smtClean="0"/>
          </a:p>
          <a:p>
            <a:r>
              <a:rPr lang="en-US" dirty="0" smtClean="0"/>
              <a:t>Let</a:t>
            </a:r>
            <a:r>
              <a:rPr lang="en-US" baseline="0" dirty="0" smtClean="0"/>
              <a:t> us look at what the</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2</a:t>
            </a:fld>
            <a:endParaRPr lang="en-US"/>
          </a:p>
        </p:txBody>
      </p:sp>
    </p:spTree>
    <p:extLst>
      <p:ext uri="{BB962C8B-B14F-4D97-AF65-F5344CB8AC3E}">
        <p14:creationId xmlns:p14="http://schemas.microsoft.com/office/powerpoint/2010/main" val="14287830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two situations</a:t>
            </a:r>
            <a:r>
              <a:rPr lang="en-US" baseline="0" dirty="0" smtClean="0"/>
              <a:t> if the value of level variable a can depend on the value of the high component.</a:t>
            </a:r>
          </a:p>
          <a:p>
            <a:r>
              <a:rPr lang="en-US" baseline="0" dirty="0" smtClean="0"/>
              <a:t>There is a set of high values that imply a is high and a set of high values that imply a must be low.</a:t>
            </a:r>
            <a:endParaRPr lang="en-US" dirty="0" smtClean="0"/>
          </a:p>
          <a:p>
            <a:endParaRPr lang="en-US" dirty="0" smtClean="0"/>
          </a:p>
          <a:p>
            <a:r>
              <a:rPr lang="en-US" dirty="0" smtClean="0"/>
              <a:t>We have the guarantee</a:t>
            </a:r>
            <a:r>
              <a:rPr lang="en-US" baseline="0" dirty="0" smtClean="0"/>
              <a:t> that if a must be low, then it is not possible to distinguish which of the high values we have.</a:t>
            </a:r>
            <a:endParaRPr lang="en-US" dirty="0" smtClean="0"/>
          </a:p>
          <a:p>
            <a:r>
              <a:rPr lang="en-US" baseline="0" dirty="0" smtClean="0"/>
              <a:t>That is, if </a:t>
            </a:r>
            <a:r>
              <a:rPr lang="en-US" baseline="0" dirty="0" smtClean="0"/>
              <a:t>we have two high values for which a must be low, output will be </a:t>
            </a:r>
            <a:r>
              <a:rPr lang="en-US" baseline="0" dirty="0" smtClean="0"/>
              <a:t>equivalent for them.</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Please see our paper the full statement of this theorem and the restrictions of how it implies.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For instance, our formalism is concerned only with independent outputs.</a:t>
            </a:r>
          </a:p>
          <a:p>
            <a:endParaRPr lang="en-US" baseline="0" dirty="0" smtClean="0"/>
          </a:p>
          <a:p>
            <a:r>
              <a:rPr lang="en-US" baseline="0" dirty="0" smtClean="0"/>
              <a:t>A more important point is that this theorem holds only if we can evaluate programs to produce outputs.</a:t>
            </a:r>
          </a:p>
          <a:p>
            <a:r>
              <a:rPr lang="en-US" baseline="0" dirty="0" smtClean="0"/>
              <a:t>TRANSITION: </a:t>
            </a:r>
            <a:r>
              <a:rPr lang="en-US" baseline="0" dirty="0" err="1" smtClean="0"/>
              <a:t>Forunately</a:t>
            </a:r>
            <a:r>
              <a:rPr lang="en-US" baseline="0" dirty="0" smtClean="0"/>
              <a:t>, we have designed our language, type system, and evaluation strategy to help programmers write programs that can produce outputs.</a:t>
            </a:r>
            <a:endParaRPr lang="en-US" baseline="0" dirty="0" smtClean="0"/>
          </a:p>
        </p:txBody>
      </p:sp>
      <p:sp>
        <p:nvSpPr>
          <p:cNvPr id="4" name="Slide Number Placeholder 3"/>
          <p:cNvSpPr>
            <a:spLocks noGrp="1"/>
          </p:cNvSpPr>
          <p:nvPr>
            <p:ph type="sldNum" sz="quarter" idx="10"/>
          </p:nvPr>
        </p:nvSpPr>
        <p:spPr/>
        <p:txBody>
          <a:bodyPr/>
          <a:lstStyle/>
          <a:p>
            <a:fld id="{CA10DE6C-4B68-4514-9E66-8DA05873F8EB}" type="slidenum">
              <a:rPr lang="en-US" smtClean="0"/>
              <a:pPr/>
              <a:t>21</a:t>
            </a:fld>
            <a:endParaRPr lang="en-US"/>
          </a:p>
        </p:txBody>
      </p:sp>
    </p:spTree>
    <p:extLst>
      <p:ext uri="{BB962C8B-B14F-4D97-AF65-F5344CB8AC3E}">
        <p14:creationId xmlns:p14="http://schemas.microsoft.com/office/powerpoint/2010/main" val="4541055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two situations</a:t>
            </a:r>
            <a:r>
              <a:rPr lang="en-US" baseline="0" dirty="0" smtClean="0"/>
              <a:t> if the value of level variable a can depend on the value of the high component.</a:t>
            </a:r>
          </a:p>
          <a:p>
            <a:r>
              <a:rPr lang="en-US" baseline="0" dirty="0" smtClean="0"/>
              <a:t>There is a set of high values that imply a is high and a set of high values that imply a must be low.</a:t>
            </a:r>
            <a:endParaRPr lang="en-US" dirty="0" smtClean="0"/>
          </a:p>
          <a:p>
            <a:endParaRPr lang="en-US" dirty="0" smtClean="0"/>
          </a:p>
          <a:p>
            <a:r>
              <a:rPr lang="en-US" dirty="0" smtClean="0"/>
              <a:t>We have the guarantee</a:t>
            </a:r>
            <a:r>
              <a:rPr lang="en-US" baseline="0" dirty="0" smtClean="0"/>
              <a:t> that if a must be low, then it is not possible to distinguish which of the high values we have.</a:t>
            </a:r>
            <a:endParaRPr lang="en-US" dirty="0" smtClean="0"/>
          </a:p>
          <a:p>
            <a:r>
              <a:rPr lang="en-US" baseline="0" dirty="0" smtClean="0"/>
              <a:t>That is, if </a:t>
            </a:r>
            <a:r>
              <a:rPr lang="en-US" baseline="0" dirty="0" smtClean="0"/>
              <a:t>we have two high values for which a must be low, output will be </a:t>
            </a:r>
            <a:r>
              <a:rPr lang="en-US" baseline="0" dirty="0" smtClean="0"/>
              <a:t>equivalent for them.</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Please see our paper the full statement of this theorem and the restrictions of how it implies.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For instance, our formalism is concerned only with independent outputs.</a:t>
            </a:r>
          </a:p>
          <a:p>
            <a:endParaRPr lang="en-US" baseline="0" dirty="0" smtClean="0"/>
          </a:p>
          <a:p>
            <a:r>
              <a:rPr lang="en-US" baseline="0" dirty="0" smtClean="0"/>
              <a:t>A more important point is that this theorem holds only if we can evaluate programs to produce outputs.</a:t>
            </a:r>
          </a:p>
          <a:p>
            <a:r>
              <a:rPr lang="en-US" baseline="0" dirty="0" smtClean="0"/>
              <a:t>TRANSITION: </a:t>
            </a:r>
            <a:r>
              <a:rPr lang="en-US" baseline="0" dirty="0" err="1" smtClean="0"/>
              <a:t>Forunately</a:t>
            </a:r>
            <a:r>
              <a:rPr lang="en-US" baseline="0" dirty="0" smtClean="0"/>
              <a:t>, we have designed our language, type system, and evaluation strategy to help programmers write programs that can produce outputs.</a:t>
            </a:r>
            <a:endParaRPr lang="en-US" baseline="0" dirty="0" smtClean="0"/>
          </a:p>
        </p:txBody>
      </p:sp>
      <p:sp>
        <p:nvSpPr>
          <p:cNvPr id="4" name="Slide Number Placeholder 3"/>
          <p:cNvSpPr>
            <a:spLocks noGrp="1"/>
          </p:cNvSpPr>
          <p:nvPr>
            <p:ph type="sldNum" sz="quarter" idx="10"/>
          </p:nvPr>
        </p:nvSpPr>
        <p:spPr/>
        <p:txBody>
          <a:bodyPr/>
          <a:lstStyle/>
          <a:p>
            <a:fld id="{CA10DE6C-4B68-4514-9E66-8DA05873F8EB}" type="slidenum">
              <a:rPr lang="en-US" smtClean="0"/>
              <a:pPr/>
              <a:t>22</a:t>
            </a:fld>
            <a:endParaRPr lang="en-US"/>
          </a:p>
        </p:txBody>
      </p:sp>
    </p:spTree>
    <p:extLst>
      <p:ext uri="{BB962C8B-B14F-4D97-AF65-F5344CB8AC3E}">
        <p14:creationId xmlns:p14="http://schemas.microsoft.com/office/powerpoint/2010/main" val="4541055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have designed the Jeeves language</a:t>
            </a:r>
            <a:r>
              <a:rPr lang="en-US" baseline="0" dirty="0" smtClean="0"/>
              <a:t> so that evaluation produces expressions and constraints we can expect to handle.</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programmer</a:t>
            </a:r>
            <a:r>
              <a:rPr lang="en-US" baseline="0" dirty="0" smtClean="0"/>
              <a:t> can make sensitive values from primitives and objects but not functions.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constraint language is restricted to arithmetic and Boolean constraints with conditions and implications.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No </a:t>
            </a:r>
            <a:r>
              <a:rPr lang="en-US" baseline="0" dirty="0" smtClean="0"/>
              <a:t>functions, no quantifiers, no theory of lists.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dirty="0" smtClean="0"/>
              <a:t>TRANSITION:</a:t>
            </a:r>
            <a:r>
              <a:rPr lang="en-US" baseline="0" dirty="0" smtClean="0"/>
              <a:t> W</a:t>
            </a:r>
            <a:r>
              <a:rPr lang="en-US" dirty="0" smtClean="0"/>
              <a:t>e </a:t>
            </a:r>
            <a:r>
              <a:rPr lang="en-US" dirty="0" smtClean="0"/>
              <a:t>have static type rules that ensure</a:t>
            </a:r>
            <a:r>
              <a:rPr lang="en-US" baseline="0" dirty="0" smtClean="0"/>
              <a:t> execution does not create values that cannot be handled.</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itchFamily="34" charset="0"/>
              <a:buNone/>
            </a:pPr>
            <a:r>
              <a:rPr lang="en-US" baseline="0" dirty="0" smtClean="0"/>
              <a:t>Besides having rules checking that contexts are well-formed and outputs are concrete, we also keep track of what values may be symbolic to ensure symbolic values only flow where expected.  For instance, the rules check that conditionals cannot produce symbolic functions.</a:t>
            </a:r>
          </a:p>
          <a:p>
            <a:pPr marL="171450" indent="-171450">
              <a:buFont typeface="Arial" pitchFamily="34" charset="0"/>
              <a:buChar char="•"/>
            </a:pPr>
            <a:endParaRPr lang="en-US" baseline="0" dirty="0" smtClean="0"/>
          </a:p>
          <a:p>
            <a:pPr marL="0" indent="0">
              <a:buFont typeface="Arial" pitchFamily="34" charset="0"/>
              <a:buNone/>
            </a:pPr>
            <a:r>
              <a:rPr lang="en-US" baseline="0" dirty="0" smtClean="0"/>
              <a:t>We also have rules that ensure that symbolic evaluation of recursive functions does not introduce </a:t>
            </a:r>
            <a:r>
              <a:rPr lang="en-US" baseline="0" dirty="0" err="1" smtClean="0"/>
              <a:t>nontermination</a:t>
            </a:r>
            <a:r>
              <a:rPr lang="en-US" baseline="0" dirty="0" smtClean="0"/>
              <a:t>.  We do this by restricting applications of recursive functions under potentially symbolic conditionals.</a:t>
            </a:r>
          </a:p>
          <a:p>
            <a:pPr marL="0" indent="0">
              <a:buFont typeface="Arial" pitchFamily="34" charset="0"/>
              <a:buNone/>
            </a:pPr>
            <a:endParaRPr lang="en-US" baseline="0" dirty="0" smtClean="0"/>
          </a:p>
          <a:p>
            <a:pPr marL="0" indent="0">
              <a:buFont typeface="Arial" pitchFamily="34" charset="0"/>
              <a:buNone/>
            </a:pPr>
            <a:r>
              <a:rPr lang="en-US" dirty="0" smtClean="0"/>
              <a:t>TRANSITION:</a:t>
            </a:r>
            <a:r>
              <a:rPr lang="en-US" baseline="0" dirty="0" smtClean="0"/>
              <a:t> [Transition to the transition?]  Our evaluation strategy takes into account the fact that some of these values may be mutable.</a:t>
            </a:r>
          </a:p>
        </p:txBody>
      </p:sp>
      <p:sp>
        <p:nvSpPr>
          <p:cNvPr id="4" name="Slide Number Placeholder 3"/>
          <p:cNvSpPr>
            <a:spLocks noGrp="1"/>
          </p:cNvSpPr>
          <p:nvPr>
            <p:ph type="sldNum" sz="quarter" idx="10"/>
          </p:nvPr>
        </p:nvSpPr>
        <p:spPr/>
        <p:txBody>
          <a:bodyPr/>
          <a:lstStyle/>
          <a:p>
            <a:fld id="{CA10DE6C-4B68-4514-9E66-8DA05873F8EB}"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To illustrate how state comes into the picture…</a:t>
            </a:r>
          </a:p>
          <a:p>
            <a:endParaRPr lang="en-US" baseline="0" dirty="0" smtClean="0"/>
          </a:p>
          <a:p>
            <a:r>
              <a:rPr lang="en-US" baseline="0" dirty="0" smtClean="0"/>
              <a:t>TRANSITION: We can put this all together to have system where the type system rules out potentially problematic programs and the runtime can provide guarantees about policy enforcement even when policies depend on </a:t>
            </a:r>
            <a:r>
              <a:rPr lang="en-US" baseline="0" dirty="0" err="1" smtClean="0"/>
              <a:t>stateful</a:t>
            </a:r>
            <a:r>
              <a:rPr lang="en-US" baseline="0" dirty="0" smtClean="0"/>
              <a:t> variables.</a:t>
            </a:r>
          </a:p>
        </p:txBody>
      </p:sp>
      <p:sp>
        <p:nvSpPr>
          <p:cNvPr id="4" name="Slide Number Placeholder 3"/>
          <p:cNvSpPr>
            <a:spLocks noGrp="1"/>
          </p:cNvSpPr>
          <p:nvPr>
            <p:ph type="sldNum" sz="quarter" idx="10"/>
          </p:nvPr>
        </p:nvSpPr>
        <p:spPr/>
        <p:txBody>
          <a:bodyPr/>
          <a:lstStyle/>
          <a:p>
            <a:fld id="{DC0A1589-208B-4814-ABF3-EB3F3109E490}" type="slidenum">
              <a:rPr lang="en-US" smtClean="0"/>
              <a:pPr/>
              <a:t>25</a:t>
            </a:fld>
            <a:endParaRPr lang="en-US"/>
          </a:p>
        </p:txBody>
      </p:sp>
    </p:spTree>
    <p:extLst>
      <p:ext uri="{BB962C8B-B14F-4D97-AF65-F5344CB8AC3E}">
        <p14:creationId xmlns:p14="http://schemas.microsoft.com/office/powerpoint/2010/main" val="13941161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TRANSITION: We have</a:t>
            </a:r>
            <a:r>
              <a:rPr lang="en-US" baseline="0" dirty="0" smtClean="0"/>
              <a:t> implemented this system as an embedded domain-specific library in </a:t>
            </a:r>
            <a:r>
              <a:rPr lang="en-US" baseline="0" dirty="0" err="1" smtClean="0"/>
              <a:t>Scala</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10DE6C-4B68-4514-9E66-8DA05873F8EB}" type="slidenum">
              <a:rPr lang="en-US" smtClean="0"/>
              <a:pPr/>
              <a:t>27</a:t>
            </a:fld>
            <a:endParaRPr lang="en-US"/>
          </a:p>
        </p:txBody>
      </p:sp>
    </p:spTree>
    <p:extLst>
      <p:ext uri="{BB962C8B-B14F-4D97-AF65-F5344CB8AC3E}">
        <p14:creationId xmlns:p14="http://schemas.microsoft.com/office/powerpoint/2010/main" val="42348213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10DE6C-4B68-4514-9E66-8DA05873F8EB}" type="slidenum">
              <a:rPr lang="en-US" smtClean="0"/>
              <a:pPr/>
              <a:t>28</a:t>
            </a:fld>
            <a:endParaRPr lang="en-US"/>
          </a:p>
        </p:txBody>
      </p:sp>
    </p:spTree>
    <p:extLst>
      <p:ext uri="{BB962C8B-B14F-4D97-AF65-F5344CB8AC3E}">
        <p14:creationId xmlns:p14="http://schemas.microsoft.com/office/powerpoint/2010/main" val="9717271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Policies are associated</a:t>
            </a:r>
            <a:r>
              <a:rPr lang="en-US" baseline="0" dirty="0" smtClean="0"/>
              <a:t> with fields of papers, reviews, and users</a:t>
            </a:r>
            <a:r>
              <a:rPr lang="en-US" dirty="0" smtClean="0"/>
              <a:t>.</a:t>
            </a:r>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29</a:t>
            </a:fld>
            <a:endParaRPr lang="en-US"/>
          </a:p>
        </p:txBody>
      </p:sp>
    </p:spTree>
    <p:extLst>
      <p:ext uri="{BB962C8B-B14F-4D97-AF65-F5344CB8AC3E}">
        <p14:creationId xmlns:p14="http://schemas.microsoft.com/office/powerpoint/2010/main" val="22036798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TODO:</a:t>
            </a:r>
            <a:r>
              <a:rPr lang="en-US" baseline="0" dirty="0" smtClean="0"/>
              <a:t> Comment on experience coding in Jeeves.</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30</a:t>
            </a:fld>
            <a:endParaRPr lang="en-US"/>
          </a:p>
        </p:txBody>
      </p:sp>
    </p:spTree>
    <p:extLst>
      <p:ext uri="{BB962C8B-B14F-4D97-AF65-F5344CB8AC3E}">
        <p14:creationId xmlns:p14="http://schemas.microsoft.com/office/powerpoint/2010/main" val="1081555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the absence of privacy concerns, the implementation of </a:t>
            </a:r>
            <a:r>
              <a:rPr lang="en-US" baseline="0" dirty="0" err="1" smtClean="0"/>
              <a:t>getLocation</a:t>
            </a:r>
            <a:r>
              <a:rPr lang="en-US" baseline="0" dirty="0" smtClean="0"/>
              <a:t> is quite straightforward.</a:t>
            </a:r>
          </a:p>
          <a:p>
            <a:endParaRPr lang="en-US" baseline="0" dirty="0" smtClean="0"/>
          </a:p>
          <a:p>
            <a:r>
              <a:rPr lang="en-US" baseline="0" dirty="0" smtClean="0"/>
              <a:t>If Alice does not care who sees her location, then </a:t>
            </a:r>
            <a:r>
              <a:rPr lang="en-US" baseline="0" dirty="0" err="1" smtClean="0"/>
              <a:t>getLocation</a:t>
            </a:r>
            <a:r>
              <a:rPr lang="en-US" baseline="0" dirty="0" smtClean="0"/>
              <a:t> can tell everyone that she is at the secret club.</a:t>
            </a:r>
          </a:p>
          <a:p>
            <a:endParaRPr lang="en-US" baseline="0" dirty="0" smtClean="0"/>
          </a:p>
          <a:p>
            <a:r>
              <a:rPr lang="en-US" baseline="0" dirty="0" smtClean="0"/>
              <a:t>TRANSITION: A basic policy most systems allow their users is the ability to specify who can see their location and who can’t.</a:t>
            </a:r>
          </a:p>
        </p:txBody>
      </p:sp>
      <p:sp>
        <p:nvSpPr>
          <p:cNvPr id="4" name="Slide Number Placeholder 3"/>
          <p:cNvSpPr>
            <a:spLocks noGrp="1"/>
          </p:cNvSpPr>
          <p:nvPr>
            <p:ph type="sldNum" sz="quarter" idx="10"/>
          </p:nvPr>
        </p:nvSpPr>
        <p:spPr/>
        <p:txBody>
          <a:bodyPr/>
          <a:lstStyle/>
          <a:p>
            <a:fld id="{DC0A1589-208B-4814-ABF3-EB3F3109E490}" type="slidenum">
              <a:rPr lang="en-US" smtClean="0"/>
              <a:pPr/>
              <a:t>3</a:t>
            </a:fld>
            <a:endParaRPr lang="en-US"/>
          </a:p>
        </p:txBody>
      </p:sp>
    </p:spTree>
    <p:extLst>
      <p:ext uri="{BB962C8B-B14F-4D97-AF65-F5344CB8AC3E}">
        <p14:creationId xmlns:p14="http://schemas.microsoft.com/office/powerpoint/2010/main" val="13941161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Benefits of using </a:t>
            </a:r>
            <a:r>
              <a:rPr lang="en-US" dirty="0" err="1" smtClean="0"/>
              <a:t>Jeeves</a:t>
            </a:r>
            <a:r>
              <a:rPr lang="en-US" dirty="0" smtClean="0"/>
              <a:t>:</a:t>
            </a:r>
          </a:p>
          <a:p>
            <a:pPr>
              <a:buFont typeface="Arial" pitchFamily="34" charset="0"/>
              <a:buChar char="•"/>
            </a:pPr>
            <a:r>
              <a:rPr lang="en-US" b="1" dirty="0" smtClean="0"/>
              <a:t>Develop functionality separately</a:t>
            </a:r>
            <a:r>
              <a:rPr lang="en-US" dirty="0" smtClean="0"/>
              <a:t> from privacy policies.</a:t>
            </a:r>
          </a:p>
          <a:p>
            <a:pPr>
              <a:buFont typeface="Arial" pitchFamily="34" charset="0"/>
              <a:buChar char="•"/>
            </a:pPr>
            <a:r>
              <a:rPr lang="en-US" dirty="0" smtClean="0"/>
              <a:t>When testing policies, </a:t>
            </a:r>
            <a:r>
              <a:rPr lang="en-US" b="1" dirty="0" smtClean="0"/>
              <a:t>focus on sensitive data</a:t>
            </a:r>
            <a:r>
              <a:rPr lang="en-US" dirty="0" smtClean="0"/>
              <a:t>.</a:t>
            </a:r>
          </a:p>
          <a:p>
            <a:pPr>
              <a:buFont typeface="Arial" pitchFamily="34" charset="0"/>
              <a:buChar char="•"/>
            </a:pPr>
            <a:r>
              <a:rPr lang="en-US" dirty="0" smtClean="0"/>
              <a:t>System automatically handles policy </a:t>
            </a:r>
            <a:r>
              <a:rPr lang="en-US" b="1" dirty="0" smtClean="0"/>
              <a:t>interactions</a:t>
            </a:r>
            <a:r>
              <a:rPr lang="en-US" dirty="0" smtClean="0"/>
              <a:t>.</a:t>
            </a:r>
          </a:p>
          <a:p>
            <a:endParaRPr lang="en-US" dirty="0" smtClean="0"/>
          </a:p>
          <a:p>
            <a:r>
              <a:rPr lang="en-US" dirty="0" smtClean="0"/>
              <a:t>It says a lot about this community</a:t>
            </a:r>
            <a:r>
              <a:rPr lang="en-US" baseline="0" dirty="0" smtClean="0"/>
              <a:t> that languages and solvers at a point where we can even consider this sort of separation of global concerns from core functionality.</a:t>
            </a:r>
          </a:p>
          <a:p>
            <a:r>
              <a:rPr lang="en-US" baseline="0" dirty="0" smtClean="0"/>
              <a:t>I am excited about a future in which we can continue to make programmers’ lives easier by teasing out concerns such as privacy and automating how </a:t>
            </a:r>
            <a:r>
              <a:rPr lang="en-US" baseline="0" smtClean="0"/>
              <a:t>we handle them</a:t>
            </a:r>
            <a:r>
              <a:rPr lang="en-US" baseline="0" dirty="0" smtClean="0"/>
              <a:t>.</a:t>
            </a:r>
          </a:p>
        </p:txBody>
      </p:sp>
      <p:sp>
        <p:nvSpPr>
          <p:cNvPr id="4" name="Slide Number Placeholder 3"/>
          <p:cNvSpPr>
            <a:spLocks noGrp="1"/>
          </p:cNvSpPr>
          <p:nvPr>
            <p:ph type="sldNum" sz="quarter" idx="10"/>
          </p:nvPr>
        </p:nvSpPr>
        <p:spPr/>
        <p:txBody>
          <a:bodyPr/>
          <a:lstStyle/>
          <a:p>
            <a:fld id="{CA10DE6C-4B68-4514-9E66-8DA05873F8EB}" type="slidenum">
              <a:rPr lang="en-US" smtClean="0"/>
              <a:pPr/>
              <a:t>31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If Alice can have a policy that says “Only my friends can see my location,” the </a:t>
            </a:r>
            <a:r>
              <a:rPr lang="en-US" baseline="0" dirty="0" err="1" smtClean="0"/>
              <a:t>getLocation</a:t>
            </a:r>
            <a:r>
              <a:rPr lang="en-US" baseline="0" dirty="0" smtClean="0"/>
              <a:t> function now needs to know about the preferences of the location’s “owner” and also who is viewing the location.</a:t>
            </a:r>
          </a:p>
          <a:p>
            <a:endParaRPr lang="en-US" baseline="0" dirty="0" smtClean="0"/>
          </a:p>
          <a:p>
            <a:r>
              <a:rPr lang="en-US" baseline="0" dirty="0" smtClean="0"/>
              <a:t>Someone who is not Alice’s friend should not be able to see her location.</a:t>
            </a:r>
          </a:p>
          <a:p>
            <a:endParaRPr lang="en-US" baseline="0" dirty="0" smtClean="0"/>
          </a:p>
          <a:p>
            <a:r>
              <a:rPr lang="en-US" baseline="0" dirty="0" smtClean="0"/>
              <a:t>While someone who is her friend should be able to see.</a:t>
            </a:r>
          </a:p>
          <a:p>
            <a:endParaRPr lang="en-US" baseline="0" dirty="0" smtClean="0"/>
          </a:p>
          <a:p>
            <a:r>
              <a:rPr lang="en-US" baseline="0" dirty="0" smtClean="0"/>
              <a:t>TRANSITION: There are often other sources of policies in a social network as well.</a:t>
            </a:r>
          </a:p>
        </p:txBody>
      </p:sp>
      <p:sp>
        <p:nvSpPr>
          <p:cNvPr id="4" name="Slide Number Placeholder 3"/>
          <p:cNvSpPr>
            <a:spLocks noGrp="1"/>
          </p:cNvSpPr>
          <p:nvPr>
            <p:ph type="sldNum" sz="quarter" idx="10"/>
          </p:nvPr>
        </p:nvSpPr>
        <p:spPr/>
        <p:txBody>
          <a:bodyPr/>
          <a:lstStyle/>
          <a:p>
            <a:fld id="{DC0A1589-208B-4814-ABF3-EB3F3109E490}" type="slidenum">
              <a:rPr lang="en-US" smtClean="0"/>
              <a:pPr/>
              <a:t>4</a:t>
            </a:fld>
            <a:endParaRPr lang="en-US"/>
          </a:p>
        </p:txBody>
      </p:sp>
    </p:spTree>
    <p:extLst>
      <p:ext uri="{BB962C8B-B14F-4D97-AF65-F5344CB8AC3E}">
        <p14:creationId xmlns:p14="http://schemas.microsoft.com/office/powerpoint/2010/main" val="1394116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Let’s say locations can now specify who can see their labels.  Maybe the secret club wants only members to know it exists.</a:t>
            </a:r>
          </a:p>
          <a:p>
            <a:endParaRPr lang="en-US" baseline="0" dirty="0" smtClean="0"/>
          </a:p>
          <a:p>
            <a:r>
              <a:rPr lang="en-US" baseline="0" dirty="0" smtClean="0"/>
              <a:t>The </a:t>
            </a:r>
            <a:r>
              <a:rPr lang="en-US" baseline="0" dirty="0" err="1" smtClean="0"/>
              <a:t>getLocation</a:t>
            </a:r>
            <a:r>
              <a:rPr lang="en-US" baseline="0" dirty="0" smtClean="0"/>
              <a:t> function now needs to know about not just policy of the location’s owner, but also of the location itself.</a:t>
            </a:r>
          </a:p>
          <a:p>
            <a:endParaRPr lang="en-US" b="0" baseline="0" dirty="0" smtClean="0"/>
          </a:p>
          <a:p>
            <a:r>
              <a:rPr lang="en-US" b="0" baseline="0" dirty="0" smtClean="0"/>
              <a:t>The programmer must now reason not just about which policies must be enforced but also how they manifest, especially given policy interactions, at different program points.</a:t>
            </a:r>
          </a:p>
          <a:p>
            <a:endParaRPr lang="en-US" b="0" baseline="0" dirty="0" smtClean="0"/>
          </a:p>
          <a:p>
            <a:r>
              <a:rPr lang="en-US" b="0" baseline="0" dirty="0" smtClean="0"/>
              <a:t>For instance, the jester, who is not a member, may only be able to see an </a:t>
            </a:r>
            <a:r>
              <a:rPr lang="en-US" b="0" baseline="0" dirty="0" err="1" smtClean="0"/>
              <a:t>anonymized</a:t>
            </a:r>
            <a:r>
              <a:rPr lang="en-US" b="0" baseline="0" dirty="0" smtClean="0"/>
              <a:t> version of the secret club.</a:t>
            </a:r>
            <a:endParaRPr lang="en-US" b="1" baseline="0" dirty="0" smtClean="0"/>
          </a:p>
          <a:p>
            <a:endParaRPr lang="en-US" baseline="0" dirty="0" smtClean="0"/>
          </a:p>
          <a:p>
            <a:r>
              <a:rPr lang="en-US" baseline="0" dirty="0" smtClean="0"/>
              <a:t>TRANSITION: This reasoning can be quite difficult to get right.</a:t>
            </a:r>
          </a:p>
        </p:txBody>
      </p:sp>
      <p:sp>
        <p:nvSpPr>
          <p:cNvPr id="4" name="Slide Number Placeholder 3"/>
          <p:cNvSpPr>
            <a:spLocks noGrp="1"/>
          </p:cNvSpPr>
          <p:nvPr>
            <p:ph type="sldNum" sz="quarter" idx="10"/>
          </p:nvPr>
        </p:nvSpPr>
        <p:spPr/>
        <p:txBody>
          <a:bodyPr/>
          <a:lstStyle/>
          <a:p>
            <a:fld id="{DC0A1589-208B-4814-ABF3-EB3F3109E490}" type="slidenum">
              <a:rPr lang="en-US" smtClean="0"/>
              <a:pPr/>
              <a:t>5</a:t>
            </a:fld>
            <a:endParaRPr lang="en-US"/>
          </a:p>
        </p:txBody>
      </p:sp>
    </p:spTree>
    <p:extLst>
      <p:ext uri="{BB962C8B-B14F-4D97-AF65-F5344CB8AC3E}">
        <p14:creationId xmlns:p14="http://schemas.microsoft.com/office/powerpoint/2010/main" val="1394116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itchFamily="34" charset="0"/>
              <a:buNone/>
            </a:pPr>
            <a:r>
              <a:rPr lang="en-US" baseline="0" dirty="0" smtClean="0"/>
              <a:t>Our goal is to help the programmer preserve confidentiality of user data.</a:t>
            </a:r>
          </a:p>
          <a:p>
            <a:pPr marL="0" indent="0">
              <a:buFont typeface="Arial" pitchFamily="34" charset="0"/>
              <a:buNone/>
            </a:pPr>
            <a:endParaRPr lang="en-US" baseline="0" dirty="0" smtClean="0"/>
          </a:p>
          <a:p>
            <a:pPr marL="0" indent="0">
              <a:buFont typeface="Arial" pitchFamily="34" charset="0"/>
              <a:buNone/>
            </a:pPr>
            <a:r>
              <a:rPr lang="en-US" baseline="0" dirty="0" smtClean="0"/>
              <a:t>It is not that the programmer is malicious and wants to leak data, but even well-intentioned programmers find this difficult.</a:t>
            </a:r>
          </a:p>
          <a:p>
            <a:pPr marL="0" indent="0">
              <a:buFont typeface="Arial" pitchFamily="34" charset="0"/>
              <a:buNone/>
            </a:pPr>
            <a:endParaRPr lang="en-US" baseline="0" dirty="0" smtClean="0"/>
          </a:p>
          <a:p>
            <a:pPr marL="0" indent="0">
              <a:buFont typeface="Arial" pitchFamily="34" charset="0"/>
              <a:buNone/>
            </a:pPr>
            <a:r>
              <a:rPr lang="en-US" baseline="0" dirty="0" smtClean="0"/>
              <a:t>Do this by pushing more responsibility for enforcing policies to the language runtime.</a:t>
            </a:r>
            <a:endParaRPr lang="en-US" dirty="0" smtClean="0"/>
          </a:p>
          <a:p>
            <a:endParaRPr lang="en-US" dirty="0" smtClean="0"/>
          </a:p>
          <a:p>
            <a:r>
              <a:rPr lang="en-US" dirty="0" smtClean="0"/>
              <a:t>TRANSITION: To motivate our solution, let us look more </a:t>
            </a:r>
            <a:r>
              <a:rPr lang="en-US" baseline="0" dirty="0" smtClean="0"/>
              <a:t>specifically at what is hard and how this can be automated</a:t>
            </a:r>
            <a:r>
              <a:rPr lang="en-US" dirty="0" smtClean="0"/>
              <a:t>.</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We want functions that filter data based on the policies attached.  For functions in a program to produce filtered data, the programmer is responsible for placing checks and filters across the program.</a:t>
            </a:r>
            <a:endParaRPr lang="en-US" dirty="0" smtClean="0"/>
          </a:p>
          <a:p>
            <a:endParaRPr lang="en-US" dirty="0" smtClean="0"/>
          </a:p>
          <a:p>
            <a:r>
              <a:rPr lang="en-US" baseline="0" dirty="0" smtClean="0"/>
              <a:t>Writing and maintaining the code can become quite complex because the functionality and policies are intertwined.</a:t>
            </a:r>
          </a:p>
          <a:p>
            <a:endParaRPr lang="en-US" dirty="0" smtClean="0"/>
          </a:p>
          <a:p>
            <a:r>
              <a:rPr lang="en-US" dirty="0" smtClean="0"/>
              <a:t>TRANSITION:</a:t>
            </a:r>
            <a:r>
              <a:rPr lang="en-US" baseline="0" dirty="0" smtClean="0"/>
              <a:t> Our solution involves separating policies from functionality and automating enforcement across the program.</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have created a language,</a:t>
            </a:r>
            <a:r>
              <a:rPr lang="en-US" baseline="0" dirty="0" smtClean="0"/>
              <a:t> Jeeves, that allows the programmer to mark values as sensitive and separately provide declarative policies controlling how the values are displayed.</a:t>
            </a:r>
          </a:p>
          <a:p>
            <a:endParaRPr lang="en-US" baseline="0" dirty="0" smtClean="0"/>
          </a:p>
          <a:p>
            <a:pPr marL="0" indent="0">
              <a:buNone/>
            </a:pPr>
            <a:r>
              <a:rPr lang="en-US" baseline="0" dirty="0" smtClean="0"/>
              <a:t>The runtime system automatically enforces the policies by tracking the flow of sensitive values through the system.</a:t>
            </a:r>
          </a:p>
          <a:p>
            <a:pPr marL="0" indent="0">
              <a:buNone/>
            </a:pPr>
            <a:endParaRPr lang="en-US" baseline="0" dirty="0" smtClean="0"/>
          </a:p>
          <a:p>
            <a:pPr marL="0" indent="0">
              <a:buNone/>
            </a:pPr>
            <a:r>
              <a:rPr lang="en-US" baseline="0" dirty="0" smtClean="0"/>
              <a:t>The runtime is responsible for producing filtered outputs consistent with the policies.</a:t>
            </a:r>
            <a:endParaRPr lang="en-US" dirty="0" smtClean="0"/>
          </a:p>
          <a:p>
            <a:endParaRPr lang="en-US" dirty="0" smtClean="0"/>
          </a:p>
          <a:p>
            <a:r>
              <a:rPr lang="en-US" dirty="0" smtClean="0"/>
              <a:t>TRANSITION: In this talk, I will describe the Jeeves language for automatically</a:t>
            </a:r>
            <a:r>
              <a:rPr lang="en-US" baseline="0" dirty="0" smtClean="0"/>
              <a:t> enforcing privacy policies.</a:t>
            </a:r>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10DE6C-4B68-4514-9E66-8DA05873F8EB}" type="slidenum">
              <a:rPr lang="en-US" smtClean="0"/>
              <a:pPr/>
              <a:t>10</a:t>
            </a:fld>
            <a:endParaRPr lang="en-US"/>
          </a:p>
        </p:txBody>
      </p:sp>
    </p:spTree>
    <p:extLst>
      <p:ext uri="{BB962C8B-B14F-4D97-AF65-F5344CB8AC3E}">
        <p14:creationId xmlns:p14="http://schemas.microsoft.com/office/powerpoint/2010/main" val="3203562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1.25.12</a:t>
            </a:r>
            <a:endParaRPr lang="en-US"/>
          </a:p>
        </p:txBody>
      </p:sp>
      <p:sp>
        <p:nvSpPr>
          <p:cNvPr id="5" name="Footer Placeholder 4"/>
          <p:cNvSpPr>
            <a:spLocks noGrp="1"/>
          </p:cNvSpPr>
          <p:nvPr>
            <p:ph type="ftr" sz="quarter" idx="11"/>
          </p:nvPr>
        </p:nvSpPr>
        <p:spPr/>
        <p:txBody>
          <a:bodyPr/>
          <a:lstStyle/>
          <a:p>
            <a:r>
              <a:rPr lang="en-US" smtClean="0"/>
              <a:t>Jean Yang @ POPL</a:t>
            </a:r>
            <a:endParaRPr lang="en-US" dirty="0"/>
          </a:p>
        </p:txBody>
      </p:sp>
      <p:sp>
        <p:nvSpPr>
          <p:cNvPr id="6" name="Slide Number Placeholder 5"/>
          <p:cNvSpPr>
            <a:spLocks noGrp="1"/>
          </p:cNvSpPr>
          <p:nvPr>
            <p:ph type="sldNum" sz="quarter" idx="12"/>
          </p:nvPr>
        </p:nvSpPr>
        <p:spPr/>
        <p:txBody>
          <a:bodyPr/>
          <a:lstStyle/>
          <a:p>
            <a:fld id="{AE215CCB-3876-432A-9723-473B512A9DFC}"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1.25.12</a:t>
            </a:r>
            <a:endParaRPr lang="en-US"/>
          </a:p>
        </p:txBody>
      </p:sp>
      <p:sp>
        <p:nvSpPr>
          <p:cNvPr id="5" name="Footer Placeholder 4"/>
          <p:cNvSpPr>
            <a:spLocks noGrp="1"/>
          </p:cNvSpPr>
          <p:nvPr>
            <p:ph type="ftr" sz="quarter" idx="11"/>
          </p:nvPr>
        </p:nvSpPr>
        <p:spPr/>
        <p:txBody>
          <a:bodyPr/>
          <a:lstStyle/>
          <a:p>
            <a:r>
              <a:rPr lang="en-US" smtClean="0"/>
              <a:t>Jean Yang @ POPL</a:t>
            </a:r>
            <a:endParaRPr lang="en-US"/>
          </a:p>
        </p:txBody>
      </p:sp>
      <p:sp>
        <p:nvSpPr>
          <p:cNvPr id="6" name="Slide Number Placeholder 5"/>
          <p:cNvSpPr>
            <a:spLocks noGrp="1"/>
          </p:cNvSpPr>
          <p:nvPr>
            <p:ph type="sldNum" sz="quarter" idx="12"/>
          </p:nvPr>
        </p:nvSpPr>
        <p:spPr/>
        <p:txBody>
          <a:bodyPr/>
          <a:lstStyle/>
          <a:p>
            <a:fld id="{AE215CCB-3876-432A-9723-473B512A9D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1.25.12</a:t>
            </a:r>
            <a:endParaRPr lang="en-US"/>
          </a:p>
        </p:txBody>
      </p:sp>
      <p:sp>
        <p:nvSpPr>
          <p:cNvPr id="5" name="Footer Placeholder 4"/>
          <p:cNvSpPr>
            <a:spLocks noGrp="1"/>
          </p:cNvSpPr>
          <p:nvPr>
            <p:ph type="ftr" sz="quarter" idx="11"/>
          </p:nvPr>
        </p:nvSpPr>
        <p:spPr/>
        <p:txBody>
          <a:bodyPr/>
          <a:lstStyle/>
          <a:p>
            <a:r>
              <a:rPr lang="en-US" smtClean="0"/>
              <a:t>Jean Yang @ POPL</a:t>
            </a:r>
            <a:endParaRPr lang="en-US"/>
          </a:p>
        </p:txBody>
      </p:sp>
      <p:sp>
        <p:nvSpPr>
          <p:cNvPr id="6" name="Slide Number Placeholder 5"/>
          <p:cNvSpPr>
            <a:spLocks noGrp="1"/>
          </p:cNvSpPr>
          <p:nvPr>
            <p:ph type="sldNum" sz="quarter" idx="12"/>
          </p:nvPr>
        </p:nvSpPr>
        <p:spPr/>
        <p:txBody>
          <a:bodyPr/>
          <a:lstStyle/>
          <a:p>
            <a:fld id="{AE215CCB-3876-432A-9723-473B512A9D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5400"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US" smtClean="0"/>
              <a:t>1.25.12</a:t>
            </a:r>
            <a:endParaRPr lang="en-US" dirty="0"/>
          </a:p>
        </p:txBody>
      </p:sp>
      <p:sp>
        <p:nvSpPr>
          <p:cNvPr id="5" name="Footer Placeholder 4"/>
          <p:cNvSpPr>
            <a:spLocks noGrp="1"/>
          </p:cNvSpPr>
          <p:nvPr>
            <p:ph type="ftr" sz="quarter" idx="11"/>
          </p:nvPr>
        </p:nvSpPr>
        <p:spPr/>
        <p:txBody>
          <a:bodyPr/>
          <a:lstStyle/>
          <a:p>
            <a:r>
              <a:rPr lang="en-US" smtClean="0"/>
              <a:t>Jean Yang @ POPL</a:t>
            </a:r>
            <a:endParaRPr lang="en-US" dirty="0"/>
          </a:p>
        </p:txBody>
      </p:sp>
      <p:sp>
        <p:nvSpPr>
          <p:cNvPr id="6" name="Slide Number Placeholder 5"/>
          <p:cNvSpPr>
            <a:spLocks noGrp="1"/>
          </p:cNvSpPr>
          <p:nvPr>
            <p:ph type="sldNum" sz="quarter" idx="12"/>
          </p:nvPr>
        </p:nvSpPr>
        <p:spPr/>
        <p:txBody>
          <a:bodyPr/>
          <a:lstStyle/>
          <a:p>
            <a:fld id="{AE215CCB-3876-432A-9723-473B512A9DFC}"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1.25.12</a:t>
            </a:r>
            <a:endParaRPr lang="en-US"/>
          </a:p>
        </p:txBody>
      </p:sp>
      <p:sp>
        <p:nvSpPr>
          <p:cNvPr id="5" name="Footer Placeholder 4"/>
          <p:cNvSpPr>
            <a:spLocks noGrp="1"/>
          </p:cNvSpPr>
          <p:nvPr>
            <p:ph type="ftr" sz="quarter" idx="11"/>
          </p:nvPr>
        </p:nvSpPr>
        <p:spPr/>
        <p:txBody>
          <a:bodyPr/>
          <a:lstStyle/>
          <a:p>
            <a:r>
              <a:rPr lang="en-US" smtClean="0"/>
              <a:t>Jean Yang @ POPL</a:t>
            </a:r>
            <a:endParaRPr lang="en-US"/>
          </a:p>
        </p:txBody>
      </p:sp>
      <p:sp>
        <p:nvSpPr>
          <p:cNvPr id="6" name="Slide Number Placeholder 5"/>
          <p:cNvSpPr>
            <a:spLocks noGrp="1"/>
          </p:cNvSpPr>
          <p:nvPr>
            <p:ph type="sldNum" sz="quarter" idx="12"/>
          </p:nvPr>
        </p:nvSpPr>
        <p:spPr/>
        <p:txBody>
          <a:bodyPr/>
          <a:lstStyle/>
          <a:p>
            <a:fld id="{AE215CCB-3876-432A-9723-473B512A9DFC}"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1.25.12</a:t>
            </a:r>
            <a:endParaRPr lang="en-US"/>
          </a:p>
        </p:txBody>
      </p:sp>
      <p:sp>
        <p:nvSpPr>
          <p:cNvPr id="6" name="Footer Placeholder 5"/>
          <p:cNvSpPr>
            <a:spLocks noGrp="1"/>
          </p:cNvSpPr>
          <p:nvPr>
            <p:ph type="ftr" sz="quarter" idx="11"/>
          </p:nvPr>
        </p:nvSpPr>
        <p:spPr/>
        <p:txBody>
          <a:bodyPr/>
          <a:lstStyle/>
          <a:p>
            <a:r>
              <a:rPr lang="en-US" smtClean="0"/>
              <a:t>Jean Yang @ POPL</a:t>
            </a:r>
            <a:endParaRPr lang="en-US"/>
          </a:p>
        </p:txBody>
      </p:sp>
      <p:sp>
        <p:nvSpPr>
          <p:cNvPr id="7" name="Slide Number Placeholder 6"/>
          <p:cNvSpPr>
            <a:spLocks noGrp="1"/>
          </p:cNvSpPr>
          <p:nvPr>
            <p:ph type="sldNum" sz="quarter" idx="12"/>
          </p:nvPr>
        </p:nvSpPr>
        <p:spPr/>
        <p:txBody>
          <a:bodyPr/>
          <a:lstStyle/>
          <a:p>
            <a:fld id="{AE215CCB-3876-432A-9723-473B512A9DFC}"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1.25.12</a:t>
            </a:r>
            <a:endParaRPr lang="en-US"/>
          </a:p>
        </p:txBody>
      </p:sp>
      <p:sp>
        <p:nvSpPr>
          <p:cNvPr id="8" name="Footer Placeholder 7"/>
          <p:cNvSpPr>
            <a:spLocks noGrp="1"/>
          </p:cNvSpPr>
          <p:nvPr>
            <p:ph type="ftr" sz="quarter" idx="11"/>
          </p:nvPr>
        </p:nvSpPr>
        <p:spPr/>
        <p:txBody>
          <a:bodyPr/>
          <a:lstStyle/>
          <a:p>
            <a:r>
              <a:rPr lang="en-US" smtClean="0"/>
              <a:t>Jean Yang @ POPL</a:t>
            </a:r>
            <a:endParaRPr lang="en-US"/>
          </a:p>
        </p:txBody>
      </p:sp>
      <p:sp>
        <p:nvSpPr>
          <p:cNvPr id="9" name="Slide Number Placeholder 8"/>
          <p:cNvSpPr>
            <a:spLocks noGrp="1"/>
          </p:cNvSpPr>
          <p:nvPr>
            <p:ph type="sldNum" sz="quarter" idx="12"/>
          </p:nvPr>
        </p:nvSpPr>
        <p:spPr/>
        <p:txBody>
          <a:bodyPr/>
          <a:lstStyle/>
          <a:p>
            <a:fld id="{AE215CCB-3876-432A-9723-473B512A9DF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1.25.12</a:t>
            </a:r>
            <a:endParaRPr lang="en-US"/>
          </a:p>
        </p:txBody>
      </p:sp>
      <p:sp>
        <p:nvSpPr>
          <p:cNvPr id="4" name="Footer Placeholder 3"/>
          <p:cNvSpPr>
            <a:spLocks noGrp="1"/>
          </p:cNvSpPr>
          <p:nvPr>
            <p:ph type="ftr" sz="quarter" idx="11"/>
          </p:nvPr>
        </p:nvSpPr>
        <p:spPr/>
        <p:txBody>
          <a:bodyPr/>
          <a:lstStyle/>
          <a:p>
            <a:r>
              <a:rPr lang="en-US" smtClean="0"/>
              <a:t>Jean Yang @ POPL</a:t>
            </a:r>
            <a:endParaRPr lang="en-US"/>
          </a:p>
        </p:txBody>
      </p:sp>
      <p:sp>
        <p:nvSpPr>
          <p:cNvPr id="5" name="Slide Number Placeholder 4"/>
          <p:cNvSpPr>
            <a:spLocks noGrp="1"/>
          </p:cNvSpPr>
          <p:nvPr>
            <p:ph type="sldNum" sz="quarter" idx="12"/>
          </p:nvPr>
        </p:nvSpPr>
        <p:spPr/>
        <p:txBody>
          <a:bodyPr/>
          <a:lstStyle/>
          <a:p>
            <a:fld id="{AE215CCB-3876-432A-9723-473B512A9DFC}"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1.25.12</a:t>
            </a:r>
            <a:endParaRPr lang="en-US"/>
          </a:p>
        </p:txBody>
      </p:sp>
      <p:sp>
        <p:nvSpPr>
          <p:cNvPr id="3" name="Footer Placeholder 2"/>
          <p:cNvSpPr>
            <a:spLocks noGrp="1"/>
          </p:cNvSpPr>
          <p:nvPr>
            <p:ph type="ftr" sz="quarter" idx="11"/>
          </p:nvPr>
        </p:nvSpPr>
        <p:spPr/>
        <p:txBody>
          <a:bodyPr/>
          <a:lstStyle/>
          <a:p>
            <a:r>
              <a:rPr lang="en-US" smtClean="0"/>
              <a:t>Jean Yang @ POPL</a:t>
            </a:r>
            <a:endParaRPr lang="en-US"/>
          </a:p>
        </p:txBody>
      </p:sp>
      <p:sp>
        <p:nvSpPr>
          <p:cNvPr id="4" name="Slide Number Placeholder 3"/>
          <p:cNvSpPr>
            <a:spLocks noGrp="1"/>
          </p:cNvSpPr>
          <p:nvPr>
            <p:ph type="sldNum" sz="quarter" idx="12"/>
          </p:nvPr>
        </p:nvSpPr>
        <p:spPr/>
        <p:txBody>
          <a:bodyPr/>
          <a:lstStyle/>
          <a:p>
            <a:fld id="{AE215CCB-3876-432A-9723-473B512A9D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1.25.12</a:t>
            </a:r>
            <a:endParaRPr lang="en-US"/>
          </a:p>
        </p:txBody>
      </p:sp>
      <p:sp>
        <p:nvSpPr>
          <p:cNvPr id="6" name="Footer Placeholder 5"/>
          <p:cNvSpPr>
            <a:spLocks noGrp="1"/>
          </p:cNvSpPr>
          <p:nvPr>
            <p:ph type="ftr" sz="quarter" idx="11"/>
          </p:nvPr>
        </p:nvSpPr>
        <p:spPr/>
        <p:txBody>
          <a:bodyPr/>
          <a:lstStyle/>
          <a:p>
            <a:r>
              <a:rPr lang="en-US" smtClean="0"/>
              <a:t>Jean Yang @ POPL</a:t>
            </a:r>
            <a:endParaRPr lang="en-US"/>
          </a:p>
        </p:txBody>
      </p:sp>
      <p:sp>
        <p:nvSpPr>
          <p:cNvPr id="7" name="Slide Number Placeholder 6"/>
          <p:cNvSpPr>
            <a:spLocks noGrp="1"/>
          </p:cNvSpPr>
          <p:nvPr>
            <p:ph type="sldNum" sz="quarter" idx="12"/>
          </p:nvPr>
        </p:nvSpPr>
        <p:spPr/>
        <p:txBody>
          <a:bodyPr/>
          <a:lstStyle/>
          <a:p>
            <a:fld id="{AE215CCB-3876-432A-9723-473B512A9DF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1.25.12</a:t>
            </a:r>
            <a:endParaRPr lang="en-US"/>
          </a:p>
        </p:txBody>
      </p:sp>
      <p:sp>
        <p:nvSpPr>
          <p:cNvPr id="6" name="Footer Placeholder 5"/>
          <p:cNvSpPr>
            <a:spLocks noGrp="1"/>
          </p:cNvSpPr>
          <p:nvPr>
            <p:ph type="ftr" sz="quarter" idx="11"/>
          </p:nvPr>
        </p:nvSpPr>
        <p:spPr/>
        <p:txBody>
          <a:bodyPr/>
          <a:lstStyle/>
          <a:p>
            <a:r>
              <a:rPr lang="en-US" smtClean="0"/>
              <a:t>Jean Yang @ POPL</a:t>
            </a:r>
            <a:endParaRPr lang="en-US"/>
          </a:p>
        </p:txBody>
      </p:sp>
      <p:sp>
        <p:nvSpPr>
          <p:cNvPr id="7" name="Slide Number Placeholder 6"/>
          <p:cNvSpPr>
            <a:spLocks noGrp="1"/>
          </p:cNvSpPr>
          <p:nvPr>
            <p:ph type="sldNum" sz="quarter" idx="12"/>
          </p:nvPr>
        </p:nvSpPr>
        <p:spPr/>
        <p:txBody>
          <a:bodyPr/>
          <a:lstStyle/>
          <a:p>
            <a:fld id="{AE215CCB-3876-432A-9723-473B512A9DF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Gill Sans MT" pitchFamily="34" charset="0"/>
              </a:defRPr>
            </a:lvl1pPr>
          </a:lstStyle>
          <a:p>
            <a:r>
              <a:rPr lang="en-US" smtClean="0"/>
              <a:t>1.25.12</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Gill Sans MT" pitchFamily="34" charset="0"/>
              </a:defRPr>
            </a:lvl1pPr>
          </a:lstStyle>
          <a:p>
            <a:r>
              <a:rPr lang="en-US" smtClean="0"/>
              <a:t>Jean Yang @ POPL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215CCB-3876-432A-9723-473B512A9DF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Gill Sans MT"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Gill Sans M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Gill Sans MT"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Gill Sans MT"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8.wmf"/><Relationship Id="rId7"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7.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7.pn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image" Target="../media/image8.wmf"/><Relationship Id="rId5" Type="http://schemas.openxmlformats.org/officeDocument/2006/relationships/image" Target="../media/image5.pn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15.gif"/><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6.jpeg"/></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16.xml"/><Relationship Id="rId5" Type="http://schemas.openxmlformats.org/officeDocument/2006/relationships/image" Target="../media/image11.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notesSlide" Target="../notesSlides/notesSlide4.xml"/><Relationship Id="rId7"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7.png"/><Relationship Id="rId9" Type="http://schemas.openxmlformats.org/officeDocument/2006/relationships/image" Target="../media/image8.wmf"/></Relationships>
</file>

<file path=ppt/slides/_rels/slide5.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notesSlide" Target="../notesSlides/notesSlide5.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5.png"/><Relationship Id="rId5" Type="http://schemas.openxmlformats.org/officeDocument/2006/relationships/image" Target="../media/image10.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3124199"/>
          </a:xfrm>
        </p:spPr>
        <p:txBody>
          <a:bodyPr>
            <a:noAutofit/>
          </a:bodyPr>
          <a:lstStyle/>
          <a:p>
            <a:r>
              <a:rPr lang="en-US" sz="7200" b="1" dirty="0" smtClean="0"/>
              <a:t>A Language for Automatically Enforcing Privacy</a:t>
            </a:r>
            <a:endParaRPr lang="en-US" sz="7200" b="1" dirty="0"/>
          </a:p>
        </p:txBody>
      </p:sp>
      <p:sp>
        <p:nvSpPr>
          <p:cNvPr id="3" name="Subtitle 2"/>
          <p:cNvSpPr>
            <a:spLocks noGrp="1"/>
          </p:cNvSpPr>
          <p:nvPr>
            <p:ph type="subTitle" idx="1"/>
          </p:nvPr>
        </p:nvSpPr>
        <p:spPr>
          <a:xfrm>
            <a:off x="1371600" y="4267200"/>
            <a:ext cx="6400800" cy="2209800"/>
          </a:xfrm>
        </p:spPr>
        <p:txBody>
          <a:bodyPr>
            <a:normAutofit lnSpcReduction="10000"/>
          </a:bodyPr>
          <a:lstStyle/>
          <a:p>
            <a:r>
              <a:rPr lang="en-US" sz="6500" b="1" dirty="0" smtClean="0"/>
              <a:t>Jean Yang</a:t>
            </a:r>
            <a:endParaRPr lang="en-US" sz="5800" dirty="0" smtClean="0"/>
          </a:p>
          <a:p>
            <a:r>
              <a:rPr lang="en-US" i="1" dirty="0" smtClean="0"/>
              <a:t>with </a:t>
            </a:r>
            <a:r>
              <a:rPr lang="en-US" dirty="0" err="1" smtClean="0"/>
              <a:t>Kuat</a:t>
            </a:r>
            <a:r>
              <a:rPr lang="en-US" dirty="0" smtClean="0"/>
              <a:t> </a:t>
            </a:r>
            <a:r>
              <a:rPr lang="en-US" dirty="0" err="1" smtClean="0"/>
              <a:t>Yessenov</a:t>
            </a:r>
            <a:endParaRPr lang="en-US" dirty="0" smtClean="0"/>
          </a:p>
          <a:p>
            <a:r>
              <a:rPr lang="en-US" i="1" dirty="0" smtClean="0"/>
              <a:t>and</a:t>
            </a:r>
            <a:r>
              <a:rPr lang="en-US" dirty="0" smtClean="0"/>
              <a:t> Armando Solar-</a:t>
            </a:r>
            <a:r>
              <a:rPr lang="en-US" dirty="0" err="1" smtClean="0"/>
              <a:t>Lezama</a:t>
            </a:r>
            <a:endParaRPr lang="en-US" dirty="0"/>
          </a:p>
        </p:txBody>
      </p:sp>
      <p:pic>
        <p:nvPicPr>
          <p:cNvPr id="5124" name="Picture 4"/>
          <p:cNvPicPr>
            <a:picLocks noChangeAspect="1" noChangeArrowheads="1"/>
          </p:cNvPicPr>
          <p:nvPr/>
        </p:nvPicPr>
        <p:blipFill>
          <a:blip r:embed="rId3" cstate="print"/>
          <a:srcRect/>
          <a:stretch>
            <a:fillRect/>
          </a:stretch>
        </p:blipFill>
        <p:spPr bwMode="auto">
          <a:xfrm>
            <a:off x="7239000" y="6217254"/>
            <a:ext cx="954802" cy="564545"/>
          </a:xfrm>
          <a:prstGeom prst="rect">
            <a:avLst/>
          </a:prstGeom>
          <a:noFill/>
          <a:ln w="9525">
            <a:noFill/>
            <a:miter lim="800000"/>
            <a:headEnd/>
            <a:tailEnd/>
          </a:ln>
        </p:spPr>
      </p:pic>
      <p:pic>
        <p:nvPicPr>
          <p:cNvPr id="5125" name="Picture 5"/>
          <p:cNvPicPr>
            <a:picLocks noChangeAspect="1" noChangeArrowheads="1"/>
          </p:cNvPicPr>
          <p:nvPr/>
        </p:nvPicPr>
        <p:blipFill>
          <a:blip r:embed="rId4" cstate="print"/>
          <a:srcRect/>
          <a:stretch>
            <a:fillRect/>
          </a:stretch>
        </p:blipFill>
        <p:spPr bwMode="auto">
          <a:xfrm>
            <a:off x="8229600" y="6172200"/>
            <a:ext cx="745067" cy="569343"/>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2000" advTm="8312"/>
    </mc:Choice>
    <mc:Fallback xmlns="">
      <p:transition spd="slow" advTm="831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Jeeves Goal</a:t>
            </a:r>
            <a:endParaRPr lang="en-US" dirty="0"/>
          </a:p>
        </p:txBody>
      </p:sp>
      <p:sp>
        <p:nvSpPr>
          <p:cNvPr id="3" name="Content Placeholder 2"/>
          <p:cNvSpPr>
            <a:spLocks noGrp="1"/>
          </p:cNvSpPr>
          <p:nvPr>
            <p:ph idx="1"/>
          </p:nvPr>
        </p:nvSpPr>
        <p:spPr>
          <a:xfrm>
            <a:off x="1066800" y="1600201"/>
            <a:ext cx="7620000" cy="3047999"/>
          </a:xfrm>
        </p:spPr>
        <p:txBody>
          <a:bodyPr>
            <a:normAutofit/>
          </a:bodyPr>
          <a:lstStyle/>
          <a:p>
            <a:pPr marL="0" indent="0">
              <a:buNone/>
            </a:pPr>
            <a:r>
              <a:rPr lang="en-US" sz="2000" b="1" dirty="0" err="1" smtClean="0">
                <a:solidFill>
                  <a:schemeClr val="bg1">
                    <a:lumMod val="75000"/>
                  </a:schemeClr>
                </a:solidFill>
                <a:latin typeface="Courier New" pitchFamily="49" charset="0"/>
                <a:cs typeface="Courier New" pitchFamily="49" charset="0"/>
              </a:rPr>
              <a:t>def</a:t>
            </a:r>
            <a:r>
              <a:rPr lang="en-US" sz="2000" b="1" dirty="0" smtClean="0">
                <a:solidFill>
                  <a:schemeClr val="bg1">
                    <a:lumMod val="75000"/>
                  </a:schemeClr>
                </a:solidFill>
                <a:latin typeface="Courier New" pitchFamily="49" charset="0"/>
                <a:cs typeface="Courier New" pitchFamily="49" charset="0"/>
              </a:rPr>
              <a:t> </a:t>
            </a:r>
            <a:r>
              <a:rPr lang="en-US" sz="2000" b="1" dirty="0" err="1" smtClean="0">
                <a:solidFill>
                  <a:schemeClr val="bg1">
                    <a:lumMod val="75000"/>
                  </a:schemeClr>
                </a:solidFill>
                <a:latin typeface="Courier New" pitchFamily="49" charset="0"/>
                <a:cs typeface="Courier New" pitchFamily="49" charset="0"/>
              </a:rPr>
              <a:t>getLocation</a:t>
            </a:r>
            <a:r>
              <a:rPr lang="en-US" sz="2000" b="1" dirty="0">
                <a:solidFill>
                  <a:schemeClr val="bg1">
                    <a:lumMod val="75000"/>
                  </a:schemeClr>
                </a:solidFill>
                <a:latin typeface="Courier New" pitchFamily="49" charset="0"/>
                <a:cs typeface="Courier New" pitchFamily="49" charset="0"/>
              </a:rPr>
              <a:t> </a:t>
            </a:r>
            <a:r>
              <a:rPr lang="en-US" sz="2000" b="1" dirty="0" smtClean="0">
                <a:solidFill>
                  <a:schemeClr val="bg1">
                    <a:lumMod val="75000"/>
                  </a:schemeClr>
                </a:solidFill>
                <a:latin typeface="Courier New" pitchFamily="49" charset="0"/>
                <a:cs typeface="Courier New" pitchFamily="49" charset="0"/>
              </a:rPr>
              <a:t>(user: User) (viewer: User)</a:t>
            </a:r>
          </a:p>
          <a:p>
            <a:pPr marL="0" indent="0">
              <a:buNone/>
            </a:pPr>
            <a:r>
              <a:rPr lang="en-US" sz="2000" b="1" dirty="0" smtClean="0">
                <a:solidFill>
                  <a:schemeClr val="bg1">
                    <a:lumMod val="75000"/>
                  </a:schemeClr>
                </a:solidFill>
                <a:latin typeface="Courier New" pitchFamily="49" charset="0"/>
                <a:cs typeface="Courier New" pitchFamily="49" charset="0"/>
              </a:rPr>
              <a:t>  : Location = {</a:t>
            </a:r>
          </a:p>
          <a:p>
            <a:pPr marL="0" indent="0">
              <a:buNone/>
            </a:pPr>
            <a:r>
              <a:rPr lang="en-US" sz="2000" b="1" dirty="0">
                <a:solidFill>
                  <a:schemeClr val="bg1">
                    <a:lumMod val="75000"/>
                  </a:schemeClr>
                </a:solidFill>
                <a:latin typeface="Courier New" pitchFamily="49" charset="0"/>
                <a:cs typeface="Courier New" pitchFamily="49" charset="0"/>
              </a:rPr>
              <a:t> </a:t>
            </a:r>
            <a:r>
              <a:rPr lang="en-US" sz="2000" b="1" dirty="0" smtClean="0">
                <a:solidFill>
                  <a:schemeClr val="bg1">
                    <a:lumMod val="75000"/>
                  </a:schemeClr>
                </a:solidFill>
                <a:latin typeface="Courier New" pitchFamily="49" charset="0"/>
                <a:cs typeface="Courier New" pitchFamily="49" charset="0"/>
              </a:rPr>
              <a:t> if (</a:t>
            </a:r>
            <a:r>
              <a:rPr lang="en-US" sz="2000" b="1" dirty="0" err="1" smtClean="0">
                <a:solidFill>
                  <a:schemeClr val="bg1">
                    <a:lumMod val="75000"/>
                  </a:schemeClr>
                </a:solidFill>
                <a:latin typeface="Courier New" pitchFamily="49" charset="0"/>
                <a:cs typeface="Courier New" pitchFamily="49" charset="0"/>
              </a:rPr>
              <a:t>isFriends</a:t>
            </a:r>
            <a:r>
              <a:rPr lang="en-US" sz="2000" b="1" dirty="0" smtClean="0">
                <a:solidFill>
                  <a:schemeClr val="bg1">
                    <a:lumMod val="75000"/>
                  </a:schemeClr>
                </a:solidFill>
                <a:latin typeface="Courier New" pitchFamily="49" charset="0"/>
                <a:cs typeface="Courier New" pitchFamily="49" charset="0"/>
              </a:rPr>
              <a:t> user viewer) {</a:t>
            </a:r>
          </a:p>
          <a:p>
            <a:pPr marL="0" indent="0">
              <a:buNone/>
            </a:pPr>
            <a:r>
              <a:rPr lang="en-US" sz="2000" b="1" dirty="0" smtClean="0">
                <a:solidFill>
                  <a:schemeClr val="bg1">
                    <a:lumMod val="75000"/>
                  </a:schemeClr>
                </a:solidFill>
                <a:latin typeface="Courier New" pitchFamily="49" charset="0"/>
                <a:cs typeface="Courier New" pitchFamily="49" charset="0"/>
              </a:rPr>
              <a:t>	if (</a:t>
            </a:r>
            <a:r>
              <a:rPr lang="en-US" sz="2000" b="1" dirty="0" err="1" smtClean="0">
                <a:solidFill>
                  <a:schemeClr val="bg1">
                    <a:lumMod val="75000"/>
                  </a:schemeClr>
                </a:solidFill>
                <a:latin typeface="Courier New" pitchFamily="49" charset="0"/>
                <a:cs typeface="Courier New" pitchFamily="49" charset="0"/>
              </a:rPr>
              <a:t>canSee</a:t>
            </a:r>
            <a:r>
              <a:rPr lang="en-US" sz="2000" b="1" dirty="0" smtClean="0">
                <a:solidFill>
                  <a:schemeClr val="bg1">
                    <a:lumMod val="75000"/>
                  </a:schemeClr>
                </a:solidFill>
                <a:latin typeface="Courier New" pitchFamily="49" charset="0"/>
                <a:cs typeface="Courier New" pitchFamily="49" charset="0"/>
              </a:rPr>
              <a:t> </a:t>
            </a:r>
            <a:r>
              <a:rPr lang="en-US" sz="2000" b="1" dirty="0" err="1" smtClean="0">
                <a:solidFill>
                  <a:schemeClr val="bg1">
                    <a:lumMod val="75000"/>
                  </a:schemeClr>
                </a:solidFill>
                <a:latin typeface="Courier New" pitchFamily="49" charset="0"/>
                <a:cs typeface="Courier New" pitchFamily="49" charset="0"/>
              </a:rPr>
              <a:t>user.location</a:t>
            </a:r>
            <a:r>
              <a:rPr lang="en-US" sz="2000" b="1" dirty="0" smtClean="0">
                <a:solidFill>
                  <a:schemeClr val="bg1">
                    <a:lumMod val="75000"/>
                  </a:schemeClr>
                </a:solidFill>
                <a:latin typeface="Courier New" pitchFamily="49" charset="0"/>
                <a:cs typeface="Courier New" pitchFamily="49" charset="0"/>
              </a:rPr>
              <a:t> viewer) {</a:t>
            </a:r>
          </a:p>
          <a:p>
            <a:pPr marL="0" indent="0">
              <a:buNone/>
            </a:pPr>
            <a:r>
              <a:rPr lang="en-US" sz="2000" b="1" dirty="0" smtClean="0">
                <a:solidFill>
                  <a:schemeClr val="bg1">
                    <a:lumMod val="75000"/>
                  </a:schemeClr>
                </a:solidFill>
                <a:latin typeface="Courier New" pitchFamily="49" charset="0"/>
                <a:cs typeface="Courier New" pitchFamily="49" charset="0"/>
              </a:rPr>
              <a:t>	  </a:t>
            </a:r>
            <a:r>
              <a:rPr lang="en-US" sz="2000" b="1" dirty="0" err="1" smtClean="0">
                <a:solidFill>
                  <a:schemeClr val="bg1">
                    <a:lumMod val="75000"/>
                  </a:schemeClr>
                </a:solidFill>
                <a:latin typeface="Courier New" pitchFamily="49" charset="0"/>
                <a:cs typeface="Courier New" pitchFamily="49" charset="0"/>
              </a:rPr>
              <a:t>user.location</a:t>
            </a:r>
            <a:r>
              <a:rPr lang="en-US" sz="2000" b="1" dirty="0" smtClean="0">
                <a:solidFill>
                  <a:schemeClr val="bg1">
                    <a:lumMod val="75000"/>
                  </a:schemeClr>
                </a:solidFill>
                <a:latin typeface="Courier New" pitchFamily="49" charset="0"/>
                <a:cs typeface="Courier New" pitchFamily="49" charset="0"/>
              </a:rPr>
              <a:t>;</a:t>
            </a:r>
            <a:endParaRPr lang="en-US" sz="2000" b="1" dirty="0">
              <a:solidFill>
                <a:schemeClr val="bg1">
                  <a:lumMod val="75000"/>
                </a:schemeClr>
              </a:solidFill>
              <a:latin typeface="Courier New" pitchFamily="49" charset="0"/>
              <a:cs typeface="Courier New" pitchFamily="49" charset="0"/>
            </a:endParaRPr>
          </a:p>
          <a:p>
            <a:pPr marL="0" indent="0">
              <a:buNone/>
            </a:pPr>
            <a:r>
              <a:rPr lang="en-US" sz="2000" b="1" dirty="0" smtClean="0">
                <a:solidFill>
                  <a:schemeClr val="bg1">
                    <a:lumMod val="75000"/>
                  </a:schemeClr>
                </a:solidFill>
                <a:latin typeface="Courier New" pitchFamily="49" charset="0"/>
                <a:cs typeface="Courier New" pitchFamily="49" charset="0"/>
              </a:rPr>
              <a:t>	} else { scrub(</a:t>
            </a:r>
            <a:r>
              <a:rPr lang="en-US" sz="2000" b="1" dirty="0" err="1" smtClean="0">
                <a:solidFill>
                  <a:schemeClr val="bg1">
                    <a:lumMod val="75000"/>
                  </a:schemeClr>
                </a:solidFill>
                <a:latin typeface="Courier New" pitchFamily="49" charset="0"/>
                <a:cs typeface="Courier New" pitchFamily="49" charset="0"/>
              </a:rPr>
              <a:t>user.location</a:t>
            </a:r>
            <a:r>
              <a:rPr lang="en-US" sz="2000" b="1" dirty="0" smtClean="0">
                <a:solidFill>
                  <a:schemeClr val="bg1">
                    <a:lumMod val="75000"/>
                  </a:schemeClr>
                </a:solidFill>
                <a:latin typeface="Courier New" pitchFamily="49" charset="0"/>
                <a:cs typeface="Courier New" pitchFamily="49" charset="0"/>
              </a:rPr>
              <a:t>, “Work”); }</a:t>
            </a:r>
            <a:endParaRPr lang="en-US" sz="2000" b="1" dirty="0">
              <a:solidFill>
                <a:schemeClr val="bg1">
                  <a:lumMod val="75000"/>
                </a:schemeClr>
              </a:solidFill>
              <a:latin typeface="Courier New" pitchFamily="49" charset="0"/>
              <a:cs typeface="Courier New" pitchFamily="49" charset="0"/>
            </a:endParaRPr>
          </a:p>
          <a:p>
            <a:pPr marL="0" indent="0">
              <a:buNone/>
            </a:pPr>
            <a:r>
              <a:rPr lang="en-US" sz="2000" b="1" dirty="0" smtClean="0">
                <a:solidFill>
                  <a:schemeClr val="bg1">
                    <a:lumMod val="75000"/>
                  </a:schemeClr>
                </a:solidFill>
                <a:latin typeface="Courier New" pitchFamily="49" charset="0"/>
                <a:cs typeface="Courier New" pitchFamily="49" charset="0"/>
              </a:rPr>
              <a:t>  } else { </a:t>
            </a:r>
            <a:r>
              <a:rPr lang="en-US" sz="2000" b="1" dirty="0" err="1" smtClean="0">
                <a:solidFill>
                  <a:schemeClr val="bg1">
                    <a:lumMod val="75000"/>
                  </a:schemeClr>
                </a:solidFill>
                <a:latin typeface="Courier New" pitchFamily="49" charset="0"/>
                <a:cs typeface="Courier New" pitchFamily="49" charset="0"/>
              </a:rPr>
              <a:t>undisclosedLocation</a:t>
            </a:r>
            <a:r>
              <a:rPr lang="en-US" sz="2000" b="1" dirty="0" smtClean="0">
                <a:solidFill>
                  <a:schemeClr val="bg1">
                    <a:lumMod val="75000"/>
                  </a:schemeClr>
                </a:solidFill>
                <a:latin typeface="Courier New" pitchFamily="49" charset="0"/>
                <a:cs typeface="Courier New" pitchFamily="49" charset="0"/>
              </a:rPr>
              <a:t>; }</a:t>
            </a:r>
            <a:endParaRPr lang="en-US" sz="2000" b="1" dirty="0">
              <a:solidFill>
                <a:schemeClr val="bg1">
                  <a:lumMod val="75000"/>
                </a:schemeClr>
              </a:solidFill>
              <a:latin typeface="Courier New" pitchFamily="49" charset="0"/>
              <a:cs typeface="Courier New" pitchFamily="49" charset="0"/>
            </a:endParaRPr>
          </a:p>
          <a:p>
            <a:pPr marL="0" indent="0">
              <a:buNone/>
            </a:pPr>
            <a:r>
              <a:rPr lang="en-US" sz="2000" b="1" dirty="0" smtClean="0">
                <a:solidFill>
                  <a:schemeClr val="bg1">
                    <a:lumMod val="75000"/>
                  </a:schemeClr>
                </a:solidFill>
                <a:latin typeface="Courier New" pitchFamily="49" charset="0"/>
                <a:cs typeface="Courier New" pitchFamily="49" charset="0"/>
              </a:rPr>
              <a:t>}</a:t>
            </a:r>
            <a:endParaRPr lang="en-US" sz="2000" b="1" dirty="0">
              <a:solidFill>
                <a:schemeClr val="bg1">
                  <a:lumMod val="75000"/>
                </a:schemeClr>
              </a:solidFill>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fld id="{AE215CCB-3876-432A-9723-473B512A9DFC}" type="slidenum">
              <a:rPr lang="en-US" smtClean="0"/>
              <a:pPr/>
              <a:t>10</a:t>
            </a:fld>
            <a:endParaRPr lang="en-US"/>
          </a:p>
        </p:txBody>
      </p:sp>
      <p:sp>
        <p:nvSpPr>
          <p:cNvPr id="5" name="Content Placeholder 2"/>
          <p:cNvSpPr txBox="1">
            <a:spLocks/>
          </p:cNvSpPr>
          <p:nvPr/>
        </p:nvSpPr>
        <p:spPr>
          <a:xfrm>
            <a:off x="980421" y="4953000"/>
            <a:ext cx="7706379" cy="1371600"/>
          </a:xfrm>
          <a:prstGeom prst="rect">
            <a:avLst/>
          </a:prstGeom>
          <a:solidFill>
            <a:schemeClr val="accent3">
              <a:lumMod val="20000"/>
              <a:lumOff val="80000"/>
            </a:schemeClr>
          </a:solidFill>
        </p:spPr>
        <p:txBody>
          <a:bodyPr vert="horz" lIns="91440" tIns="45720" rIns="91440" bIns="45720" rtlCol="0" anchor="ctr" anchorCtr="0">
            <a:normAutofit/>
          </a:bodyPr>
          <a:lstStyle>
            <a:lvl1pPr marL="342900" indent="-342900" algn="l" defTabSz="914400" rtl="0" eaLnBrk="1" latinLnBrk="0" hangingPunct="1">
              <a:spcBef>
                <a:spcPct val="20000"/>
              </a:spcBef>
              <a:buFont typeface="Arial" pitchFamily="34" charset="0"/>
              <a:buChar char="•"/>
              <a:defRPr sz="4000" kern="1200">
                <a:solidFill>
                  <a:schemeClr val="tx1"/>
                </a:solidFill>
                <a:latin typeface="Gill Sans M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Gill Sans MT"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Gill Sans MT"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b="1" dirty="0" err="1" smtClean="0">
                <a:solidFill>
                  <a:schemeClr val="tx2"/>
                </a:solidFill>
                <a:latin typeface="Courier New" pitchFamily="49" charset="0"/>
                <a:cs typeface="Courier New" pitchFamily="49" charset="0"/>
              </a:rPr>
              <a:t>def</a:t>
            </a: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getLocation</a:t>
            </a:r>
            <a:r>
              <a:rPr lang="en-US" sz="2000" b="1" dirty="0" smtClean="0">
                <a:latin typeface="Courier New" pitchFamily="49" charset="0"/>
                <a:cs typeface="Courier New" pitchFamily="49" charset="0"/>
              </a:rPr>
              <a:t> (user</a:t>
            </a:r>
            <a:r>
              <a:rPr lang="en-US" sz="2000" b="1" dirty="0" smtClean="0">
                <a:solidFill>
                  <a:schemeClr val="tx1">
                    <a:lumMod val="50000"/>
                    <a:lumOff val="50000"/>
                  </a:schemeClr>
                </a:solidFill>
                <a:latin typeface="Courier New" pitchFamily="49" charset="0"/>
                <a:cs typeface="Courier New" pitchFamily="49" charset="0"/>
              </a:rPr>
              <a:t>: User</a:t>
            </a:r>
            <a:r>
              <a:rPr lang="en-US" sz="2000" b="1" dirty="0" smtClean="0">
                <a:latin typeface="Courier New" pitchFamily="49" charset="0"/>
                <a:cs typeface="Courier New" pitchFamily="49" charset="0"/>
              </a:rPr>
              <a:t>)</a:t>
            </a:r>
            <a:r>
              <a:rPr lang="en-US" sz="2000" b="1" dirty="0" smtClean="0">
                <a:solidFill>
                  <a:schemeClr val="bg1">
                    <a:lumMod val="50000"/>
                  </a:schemeClr>
                </a:solidFill>
                <a:latin typeface="Courier New" pitchFamily="49" charset="0"/>
                <a:cs typeface="Courier New" pitchFamily="49" charset="0"/>
              </a:rPr>
              <a:t>: Location </a:t>
            </a:r>
            <a:r>
              <a:rPr lang="en-US" sz="2000" b="1" dirty="0" smtClean="0">
                <a:latin typeface="Courier New" pitchFamily="49" charset="0"/>
                <a:cs typeface="Courier New" pitchFamily="49" charset="0"/>
              </a:rPr>
              <a:t>=</a:t>
            </a:r>
          </a:p>
          <a:p>
            <a:pPr marL="0" indent="0">
              <a:buFont typeface="Arial" pitchFamily="34" charset="0"/>
              <a:buNone/>
            </a:pPr>
            <a:r>
              <a:rPr lang="en-US" sz="2000" b="1" dirty="0">
                <a:latin typeface="Courier New" pitchFamily="49" charset="0"/>
                <a:cs typeface="Courier New" pitchFamily="49" charset="0"/>
              </a:rPr>
              <a:t> </a:t>
            </a: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user.location</a:t>
            </a:r>
            <a:r>
              <a:rPr lang="en-US" sz="2000" b="1" dirty="0" smtClean="0">
                <a:latin typeface="Courier New" pitchFamily="49" charset="0"/>
                <a:cs typeface="Courier New" pitchFamily="49" charset="0"/>
              </a:rPr>
              <a:t> </a:t>
            </a:r>
          </a:p>
        </p:txBody>
      </p:sp>
      <p:sp>
        <p:nvSpPr>
          <p:cNvPr id="6" name="TextBox 5"/>
          <p:cNvSpPr txBox="1"/>
          <p:nvPr/>
        </p:nvSpPr>
        <p:spPr>
          <a:xfrm rot="16200000">
            <a:off x="-756910" y="2824490"/>
            <a:ext cx="2971800" cy="523220"/>
          </a:xfrm>
          <a:prstGeom prst="rect">
            <a:avLst/>
          </a:prstGeom>
          <a:solidFill>
            <a:schemeClr val="bg1">
              <a:lumMod val="85000"/>
            </a:schemeClr>
          </a:solidFill>
        </p:spPr>
        <p:txBody>
          <a:bodyPr wrap="square" rtlCol="0">
            <a:spAutoFit/>
          </a:bodyPr>
          <a:lstStyle/>
          <a:p>
            <a:pPr algn="ctr"/>
            <a:r>
              <a:rPr lang="en-US" sz="2800" b="1" dirty="0" smtClean="0">
                <a:solidFill>
                  <a:schemeClr val="tx1">
                    <a:lumMod val="50000"/>
                    <a:lumOff val="50000"/>
                  </a:schemeClr>
                </a:solidFill>
                <a:latin typeface="Gill Sans MT" pitchFamily="34" charset="0"/>
              </a:rPr>
              <a:t>State of the Art</a:t>
            </a:r>
            <a:endParaRPr lang="en-US" sz="2800" b="1" dirty="0">
              <a:solidFill>
                <a:schemeClr val="tx1">
                  <a:lumMod val="50000"/>
                  <a:lumOff val="50000"/>
                </a:schemeClr>
              </a:solidFill>
              <a:latin typeface="Gill Sans MT" pitchFamily="34" charset="0"/>
            </a:endParaRPr>
          </a:p>
        </p:txBody>
      </p:sp>
      <p:sp>
        <p:nvSpPr>
          <p:cNvPr id="7" name="TextBox 6"/>
          <p:cNvSpPr txBox="1"/>
          <p:nvPr/>
        </p:nvSpPr>
        <p:spPr>
          <a:xfrm rot="16200000">
            <a:off x="33011" y="5377190"/>
            <a:ext cx="1371600" cy="523220"/>
          </a:xfrm>
          <a:prstGeom prst="rect">
            <a:avLst/>
          </a:prstGeom>
          <a:solidFill>
            <a:schemeClr val="accent3"/>
          </a:solidFill>
        </p:spPr>
        <p:txBody>
          <a:bodyPr wrap="square" rtlCol="0">
            <a:spAutoFit/>
          </a:bodyPr>
          <a:lstStyle/>
          <a:p>
            <a:pPr algn="ctr"/>
            <a:r>
              <a:rPr lang="en-US" sz="2800" b="1" dirty="0" smtClean="0">
                <a:latin typeface="Gill Sans MT" pitchFamily="34" charset="0"/>
              </a:rPr>
              <a:t>Jeeves</a:t>
            </a:r>
            <a:endParaRPr lang="en-US" sz="2800" b="1" dirty="0">
              <a:latin typeface="Gill Sans MT" pitchFamily="34" charset="0"/>
            </a:endParaRPr>
          </a:p>
        </p:txBody>
      </p:sp>
      <p:sp>
        <p:nvSpPr>
          <p:cNvPr id="13" name="Footer Placeholder 12"/>
          <p:cNvSpPr>
            <a:spLocks noGrp="1"/>
          </p:cNvSpPr>
          <p:nvPr>
            <p:ph type="ftr" sz="quarter" idx="11"/>
          </p:nvPr>
        </p:nvSpPr>
        <p:spPr/>
        <p:txBody>
          <a:bodyPr/>
          <a:lstStyle/>
          <a:p>
            <a:r>
              <a:rPr lang="en-US" smtClean="0"/>
              <a:t>Jean Yang @ POPL</a:t>
            </a:r>
            <a:endParaRPr lang="en-US" dirty="0"/>
          </a:p>
        </p:txBody>
      </p:sp>
      <p:sp>
        <p:nvSpPr>
          <p:cNvPr id="14" name="TextBox 13"/>
          <p:cNvSpPr txBox="1"/>
          <p:nvPr/>
        </p:nvSpPr>
        <p:spPr>
          <a:xfrm rot="20951089">
            <a:off x="2087185" y="2174757"/>
            <a:ext cx="4648200" cy="1569660"/>
          </a:xfrm>
          <a:prstGeom prst="rect">
            <a:avLst/>
          </a:prstGeom>
          <a:noFill/>
        </p:spPr>
        <p:txBody>
          <a:bodyPr wrap="square" rtlCol="0">
            <a:spAutoFit/>
          </a:bodyPr>
          <a:lstStyle/>
          <a:p>
            <a:pPr algn="ctr"/>
            <a:r>
              <a:rPr lang="en-US" sz="4800" b="1" dirty="0" smtClean="0">
                <a:solidFill>
                  <a:srgbClr val="C00000"/>
                </a:solidFill>
                <a:latin typeface="Gill Sans MT" pitchFamily="34" charset="0"/>
              </a:rPr>
              <a:t>Policy + Functionality</a:t>
            </a:r>
            <a:endParaRPr lang="en-US" sz="4800" b="1" dirty="0">
              <a:solidFill>
                <a:srgbClr val="C00000"/>
              </a:solidFill>
              <a:latin typeface="Gill Sans MT" pitchFamily="34" charset="0"/>
            </a:endParaRPr>
          </a:p>
        </p:txBody>
      </p:sp>
    </p:spTree>
    <p:extLst>
      <p:ext uri="{BB962C8B-B14F-4D97-AF65-F5344CB8AC3E}">
        <p14:creationId xmlns:p14="http://schemas.microsoft.com/office/powerpoint/2010/main" val="12776531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 Outline</a:t>
            </a:r>
            <a:endParaRPr lang="en-US" dirty="0"/>
          </a:p>
        </p:txBody>
      </p:sp>
      <p:sp>
        <p:nvSpPr>
          <p:cNvPr id="6" name="TextBox 5"/>
          <p:cNvSpPr txBox="1"/>
          <p:nvPr/>
        </p:nvSpPr>
        <p:spPr>
          <a:xfrm>
            <a:off x="599769" y="3998893"/>
            <a:ext cx="1828800" cy="954107"/>
          </a:xfrm>
          <a:prstGeom prst="rect">
            <a:avLst/>
          </a:prstGeom>
          <a:noFill/>
        </p:spPr>
        <p:txBody>
          <a:bodyPr wrap="square" rtlCol="0">
            <a:spAutoFit/>
          </a:bodyPr>
          <a:lstStyle/>
          <a:p>
            <a:pPr algn="ctr"/>
            <a:r>
              <a:rPr lang="en-US" sz="2800" dirty="0" smtClean="0">
                <a:latin typeface="Gill Sans MT" pitchFamily="34" charset="0"/>
              </a:rPr>
              <a:t>Jeeves </a:t>
            </a:r>
            <a:r>
              <a:rPr lang="en-US" sz="2800" dirty="0">
                <a:latin typeface="Gill Sans MT" pitchFamily="34" charset="0"/>
              </a:rPr>
              <a:t>l</a:t>
            </a:r>
            <a:r>
              <a:rPr lang="en-US" sz="2800" dirty="0" smtClean="0">
                <a:latin typeface="Gill Sans MT" pitchFamily="34" charset="0"/>
              </a:rPr>
              <a:t>anguage</a:t>
            </a:r>
            <a:endParaRPr lang="en-US" sz="2800" dirty="0">
              <a:latin typeface="Gill Sans MT" pitchFamily="34" charset="0"/>
            </a:endParaRPr>
          </a:p>
        </p:txBody>
      </p:sp>
      <p:sp>
        <p:nvSpPr>
          <p:cNvPr id="9" name="TextBox 8"/>
          <p:cNvSpPr txBox="1"/>
          <p:nvPr/>
        </p:nvSpPr>
        <p:spPr>
          <a:xfrm>
            <a:off x="3657600" y="3998893"/>
            <a:ext cx="1828800" cy="954107"/>
          </a:xfrm>
          <a:prstGeom prst="rect">
            <a:avLst/>
          </a:prstGeom>
          <a:noFill/>
        </p:spPr>
        <p:txBody>
          <a:bodyPr wrap="square" rtlCol="0">
            <a:spAutoFit/>
          </a:bodyPr>
          <a:lstStyle/>
          <a:p>
            <a:pPr algn="ctr"/>
            <a:r>
              <a:rPr lang="en-US" sz="2800" dirty="0" smtClean="0">
                <a:latin typeface="Gill Sans MT" pitchFamily="34" charset="0"/>
              </a:rPr>
              <a:t>How it works</a:t>
            </a:r>
            <a:endParaRPr lang="en-US" sz="2800" dirty="0">
              <a:latin typeface="Gill Sans MT" pitchFamily="34" charset="0"/>
            </a:endParaRPr>
          </a:p>
        </p:txBody>
      </p:sp>
      <p:sp>
        <p:nvSpPr>
          <p:cNvPr id="11" name="TextBox 10"/>
          <p:cNvSpPr txBox="1"/>
          <p:nvPr/>
        </p:nvSpPr>
        <p:spPr>
          <a:xfrm>
            <a:off x="6705600" y="3998893"/>
            <a:ext cx="1828800" cy="954107"/>
          </a:xfrm>
          <a:prstGeom prst="rect">
            <a:avLst/>
          </a:prstGeom>
          <a:noFill/>
        </p:spPr>
        <p:txBody>
          <a:bodyPr wrap="square" rtlCol="0">
            <a:spAutoFit/>
          </a:bodyPr>
          <a:lstStyle/>
          <a:p>
            <a:pPr algn="ctr"/>
            <a:r>
              <a:rPr lang="en-US" sz="2800" dirty="0" smtClean="0">
                <a:latin typeface="Gill Sans MT" pitchFamily="34" charset="0"/>
              </a:rPr>
              <a:t>Coding in Jeeves</a:t>
            </a:r>
            <a:endParaRPr lang="en-US" sz="2800" dirty="0">
              <a:latin typeface="Gill Sans MT" pitchFamily="34" charset="0"/>
            </a:endParaRPr>
          </a:p>
        </p:txBody>
      </p:sp>
      <p:sp>
        <p:nvSpPr>
          <p:cNvPr id="7" name="Rectangle 6"/>
          <p:cNvSpPr/>
          <p:nvPr/>
        </p:nvSpPr>
        <p:spPr>
          <a:xfrm>
            <a:off x="304800" y="1600200"/>
            <a:ext cx="2362200" cy="35052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AE215CCB-3876-432A-9723-473B512A9DFC}" type="slidenum">
              <a:rPr lang="en-US" smtClean="0"/>
              <a:pPr/>
              <a:t>11</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144" y="1828799"/>
            <a:ext cx="2195512" cy="205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own Arrow 14"/>
          <p:cNvSpPr/>
          <p:nvPr/>
        </p:nvSpPr>
        <p:spPr>
          <a:xfrm>
            <a:off x="4230900" y="2216687"/>
            <a:ext cx="1143000" cy="355063"/>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Gill Sans MT" pitchFamily="34" charset="0"/>
            </a:endParaRPr>
          </a:p>
        </p:txBody>
      </p:sp>
      <p:sp>
        <p:nvSpPr>
          <p:cNvPr id="16" name="Rectangle 15"/>
          <p:cNvSpPr/>
          <p:nvPr/>
        </p:nvSpPr>
        <p:spPr>
          <a:xfrm>
            <a:off x="4319192" y="2604974"/>
            <a:ext cx="984403" cy="392995"/>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7" name="Rectangle 16"/>
          <p:cNvSpPr/>
          <p:nvPr/>
        </p:nvSpPr>
        <p:spPr>
          <a:xfrm>
            <a:off x="4305739" y="3572960"/>
            <a:ext cx="997856" cy="251326"/>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8" name="Rectangle 17"/>
          <p:cNvSpPr/>
          <p:nvPr/>
        </p:nvSpPr>
        <p:spPr>
          <a:xfrm>
            <a:off x="4344827" y="1788577"/>
            <a:ext cx="958768" cy="26152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9" name="Rectangle 18"/>
          <p:cNvSpPr/>
          <p:nvPr/>
        </p:nvSpPr>
        <p:spPr>
          <a:xfrm>
            <a:off x="3467099" y="2133601"/>
            <a:ext cx="2247901" cy="135255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480159" y="1788577"/>
            <a:ext cx="864668" cy="261525"/>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grpSp>
        <p:nvGrpSpPr>
          <p:cNvPr id="21" name="Group 20"/>
          <p:cNvGrpSpPr/>
          <p:nvPr/>
        </p:nvGrpSpPr>
        <p:grpSpPr>
          <a:xfrm>
            <a:off x="5343525" y="3333973"/>
            <a:ext cx="284244" cy="282139"/>
            <a:chOff x="6460883" y="4194512"/>
            <a:chExt cx="820171" cy="814097"/>
          </a:xfrm>
        </p:grpSpPr>
        <p:sp>
          <p:nvSpPr>
            <p:cNvPr id="22" name="Oval 21"/>
            <p:cNvSpPr/>
            <p:nvPr/>
          </p:nvSpPr>
          <p:spPr>
            <a:xfrm>
              <a:off x="6473909" y="4194512"/>
              <a:ext cx="807145" cy="814097"/>
            </a:xfrm>
            <a:prstGeom prst="ellipse">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 descr="C:\Users\jeanyang\AppData\Local\Microsoft\Windows\Temporary Internet Files\Content.IE5\M39SQ24O\MC90043395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60883" y="4218689"/>
              <a:ext cx="765743" cy="765743"/>
            </a:xfrm>
            <a:prstGeom prst="rect">
              <a:avLst/>
            </a:prstGeom>
            <a:noFill/>
            <a:extLst>
              <a:ext uri="{909E8E84-426E-40DD-AFC4-6F175D3DCCD1}">
                <a14:hiddenFill xmlns:a14="http://schemas.microsoft.com/office/drawing/2010/main">
                  <a:solidFill>
                    <a:srgbClr val="FFFFFF"/>
                  </a:solidFill>
                </a14:hiddenFill>
              </a:ext>
            </a:extLst>
          </p:spPr>
        </p:pic>
      </p:grpSp>
      <p:sp>
        <p:nvSpPr>
          <p:cNvPr id="25" name="Down Arrow 24"/>
          <p:cNvSpPr/>
          <p:nvPr/>
        </p:nvSpPr>
        <p:spPr>
          <a:xfrm>
            <a:off x="4230900" y="3043780"/>
            <a:ext cx="1143000" cy="355063"/>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Gill Sans MT" pitchFamily="34" charset="0"/>
            </a:endParaRPr>
          </a:p>
        </p:txBody>
      </p:sp>
      <p:sp>
        <p:nvSpPr>
          <p:cNvPr id="26" name="Right Arrow 25"/>
          <p:cNvSpPr/>
          <p:nvPr/>
        </p:nvSpPr>
        <p:spPr>
          <a:xfrm>
            <a:off x="8353425" y="2855117"/>
            <a:ext cx="257176" cy="173060"/>
          </a:xfrm>
          <a:prstGeom prst="rightArrow">
            <a:avLst>
              <a:gd name="adj1" fmla="val 50000"/>
              <a:gd name="adj2" fmla="val 33704"/>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7479508" y="2466093"/>
            <a:ext cx="773906" cy="402488"/>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28" name="Rectangle 27"/>
          <p:cNvSpPr/>
          <p:nvPr/>
        </p:nvSpPr>
        <p:spPr>
          <a:xfrm>
            <a:off x="6705600" y="1991607"/>
            <a:ext cx="685800" cy="876974"/>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32" name="Rectangle 31"/>
          <p:cNvSpPr/>
          <p:nvPr/>
        </p:nvSpPr>
        <p:spPr>
          <a:xfrm>
            <a:off x="7479508" y="1981200"/>
            <a:ext cx="764380" cy="41708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000" dirty="0" smtClean="0">
              <a:solidFill>
                <a:schemeClr val="tx1"/>
              </a:solidFill>
              <a:latin typeface="Gill Sans MT" pitchFamily="34" charset="0"/>
            </a:endParaRPr>
          </a:p>
        </p:txBody>
      </p:sp>
      <p:sp>
        <p:nvSpPr>
          <p:cNvPr id="35" name="Rectangle 34"/>
          <p:cNvSpPr/>
          <p:nvPr/>
        </p:nvSpPr>
        <p:spPr>
          <a:xfrm>
            <a:off x="8353425" y="2571750"/>
            <a:ext cx="180975" cy="168662"/>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cxnSp>
        <p:nvCxnSpPr>
          <p:cNvPr id="38" name="Straight Connector 37"/>
          <p:cNvCxnSpPr/>
          <p:nvPr/>
        </p:nvCxnSpPr>
        <p:spPr>
          <a:xfrm flipV="1">
            <a:off x="6705601" y="2959869"/>
            <a:ext cx="1547813" cy="1"/>
          </a:xfrm>
          <a:prstGeom prst="line">
            <a:avLst/>
          </a:prstGeom>
          <a:ln w="381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6705601" y="3067231"/>
            <a:ext cx="1547812" cy="45613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13" name="Footer Placeholder 12"/>
          <p:cNvSpPr>
            <a:spLocks noGrp="1"/>
          </p:cNvSpPr>
          <p:nvPr>
            <p:ph type="ftr" sz="quarter" idx="11"/>
          </p:nvPr>
        </p:nvSpPr>
        <p:spPr/>
        <p:txBody>
          <a:bodyPr/>
          <a:lstStyle/>
          <a:p>
            <a:r>
              <a:rPr lang="en-US" smtClean="0"/>
              <a:t>Jean Yang @ POPL</a:t>
            </a:r>
            <a:endParaRPr lang="en-US" dirty="0"/>
          </a:p>
        </p:txBody>
      </p:sp>
    </p:spTree>
    <p:extLst>
      <p:ext uri="{BB962C8B-B14F-4D97-AF65-F5344CB8AC3E}">
        <p14:creationId xmlns:p14="http://schemas.microsoft.com/office/powerpoint/2010/main" val="241614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1" grpId="0"/>
      <p:bldP spid="7" grpId="0" animBg="1"/>
      <p:bldP spid="15" grpId="0" animBg="1"/>
      <p:bldP spid="16" grpId="0" animBg="1"/>
      <p:bldP spid="17" grpId="0" animBg="1"/>
      <p:bldP spid="18" grpId="0" animBg="1"/>
      <p:bldP spid="19" grpId="0" animBg="1"/>
      <p:bldP spid="20" grpId="0" animBg="1"/>
      <p:bldP spid="25" grpId="0" animBg="1"/>
      <p:bldP spid="26" grpId="0" animBg="1"/>
      <p:bldP spid="27" grpId="0" animBg="1"/>
      <p:bldP spid="28" grpId="0" animBg="1"/>
      <p:bldP spid="32" grpId="0" animBg="1"/>
      <p:bldP spid="35" grpId="0" animBg="1"/>
      <p:bldP spid="4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Jeeves Language</a:t>
            </a:r>
            <a:endParaRPr lang="en-US" sz="5400" b="1" dirty="0"/>
          </a:p>
        </p:txBody>
      </p:sp>
      <p:sp>
        <p:nvSpPr>
          <p:cNvPr id="17" name="Down Arrow 16"/>
          <p:cNvSpPr/>
          <p:nvPr/>
        </p:nvSpPr>
        <p:spPr>
          <a:xfrm>
            <a:off x="3200400" y="4312874"/>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20" name="Down Arrow 19"/>
          <p:cNvSpPr/>
          <p:nvPr/>
        </p:nvSpPr>
        <p:spPr>
          <a:xfrm>
            <a:off x="3200400" y="2334710"/>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Gill Sans MT" pitchFamily="34" charset="0"/>
              </a:rPr>
              <a:t>F</a:t>
            </a:r>
            <a:r>
              <a:rPr lang="en-US" sz="2800" dirty="0" smtClean="0">
                <a:solidFill>
                  <a:schemeClr val="tx1"/>
                </a:solidFill>
                <a:latin typeface="Gill Sans MT" pitchFamily="34" charset="0"/>
              </a:rPr>
              <a:t>unction</a:t>
            </a:r>
            <a:endParaRPr lang="en-US" sz="2800" dirty="0">
              <a:solidFill>
                <a:schemeClr val="tx1"/>
              </a:solidFill>
              <a:latin typeface="Gill Sans MT" pitchFamily="34" charset="0"/>
            </a:endParaRPr>
          </a:p>
        </p:txBody>
      </p:sp>
      <p:sp>
        <p:nvSpPr>
          <p:cNvPr id="21" name="Rectangle 20"/>
          <p:cNvSpPr/>
          <p:nvPr/>
        </p:nvSpPr>
        <p:spPr>
          <a:xfrm>
            <a:off x="3429000" y="3477710"/>
            <a:ext cx="2327910" cy="609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dirty="0" smtClean="0">
                <a:solidFill>
                  <a:schemeClr val="tx1"/>
                </a:solidFill>
                <a:latin typeface="Gill Sans MT" pitchFamily="34" charset="0"/>
              </a:rPr>
              <a:t>Tagged</a:t>
            </a:r>
            <a:r>
              <a:rPr lang="en-US" sz="2800" dirty="0" smtClean="0">
                <a:solidFill>
                  <a:schemeClr val="tx1"/>
                </a:solidFill>
                <a:latin typeface="Gill Sans MT" pitchFamily="34" charset="0"/>
              </a:rPr>
              <a:t> </a:t>
            </a:r>
            <a:r>
              <a:rPr lang="en-US" sz="2800" dirty="0" smtClean="0">
                <a:solidFill>
                  <a:schemeClr val="tx1"/>
                </a:solidFill>
                <a:latin typeface="Gill Sans MT" pitchFamily="34" charset="0"/>
              </a:rPr>
              <a:t>data</a:t>
            </a:r>
          </a:p>
        </p:txBody>
      </p:sp>
      <p:sp>
        <p:nvSpPr>
          <p:cNvPr id="22" name="Rectangle 21"/>
          <p:cNvSpPr/>
          <p:nvPr/>
        </p:nvSpPr>
        <p:spPr>
          <a:xfrm>
            <a:off x="3387090" y="5458910"/>
            <a:ext cx="2327910" cy="609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dirty="0" smtClean="0">
                <a:solidFill>
                  <a:schemeClr val="tx1"/>
                </a:solidFill>
                <a:latin typeface="Gill Sans MT" pitchFamily="34" charset="0"/>
              </a:rPr>
              <a:t>Scrubbed data</a:t>
            </a:r>
          </a:p>
        </p:txBody>
      </p:sp>
      <p:sp>
        <p:nvSpPr>
          <p:cNvPr id="23" name="Rectangle 22"/>
          <p:cNvSpPr/>
          <p:nvPr/>
        </p:nvSpPr>
        <p:spPr>
          <a:xfrm>
            <a:off x="3387090" y="1496510"/>
            <a:ext cx="2327910" cy="609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dirty="0" smtClean="0">
                <a:solidFill>
                  <a:schemeClr val="tx1"/>
                </a:solidFill>
                <a:latin typeface="Gill Sans MT" pitchFamily="34" charset="0"/>
              </a:rPr>
              <a:t>Data</a:t>
            </a:r>
          </a:p>
        </p:txBody>
      </p:sp>
      <p:sp>
        <p:nvSpPr>
          <p:cNvPr id="6" name="Rectangle 5"/>
          <p:cNvSpPr/>
          <p:nvPr/>
        </p:nvSpPr>
        <p:spPr>
          <a:xfrm>
            <a:off x="1371600" y="2182310"/>
            <a:ext cx="6477000" cy="31242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6442740" y="1219200"/>
            <a:ext cx="2167860" cy="461665"/>
          </a:xfrm>
          <a:prstGeom prst="rect">
            <a:avLst/>
          </a:prstGeom>
          <a:noFill/>
        </p:spPr>
        <p:txBody>
          <a:bodyPr wrap="square" rtlCol="0">
            <a:spAutoFit/>
          </a:bodyPr>
          <a:lstStyle/>
          <a:p>
            <a:r>
              <a:rPr lang="en-US" sz="2400" dirty="0" smtClean="0">
                <a:latin typeface="Gill Sans MT" pitchFamily="34" charset="0"/>
              </a:rPr>
              <a:t>Sensitive values</a:t>
            </a:r>
            <a:endParaRPr lang="en-US" sz="2400" dirty="0">
              <a:latin typeface="Gill Sans MT" pitchFamily="34" charset="0"/>
            </a:endParaRPr>
          </a:p>
        </p:txBody>
      </p:sp>
      <p:sp>
        <p:nvSpPr>
          <p:cNvPr id="28" name="Oval 27"/>
          <p:cNvSpPr/>
          <p:nvPr/>
        </p:nvSpPr>
        <p:spPr>
          <a:xfrm>
            <a:off x="6046838" y="1240870"/>
            <a:ext cx="395902" cy="37377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1</a:t>
            </a:r>
            <a:endParaRPr lang="en-US" sz="2400" dirty="0">
              <a:solidFill>
                <a:schemeClr val="tx1"/>
              </a:solidFill>
              <a:latin typeface="Gill Sans MT" pitchFamily="34" charset="0"/>
            </a:endParaRPr>
          </a:p>
        </p:txBody>
      </p:sp>
      <p:sp>
        <p:nvSpPr>
          <p:cNvPr id="29" name="Rectangle 28"/>
          <p:cNvSpPr/>
          <p:nvPr/>
        </p:nvSpPr>
        <p:spPr>
          <a:xfrm>
            <a:off x="1371600" y="1496510"/>
            <a:ext cx="2015490" cy="609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dirty="0" smtClean="0">
                <a:solidFill>
                  <a:schemeClr val="tx1"/>
                </a:solidFill>
                <a:latin typeface="Gill Sans MT" pitchFamily="34" charset="0"/>
              </a:rPr>
              <a:t>Policy</a:t>
            </a:r>
          </a:p>
        </p:txBody>
      </p:sp>
      <p:sp>
        <p:nvSpPr>
          <p:cNvPr id="30" name="TextBox 29"/>
          <p:cNvSpPr txBox="1"/>
          <p:nvPr/>
        </p:nvSpPr>
        <p:spPr>
          <a:xfrm>
            <a:off x="6442740" y="1676400"/>
            <a:ext cx="2167860" cy="461665"/>
          </a:xfrm>
          <a:prstGeom prst="rect">
            <a:avLst/>
          </a:prstGeom>
          <a:noFill/>
        </p:spPr>
        <p:txBody>
          <a:bodyPr wrap="square" rtlCol="0">
            <a:spAutoFit/>
          </a:bodyPr>
          <a:lstStyle/>
          <a:p>
            <a:r>
              <a:rPr lang="en-US" sz="2400" dirty="0" smtClean="0">
                <a:latin typeface="Gill Sans MT" pitchFamily="34" charset="0"/>
              </a:rPr>
              <a:t>Policies</a:t>
            </a:r>
            <a:endParaRPr lang="en-US" sz="2400" dirty="0">
              <a:latin typeface="Gill Sans MT" pitchFamily="34" charset="0"/>
            </a:endParaRPr>
          </a:p>
        </p:txBody>
      </p:sp>
      <p:sp>
        <p:nvSpPr>
          <p:cNvPr id="32" name="Oval 31"/>
          <p:cNvSpPr/>
          <p:nvPr/>
        </p:nvSpPr>
        <p:spPr>
          <a:xfrm>
            <a:off x="6046839" y="1732331"/>
            <a:ext cx="395901" cy="37377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Gill Sans MT" pitchFamily="34" charset="0"/>
              </a:rPr>
              <a:t>2</a:t>
            </a:r>
          </a:p>
        </p:txBody>
      </p:sp>
      <p:grpSp>
        <p:nvGrpSpPr>
          <p:cNvPr id="9" name="Group 8"/>
          <p:cNvGrpSpPr/>
          <p:nvPr/>
        </p:nvGrpSpPr>
        <p:grpSpPr>
          <a:xfrm>
            <a:off x="6148905" y="4823261"/>
            <a:ext cx="820171" cy="814097"/>
            <a:chOff x="6460883" y="4194512"/>
            <a:chExt cx="820171" cy="814097"/>
          </a:xfrm>
        </p:grpSpPr>
        <p:sp>
          <p:nvSpPr>
            <p:cNvPr id="41" name="Oval 40"/>
            <p:cNvSpPr/>
            <p:nvPr/>
          </p:nvSpPr>
          <p:spPr>
            <a:xfrm>
              <a:off x="6473909" y="4194512"/>
              <a:ext cx="807145" cy="814097"/>
            </a:xfrm>
            <a:prstGeom prst="ellipse">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2" name="Picture 2" descr="C:\Users\jeanyang\AppData\Local\Microsoft\Windows\Temporary Internet Files\Content.IE5\M39SQ24O\MC90043395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60883" y="4218689"/>
              <a:ext cx="765743" cy="765743"/>
            </a:xfrm>
            <a:prstGeom prst="rect">
              <a:avLst/>
            </a:prstGeom>
            <a:noFill/>
            <a:extLst>
              <a:ext uri="{909E8E84-426E-40DD-AFC4-6F175D3DCCD1}">
                <a14:hiddenFill xmlns:a14="http://schemas.microsoft.com/office/drawing/2010/main">
                  <a:solidFill>
                    <a:srgbClr val="FFFFFF"/>
                  </a:solidFill>
                </a14:hiddenFill>
              </a:ext>
            </a:extLst>
          </p:spPr>
        </p:pic>
      </p:grpSp>
      <p:sp>
        <p:nvSpPr>
          <p:cNvPr id="46" name="TextBox 45"/>
          <p:cNvSpPr txBox="1"/>
          <p:nvPr/>
        </p:nvSpPr>
        <p:spPr>
          <a:xfrm>
            <a:off x="1843702" y="2258510"/>
            <a:ext cx="1890098" cy="1200329"/>
          </a:xfrm>
          <a:prstGeom prst="rect">
            <a:avLst/>
          </a:prstGeom>
          <a:noFill/>
        </p:spPr>
        <p:txBody>
          <a:bodyPr wrap="square" rtlCol="0">
            <a:spAutoFit/>
          </a:bodyPr>
          <a:lstStyle/>
          <a:p>
            <a:r>
              <a:rPr lang="en-US" sz="2400" dirty="0" smtClean="0">
                <a:latin typeface="Gill Sans MT" pitchFamily="34" charset="0"/>
              </a:rPr>
              <a:t>Automatic contextual enforcement</a:t>
            </a:r>
          </a:p>
        </p:txBody>
      </p:sp>
      <p:sp>
        <p:nvSpPr>
          <p:cNvPr id="47" name="Oval 46"/>
          <p:cNvSpPr/>
          <p:nvPr/>
        </p:nvSpPr>
        <p:spPr>
          <a:xfrm>
            <a:off x="1447800" y="2280180"/>
            <a:ext cx="395902" cy="37377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Gill Sans MT" pitchFamily="34" charset="0"/>
              </a:rPr>
              <a:t>3</a:t>
            </a:r>
          </a:p>
        </p:txBody>
      </p:sp>
      <p:sp>
        <p:nvSpPr>
          <p:cNvPr id="3" name="Slide Number Placeholder 2"/>
          <p:cNvSpPr>
            <a:spLocks noGrp="1"/>
          </p:cNvSpPr>
          <p:nvPr>
            <p:ph type="sldNum" sz="quarter" idx="12"/>
          </p:nvPr>
        </p:nvSpPr>
        <p:spPr/>
        <p:txBody>
          <a:bodyPr/>
          <a:lstStyle/>
          <a:p>
            <a:fld id="{AE215CCB-3876-432A-9723-473B512A9DFC}" type="slidenum">
              <a:rPr lang="en-US" smtClean="0"/>
              <a:pPr/>
              <a:t>12</a:t>
            </a:fld>
            <a:endParaRPr lang="en-US"/>
          </a:p>
        </p:txBody>
      </p:sp>
      <p:sp>
        <p:nvSpPr>
          <p:cNvPr id="7" name="Footer Placeholder 6"/>
          <p:cNvSpPr>
            <a:spLocks noGrp="1"/>
          </p:cNvSpPr>
          <p:nvPr>
            <p:ph type="ftr" sz="quarter" idx="11"/>
          </p:nvPr>
        </p:nvSpPr>
        <p:spPr/>
        <p:txBody>
          <a:bodyPr/>
          <a:lstStyle/>
          <a:p>
            <a:r>
              <a:rPr lang="en-US" smtClean="0"/>
              <a:t>Jean Yang @ POPL</a:t>
            </a:r>
            <a:endParaRPr lang="en-US"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2434"/>
    </mc:Choice>
    <mc:Fallback xmlns="">
      <p:transition spd="slow" advTm="2243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animBg="1"/>
      <p:bldP spid="21" grpId="0" animBg="1"/>
      <p:bldP spid="22" grpId="0" animBg="1"/>
      <p:bldP spid="23" grpId="0" animBg="1"/>
      <p:bldP spid="6" grpId="0" animBg="1"/>
      <p:bldP spid="27" grpId="0"/>
      <p:bldP spid="28" grpId="0" animBg="1"/>
      <p:bldP spid="29" grpId="0" animBg="1"/>
      <p:bldP spid="30" grpId="0"/>
      <p:bldP spid="32" grpId="0" animBg="1"/>
      <p:bldP spid="46" grpId="0"/>
      <p:bldP spid="4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057400" y="1181487"/>
            <a:ext cx="5029200" cy="1862048"/>
          </a:xfrm>
          <a:prstGeom prst="rect">
            <a:avLst/>
          </a:prstGeom>
          <a:noFill/>
        </p:spPr>
        <p:txBody>
          <a:bodyPr wrap="square" rtlCol="0">
            <a:spAutoFit/>
          </a:bodyPr>
          <a:lstStyle/>
          <a:p>
            <a:pPr algn="ctr"/>
            <a:r>
              <a:rPr lang="en-US" sz="11500" dirty="0" smtClean="0">
                <a:latin typeface="Gill Sans MT" pitchFamily="34" charset="0"/>
                <a:sym typeface="Symbol"/>
              </a:rPr>
              <a:t>   |   </a:t>
            </a:r>
            <a:endParaRPr lang="en-US" sz="11500" dirty="0">
              <a:latin typeface="Gill Sans MT" pitchFamily="34" charset="0"/>
            </a:endParaRPr>
          </a:p>
        </p:txBody>
      </p:sp>
      <p:sp>
        <p:nvSpPr>
          <p:cNvPr id="46" name="Rectangle 45"/>
          <p:cNvSpPr/>
          <p:nvPr/>
        </p:nvSpPr>
        <p:spPr>
          <a:xfrm>
            <a:off x="4905823" y="1976735"/>
            <a:ext cx="858805" cy="65195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dirty="0" smtClean="0">
                <a:solidFill>
                  <a:schemeClr val="tx1"/>
                </a:solidFill>
                <a:latin typeface="Gill Sans MT" pitchFamily="34" charset="0"/>
              </a:rPr>
              <a:t>Secret club</a:t>
            </a:r>
            <a:endParaRPr lang="en-US" dirty="0">
              <a:solidFill>
                <a:schemeClr val="tx1"/>
              </a:solidFill>
              <a:latin typeface="Gill Sans MT" pitchFamily="34" charset="0"/>
            </a:endParaRPr>
          </a:p>
        </p:txBody>
      </p:sp>
      <p:pic>
        <p:nvPicPr>
          <p:cNvPr id="50" name="Picture 5" descr="C:\Users\jeanyang\AppData\Local\Microsoft\Windows\Temporary Internet Files\Content.IE5\BORHUVZQ\MC90034082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43902" y="2259349"/>
            <a:ext cx="552098" cy="552098"/>
          </a:xfrm>
          <a:prstGeom prst="rect">
            <a:avLst/>
          </a:prstGeom>
          <a:noFill/>
          <a:extLst>
            <a:ext uri="{909E8E84-426E-40DD-AFC4-6F175D3DCCD1}">
              <a14:hiddenFill xmlns:a14="http://schemas.microsoft.com/office/drawing/2010/main">
                <a:solidFill>
                  <a:srgbClr val="FFFFFF"/>
                </a:solidFill>
              </a14:hiddenFill>
            </a:ext>
          </a:extLst>
        </p:spPr>
      </p:pic>
      <p:grpSp>
        <p:nvGrpSpPr>
          <p:cNvPr id="40" name="Group 39"/>
          <p:cNvGrpSpPr/>
          <p:nvPr/>
        </p:nvGrpSpPr>
        <p:grpSpPr>
          <a:xfrm>
            <a:off x="7067550" y="3648075"/>
            <a:ext cx="933450" cy="1228725"/>
            <a:chOff x="2209800" y="2357862"/>
            <a:chExt cx="933450" cy="1228725"/>
          </a:xfrm>
        </p:grpSpPr>
        <p:pic>
          <p:nvPicPr>
            <p:cNvPr id="4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357862"/>
              <a:ext cx="93345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TextBox 43"/>
            <p:cNvSpPr txBox="1"/>
            <p:nvPr/>
          </p:nvSpPr>
          <p:spPr>
            <a:xfrm>
              <a:off x="2376949" y="2438400"/>
              <a:ext cx="628650" cy="523220"/>
            </a:xfrm>
            <a:prstGeom prst="rect">
              <a:avLst/>
            </a:prstGeom>
            <a:noFill/>
          </p:spPr>
          <p:txBody>
            <a:bodyPr wrap="square" rtlCol="0">
              <a:spAutoFit/>
            </a:bodyPr>
            <a:lstStyle/>
            <a:p>
              <a:pPr algn="ctr"/>
              <a:r>
                <a:rPr lang="en-US" sz="2800" dirty="0" smtClean="0">
                  <a:latin typeface="Gill Sans MT" pitchFamily="34" charset="0"/>
                </a:rPr>
                <a:t>A</a:t>
              </a:r>
              <a:endParaRPr lang="en-US" sz="2800" dirty="0">
                <a:latin typeface="Gill Sans MT" pitchFamily="34" charset="0"/>
              </a:endParaRPr>
            </a:p>
          </p:txBody>
        </p:sp>
      </p:grpSp>
      <p:sp>
        <p:nvSpPr>
          <p:cNvPr id="7" name="Down Arrow 6"/>
          <p:cNvSpPr/>
          <p:nvPr/>
        </p:nvSpPr>
        <p:spPr>
          <a:xfrm rot="3184336">
            <a:off x="3880742" y="3626948"/>
            <a:ext cx="418371" cy="609600"/>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18352977">
            <a:off x="4831450" y="3626949"/>
            <a:ext cx="418371" cy="609600"/>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1371600" y="2967335"/>
            <a:ext cx="3163863" cy="461665"/>
          </a:xfrm>
          <a:prstGeom prst="rect">
            <a:avLst/>
          </a:prstGeom>
          <a:noFill/>
        </p:spPr>
        <p:txBody>
          <a:bodyPr wrap="square" rtlCol="0">
            <a:spAutoFit/>
          </a:bodyPr>
          <a:lstStyle/>
          <a:p>
            <a:pPr algn="r"/>
            <a:r>
              <a:rPr lang="en-US" sz="2400" dirty="0" smtClean="0">
                <a:solidFill>
                  <a:srgbClr val="C00000"/>
                </a:solidFill>
                <a:latin typeface="Gill Sans MT" pitchFamily="34" charset="0"/>
              </a:rPr>
              <a:t>Low confidentiality</a:t>
            </a:r>
            <a:endParaRPr lang="en-US" sz="2400" dirty="0">
              <a:solidFill>
                <a:srgbClr val="C00000"/>
              </a:solidFill>
              <a:latin typeface="Gill Sans MT" pitchFamily="34" charset="0"/>
            </a:endParaRPr>
          </a:p>
        </p:txBody>
      </p:sp>
      <p:sp>
        <p:nvSpPr>
          <p:cNvPr id="41" name="TextBox 40"/>
          <p:cNvSpPr txBox="1"/>
          <p:nvPr/>
        </p:nvSpPr>
        <p:spPr>
          <a:xfrm>
            <a:off x="4760937" y="2967335"/>
            <a:ext cx="3163863" cy="461665"/>
          </a:xfrm>
          <a:prstGeom prst="rect">
            <a:avLst/>
          </a:prstGeom>
          <a:noFill/>
        </p:spPr>
        <p:txBody>
          <a:bodyPr wrap="square" rtlCol="0">
            <a:spAutoFit/>
          </a:bodyPr>
          <a:lstStyle/>
          <a:p>
            <a:r>
              <a:rPr lang="en-US" sz="2400" dirty="0" smtClean="0">
                <a:solidFill>
                  <a:srgbClr val="C00000"/>
                </a:solidFill>
                <a:latin typeface="Gill Sans MT" pitchFamily="34" charset="0"/>
              </a:rPr>
              <a:t>High confidentiality</a:t>
            </a:r>
            <a:endParaRPr lang="en-US" sz="2400" dirty="0">
              <a:solidFill>
                <a:srgbClr val="C00000"/>
              </a:solidFill>
              <a:latin typeface="Gill Sans MT" pitchFamily="34" charset="0"/>
            </a:endParaRPr>
          </a:p>
        </p:txBody>
      </p:sp>
      <p:sp>
        <p:nvSpPr>
          <p:cNvPr id="13" name="Oval 12"/>
          <p:cNvSpPr/>
          <p:nvPr/>
        </p:nvSpPr>
        <p:spPr>
          <a:xfrm>
            <a:off x="3276600" y="1748135"/>
            <a:ext cx="1026950" cy="1065691"/>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4793273" y="1748135"/>
            <a:ext cx="1026950" cy="1065691"/>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3352800" y="1976735"/>
            <a:ext cx="858805" cy="6519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dirty="0" smtClean="0">
                <a:solidFill>
                  <a:schemeClr val="tx1"/>
                </a:solidFill>
                <a:latin typeface="Gill Sans MT" pitchFamily="34" charset="0"/>
              </a:rPr>
              <a:t>Diner</a:t>
            </a:r>
            <a:endParaRPr lang="en-US" dirty="0">
              <a:solidFill>
                <a:schemeClr val="tx1"/>
              </a:solidFill>
              <a:latin typeface="Gill Sans MT" pitchFamily="34" charset="0"/>
            </a:endParaRPr>
          </a:p>
        </p:txBody>
      </p:sp>
      <p:pic>
        <p:nvPicPr>
          <p:cNvPr id="34" name="Picture 2" descr="C:\Users\jeanyang\AppData\Local\Microsoft\Windows\Temporary Internet Files\Content.IE5\M39SQ24O\MC900433955[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200" y="5065177"/>
            <a:ext cx="1444208" cy="1444208"/>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jeanyang\AppData\Local\Microsoft\Windows\Temporary Internet Files\Content.IE5\GS10RQ46\MC900434878[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28558" y="4951696"/>
            <a:ext cx="1434442" cy="160478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4551649"/>
            <a:ext cx="1978092" cy="1391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4572000"/>
            <a:ext cx="1978092" cy="1391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7" name="Group 36"/>
          <p:cNvGrpSpPr/>
          <p:nvPr/>
        </p:nvGrpSpPr>
        <p:grpSpPr>
          <a:xfrm>
            <a:off x="1123950" y="3571875"/>
            <a:ext cx="933450" cy="1228725"/>
            <a:chOff x="2209800" y="2357862"/>
            <a:chExt cx="933450" cy="1228725"/>
          </a:xfrm>
        </p:grpSpPr>
        <p:pic>
          <p:nvPicPr>
            <p:cNvPr id="38"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357862"/>
              <a:ext cx="93345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 name="TextBox 38"/>
            <p:cNvSpPr txBox="1"/>
            <p:nvPr/>
          </p:nvSpPr>
          <p:spPr>
            <a:xfrm>
              <a:off x="2376949" y="2438400"/>
              <a:ext cx="628650" cy="523220"/>
            </a:xfrm>
            <a:prstGeom prst="rect">
              <a:avLst/>
            </a:prstGeom>
            <a:noFill/>
          </p:spPr>
          <p:txBody>
            <a:bodyPr wrap="square" rtlCol="0">
              <a:spAutoFit/>
            </a:bodyPr>
            <a:lstStyle/>
            <a:p>
              <a:pPr algn="ctr"/>
              <a:r>
                <a:rPr lang="en-US" sz="2800" dirty="0" smtClean="0">
                  <a:latin typeface="Gill Sans MT" pitchFamily="34" charset="0"/>
                </a:rPr>
                <a:t>A</a:t>
              </a:r>
              <a:endParaRPr lang="en-US" sz="2800" dirty="0">
                <a:latin typeface="Gill Sans MT" pitchFamily="34" charset="0"/>
              </a:endParaRPr>
            </a:p>
          </p:txBody>
        </p:sp>
      </p:grpSp>
      <p:sp>
        <p:nvSpPr>
          <p:cNvPr id="45" name="Rectangle 44"/>
          <p:cNvSpPr/>
          <p:nvPr/>
        </p:nvSpPr>
        <p:spPr>
          <a:xfrm>
            <a:off x="1884395" y="4419600"/>
            <a:ext cx="858805" cy="65195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dirty="0" smtClean="0">
                <a:solidFill>
                  <a:schemeClr val="tx1"/>
                </a:solidFill>
                <a:latin typeface="Gill Sans MT" pitchFamily="34" charset="0"/>
              </a:rPr>
              <a:t>Diner</a:t>
            </a:r>
            <a:endParaRPr lang="en-US" dirty="0">
              <a:solidFill>
                <a:schemeClr val="tx1"/>
              </a:solidFill>
              <a:latin typeface="Gill Sans MT" pitchFamily="34" charset="0"/>
            </a:endParaRPr>
          </a:p>
        </p:txBody>
      </p:sp>
      <p:sp>
        <p:nvSpPr>
          <p:cNvPr id="28" name="Rectangle 27"/>
          <p:cNvSpPr/>
          <p:nvPr/>
        </p:nvSpPr>
        <p:spPr>
          <a:xfrm>
            <a:off x="6324600" y="4423088"/>
            <a:ext cx="858805" cy="65195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dirty="0" smtClean="0">
                <a:solidFill>
                  <a:schemeClr val="tx1"/>
                </a:solidFill>
                <a:latin typeface="Gill Sans MT" pitchFamily="34" charset="0"/>
              </a:rPr>
              <a:t>Secret club</a:t>
            </a:r>
            <a:endParaRPr lang="en-US" dirty="0">
              <a:solidFill>
                <a:schemeClr val="tx1"/>
              </a:solidFill>
              <a:latin typeface="Gill Sans MT" pitchFamily="34" charset="0"/>
            </a:endParaRPr>
          </a:p>
        </p:txBody>
      </p:sp>
      <p:pic>
        <p:nvPicPr>
          <p:cNvPr id="29" name="Picture 5" descr="C:\Users\jeanyang\AppData\Local\Microsoft\Windows\Temporary Internet Files\Content.IE5\BORHUVZQ\MC90034082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62679" y="4705702"/>
            <a:ext cx="552098" cy="552098"/>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p:txBody>
          <a:bodyPr/>
          <a:lstStyle/>
          <a:p>
            <a:r>
              <a:rPr lang="en-US" dirty="0" smtClean="0"/>
              <a:t>Jeeves for Locations</a:t>
            </a:r>
            <a:endParaRPr lang="en-US" dirty="0"/>
          </a:p>
        </p:txBody>
      </p:sp>
      <p:sp>
        <p:nvSpPr>
          <p:cNvPr id="2" name="Slide Number Placeholder 1"/>
          <p:cNvSpPr>
            <a:spLocks noGrp="1"/>
          </p:cNvSpPr>
          <p:nvPr>
            <p:ph type="sldNum" sz="quarter" idx="12"/>
          </p:nvPr>
        </p:nvSpPr>
        <p:spPr/>
        <p:txBody>
          <a:bodyPr/>
          <a:lstStyle/>
          <a:p>
            <a:fld id="{AE215CCB-3876-432A-9723-473B512A9DFC}" type="slidenum">
              <a:rPr lang="en-US" smtClean="0"/>
              <a:pPr/>
              <a:t>13</a:t>
            </a:fld>
            <a:endParaRPr lang="en-US"/>
          </a:p>
        </p:txBody>
      </p:sp>
      <p:sp>
        <p:nvSpPr>
          <p:cNvPr id="8" name="Footer Placeholder 7"/>
          <p:cNvSpPr>
            <a:spLocks noGrp="1"/>
          </p:cNvSpPr>
          <p:nvPr>
            <p:ph type="ftr" sz="quarter" idx="11"/>
          </p:nvPr>
        </p:nvSpPr>
        <p:spPr/>
        <p:txBody>
          <a:bodyPr/>
          <a:lstStyle/>
          <a:p>
            <a:r>
              <a:rPr lang="en-US" smtClean="0"/>
              <a:t>Jean Yang @ POPL</a:t>
            </a:r>
            <a:endParaRPr lang="en-US" dirty="0"/>
          </a:p>
        </p:txBody>
      </p:sp>
    </p:spTree>
    <p:extLst>
      <p:ext uri="{BB962C8B-B14F-4D97-AF65-F5344CB8AC3E}">
        <p14:creationId xmlns:p14="http://schemas.microsoft.com/office/powerpoint/2010/main" val="2125199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13"/>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43"/>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2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0" grpId="0" animBg="1"/>
      <p:bldP spid="12" grpId="0"/>
      <p:bldP spid="41" grpId="0"/>
      <p:bldP spid="13" grpId="0" animBg="1"/>
      <p:bldP spid="13" grpId="1" animBg="1"/>
      <p:bldP spid="43" grpId="0" animBg="1"/>
      <p:bldP spid="43" grpId="1" animBg="1"/>
      <p:bldP spid="45" grpId="0" animBg="1"/>
      <p:bldP spid="2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p:cNvSpPr/>
          <p:nvPr/>
        </p:nvSpPr>
        <p:spPr>
          <a:xfrm>
            <a:off x="380999" y="2136338"/>
            <a:ext cx="6172201" cy="461665"/>
          </a:xfrm>
          <a:prstGeom prst="rect">
            <a:avLst/>
          </a:prstGeom>
        </p:spPr>
        <p:txBody>
          <a:bodyPr wrap="square">
            <a:spAutoFit/>
          </a:bodyPr>
          <a:lstStyle/>
          <a:p>
            <a:pPr marL="1588" indent="-1588"/>
            <a:r>
              <a:rPr lang="en-US" sz="2400" b="1" dirty="0" err="1" smtClean="0">
                <a:latin typeface="Gill Sans MT" pitchFamily="34" charset="0"/>
                <a:cs typeface="Courier New" pitchFamily="49" charset="0"/>
              </a:rPr>
              <a:t>val</a:t>
            </a:r>
            <a:r>
              <a:rPr lang="en-US" sz="2400" dirty="0" smtClean="0">
                <a:latin typeface="Gill Sans MT" pitchFamily="34" charset="0"/>
                <a:cs typeface="Courier New" pitchFamily="49" charset="0"/>
              </a:rPr>
              <a:t> location</a:t>
            </a:r>
            <a:r>
              <a:rPr lang="en-US" sz="2400" dirty="0" smtClean="0">
                <a:solidFill>
                  <a:schemeClr val="bg1">
                    <a:lumMod val="50000"/>
                  </a:schemeClr>
                </a:solidFill>
                <a:latin typeface="Gill Sans MT" pitchFamily="34" charset="0"/>
                <a:cs typeface="Courier New" pitchFamily="49" charset="0"/>
              </a:rPr>
              <a:t>: String </a:t>
            </a:r>
            <a:r>
              <a:rPr lang="en-US" sz="2400" dirty="0" smtClean="0">
                <a:latin typeface="Gill Sans MT" pitchFamily="34" charset="0"/>
                <a:cs typeface="Courier New" pitchFamily="49" charset="0"/>
              </a:rPr>
              <a:t>= </a:t>
            </a:r>
            <a:r>
              <a:rPr lang="en-US" sz="2400" dirty="0" smtClean="0">
                <a:solidFill>
                  <a:schemeClr val="bg1">
                    <a:lumMod val="50000"/>
                  </a:schemeClr>
                </a:solidFill>
                <a:sym typeface="Mathematica1"/>
              </a:rPr>
              <a:t>&lt;</a:t>
            </a:r>
            <a:r>
              <a:rPr lang="en-US" sz="2400" dirty="0" smtClean="0">
                <a:latin typeface="Gill Sans MT" pitchFamily="34" charset="0"/>
                <a:sym typeface="Mathematica1"/>
              </a:rPr>
              <a:t>“school” </a:t>
            </a:r>
            <a:r>
              <a:rPr lang="en-US" sz="2400" dirty="0">
                <a:solidFill>
                  <a:schemeClr val="bg1">
                    <a:lumMod val="50000"/>
                  </a:schemeClr>
                </a:solidFill>
                <a:latin typeface="Gill Sans MT" pitchFamily="34" charset="0"/>
                <a:sym typeface="Mathematica1"/>
              </a:rPr>
              <a:t>|</a:t>
            </a:r>
            <a:r>
              <a:rPr lang="en-US" sz="2400" dirty="0">
                <a:latin typeface="Gill Sans MT" pitchFamily="34" charset="0"/>
                <a:sym typeface="Mathematica1"/>
              </a:rPr>
              <a:t> “MIT</a:t>
            </a:r>
            <a:r>
              <a:rPr lang="en-US" sz="2400" dirty="0" smtClean="0">
                <a:latin typeface="Gill Sans MT" pitchFamily="34" charset="0"/>
                <a:sym typeface="Mathematica1"/>
              </a:rPr>
              <a:t>”</a:t>
            </a:r>
            <a:r>
              <a:rPr lang="en-US" sz="2400" dirty="0" smtClean="0">
                <a:solidFill>
                  <a:schemeClr val="bg1">
                    <a:lumMod val="50000"/>
                  </a:schemeClr>
                </a:solidFill>
                <a:sym typeface="Mathematica1"/>
              </a:rPr>
              <a:t>&gt;</a:t>
            </a:r>
            <a:r>
              <a:rPr lang="en-US" sz="2400" i="1" baseline="-25000" dirty="0">
                <a:sym typeface="Mathematica1"/>
              </a:rPr>
              <a:t>a</a:t>
            </a:r>
            <a:endParaRPr lang="en-US" sz="2400" i="1" baseline="-25000" dirty="0"/>
          </a:p>
        </p:txBody>
      </p:sp>
      <p:sp>
        <p:nvSpPr>
          <p:cNvPr id="50" name="Rectangle 49"/>
          <p:cNvSpPr/>
          <p:nvPr/>
        </p:nvSpPr>
        <p:spPr>
          <a:xfrm>
            <a:off x="381000" y="1755338"/>
            <a:ext cx="3657600" cy="461665"/>
          </a:xfrm>
          <a:prstGeom prst="rect">
            <a:avLst/>
          </a:prstGeom>
        </p:spPr>
        <p:txBody>
          <a:bodyPr wrap="square">
            <a:spAutoFit/>
          </a:bodyPr>
          <a:lstStyle/>
          <a:p>
            <a:pPr marL="1588" indent="-1588">
              <a:buNone/>
            </a:pPr>
            <a:r>
              <a:rPr lang="en-US" sz="2400" b="1" dirty="0" smtClean="0">
                <a:latin typeface="Gill Sans MT" pitchFamily="34" charset="0"/>
                <a:cs typeface="Courier New" pitchFamily="49" charset="0"/>
              </a:rPr>
              <a:t>level</a:t>
            </a:r>
            <a:r>
              <a:rPr lang="en-US" sz="2400" dirty="0" smtClean="0">
                <a:latin typeface="Gill Sans MT" pitchFamily="34" charset="0"/>
                <a:cs typeface="Courier New" pitchFamily="49" charset="0"/>
              </a:rPr>
              <a:t> </a:t>
            </a:r>
            <a:r>
              <a:rPr lang="en-US" sz="2400" dirty="0">
                <a:latin typeface="Gill Sans MT" pitchFamily="34" charset="0"/>
                <a:cs typeface="Courier New" pitchFamily="49" charset="0"/>
              </a:rPr>
              <a:t>a</a:t>
            </a:r>
            <a:r>
              <a:rPr lang="en-US" sz="2400" dirty="0" smtClean="0">
                <a:latin typeface="Gill Sans MT" pitchFamily="34" charset="0"/>
                <a:cs typeface="Courier New" pitchFamily="49" charset="0"/>
              </a:rPr>
              <a:t> in</a:t>
            </a:r>
            <a:endParaRPr lang="en-US" sz="2400" b="1" dirty="0" smtClean="0">
              <a:latin typeface="Gill Sans MT" pitchFamily="34" charset="0"/>
              <a:cs typeface="Courier New" pitchFamily="49" charset="0"/>
            </a:endParaRPr>
          </a:p>
        </p:txBody>
      </p:sp>
      <p:sp>
        <p:nvSpPr>
          <p:cNvPr id="54" name="Rectangle 53"/>
          <p:cNvSpPr/>
          <p:nvPr/>
        </p:nvSpPr>
        <p:spPr>
          <a:xfrm>
            <a:off x="381000" y="4038600"/>
            <a:ext cx="5488858" cy="830997"/>
          </a:xfrm>
          <a:prstGeom prst="rect">
            <a:avLst/>
          </a:prstGeom>
        </p:spPr>
        <p:txBody>
          <a:bodyPr wrap="square">
            <a:spAutoFit/>
          </a:bodyPr>
          <a:lstStyle/>
          <a:p>
            <a:pPr marL="1588" indent="-1588">
              <a:buNone/>
            </a:pPr>
            <a:r>
              <a:rPr lang="en-US" sz="2400" b="1" dirty="0" smtClean="0">
                <a:solidFill>
                  <a:schemeClr val="accent6">
                    <a:lumMod val="75000"/>
                  </a:schemeClr>
                </a:solidFill>
                <a:latin typeface="Gill Sans MT" pitchFamily="34" charset="0"/>
                <a:cs typeface="Courier New" pitchFamily="49" charset="0"/>
              </a:rPr>
              <a:t>Core Functionality</a:t>
            </a:r>
          </a:p>
          <a:p>
            <a:pPr marL="1588" indent="-1588">
              <a:buNone/>
            </a:pPr>
            <a:r>
              <a:rPr lang="en-US" sz="2400" b="1" dirty="0" err="1" smtClean="0">
                <a:latin typeface="Gill Sans MT" pitchFamily="34" charset="0"/>
                <a:cs typeface="Courier New" pitchFamily="49" charset="0"/>
              </a:rPr>
              <a:t>val</a:t>
            </a:r>
            <a:r>
              <a:rPr lang="en-US" sz="2400" dirty="0" smtClean="0">
                <a:latin typeface="Gill Sans MT" pitchFamily="34" charset="0"/>
                <a:cs typeface="Courier New" pitchFamily="49" charset="0"/>
              </a:rPr>
              <a:t> </a:t>
            </a:r>
            <a:r>
              <a:rPr lang="en-US" sz="2400" dirty="0" err="1" smtClean="0">
                <a:latin typeface="Gill Sans MT" pitchFamily="34" charset="0"/>
                <a:cs typeface="Courier New" pitchFamily="49" charset="0"/>
              </a:rPr>
              <a:t>msg</a:t>
            </a:r>
            <a:r>
              <a:rPr lang="en-US" sz="2400" dirty="0" smtClean="0">
                <a:solidFill>
                  <a:schemeClr val="bg1">
                    <a:lumMod val="50000"/>
                  </a:schemeClr>
                </a:solidFill>
                <a:latin typeface="Gill Sans MT" pitchFamily="34" charset="0"/>
                <a:cs typeface="Courier New" pitchFamily="49" charset="0"/>
              </a:rPr>
              <a:t>: String </a:t>
            </a:r>
            <a:r>
              <a:rPr lang="en-US" sz="2400" dirty="0" smtClean="0">
                <a:latin typeface="Gill Sans MT" pitchFamily="34" charset="0"/>
                <a:cs typeface="Courier New" pitchFamily="49" charset="0"/>
              </a:rPr>
              <a:t>= “Alice is at ” + location</a:t>
            </a:r>
          </a:p>
        </p:txBody>
      </p:sp>
      <p:sp>
        <p:nvSpPr>
          <p:cNvPr id="58" name="Rectangle 57"/>
          <p:cNvSpPr/>
          <p:nvPr/>
        </p:nvSpPr>
        <p:spPr>
          <a:xfrm>
            <a:off x="417870" y="5124271"/>
            <a:ext cx="6059130" cy="1200329"/>
          </a:xfrm>
          <a:prstGeom prst="rect">
            <a:avLst/>
          </a:prstGeom>
        </p:spPr>
        <p:txBody>
          <a:bodyPr wrap="square">
            <a:spAutoFit/>
          </a:bodyPr>
          <a:lstStyle/>
          <a:p>
            <a:pPr marL="1588" indent="-1588">
              <a:buNone/>
            </a:pPr>
            <a:r>
              <a:rPr lang="en-US" sz="2400" b="1" dirty="0" smtClean="0">
                <a:solidFill>
                  <a:schemeClr val="accent6">
                    <a:lumMod val="75000"/>
                  </a:schemeClr>
                </a:solidFill>
                <a:latin typeface="Gill Sans MT" pitchFamily="34" charset="0"/>
                <a:cs typeface="Courier New" pitchFamily="49" charset="0"/>
              </a:rPr>
              <a:t>Contextual Enforcement</a:t>
            </a:r>
          </a:p>
          <a:p>
            <a:pPr marL="1588" indent="-1588">
              <a:buNone/>
            </a:pPr>
            <a:r>
              <a:rPr lang="en-US" sz="2400" b="1" dirty="0" smtClean="0">
                <a:latin typeface="Gill Sans MT" pitchFamily="34" charset="0"/>
                <a:cs typeface="Courier New" pitchFamily="49" charset="0"/>
              </a:rPr>
              <a:t>print</a:t>
            </a:r>
            <a:r>
              <a:rPr lang="en-US" sz="2400" dirty="0" smtClean="0">
                <a:latin typeface="Gill Sans MT" pitchFamily="34" charset="0"/>
                <a:cs typeface="Courier New" pitchFamily="49" charset="0"/>
              </a:rPr>
              <a:t> {</a:t>
            </a:r>
            <a:r>
              <a:rPr lang="en-US" sz="2400" dirty="0" err="1" smtClean="0">
                <a:latin typeface="Gill Sans MT" pitchFamily="34" charset="0"/>
                <a:cs typeface="Courier New" pitchFamily="49" charset="0"/>
              </a:rPr>
              <a:t>alice</a:t>
            </a:r>
            <a:r>
              <a:rPr lang="en-US" sz="2400" dirty="0" smtClean="0">
                <a:latin typeface="Gill Sans MT" pitchFamily="34" charset="0"/>
                <a:cs typeface="Courier New" pitchFamily="49" charset="0"/>
              </a:rPr>
              <a:t>} </a:t>
            </a:r>
            <a:r>
              <a:rPr lang="en-US" sz="2400" dirty="0" err="1" smtClean="0">
                <a:latin typeface="Gill Sans MT" pitchFamily="34" charset="0"/>
                <a:cs typeface="Courier New" pitchFamily="49" charset="0"/>
              </a:rPr>
              <a:t>msg</a:t>
            </a:r>
            <a:r>
              <a:rPr lang="en-US" sz="2400" dirty="0" smtClean="0">
                <a:latin typeface="Gill Sans MT" pitchFamily="34" charset="0"/>
                <a:cs typeface="Courier New" pitchFamily="49" charset="0"/>
              </a:rPr>
              <a:t>   </a:t>
            </a:r>
            <a:r>
              <a:rPr lang="en-US" sz="2400" i="1" dirty="0">
                <a:solidFill>
                  <a:srgbClr val="00B050"/>
                </a:solidFill>
                <a:latin typeface="Gill Sans MT" pitchFamily="34" charset="0"/>
                <a:cs typeface="Courier New" pitchFamily="49" charset="0"/>
              </a:rPr>
              <a:t>/</a:t>
            </a:r>
            <a:r>
              <a:rPr lang="en-US" sz="2400" i="1" dirty="0" smtClean="0">
                <a:solidFill>
                  <a:srgbClr val="00B050"/>
                </a:solidFill>
                <a:latin typeface="Gill Sans MT" pitchFamily="34" charset="0"/>
                <a:cs typeface="Courier New" pitchFamily="49" charset="0"/>
              </a:rPr>
              <a:t>* “Alice is at MIT” */</a:t>
            </a:r>
            <a:endParaRPr lang="en-US" sz="2800" i="1" dirty="0" smtClean="0">
              <a:solidFill>
                <a:srgbClr val="00B050"/>
              </a:solidFill>
              <a:latin typeface="Gill Sans MT" pitchFamily="34" charset="0"/>
              <a:cs typeface="Courier New" pitchFamily="49" charset="0"/>
            </a:endParaRPr>
          </a:p>
          <a:p>
            <a:pPr marL="1588" indent="-1588">
              <a:buNone/>
            </a:pPr>
            <a:r>
              <a:rPr lang="en-US" sz="2400" b="1" dirty="0" smtClean="0">
                <a:latin typeface="Gill Sans MT" pitchFamily="34" charset="0"/>
                <a:cs typeface="Courier New" pitchFamily="49" charset="0"/>
              </a:rPr>
              <a:t>print</a:t>
            </a:r>
            <a:r>
              <a:rPr lang="en-US" sz="2400" dirty="0" smtClean="0">
                <a:latin typeface="Gill Sans MT" pitchFamily="34" charset="0"/>
                <a:cs typeface="Courier New" pitchFamily="49" charset="0"/>
              </a:rPr>
              <a:t> {bob}  </a:t>
            </a:r>
            <a:r>
              <a:rPr lang="en-US" sz="2400" dirty="0" err="1" smtClean="0">
                <a:latin typeface="Gill Sans MT" pitchFamily="34" charset="0"/>
                <a:cs typeface="Courier New" pitchFamily="49" charset="0"/>
              </a:rPr>
              <a:t>msg</a:t>
            </a:r>
            <a:r>
              <a:rPr lang="en-US" sz="2400" dirty="0" smtClean="0">
                <a:latin typeface="Gill Sans MT" pitchFamily="34" charset="0"/>
                <a:cs typeface="Courier New" pitchFamily="49" charset="0"/>
              </a:rPr>
              <a:t>   </a:t>
            </a:r>
            <a:r>
              <a:rPr lang="en-US" sz="2400" i="1" dirty="0" smtClean="0">
                <a:solidFill>
                  <a:srgbClr val="00B050"/>
                </a:solidFill>
                <a:latin typeface="Gill Sans MT" pitchFamily="34" charset="0"/>
                <a:cs typeface="Courier New" pitchFamily="49" charset="0"/>
              </a:rPr>
              <a:t>/* “Alice is at school” */</a:t>
            </a:r>
            <a:endParaRPr lang="en-US" sz="2800" b="1" dirty="0" smtClean="0">
              <a:solidFill>
                <a:srgbClr val="00B050"/>
              </a:solidFill>
              <a:latin typeface="Gill Sans MT" pitchFamily="34" charset="0"/>
              <a:cs typeface="Courier New" pitchFamily="49" charset="0"/>
            </a:endParaRPr>
          </a:p>
        </p:txBody>
      </p:sp>
      <p:cxnSp>
        <p:nvCxnSpPr>
          <p:cNvPr id="10" name="Curved Connector 9"/>
          <p:cNvCxnSpPr/>
          <p:nvPr/>
        </p:nvCxnSpPr>
        <p:spPr>
          <a:xfrm rot="10800000">
            <a:off x="3467100" y="2598004"/>
            <a:ext cx="495301" cy="339665"/>
          </a:xfrm>
          <a:prstGeom prst="curvedConnector3">
            <a:avLst>
              <a:gd name="adj1" fmla="val 100620"/>
            </a:avLst>
          </a:prstGeom>
          <a:ln w="254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3886200" y="2669738"/>
            <a:ext cx="2667000" cy="461665"/>
          </a:xfrm>
          <a:prstGeom prst="rect">
            <a:avLst/>
          </a:prstGeom>
          <a:noFill/>
        </p:spPr>
        <p:txBody>
          <a:bodyPr wrap="square" rtlCol="0">
            <a:spAutoFit/>
          </a:bodyPr>
          <a:lstStyle/>
          <a:p>
            <a:r>
              <a:rPr lang="en-US" sz="2400" dirty="0" smtClean="0">
                <a:solidFill>
                  <a:schemeClr val="tx2"/>
                </a:solidFill>
                <a:latin typeface="Gill Sans MT" pitchFamily="34" charset="0"/>
              </a:rPr>
              <a:t>Low component</a:t>
            </a:r>
            <a:endParaRPr lang="en-US" sz="2400" dirty="0">
              <a:solidFill>
                <a:schemeClr val="tx2"/>
              </a:solidFill>
              <a:latin typeface="Gill Sans MT" pitchFamily="34" charset="0"/>
            </a:endParaRPr>
          </a:p>
        </p:txBody>
      </p:sp>
      <p:cxnSp>
        <p:nvCxnSpPr>
          <p:cNvPr id="63" name="Curved Connector 62"/>
          <p:cNvCxnSpPr>
            <a:endCxn id="66" idx="4"/>
          </p:cNvCxnSpPr>
          <p:nvPr/>
        </p:nvCxnSpPr>
        <p:spPr>
          <a:xfrm rot="10800000">
            <a:off x="4953000" y="2598004"/>
            <a:ext cx="1447800" cy="298102"/>
          </a:xfrm>
          <a:prstGeom prst="curvedConnector2">
            <a:avLst/>
          </a:prstGeom>
          <a:ln w="254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6324600" y="2662535"/>
            <a:ext cx="2667000" cy="461665"/>
          </a:xfrm>
          <a:prstGeom prst="rect">
            <a:avLst/>
          </a:prstGeom>
          <a:noFill/>
        </p:spPr>
        <p:txBody>
          <a:bodyPr wrap="square" rtlCol="0">
            <a:spAutoFit/>
          </a:bodyPr>
          <a:lstStyle/>
          <a:p>
            <a:r>
              <a:rPr lang="en-US" sz="2400" dirty="0" smtClean="0">
                <a:solidFill>
                  <a:schemeClr val="tx2"/>
                </a:solidFill>
                <a:latin typeface="Gill Sans MT" pitchFamily="34" charset="0"/>
              </a:rPr>
              <a:t>High component</a:t>
            </a:r>
            <a:endParaRPr lang="en-US" sz="2400" dirty="0">
              <a:solidFill>
                <a:schemeClr val="tx2"/>
              </a:solidFill>
              <a:latin typeface="Gill Sans MT" pitchFamily="34" charset="0"/>
            </a:endParaRPr>
          </a:p>
        </p:txBody>
      </p:sp>
      <p:sp>
        <p:nvSpPr>
          <p:cNvPr id="65" name="Oval 64"/>
          <p:cNvSpPr/>
          <p:nvPr/>
        </p:nvSpPr>
        <p:spPr>
          <a:xfrm>
            <a:off x="3276600" y="2136338"/>
            <a:ext cx="1066800" cy="46166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4495800" y="2136338"/>
            <a:ext cx="914400" cy="46166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5334000" y="2288737"/>
            <a:ext cx="378542" cy="381001"/>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p:cNvSpPr txBox="1"/>
          <p:nvPr/>
        </p:nvSpPr>
        <p:spPr>
          <a:xfrm>
            <a:off x="381000" y="2979003"/>
            <a:ext cx="6169742" cy="830997"/>
          </a:xfrm>
          <a:prstGeom prst="rect">
            <a:avLst/>
          </a:prstGeom>
          <a:noFill/>
        </p:spPr>
        <p:txBody>
          <a:bodyPr wrap="square" rtlCol="0">
            <a:spAutoFit/>
          </a:bodyPr>
          <a:lstStyle/>
          <a:p>
            <a:r>
              <a:rPr lang="en-US" sz="2400" b="1" dirty="0" smtClean="0">
                <a:solidFill>
                  <a:schemeClr val="accent3">
                    <a:lumMod val="75000"/>
                  </a:schemeClr>
                </a:solidFill>
                <a:latin typeface="Gill Sans MT" pitchFamily="34" charset="0"/>
                <a:sym typeface="Mathematica1"/>
              </a:rPr>
              <a:t>Policies</a:t>
            </a:r>
          </a:p>
          <a:p>
            <a:r>
              <a:rPr lang="en-US" sz="2400" b="1" dirty="0" smtClean="0">
                <a:latin typeface="Gill Sans MT" pitchFamily="34" charset="0"/>
                <a:sym typeface="Mathematica1"/>
              </a:rPr>
              <a:t>policy </a:t>
            </a:r>
            <a:r>
              <a:rPr lang="en-US" sz="2400" dirty="0">
                <a:latin typeface="Gill Sans MT" pitchFamily="34" charset="0"/>
                <a:sym typeface="Mathematica1"/>
              </a:rPr>
              <a:t>a</a:t>
            </a:r>
            <a:r>
              <a:rPr lang="en-US" sz="2400" dirty="0" smtClean="0">
                <a:latin typeface="Gill Sans MT" pitchFamily="34" charset="0"/>
                <a:sym typeface="Mathematica1"/>
              </a:rPr>
              <a:t>: </a:t>
            </a:r>
            <a:r>
              <a:rPr lang="en-US" sz="2400" b="1" dirty="0" smtClean="0">
                <a:latin typeface="Gill Sans MT" pitchFamily="34" charset="0"/>
                <a:sym typeface="Mathematica1"/>
              </a:rPr>
              <a:t>context</a:t>
            </a:r>
            <a:r>
              <a:rPr lang="en-US" sz="2400" dirty="0" smtClean="0">
                <a:latin typeface="Gill Sans MT" pitchFamily="34" charset="0"/>
                <a:sym typeface="Mathematica1"/>
              </a:rPr>
              <a:t> != </a:t>
            </a:r>
            <a:r>
              <a:rPr lang="en-US" sz="2400" dirty="0" err="1" smtClean="0">
                <a:latin typeface="Gill Sans MT" pitchFamily="34" charset="0"/>
                <a:sym typeface="Mathematica1"/>
              </a:rPr>
              <a:t>alice</a:t>
            </a:r>
            <a:r>
              <a:rPr lang="en-US" sz="2400" dirty="0" smtClean="0">
                <a:latin typeface="Gill Sans MT" pitchFamily="34" charset="0"/>
                <a:sym typeface="Mathematica1"/>
              </a:rPr>
              <a:t> </a:t>
            </a:r>
            <a:r>
              <a:rPr lang="en-US" sz="2400" dirty="0" smtClean="0">
                <a:latin typeface="Gill Sans MT" pitchFamily="34" charset="0"/>
                <a:sym typeface="Wingdings" pitchFamily="2" charset="2"/>
              </a:rPr>
              <a:t></a:t>
            </a:r>
            <a:r>
              <a:rPr lang="en-US" sz="2400" dirty="0">
                <a:latin typeface="Gill Sans MT" pitchFamily="34" charset="0"/>
                <a:sym typeface="Mathematica1"/>
              </a:rPr>
              <a:t> </a:t>
            </a:r>
            <a:r>
              <a:rPr lang="en-US" sz="2400" b="1" dirty="0" smtClean="0">
                <a:latin typeface="Gill Sans MT" pitchFamily="34" charset="0"/>
                <a:sym typeface="Mathematica1"/>
              </a:rPr>
              <a:t>low</a:t>
            </a:r>
            <a:endParaRPr lang="en-US" sz="2400" dirty="0">
              <a:latin typeface="Gill Sans MT" pitchFamily="34" charset="0"/>
            </a:endParaRPr>
          </a:p>
        </p:txBody>
      </p:sp>
      <p:sp>
        <p:nvSpPr>
          <p:cNvPr id="73" name="Title 1"/>
          <p:cNvSpPr>
            <a:spLocks noGrp="1"/>
          </p:cNvSpPr>
          <p:nvPr>
            <p:ph type="title"/>
          </p:nvPr>
        </p:nvSpPr>
        <p:spPr>
          <a:xfrm>
            <a:off x="457200" y="274638"/>
            <a:ext cx="8229600" cy="1143000"/>
          </a:xfrm>
        </p:spPr>
        <p:txBody>
          <a:bodyPr/>
          <a:lstStyle/>
          <a:p>
            <a:r>
              <a:rPr lang="en-US" dirty="0" smtClean="0"/>
              <a:t>Using Jeeves</a:t>
            </a:r>
            <a:endParaRPr lang="en-US" dirty="0"/>
          </a:p>
        </p:txBody>
      </p:sp>
      <p:sp>
        <p:nvSpPr>
          <p:cNvPr id="21" name="TextBox 20"/>
          <p:cNvSpPr txBox="1"/>
          <p:nvPr/>
        </p:nvSpPr>
        <p:spPr>
          <a:xfrm>
            <a:off x="5715000" y="2217003"/>
            <a:ext cx="2015612" cy="461665"/>
          </a:xfrm>
          <a:prstGeom prst="rect">
            <a:avLst/>
          </a:prstGeom>
          <a:noFill/>
        </p:spPr>
        <p:txBody>
          <a:bodyPr wrap="square" rtlCol="0">
            <a:spAutoFit/>
          </a:bodyPr>
          <a:lstStyle/>
          <a:p>
            <a:r>
              <a:rPr lang="en-US" sz="2400" dirty="0" smtClean="0">
                <a:solidFill>
                  <a:schemeClr val="accent3">
                    <a:lumMod val="75000"/>
                  </a:schemeClr>
                </a:solidFill>
                <a:latin typeface="Gill Sans MT" pitchFamily="34" charset="0"/>
              </a:rPr>
              <a:t>Level variable</a:t>
            </a:r>
            <a:endParaRPr lang="en-US" sz="2400" dirty="0">
              <a:solidFill>
                <a:schemeClr val="accent3">
                  <a:lumMod val="75000"/>
                </a:schemeClr>
              </a:solidFill>
              <a:latin typeface="Gill Sans MT" pitchFamily="34" charset="0"/>
            </a:endParaRPr>
          </a:p>
        </p:txBody>
      </p:sp>
      <p:sp>
        <p:nvSpPr>
          <p:cNvPr id="23" name="TextBox 22"/>
          <p:cNvSpPr txBox="1"/>
          <p:nvPr/>
        </p:nvSpPr>
        <p:spPr>
          <a:xfrm>
            <a:off x="1905000" y="1755338"/>
            <a:ext cx="2133600" cy="461665"/>
          </a:xfrm>
          <a:prstGeom prst="rect">
            <a:avLst/>
          </a:prstGeom>
          <a:noFill/>
        </p:spPr>
        <p:txBody>
          <a:bodyPr wrap="square" rtlCol="0">
            <a:spAutoFit/>
          </a:bodyPr>
          <a:lstStyle/>
          <a:p>
            <a:r>
              <a:rPr lang="en-US" sz="2400" dirty="0" smtClean="0">
                <a:solidFill>
                  <a:schemeClr val="accent3">
                    <a:lumMod val="75000"/>
                  </a:schemeClr>
                </a:solidFill>
                <a:latin typeface="Gill Sans MT" pitchFamily="34" charset="0"/>
              </a:rPr>
              <a:t>{ </a:t>
            </a:r>
            <a:r>
              <a:rPr lang="en-US" sz="2400" b="1" dirty="0" smtClean="0">
                <a:solidFill>
                  <a:schemeClr val="accent3">
                    <a:lumMod val="75000"/>
                  </a:schemeClr>
                </a:solidFill>
                <a:latin typeface="Gill Sans MT" pitchFamily="34" charset="0"/>
              </a:rPr>
              <a:t>low</a:t>
            </a:r>
            <a:r>
              <a:rPr lang="en-US" sz="2400" dirty="0" smtClean="0">
                <a:solidFill>
                  <a:schemeClr val="accent3">
                    <a:lumMod val="75000"/>
                  </a:schemeClr>
                </a:solidFill>
                <a:latin typeface="Gill Sans MT" pitchFamily="34" charset="0"/>
              </a:rPr>
              <a:t>, </a:t>
            </a:r>
            <a:r>
              <a:rPr lang="en-US" sz="2400" b="1" dirty="0" smtClean="0">
                <a:solidFill>
                  <a:schemeClr val="accent3">
                    <a:lumMod val="75000"/>
                  </a:schemeClr>
                </a:solidFill>
                <a:latin typeface="Gill Sans MT" pitchFamily="34" charset="0"/>
              </a:rPr>
              <a:t>high</a:t>
            </a:r>
            <a:r>
              <a:rPr lang="en-US" sz="2400" dirty="0" smtClean="0">
                <a:solidFill>
                  <a:schemeClr val="accent3">
                    <a:lumMod val="75000"/>
                  </a:schemeClr>
                </a:solidFill>
                <a:latin typeface="Gill Sans MT" pitchFamily="34" charset="0"/>
              </a:rPr>
              <a:t> }</a:t>
            </a:r>
            <a:endParaRPr lang="en-US" sz="2400" dirty="0">
              <a:solidFill>
                <a:schemeClr val="accent3">
                  <a:lumMod val="75000"/>
                </a:schemeClr>
              </a:solidFill>
              <a:latin typeface="Gill Sans MT" pitchFamily="34" charset="0"/>
            </a:endParaRPr>
          </a:p>
        </p:txBody>
      </p:sp>
      <p:sp>
        <p:nvSpPr>
          <p:cNvPr id="3" name="Slide Number Placeholder 2"/>
          <p:cNvSpPr>
            <a:spLocks noGrp="1"/>
          </p:cNvSpPr>
          <p:nvPr>
            <p:ph type="sldNum" sz="quarter" idx="12"/>
          </p:nvPr>
        </p:nvSpPr>
        <p:spPr/>
        <p:txBody>
          <a:bodyPr/>
          <a:lstStyle/>
          <a:p>
            <a:fld id="{AE215CCB-3876-432A-9723-473B512A9DFC}" type="slidenum">
              <a:rPr lang="en-US" smtClean="0"/>
              <a:pPr/>
              <a:t>14</a:t>
            </a:fld>
            <a:endParaRPr lang="en-US"/>
          </a:p>
        </p:txBody>
      </p:sp>
      <p:sp>
        <p:nvSpPr>
          <p:cNvPr id="24" name="Rectangle 23"/>
          <p:cNvSpPr/>
          <p:nvPr/>
        </p:nvSpPr>
        <p:spPr>
          <a:xfrm>
            <a:off x="381000" y="1371600"/>
            <a:ext cx="3657600" cy="461665"/>
          </a:xfrm>
          <a:prstGeom prst="rect">
            <a:avLst/>
          </a:prstGeom>
        </p:spPr>
        <p:txBody>
          <a:bodyPr wrap="square">
            <a:spAutoFit/>
          </a:bodyPr>
          <a:lstStyle/>
          <a:p>
            <a:pPr marL="1588" indent="-1588">
              <a:buNone/>
            </a:pPr>
            <a:r>
              <a:rPr lang="en-US" sz="2400" b="1" dirty="0" smtClean="0">
                <a:solidFill>
                  <a:schemeClr val="tx2"/>
                </a:solidFill>
                <a:latin typeface="Gill Sans MT" pitchFamily="34" charset="0"/>
                <a:cs typeface="Courier New" pitchFamily="49" charset="0"/>
              </a:rPr>
              <a:t>Sensitive Values</a:t>
            </a:r>
          </a:p>
        </p:txBody>
      </p:sp>
      <p:sp>
        <p:nvSpPr>
          <p:cNvPr id="8" name="Footer Placeholder 7"/>
          <p:cNvSpPr>
            <a:spLocks noGrp="1"/>
          </p:cNvSpPr>
          <p:nvPr>
            <p:ph type="ftr" sz="quarter" idx="11"/>
          </p:nvPr>
        </p:nvSpPr>
        <p:spPr/>
        <p:txBody>
          <a:bodyPr/>
          <a:lstStyle/>
          <a:p>
            <a:r>
              <a:rPr lang="en-US" smtClean="0"/>
              <a:t>Jean Yang @ POPL</a:t>
            </a:r>
            <a:endParaRPr lang="en-US" dirty="0"/>
          </a:p>
        </p:txBody>
      </p:sp>
    </p:spTree>
    <p:custDataLst>
      <p:tags r:id="rId1"/>
    </p:custDataLst>
    <p:extLst>
      <p:ext uri="{BB962C8B-B14F-4D97-AF65-F5344CB8AC3E}">
        <p14:creationId xmlns:p14="http://schemas.microsoft.com/office/powerpoint/2010/main" val="1366927267"/>
      </p:ext>
    </p:extLst>
  </p:cSld>
  <p:clrMapOvr>
    <a:masterClrMapping/>
  </p:clrMapOvr>
  <mc:AlternateContent xmlns:mc="http://schemas.openxmlformats.org/markup-compatibility/2006" xmlns:p14="http://schemas.microsoft.com/office/powerpoint/2010/main">
    <mc:Choice Requires="p14">
      <p:transition spd="slow" p14:dur="2000" advTm="22434"/>
    </mc:Choice>
    <mc:Fallback xmlns="">
      <p:transition spd="slow" advTm="2243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65"/>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10"/>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62"/>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6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66"/>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63"/>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64"/>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6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67"/>
                                        </p:tgtEl>
                                        <p:attrNameLst>
                                          <p:attrName>style.visibility</p:attrName>
                                        </p:attrNameLst>
                                      </p:cBhvr>
                                      <p:to>
                                        <p:strVal val="hidden"/>
                                      </p:to>
                                    </p:set>
                                  </p:childTnLst>
                                </p:cTn>
                              </p:par>
                              <p:par>
                                <p:cTn id="47" presetID="1" presetClass="entr" presetSubtype="0" fill="hold" grpId="0" nodeType="withEffect">
                                  <p:stCondLst>
                                    <p:cond delay="0"/>
                                  </p:stCondLst>
                                  <p:childTnLst>
                                    <p:set>
                                      <p:cBhvr>
                                        <p:cTn id="48" dur="1" fill="hold">
                                          <p:stCondLst>
                                            <p:cond delay="0"/>
                                          </p:stCondLst>
                                        </p:cTn>
                                        <p:tgtEl>
                                          <p:spTgt spid="50"/>
                                        </p:tgtEl>
                                        <p:attrNameLst>
                                          <p:attrName>style.visibility</p:attrName>
                                        </p:attrNameLst>
                                      </p:cBhvr>
                                      <p:to>
                                        <p:strVal val="visible"/>
                                      </p:to>
                                    </p:set>
                                  </p:childTnLst>
                                </p:cTn>
                              </p:par>
                              <p:par>
                                <p:cTn id="49" presetID="1" presetClass="exit" presetSubtype="0" fill="hold" grpId="1" nodeType="withEffect">
                                  <p:stCondLst>
                                    <p:cond delay="0"/>
                                  </p:stCondLst>
                                  <p:childTnLst>
                                    <p:set>
                                      <p:cBhvr>
                                        <p:cTn id="50" dur="1" fill="hold">
                                          <p:stCondLst>
                                            <p:cond delay="0"/>
                                          </p:stCondLst>
                                        </p:cTn>
                                        <p:tgtEl>
                                          <p:spTgt spid="21"/>
                                        </p:tgtEl>
                                        <p:attrNameLst>
                                          <p:attrName>style.visibility</p:attrName>
                                        </p:attrNameLst>
                                      </p:cBhvr>
                                      <p:to>
                                        <p:strVal val="hidden"/>
                                      </p:to>
                                    </p:set>
                                  </p:childTnLst>
                                </p:cTn>
                              </p:par>
                              <p:par>
                                <p:cTn id="51" presetID="1" presetClass="entr" presetSubtype="0" fill="hold" grpId="0" nodeType="withEffect">
                                  <p:stCondLst>
                                    <p:cond delay="0"/>
                                  </p:stCondLst>
                                  <p:childTnLst>
                                    <p:set>
                                      <p:cBhvr>
                                        <p:cTn id="52" dur="1" fill="hold">
                                          <p:stCondLst>
                                            <p:cond delay="0"/>
                                          </p:stCondLst>
                                        </p:cTn>
                                        <p:tgtEl>
                                          <p:spTgt spid="2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71"/>
                                        </p:tgtEl>
                                        <p:attrNameLst>
                                          <p:attrName>style.visibility</p:attrName>
                                        </p:attrNameLst>
                                      </p:cBhvr>
                                      <p:to>
                                        <p:strVal val="visible"/>
                                      </p:to>
                                    </p:set>
                                  </p:childTnLst>
                                </p:cTn>
                              </p:par>
                              <p:par>
                                <p:cTn id="57" presetID="1" presetClass="exit" presetSubtype="0" fill="hold" grpId="1" nodeType="withEffect">
                                  <p:stCondLst>
                                    <p:cond delay="0"/>
                                  </p:stCondLst>
                                  <p:childTnLst>
                                    <p:set>
                                      <p:cBhvr>
                                        <p:cTn id="58" dur="1" fill="hold">
                                          <p:stCondLst>
                                            <p:cond delay="0"/>
                                          </p:stCondLst>
                                        </p:cTn>
                                        <p:tgtEl>
                                          <p:spTgt spid="23"/>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p:bldP spid="54" grpId="0"/>
      <p:bldP spid="58" grpId="0"/>
      <p:bldP spid="62" grpId="0"/>
      <p:bldP spid="62" grpId="1"/>
      <p:bldP spid="64" grpId="0"/>
      <p:bldP spid="64" grpId="1"/>
      <p:bldP spid="65" grpId="0" animBg="1"/>
      <p:bldP spid="65" grpId="1" animBg="1"/>
      <p:bldP spid="66" grpId="0" animBg="1"/>
      <p:bldP spid="66" grpId="1" animBg="1"/>
      <p:bldP spid="67" grpId="0" animBg="1"/>
      <p:bldP spid="67" grpId="1" animBg="1"/>
      <p:bldP spid="71" grpId="0"/>
      <p:bldP spid="21" grpId="0"/>
      <p:bldP spid="21" grpId="1"/>
      <p:bldP spid="23" grpId="0"/>
      <p:bldP spid="23" grpId="1"/>
      <p:bldP spid="2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99769" y="3998893"/>
            <a:ext cx="1828800" cy="954107"/>
          </a:xfrm>
          <a:prstGeom prst="rect">
            <a:avLst/>
          </a:prstGeom>
          <a:noFill/>
        </p:spPr>
        <p:txBody>
          <a:bodyPr wrap="square" rtlCol="0">
            <a:spAutoFit/>
          </a:bodyPr>
          <a:lstStyle/>
          <a:p>
            <a:pPr algn="ctr"/>
            <a:r>
              <a:rPr lang="en-US" sz="2800" dirty="0" smtClean="0">
                <a:latin typeface="Gill Sans MT" pitchFamily="34" charset="0"/>
              </a:rPr>
              <a:t>Jeeves </a:t>
            </a:r>
            <a:r>
              <a:rPr lang="en-US" sz="2800" dirty="0">
                <a:latin typeface="Gill Sans MT" pitchFamily="34" charset="0"/>
              </a:rPr>
              <a:t>l</a:t>
            </a:r>
            <a:r>
              <a:rPr lang="en-US" sz="2800" dirty="0" smtClean="0">
                <a:latin typeface="Gill Sans MT" pitchFamily="34" charset="0"/>
              </a:rPr>
              <a:t>anguage</a:t>
            </a:r>
            <a:endParaRPr lang="en-US" sz="2800" dirty="0">
              <a:latin typeface="Gill Sans MT" pitchFamily="34" charset="0"/>
            </a:endParaRPr>
          </a:p>
        </p:txBody>
      </p:sp>
      <p:sp>
        <p:nvSpPr>
          <p:cNvPr id="9" name="TextBox 8"/>
          <p:cNvSpPr txBox="1"/>
          <p:nvPr/>
        </p:nvSpPr>
        <p:spPr>
          <a:xfrm>
            <a:off x="3657600" y="3998893"/>
            <a:ext cx="1828800" cy="954107"/>
          </a:xfrm>
          <a:prstGeom prst="rect">
            <a:avLst/>
          </a:prstGeom>
          <a:noFill/>
        </p:spPr>
        <p:txBody>
          <a:bodyPr wrap="square" rtlCol="0">
            <a:spAutoFit/>
          </a:bodyPr>
          <a:lstStyle/>
          <a:p>
            <a:pPr algn="ctr"/>
            <a:r>
              <a:rPr lang="en-US" sz="2800" dirty="0" smtClean="0">
                <a:latin typeface="Gill Sans MT" pitchFamily="34" charset="0"/>
              </a:rPr>
              <a:t>How it works</a:t>
            </a:r>
            <a:endParaRPr lang="en-US" sz="2800" dirty="0">
              <a:latin typeface="Gill Sans MT" pitchFamily="34" charset="0"/>
            </a:endParaRPr>
          </a:p>
        </p:txBody>
      </p:sp>
      <p:sp>
        <p:nvSpPr>
          <p:cNvPr id="11" name="TextBox 10"/>
          <p:cNvSpPr txBox="1"/>
          <p:nvPr/>
        </p:nvSpPr>
        <p:spPr>
          <a:xfrm>
            <a:off x="6705600" y="3998893"/>
            <a:ext cx="1828800" cy="954107"/>
          </a:xfrm>
          <a:prstGeom prst="rect">
            <a:avLst/>
          </a:prstGeom>
          <a:noFill/>
        </p:spPr>
        <p:txBody>
          <a:bodyPr wrap="square" rtlCol="0">
            <a:spAutoFit/>
          </a:bodyPr>
          <a:lstStyle/>
          <a:p>
            <a:pPr algn="ctr"/>
            <a:r>
              <a:rPr lang="en-US" sz="2800" dirty="0">
                <a:latin typeface="Gill Sans MT" pitchFamily="34" charset="0"/>
              </a:rPr>
              <a:t>Coding in Jeeves</a:t>
            </a:r>
          </a:p>
        </p:txBody>
      </p:sp>
      <p:sp>
        <p:nvSpPr>
          <p:cNvPr id="7" name="Rectangle 6"/>
          <p:cNvSpPr/>
          <p:nvPr/>
        </p:nvSpPr>
        <p:spPr>
          <a:xfrm>
            <a:off x="3390900" y="1600200"/>
            <a:ext cx="2362200" cy="35052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p:nvPr>
        </p:nvSpPr>
        <p:spPr>
          <a:xfrm>
            <a:off x="457200" y="274638"/>
            <a:ext cx="8229600" cy="1143000"/>
          </a:xfrm>
        </p:spPr>
        <p:txBody>
          <a:bodyPr/>
          <a:lstStyle/>
          <a:p>
            <a:r>
              <a:rPr lang="en-US" dirty="0" smtClean="0"/>
              <a:t>Talk Outline</a:t>
            </a:r>
            <a:endParaRPr lang="en-US" dirty="0"/>
          </a:p>
        </p:txBody>
      </p:sp>
      <p:sp>
        <p:nvSpPr>
          <p:cNvPr id="2" name="Slide Number Placeholder 1"/>
          <p:cNvSpPr>
            <a:spLocks noGrp="1"/>
          </p:cNvSpPr>
          <p:nvPr>
            <p:ph type="sldNum" sz="quarter" idx="12"/>
          </p:nvPr>
        </p:nvSpPr>
        <p:spPr/>
        <p:txBody>
          <a:bodyPr/>
          <a:lstStyle/>
          <a:p>
            <a:fld id="{AE215CCB-3876-432A-9723-473B512A9DFC}" type="slidenum">
              <a:rPr lang="en-US" smtClean="0"/>
              <a:pPr/>
              <a:t>15</a:t>
            </a:fld>
            <a:endParaRPr lang="en-US"/>
          </a:p>
        </p:txBody>
      </p:sp>
      <p:sp>
        <p:nvSpPr>
          <p:cNvPr id="13" name="Down Arrow 12"/>
          <p:cNvSpPr/>
          <p:nvPr/>
        </p:nvSpPr>
        <p:spPr>
          <a:xfrm>
            <a:off x="4230900" y="2216687"/>
            <a:ext cx="1143000" cy="355063"/>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Gill Sans MT" pitchFamily="34" charset="0"/>
            </a:endParaRPr>
          </a:p>
        </p:txBody>
      </p:sp>
      <p:sp>
        <p:nvSpPr>
          <p:cNvPr id="15" name="Rectangle 14"/>
          <p:cNvSpPr/>
          <p:nvPr/>
        </p:nvSpPr>
        <p:spPr>
          <a:xfrm>
            <a:off x="4319192" y="2604974"/>
            <a:ext cx="984403" cy="392995"/>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6" name="Rectangle 15"/>
          <p:cNvSpPr/>
          <p:nvPr/>
        </p:nvSpPr>
        <p:spPr>
          <a:xfrm>
            <a:off x="4305739" y="3572960"/>
            <a:ext cx="997856" cy="251326"/>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7" name="Rectangle 16"/>
          <p:cNvSpPr/>
          <p:nvPr/>
        </p:nvSpPr>
        <p:spPr>
          <a:xfrm>
            <a:off x="4344827" y="1788577"/>
            <a:ext cx="958768" cy="26152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8" name="Rectangle 17"/>
          <p:cNvSpPr/>
          <p:nvPr/>
        </p:nvSpPr>
        <p:spPr>
          <a:xfrm>
            <a:off x="3467099" y="2133601"/>
            <a:ext cx="2247901" cy="135255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480159" y="1788577"/>
            <a:ext cx="864668" cy="261525"/>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grpSp>
        <p:nvGrpSpPr>
          <p:cNvPr id="20" name="Group 19"/>
          <p:cNvGrpSpPr/>
          <p:nvPr/>
        </p:nvGrpSpPr>
        <p:grpSpPr>
          <a:xfrm>
            <a:off x="5343525" y="3333973"/>
            <a:ext cx="284244" cy="282139"/>
            <a:chOff x="6460883" y="4194512"/>
            <a:chExt cx="820171" cy="814097"/>
          </a:xfrm>
        </p:grpSpPr>
        <p:sp>
          <p:nvSpPr>
            <p:cNvPr id="21" name="Oval 20"/>
            <p:cNvSpPr/>
            <p:nvPr/>
          </p:nvSpPr>
          <p:spPr>
            <a:xfrm>
              <a:off x="6473909" y="4194512"/>
              <a:ext cx="807145" cy="814097"/>
            </a:xfrm>
            <a:prstGeom prst="ellipse">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 descr="C:\Users\jeanyang\AppData\Local\Microsoft\Windows\Temporary Internet Files\Content.IE5\M39SQ24O\MC90043395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60883" y="4218689"/>
              <a:ext cx="765743" cy="765743"/>
            </a:xfrm>
            <a:prstGeom prst="rect">
              <a:avLst/>
            </a:prstGeom>
            <a:noFill/>
            <a:extLst>
              <a:ext uri="{909E8E84-426E-40DD-AFC4-6F175D3DCCD1}">
                <a14:hiddenFill xmlns:a14="http://schemas.microsoft.com/office/drawing/2010/main">
                  <a:solidFill>
                    <a:srgbClr val="FFFFFF"/>
                  </a:solidFill>
                </a14:hiddenFill>
              </a:ext>
            </a:extLst>
          </p:spPr>
        </p:pic>
      </p:grpSp>
      <p:sp>
        <p:nvSpPr>
          <p:cNvPr id="23" name="Down Arrow 22"/>
          <p:cNvSpPr/>
          <p:nvPr/>
        </p:nvSpPr>
        <p:spPr>
          <a:xfrm>
            <a:off x="4230900" y="3043780"/>
            <a:ext cx="1143000" cy="355063"/>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Gill Sans MT" pitchFamily="34" charset="0"/>
            </a:endParaRPr>
          </a:p>
        </p:txBody>
      </p:sp>
      <p:pic>
        <p:nvPicPr>
          <p:cNvPr id="2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144" y="1828799"/>
            <a:ext cx="2195512" cy="205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 name="Right Arrow 25"/>
          <p:cNvSpPr/>
          <p:nvPr/>
        </p:nvSpPr>
        <p:spPr>
          <a:xfrm>
            <a:off x="8353425" y="2855117"/>
            <a:ext cx="257176" cy="173060"/>
          </a:xfrm>
          <a:prstGeom prst="rightArrow">
            <a:avLst>
              <a:gd name="adj1" fmla="val 50000"/>
              <a:gd name="adj2" fmla="val 33704"/>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7479508" y="2466093"/>
            <a:ext cx="773906" cy="402488"/>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28" name="Rectangle 27"/>
          <p:cNvSpPr/>
          <p:nvPr/>
        </p:nvSpPr>
        <p:spPr>
          <a:xfrm>
            <a:off x="6705600" y="1991607"/>
            <a:ext cx="685800" cy="876974"/>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29" name="Rectangle 28"/>
          <p:cNvSpPr/>
          <p:nvPr/>
        </p:nvSpPr>
        <p:spPr>
          <a:xfrm>
            <a:off x="7479508" y="1981200"/>
            <a:ext cx="764380" cy="41708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000" dirty="0" smtClean="0">
              <a:solidFill>
                <a:schemeClr val="tx1"/>
              </a:solidFill>
              <a:latin typeface="Gill Sans MT" pitchFamily="34" charset="0"/>
            </a:endParaRPr>
          </a:p>
        </p:txBody>
      </p:sp>
      <p:sp>
        <p:nvSpPr>
          <p:cNvPr id="30" name="Rectangle 29"/>
          <p:cNvSpPr/>
          <p:nvPr/>
        </p:nvSpPr>
        <p:spPr>
          <a:xfrm>
            <a:off x="8353425" y="2571750"/>
            <a:ext cx="180975" cy="168662"/>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cxnSp>
        <p:nvCxnSpPr>
          <p:cNvPr id="31" name="Straight Connector 30"/>
          <p:cNvCxnSpPr/>
          <p:nvPr/>
        </p:nvCxnSpPr>
        <p:spPr>
          <a:xfrm flipV="1">
            <a:off x="6705601" y="2959869"/>
            <a:ext cx="1547813" cy="1"/>
          </a:xfrm>
          <a:prstGeom prst="line">
            <a:avLst/>
          </a:prstGeom>
          <a:ln w="381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6705601" y="3067231"/>
            <a:ext cx="1547812" cy="45613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3" name="Footer Placeholder 2"/>
          <p:cNvSpPr>
            <a:spLocks noGrp="1"/>
          </p:cNvSpPr>
          <p:nvPr>
            <p:ph type="ftr" sz="quarter" idx="11"/>
          </p:nvPr>
        </p:nvSpPr>
        <p:spPr/>
        <p:txBody>
          <a:bodyPr/>
          <a:lstStyle/>
          <a:p>
            <a:r>
              <a:rPr lang="en-US" smtClean="0"/>
              <a:t>Jean Yang @ POPL</a:t>
            </a:r>
            <a:endParaRPr lang="en-US" dirty="0"/>
          </a:p>
        </p:txBody>
      </p:sp>
    </p:spTree>
    <p:extLst>
      <p:ext uri="{BB962C8B-B14F-4D97-AF65-F5344CB8AC3E}">
        <p14:creationId xmlns:p14="http://schemas.microsoft.com/office/powerpoint/2010/main" val="10984155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Jeeves Works</a:t>
            </a:r>
            <a:endParaRPr lang="en-US" sz="5400" b="1" dirty="0"/>
          </a:p>
        </p:txBody>
      </p:sp>
      <p:sp>
        <p:nvSpPr>
          <p:cNvPr id="17" name="Down Arrow 16"/>
          <p:cNvSpPr/>
          <p:nvPr/>
        </p:nvSpPr>
        <p:spPr>
          <a:xfrm>
            <a:off x="3200400" y="4264164"/>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20" name="Down Arrow 19"/>
          <p:cNvSpPr/>
          <p:nvPr/>
        </p:nvSpPr>
        <p:spPr>
          <a:xfrm>
            <a:off x="3200400" y="2286000"/>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21" name="Rectangle 20"/>
          <p:cNvSpPr/>
          <p:nvPr/>
        </p:nvSpPr>
        <p:spPr>
          <a:xfrm>
            <a:off x="3429000" y="3276600"/>
            <a:ext cx="2327910" cy="91136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Symbolic expressions</a:t>
            </a:r>
          </a:p>
        </p:txBody>
      </p:sp>
      <p:sp>
        <p:nvSpPr>
          <p:cNvPr id="22" name="Rectangle 21"/>
          <p:cNvSpPr/>
          <p:nvPr/>
        </p:nvSpPr>
        <p:spPr>
          <a:xfrm>
            <a:off x="3387090" y="5867400"/>
            <a:ext cx="2327910" cy="457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Concrete value</a:t>
            </a:r>
          </a:p>
        </p:txBody>
      </p:sp>
      <p:sp>
        <p:nvSpPr>
          <p:cNvPr id="23" name="Rectangle 22"/>
          <p:cNvSpPr/>
          <p:nvPr/>
        </p:nvSpPr>
        <p:spPr>
          <a:xfrm>
            <a:off x="3387090" y="1447800"/>
            <a:ext cx="2327910" cy="609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Symbolic values</a:t>
            </a:r>
          </a:p>
        </p:txBody>
      </p:sp>
      <p:sp>
        <p:nvSpPr>
          <p:cNvPr id="6" name="Rectangle 5"/>
          <p:cNvSpPr/>
          <p:nvPr/>
        </p:nvSpPr>
        <p:spPr>
          <a:xfrm>
            <a:off x="914400" y="2133600"/>
            <a:ext cx="7315200" cy="31242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1371600" y="1447800"/>
            <a:ext cx="2015490" cy="609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Constraints</a:t>
            </a:r>
          </a:p>
        </p:txBody>
      </p:sp>
      <p:grpSp>
        <p:nvGrpSpPr>
          <p:cNvPr id="9" name="Group 8"/>
          <p:cNvGrpSpPr/>
          <p:nvPr/>
        </p:nvGrpSpPr>
        <p:grpSpPr>
          <a:xfrm>
            <a:off x="6148905" y="4774551"/>
            <a:ext cx="820171" cy="814097"/>
            <a:chOff x="6460883" y="4194512"/>
            <a:chExt cx="820171" cy="814097"/>
          </a:xfrm>
        </p:grpSpPr>
        <p:sp>
          <p:nvSpPr>
            <p:cNvPr id="41" name="Oval 40"/>
            <p:cNvSpPr/>
            <p:nvPr/>
          </p:nvSpPr>
          <p:spPr>
            <a:xfrm>
              <a:off x="6473909" y="4194512"/>
              <a:ext cx="807145" cy="814097"/>
            </a:xfrm>
            <a:prstGeom prst="ellipse">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2" name="Picture 2" descr="C:\Users\jeanyang\AppData\Local\Microsoft\Windows\Temporary Internet Files\Content.IE5\M39SQ24O\MC90043395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60883" y="4218689"/>
              <a:ext cx="765743" cy="765743"/>
            </a:xfrm>
            <a:prstGeom prst="rect">
              <a:avLst/>
            </a:prstGeom>
            <a:noFill/>
            <a:extLst>
              <a:ext uri="{909E8E84-426E-40DD-AFC4-6F175D3DCCD1}">
                <a14:hiddenFill xmlns:a14="http://schemas.microsoft.com/office/drawing/2010/main">
                  <a:solidFill>
                    <a:srgbClr val="FFFFFF"/>
                  </a:solidFill>
                </a14:hiddenFill>
              </a:ext>
            </a:extLst>
          </p:spPr>
        </p:pic>
      </p:grpSp>
      <p:sp>
        <p:nvSpPr>
          <p:cNvPr id="46" name="TextBox 45"/>
          <p:cNvSpPr txBox="1"/>
          <p:nvPr/>
        </p:nvSpPr>
        <p:spPr>
          <a:xfrm>
            <a:off x="990600" y="2209800"/>
            <a:ext cx="1890098" cy="830997"/>
          </a:xfrm>
          <a:prstGeom prst="rect">
            <a:avLst/>
          </a:prstGeom>
          <a:noFill/>
        </p:spPr>
        <p:txBody>
          <a:bodyPr wrap="square" rtlCol="0">
            <a:spAutoFit/>
          </a:bodyPr>
          <a:lstStyle/>
          <a:p>
            <a:r>
              <a:rPr lang="en-US" sz="2400" dirty="0" smtClean="0">
                <a:solidFill>
                  <a:schemeClr val="accent3">
                    <a:lumMod val="75000"/>
                  </a:schemeClr>
                </a:solidFill>
                <a:latin typeface="Gill Sans MT" pitchFamily="34" charset="0"/>
              </a:rPr>
              <a:t>Symbolic evaluation</a:t>
            </a:r>
          </a:p>
        </p:txBody>
      </p:sp>
      <p:sp>
        <p:nvSpPr>
          <p:cNvPr id="31" name="TextBox 30"/>
          <p:cNvSpPr txBox="1"/>
          <p:nvPr/>
        </p:nvSpPr>
        <p:spPr>
          <a:xfrm>
            <a:off x="5926873" y="3891885"/>
            <a:ext cx="1524000" cy="830997"/>
          </a:xfrm>
          <a:prstGeom prst="rect">
            <a:avLst/>
          </a:prstGeom>
          <a:noFill/>
        </p:spPr>
        <p:txBody>
          <a:bodyPr wrap="square" rtlCol="0">
            <a:spAutoFit/>
          </a:bodyPr>
          <a:lstStyle/>
          <a:p>
            <a:r>
              <a:rPr lang="en-US" sz="2400" dirty="0" smtClean="0">
                <a:latin typeface="Gill Sans MT" pitchFamily="34" charset="0"/>
              </a:rPr>
              <a:t>Implicit</a:t>
            </a:r>
          </a:p>
          <a:p>
            <a:r>
              <a:rPr lang="en-US" sz="2400" dirty="0" smtClean="0">
                <a:latin typeface="Gill Sans MT" pitchFamily="34" charset="0"/>
              </a:rPr>
              <a:t>parameter</a:t>
            </a:r>
          </a:p>
        </p:txBody>
      </p:sp>
      <p:sp>
        <p:nvSpPr>
          <p:cNvPr id="45" name="Down Arrow 44"/>
          <p:cNvSpPr/>
          <p:nvPr/>
        </p:nvSpPr>
        <p:spPr>
          <a:xfrm>
            <a:off x="3200400" y="5257800"/>
            <a:ext cx="2743200" cy="533400"/>
          </a:xfrm>
          <a:prstGeom prst="downArrow">
            <a:avLst>
              <a:gd name="adj1" fmla="val 85556"/>
              <a:gd name="adj2" fmla="val 33094"/>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SMT solving</a:t>
            </a:r>
            <a:endParaRPr lang="en-US" sz="2800" dirty="0">
              <a:solidFill>
                <a:schemeClr val="tx1"/>
              </a:solidFill>
              <a:latin typeface="Gill Sans MT" pitchFamily="34" charset="0"/>
            </a:endParaRPr>
          </a:p>
        </p:txBody>
      </p:sp>
      <p:sp>
        <p:nvSpPr>
          <p:cNvPr id="3" name="Slide Number Placeholder 2"/>
          <p:cNvSpPr>
            <a:spLocks noGrp="1"/>
          </p:cNvSpPr>
          <p:nvPr>
            <p:ph type="sldNum" sz="quarter" idx="12"/>
          </p:nvPr>
        </p:nvSpPr>
        <p:spPr/>
        <p:txBody>
          <a:bodyPr/>
          <a:lstStyle/>
          <a:p>
            <a:fld id="{AE215CCB-3876-432A-9723-473B512A9DFC}" type="slidenum">
              <a:rPr lang="en-US" smtClean="0"/>
              <a:pPr/>
              <a:t>16</a:t>
            </a:fld>
            <a:endParaRPr lang="en-US"/>
          </a:p>
        </p:txBody>
      </p:sp>
      <p:sp>
        <p:nvSpPr>
          <p:cNvPr id="7" name="Footer Placeholder 6"/>
          <p:cNvSpPr>
            <a:spLocks noGrp="1"/>
          </p:cNvSpPr>
          <p:nvPr>
            <p:ph type="ftr" sz="quarter" idx="11"/>
          </p:nvPr>
        </p:nvSpPr>
        <p:spPr/>
        <p:txBody>
          <a:bodyPr/>
          <a:lstStyle/>
          <a:p>
            <a:r>
              <a:rPr lang="en-US" smtClean="0"/>
              <a:t>Jean Yang @ POPL</a:t>
            </a:r>
            <a:endParaRPr lang="en-US" dirty="0"/>
          </a:p>
        </p:txBody>
      </p:sp>
    </p:spTree>
    <p:custDataLst>
      <p:tags r:id="rId1"/>
    </p:custDataLst>
    <p:extLst>
      <p:ext uri="{BB962C8B-B14F-4D97-AF65-F5344CB8AC3E}">
        <p14:creationId xmlns:p14="http://schemas.microsoft.com/office/powerpoint/2010/main" val="3828719731"/>
      </p:ext>
    </p:extLst>
  </p:cSld>
  <p:clrMapOvr>
    <a:masterClrMapping/>
  </p:clrMapOvr>
  <mc:AlternateContent xmlns:mc="http://schemas.openxmlformats.org/markup-compatibility/2006" xmlns:p14="http://schemas.microsoft.com/office/powerpoint/2010/main">
    <mc:Choice Requires="p14">
      <p:transition spd="slow" p14:dur="2000" advTm="22434"/>
    </mc:Choice>
    <mc:Fallback xmlns="">
      <p:transition spd="slow" advTm="2243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animBg="1"/>
      <p:bldP spid="21" grpId="0" animBg="1"/>
      <p:bldP spid="22" grpId="0" animBg="1"/>
      <p:bldP spid="23" grpId="0" animBg="1"/>
      <p:bldP spid="6" grpId="0" animBg="1"/>
      <p:bldP spid="29" grpId="0" animBg="1"/>
      <p:bldP spid="46" grpId="0"/>
      <p:bldP spid="31" grpId="0"/>
      <p:bldP spid="4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062066004"/>
              </p:ext>
            </p:extLst>
          </p:nvPr>
        </p:nvGraphicFramePr>
        <p:xfrm>
          <a:off x="685800" y="2971800"/>
          <a:ext cx="3200400" cy="2072640"/>
        </p:xfrm>
        <a:graphic>
          <a:graphicData uri="http://schemas.openxmlformats.org/drawingml/2006/table">
            <a:tbl>
              <a:tblPr firstRow="1" bandRow="1">
                <a:tableStyleId>{073A0DAA-6AF3-43AB-8588-CEC1D06C72B9}</a:tableStyleId>
              </a:tblPr>
              <a:tblGrid>
                <a:gridCol w="1371600"/>
                <a:gridCol w="1828800"/>
              </a:tblGrid>
              <a:tr h="370840">
                <a:tc>
                  <a:txBody>
                    <a:bodyPr/>
                    <a:lstStyle/>
                    <a:p>
                      <a:r>
                        <a:rPr lang="en-US" sz="2800" dirty="0" smtClean="0"/>
                        <a:t>Name</a:t>
                      </a:r>
                      <a:endParaRPr lang="en-US" sz="2800" dirty="0">
                        <a:latin typeface="Gill Sans MT" pitchFamily="34" charset="0"/>
                      </a:endParaRPr>
                    </a:p>
                  </a:txBody>
                  <a:tcPr/>
                </a:tc>
                <a:tc>
                  <a:txBody>
                    <a:bodyPr/>
                    <a:lstStyle/>
                    <a:p>
                      <a:r>
                        <a:rPr lang="en-US" sz="2800" dirty="0" smtClean="0"/>
                        <a:t>Location</a:t>
                      </a:r>
                      <a:endParaRPr lang="en-US" sz="2800" dirty="0">
                        <a:latin typeface="Gill Sans MT" pitchFamily="34" charset="0"/>
                      </a:endParaRPr>
                    </a:p>
                  </a:txBody>
                  <a:tcPr/>
                </a:tc>
              </a:tr>
              <a:tr h="370840">
                <a:tc>
                  <a:txBody>
                    <a:bodyPr/>
                    <a:lstStyle/>
                    <a:p>
                      <a:r>
                        <a:rPr lang="en-US" sz="2800" dirty="0" smtClean="0"/>
                        <a:t>Alice</a:t>
                      </a:r>
                      <a:endParaRPr lang="en-US" sz="2800" dirty="0">
                        <a:latin typeface="Gill Sans MT" pitchFamily="34" charset="0"/>
                      </a:endParaRPr>
                    </a:p>
                  </a:txBody>
                  <a:tcPr/>
                </a:tc>
                <a:tc>
                  <a:txBody>
                    <a:bodyPr/>
                    <a:lstStyle/>
                    <a:p>
                      <a:r>
                        <a:rPr lang="en-US" sz="2800" dirty="0" smtClean="0"/>
                        <a:t>MIT</a:t>
                      </a:r>
                      <a:endParaRPr lang="en-US" sz="2800" dirty="0">
                        <a:latin typeface="Gill Sans MT" pitchFamily="34" charset="0"/>
                      </a:endParaRPr>
                    </a:p>
                  </a:txBody>
                  <a:tcPr/>
                </a:tc>
              </a:tr>
              <a:tr h="370840">
                <a:tc>
                  <a:txBody>
                    <a:bodyPr/>
                    <a:lstStyle/>
                    <a:p>
                      <a:r>
                        <a:rPr lang="en-US" sz="2800" dirty="0" smtClean="0"/>
                        <a:t>Bob</a:t>
                      </a:r>
                      <a:endParaRPr lang="en-US" sz="2800" dirty="0">
                        <a:latin typeface="Gill Sans MT" pitchFamily="34" charset="0"/>
                      </a:endParaRPr>
                    </a:p>
                  </a:txBody>
                  <a:tcPr/>
                </a:tc>
                <a:tc>
                  <a:txBody>
                    <a:bodyPr/>
                    <a:lstStyle/>
                    <a:p>
                      <a:r>
                        <a:rPr lang="en-US" sz="2800" dirty="0" smtClean="0"/>
                        <a:t>POPL</a:t>
                      </a:r>
                      <a:endParaRPr lang="en-US" sz="2800" dirty="0">
                        <a:latin typeface="Gill Sans MT" pitchFamily="34" charset="0"/>
                      </a:endParaRPr>
                    </a:p>
                  </a:txBody>
                  <a:tcPr/>
                </a:tc>
              </a:tr>
              <a:tr h="370840">
                <a:tc>
                  <a:txBody>
                    <a:bodyPr/>
                    <a:lstStyle/>
                    <a:p>
                      <a:r>
                        <a:rPr lang="en-US" sz="2800" dirty="0" smtClean="0"/>
                        <a:t>Claire</a:t>
                      </a:r>
                      <a:endParaRPr lang="en-US" sz="2800" dirty="0">
                        <a:latin typeface="Gill Sans MT" pitchFamily="34" charset="0"/>
                      </a:endParaRPr>
                    </a:p>
                  </a:txBody>
                  <a:tcPr/>
                </a:tc>
                <a:tc>
                  <a:txBody>
                    <a:bodyPr/>
                    <a:lstStyle/>
                    <a:p>
                      <a:r>
                        <a:rPr lang="en-US" sz="2800" dirty="0" smtClean="0"/>
                        <a:t>POPL</a:t>
                      </a:r>
                      <a:endParaRPr lang="en-US" sz="2800" dirty="0">
                        <a:latin typeface="Gill Sans MT" pitchFamily="34" charset="0"/>
                      </a:endParaRPr>
                    </a:p>
                  </a:txBody>
                  <a:tcPr/>
                </a:tc>
              </a:tr>
            </a:tbl>
          </a:graphicData>
        </a:graphic>
      </p:graphicFrame>
      <p:sp>
        <p:nvSpPr>
          <p:cNvPr id="9" name="Title 1"/>
          <p:cNvSpPr>
            <a:spLocks noGrp="1"/>
          </p:cNvSpPr>
          <p:nvPr>
            <p:ph type="title"/>
          </p:nvPr>
        </p:nvSpPr>
        <p:spPr>
          <a:xfrm>
            <a:off x="457200" y="274637"/>
            <a:ext cx="8229600" cy="1874899"/>
          </a:xfrm>
        </p:spPr>
        <p:txBody>
          <a:bodyPr/>
          <a:lstStyle/>
          <a:p>
            <a:r>
              <a:rPr lang="en-US" dirty="0" smtClean="0"/>
              <a:t>Representing Sensitive Values in Jeeves</a:t>
            </a:r>
            <a:endParaRPr lang="en-US" dirty="0"/>
          </a:p>
        </p:txBody>
      </p:sp>
      <p:graphicFrame>
        <p:nvGraphicFramePr>
          <p:cNvPr id="11" name="Content Placeholder 5"/>
          <p:cNvGraphicFramePr>
            <a:graphicFrameLocks/>
          </p:cNvGraphicFramePr>
          <p:nvPr>
            <p:extLst>
              <p:ext uri="{D42A27DB-BD31-4B8C-83A1-F6EECF244321}">
                <p14:modId xmlns:p14="http://schemas.microsoft.com/office/powerpoint/2010/main" val="1778530145"/>
              </p:ext>
            </p:extLst>
          </p:nvPr>
        </p:nvGraphicFramePr>
        <p:xfrm>
          <a:off x="4114800" y="2971800"/>
          <a:ext cx="4343400" cy="2072640"/>
        </p:xfrm>
        <a:graphic>
          <a:graphicData uri="http://schemas.openxmlformats.org/drawingml/2006/table">
            <a:tbl>
              <a:tblPr firstRow="1" bandRow="1">
                <a:tableStyleId>{5C22544A-7EE6-4342-B048-85BDC9FD1C3A}</a:tableStyleId>
              </a:tblPr>
              <a:tblGrid>
                <a:gridCol w="1105593"/>
                <a:gridCol w="3237807"/>
              </a:tblGrid>
              <a:tr h="370840">
                <a:tc>
                  <a:txBody>
                    <a:bodyPr/>
                    <a:lstStyle/>
                    <a:p>
                      <a:r>
                        <a:rPr lang="en-US" sz="2800" dirty="0" smtClean="0"/>
                        <a:t>Name</a:t>
                      </a:r>
                      <a:endParaRPr lang="en-US" sz="2800" dirty="0">
                        <a:latin typeface="Gill Sans MT" pitchFamily="34" charset="0"/>
                      </a:endParaRPr>
                    </a:p>
                  </a:txBody>
                  <a:tcPr/>
                </a:tc>
                <a:tc>
                  <a:txBody>
                    <a:bodyPr/>
                    <a:lstStyle/>
                    <a:p>
                      <a:r>
                        <a:rPr lang="en-US" sz="2800" dirty="0" smtClean="0"/>
                        <a:t>Location</a:t>
                      </a:r>
                      <a:endParaRPr lang="en-US" sz="2800" dirty="0">
                        <a:latin typeface="Gill Sans MT" pitchFamily="34" charset="0"/>
                      </a:endParaRPr>
                    </a:p>
                  </a:txBody>
                  <a:tcPr/>
                </a:tc>
              </a:tr>
              <a:tr h="370840">
                <a:tc>
                  <a:txBody>
                    <a:bodyPr/>
                    <a:lstStyle/>
                    <a:p>
                      <a:r>
                        <a:rPr lang="en-US" sz="2800" dirty="0" smtClean="0"/>
                        <a:t>Alice</a:t>
                      </a:r>
                      <a:endParaRPr lang="en-US" sz="2800" dirty="0">
                        <a:latin typeface="Gill Sans MT"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0" dirty="0" smtClean="0">
                          <a:sym typeface="Symbol"/>
                        </a:rPr>
                        <a:t> ?|</a:t>
                      </a:r>
                      <a:r>
                        <a:rPr lang="en-US" sz="2800" b="0" dirty="0" err="1" smtClean="0">
                          <a:sym typeface="Symbol"/>
                        </a:rPr>
                        <a:t>MIT</a:t>
                      </a:r>
                      <a:r>
                        <a:rPr lang="en-US" sz="2800" b="0" i="1" baseline="-25000" dirty="0" err="1" smtClean="0">
                          <a:sym typeface="Symbol"/>
                        </a:rPr>
                        <a:t>a</a:t>
                      </a:r>
                      <a:endParaRPr lang="en-US" sz="2800" b="0" i="1" baseline="-25000" dirty="0" smtClean="0">
                        <a:sym typeface="Symbol"/>
                      </a:endParaRPr>
                    </a:p>
                  </a:txBody>
                  <a:tcPr/>
                </a:tc>
              </a:tr>
              <a:tr h="370840">
                <a:tc>
                  <a:txBody>
                    <a:bodyPr/>
                    <a:lstStyle/>
                    <a:p>
                      <a:r>
                        <a:rPr lang="en-US" sz="2800" dirty="0" smtClean="0"/>
                        <a:t>Bob</a:t>
                      </a:r>
                      <a:endParaRPr lang="en-US" sz="2800" dirty="0">
                        <a:latin typeface="Gill Sans MT" pitchFamily="34" charset="0"/>
                      </a:endParaRPr>
                    </a:p>
                  </a:txBody>
                  <a:tcPr/>
                </a:tc>
                <a:tc>
                  <a:txBody>
                    <a:bodyPr/>
                    <a:lstStyle/>
                    <a:p>
                      <a:r>
                        <a:rPr lang="en-US" sz="2800" baseline="0" dirty="0" smtClean="0"/>
                        <a:t>POPL</a:t>
                      </a:r>
                      <a:endParaRPr lang="en-US" sz="2800" baseline="-25000" dirty="0">
                        <a:solidFill>
                          <a:schemeClr val="tx1"/>
                        </a:solidFill>
                        <a:latin typeface="Gill Sans MT" pitchFamily="34" charset="0"/>
                      </a:endParaRPr>
                    </a:p>
                  </a:txBody>
                  <a:tcPr/>
                </a:tc>
              </a:tr>
              <a:tr h="370840">
                <a:tc>
                  <a:txBody>
                    <a:bodyPr/>
                    <a:lstStyle/>
                    <a:p>
                      <a:r>
                        <a:rPr lang="en-US" sz="2800" dirty="0" smtClean="0"/>
                        <a:t>Claire</a:t>
                      </a:r>
                      <a:endParaRPr lang="en-US" sz="2800" dirty="0">
                        <a:latin typeface="Gill Sans MT"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0" dirty="0" smtClean="0">
                          <a:sym typeface="Symbol"/>
                        </a:rPr>
                        <a:t> ?|</a:t>
                      </a:r>
                      <a:r>
                        <a:rPr lang="en-US" sz="2800" b="0" dirty="0" err="1" smtClean="0">
                          <a:sym typeface="Symbol"/>
                        </a:rPr>
                        <a:t>POPL</a:t>
                      </a:r>
                      <a:r>
                        <a:rPr lang="en-US" sz="2800" b="0" i="1" baseline="-25000" dirty="0" err="1" smtClean="0">
                          <a:sym typeface="Symbol"/>
                        </a:rPr>
                        <a:t>b</a:t>
                      </a:r>
                      <a:endParaRPr lang="en-US" sz="2800" b="0" i="1" baseline="-25000" dirty="0" smtClean="0"/>
                    </a:p>
                  </a:txBody>
                  <a:tcPr/>
                </a:tc>
              </a:tr>
            </a:tbl>
          </a:graphicData>
        </a:graphic>
      </p:graphicFrame>
      <p:sp>
        <p:nvSpPr>
          <p:cNvPr id="13" name="Rectangle 12"/>
          <p:cNvSpPr/>
          <p:nvPr/>
        </p:nvSpPr>
        <p:spPr>
          <a:xfrm>
            <a:off x="7172632" y="3505200"/>
            <a:ext cx="1209368"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400" dirty="0" smtClean="0">
                <a:solidFill>
                  <a:schemeClr val="tx1"/>
                </a:solidFill>
                <a:latin typeface="Gill Sans MT" pitchFamily="34" charset="0"/>
              </a:rPr>
              <a:t>Policy</a:t>
            </a:r>
          </a:p>
        </p:txBody>
      </p:sp>
      <p:sp>
        <p:nvSpPr>
          <p:cNvPr id="14" name="Rectangle 13"/>
          <p:cNvSpPr/>
          <p:nvPr/>
        </p:nvSpPr>
        <p:spPr>
          <a:xfrm>
            <a:off x="7162800" y="4572000"/>
            <a:ext cx="1209368"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400" dirty="0" smtClean="0">
                <a:solidFill>
                  <a:schemeClr val="tx1"/>
                </a:solidFill>
                <a:latin typeface="Gill Sans MT" pitchFamily="34" charset="0"/>
              </a:rPr>
              <a:t>Policy</a:t>
            </a:r>
          </a:p>
        </p:txBody>
      </p:sp>
      <p:sp>
        <p:nvSpPr>
          <p:cNvPr id="15" name="TextBox 14"/>
          <p:cNvSpPr txBox="1"/>
          <p:nvPr/>
        </p:nvSpPr>
        <p:spPr>
          <a:xfrm>
            <a:off x="685800" y="2286000"/>
            <a:ext cx="3581400" cy="584775"/>
          </a:xfrm>
          <a:prstGeom prst="rect">
            <a:avLst/>
          </a:prstGeom>
          <a:noFill/>
        </p:spPr>
        <p:txBody>
          <a:bodyPr wrap="square" rtlCol="0">
            <a:spAutoFit/>
          </a:bodyPr>
          <a:lstStyle/>
          <a:p>
            <a:pPr algn="ctr"/>
            <a:r>
              <a:rPr lang="en-US" sz="3200" b="1" dirty="0" smtClean="0">
                <a:latin typeface="Gill Sans MT" pitchFamily="34" charset="0"/>
              </a:rPr>
              <a:t>Without Jeeves</a:t>
            </a:r>
            <a:endParaRPr lang="en-US" sz="3200" b="1" dirty="0">
              <a:latin typeface="Gill Sans MT" pitchFamily="34" charset="0"/>
            </a:endParaRPr>
          </a:p>
        </p:txBody>
      </p:sp>
      <p:sp>
        <p:nvSpPr>
          <p:cNvPr id="16" name="TextBox 15"/>
          <p:cNvSpPr txBox="1"/>
          <p:nvPr/>
        </p:nvSpPr>
        <p:spPr>
          <a:xfrm>
            <a:off x="4876800" y="2286000"/>
            <a:ext cx="3581400" cy="584775"/>
          </a:xfrm>
          <a:prstGeom prst="rect">
            <a:avLst/>
          </a:prstGeom>
          <a:noFill/>
        </p:spPr>
        <p:txBody>
          <a:bodyPr wrap="square" rtlCol="0">
            <a:spAutoFit/>
          </a:bodyPr>
          <a:lstStyle/>
          <a:p>
            <a:pPr algn="ctr"/>
            <a:r>
              <a:rPr lang="en-US" sz="3200" b="1" dirty="0" smtClean="0">
                <a:latin typeface="Gill Sans MT" pitchFamily="34" charset="0"/>
              </a:rPr>
              <a:t>Jeeves</a:t>
            </a:r>
            <a:endParaRPr lang="en-US" sz="3200" b="1" dirty="0">
              <a:latin typeface="Gill Sans MT" pitchFamily="34" charset="0"/>
            </a:endParaRPr>
          </a:p>
        </p:txBody>
      </p:sp>
      <p:sp>
        <p:nvSpPr>
          <p:cNvPr id="17" name="Rectangle 16"/>
          <p:cNvSpPr/>
          <p:nvPr/>
        </p:nvSpPr>
        <p:spPr>
          <a:xfrm>
            <a:off x="457200" y="2286000"/>
            <a:ext cx="3505200" cy="2895600"/>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fld id="{AE215CCB-3876-432A-9723-473B512A9DFC}" type="slidenum">
              <a:rPr lang="en-US" smtClean="0"/>
              <a:pPr/>
              <a:t>17</a:t>
            </a:fld>
            <a:endParaRPr lang="en-US"/>
          </a:p>
        </p:txBody>
      </p:sp>
      <p:sp>
        <p:nvSpPr>
          <p:cNvPr id="3" name="Footer Placeholder 2"/>
          <p:cNvSpPr>
            <a:spLocks noGrp="1"/>
          </p:cNvSpPr>
          <p:nvPr>
            <p:ph type="ftr" sz="quarter" idx="11"/>
          </p:nvPr>
        </p:nvSpPr>
        <p:spPr/>
        <p:txBody>
          <a:bodyPr/>
          <a:lstStyle/>
          <a:p>
            <a:r>
              <a:rPr lang="en-US" smtClean="0"/>
              <a:t>Jean Yang @ POPL</a:t>
            </a:r>
            <a:endParaRPr lang="en-US" dirty="0"/>
          </a:p>
        </p:txBody>
      </p:sp>
    </p:spTree>
    <p:extLst>
      <p:ext uri="{BB962C8B-B14F-4D97-AF65-F5344CB8AC3E}">
        <p14:creationId xmlns:p14="http://schemas.microsoft.com/office/powerpoint/2010/main" val="4115407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6" grpId="0"/>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p:cNvSpPr/>
          <p:nvPr/>
        </p:nvSpPr>
        <p:spPr>
          <a:xfrm>
            <a:off x="4109224" y="2209800"/>
            <a:ext cx="4648200" cy="1828800"/>
          </a:xfrm>
          <a:prstGeom prst="roundRect">
            <a:avLst>
              <a:gd name="adj" fmla="val 10641"/>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3200" b="1" dirty="0" smtClean="0">
                <a:solidFill>
                  <a:schemeClr val="tx1"/>
                </a:solidFill>
                <a:latin typeface="Gill Sans MT" pitchFamily="34" charset="0"/>
              </a:rPr>
              <a:t>Runtime Environment</a:t>
            </a:r>
            <a:endParaRPr lang="en-US" sz="3200" b="1" dirty="0">
              <a:solidFill>
                <a:schemeClr val="tx1"/>
              </a:solidFill>
              <a:latin typeface="Gill Sans MT" pitchFamily="34" charset="0"/>
            </a:endParaRPr>
          </a:p>
        </p:txBody>
      </p:sp>
      <p:sp>
        <p:nvSpPr>
          <p:cNvPr id="22" name="TextBox 21"/>
          <p:cNvSpPr txBox="1"/>
          <p:nvPr/>
        </p:nvSpPr>
        <p:spPr>
          <a:xfrm>
            <a:off x="4419600" y="2895600"/>
            <a:ext cx="4114800" cy="954107"/>
          </a:xfrm>
          <a:prstGeom prst="rect">
            <a:avLst/>
          </a:prstGeom>
          <a:noFill/>
        </p:spPr>
        <p:txBody>
          <a:bodyPr wrap="square" rtlCol="0">
            <a:spAutoFit/>
          </a:bodyPr>
          <a:lstStyle/>
          <a:p>
            <a:r>
              <a:rPr lang="en-US" sz="2800" b="1" dirty="0" smtClean="0">
                <a:solidFill>
                  <a:schemeClr val="tx2"/>
                </a:solidFill>
                <a:sym typeface="Mathematica1"/>
              </a:rPr>
              <a:t>context</a:t>
            </a:r>
            <a:r>
              <a:rPr lang="en-US" sz="2800" b="1" dirty="0" smtClean="0">
                <a:sym typeface="Mathematica1"/>
              </a:rPr>
              <a:t> </a:t>
            </a:r>
            <a:r>
              <a:rPr lang="en-US" sz="2800" b="1" dirty="0">
                <a:solidFill>
                  <a:schemeClr val="tx2"/>
                </a:solidFill>
                <a:sym typeface="Mathematica1"/>
              </a:rPr>
              <a:t>!= </a:t>
            </a:r>
            <a:r>
              <a:rPr lang="en-US" sz="2800" b="1" dirty="0" err="1">
                <a:sym typeface="Mathematica1"/>
              </a:rPr>
              <a:t>a</a:t>
            </a:r>
            <a:r>
              <a:rPr lang="en-US" sz="2800" b="1" dirty="0" err="1" smtClean="0">
                <a:sym typeface="Mathematica1"/>
              </a:rPr>
              <a:t>lice</a:t>
            </a:r>
            <a:r>
              <a:rPr lang="en-US" sz="2800" b="1" dirty="0" smtClean="0">
                <a:sym typeface="Mathematica1"/>
              </a:rPr>
              <a:t> </a:t>
            </a:r>
            <a:r>
              <a:rPr lang="en-US" sz="2800" b="1" dirty="0" smtClean="0">
                <a:solidFill>
                  <a:schemeClr val="tx2"/>
                </a:solidFill>
                <a:sym typeface="Wingdings" pitchFamily="2" charset="2"/>
              </a:rPr>
              <a:t></a:t>
            </a:r>
            <a:r>
              <a:rPr lang="en-US" sz="2800" b="1" dirty="0" smtClean="0">
                <a:sym typeface="Mathematica1"/>
              </a:rPr>
              <a:t> </a:t>
            </a:r>
            <a:r>
              <a:rPr lang="en-US" sz="2800" b="1" dirty="0">
                <a:sym typeface="Mathematica1"/>
              </a:rPr>
              <a:t>a</a:t>
            </a:r>
            <a:r>
              <a:rPr lang="en-US" sz="2800" b="1" dirty="0" smtClean="0">
                <a:sym typeface="Mathematica1"/>
              </a:rPr>
              <a:t> = </a:t>
            </a:r>
            <a:r>
              <a:rPr lang="en-US" sz="2800" b="1" dirty="0" smtClean="0">
                <a:solidFill>
                  <a:schemeClr val="tx2"/>
                </a:solidFill>
                <a:sym typeface="Mathematica1"/>
              </a:rPr>
              <a:t>low</a:t>
            </a:r>
          </a:p>
          <a:p>
            <a:r>
              <a:rPr lang="en-US" sz="2800" b="1" dirty="0" smtClean="0">
                <a:sym typeface="Mathematica1"/>
              </a:rPr>
              <a:t>	…</a:t>
            </a:r>
            <a:r>
              <a:rPr lang="en-US" sz="2800" b="1" dirty="0">
                <a:sym typeface="Mathematica1"/>
              </a:rPr>
              <a:t>	</a:t>
            </a:r>
            <a:r>
              <a:rPr lang="en-US" sz="2800" b="1" dirty="0" smtClean="0">
                <a:sym typeface="Mathematica1"/>
              </a:rPr>
              <a:t>     </a:t>
            </a:r>
            <a:r>
              <a:rPr lang="en-US" sz="2800" b="1" dirty="0" smtClean="0">
                <a:sym typeface="Mathematica1"/>
              </a:rPr>
              <a:t> </a:t>
            </a:r>
            <a:r>
              <a:rPr lang="en-US" sz="2800" b="1" dirty="0" smtClean="0">
                <a:solidFill>
                  <a:schemeClr val="tx2"/>
                </a:solidFill>
                <a:sym typeface="Wingdings" pitchFamily="2" charset="2"/>
              </a:rPr>
              <a:t></a:t>
            </a:r>
            <a:r>
              <a:rPr lang="en-US" sz="2800" b="1" dirty="0" smtClean="0">
                <a:sym typeface="Mathematica1"/>
              </a:rPr>
              <a:t> b </a:t>
            </a:r>
            <a:r>
              <a:rPr lang="en-US" sz="2800" b="1" dirty="0">
                <a:sym typeface="Mathematica1"/>
              </a:rPr>
              <a:t>= </a:t>
            </a:r>
            <a:r>
              <a:rPr lang="en-US" sz="2800" b="1" dirty="0" smtClean="0">
                <a:solidFill>
                  <a:schemeClr val="tx2"/>
                </a:solidFill>
                <a:sym typeface="Mathematica1"/>
              </a:rPr>
              <a:t>low</a:t>
            </a:r>
            <a:endParaRPr lang="en-US" sz="2800" b="1" dirty="0">
              <a:solidFill>
                <a:schemeClr val="tx2"/>
              </a:solidFill>
              <a:sym typeface="Mathematica1"/>
            </a:endParaRPr>
          </a:p>
        </p:txBody>
      </p:sp>
      <p:sp>
        <p:nvSpPr>
          <p:cNvPr id="32" name="TextBox 31"/>
          <p:cNvSpPr txBox="1"/>
          <p:nvPr/>
        </p:nvSpPr>
        <p:spPr>
          <a:xfrm>
            <a:off x="762000" y="5417403"/>
            <a:ext cx="3276600" cy="830997"/>
          </a:xfrm>
          <a:prstGeom prst="rect">
            <a:avLst/>
          </a:prstGeom>
          <a:noFill/>
        </p:spPr>
        <p:txBody>
          <a:bodyPr wrap="square" rtlCol="0">
            <a:spAutoFit/>
          </a:bodyPr>
          <a:lstStyle/>
          <a:p>
            <a:pPr algn="ctr"/>
            <a:r>
              <a:rPr lang="en-US" sz="2400" dirty="0" smtClean="0">
                <a:latin typeface="Gill Sans MT" pitchFamily="34" charset="0"/>
              </a:rPr>
              <a:t>1 + </a:t>
            </a:r>
            <a:r>
              <a:rPr lang="en-US" sz="2400" dirty="0" smtClean="0">
                <a:solidFill>
                  <a:schemeClr val="accent3">
                    <a:lumMod val="50000"/>
                  </a:schemeClr>
                </a:solidFill>
                <a:latin typeface="Gill Sans MT" pitchFamily="34" charset="0"/>
              </a:rPr>
              <a:t>((x</a:t>
            </a:r>
            <a:r>
              <a:rPr lang="en-US" sz="2400" baseline="-25000" dirty="0" smtClean="0">
                <a:solidFill>
                  <a:schemeClr val="accent3">
                    <a:lumMod val="50000"/>
                  </a:schemeClr>
                </a:solidFill>
                <a:latin typeface="Gill Sans MT" pitchFamily="34" charset="0"/>
              </a:rPr>
              <a:t>1</a:t>
            </a:r>
            <a:r>
              <a:rPr lang="en-US" sz="2400" dirty="0" smtClean="0">
                <a:solidFill>
                  <a:schemeClr val="accent3">
                    <a:lumMod val="50000"/>
                  </a:schemeClr>
                </a:solidFill>
                <a:latin typeface="Gill Sans MT" pitchFamily="34" charset="0"/>
              </a:rPr>
              <a:t> = POPL) ? 1 </a:t>
            </a:r>
            <a:r>
              <a:rPr lang="en-US" sz="2400" dirty="0">
                <a:solidFill>
                  <a:schemeClr val="accent3">
                    <a:lumMod val="50000"/>
                  </a:schemeClr>
                </a:solidFill>
                <a:latin typeface="Gill Sans MT" pitchFamily="34" charset="0"/>
              </a:rPr>
              <a:t>:</a:t>
            </a:r>
            <a:r>
              <a:rPr lang="en-US" sz="2400" dirty="0" smtClean="0">
                <a:solidFill>
                  <a:schemeClr val="accent3">
                    <a:lumMod val="50000"/>
                  </a:schemeClr>
                </a:solidFill>
                <a:latin typeface="Gill Sans MT" pitchFamily="34" charset="0"/>
              </a:rPr>
              <a:t> 0)</a:t>
            </a:r>
          </a:p>
          <a:p>
            <a:pPr algn="ctr"/>
            <a:r>
              <a:rPr lang="en-US" sz="2400" dirty="0" smtClean="0">
                <a:latin typeface="Gill Sans MT" pitchFamily="34" charset="0"/>
              </a:rPr>
              <a:t>+ </a:t>
            </a:r>
            <a:r>
              <a:rPr lang="en-US" sz="2400" dirty="0">
                <a:solidFill>
                  <a:schemeClr val="accent3">
                    <a:lumMod val="50000"/>
                  </a:schemeClr>
                </a:solidFill>
                <a:latin typeface="Gill Sans MT" pitchFamily="34" charset="0"/>
              </a:rPr>
              <a:t>((</a:t>
            </a:r>
            <a:r>
              <a:rPr lang="en-US" sz="2400" dirty="0" smtClean="0">
                <a:solidFill>
                  <a:schemeClr val="accent3">
                    <a:lumMod val="50000"/>
                  </a:schemeClr>
                </a:solidFill>
                <a:latin typeface="Gill Sans MT" pitchFamily="34" charset="0"/>
              </a:rPr>
              <a:t>x</a:t>
            </a:r>
            <a:r>
              <a:rPr lang="en-US" sz="2400" baseline="-25000" dirty="0" smtClean="0">
                <a:solidFill>
                  <a:schemeClr val="accent3">
                    <a:lumMod val="50000"/>
                  </a:schemeClr>
                </a:solidFill>
                <a:latin typeface="Gill Sans MT" pitchFamily="34" charset="0"/>
              </a:rPr>
              <a:t>2</a:t>
            </a:r>
            <a:r>
              <a:rPr lang="en-US" sz="2400" dirty="0" smtClean="0">
                <a:solidFill>
                  <a:schemeClr val="accent3">
                    <a:lumMod val="50000"/>
                  </a:schemeClr>
                </a:solidFill>
                <a:latin typeface="Gill Sans MT" pitchFamily="34" charset="0"/>
              </a:rPr>
              <a:t> </a:t>
            </a:r>
            <a:r>
              <a:rPr lang="en-US" sz="2400" dirty="0">
                <a:solidFill>
                  <a:schemeClr val="accent3">
                    <a:lumMod val="50000"/>
                  </a:schemeClr>
                </a:solidFill>
                <a:latin typeface="Gill Sans MT" pitchFamily="34" charset="0"/>
              </a:rPr>
              <a:t>= POPL) ? 1 : 0</a:t>
            </a:r>
            <a:r>
              <a:rPr lang="en-US" sz="2400" dirty="0" smtClean="0">
                <a:solidFill>
                  <a:schemeClr val="accent3">
                    <a:lumMod val="50000"/>
                  </a:schemeClr>
                </a:solidFill>
                <a:latin typeface="Gill Sans MT" pitchFamily="34" charset="0"/>
              </a:rPr>
              <a:t>)</a:t>
            </a:r>
            <a:endParaRPr lang="en-US" sz="2400" dirty="0">
              <a:solidFill>
                <a:schemeClr val="accent3">
                  <a:lumMod val="50000"/>
                </a:schemeClr>
              </a:solidFill>
              <a:latin typeface="Gill Sans MT" pitchFamily="34" charset="0"/>
            </a:endParaRPr>
          </a:p>
        </p:txBody>
      </p:sp>
      <p:sp>
        <p:nvSpPr>
          <p:cNvPr id="37" name="Title 1"/>
          <p:cNvSpPr>
            <a:spLocks noGrp="1"/>
          </p:cNvSpPr>
          <p:nvPr>
            <p:ph type="title"/>
          </p:nvPr>
        </p:nvSpPr>
        <p:spPr>
          <a:xfrm>
            <a:off x="457200" y="274637"/>
            <a:ext cx="8229600" cy="1874899"/>
          </a:xfrm>
        </p:spPr>
        <p:txBody>
          <a:bodyPr/>
          <a:lstStyle/>
          <a:p>
            <a:r>
              <a:rPr lang="en-US" dirty="0" smtClean="0"/>
              <a:t>Symbolic Evaluation for Information Flow</a:t>
            </a:r>
            <a:endParaRPr lang="en-US" dirty="0"/>
          </a:p>
        </p:txBody>
      </p:sp>
      <p:graphicFrame>
        <p:nvGraphicFramePr>
          <p:cNvPr id="24" name="Content Placeholder 5"/>
          <p:cNvGraphicFramePr>
            <a:graphicFrameLocks noGrp="1"/>
          </p:cNvGraphicFramePr>
          <p:nvPr>
            <p:ph idx="1"/>
            <p:extLst>
              <p:ext uri="{D42A27DB-BD31-4B8C-83A1-F6EECF244321}">
                <p14:modId xmlns:p14="http://schemas.microsoft.com/office/powerpoint/2010/main" val="2758207244"/>
              </p:ext>
            </p:extLst>
          </p:nvPr>
        </p:nvGraphicFramePr>
        <p:xfrm>
          <a:off x="1066800" y="2209800"/>
          <a:ext cx="2653441" cy="2072640"/>
        </p:xfrm>
        <a:graphic>
          <a:graphicData uri="http://schemas.openxmlformats.org/drawingml/2006/table">
            <a:tbl>
              <a:tblPr firstRow="1" bandRow="1">
                <a:tableStyleId>{5C22544A-7EE6-4342-B048-85BDC9FD1C3A}</a:tableStyleId>
              </a:tblPr>
              <a:tblGrid>
                <a:gridCol w="1117238"/>
                <a:gridCol w="1536203"/>
              </a:tblGrid>
              <a:tr h="370840">
                <a:tc>
                  <a:txBody>
                    <a:bodyPr/>
                    <a:lstStyle/>
                    <a:p>
                      <a:r>
                        <a:rPr lang="en-US" sz="2800" dirty="0" smtClean="0"/>
                        <a:t>Name</a:t>
                      </a:r>
                      <a:endParaRPr lang="en-US" sz="2800" dirty="0">
                        <a:latin typeface="Gill Sans MT" pitchFamily="34" charset="0"/>
                      </a:endParaRPr>
                    </a:p>
                  </a:txBody>
                  <a:tcPr/>
                </a:tc>
                <a:tc>
                  <a:txBody>
                    <a:bodyPr/>
                    <a:lstStyle/>
                    <a:p>
                      <a:r>
                        <a:rPr lang="en-US" sz="2800" dirty="0" smtClean="0"/>
                        <a:t>Location</a:t>
                      </a:r>
                      <a:endParaRPr lang="en-US" sz="2800" dirty="0">
                        <a:latin typeface="Gill Sans MT" pitchFamily="34" charset="0"/>
                      </a:endParaRPr>
                    </a:p>
                  </a:txBody>
                  <a:tcPr/>
                </a:tc>
              </a:tr>
              <a:tr h="370840">
                <a:tc>
                  <a:txBody>
                    <a:bodyPr/>
                    <a:lstStyle/>
                    <a:p>
                      <a:r>
                        <a:rPr lang="en-US" sz="2800" dirty="0" smtClean="0"/>
                        <a:t>Alice</a:t>
                      </a:r>
                      <a:endParaRPr lang="en-US" sz="2800" dirty="0">
                        <a:latin typeface="Gill Sans MT"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0" dirty="0" smtClean="0">
                          <a:sym typeface="Symbol"/>
                        </a:rPr>
                        <a:t> |</a:t>
                      </a:r>
                      <a:r>
                        <a:rPr lang="en-US" sz="2800" b="0" i="1" baseline="-25000" dirty="0" smtClean="0">
                          <a:sym typeface="Symbol"/>
                        </a:rPr>
                        <a:t>a</a:t>
                      </a:r>
                    </a:p>
                  </a:txBody>
                  <a:tcPr/>
                </a:tc>
              </a:tr>
              <a:tr h="370840">
                <a:tc>
                  <a:txBody>
                    <a:bodyPr/>
                    <a:lstStyle/>
                    <a:p>
                      <a:r>
                        <a:rPr lang="en-US" sz="2800" dirty="0" smtClean="0"/>
                        <a:t>Bob</a:t>
                      </a:r>
                      <a:endParaRPr lang="en-US" sz="2800" dirty="0">
                        <a:latin typeface="Gill Sans MT" pitchFamily="34" charset="0"/>
                      </a:endParaRPr>
                    </a:p>
                  </a:txBody>
                  <a:tcPr/>
                </a:tc>
                <a:tc>
                  <a:txBody>
                    <a:bodyPr/>
                    <a:lstStyle/>
                    <a:p>
                      <a:r>
                        <a:rPr lang="en-US" sz="2800" baseline="0" dirty="0" smtClean="0"/>
                        <a:t>POPL</a:t>
                      </a:r>
                      <a:endParaRPr lang="en-US" sz="2800" baseline="-25000" dirty="0">
                        <a:solidFill>
                          <a:schemeClr val="tx1"/>
                        </a:solidFill>
                        <a:latin typeface="Gill Sans MT" pitchFamily="34" charset="0"/>
                      </a:endParaRPr>
                    </a:p>
                  </a:txBody>
                  <a:tcPr/>
                </a:tc>
              </a:tr>
              <a:tr h="370840">
                <a:tc>
                  <a:txBody>
                    <a:bodyPr/>
                    <a:lstStyle/>
                    <a:p>
                      <a:r>
                        <a:rPr lang="en-US" sz="2800" dirty="0" smtClean="0"/>
                        <a:t>Claire</a:t>
                      </a:r>
                      <a:endParaRPr lang="en-US" sz="2800" dirty="0">
                        <a:latin typeface="Gill Sans MT"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0" dirty="0" smtClean="0">
                          <a:sym typeface="Symbol"/>
                        </a:rPr>
                        <a:t> |</a:t>
                      </a:r>
                      <a:r>
                        <a:rPr lang="en-US" sz="2800" b="0" i="1" baseline="-25000" dirty="0" smtClean="0">
                          <a:sym typeface="Symbol"/>
                        </a:rPr>
                        <a:t>b</a:t>
                      </a:r>
                    </a:p>
                  </a:txBody>
                  <a:tcPr/>
                </a:tc>
              </a:tr>
            </a:tbl>
          </a:graphicData>
        </a:graphic>
      </p:graphicFrame>
      <p:sp>
        <p:nvSpPr>
          <p:cNvPr id="28" name="Down Arrow 27"/>
          <p:cNvSpPr/>
          <p:nvPr/>
        </p:nvSpPr>
        <p:spPr>
          <a:xfrm>
            <a:off x="914400" y="4432225"/>
            <a:ext cx="28956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How many people are at POPL?</a:t>
            </a:r>
            <a:endParaRPr lang="en-US" sz="2400" dirty="0">
              <a:solidFill>
                <a:schemeClr val="tx1"/>
              </a:solidFill>
              <a:latin typeface="Gill Sans MT" pitchFamily="34" charset="0"/>
            </a:endParaRPr>
          </a:p>
        </p:txBody>
      </p:sp>
      <p:sp>
        <p:nvSpPr>
          <p:cNvPr id="30" name="TextBox 29"/>
          <p:cNvSpPr txBox="1"/>
          <p:nvPr/>
        </p:nvSpPr>
        <p:spPr>
          <a:xfrm>
            <a:off x="4109224" y="4432518"/>
            <a:ext cx="4648200" cy="1815882"/>
          </a:xfrm>
          <a:prstGeom prst="rect">
            <a:avLst/>
          </a:prstGeom>
          <a:noFill/>
        </p:spPr>
        <p:txBody>
          <a:bodyPr wrap="square" rtlCol="0">
            <a:spAutoFit/>
          </a:bodyPr>
          <a:lstStyle/>
          <a:p>
            <a:pPr algn="r"/>
            <a:r>
              <a:rPr lang="en-US" sz="2800" dirty="0" smtClean="0">
                <a:latin typeface="Gill Sans MT" pitchFamily="34" charset="0"/>
              </a:rPr>
              <a:t>Outputs computed from sensitive values are </a:t>
            </a:r>
            <a:r>
              <a:rPr lang="en-US" sz="2800" b="1" dirty="0" smtClean="0">
                <a:latin typeface="Gill Sans MT" pitchFamily="34" charset="0"/>
              </a:rPr>
              <a:t>symbolic </a:t>
            </a:r>
            <a:r>
              <a:rPr lang="en-US" sz="2800" dirty="0">
                <a:latin typeface="Gill Sans MT" pitchFamily="34" charset="0"/>
              </a:rPr>
              <a:t>&amp;</a:t>
            </a:r>
            <a:r>
              <a:rPr lang="en-US" sz="2800" dirty="0" smtClean="0">
                <a:latin typeface="Gill Sans MT" pitchFamily="34" charset="0"/>
              </a:rPr>
              <a:t> concretized under the policy environment.</a:t>
            </a:r>
            <a:endParaRPr lang="en-US" sz="2800" b="1" dirty="0">
              <a:latin typeface="Gill Sans MT" pitchFamily="34" charset="0"/>
            </a:endParaRPr>
          </a:p>
        </p:txBody>
      </p:sp>
      <p:sp>
        <p:nvSpPr>
          <p:cNvPr id="12" name="Rectangle 11"/>
          <p:cNvSpPr/>
          <p:nvPr/>
        </p:nvSpPr>
        <p:spPr>
          <a:xfrm>
            <a:off x="3124200" y="2757714"/>
            <a:ext cx="457200"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13" name="Rectangle 12"/>
          <p:cNvSpPr/>
          <p:nvPr/>
        </p:nvSpPr>
        <p:spPr>
          <a:xfrm>
            <a:off x="3124200" y="3810000"/>
            <a:ext cx="457200"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2" name="Slide Number Placeholder 1"/>
          <p:cNvSpPr>
            <a:spLocks noGrp="1"/>
          </p:cNvSpPr>
          <p:nvPr>
            <p:ph type="sldNum" sz="quarter" idx="12"/>
          </p:nvPr>
        </p:nvSpPr>
        <p:spPr/>
        <p:txBody>
          <a:bodyPr/>
          <a:lstStyle/>
          <a:p>
            <a:fld id="{AE215CCB-3876-432A-9723-473B512A9DFC}" type="slidenum">
              <a:rPr lang="en-US" smtClean="0"/>
              <a:pPr/>
              <a:t>18</a:t>
            </a:fld>
            <a:endParaRPr lang="en-US"/>
          </a:p>
        </p:txBody>
      </p:sp>
      <p:sp>
        <p:nvSpPr>
          <p:cNvPr id="3" name="Footer Placeholder 2"/>
          <p:cNvSpPr>
            <a:spLocks noGrp="1"/>
          </p:cNvSpPr>
          <p:nvPr>
            <p:ph type="ftr" sz="quarter" idx="11"/>
          </p:nvPr>
        </p:nvSpPr>
        <p:spPr/>
        <p:txBody>
          <a:bodyPr/>
          <a:lstStyle/>
          <a:p>
            <a:r>
              <a:rPr lang="en-US" smtClean="0"/>
              <a:t>Jean Yang @ POPL</a:t>
            </a:r>
            <a:endParaRPr lang="en-US" dirty="0"/>
          </a:p>
        </p:txBody>
      </p:sp>
    </p:spTree>
    <p:custDataLst>
      <p:tags r:id="rId1"/>
    </p:custDataLst>
    <p:extLst>
      <p:ext uri="{BB962C8B-B14F-4D97-AF65-F5344CB8AC3E}">
        <p14:creationId xmlns:p14="http://schemas.microsoft.com/office/powerpoint/2010/main" val="109039423"/>
      </p:ext>
    </p:extLst>
  </p:cSld>
  <p:clrMapOvr>
    <a:masterClrMapping/>
  </p:clrMapOvr>
  <mc:AlternateContent xmlns:mc="http://schemas.openxmlformats.org/markup-compatibility/2006" xmlns:p14="http://schemas.microsoft.com/office/powerpoint/2010/main">
    <mc:Choice Requires="p14">
      <p:transition spd="slow" p14:dur="2000" advTm="114377"/>
    </mc:Choice>
    <mc:Fallback xmlns="">
      <p:transition spd="slow" advTm="11437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28" grpId="0" animBg="1"/>
      <p:bldP spid="3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lstStyle/>
          <a:p>
            <a:r>
              <a:rPr lang="en-US" dirty="0" smtClean="0"/>
              <a:t>Jeeves Non-Interference</a:t>
            </a:r>
            <a:br>
              <a:rPr lang="en-US" dirty="0" smtClean="0"/>
            </a:br>
            <a:r>
              <a:rPr lang="en-US" dirty="0" smtClean="0"/>
              <a:t>Guarantee</a:t>
            </a:r>
            <a:endParaRPr lang="en-US" dirty="0"/>
          </a:p>
        </p:txBody>
      </p:sp>
      <p:sp>
        <p:nvSpPr>
          <p:cNvPr id="7" name="TextBox 6"/>
          <p:cNvSpPr txBox="1"/>
          <p:nvPr/>
        </p:nvSpPr>
        <p:spPr>
          <a:xfrm>
            <a:off x="3314700" y="2802791"/>
            <a:ext cx="2324101" cy="769441"/>
          </a:xfrm>
          <a:prstGeom prst="rect">
            <a:avLst/>
          </a:prstGeom>
          <a:noFill/>
        </p:spPr>
        <p:txBody>
          <a:bodyPr wrap="square" rtlCol="0">
            <a:spAutoFit/>
          </a:bodyPr>
          <a:lstStyle/>
          <a:p>
            <a:pPr algn="ctr"/>
            <a:r>
              <a:rPr lang="en-US" sz="4400" dirty="0" smtClean="0">
                <a:latin typeface="Gill Sans MT" pitchFamily="34" charset="0"/>
                <a:sym typeface="Symbol"/>
              </a:rPr>
              <a:t>  </a:t>
            </a:r>
            <a:r>
              <a:rPr lang="en-US" sz="4400" i="1" dirty="0" smtClean="0">
                <a:latin typeface="Gill Sans MT" pitchFamily="34" charset="0"/>
                <a:sym typeface="Symbol"/>
              </a:rPr>
              <a:t>L |</a:t>
            </a:r>
            <a:r>
              <a:rPr lang="en-US" sz="4400" dirty="0" smtClean="0">
                <a:latin typeface="Gill Sans MT" pitchFamily="34" charset="0"/>
                <a:sym typeface="Symbol"/>
              </a:rPr>
              <a:t> </a:t>
            </a:r>
            <a:r>
              <a:rPr lang="en-US" sz="4400" i="1" dirty="0" smtClean="0">
                <a:latin typeface="Gill Sans MT" pitchFamily="34" charset="0"/>
                <a:sym typeface="Symbol"/>
              </a:rPr>
              <a:t>H </a:t>
            </a:r>
            <a:r>
              <a:rPr lang="en-US" sz="4400" dirty="0" smtClean="0">
                <a:latin typeface="Gill Sans MT" pitchFamily="34" charset="0"/>
                <a:sym typeface="Symbol"/>
              </a:rPr>
              <a:t></a:t>
            </a:r>
            <a:r>
              <a:rPr lang="en-US" sz="4400" i="1" baseline="-25000" dirty="0" smtClean="0">
                <a:latin typeface="Gill Sans MT" pitchFamily="34" charset="0"/>
                <a:sym typeface="Symbol"/>
              </a:rPr>
              <a:t>a</a:t>
            </a:r>
            <a:endParaRPr lang="en-US" sz="4400" i="1" baseline="-25000" dirty="0">
              <a:latin typeface="Gill Sans MT" pitchFamily="34" charset="0"/>
            </a:endParaRPr>
          </a:p>
        </p:txBody>
      </p:sp>
      <p:sp>
        <p:nvSpPr>
          <p:cNvPr id="24" name="TextBox 23"/>
          <p:cNvSpPr txBox="1"/>
          <p:nvPr/>
        </p:nvSpPr>
        <p:spPr>
          <a:xfrm>
            <a:off x="513443" y="2306122"/>
            <a:ext cx="8097157" cy="584775"/>
          </a:xfrm>
          <a:prstGeom prst="rect">
            <a:avLst/>
          </a:prstGeom>
          <a:noFill/>
        </p:spPr>
        <p:txBody>
          <a:bodyPr wrap="square" rtlCol="0">
            <a:spAutoFit/>
          </a:bodyPr>
          <a:lstStyle/>
          <a:p>
            <a:r>
              <a:rPr lang="en-US" sz="3200" dirty="0" smtClean="0">
                <a:latin typeface="Gill Sans MT" pitchFamily="34" charset="0"/>
              </a:rPr>
              <a:t>Consider the </a:t>
            </a:r>
            <a:r>
              <a:rPr lang="en-US" sz="3200" b="1" dirty="0" smtClean="0">
                <a:latin typeface="Gill Sans MT" pitchFamily="34" charset="0"/>
              </a:rPr>
              <a:t>sensitive value</a:t>
            </a:r>
            <a:endParaRPr lang="en-US" sz="3200" b="1" dirty="0">
              <a:latin typeface="Gill Sans MT" pitchFamily="34" charset="0"/>
            </a:endParaRPr>
          </a:p>
        </p:txBody>
      </p:sp>
      <p:sp>
        <p:nvSpPr>
          <p:cNvPr id="8" name="Oval 7"/>
          <p:cNvSpPr/>
          <p:nvPr/>
        </p:nvSpPr>
        <p:spPr>
          <a:xfrm>
            <a:off x="3849578" y="2962839"/>
            <a:ext cx="489808" cy="56269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133600" y="3496032"/>
            <a:ext cx="2362200" cy="461665"/>
          </a:xfrm>
          <a:prstGeom prst="rect">
            <a:avLst/>
          </a:prstGeom>
          <a:noFill/>
        </p:spPr>
        <p:txBody>
          <a:bodyPr wrap="square" rtlCol="0">
            <a:spAutoFit/>
          </a:bodyPr>
          <a:lstStyle/>
          <a:p>
            <a:pPr algn="r"/>
            <a:r>
              <a:rPr lang="en-US" sz="2400" dirty="0" smtClean="0">
                <a:solidFill>
                  <a:srgbClr val="C00000"/>
                </a:solidFill>
                <a:latin typeface="Gill Sans MT" pitchFamily="34" charset="0"/>
              </a:rPr>
              <a:t>Low component</a:t>
            </a:r>
            <a:endParaRPr lang="en-US" sz="2400" dirty="0">
              <a:solidFill>
                <a:srgbClr val="C00000"/>
              </a:solidFill>
              <a:latin typeface="Gill Sans MT" pitchFamily="34" charset="0"/>
            </a:endParaRPr>
          </a:p>
        </p:txBody>
      </p:sp>
      <p:sp>
        <p:nvSpPr>
          <p:cNvPr id="27" name="TextBox 26"/>
          <p:cNvSpPr txBox="1"/>
          <p:nvPr/>
        </p:nvSpPr>
        <p:spPr>
          <a:xfrm>
            <a:off x="4572000" y="3491567"/>
            <a:ext cx="2667000" cy="461665"/>
          </a:xfrm>
          <a:prstGeom prst="rect">
            <a:avLst/>
          </a:prstGeom>
          <a:noFill/>
        </p:spPr>
        <p:txBody>
          <a:bodyPr wrap="square" rtlCol="0">
            <a:spAutoFit/>
          </a:bodyPr>
          <a:lstStyle/>
          <a:p>
            <a:r>
              <a:rPr lang="en-US" sz="2400" dirty="0" smtClean="0">
                <a:solidFill>
                  <a:srgbClr val="C00000"/>
                </a:solidFill>
                <a:latin typeface="Gill Sans MT" pitchFamily="34" charset="0"/>
              </a:rPr>
              <a:t>High component</a:t>
            </a:r>
            <a:endParaRPr lang="en-US" sz="2400" dirty="0">
              <a:solidFill>
                <a:srgbClr val="C00000"/>
              </a:solidFill>
              <a:latin typeface="Gill Sans MT" pitchFamily="34" charset="0"/>
            </a:endParaRPr>
          </a:p>
        </p:txBody>
      </p:sp>
      <p:sp>
        <p:nvSpPr>
          <p:cNvPr id="28" name="Oval 27"/>
          <p:cNvSpPr/>
          <p:nvPr/>
        </p:nvSpPr>
        <p:spPr>
          <a:xfrm>
            <a:off x="4583638" y="2948090"/>
            <a:ext cx="489808" cy="56269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5638800" y="3191232"/>
            <a:ext cx="2286000" cy="461665"/>
          </a:xfrm>
          <a:prstGeom prst="rect">
            <a:avLst/>
          </a:prstGeom>
          <a:noFill/>
        </p:spPr>
        <p:txBody>
          <a:bodyPr wrap="square" rtlCol="0">
            <a:spAutoFit/>
          </a:bodyPr>
          <a:lstStyle/>
          <a:p>
            <a:r>
              <a:rPr lang="en-US" sz="2400" dirty="0" smtClean="0">
                <a:solidFill>
                  <a:srgbClr val="C00000"/>
                </a:solidFill>
                <a:latin typeface="Gill Sans MT" pitchFamily="34" charset="0"/>
              </a:rPr>
              <a:t>Level variable</a:t>
            </a:r>
            <a:endParaRPr lang="en-US" sz="2400" dirty="0">
              <a:solidFill>
                <a:srgbClr val="C00000"/>
              </a:solidFill>
              <a:latin typeface="Gill Sans MT" pitchFamily="34" charset="0"/>
            </a:endParaRPr>
          </a:p>
        </p:txBody>
      </p:sp>
      <p:sp>
        <p:nvSpPr>
          <p:cNvPr id="30" name="Oval 29"/>
          <p:cNvSpPr/>
          <p:nvPr/>
        </p:nvSpPr>
        <p:spPr>
          <a:xfrm>
            <a:off x="5301392" y="3267432"/>
            <a:ext cx="337408" cy="304799"/>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533400" y="3805297"/>
            <a:ext cx="8077200" cy="1569660"/>
          </a:xfrm>
          <a:prstGeom prst="rect">
            <a:avLst/>
          </a:prstGeom>
          <a:noFill/>
        </p:spPr>
        <p:txBody>
          <a:bodyPr wrap="square" rtlCol="0">
            <a:spAutoFit/>
          </a:bodyPr>
          <a:lstStyle/>
          <a:p>
            <a:r>
              <a:rPr lang="en-US" sz="3200" dirty="0">
                <a:latin typeface="Gill Sans MT" pitchFamily="34" charset="0"/>
              </a:rPr>
              <a:t>Given a </a:t>
            </a:r>
            <a:r>
              <a:rPr lang="en-US" sz="3200" dirty="0" smtClean="0">
                <a:latin typeface="Gill Sans MT" pitchFamily="34" charset="0"/>
              </a:rPr>
              <a:t>fixed </a:t>
            </a:r>
            <a:r>
              <a:rPr lang="en-US" sz="3200" i="1" dirty="0">
                <a:latin typeface="Gill Sans MT" pitchFamily="34" charset="0"/>
                <a:sym typeface="Symbol"/>
              </a:rPr>
              <a:t>L</a:t>
            </a:r>
            <a:r>
              <a:rPr lang="en-US" sz="3200" b="1" dirty="0" smtClean="0">
                <a:latin typeface="Gill Sans MT" pitchFamily="34" charset="0"/>
                <a:sym typeface="Symbol"/>
              </a:rPr>
              <a:t>,</a:t>
            </a:r>
            <a:r>
              <a:rPr lang="en-US" sz="3200" dirty="0" smtClean="0">
                <a:latin typeface="Gill Sans MT" pitchFamily="34" charset="0"/>
              </a:rPr>
              <a:t> </a:t>
            </a:r>
            <a:r>
              <a:rPr lang="en-US" sz="3200" dirty="0">
                <a:latin typeface="Gill Sans MT" pitchFamily="34" charset="0"/>
              </a:rPr>
              <a:t>all executions where </a:t>
            </a:r>
            <a:r>
              <a:rPr lang="en-US" sz="3200" i="1" dirty="0">
                <a:latin typeface="Gill Sans MT" pitchFamily="34" charset="0"/>
              </a:rPr>
              <a:t>a</a:t>
            </a:r>
            <a:r>
              <a:rPr lang="en-US" sz="3200" dirty="0">
                <a:latin typeface="Gill Sans MT" pitchFamily="34" charset="0"/>
              </a:rPr>
              <a:t> </a:t>
            </a:r>
            <a:r>
              <a:rPr lang="en-US" sz="3200" dirty="0" smtClean="0">
                <a:latin typeface="Gill Sans MT" pitchFamily="34" charset="0"/>
              </a:rPr>
              <a:t>must be </a:t>
            </a:r>
            <a:r>
              <a:rPr lang="en-US" sz="3200" b="1" dirty="0">
                <a:latin typeface="Gill Sans MT" pitchFamily="34" charset="0"/>
              </a:rPr>
              <a:t>low</a:t>
            </a:r>
            <a:r>
              <a:rPr lang="en-US" sz="3200" dirty="0">
                <a:latin typeface="Gill Sans MT" pitchFamily="34" charset="0"/>
              </a:rPr>
              <a:t> produce equivalent outputs no matter the value of </a:t>
            </a:r>
            <a:r>
              <a:rPr lang="en-US" sz="3200" i="1" dirty="0">
                <a:latin typeface="Gill Sans MT" pitchFamily="34" charset="0"/>
                <a:sym typeface="Symbol"/>
              </a:rPr>
              <a:t>H</a:t>
            </a:r>
            <a:r>
              <a:rPr lang="en-US" sz="3200" dirty="0" smtClean="0">
                <a:latin typeface="Gill Sans MT" pitchFamily="34" charset="0"/>
              </a:rPr>
              <a:t>.</a:t>
            </a:r>
            <a:endParaRPr lang="en-US" sz="3200" dirty="0">
              <a:latin typeface="Gill Sans MT" pitchFamily="34" charset="0"/>
            </a:endParaRPr>
          </a:p>
        </p:txBody>
      </p:sp>
      <p:sp>
        <p:nvSpPr>
          <p:cNvPr id="3" name="Slide Number Placeholder 2"/>
          <p:cNvSpPr>
            <a:spLocks noGrp="1"/>
          </p:cNvSpPr>
          <p:nvPr>
            <p:ph type="sldNum" sz="quarter" idx="12"/>
          </p:nvPr>
        </p:nvSpPr>
        <p:spPr/>
        <p:txBody>
          <a:bodyPr/>
          <a:lstStyle/>
          <a:p>
            <a:fld id="{AE215CCB-3876-432A-9723-473B512A9DFC}" type="slidenum">
              <a:rPr lang="en-US" smtClean="0"/>
              <a:pPr/>
              <a:t>19</a:t>
            </a:fld>
            <a:endParaRPr lang="en-US"/>
          </a:p>
        </p:txBody>
      </p:sp>
      <p:sp>
        <p:nvSpPr>
          <p:cNvPr id="12" name="Footer Placeholder 11"/>
          <p:cNvSpPr>
            <a:spLocks noGrp="1"/>
          </p:cNvSpPr>
          <p:nvPr>
            <p:ph type="ftr" sz="quarter" idx="11"/>
          </p:nvPr>
        </p:nvSpPr>
        <p:spPr/>
        <p:txBody>
          <a:bodyPr/>
          <a:lstStyle/>
          <a:p>
            <a:r>
              <a:rPr lang="en-US" smtClean="0"/>
              <a:t>Jean Yang @ POPL</a:t>
            </a:r>
            <a:endParaRPr lang="en-US" dirty="0"/>
          </a:p>
        </p:txBody>
      </p:sp>
    </p:spTree>
    <p:extLst>
      <p:ext uri="{BB962C8B-B14F-4D97-AF65-F5344CB8AC3E}">
        <p14:creationId xmlns:p14="http://schemas.microsoft.com/office/powerpoint/2010/main" val="1939334460"/>
      </p:ext>
    </p:extLst>
  </p:cSld>
  <p:clrMapOvr>
    <a:masterClrMapping/>
  </p:clrMapOvr>
  <mc:AlternateContent xmlns:mc="http://schemas.openxmlformats.org/markup-compatibility/2006" xmlns:p14="http://schemas.microsoft.com/office/powerpoint/2010/main">
    <mc:Choice Requires="p14">
      <p:transition spd="slow" p14:dur="2000" advTm="28155"/>
    </mc:Choice>
    <mc:Fallback xmlns="">
      <p:transition spd="slow" advTm="281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xit" presetSubtype="0" fill="hold" grpId="1" nodeType="withEffect">
                                  <p:stCondLst>
                                    <p:cond delay="0"/>
                                  </p:stCondLst>
                                  <p:childTnLst>
                                    <p:set>
                                      <p:cBhvr>
                                        <p:cTn id="16" dur="1" fill="hold">
                                          <p:stCondLst>
                                            <p:cond delay="0"/>
                                          </p:stCondLst>
                                        </p:cTn>
                                        <p:tgtEl>
                                          <p:spTgt spid="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28"/>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p:bldP spid="27" grpId="0"/>
      <p:bldP spid="28" grpId="0" animBg="1"/>
      <p:bldP spid="28" grpId="1" animBg="1"/>
      <p:bldP spid="29" grpId="0"/>
      <p:bldP spid="30" grpId="0" animBg="1"/>
      <p:bldP spid="30"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9"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202392">
            <a:off x="1220395" y="5683643"/>
            <a:ext cx="66675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154555"/>
            <a:ext cx="93345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ight Arrow 5"/>
          <p:cNvSpPr/>
          <p:nvPr/>
        </p:nvSpPr>
        <p:spPr>
          <a:xfrm>
            <a:off x="3810000" y="2972225"/>
            <a:ext cx="2438400" cy="1670228"/>
          </a:xfrm>
          <a:prstGeom prst="rightArrow">
            <a:avLst>
              <a:gd name="adj1" fmla="val 72594"/>
              <a:gd name="adj2" fmla="val 30013"/>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t>getLocation</a:t>
            </a:r>
            <a:endParaRPr lang="en-US" sz="2800" dirty="0"/>
          </a:p>
        </p:txBody>
      </p:sp>
      <p:pic>
        <p:nvPicPr>
          <p:cNvPr id="13" name="Picture 3" descr="C:\Users\jeanyang\AppData\Local\Microsoft\Windows\Temporary Internet Files\Content.IE5\ESANV5V7\MC900432609[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8607" y="3477730"/>
            <a:ext cx="1828572" cy="182857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C:\Users\jeanyang\AppData\Local\Microsoft\Windows\Temporary Internet Files\Content.IE5\M39SQ24O\MC900432625[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05000" y="2563392"/>
            <a:ext cx="1639776" cy="1639776"/>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C:\Users\jeanyang\AppData\Local\Microsoft\Windows\Temporary Internet Files\Content.IE5\M39SQ24O\MC90043395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05000" y="4392016"/>
            <a:ext cx="1905000" cy="19050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6629400" y="2438400"/>
            <a:ext cx="1371600" cy="2646878"/>
          </a:xfrm>
          <a:prstGeom prst="rect">
            <a:avLst/>
          </a:prstGeom>
          <a:noFill/>
        </p:spPr>
        <p:txBody>
          <a:bodyPr wrap="square" rtlCol="0">
            <a:spAutoFit/>
          </a:bodyPr>
          <a:lstStyle/>
          <a:p>
            <a:pPr algn="ctr"/>
            <a:r>
              <a:rPr lang="en-US" sz="16600" dirty="0" smtClean="0">
                <a:solidFill>
                  <a:schemeClr val="tx1">
                    <a:lumMod val="65000"/>
                    <a:lumOff val="35000"/>
                  </a:schemeClr>
                </a:solidFill>
                <a:latin typeface="Gill Sans MT" pitchFamily="34" charset="0"/>
              </a:rPr>
              <a:t>?</a:t>
            </a:r>
            <a:endParaRPr lang="en-US" sz="16600" dirty="0">
              <a:solidFill>
                <a:schemeClr val="tx1">
                  <a:lumMod val="65000"/>
                  <a:lumOff val="35000"/>
                </a:schemeClr>
              </a:solidFill>
              <a:latin typeface="Gill Sans MT" pitchFamily="34" charset="0"/>
            </a:endParaRPr>
          </a:p>
        </p:txBody>
      </p:sp>
      <p:sp>
        <p:nvSpPr>
          <p:cNvPr id="24" name="Title 1"/>
          <p:cNvSpPr>
            <a:spLocks noGrp="1"/>
          </p:cNvSpPr>
          <p:nvPr>
            <p:ph type="title"/>
          </p:nvPr>
        </p:nvSpPr>
        <p:spPr>
          <a:xfrm>
            <a:off x="304800" y="274638"/>
            <a:ext cx="8534400" cy="1706562"/>
          </a:xfrm>
        </p:spPr>
        <p:txBody>
          <a:bodyPr/>
          <a:lstStyle/>
          <a:p>
            <a:r>
              <a:rPr lang="en-US" dirty="0" smtClean="0"/>
              <a:t>Displaying User Locations to Other Users</a:t>
            </a:r>
            <a:endParaRPr lang="en-US" dirty="0"/>
          </a:p>
        </p:txBody>
      </p:sp>
      <p:cxnSp>
        <p:nvCxnSpPr>
          <p:cNvPr id="22" name="Curved Connector 21"/>
          <p:cNvCxnSpPr/>
          <p:nvPr/>
        </p:nvCxnSpPr>
        <p:spPr>
          <a:xfrm>
            <a:off x="1436370" y="5265534"/>
            <a:ext cx="796333" cy="525666"/>
          </a:xfrm>
          <a:prstGeom prst="curvedConnector3">
            <a:avLst>
              <a:gd name="adj1" fmla="val 242"/>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AE215CCB-3876-432A-9723-473B512A9DFC}" type="slidenum">
              <a:rPr lang="en-US" smtClean="0"/>
              <a:pPr/>
              <a:t>2</a:t>
            </a:fld>
            <a:endParaRPr lang="en-US"/>
          </a:p>
        </p:txBody>
      </p:sp>
      <p:sp>
        <p:nvSpPr>
          <p:cNvPr id="7" name="Footer Placeholder 6"/>
          <p:cNvSpPr>
            <a:spLocks noGrp="1"/>
          </p:cNvSpPr>
          <p:nvPr>
            <p:ph type="ftr" sz="quarter" idx="11"/>
          </p:nvPr>
        </p:nvSpPr>
        <p:spPr/>
        <p:txBody>
          <a:bodyPr/>
          <a:lstStyle/>
          <a:p>
            <a:r>
              <a:rPr lang="en-US" smtClean="0"/>
              <a:t>Jean Yang @ POPL</a:t>
            </a:r>
            <a:endParaRPr lang="en-US" dirty="0"/>
          </a:p>
        </p:txBody>
      </p:sp>
    </p:spTree>
    <p:extLst>
      <p:ext uri="{BB962C8B-B14F-4D97-AF65-F5344CB8AC3E}">
        <p14:creationId xmlns:p14="http://schemas.microsoft.com/office/powerpoint/2010/main" val="817914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Jean Yang @ POPL</a:t>
            </a:r>
            <a:endParaRPr lang="en-US" dirty="0"/>
          </a:p>
        </p:txBody>
      </p:sp>
      <p:sp>
        <p:nvSpPr>
          <p:cNvPr id="5" name="Slide Number Placeholder 4"/>
          <p:cNvSpPr>
            <a:spLocks noGrp="1"/>
          </p:cNvSpPr>
          <p:nvPr>
            <p:ph type="sldNum" sz="quarter" idx="12"/>
          </p:nvPr>
        </p:nvSpPr>
        <p:spPr/>
        <p:txBody>
          <a:bodyPr/>
          <a:lstStyle/>
          <a:p>
            <a:fld id="{AE215CCB-3876-432A-9723-473B512A9DFC}" type="slidenum">
              <a:rPr lang="en-US" smtClean="0"/>
              <a:pPr/>
              <a:t>20</a:t>
            </a:fld>
            <a:endParaRPr lang="en-US" dirty="0"/>
          </a:p>
        </p:txBody>
      </p:sp>
      <p:sp>
        <p:nvSpPr>
          <p:cNvPr id="6" name="Rectangle 5"/>
          <p:cNvSpPr/>
          <p:nvPr/>
        </p:nvSpPr>
        <p:spPr>
          <a:xfrm>
            <a:off x="1676400" y="4038600"/>
            <a:ext cx="4038600" cy="1219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rPr>
              <a:t>Program</a:t>
            </a:r>
            <a:endParaRPr lang="en-US" sz="3200" dirty="0">
              <a:solidFill>
                <a:schemeClr val="tx1"/>
              </a:solidFill>
            </a:endParaRPr>
          </a:p>
        </p:txBody>
      </p:sp>
      <p:sp>
        <p:nvSpPr>
          <p:cNvPr id="8" name="Down Arrow 7"/>
          <p:cNvSpPr/>
          <p:nvPr/>
        </p:nvSpPr>
        <p:spPr>
          <a:xfrm>
            <a:off x="2115671" y="3429000"/>
            <a:ext cx="533400" cy="457200"/>
          </a:xfrm>
          <a:prstGeom prst="downArrow">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own Arrow 8"/>
          <p:cNvSpPr/>
          <p:nvPr/>
        </p:nvSpPr>
        <p:spPr>
          <a:xfrm>
            <a:off x="4876800" y="3429000"/>
            <a:ext cx="533400" cy="457200"/>
          </a:xfrm>
          <a:prstGeom prst="downArrow">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828800" y="2768025"/>
            <a:ext cx="990600" cy="584775"/>
          </a:xfrm>
          <a:prstGeom prst="rect">
            <a:avLst/>
          </a:prstGeom>
          <a:noFill/>
        </p:spPr>
        <p:txBody>
          <a:bodyPr wrap="square" rtlCol="0">
            <a:spAutoFit/>
          </a:bodyPr>
          <a:lstStyle/>
          <a:p>
            <a:pPr algn="ctr"/>
            <a:r>
              <a:rPr lang="en-US" sz="3200" i="1" dirty="0">
                <a:latin typeface="Gill Sans MT" pitchFamily="34" charset="0"/>
                <a:sym typeface="Symbol"/>
              </a:rPr>
              <a:t>L</a:t>
            </a:r>
            <a:endParaRPr lang="en-US" sz="3200" i="1" baseline="-25000" dirty="0">
              <a:latin typeface="Gill Sans MT" pitchFamily="34" charset="0"/>
            </a:endParaRPr>
          </a:p>
        </p:txBody>
      </p:sp>
      <p:sp>
        <p:nvSpPr>
          <p:cNvPr id="15" name="TextBox 14"/>
          <p:cNvSpPr txBox="1"/>
          <p:nvPr/>
        </p:nvSpPr>
        <p:spPr>
          <a:xfrm>
            <a:off x="5786718" y="4038600"/>
            <a:ext cx="990600" cy="584775"/>
          </a:xfrm>
          <a:prstGeom prst="rect">
            <a:avLst/>
          </a:prstGeom>
          <a:noFill/>
        </p:spPr>
        <p:txBody>
          <a:bodyPr wrap="square" rtlCol="0">
            <a:spAutoFit/>
          </a:bodyPr>
          <a:lstStyle/>
          <a:p>
            <a:pPr algn="ctr"/>
            <a:r>
              <a:rPr lang="en-US" sz="3200" i="1" dirty="0" smtClean="0">
                <a:latin typeface="Gill Sans MT" pitchFamily="34" charset="0"/>
                <a:sym typeface="Symbol"/>
              </a:rPr>
              <a:t>a</a:t>
            </a:r>
            <a:endParaRPr lang="en-US" sz="3200" i="1" baseline="-25000" dirty="0">
              <a:latin typeface="Gill Sans MT" pitchFamily="34" charset="0"/>
            </a:endParaRPr>
          </a:p>
        </p:txBody>
      </p:sp>
      <p:sp>
        <p:nvSpPr>
          <p:cNvPr id="16" name="Title 1"/>
          <p:cNvSpPr>
            <a:spLocks noGrp="1"/>
          </p:cNvSpPr>
          <p:nvPr>
            <p:ph type="title"/>
          </p:nvPr>
        </p:nvSpPr>
        <p:spPr>
          <a:xfrm>
            <a:off x="457200" y="274638"/>
            <a:ext cx="8229600" cy="1706562"/>
          </a:xfrm>
        </p:spPr>
        <p:txBody>
          <a:bodyPr/>
          <a:lstStyle/>
          <a:p>
            <a:r>
              <a:rPr lang="en-US" dirty="0" smtClean="0"/>
              <a:t>Standard</a:t>
            </a:r>
            <a:r>
              <a:rPr lang="en-US" dirty="0" smtClean="0"/>
              <a:t/>
            </a:r>
            <a:br>
              <a:rPr lang="en-US" dirty="0" smtClean="0"/>
            </a:br>
            <a:r>
              <a:rPr lang="en-US" dirty="0" smtClean="0"/>
              <a:t>Non-Interference</a:t>
            </a:r>
            <a:endParaRPr lang="en-US" dirty="0"/>
          </a:p>
        </p:txBody>
      </p:sp>
      <p:sp>
        <p:nvSpPr>
          <p:cNvPr id="17" name="TextBox 16"/>
          <p:cNvSpPr txBox="1"/>
          <p:nvPr/>
        </p:nvSpPr>
        <p:spPr>
          <a:xfrm>
            <a:off x="3581400" y="2615625"/>
            <a:ext cx="990600" cy="584775"/>
          </a:xfrm>
          <a:prstGeom prst="rect">
            <a:avLst/>
          </a:prstGeom>
          <a:noFill/>
        </p:spPr>
        <p:txBody>
          <a:bodyPr wrap="square" rtlCol="0">
            <a:spAutoFit/>
          </a:bodyPr>
          <a:lstStyle/>
          <a:p>
            <a:pPr algn="ctr"/>
            <a:r>
              <a:rPr lang="en-US" sz="3200" i="1" dirty="0" smtClean="0">
                <a:latin typeface="Gill Sans MT" pitchFamily="34" charset="0"/>
                <a:sym typeface="Symbol"/>
              </a:rPr>
              <a:t>H</a:t>
            </a:r>
            <a:r>
              <a:rPr lang="en-US" sz="3200" i="1" baseline="-25000" dirty="0" smtClean="0">
                <a:latin typeface="Gill Sans MT" pitchFamily="34" charset="0"/>
                <a:sym typeface="Symbol"/>
              </a:rPr>
              <a:t>1</a:t>
            </a:r>
            <a:endParaRPr lang="en-US" sz="3200" i="1" baseline="-25000" dirty="0">
              <a:latin typeface="Gill Sans MT" pitchFamily="34" charset="0"/>
            </a:endParaRPr>
          </a:p>
        </p:txBody>
      </p:sp>
      <p:sp>
        <p:nvSpPr>
          <p:cNvPr id="18" name="TextBox 17"/>
          <p:cNvSpPr txBox="1"/>
          <p:nvPr/>
        </p:nvSpPr>
        <p:spPr>
          <a:xfrm>
            <a:off x="4343400" y="2209800"/>
            <a:ext cx="990600" cy="584775"/>
          </a:xfrm>
          <a:prstGeom prst="rect">
            <a:avLst/>
          </a:prstGeom>
          <a:noFill/>
        </p:spPr>
        <p:txBody>
          <a:bodyPr wrap="square" rtlCol="0">
            <a:spAutoFit/>
          </a:bodyPr>
          <a:lstStyle/>
          <a:p>
            <a:pPr algn="ctr"/>
            <a:r>
              <a:rPr lang="en-US" sz="3200" i="1" dirty="0" smtClean="0">
                <a:latin typeface="Gill Sans MT" pitchFamily="34" charset="0"/>
                <a:sym typeface="Symbol"/>
              </a:rPr>
              <a:t>H</a:t>
            </a:r>
            <a:r>
              <a:rPr lang="en-US" sz="3200" i="1" baseline="-25000" dirty="0">
                <a:latin typeface="Gill Sans MT" pitchFamily="34" charset="0"/>
                <a:sym typeface="Symbol"/>
              </a:rPr>
              <a:t>2</a:t>
            </a:r>
            <a:endParaRPr lang="en-US" sz="3200" i="1" baseline="-25000" dirty="0">
              <a:latin typeface="Gill Sans MT" pitchFamily="34" charset="0"/>
            </a:endParaRPr>
          </a:p>
        </p:txBody>
      </p:sp>
      <p:sp>
        <p:nvSpPr>
          <p:cNvPr id="19" name="TextBox 18"/>
          <p:cNvSpPr txBox="1"/>
          <p:nvPr/>
        </p:nvSpPr>
        <p:spPr>
          <a:xfrm>
            <a:off x="5257800" y="2659559"/>
            <a:ext cx="1219200" cy="584775"/>
          </a:xfrm>
          <a:prstGeom prst="rect">
            <a:avLst/>
          </a:prstGeom>
          <a:noFill/>
        </p:spPr>
        <p:txBody>
          <a:bodyPr wrap="square" rtlCol="0">
            <a:spAutoFit/>
          </a:bodyPr>
          <a:lstStyle/>
          <a:p>
            <a:pPr algn="ctr"/>
            <a:r>
              <a:rPr lang="en-US" sz="3200" i="1" dirty="0" smtClean="0">
                <a:latin typeface="Gill Sans MT" pitchFamily="34" charset="0"/>
                <a:sym typeface="Symbol"/>
              </a:rPr>
              <a:t>H</a:t>
            </a:r>
            <a:r>
              <a:rPr lang="en-US" sz="3200" i="1" baseline="-25000" dirty="0" smtClean="0">
                <a:latin typeface="Gill Sans MT" pitchFamily="34" charset="0"/>
                <a:sym typeface="Symbol"/>
              </a:rPr>
              <a:t>n-1</a:t>
            </a:r>
            <a:endParaRPr lang="en-US" sz="4400" i="1" baseline="-25000" dirty="0">
              <a:latin typeface="Gill Sans MT" pitchFamily="34" charset="0"/>
            </a:endParaRPr>
          </a:p>
        </p:txBody>
      </p:sp>
      <p:sp>
        <p:nvSpPr>
          <p:cNvPr id="20" name="TextBox 19"/>
          <p:cNvSpPr txBox="1"/>
          <p:nvPr/>
        </p:nvSpPr>
        <p:spPr>
          <a:xfrm>
            <a:off x="6096000" y="2209800"/>
            <a:ext cx="1219200" cy="584775"/>
          </a:xfrm>
          <a:prstGeom prst="rect">
            <a:avLst/>
          </a:prstGeom>
          <a:noFill/>
        </p:spPr>
        <p:txBody>
          <a:bodyPr wrap="square" rtlCol="0">
            <a:spAutoFit/>
          </a:bodyPr>
          <a:lstStyle/>
          <a:p>
            <a:pPr algn="ctr"/>
            <a:r>
              <a:rPr lang="en-US" sz="3200" i="1" dirty="0" err="1" smtClean="0">
                <a:latin typeface="Gill Sans MT" pitchFamily="34" charset="0"/>
                <a:sym typeface="Symbol"/>
              </a:rPr>
              <a:t>H</a:t>
            </a:r>
            <a:r>
              <a:rPr lang="en-US" sz="3200" i="1" baseline="-25000" dirty="0" err="1" smtClean="0">
                <a:latin typeface="Gill Sans MT" pitchFamily="34" charset="0"/>
                <a:sym typeface="Symbol"/>
              </a:rPr>
              <a:t>n</a:t>
            </a:r>
            <a:endParaRPr lang="en-US" sz="3200" i="1" baseline="-25000" dirty="0">
              <a:latin typeface="Gill Sans MT" pitchFamily="34" charset="0"/>
            </a:endParaRPr>
          </a:p>
        </p:txBody>
      </p:sp>
      <p:sp>
        <p:nvSpPr>
          <p:cNvPr id="22" name="Down Arrow 21"/>
          <p:cNvSpPr/>
          <p:nvPr/>
        </p:nvSpPr>
        <p:spPr>
          <a:xfrm>
            <a:off x="3429000" y="5410200"/>
            <a:ext cx="533400" cy="457200"/>
          </a:xfrm>
          <a:prstGeom prst="downArrow">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096000" y="4572000"/>
            <a:ext cx="2667000" cy="830997"/>
          </a:xfrm>
          <a:prstGeom prst="rect">
            <a:avLst/>
          </a:prstGeom>
          <a:noFill/>
        </p:spPr>
        <p:txBody>
          <a:bodyPr wrap="square" rtlCol="0">
            <a:spAutoFit/>
          </a:bodyPr>
          <a:lstStyle/>
          <a:p>
            <a:r>
              <a:rPr lang="en-US" sz="2400" dirty="0" smtClean="0">
                <a:solidFill>
                  <a:srgbClr val="C00000"/>
                </a:solidFill>
                <a:latin typeface="Gill Sans MT" pitchFamily="34" charset="0"/>
              </a:rPr>
              <a:t>Does not depend on the H-value</a:t>
            </a:r>
            <a:endParaRPr lang="en-US" sz="2400" dirty="0">
              <a:solidFill>
                <a:srgbClr val="C00000"/>
              </a:solidFill>
              <a:latin typeface="Gill Sans MT" pitchFamily="34" charset="0"/>
            </a:endParaRPr>
          </a:p>
        </p:txBody>
      </p:sp>
      <p:sp>
        <p:nvSpPr>
          <p:cNvPr id="23" name="TextBox 22"/>
          <p:cNvSpPr txBox="1"/>
          <p:nvPr/>
        </p:nvSpPr>
        <p:spPr>
          <a:xfrm>
            <a:off x="2667000" y="5859959"/>
            <a:ext cx="1981200" cy="584775"/>
          </a:xfrm>
          <a:prstGeom prst="rect">
            <a:avLst/>
          </a:prstGeom>
          <a:noFill/>
        </p:spPr>
        <p:txBody>
          <a:bodyPr wrap="square" rtlCol="0">
            <a:spAutoFit/>
          </a:bodyPr>
          <a:lstStyle/>
          <a:p>
            <a:pPr algn="ctr"/>
            <a:r>
              <a:rPr lang="en-US" sz="3200" dirty="0" smtClean="0">
                <a:latin typeface="Gill Sans MT" pitchFamily="34" charset="0"/>
                <a:sym typeface="Symbol"/>
              </a:rPr>
              <a:t>Output</a:t>
            </a:r>
            <a:endParaRPr lang="en-US" sz="3200" baseline="-25000" dirty="0">
              <a:latin typeface="Gill Sans MT" pitchFamily="34" charset="0"/>
            </a:endParaRPr>
          </a:p>
        </p:txBody>
      </p:sp>
      <p:sp>
        <p:nvSpPr>
          <p:cNvPr id="24" name="TextBox 23"/>
          <p:cNvSpPr txBox="1"/>
          <p:nvPr/>
        </p:nvSpPr>
        <p:spPr>
          <a:xfrm>
            <a:off x="4495800" y="5334000"/>
            <a:ext cx="2057400" cy="1200329"/>
          </a:xfrm>
          <a:prstGeom prst="rect">
            <a:avLst/>
          </a:prstGeom>
          <a:noFill/>
        </p:spPr>
        <p:txBody>
          <a:bodyPr wrap="square" rtlCol="0">
            <a:spAutoFit/>
          </a:bodyPr>
          <a:lstStyle/>
          <a:p>
            <a:r>
              <a:rPr lang="en-US" sz="2400" dirty="0" smtClean="0">
                <a:solidFill>
                  <a:srgbClr val="C00000"/>
                </a:solidFill>
                <a:latin typeface="Gill Sans MT" pitchFamily="34" charset="0"/>
              </a:rPr>
              <a:t>Does not depend on the H-value</a:t>
            </a:r>
            <a:endParaRPr lang="en-US" sz="2400" dirty="0">
              <a:solidFill>
                <a:srgbClr val="C00000"/>
              </a:solidFill>
              <a:latin typeface="Gill Sans MT" pitchFamily="34" charset="0"/>
            </a:endParaRPr>
          </a:p>
        </p:txBody>
      </p:sp>
      <p:sp>
        <p:nvSpPr>
          <p:cNvPr id="25" name="TextBox 24"/>
          <p:cNvSpPr txBox="1"/>
          <p:nvPr/>
        </p:nvSpPr>
        <p:spPr>
          <a:xfrm>
            <a:off x="6416488" y="4078940"/>
            <a:ext cx="1432112" cy="584775"/>
          </a:xfrm>
          <a:prstGeom prst="rect">
            <a:avLst/>
          </a:prstGeom>
          <a:noFill/>
        </p:spPr>
        <p:txBody>
          <a:bodyPr wrap="square" rtlCol="0">
            <a:spAutoFit/>
          </a:bodyPr>
          <a:lstStyle/>
          <a:p>
            <a:r>
              <a:rPr lang="en-US" sz="3200" dirty="0" smtClean="0">
                <a:solidFill>
                  <a:srgbClr val="C00000"/>
                </a:solidFill>
                <a:latin typeface="Gill Sans MT" pitchFamily="34" charset="0"/>
              </a:rPr>
              <a:t>= </a:t>
            </a:r>
            <a:r>
              <a:rPr lang="en-US" sz="3200" b="1" dirty="0" smtClean="0">
                <a:solidFill>
                  <a:srgbClr val="C00000"/>
                </a:solidFill>
                <a:latin typeface="Gill Sans MT" pitchFamily="34" charset="0"/>
              </a:rPr>
              <a:t>low</a:t>
            </a:r>
            <a:endParaRPr lang="en-US" sz="3200" b="1" dirty="0">
              <a:solidFill>
                <a:srgbClr val="C00000"/>
              </a:solidFill>
              <a:latin typeface="Gill Sans MT" pitchFamily="34" charset="0"/>
            </a:endParaRPr>
          </a:p>
        </p:txBody>
      </p:sp>
    </p:spTree>
    <p:extLst>
      <p:ext uri="{BB962C8B-B14F-4D97-AF65-F5344CB8AC3E}">
        <p14:creationId xmlns:p14="http://schemas.microsoft.com/office/powerpoint/2010/main" val="4059976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Jean Yang @ POPL</a:t>
            </a:r>
            <a:endParaRPr lang="en-US" dirty="0"/>
          </a:p>
        </p:txBody>
      </p:sp>
      <p:sp>
        <p:nvSpPr>
          <p:cNvPr id="5" name="Slide Number Placeholder 4"/>
          <p:cNvSpPr>
            <a:spLocks noGrp="1"/>
          </p:cNvSpPr>
          <p:nvPr>
            <p:ph type="sldNum" sz="quarter" idx="12"/>
          </p:nvPr>
        </p:nvSpPr>
        <p:spPr/>
        <p:txBody>
          <a:bodyPr/>
          <a:lstStyle/>
          <a:p>
            <a:fld id="{AE215CCB-3876-432A-9723-473B512A9DFC}" type="slidenum">
              <a:rPr lang="en-US" smtClean="0"/>
              <a:pPr/>
              <a:t>21</a:t>
            </a:fld>
            <a:endParaRPr lang="en-US"/>
          </a:p>
        </p:txBody>
      </p:sp>
      <p:sp>
        <p:nvSpPr>
          <p:cNvPr id="6" name="Rectangle 5"/>
          <p:cNvSpPr/>
          <p:nvPr/>
        </p:nvSpPr>
        <p:spPr>
          <a:xfrm>
            <a:off x="1676400" y="4038600"/>
            <a:ext cx="4038600" cy="1219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rPr>
              <a:t>Program</a:t>
            </a:r>
            <a:endParaRPr lang="en-US" sz="3200" dirty="0">
              <a:solidFill>
                <a:schemeClr val="tx1"/>
              </a:solidFill>
            </a:endParaRPr>
          </a:p>
        </p:txBody>
      </p:sp>
      <p:sp>
        <p:nvSpPr>
          <p:cNvPr id="8" name="Down Arrow 7"/>
          <p:cNvSpPr/>
          <p:nvPr/>
        </p:nvSpPr>
        <p:spPr>
          <a:xfrm>
            <a:off x="2115671" y="3429000"/>
            <a:ext cx="533400" cy="457200"/>
          </a:xfrm>
          <a:prstGeom prst="downArrow">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own Arrow 8"/>
          <p:cNvSpPr/>
          <p:nvPr/>
        </p:nvSpPr>
        <p:spPr>
          <a:xfrm>
            <a:off x="4876800" y="3429000"/>
            <a:ext cx="533400" cy="457200"/>
          </a:xfrm>
          <a:prstGeom prst="downArrow">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H="1">
            <a:off x="3733800" y="1981200"/>
            <a:ext cx="2819400" cy="1524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828800" y="2768025"/>
            <a:ext cx="990600" cy="584775"/>
          </a:xfrm>
          <a:prstGeom prst="rect">
            <a:avLst/>
          </a:prstGeom>
          <a:noFill/>
        </p:spPr>
        <p:txBody>
          <a:bodyPr wrap="square" rtlCol="0">
            <a:spAutoFit/>
          </a:bodyPr>
          <a:lstStyle/>
          <a:p>
            <a:pPr algn="ctr"/>
            <a:r>
              <a:rPr lang="en-US" sz="3200" i="1" dirty="0">
                <a:latin typeface="Gill Sans MT" pitchFamily="34" charset="0"/>
                <a:sym typeface="Symbol"/>
              </a:rPr>
              <a:t>L</a:t>
            </a:r>
            <a:endParaRPr lang="en-US" sz="3200" i="1" baseline="-25000" dirty="0">
              <a:latin typeface="Gill Sans MT" pitchFamily="34" charset="0"/>
            </a:endParaRPr>
          </a:p>
        </p:txBody>
      </p:sp>
      <p:sp>
        <p:nvSpPr>
          <p:cNvPr id="15" name="TextBox 14"/>
          <p:cNvSpPr txBox="1"/>
          <p:nvPr/>
        </p:nvSpPr>
        <p:spPr>
          <a:xfrm>
            <a:off x="5786718" y="4038600"/>
            <a:ext cx="990600" cy="584775"/>
          </a:xfrm>
          <a:prstGeom prst="rect">
            <a:avLst/>
          </a:prstGeom>
          <a:noFill/>
        </p:spPr>
        <p:txBody>
          <a:bodyPr wrap="square" rtlCol="0">
            <a:spAutoFit/>
          </a:bodyPr>
          <a:lstStyle/>
          <a:p>
            <a:pPr algn="ctr"/>
            <a:r>
              <a:rPr lang="en-US" sz="3200" i="1" dirty="0" smtClean="0">
                <a:latin typeface="Gill Sans MT" pitchFamily="34" charset="0"/>
                <a:sym typeface="Symbol"/>
              </a:rPr>
              <a:t>a</a:t>
            </a:r>
            <a:endParaRPr lang="en-US" sz="3200" i="1" baseline="-25000" dirty="0">
              <a:latin typeface="Gill Sans MT" pitchFamily="34" charset="0"/>
            </a:endParaRPr>
          </a:p>
        </p:txBody>
      </p:sp>
      <p:sp>
        <p:nvSpPr>
          <p:cNvPr id="16" name="Title 1"/>
          <p:cNvSpPr>
            <a:spLocks noGrp="1"/>
          </p:cNvSpPr>
          <p:nvPr>
            <p:ph type="title"/>
          </p:nvPr>
        </p:nvSpPr>
        <p:spPr>
          <a:xfrm>
            <a:off x="457200" y="274638"/>
            <a:ext cx="8229600" cy="1706562"/>
          </a:xfrm>
        </p:spPr>
        <p:txBody>
          <a:bodyPr/>
          <a:lstStyle/>
          <a:p>
            <a:r>
              <a:rPr lang="en-US" dirty="0" smtClean="0"/>
              <a:t>Jeeves</a:t>
            </a:r>
            <a:br>
              <a:rPr lang="en-US" dirty="0" smtClean="0"/>
            </a:br>
            <a:r>
              <a:rPr lang="en-US" dirty="0" smtClean="0"/>
              <a:t>Non-Interference</a:t>
            </a:r>
            <a:endParaRPr lang="en-US" dirty="0"/>
          </a:p>
        </p:txBody>
      </p:sp>
      <p:sp>
        <p:nvSpPr>
          <p:cNvPr id="17" name="TextBox 16"/>
          <p:cNvSpPr txBox="1"/>
          <p:nvPr/>
        </p:nvSpPr>
        <p:spPr>
          <a:xfrm>
            <a:off x="3124200" y="2387025"/>
            <a:ext cx="990600" cy="584775"/>
          </a:xfrm>
          <a:prstGeom prst="rect">
            <a:avLst/>
          </a:prstGeom>
          <a:noFill/>
        </p:spPr>
        <p:txBody>
          <a:bodyPr wrap="square" rtlCol="0">
            <a:spAutoFit/>
          </a:bodyPr>
          <a:lstStyle/>
          <a:p>
            <a:pPr algn="ctr"/>
            <a:r>
              <a:rPr lang="en-US" sz="3200" i="1" dirty="0" smtClean="0">
                <a:solidFill>
                  <a:schemeClr val="accent6"/>
                </a:solidFill>
                <a:latin typeface="Gill Sans MT" pitchFamily="34" charset="0"/>
                <a:sym typeface="Symbol"/>
              </a:rPr>
              <a:t>H</a:t>
            </a:r>
            <a:r>
              <a:rPr lang="en-US" sz="3200" i="1" baseline="-25000" dirty="0" smtClean="0">
                <a:solidFill>
                  <a:schemeClr val="accent6"/>
                </a:solidFill>
                <a:latin typeface="Gill Sans MT" pitchFamily="34" charset="0"/>
                <a:sym typeface="Symbol"/>
              </a:rPr>
              <a:t>1</a:t>
            </a:r>
            <a:endParaRPr lang="en-US" sz="3200" i="1" baseline="-25000" dirty="0">
              <a:solidFill>
                <a:schemeClr val="accent6"/>
              </a:solidFill>
              <a:latin typeface="Gill Sans MT" pitchFamily="34" charset="0"/>
            </a:endParaRPr>
          </a:p>
        </p:txBody>
      </p:sp>
      <p:sp>
        <p:nvSpPr>
          <p:cNvPr id="18" name="TextBox 17"/>
          <p:cNvSpPr txBox="1"/>
          <p:nvPr/>
        </p:nvSpPr>
        <p:spPr>
          <a:xfrm>
            <a:off x="3886200" y="1981200"/>
            <a:ext cx="990600" cy="584775"/>
          </a:xfrm>
          <a:prstGeom prst="rect">
            <a:avLst/>
          </a:prstGeom>
          <a:noFill/>
        </p:spPr>
        <p:txBody>
          <a:bodyPr wrap="square" rtlCol="0">
            <a:spAutoFit/>
          </a:bodyPr>
          <a:lstStyle/>
          <a:p>
            <a:pPr algn="ctr"/>
            <a:r>
              <a:rPr lang="en-US" sz="3200" i="1" dirty="0" smtClean="0">
                <a:solidFill>
                  <a:schemeClr val="accent6"/>
                </a:solidFill>
                <a:latin typeface="Gill Sans MT" pitchFamily="34" charset="0"/>
                <a:sym typeface="Symbol"/>
              </a:rPr>
              <a:t>H</a:t>
            </a:r>
            <a:r>
              <a:rPr lang="en-US" sz="3200" i="1" baseline="-25000" dirty="0">
                <a:solidFill>
                  <a:schemeClr val="accent6"/>
                </a:solidFill>
                <a:latin typeface="Gill Sans MT" pitchFamily="34" charset="0"/>
                <a:sym typeface="Symbol"/>
              </a:rPr>
              <a:t>2</a:t>
            </a:r>
            <a:endParaRPr lang="en-US" sz="3200" i="1" baseline="-25000" dirty="0">
              <a:solidFill>
                <a:schemeClr val="accent6"/>
              </a:solidFill>
              <a:latin typeface="Gill Sans MT" pitchFamily="34" charset="0"/>
            </a:endParaRPr>
          </a:p>
        </p:txBody>
      </p:sp>
      <p:sp>
        <p:nvSpPr>
          <p:cNvPr id="19" name="TextBox 18"/>
          <p:cNvSpPr txBox="1"/>
          <p:nvPr/>
        </p:nvSpPr>
        <p:spPr>
          <a:xfrm>
            <a:off x="5562600" y="2920425"/>
            <a:ext cx="1219200" cy="584775"/>
          </a:xfrm>
          <a:prstGeom prst="rect">
            <a:avLst/>
          </a:prstGeom>
          <a:noFill/>
        </p:spPr>
        <p:txBody>
          <a:bodyPr wrap="square" rtlCol="0">
            <a:spAutoFit/>
          </a:bodyPr>
          <a:lstStyle/>
          <a:p>
            <a:pPr algn="ctr"/>
            <a:r>
              <a:rPr lang="en-US" sz="3200" i="1" dirty="0" smtClean="0">
                <a:solidFill>
                  <a:schemeClr val="accent1"/>
                </a:solidFill>
                <a:latin typeface="Gill Sans MT" pitchFamily="34" charset="0"/>
                <a:sym typeface="Symbol"/>
              </a:rPr>
              <a:t>H</a:t>
            </a:r>
            <a:r>
              <a:rPr lang="en-US" sz="3200" i="1" baseline="-25000" dirty="0" smtClean="0">
                <a:solidFill>
                  <a:schemeClr val="accent1"/>
                </a:solidFill>
                <a:latin typeface="Gill Sans MT" pitchFamily="34" charset="0"/>
                <a:sym typeface="Symbol"/>
              </a:rPr>
              <a:t>n-1</a:t>
            </a:r>
            <a:endParaRPr lang="en-US" sz="4400" i="1" baseline="-25000" dirty="0">
              <a:solidFill>
                <a:schemeClr val="accent1"/>
              </a:solidFill>
              <a:latin typeface="Gill Sans MT" pitchFamily="34" charset="0"/>
            </a:endParaRPr>
          </a:p>
        </p:txBody>
      </p:sp>
      <p:sp>
        <p:nvSpPr>
          <p:cNvPr id="20" name="TextBox 19"/>
          <p:cNvSpPr txBox="1"/>
          <p:nvPr/>
        </p:nvSpPr>
        <p:spPr>
          <a:xfrm>
            <a:off x="6400800" y="2470666"/>
            <a:ext cx="1219200" cy="584775"/>
          </a:xfrm>
          <a:prstGeom prst="rect">
            <a:avLst/>
          </a:prstGeom>
          <a:noFill/>
        </p:spPr>
        <p:txBody>
          <a:bodyPr wrap="square" rtlCol="0">
            <a:spAutoFit/>
          </a:bodyPr>
          <a:lstStyle/>
          <a:p>
            <a:pPr algn="ctr"/>
            <a:r>
              <a:rPr lang="en-US" sz="3200" i="1" dirty="0" err="1" smtClean="0">
                <a:solidFill>
                  <a:schemeClr val="accent1"/>
                </a:solidFill>
                <a:latin typeface="Gill Sans MT" pitchFamily="34" charset="0"/>
                <a:sym typeface="Symbol"/>
              </a:rPr>
              <a:t>H</a:t>
            </a:r>
            <a:r>
              <a:rPr lang="en-US" sz="3200" i="1" baseline="-25000" dirty="0" err="1" smtClean="0">
                <a:solidFill>
                  <a:schemeClr val="accent1"/>
                </a:solidFill>
                <a:latin typeface="Gill Sans MT" pitchFamily="34" charset="0"/>
                <a:sym typeface="Symbol"/>
              </a:rPr>
              <a:t>n</a:t>
            </a:r>
            <a:endParaRPr lang="en-US" sz="3200" i="1" baseline="-25000" dirty="0">
              <a:solidFill>
                <a:schemeClr val="accent1"/>
              </a:solidFill>
              <a:latin typeface="Gill Sans MT" pitchFamily="34" charset="0"/>
            </a:endParaRPr>
          </a:p>
        </p:txBody>
      </p:sp>
      <p:sp>
        <p:nvSpPr>
          <p:cNvPr id="22" name="Down Arrow 21"/>
          <p:cNvSpPr/>
          <p:nvPr/>
        </p:nvSpPr>
        <p:spPr>
          <a:xfrm>
            <a:off x="3429000" y="5410200"/>
            <a:ext cx="533400" cy="457200"/>
          </a:xfrm>
          <a:prstGeom prst="downArrow">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416488" y="4078940"/>
            <a:ext cx="1432112" cy="584775"/>
          </a:xfrm>
          <a:prstGeom prst="rect">
            <a:avLst/>
          </a:prstGeom>
          <a:noFill/>
        </p:spPr>
        <p:txBody>
          <a:bodyPr wrap="square" rtlCol="0">
            <a:spAutoFit/>
          </a:bodyPr>
          <a:lstStyle/>
          <a:p>
            <a:r>
              <a:rPr lang="en-US" sz="3200" dirty="0" smtClean="0">
                <a:solidFill>
                  <a:schemeClr val="accent1"/>
                </a:solidFill>
                <a:latin typeface="Gill Sans MT" pitchFamily="34" charset="0"/>
              </a:rPr>
              <a:t>= </a:t>
            </a:r>
            <a:r>
              <a:rPr lang="en-US" sz="3200" b="1" dirty="0" smtClean="0">
                <a:solidFill>
                  <a:schemeClr val="accent1"/>
                </a:solidFill>
                <a:latin typeface="Gill Sans MT" pitchFamily="34" charset="0"/>
              </a:rPr>
              <a:t>low</a:t>
            </a:r>
            <a:endParaRPr lang="en-US" sz="3200" b="1" dirty="0">
              <a:solidFill>
                <a:schemeClr val="accent1"/>
              </a:solidFill>
              <a:latin typeface="Gill Sans MT" pitchFamily="34" charset="0"/>
            </a:endParaRPr>
          </a:p>
        </p:txBody>
      </p:sp>
      <p:sp>
        <p:nvSpPr>
          <p:cNvPr id="23" name="TextBox 22"/>
          <p:cNvSpPr txBox="1"/>
          <p:nvPr/>
        </p:nvSpPr>
        <p:spPr>
          <a:xfrm>
            <a:off x="2667000" y="5859959"/>
            <a:ext cx="1981200" cy="584775"/>
          </a:xfrm>
          <a:prstGeom prst="rect">
            <a:avLst/>
          </a:prstGeom>
          <a:noFill/>
        </p:spPr>
        <p:txBody>
          <a:bodyPr wrap="square" rtlCol="0">
            <a:spAutoFit/>
          </a:bodyPr>
          <a:lstStyle/>
          <a:p>
            <a:pPr algn="ctr"/>
            <a:r>
              <a:rPr lang="en-US" sz="3200" dirty="0" smtClean="0">
                <a:latin typeface="Gill Sans MT" pitchFamily="34" charset="0"/>
                <a:sym typeface="Symbol"/>
              </a:rPr>
              <a:t>Output</a:t>
            </a:r>
            <a:endParaRPr lang="en-US" sz="3200" baseline="-25000" dirty="0">
              <a:latin typeface="Gill Sans MT" pitchFamily="34" charset="0"/>
            </a:endParaRPr>
          </a:p>
        </p:txBody>
      </p:sp>
      <p:sp>
        <p:nvSpPr>
          <p:cNvPr id="24" name="TextBox 23"/>
          <p:cNvSpPr txBox="1"/>
          <p:nvPr/>
        </p:nvSpPr>
        <p:spPr>
          <a:xfrm>
            <a:off x="4495800" y="5334000"/>
            <a:ext cx="3124200" cy="1200329"/>
          </a:xfrm>
          <a:prstGeom prst="rect">
            <a:avLst/>
          </a:prstGeom>
          <a:noFill/>
        </p:spPr>
        <p:txBody>
          <a:bodyPr wrap="square" rtlCol="0">
            <a:spAutoFit/>
          </a:bodyPr>
          <a:lstStyle/>
          <a:p>
            <a:r>
              <a:rPr lang="en-US" sz="2400" dirty="0" smtClean="0">
                <a:solidFill>
                  <a:schemeClr val="accent1"/>
                </a:solidFill>
                <a:latin typeface="Gill Sans MT" pitchFamily="34" charset="0"/>
              </a:rPr>
              <a:t>Cannot distinguish between H-values that imply </a:t>
            </a:r>
            <a:r>
              <a:rPr lang="en-US" sz="2400" i="1" dirty="0" smtClean="0">
                <a:solidFill>
                  <a:schemeClr val="accent1"/>
                </a:solidFill>
                <a:latin typeface="Gill Sans MT" pitchFamily="34" charset="0"/>
              </a:rPr>
              <a:t>a </a:t>
            </a:r>
            <a:r>
              <a:rPr lang="en-US" sz="2400" dirty="0" smtClean="0">
                <a:solidFill>
                  <a:schemeClr val="accent1"/>
                </a:solidFill>
                <a:latin typeface="Gill Sans MT" pitchFamily="34" charset="0"/>
              </a:rPr>
              <a:t>= </a:t>
            </a:r>
            <a:r>
              <a:rPr lang="en-US" sz="2400" b="1" dirty="0" smtClean="0">
                <a:solidFill>
                  <a:schemeClr val="accent1"/>
                </a:solidFill>
                <a:latin typeface="Gill Sans MT" pitchFamily="34" charset="0"/>
              </a:rPr>
              <a:t>low</a:t>
            </a:r>
            <a:endParaRPr lang="en-US" sz="2400" dirty="0">
              <a:solidFill>
                <a:schemeClr val="accent1"/>
              </a:solidFill>
              <a:latin typeface="Gill Sans MT" pitchFamily="34" charset="0"/>
            </a:endParaRPr>
          </a:p>
        </p:txBody>
      </p:sp>
      <p:sp>
        <p:nvSpPr>
          <p:cNvPr id="21" name="TextBox 20"/>
          <p:cNvSpPr txBox="1"/>
          <p:nvPr/>
        </p:nvSpPr>
        <p:spPr>
          <a:xfrm rot="19853809">
            <a:off x="3721800" y="2233574"/>
            <a:ext cx="2442882" cy="584775"/>
          </a:xfrm>
          <a:prstGeom prst="rect">
            <a:avLst/>
          </a:prstGeom>
          <a:noFill/>
        </p:spPr>
        <p:txBody>
          <a:bodyPr wrap="square" rtlCol="0">
            <a:spAutoFit/>
          </a:bodyPr>
          <a:lstStyle/>
          <a:p>
            <a:pPr algn="ctr"/>
            <a:r>
              <a:rPr lang="en-US" sz="3200" i="1" dirty="0" smtClean="0">
                <a:latin typeface="Gill Sans MT" pitchFamily="34" charset="0"/>
                <a:sym typeface="Wingdings" pitchFamily="2" charset="2"/>
              </a:rPr>
              <a:t>a = </a:t>
            </a:r>
            <a:r>
              <a:rPr lang="en-US" sz="3200" b="1" i="1" dirty="0" smtClean="0">
                <a:latin typeface="Gill Sans MT" pitchFamily="34" charset="0"/>
                <a:sym typeface="Wingdings" pitchFamily="2" charset="2"/>
              </a:rPr>
              <a:t>high</a:t>
            </a:r>
            <a:r>
              <a:rPr lang="en-US" sz="3200" dirty="0" smtClean="0">
                <a:latin typeface="Gill Sans MT" pitchFamily="34" charset="0"/>
                <a:sym typeface="Wingdings" pitchFamily="2" charset="2"/>
              </a:rPr>
              <a:t> </a:t>
            </a:r>
            <a:endParaRPr lang="en-US" sz="3200" baseline="-25000" dirty="0">
              <a:latin typeface="Gill Sans MT" pitchFamily="34" charset="0"/>
            </a:endParaRPr>
          </a:p>
        </p:txBody>
      </p:sp>
      <p:sp>
        <p:nvSpPr>
          <p:cNvPr id="25" name="TextBox 24"/>
          <p:cNvSpPr txBox="1"/>
          <p:nvPr/>
        </p:nvSpPr>
        <p:spPr>
          <a:xfrm rot="19853809">
            <a:off x="4503318" y="2439451"/>
            <a:ext cx="2442882" cy="584775"/>
          </a:xfrm>
          <a:prstGeom prst="rect">
            <a:avLst/>
          </a:prstGeom>
          <a:noFill/>
        </p:spPr>
        <p:txBody>
          <a:bodyPr wrap="square" rtlCol="0">
            <a:spAutoFit/>
          </a:bodyPr>
          <a:lstStyle/>
          <a:p>
            <a:pPr algn="ctr"/>
            <a:r>
              <a:rPr lang="en-US" sz="3200" i="1" dirty="0" smtClean="0">
                <a:latin typeface="Gill Sans MT" pitchFamily="34" charset="0"/>
                <a:sym typeface="Wingdings" pitchFamily="2" charset="2"/>
              </a:rPr>
              <a:t>a = </a:t>
            </a:r>
            <a:r>
              <a:rPr lang="en-US" sz="3200" b="1" i="1" dirty="0" smtClean="0">
                <a:latin typeface="Gill Sans MT" pitchFamily="34" charset="0"/>
                <a:sym typeface="Wingdings" pitchFamily="2" charset="2"/>
              </a:rPr>
              <a:t>low</a:t>
            </a:r>
            <a:r>
              <a:rPr lang="en-US" sz="3200" dirty="0" smtClean="0">
                <a:latin typeface="Gill Sans MT" pitchFamily="34" charset="0"/>
                <a:sym typeface="Wingdings" pitchFamily="2" charset="2"/>
              </a:rPr>
              <a:t> </a:t>
            </a:r>
            <a:endParaRPr lang="en-US" sz="3200" baseline="-25000" dirty="0">
              <a:latin typeface="Gill Sans MT" pitchFamily="34" charset="0"/>
            </a:endParaRPr>
          </a:p>
        </p:txBody>
      </p:sp>
      <p:sp>
        <p:nvSpPr>
          <p:cNvPr id="26" name="TextBox 25"/>
          <p:cNvSpPr txBox="1"/>
          <p:nvPr/>
        </p:nvSpPr>
        <p:spPr>
          <a:xfrm>
            <a:off x="6019800" y="4495800"/>
            <a:ext cx="2209800" cy="830997"/>
          </a:xfrm>
          <a:prstGeom prst="rect">
            <a:avLst/>
          </a:prstGeom>
          <a:noFill/>
        </p:spPr>
        <p:txBody>
          <a:bodyPr wrap="square" rtlCol="0">
            <a:spAutoFit/>
          </a:bodyPr>
          <a:lstStyle/>
          <a:p>
            <a:r>
              <a:rPr lang="en-US" sz="2400" dirty="0" smtClean="0">
                <a:solidFill>
                  <a:srgbClr val="C00000"/>
                </a:solidFill>
                <a:latin typeface="Gill Sans MT" pitchFamily="34" charset="0"/>
              </a:rPr>
              <a:t>Depends on the H-value</a:t>
            </a:r>
            <a:endParaRPr lang="en-US" sz="2400" dirty="0">
              <a:solidFill>
                <a:srgbClr val="C00000"/>
              </a:solidFill>
              <a:latin typeface="Gill Sans MT" pitchFamily="34" charset="0"/>
            </a:endParaRPr>
          </a:p>
        </p:txBody>
      </p:sp>
    </p:spTree>
    <p:extLst>
      <p:ext uri="{BB962C8B-B14F-4D97-AF65-F5344CB8AC3E}">
        <p14:creationId xmlns:p14="http://schemas.microsoft.com/office/powerpoint/2010/main" val="755887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Jean Yang @ POPL</a:t>
            </a:r>
            <a:endParaRPr lang="en-US" dirty="0"/>
          </a:p>
        </p:txBody>
      </p:sp>
      <p:sp>
        <p:nvSpPr>
          <p:cNvPr id="5" name="Slide Number Placeholder 4"/>
          <p:cNvSpPr>
            <a:spLocks noGrp="1"/>
          </p:cNvSpPr>
          <p:nvPr>
            <p:ph type="sldNum" sz="quarter" idx="12"/>
          </p:nvPr>
        </p:nvSpPr>
        <p:spPr/>
        <p:txBody>
          <a:bodyPr/>
          <a:lstStyle/>
          <a:p>
            <a:fld id="{AE215CCB-3876-432A-9723-473B512A9DFC}" type="slidenum">
              <a:rPr lang="en-US" smtClean="0"/>
              <a:pPr/>
              <a:t>22</a:t>
            </a:fld>
            <a:endParaRPr lang="en-US"/>
          </a:p>
        </p:txBody>
      </p:sp>
      <p:sp>
        <p:nvSpPr>
          <p:cNvPr id="6" name="Rectangle 5"/>
          <p:cNvSpPr/>
          <p:nvPr/>
        </p:nvSpPr>
        <p:spPr>
          <a:xfrm>
            <a:off x="1676400" y="4038600"/>
            <a:ext cx="4038600" cy="1219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rPr>
              <a:t>Program</a:t>
            </a:r>
            <a:endParaRPr lang="en-US" sz="3200" dirty="0">
              <a:solidFill>
                <a:schemeClr val="tx1"/>
              </a:solidFill>
            </a:endParaRPr>
          </a:p>
        </p:txBody>
      </p:sp>
      <p:sp>
        <p:nvSpPr>
          <p:cNvPr id="8" name="Down Arrow 7"/>
          <p:cNvSpPr/>
          <p:nvPr/>
        </p:nvSpPr>
        <p:spPr>
          <a:xfrm>
            <a:off x="2115671" y="3429000"/>
            <a:ext cx="533400" cy="457200"/>
          </a:xfrm>
          <a:prstGeom prst="downArrow">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own Arrow 8"/>
          <p:cNvSpPr/>
          <p:nvPr/>
        </p:nvSpPr>
        <p:spPr>
          <a:xfrm>
            <a:off x="4876800" y="3429000"/>
            <a:ext cx="533400" cy="457200"/>
          </a:xfrm>
          <a:prstGeom prst="downArrow">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828800" y="2768025"/>
            <a:ext cx="990600" cy="584775"/>
          </a:xfrm>
          <a:prstGeom prst="rect">
            <a:avLst/>
          </a:prstGeom>
          <a:noFill/>
        </p:spPr>
        <p:txBody>
          <a:bodyPr wrap="square" rtlCol="0">
            <a:spAutoFit/>
          </a:bodyPr>
          <a:lstStyle/>
          <a:p>
            <a:pPr algn="ctr"/>
            <a:r>
              <a:rPr lang="en-US" sz="3200" i="1" dirty="0">
                <a:latin typeface="Gill Sans MT" pitchFamily="34" charset="0"/>
                <a:sym typeface="Symbol"/>
              </a:rPr>
              <a:t>L</a:t>
            </a:r>
            <a:endParaRPr lang="en-US" sz="3200" i="1" baseline="-25000" dirty="0">
              <a:latin typeface="Gill Sans MT" pitchFamily="34" charset="0"/>
            </a:endParaRPr>
          </a:p>
        </p:txBody>
      </p:sp>
      <p:sp>
        <p:nvSpPr>
          <p:cNvPr id="15" name="TextBox 14"/>
          <p:cNvSpPr txBox="1"/>
          <p:nvPr/>
        </p:nvSpPr>
        <p:spPr>
          <a:xfrm>
            <a:off x="5786718" y="4038600"/>
            <a:ext cx="990600" cy="584775"/>
          </a:xfrm>
          <a:prstGeom prst="rect">
            <a:avLst/>
          </a:prstGeom>
          <a:noFill/>
        </p:spPr>
        <p:txBody>
          <a:bodyPr wrap="square" rtlCol="0">
            <a:spAutoFit/>
          </a:bodyPr>
          <a:lstStyle/>
          <a:p>
            <a:pPr algn="ctr"/>
            <a:r>
              <a:rPr lang="en-US" sz="3200" i="1" dirty="0" smtClean="0">
                <a:latin typeface="Gill Sans MT" pitchFamily="34" charset="0"/>
                <a:sym typeface="Symbol"/>
              </a:rPr>
              <a:t>a</a:t>
            </a:r>
            <a:endParaRPr lang="en-US" sz="3200" i="1" baseline="-25000" dirty="0">
              <a:latin typeface="Gill Sans MT" pitchFamily="34" charset="0"/>
            </a:endParaRPr>
          </a:p>
        </p:txBody>
      </p:sp>
      <p:sp>
        <p:nvSpPr>
          <p:cNvPr id="16" name="Title 1"/>
          <p:cNvSpPr>
            <a:spLocks noGrp="1"/>
          </p:cNvSpPr>
          <p:nvPr>
            <p:ph type="title"/>
          </p:nvPr>
        </p:nvSpPr>
        <p:spPr>
          <a:xfrm>
            <a:off x="457200" y="274638"/>
            <a:ext cx="8229600" cy="1706562"/>
          </a:xfrm>
        </p:spPr>
        <p:txBody>
          <a:bodyPr/>
          <a:lstStyle/>
          <a:p>
            <a:r>
              <a:rPr lang="en-US" dirty="0" smtClean="0"/>
              <a:t>Jeeves</a:t>
            </a:r>
            <a:br>
              <a:rPr lang="en-US" dirty="0" smtClean="0"/>
            </a:br>
            <a:r>
              <a:rPr lang="en-US" dirty="0" smtClean="0"/>
              <a:t>Non-Interference</a:t>
            </a:r>
            <a:endParaRPr lang="en-US" dirty="0"/>
          </a:p>
        </p:txBody>
      </p:sp>
      <p:sp>
        <p:nvSpPr>
          <p:cNvPr id="22" name="Down Arrow 21"/>
          <p:cNvSpPr/>
          <p:nvPr/>
        </p:nvSpPr>
        <p:spPr>
          <a:xfrm>
            <a:off x="3429000" y="5410200"/>
            <a:ext cx="533400" cy="457200"/>
          </a:xfrm>
          <a:prstGeom prst="downArrow">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416488" y="4078940"/>
            <a:ext cx="1432112" cy="584775"/>
          </a:xfrm>
          <a:prstGeom prst="rect">
            <a:avLst/>
          </a:prstGeom>
          <a:noFill/>
        </p:spPr>
        <p:txBody>
          <a:bodyPr wrap="square" rtlCol="0">
            <a:spAutoFit/>
          </a:bodyPr>
          <a:lstStyle/>
          <a:p>
            <a:r>
              <a:rPr lang="en-US" sz="3200" dirty="0" smtClean="0">
                <a:solidFill>
                  <a:srgbClr val="C00000"/>
                </a:solidFill>
                <a:latin typeface="Gill Sans MT" pitchFamily="34" charset="0"/>
              </a:rPr>
              <a:t>= </a:t>
            </a:r>
            <a:r>
              <a:rPr lang="en-US" sz="3200" b="1" dirty="0" smtClean="0">
                <a:solidFill>
                  <a:srgbClr val="C00000"/>
                </a:solidFill>
                <a:latin typeface="Gill Sans MT" pitchFamily="34" charset="0"/>
              </a:rPr>
              <a:t>low</a:t>
            </a:r>
            <a:endParaRPr lang="en-US" sz="3200" b="1" dirty="0">
              <a:solidFill>
                <a:srgbClr val="C00000"/>
              </a:solidFill>
              <a:latin typeface="Gill Sans MT" pitchFamily="34" charset="0"/>
            </a:endParaRPr>
          </a:p>
        </p:txBody>
      </p:sp>
      <p:sp>
        <p:nvSpPr>
          <p:cNvPr id="23" name="TextBox 22"/>
          <p:cNvSpPr txBox="1"/>
          <p:nvPr/>
        </p:nvSpPr>
        <p:spPr>
          <a:xfrm>
            <a:off x="2667000" y="5859959"/>
            <a:ext cx="1981200" cy="584775"/>
          </a:xfrm>
          <a:prstGeom prst="rect">
            <a:avLst/>
          </a:prstGeom>
          <a:noFill/>
        </p:spPr>
        <p:txBody>
          <a:bodyPr wrap="square" rtlCol="0">
            <a:spAutoFit/>
          </a:bodyPr>
          <a:lstStyle/>
          <a:p>
            <a:pPr algn="ctr"/>
            <a:r>
              <a:rPr lang="en-US" sz="3200" dirty="0" smtClean="0">
                <a:latin typeface="Gill Sans MT" pitchFamily="34" charset="0"/>
                <a:sym typeface="Symbol"/>
              </a:rPr>
              <a:t>Output</a:t>
            </a:r>
            <a:endParaRPr lang="en-US" sz="3200" baseline="-25000" dirty="0">
              <a:latin typeface="Gill Sans MT" pitchFamily="34" charset="0"/>
            </a:endParaRPr>
          </a:p>
        </p:txBody>
      </p:sp>
      <p:sp>
        <p:nvSpPr>
          <p:cNvPr id="26" name="TextBox 25"/>
          <p:cNvSpPr txBox="1"/>
          <p:nvPr/>
        </p:nvSpPr>
        <p:spPr>
          <a:xfrm>
            <a:off x="4572000" y="5324070"/>
            <a:ext cx="3021106" cy="830997"/>
          </a:xfrm>
          <a:prstGeom prst="rect">
            <a:avLst/>
          </a:prstGeom>
          <a:noFill/>
        </p:spPr>
        <p:txBody>
          <a:bodyPr wrap="square" rtlCol="0">
            <a:spAutoFit/>
          </a:bodyPr>
          <a:lstStyle/>
          <a:p>
            <a:r>
              <a:rPr lang="en-US" sz="2400" dirty="0" smtClean="0">
                <a:solidFill>
                  <a:srgbClr val="C00000"/>
                </a:solidFill>
                <a:latin typeface="Gill Sans MT" pitchFamily="34" charset="0"/>
              </a:rPr>
              <a:t>Program does not leak </a:t>
            </a:r>
            <a:r>
              <a:rPr lang="en-US" sz="2400" dirty="0">
                <a:solidFill>
                  <a:srgbClr val="C00000"/>
                </a:solidFill>
                <a:latin typeface="Gill Sans MT" pitchFamily="34" charset="0"/>
              </a:rPr>
              <a:t>i</a:t>
            </a:r>
            <a:r>
              <a:rPr lang="en-US" sz="2400" dirty="0" smtClean="0">
                <a:solidFill>
                  <a:srgbClr val="C00000"/>
                </a:solidFill>
                <a:latin typeface="Gill Sans MT" pitchFamily="34" charset="0"/>
              </a:rPr>
              <a:t>nformation about </a:t>
            </a:r>
            <a:r>
              <a:rPr lang="en-US" sz="2400" i="1" dirty="0" smtClean="0">
                <a:solidFill>
                  <a:srgbClr val="C00000"/>
                </a:solidFill>
                <a:latin typeface="Gill Sans MT" pitchFamily="34" charset="0"/>
              </a:rPr>
              <a:t>H</a:t>
            </a:r>
            <a:r>
              <a:rPr lang="en-US" sz="2400" dirty="0">
                <a:solidFill>
                  <a:srgbClr val="C00000"/>
                </a:solidFill>
                <a:latin typeface="Gill Sans MT" pitchFamily="34" charset="0"/>
              </a:rPr>
              <a:t>.</a:t>
            </a:r>
          </a:p>
        </p:txBody>
      </p:sp>
      <p:cxnSp>
        <p:nvCxnSpPr>
          <p:cNvPr id="10" name="Curved Connector 9"/>
          <p:cNvCxnSpPr/>
          <p:nvPr/>
        </p:nvCxnSpPr>
        <p:spPr>
          <a:xfrm rot="16200000" flipH="1">
            <a:off x="627371" y="4397344"/>
            <a:ext cx="2526122" cy="983882"/>
          </a:xfrm>
          <a:prstGeom prst="curvedConnector3">
            <a:avLst>
              <a:gd name="adj1" fmla="val 101103"/>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125510" y="5493603"/>
            <a:ext cx="1703290" cy="830997"/>
          </a:xfrm>
          <a:prstGeom prst="rect">
            <a:avLst/>
          </a:prstGeom>
          <a:noFill/>
        </p:spPr>
        <p:txBody>
          <a:bodyPr wrap="square" rtlCol="0">
            <a:spAutoFit/>
          </a:bodyPr>
          <a:lstStyle/>
          <a:p>
            <a:r>
              <a:rPr lang="en-US" sz="2400" dirty="0" smtClean="0">
                <a:solidFill>
                  <a:srgbClr val="C00000"/>
                </a:solidFill>
                <a:latin typeface="Gill Sans MT" pitchFamily="34" charset="0"/>
                <a:sym typeface="Symbol"/>
              </a:rPr>
              <a:t>Programs to outputs?</a:t>
            </a:r>
            <a:endParaRPr lang="en-US" sz="2400" baseline="-25000" dirty="0">
              <a:solidFill>
                <a:srgbClr val="C00000"/>
              </a:solidFill>
              <a:latin typeface="Gill Sans MT" pitchFamily="34" charset="0"/>
            </a:endParaRPr>
          </a:p>
        </p:txBody>
      </p:sp>
      <p:sp>
        <p:nvSpPr>
          <p:cNvPr id="27" name="TextBox 26"/>
          <p:cNvSpPr txBox="1"/>
          <p:nvPr/>
        </p:nvSpPr>
        <p:spPr>
          <a:xfrm>
            <a:off x="4648200" y="2768025"/>
            <a:ext cx="990600" cy="584775"/>
          </a:xfrm>
          <a:prstGeom prst="rect">
            <a:avLst/>
          </a:prstGeom>
          <a:noFill/>
        </p:spPr>
        <p:txBody>
          <a:bodyPr wrap="square" rtlCol="0">
            <a:spAutoFit/>
          </a:bodyPr>
          <a:lstStyle/>
          <a:p>
            <a:pPr algn="ctr"/>
            <a:r>
              <a:rPr lang="en-US" sz="3200" i="1" dirty="0" smtClean="0">
                <a:latin typeface="Gill Sans MT" pitchFamily="34" charset="0"/>
                <a:sym typeface="Symbol"/>
              </a:rPr>
              <a:t>H</a:t>
            </a:r>
            <a:endParaRPr lang="en-US" sz="3200" i="1" baseline="-25000" dirty="0">
              <a:latin typeface="Gill Sans MT" pitchFamily="34" charset="0"/>
            </a:endParaRPr>
          </a:p>
        </p:txBody>
      </p:sp>
      <p:sp>
        <p:nvSpPr>
          <p:cNvPr id="3" name="Oval 2"/>
          <p:cNvSpPr/>
          <p:nvPr/>
        </p:nvSpPr>
        <p:spPr>
          <a:xfrm>
            <a:off x="4823011" y="2768025"/>
            <a:ext cx="573742" cy="584775"/>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1879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Language Restrictions</a:t>
            </a:r>
            <a:endParaRPr lang="en-US" sz="5400" b="1" dirty="0"/>
          </a:p>
        </p:txBody>
      </p:sp>
      <p:sp>
        <p:nvSpPr>
          <p:cNvPr id="51" name="Down Arrow 50"/>
          <p:cNvSpPr/>
          <p:nvPr/>
        </p:nvSpPr>
        <p:spPr>
          <a:xfrm>
            <a:off x="3200400" y="4264164"/>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52" name="Down Arrow 51"/>
          <p:cNvSpPr/>
          <p:nvPr/>
        </p:nvSpPr>
        <p:spPr>
          <a:xfrm>
            <a:off x="3200400" y="2286000"/>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53" name="Rectangle 52"/>
          <p:cNvSpPr/>
          <p:nvPr/>
        </p:nvSpPr>
        <p:spPr>
          <a:xfrm>
            <a:off x="3429000" y="3276600"/>
            <a:ext cx="2327910" cy="91136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Symbolic expressions</a:t>
            </a:r>
          </a:p>
        </p:txBody>
      </p:sp>
      <p:sp>
        <p:nvSpPr>
          <p:cNvPr id="54" name="Rectangle 53"/>
          <p:cNvSpPr/>
          <p:nvPr/>
        </p:nvSpPr>
        <p:spPr>
          <a:xfrm>
            <a:off x="3387090" y="5867400"/>
            <a:ext cx="2327910" cy="457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Concrete value</a:t>
            </a:r>
          </a:p>
        </p:txBody>
      </p:sp>
      <p:sp>
        <p:nvSpPr>
          <p:cNvPr id="55" name="Rectangle 54"/>
          <p:cNvSpPr/>
          <p:nvPr/>
        </p:nvSpPr>
        <p:spPr>
          <a:xfrm>
            <a:off x="3387090" y="1447800"/>
            <a:ext cx="2327910" cy="609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Symbolic values</a:t>
            </a:r>
          </a:p>
        </p:txBody>
      </p:sp>
      <p:sp>
        <p:nvSpPr>
          <p:cNvPr id="56" name="Rectangle 55"/>
          <p:cNvSpPr/>
          <p:nvPr/>
        </p:nvSpPr>
        <p:spPr>
          <a:xfrm>
            <a:off x="914400" y="2133600"/>
            <a:ext cx="7315200" cy="31242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1371600" y="1447800"/>
            <a:ext cx="2015490" cy="609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Constraints</a:t>
            </a:r>
          </a:p>
        </p:txBody>
      </p:sp>
      <p:grpSp>
        <p:nvGrpSpPr>
          <p:cNvPr id="58" name="Group 57"/>
          <p:cNvGrpSpPr/>
          <p:nvPr/>
        </p:nvGrpSpPr>
        <p:grpSpPr>
          <a:xfrm>
            <a:off x="6148905" y="4774551"/>
            <a:ext cx="820171" cy="814097"/>
            <a:chOff x="6460883" y="4194512"/>
            <a:chExt cx="820171" cy="814097"/>
          </a:xfrm>
        </p:grpSpPr>
        <p:sp>
          <p:nvSpPr>
            <p:cNvPr id="59" name="Oval 58"/>
            <p:cNvSpPr/>
            <p:nvPr/>
          </p:nvSpPr>
          <p:spPr>
            <a:xfrm>
              <a:off x="6473909" y="4194512"/>
              <a:ext cx="807145" cy="814097"/>
            </a:xfrm>
            <a:prstGeom prst="ellipse">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0" name="Picture 2" descr="C:\Users\jeanyang\AppData\Local\Microsoft\Windows\Temporary Internet Files\Content.IE5\M39SQ24O\MC90043395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60883" y="4218689"/>
              <a:ext cx="765743" cy="765743"/>
            </a:xfrm>
            <a:prstGeom prst="rect">
              <a:avLst/>
            </a:prstGeom>
            <a:noFill/>
            <a:extLst>
              <a:ext uri="{909E8E84-426E-40DD-AFC4-6F175D3DCCD1}">
                <a14:hiddenFill xmlns:a14="http://schemas.microsoft.com/office/drawing/2010/main">
                  <a:solidFill>
                    <a:srgbClr val="FFFFFF"/>
                  </a:solidFill>
                </a14:hiddenFill>
              </a:ext>
            </a:extLst>
          </p:spPr>
        </p:pic>
      </p:grpSp>
      <p:sp>
        <p:nvSpPr>
          <p:cNvPr id="61" name="TextBox 60"/>
          <p:cNvSpPr txBox="1"/>
          <p:nvPr/>
        </p:nvSpPr>
        <p:spPr>
          <a:xfrm>
            <a:off x="990600" y="2209800"/>
            <a:ext cx="1890098" cy="830997"/>
          </a:xfrm>
          <a:prstGeom prst="rect">
            <a:avLst/>
          </a:prstGeom>
          <a:noFill/>
        </p:spPr>
        <p:txBody>
          <a:bodyPr wrap="square" rtlCol="0">
            <a:spAutoFit/>
          </a:bodyPr>
          <a:lstStyle/>
          <a:p>
            <a:r>
              <a:rPr lang="en-US" sz="2400" dirty="0" smtClean="0">
                <a:solidFill>
                  <a:schemeClr val="accent3">
                    <a:lumMod val="75000"/>
                  </a:schemeClr>
                </a:solidFill>
                <a:latin typeface="Gill Sans MT" pitchFamily="34" charset="0"/>
              </a:rPr>
              <a:t>Symbolic evaluation</a:t>
            </a:r>
          </a:p>
        </p:txBody>
      </p:sp>
      <p:sp>
        <p:nvSpPr>
          <p:cNvPr id="63" name="Down Arrow 62"/>
          <p:cNvSpPr/>
          <p:nvPr/>
        </p:nvSpPr>
        <p:spPr>
          <a:xfrm>
            <a:off x="3200400" y="5257800"/>
            <a:ext cx="2743200" cy="533400"/>
          </a:xfrm>
          <a:prstGeom prst="downArrow">
            <a:avLst>
              <a:gd name="adj1" fmla="val 85556"/>
              <a:gd name="adj2" fmla="val 33094"/>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SMT solving</a:t>
            </a:r>
            <a:endParaRPr lang="en-US" sz="2800" dirty="0">
              <a:solidFill>
                <a:schemeClr val="tx1"/>
              </a:solidFill>
              <a:latin typeface="Gill Sans MT" pitchFamily="34" charset="0"/>
            </a:endParaRPr>
          </a:p>
        </p:txBody>
      </p:sp>
      <p:sp>
        <p:nvSpPr>
          <p:cNvPr id="17" name="Rectangle 16"/>
          <p:cNvSpPr/>
          <p:nvPr/>
        </p:nvSpPr>
        <p:spPr>
          <a:xfrm>
            <a:off x="152400" y="1295400"/>
            <a:ext cx="8763000" cy="51816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1371600" y="1447800"/>
            <a:ext cx="2015490" cy="609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Constraints</a:t>
            </a:r>
          </a:p>
        </p:txBody>
      </p:sp>
      <p:sp>
        <p:nvSpPr>
          <p:cNvPr id="19" name="Rectangle 18"/>
          <p:cNvSpPr/>
          <p:nvPr/>
        </p:nvSpPr>
        <p:spPr>
          <a:xfrm>
            <a:off x="3386253" y="1447800"/>
            <a:ext cx="2327910" cy="609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Symbolic values</a:t>
            </a:r>
          </a:p>
        </p:txBody>
      </p:sp>
      <p:sp>
        <p:nvSpPr>
          <p:cNvPr id="20" name="TextBox 19"/>
          <p:cNvSpPr txBox="1"/>
          <p:nvPr/>
        </p:nvSpPr>
        <p:spPr>
          <a:xfrm>
            <a:off x="533400" y="2209800"/>
            <a:ext cx="2743200" cy="1569660"/>
          </a:xfrm>
          <a:prstGeom prst="rect">
            <a:avLst/>
          </a:prstGeom>
          <a:noFill/>
        </p:spPr>
        <p:txBody>
          <a:bodyPr wrap="square" rtlCol="0">
            <a:spAutoFit/>
          </a:bodyPr>
          <a:lstStyle/>
          <a:p>
            <a:pPr algn="r"/>
            <a:r>
              <a:rPr lang="en-US" sz="2400" dirty="0" smtClean="0">
                <a:solidFill>
                  <a:schemeClr val="tx2"/>
                </a:solidFill>
                <a:latin typeface="Gill Sans MT" pitchFamily="34" charset="0"/>
              </a:rPr>
              <a:t>Arithmetic and Boolean constraints with conditionals  &amp; implications.</a:t>
            </a:r>
            <a:endParaRPr lang="en-US" sz="2400" dirty="0">
              <a:solidFill>
                <a:schemeClr val="tx2"/>
              </a:solidFill>
              <a:latin typeface="Gill Sans MT" pitchFamily="34" charset="0"/>
            </a:endParaRPr>
          </a:p>
        </p:txBody>
      </p:sp>
      <p:sp>
        <p:nvSpPr>
          <p:cNvPr id="21" name="TextBox 20"/>
          <p:cNvSpPr txBox="1"/>
          <p:nvPr/>
        </p:nvSpPr>
        <p:spPr>
          <a:xfrm>
            <a:off x="5791200" y="1378803"/>
            <a:ext cx="3048000" cy="830997"/>
          </a:xfrm>
          <a:prstGeom prst="rect">
            <a:avLst/>
          </a:prstGeom>
          <a:noFill/>
        </p:spPr>
        <p:txBody>
          <a:bodyPr wrap="square" rtlCol="0">
            <a:spAutoFit/>
          </a:bodyPr>
          <a:lstStyle/>
          <a:p>
            <a:r>
              <a:rPr lang="en-US" sz="2400" dirty="0" smtClean="0">
                <a:solidFill>
                  <a:schemeClr val="tx2"/>
                </a:solidFill>
                <a:latin typeface="Gill Sans MT" pitchFamily="34" charset="0"/>
              </a:rPr>
              <a:t>Primitives and objects.  No functions.</a:t>
            </a:r>
            <a:endParaRPr lang="en-US" sz="2400" dirty="0">
              <a:solidFill>
                <a:schemeClr val="tx2"/>
              </a:solidFill>
              <a:latin typeface="Gill Sans MT" pitchFamily="34" charset="0"/>
            </a:endParaRPr>
          </a:p>
        </p:txBody>
      </p:sp>
      <p:sp>
        <p:nvSpPr>
          <p:cNvPr id="3" name="Slide Number Placeholder 2"/>
          <p:cNvSpPr>
            <a:spLocks noGrp="1"/>
          </p:cNvSpPr>
          <p:nvPr>
            <p:ph type="sldNum" sz="quarter" idx="12"/>
          </p:nvPr>
        </p:nvSpPr>
        <p:spPr/>
        <p:txBody>
          <a:bodyPr/>
          <a:lstStyle/>
          <a:p>
            <a:fld id="{AE215CCB-3876-432A-9723-473B512A9DFC}" type="slidenum">
              <a:rPr lang="en-US" smtClean="0"/>
              <a:pPr/>
              <a:t>23</a:t>
            </a:fld>
            <a:endParaRPr lang="en-US"/>
          </a:p>
        </p:txBody>
      </p:sp>
      <p:sp>
        <p:nvSpPr>
          <p:cNvPr id="6" name="Footer Placeholder 5"/>
          <p:cNvSpPr>
            <a:spLocks noGrp="1"/>
          </p:cNvSpPr>
          <p:nvPr>
            <p:ph type="ftr" sz="quarter" idx="11"/>
          </p:nvPr>
        </p:nvSpPr>
        <p:spPr/>
        <p:txBody>
          <a:bodyPr/>
          <a:lstStyle/>
          <a:p>
            <a:r>
              <a:rPr lang="en-US" smtClean="0"/>
              <a:t>Jean Yang @ POPL</a:t>
            </a:r>
            <a:endParaRPr lang="en-US" dirty="0"/>
          </a:p>
        </p:txBody>
      </p:sp>
      <p:sp>
        <p:nvSpPr>
          <p:cNvPr id="22" name="TextBox 21"/>
          <p:cNvSpPr txBox="1"/>
          <p:nvPr/>
        </p:nvSpPr>
        <p:spPr>
          <a:xfrm>
            <a:off x="533400" y="3969603"/>
            <a:ext cx="2743200" cy="1200329"/>
          </a:xfrm>
          <a:prstGeom prst="rect">
            <a:avLst/>
          </a:prstGeom>
          <a:noFill/>
        </p:spPr>
        <p:txBody>
          <a:bodyPr wrap="square" rtlCol="0">
            <a:spAutoFit/>
          </a:bodyPr>
          <a:lstStyle/>
          <a:p>
            <a:pPr algn="r"/>
            <a:r>
              <a:rPr lang="en-US" sz="2400" dirty="0" smtClean="0">
                <a:solidFill>
                  <a:srgbClr val="FF0000"/>
                </a:solidFill>
                <a:latin typeface="Gill Sans MT" pitchFamily="34" charset="0"/>
              </a:rPr>
              <a:t>No functions, quantifiers, or theory of lists.</a:t>
            </a:r>
            <a:endParaRPr lang="en-US" sz="2400" dirty="0">
              <a:solidFill>
                <a:srgbClr val="FF0000"/>
              </a:solidFill>
              <a:latin typeface="Gill Sans MT" pitchFamily="34" charset="0"/>
            </a:endParaRPr>
          </a:p>
        </p:txBody>
      </p:sp>
    </p:spTree>
    <p:custDataLst>
      <p:tags r:id="rId1"/>
    </p:custDataLst>
    <p:extLst>
      <p:ext uri="{BB962C8B-B14F-4D97-AF65-F5344CB8AC3E}">
        <p14:creationId xmlns:p14="http://schemas.microsoft.com/office/powerpoint/2010/main" val="223812607"/>
      </p:ext>
    </p:extLst>
  </p:cSld>
  <p:clrMapOvr>
    <a:masterClrMapping/>
  </p:clrMapOvr>
  <mc:AlternateContent xmlns:mc="http://schemas.openxmlformats.org/markup-compatibility/2006" xmlns:p14="http://schemas.microsoft.com/office/powerpoint/2010/main">
    <mc:Choice Requires="p14">
      <p:transition spd="slow" p14:dur="2000" advTm="22434"/>
    </mc:Choice>
    <mc:Fallback xmlns="">
      <p:transition spd="slow" advTm="2243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p:bldP spid="21" grpId="0"/>
      <p:bldP spid="2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Static Checks</a:t>
            </a:r>
            <a:endParaRPr lang="en-US" sz="5400" b="1" dirty="0"/>
          </a:p>
        </p:txBody>
      </p:sp>
      <p:sp>
        <p:nvSpPr>
          <p:cNvPr id="51" name="Down Arrow 50"/>
          <p:cNvSpPr/>
          <p:nvPr/>
        </p:nvSpPr>
        <p:spPr>
          <a:xfrm>
            <a:off x="3200400" y="4264164"/>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52" name="Down Arrow 51"/>
          <p:cNvSpPr/>
          <p:nvPr/>
        </p:nvSpPr>
        <p:spPr>
          <a:xfrm>
            <a:off x="3200400" y="2286000"/>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53" name="Rectangle 52"/>
          <p:cNvSpPr/>
          <p:nvPr/>
        </p:nvSpPr>
        <p:spPr>
          <a:xfrm>
            <a:off x="3429000" y="3276600"/>
            <a:ext cx="2327910" cy="91136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Symbolic expressions</a:t>
            </a:r>
          </a:p>
        </p:txBody>
      </p:sp>
      <p:sp>
        <p:nvSpPr>
          <p:cNvPr id="54" name="Rectangle 53"/>
          <p:cNvSpPr/>
          <p:nvPr/>
        </p:nvSpPr>
        <p:spPr>
          <a:xfrm>
            <a:off x="3387090" y="5867400"/>
            <a:ext cx="2327910" cy="457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Concrete value</a:t>
            </a:r>
          </a:p>
        </p:txBody>
      </p:sp>
      <p:sp>
        <p:nvSpPr>
          <p:cNvPr id="55" name="Rectangle 54"/>
          <p:cNvSpPr/>
          <p:nvPr/>
        </p:nvSpPr>
        <p:spPr>
          <a:xfrm>
            <a:off x="3387090" y="1447800"/>
            <a:ext cx="2327910" cy="609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Symbolic values</a:t>
            </a:r>
          </a:p>
        </p:txBody>
      </p:sp>
      <p:sp>
        <p:nvSpPr>
          <p:cNvPr id="56" name="Rectangle 55"/>
          <p:cNvSpPr/>
          <p:nvPr/>
        </p:nvSpPr>
        <p:spPr>
          <a:xfrm>
            <a:off x="914400" y="2133600"/>
            <a:ext cx="7315200" cy="31242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1371600" y="1447800"/>
            <a:ext cx="2015490" cy="609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Constraints</a:t>
            </a:r>
          </a:p>
        </p:txBody>
      </p:sp>
      <p:sp>
        <p:nvSpPr>
          <p:cNvPr id="61" name="TextBox 60"/>
          <p:cNvSpPr txBox="1"/>
          <p:nvPr/>
        </p:nvSpPr>
        <p:spPr>
          <a:xfrm>
            <a:off x="990600" y="2209800"/>
            <a:ext cx="1890098" cy="830997"/>
          </a:xfrm>
          <a:prstGeom prst="rect">
            <a:avLst/>
          </a:prstGeom>
          <a:noFill/>
        </p:spPr>
        <p:txBody>
          <a:bodyPr wrap="square" rtlCol="0">
            <a:spAutoFit/>
          </a:bodyPr>
          <a:lstStyle/>
          <a:p>
            <a:r>
              <a:rPr lang="en-US" sz="2400" dirty="0" smtClean="0">
                <a:solidFill>
                  <a:schemeClr val="accent3">
                    <a:lumMod val="75000"/>
                  </a:schemeClr>
                </a:solidFill>
                <a:latin typeface="Gill Sans MT" pitchFamily="34" charset="0"/>
              </a:rPr>
              <a:t>Symbolic evaluation</a:t>
            </a:r>
          </a:p>
        </p:txBody>
      </p:sp>
      <p:sp>
        <p:nvSpPr>
          <p:cNvPr id="63" name="Down Arrow 62"/>
          <p:cNvSpPr/>
          <p:nvPr/>
        </p:nvSpPr>
        <p:spPr>
          <a:xfrm>
            <a:off x="3200400" y="5257800"/>
            <a:ext cx="2743200" cy="533400"/>
          </a:xfrm>
          <a:prstGeom prst="downArrow">
            <a:avLst>
              <a:gd name="adj1" fmla="val 85556"/>
              <a:gd name="adj2" fmla="val 33094"/>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SMT solving</a:t>
            </a:r>
            <a:endParaRPr lang="en-US" sz="2800" dirty="0">
              <a:solidFill>
                <a:schemeClr val="tx1"/>
              </a:solidFill>
              <a:latin typeface="Gill Sans MT" pitchFamily="34" charset="0"/>
            </a:endParaRPr>
          </a:p>
        </p:txBody>
      </p:sp>
      <p:sp>
        <p:nvSpPr>
          <p:cNvPr id="3" name="Rectangle 2"/>
          <p:cNvSpPr/>
          <p:nvPr/>
        </p:nvSpPr>
        <p:spPr>
          <a:xfrm>
            <a:off x="169545" y="1295400"/>
            <a:ext cx="8763000" cy="5181600"/>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228600" y="3048000"/>
            <a:ext cx="2971800" cy="830997"/>
          </a:xfrm>
          <a:prstGeom prst="rect">
            <a:avLst/>
          </a:prstGeom>
          <a:noFill/>
        </p:spPr>
        <p:txBody>
          <a:bodyPr wrap="square" rtlCol="0">
            <a:spAutoFit/>
          </a:bodyPr>
          <a:lstStyle/>
          <a:p>
            <a:r>
              <a:rPr lang="en-US" sz="2400" dirty="0" smtClean="0">
                <a:solidFill>
                  <a:schemeClr val="tx2"/>
                </a:solidFill>
                <a:latin typeface="Gill Sans MT" pitchFamily="34" charset="0"/>
              </a:rPr>
              <a:t>Symbolic values flow only where expected.</a:t>
            </a:r>
            <a:endParaRPr lang="en-US" sz="2400" dirty="0">
              <a:solidFill>
                <a:schemeClr val="tx2"/>
              </a:solidFill>
              <a:latin typeface="Gill Sans MT" pitchFamily="34" charset="0"/>
            </a:endParaRPr>
          </a:p>
        </p:txBody>
      </p:sp>
      <p:sp>
        <p:nvSpPr>
          <p:cNvPr id="26" name="TextBox 25"/>
          <p:cNvSpPr txBox="1"/>
          <p:nvPr/>
        </p:nvSpPr>
        <p:spPr>
          <a:xfrm>
            <a:off x="228600" y="3962400"/>
            <a:ext cx="2803054" cy="1200329"/>
          </a:xfrm>
          <a:prstGeom prst="rect">
            <a:avLst/>
          </a:prstGeom>
          <a:noFill/>
        </p:spPr>
        <p:txBody>
          <a:bodyPr wrap="square" rtlCol="0">
            <a:spAutoFit/>
          </a:bodyPr>
          <a:lstStyle/>
          <a:p>
            <a:r>
              <a:rPr lang="en-US" sz="2400" dirty="0" smtClean="0">
                <a:solidFill>
                  <a:schemeClr val="tx2"/>
                </a:solidFill>
                <a:latin typeface="Gill Sans MT" pitchFamily="34" charset="0"/>
              </a:rPr>
              <a:t>Evaluation does not introduce </a:t>
            </a:r>
            <a:r>
              <a:rPr lang="en-US" sz="2400" dirty="0" err="1" smtClean="0">
                <a:solidFill>
                  <a:schemeClr val="tx2"/>
                </a:solidFill>
                <a:latin typeface="Gill Sans MT" pitchFamily="34" charset="0"/>
              </a:rPr>
              <a:t>nontermination</a:t>
            </a:r>
            <a:r>
              <a:rPr lang="en-US" sz="2400" dirty="0" smtClean="0">
                <a:solidFill>
                  <a:schemeClr val="tx2"/>
                </a:solidFill>
                <a:latin typeface="Gill Sans MT" pitchFamily="34" charset="0"/>
              </a:rPr>
              <a:t>.</a:t>
            </a:r>
            <a:endParaRPr lang="en-US" sz="2400" dirty="0">
              <a:solidFill>
                <a:schemeClr val="tx2"/>
              </a:solidFill>
              <a:latin typeface="Gill Sans MT" pitchFamily="34" charset="0"/>
            </a:endParaRPr>
          </a:p>
        </p:txBody>
      </p:sp>
      <p:sp>
        <p:nvSpPr>
          <p:cNvPr id="25" name="TextBox 24"/>
          <p:cNvSpPr txBox="1"/>
          <p:nvPr/>
        </p:nvSpPr>
        <p:spPr>
          <a:xfrm>
            <a:off x="5826512" y="3886200"/>
            <a:ext cx="1869688" cy="830997"/>
          </a:xfrm>
          <a:prstGeom prst="rect">
            <a:avLst/>
          </a:prstGeom>
          <a:noFill/>
        </p:spPr>
        <p:txBody>
          <a:bodyPr wrap="square" rtlCol="0">
            <a:spAutoFit/>
          </a:bodyPr>
          <a:lstStyle/>
          <a:p>
            <a:r>
              <a:rPr lang="en-US" sz="2400" dirty="0" smtClean="0">
                <a:solidFill>
                  <a:schemeClr val="tx2"/>
                </a:solidFill>
                <a:latin typeface="Gill Sans MT" pitchFamily="34" charset="0"/>
              </a:rPr>
              <a:t>Contexts are well-formed.</a:t>
            </a:r>
            <a:endParaRPr lang="en-US" sz="2400" dirty="0">
              <a:solidFill>
                <a:schemeClr val="tx2"/>
              </a:solidFill>
              <a:latin typeface="Gill Sans MT" pitchFamily="34" charset="0"/>
            </a:endParaRPr>
          </a:p>
        </p:txBody>
      </p:sp>
      <p:sp>
        <p:nvSpPr>
          <p:cNvPr id="74" name="TextBox 73"/>
          <p:cNvSpPr txBox="1"/>
          <p:nvPr/>
        </p:nvSpPr>
        <p:spPr>
          <a:xfrm>
            <a:off x="5791198" y="5855278"/>
            <a:ext cx="3048002" cy="461665"/>
          </a:xfrm>
          <a:prstGeom prst="rect">
            <a:avLst/>
          </a:prstGeom>
          <a:noFill/>
        </p:spPr>
        <p:txBody>
          <a:bodyPr wrap="square" rtlCol="0">
            <a:spAutoFit/>
          </a:bodyPr>
          <a:lstStyle/>
          <a:p>
            <a:r>
              <a:rPr lang="en-US" sz="2400" dirty="0" smtClean="0">
                <a:solidFill>
                  <a:schemeClr val="tx2"/>
                </a:solidFill>
                <a:latin typeface="Gill Sans MT" pitchFamily="34" charset="0"/>
              </a:rPr>
              <a:t>Outputs are concrete.</a:t>
            </a:r>
            <a:endParaRPr lang="en-US" sz="2400" dirty="0">
              <a:solidFill>
                <a:schemeClr val="tx2"/>
              </a:solidFill>
              <a:latin typeface="Gill Sans MT" pitchFamily="34" charset="0"/>
            </a:endParaRPr>
          </a:p>
        </p:txBody>
      </p:sp>
      <p:sp>
        <p:nvSpPr>
          <p:cNvPr id="28" name="Rectangle 27"/>
          <p:cNvSpPr/>
          <p:nvPr/>
        </p:nvSpPr>
        <p:spPr>
          <a:xfrm>
            <a:off x="3429000" y="3276600"/>
            <a:ext cx="2327910" cy="91136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Symbolic expressions</a:t>
            </a:r>
          </a:p>
        </p:txBody>
      </p:sp>
      <p:sp>
        <p:nvSpPr>
          <p:cNvPr id="29" name="Down Arrow 28"/>
          <p:cNvSpPr/>
          <p:nvPr/>
        </p:nvSpPr>
        <p:spPr>
          <a:xfrm>
            <a:off x="3200400" y="2286000"/>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30" name="Down Arrow 29"/>
          <p:cNvSpPr/>
          <p:nvPr/>
        </p:nvSpPr>
        <p:spPr>
          <a:xfrm>
            <a:off x="3200400" y="4267200"/>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31" name="Rectangle 30"/>
          <p:cNvSpPr/>
          <p:nvPr/>
        </p:nvSpPr>
        <p:spPr>
          <a:xfrm>
            <a:off x="3387090" y="5867400"/>
            <a:ext cx="2327910" cy="457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Concrete value</a:t>
            </a:r>
          </a:p>
        </p:txBody>
      </p:sp>
      <p:grpSp>
        <p:nvGrpSpPr>
          <p:cNvPr id="58" name="Group 57"/>
          <p:cNvGrpSpPr/>
          <p:nvPr/>
        </p:nvGrpSpPr>
        <p:grpSpPr>
          <a:xfrm>
            <a:off x="6148905" y="4774551"/>
            <a:ext cx="820171" cy="814097"/>
            <a:chOff x="6460883" y="4194512"/>
            <a:chExt cx="820171" cy="814097"/>
          </a:xfrm>
        </p:grpSpPr>
        <p:sp>
          <p:nvSpPr>
            <p:cNvPr id="59" name="Oval 58"/>
            <p:cNvSpPr/>
            <p:nvPr/>
          </p:nvSpPr>
          <p:spPr>
            <a:xfrm>
              <a:off x="6473909" y="4194512"/>
              <a:ext cx="807145" cy="814097"/>
            </a:xfrm>
            <a:prstGeom prst="ellipse">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0" name="Picture 2" descr="C:\Users\jeanyang\AppData\Local\Microsoft\Windows\Temporary Internet Files\Content.IE5\M39SQ24O\MC90043395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60883" y="4218689"/>
              <a:ext cx="765743" cy="765743"/>
            </a:xfrm>
            <a:prstGeom prst="rect">
              <a:avLst/>
            </a:prstGeom>
            <a:noFill/>
            <a:extLst>
              <a:ext uri="{909E8E84-426E-40DD-AFC4-6F175D3DCCD1}">
                <a14:hiddenFill xmlns:a14="http://schemas.microsoft.com/office/drawing/2010/main">
                  <a:solidFill>
                    <a:srgbClr val="FFFFFF"/>
                  </a:solidFill>
                </a14:hiddenFill>
              </a:ext>
            </a:extLst>
          </p:spPr>
        </p:pic>
      </p:grpSp>
      <p:sp>
        <p:nvSpPr>
          <p:cNvPr id="6" name="Slide Number Placeholder 5"/>
          <p:cNvSpPr>
            <a:spLocks noGrp="1"/>
          </p:cNvSpPr>
          <p:nvPr>
            <p:ph type="sldNum" sz="quarter" idx="12"/>
          </p:nvPr>
        </p:nvSpPr>
        <p:spPr/>
        <p:txBody>
          <a:bodyPr/>
          <a:lstStyle/>
          <a:p>
            <a:fld id="{AE215CCB-3876-432A-9723-473B512A9DFC}" type="slidenum">
              <a:rPr lang="en-US" smtClean="0"/>
              <a:pPr/>
              <a:t>24</a:t>
            </a:fld>
            <a:endParaRPr lang="en-US"/>
          </a:p>
        </p:txBody>
      </p:sp>
      <p:sp>
        <p:nvSpPr>
          <p:cNvPr id="7" name="Footer Placeholder 6"/>
          <p:cNvSpPr>
            <a:spLocks noGrp="1"/>
          </p:cNvSpPr>
          <p:nvPr>
            <p:ph type="ftr" sz="quarter" idx="11"/>
          </p:nvPr>
        </p:nvSpPr>
        <p:spPr/>
        <p:txBody>
          <a:bodyPr/>
          <a:lstStyle/>
          <a:p>
            <a:r>
              <a:rPr lang="en-US" smtClean="0"/>
              <a:t>Jean Yang @ POPL</a:t>
            </a:r>
            <a:endParaRPr lang="en-US" dirty="0"/>
          </a:p>
        </p:txBody>
      </p:sp>
    </p:spTree>
    <p:custDataLst>
      <p:tags r:id="rId1"/>
    </p:custDataLst>
    <p:extLst>
      <p:ext uri="{BB962C8B-B14F-4D97-AF65-F5344CB8AC3E}">
        <p14:creationId xmlns:p14="http://schemas.microsoft.com/office/powerpoint/2010/main" val="737085870"/>
      </p:ext>
    </p:extLst>
  </p:cSld>
  <p:clrMapOvr>
    <a:masterClrMapping/>
  </p:clrMapOvr>
  <mc:AlternateContent xmlns:mc="http://schemas.openxmlformats.org/markup-compatibility/2006" xmlns:p14="http://schemas.microsoft.com/office/powerpoint/2010/main">
    <mc:Choice Requires="p14">
      <p:transition spd="slow" p14:dur="2000" advTm="22434"/>
    </mc:Choice>
    <mc:Fallback xmlns="">
      <p:transition spd="slow" advTm="2243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6" grpId="0"/>
      <p:bldP spid="28" grpId="0" animBg="1"/>
      <p:bldP spid="29" grpId="0" animBg="1"/>
      <p:bldP spid="30" grpId="0" animBg="1"/>
      <p:bldP spid="3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 name="Group 44"/>
          <p:cNvGrpSpPr/>
          <p:nvPr/>
        </p:nvGrpSpPr>
        <p:grpSpPr>
          <a:xfrm>
            <a:off x="2343150" y="2357862"/>
            <a:ext cx="933450" cy="1228725"/>
            <a:chOff x="2209800" y="2357862"/>
            <a:chExt cx="933450" cy="1228725"/>
          </a:xfrm>
        </p:grpSpPr>
        <p:pic>
          <p:nvPicPr>
            <p:cNvPr id="4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357862"/>
              <a:ext cx="93345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 name="TextBox 47"/>
            <p:cNvSpPr txBox="1"/>
            <p:nvPr/>
          </p:nvSpPr>
          <p:spPr>
            <a:xfrm>
              <a:off x="2376949" y="2438400"/>
              <a:ext cx="628650" cy="523220"/>
            </a:xfrm>
            <a:prstGeom prst="rect">
              <a:avLst/>
            </a:prstGeom>
            <a:noFill/>
          </p:spPr>
          <p:txBody>
            <a:bodyPr wrap="square" rtlCol="0">
              <a:spAutoFit/>
            </a:bodyPr>
            <a:lstStyle/>
            <a:p>
              <a:pPr algn="ctr"/>
              <a:r>
                <a:rPr lang="en-US" sz="2800" dirty="0" smtClean="0">
                  <a:latin typeface="Gill Sans MT" pitchFamily="34" charset="0"/>
                </a:rPr>
                <a:t>A</a:t>
              </a:r>
              <a:endParaRPr lang="en-US" sz="2800" dirty="0">
                <a:latin typeface="Gill Sans MT" pitchFamily="34" charset="0"/>
              </a:endParaRPr>
            </a:p>
          </p:txBody>
        </p:sp>
      </p:grpSp>
      <p:sp>
        <p:nvSpPr>
          <p:cNvPr id="25" name="Title 2"/>
          <p:cNvSpPr>
            <a:spLocks noGrp="1"/>
          </p:cNvSpPr>
          <p:nvPr>
            <p:ph type="title"/>
          </p:nvPr>
        </p:nvSpPr>
        <p:spPr>
          <a:xfrm>
            <a:off x="457200" y="274638"/>
            <a:ext cx="8229600" cy="1143000"/>
          </a:xfrm>
        </p:spPr>
        <p:txBody>
          <a:bodyPr/>
          <a:lstStyle/>
          <a:p>
            <a:r>
              <a:rPr lang="en-US" dirty="0" err="1" smtClean="0"/>
              <a:t>Stateful</a:t>
            </a:r>
            <a:r>
              <a:rPr lang="en-US" dirty="0" smtClean="0"/>
              <a:t> Policies</a:t>
            </a:r>
            <a:endParaRPr lang="en-US" dirty="0"/>
          </a:p>
        </p:txBody>
      </p:sp>
      <p:grpSp>
        <p:nvGrpSpPr>
          <p:cNvPr id="27" name="Group 26"/>
          <p:cNvGrpSpPr/>
          <p:nvPr/>
        </p:nvGrpSpPr>
        <p:grpSpPr>
          <a:xfrm>
            <a:off x="648607" y="3477730"/>
            <a:ext cx="1828572" cy="1828572"/>
            <a:chOff x="2867432" y="2667228"/>
            <a:chExt cx="1828572" cy="1828572"/>
          </a:xfrm>
        </p:grpSpPr>
        <p:pic>
          <p:nvPicPr>
            <p:cNvPr id="28" name="Picture 3" descr="C:\Users\jeanyang\AppData\Local\Microsoft\Windows\Temporary Internet Files\Content.IE5\ESANV5V7\MC900432609[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7432" y="2667228"/>
              <a:ext cx="1828572" cy="1828572"/>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p:cNvSpPr txBox="1"/>
            <p:nvPr/>
          </p:nvSpPr>
          <p:spPr>
            <a:xfrm>
              <a:off x="3324518" y="3907534"/>
              <a:ext cx="914400" cy="369332"/>
            </a:xfrm>
            <a:prstGeom prst="rect">
              <a:avLst/>
            </a:prstGeom>
            <a:noFill/>
          </p:spPr>
          <p:txBody>
            <a:bodyPr wrap="square" rtlCol="0">
              <a:spAutoFit/>
            </a:bodyPr>
            <a:lstStyle/>
            <a:p>
              <a:pPr algn="ctr"/>
              <a:r>
                <a:rPr lang="en-US" b="1" dirty="0" smtClean="0">
                  <a:solidFill>
                    <a:schemeClr val="bg1"/>
                  </a:solidFill>
                  <a:latin typeface="Gill Sans MT" pitchFamily="34" charset="0"/>
                </a:rPr>
                <a:t>Alice</a:t>
              </a:r>
              <a:endParaRPr lang="en-US" b="1" dirty="0">
                <a:solidFill>
                  <a:schemeClr val="bg1"/>
                </a:solidFill>
                <a:latin typeface="Gill Sans MT" pitchFamily="34" charset="0"/>
              </a:endParaRPr>
            </a:p>
          </p:txBody>
        </p:sp>
      </p:grpSp>
      <p:sp>
        <p:nvSpPr>
          <p:cNvPr id="29" name="Rounded Rectangular Callout 28"/>
          <p:cNvSpPr/>
          <p:nvPr/>
        </p:nvSpPr>
        <p:spPr>
          <a:xfrm>
            <a:off x="228600" y="1371600"/>
            <a:ext cx="2072150" cy="1648703"/>
          </a:xfrm>
          <a:prstGeom prst="wedgeRoundRectCallout">
            <a:avLst>
              <a:gd name="adj1" fmla="val -7630"/>
              <a:gd name="adj2" fmla="val 7681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Only people </a:t>
            </a:r>
            <a:r>
              <a:rPr lang="en-US" sz="2400" b="1" dirty="0" smtClean="0">
                <a:solidFill>
                  <a:schemeClr val="tx1"/>
                </a:solidFill>
                <a:latin typeface="Gill Sans MT" pitchFamily="34" charset="0"/>
              </a:rPr>
              <a:t>near me</a:t>
            </a:r>
            <a:r>
              <a:rPr lang="en-US" sz="2400" dirty="0" smtClean="0">
                <a:solidFill>
                  <a:schemeClr val="tx1"/>
                </a:solidFill>
                <a:latin typeface="Gill Sans MT" pitchFamily="34" charset="0"/>
              </a:rPr>
              <a:t> can see my location.</a:t>
            </a:r>
            <a:endParaRPr lang="en-US" sz="2400" dirty="0">
              <a:solidFill>
                <a:schemeClr val="tx1"/>
              </a:solidFill>
              <a:latin typeface="Gill Sans MT" pitchFamily="34" charset="0"/>
            </a:endParaRPr>
          </a:p>
        </p:txBody>
      </p:sp>
      <p:sp>
        <p:nvSpPr>
          <p:cNvPr id="26" name="Content Placeholder 2"/>
          <p:cNvSpPr txBox="1">
            <a:spLocks/>
          </p:cNvSpPr>
          <p:nvPr/>
        </p:nvSpPr>
        <p:spPr>
          <a:xfrm>
            <a:off x="3886200" y="1600200"/>
            <a:ext cx="4876800" cy="1600200"/>
          </a:xfrm>
          <a:prstGeom prst="rect">
            <a:avLst/>
          </a:prstGeom>
          <a:solidFill>
            <a:schemeClr val="accent1">
              <a:lumMod val="20000"/>
              <a:lumOff val="80000"/>
            </a:schemeClr>
          </a:solidFill>
          <a:ln w="38100">
            <a:noFill/>
          </a:ln>
        </p:spPr>
        <p:txBody>
          <a:bodyPr vert="horz" lIns="91440" tIns="45720" rIns="91440" bIns="45720" rtlCol="0">
            <a:normAutofit/>
          </a:bodyPr>
          <a:lstStyle/>
          <a:p>
            <a:pPr marL="1588" marR="0" lvl="0" indent="-1588" algn="l" defTabSz="914400" rtl="0" eaLnBrk="1" fontAlgn="auto" latinLnBrk="0" hangingPunct="1">
              <a:lnSpc>
                <a:spcPct val="100000"/>
              </a:lnSpc>
              <a:spcBef>
                <a:spcPct val="20000"/>
              </a:spcBef>
              <a:spcAft>
                <a:spcPts val="0"/>
              </a:spcAft>
              <a:buClrTx/>
              <a:buSzTx/>
              <a:buFont typeface="Arial" pitchFamily="34" charset="0"/>
              <a:buNone/>
              <a:tabLst/>
              <a:defRPr/>
            </a:pPr>
            <a:r>
              <a:rPr lang="en-US" sz="2800" b="1" dirty="0" smtClean="0">
                <a:solidFill>
                  <a:schemeClr val="accent4"/>
                </a:solidFill>
                <a:cs typeface="Courier New" pitchFamily="49" charset="0"/>
              </a:rPr>
              <a:t>policy</a:t>
            </a:r>
            <a:r>
              <a:rPr lang="en-US" sz="2800" dirty="0" smtClean="0">
                <a:cs typeface="Courier New" pitchFamily="49" charset="0"/>
              </a:rPr>
              <a:t> </a:t>
            </a:r>
            <a:r>
              <a:rPr lang="en-US" sz="2800" dirty="0">
                <a:cs typeface="Courier New" pitchFamily="49" charset="0"/>
              </a:rPr>
              <a:t>a</a:t>
            </a:r>
            <a:r>
              <a:rPr lang="en-US" sz="2800" dirty="0" smtClean="0">
                <a:cs typeface="Courier New" pitchFamily="49" charset="0"/>
              </a:rPr>
              <a:t>:</a:t>
            </a:r>
          </a:p>
          <a:p>
            <a:pPr marL="1588" lvl="0" indent="-1588">
              <a:spcBef>
                <a:spcPct val="20000"/>
              </a:spcBef>
            </a:pPr>
            <a:r>
              <a:rPr lang="en-US" sz="2800" dirty="0">
                <a:cs typeface="Courier New" pitchFamily="49" charset="0"/>
              </a:rPr>
              <a:t>	 </a:t>
            </a:r>
            <a:r>
              <a:rPr lang="en-US" sz="2800" dirty="0" smtClean="0">
                <a:cs typeface="Courier New" pitchFamily="49" charset="0"/>
              </a:rPr>
              <a:t> (distance </a:t>
            </a:r>
            <a:r>
              <a:rPr lang="en-US" sz="2800" b="1" dirty="0" smtClean="0">
                <a:solidFill>
                  <a:schemeClr val="accent4"/>
                </a:solidFill>
                <a:cs typeface="Courier New" pitchFamily="49" charset="0"/>
              </a:rPr>
              <a:t>context</a:t>
            </a:r>
            <a:r>
              <a:rPr lang="en-US" sz="2800" dirty="0" smtClean="0">
                <a:cs typeface="Courier New" pitchFamily="49" charset="0"/>
              </a:rPr>
              <a:t> </a:t>
            </a:r>
            <a:r>
              <a:rPr lang="en-US" sz="2800" dirty="0" err="1" smtClean="0">
                <a:cs typeface="Courier New" pitchFamily="49" charset="0"/>
              </a:rPr>
              <a:t>alice</a:t>
            </a:r>
            <a:endParaRPr lang="en-US" sz="2800" dirty="0" smtClean="0">
              <a:cs typeface="Courier New" pitchFamily="49" charset="0"/>
            </a:endParaRPr>
          </a:p>
          <a:p>
            <a:pPr marL="1588" lvl="0" indent="-1588">
              <a:spcBef>
                <a:spcPct val="20000"/>
              </a:spcBef>
            </a:pPr>
            <a:r>
              <a:rPr lang="en-US" sz="2800" dirty="0" smtClean="0">
                <a:cs typeface="Courier New" pitchFamily="49" charset="0"/>
              </a:rPr>
              <a:t>	     </a:t>
            </a:r>
            <a:r>
              <a:rPr lang="en-US" sz="2800" u="sng" dirty="0" smtClean="0">
                <a:cs typeface="Courier New" pitchFamily="49" charset="0"/>
              </a:rPr>
              <a:t>&gt;</a:t>
            </a:r>
            <a:r>
              <a:rPr lang="en-US" sz="2800" dirty="0" smtClean="0">
                <a:cs typeface="Courier New" pitchFamily="49" charset="0"/>
              </a:rPr>
              <a:t> radius ) </a:t>
            </a:r>
            <a:r>
              <a:rPr lang="en-US" sz="2800" b="1" dirty="0" smtClean="0">
                <a:cs typeface="Courier New" pitchFamily="49" charset="0"/>
                <a:sym typeface="Wingdings" pitchFamily="2" charset="2"/>
              </a:rPr>
              <a:t></a:t>
            </a:r>
            <a:r>
              <a:rPr lang="en-US" sz="2800" dirty="0" smtClean="0">
                <a:cs typeface="Courier New" pitchFamily="49" charset="0"/>
              </a:rPr>
              <a:t> </a:t>
            </a:r>
            <a:r>
              <a:rPr lang="en-US" sz="2800" b="1" dirty="0" smtClean="0">
                <a:solidFill>
                  <a:schemeClr val="accent4"/>
                </a:solidFill>
                <a:cs typeface="Courier New" pitchFamily="49" charset="0"/>
              </a:rPr>
              <a:t>low</a:t>
            </a:r>
            <a:endParaRPr lang="en-US" sz="2800" baseline="-25000" dirty="0" smtClean="0">
              <a:solidFill>
                <a:schemeClr val="accent4"/>
              </a:solidFill>
              <a:cs typeface="Courier New" pitchFamily="49" charset="0"/>
            </a:endParaRPr>
          </a:p>
        </p:txBody>
      </p:sp>
      <p:sp>
        <p:nvSpPr>
          <p:cNvPr id="2" name="Oval 1"/>
          <p:cNvSpPr/>
          <p:nvPr/>
        </p:nvSpPr>
        <p:spPr>
          <a:xfrm>
            <a:off x="6629400" y="2148270"/>
            <a:ext cx="914400" cy="504059"/>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a:stCxn id="2" idx="4"/>
          </p:cNvCxnSpPr>
          <p:nvPr/>
        </p:nvCxnSpPr>
        <p:spPr>
          <a:xfrm>
            <a:off x="7086600" y="2652329"/>
            <a:ext cx="0" cy="923107"/>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886200" y="3586587"/>
            <a:ext cx="4876800" cy="1077218"/>
          </a:xfrm>
          <a:prstGeom prst="rect">
            <a:avLst/>
          </a:prstGeom>
          <a:noFill/>
        </p:spPr>
        <p:txBody>
          <a:bodyPr wrap="square" rtlCol="0">
            <a:spAutoFit/>
          </a:bodyPr>
          <a:lstStyle/>
          <a:p>
            <a:pPr algn="r"/>
            <a:r>
              <a:rPr lang="en-US" sz="3200" dirty="0" smtClean="0">
                <a:solidFill>
                  <a:srgbClr val="C00000"/>
                </a:solidFill>
                <a:latin typeface="Gill Sans MT" pitchFamily="34" charset="0"/>
              </a:rPr>
              <a:t>But Alice’s location is changing…</a:t>
            </a:r>
            <a:endParaRPr lang="en-US" sz="3200" dirty="0">
              <a:solidFill>
                <a:srgbClr val="C00000"/>
              </a:solidFill>
              <a:latin typeface="Gill Sans MT" pitchFamily="34" charset="0"/>
            </a:endParaRPr>
          </a:p>
        </p:txBody>
      </p:sp>
      <p:sp>
        <p:nvSpPr>
          <p:cNvPr id="32" name="TextBox 31"/>
          <p:cNvSpPr txBox="1"/>
          <p:nvPr/>
        </p:nvSpPr>
        <p:spPr>
          <a:xfrm>
            <a:off x="381000" y="5511225"/>
            <a:ext cx="8382001" cy="584775"/>
          </a:xfrm>
          <a:prstGeom prst="rect">
            <a:avLst/>
          </a:prstGeom>
          <a:noFill/>
        </p:spPr>
        <p:txBody>
          <a:bodyPr wrap="square" rtlCol="0">
            <a:spAutoFit/>
          </a:bodyPr>
          <a:lstStyle/>
          <a:p>
            <a:pPr algn="ctr"/>
            <a:r>
              <a:rPr lang="en-US" sz="3200" b="1" dirty="0" smtClean="0">
                <a:solidFill>
                  <a:schemeClr val="accent4"/>
                </a:solidFill>
                <a:latin typeface="Gill Sans MT" pitchFamily="34" charset="0"/>
              </a:rPr>
              <a:t>Jeeves: </a:t>
            </a:r>
            <a:r>
              <a:rPr lang="en-US" sz="3200" dirty="0" smtClean="0">
                <a:solidFill>
                  <a:schemeClr val="accent4"/>
                </a:solidFill>
                <a:latin typeface="Gill Sans MT" pitchFamily="34" charset="0"/>
              </a:rPr>
              <a:t>Delay policy evaluation until </a:t>
            </a:r>
            <a:r>
              <a:rPr lang="en-US" sz="3200" b="1" dirty="0" smtClean="0">
                <a:solidFill>
                  <a:schemeClr val="accent4"/>
                </a:solidFill>
                <a:latin typeface="Gill Sans MT" pitchFamily="34" charset="0"/>
              </a:rPr>
              <a:t>output</a:t>
            </a:r>
            <a:r>
              <a:rPr lang="en-US" sz="3200" dirty="0" smtClean="0">
                <a:solidFill>
                  <a:schemeClr val="accent4"/>
                </a:solidFill>
                <a:latin typeface="Gill Sans MT" pitchFamily="34" charset="0"/>
              </a:rPr>
              <a:t>.</a:t>
            </a:r>
            <a:endParaRPr lang="en-US" sz="3200" b="1" dirty="0">
              <a:solidFill>
                <a:schemeClr val="accent4"/>
              </a:solidFill>
              <a:latin typeface="Gill Sans MT" pitchFamily="34" charset="0"/>
            </a:endParaRPr>
          </a:p>
        </p:txBody>
      </p:sp>
      <p:sp>
        <p:nvSpPr>
          <p:cNvPr id="33" name="Rectangle 32"/>
          <p:cNvSpPr/>
          <p:nvPr/>
        </p:nvSpPr>
        <p:spPr>
          <a:xfrm>
            <a:off x="2286000" y="3595603"/>
            <a:ext cx="1071101" cy="7691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sz="2400" dirty="0" smtClean="0">
                <a:solidFill>
                  <a:schemeClr val="tx1"/>
                </a:solidFill>
                <a:latin typeface="Gill Sans MT" pitchFamily="34" charset="0"/>
              </a:rPr>
              <a:t>Secret club</a:t>
            </a:r>
            <a:endParaRPr lang="en-US" sz="2400" dirty="0">
              <a:solidFill>
                <a:schemeClr val="tx1"/>
              </a:solidFill>
              <a:latin typeface="Gill Sans MT" pitchFamily="34" charset="0"/>
            </a:endParaRPr>
          </a:p>
        </p:txBody>
      </p:sp>
      <p:pic>
        <p:nvPicPr>
          <p:cNvPr id="34" name="Picture 5" descr="C:\Users\jeanyang\AppData\Local\Microsoft\Windows\Temporary Internet Files\Content.IE5\BORHUVZQ\MC900340824[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48915" y="4108580"/>
            <a:ext cx="684885" cy="684885"/>
          </a:xfrm>
          <a:prstGeom prst="rect">
            <a:avLst/>
          </a:prstGeom>
          <a:noFill/>
          <a:extLst>
            <a:ext uri="{909E8E84-426E-40DD-AFC4-6F175D3DCCD1}">
              <a14:hiddenFill xmlns:a14="http://schemas.microsoft.com/office/drawing/2010/main">
                <a:solidFill>
                  <a:srgbClr val="FFFFFF"/>
                </a:solidFill>
              </a14:hiddenFill>
            </a:ext>
          </a:extLst>
        </p:spPr>
      </p:pic>
      <p:sp>
        <p:nvSpPr>
          <p:cNvPr id="3" name="Oval 2"/>
          <p:cNvSpPr/>
          <p:nvPr/>
        </p:nvSpPr>
        <p:spPr>
          <a:xfrm>
            <a:off x="290286" y="1828800"/>
            <a:ext cx="1378857" cy="42091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p:txBody>
          <a:bodyPr/>
          <a:lstStyle/>
          <a:p>
            <a:fld id="{AE215CCB-3876-432A-9723-473B512A9DFC}" type="slidenum">
              <a:rPr lang="en-US" smtClean="0"/>
              <a:pPr/>
              <a:t>25</a:t>
            </a:fld>
            <a:endParaRPr lang="en-US"/>
          </a:p>
        </p:txBody>
      </p:sp>
      <p:sp>
        <p:nvSpPr>
          <p:cNvPr id="5" name="Footer Placeholder 4"/>
          <p:cNvSpPr>
            <a:spLocks noGrp="1"/>
          </p:cNvSpPr>
          <p:nvPr>
            <p:ph type="ftr" sz="quarter" idx="11"/>
          </p:nvPr>
        </p:nvSpPr>
        <p:spPr/>
        <p:txBody>
          <a:bodyPr/>
          <a:lstStyle/>
          <a:p>
            <a:r>
              <a:rPr lang="en-US" smtClean="0"/>
              <a:t>Jean Yang @ POPL</a:t>
            </a:r>
            <a:endParaRPr lang="en-US" dirty="0"/>
          </a:p>
        </p:txBody>
      </p:sp>
    </p:spTree>
    <p:custDataLst>
      <p:tags r:id="rId1"/>
    </p:custDataLst>
    <p:extLst>
      <p:ext uri="{BB962C8B-B14F-4D97-AF65-F5344CB8AC3E}">
        <p14:creationId xmlns:p14="http://schemas.microsoft.com/office/powerpoint/2010/main" val="2861780326"/>
      </p:ext>
    </p:extLst>
  </p:cSld>
  <p:clrMapOvr>
    <a:masterClrMapping/>
  </p:clrMapOvr>
  <mc:AlternateContent xmlns:mc="http://schemas.openxmlformats.org/markup-compatibility/2006" xmlns:p14="http://schemas.microsoft.com/office/powerpoint/2010/main">
    <mc:Choice Requires="p14">
      <p:transition p14:dur="0" advTm="52906"/>
    </mc:Choice>
    <mc:Fallback xmlns="">
      <p:transition advTm="5290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 grpId="0" animBg="1"/>
      <p:bldP spid="8" grpId="0"/>
      <p:bldP spid="3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Jeeves System</a:t>
            </a:r>
            <a:endParaRPr lang="en-US" sz="5400" b="1" dirty="0"/>
          </a:p>
        </p:txBody>
      </p:sp>
      <p:sp>
        <p:nvSpPr>
          <p:cNvPr id="51" name="Down Arrow 50"/>
          <p:cNvSpPr/>
          <p:nvPr/>
        </p:nvSpPr>
        <p:spPr>
          <a:xfrm>
            <a:off x="3200400" y="4264164"/>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52" name="Down Arrow 51"/>
          <p:cNvSpPr/>
          <p:nvPr/>
        </p:nvSpPr>
        <p:spPr>
          <a:xfrm>
            <a:off x="3200400" y="2286000"/>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53" name="Rectangle 52"/>
          <p:cNvSpPr/>
          <p:nvPr/>
        </p:nvSpPr>
        <p:spPr>
          <a:xfrm>
            <a:off x="3429000" y="3276600"/>
            <a:ext cx="2327910" cy="91136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Symbolic expressions</a:t>
            </a:r>
          </a:p>
        </p:txBody>
      </p:sp>
      <p:sp>
        <p:nvSpPr>
          <p:cNvPr id="54" name="Rectangle 53"/>
          <p:cNvSpPr/>
          <p:nvPr/>
        </p:nvSpPr>
        <p:spPr>
          <a:xfrm>
            <a:off x="3387090" y="5867400"/>
            <a:ext cx="2327910" cy="457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Concrete value</a:t>
            </a:r>
          </a:p>
        </p:txBody>
      </p:sp>
      <p:sp>
        <p:nvSpPr>
          <p:cNvPr id="55" name="Rectangle 54"/>
          <p:cNvSpPr/>
          <p:nvPr/>
        </p:nvSpPr>
        <p:spPr>
          <a:xfrm>
            <a:off x="3387090" y="1447800"/>
            <a:ext cx="2327910" cy="609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Data</a:t>
            </a:r>
          </a:p>
        </p:txBody>
      </p:sp>
      <p:sp>
        <p:nvSpPr>
          <p:cNvPr id="56" name="Rectangle 55"/>
          <p:cNvSpPr/>
          <p:nvPr/>
        </p:nvSpPr>
        <p:spPr>
          <a:xfrm>
            <a:off x="914400" y="2133600"/>
            <a:ext cx="7315200" cy="31242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1371600" y="1447800"/>
            <a:ext cx="2015490" cy="609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Policies</a:t>
            </a:r>
          </a:p>
        </p:txBody>
      </p:sp>
      <p:grpSp>
        <p:nvGrpSpPr>
          <p:cNvPr id="58" name="Group 57"/>
          <p:cNvGrpSpPr/>
          <p:nvPr/>
        </p:nvGrpSpPr>
        <p:grpSpPr>
          <a:xfrm>
            <a:off x="6148905" y="4774551"/>
            <a:ext cx="820171" cy="814097"/>
            <a:chOff x="6460883" y="4194512"/>
            <a:chExt cx="820171" cy="814097"/>
          </a:xfrm>
        </p:grpSpPr>
        <p:sp>
          <p:nvSpPr>
            <p:cNvPr id="59" name="Oval 58"/>
            <p:cNvSpPr/>
            <p:nvPr/>
          </p:nvSpPr>
          <p:spPr>
            <a:xfrm>
              <a:off x="6473909" y="4194512"/>
              <a:ext cx="807145" cy="814097"/>
            </a:xfrm>
            <a:prstGeom prst="ellipse">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0" name="Picture 2" descr="C:\Users\jeanyang\AppData\Local\Microsoft\Windows\Temporary Internet Files\Content.IE5\M39SQ24O\MC90043395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60883" y="4218689"/>
              <a:ext cx="765743" cy="765743"/>
            </a:xfrm>
            <a:prstGeom prst="rect">
              <a:avLst/>
            </a:prstGeom>
            <a:noFill/>
            <a:extLst>
              <a:ext uri="{909E8E84-426E-40DD-AFC4-6F175D3DCCD1}">
                <a14:hiddenFill xmlns:a14="http://schemas.microsoft.com/office/drawing/2010/main">
                  <a:solidFill>
                    <a:srgbClr val="FFFFFF"/>
                  </a:solidFill>
                </a14:hiddenFill>
              </a:ext>
            </a:extLst>
          </p:spPr>
        </p:pic>
      </p:grpSp>
      <p:sp>
        <p:nvSpPr>
          <p:cNvPr id="61" name="TextBox 60"/>
          <p:cNvSpPr txBox="1"/>
          <p:nvPr/>
        </p:nvSpPr>
        <p:spPr>
          <a:xfrm>
            <a:off x="990600" y="2209800"/>
            <a:ext cx="1890098" cy="830997"/>
          </a:xfrm>
          <a:prstGeom prst="rect">
            <a:avLst/>
          </a:prstGeom>
          <a:noFill/>
        </p:spPr>
        <p:txBody>
          <a:bodyPr wrap="square" rtlCol="0">
            <a:spAutoFit/>
          </a:bodyPr>
          <a:lstStyle/>
          <a:p>
            <a:r>
              <a:rPr lang="en-US" sz="2400" dirty="0" smtClean="0">
                <a:solidFill>
                  <a:schemeClr val="accent3">
                    <a:lumMod val="75000"/>
                  </a:schemeClr>
                </a:solidFill>
                <a:latin typeface="Gill Sans MT" pitchFamily="34" charset="0"/>
              </a:rPr>
              <a:t>Jeeves runtime</a:t>
            </a:r>
          </a:p>
        </p:txBody>
      </p:sp>
      <p:sp>
        <p:nvSpPr>
          <p:cNvPr id="63" name="Down Arrow 62"/>
          <p:cNvSpPr/>
          <p:nvPr/>
        </p:nvSpPr>
        <p:spPr>
          <a:xfrm>
            <a:off x="3200400" y="5257800"/>
            <a:ext cx="2743200" cy="533400"/>
          </a:xfrm>
          <a:prstGeom prst="downArrow">
            <a:avLst>
              <a:gd name="adj1" fmla="val 85556"/>
              <a:gd name="adj2" fmla="val 33094"/>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Output</a:t>
            </a:r>
            <a:endParaRPr lang="en-US" sz="2800" dirty="0">
              <a:solidFill>
                <a:schemeClr val="tx1"/>
              </a:solidFill>
              <a:latin typeface="Gill Sans MT" pitchFamily="34" charset="0"/>
            </a:endParaRPr>
          </a:p>
        </p:txBody>
      </p:sp>
      <p:sp>
        <p:nvSpPr>
          <p:cNvPr id="24" name="TextBox 23"/>
          <p:cNvSpPr txBox="1"/>
          <p:nvPr/>
        </p:nvSpPr>
        <p:spPr>
          <a:xfrm>
            <a:off x="5943600" y="1581090"/>
            <a:ext cx="2362200" cy="400110"/>
          </a:xfrm>
          <a:prstGeom prst="rect">
            <a:avLst/>
          </a:prstGeom>
          <a:noFill/>
        </p:spPr>
        <p:txBody>
          <a:bodyPr wrap="square" rtlCol="0">
            <a:spAutoFit/>
          </a:bodyPr>
          <a:lstStyle/>
          <a:p>
            <a:r>
              <a:rPr lang="en-US" sz="2000" dirty="0" smtClean="0">
                <a:solidFill>
                  <a:schemeClr val="tx2"/>
                </a:solidFill>
                <a:latin typeface="Gill Sans MT" pitchFamily="34" charset="0"/>
              </a:rPr>
              <a:t>Well-formed values.</a:t>
            </a:r>
            <a:endParaRPr lang="en-US" sz="2000" dirty="0">
              <a:solidFill>
                <a:schemeClr val="tx2"/>
              </a:solidFill>
              <a:latin typeface="Gill Sans MT" pitchFamily="34" charset="0"/>
            </a:endParaRPr>
          </a:p>
        </p:txBody>
      </p:sp>
      <p:sp>
        <p:nvSpPr>
          <p:cNvPr id="26" name="TextBox 25"/>
          <p:cNvSpPr txBox="1"/>
          <p:nvPr/>
        </p:nvSpPr>
        <p:spPr>
          <a:xfrm>
            <a:off x="5943600" y="2209800"/>
            <a:ext cx="2133600" cy="1015663"/>
          </a:xfrm>
          <a:prstGeom prst="rect">
            <a:avLst/>
          </a:prstGeom>
          <a:noFill/>
        </p:spPr>
        <p:txBody>
          <a:bodyPr wrap="square" rtlCol="0">
            <a:spAutoFit/>
          </a:bodyPr>
          <a:lstStyle/>
          <a:p>
            <a:r>
              <a:rPr lang="en-US" sz="2000" dirty="0" smtClean="0">
                <a:solidFill>
                  <a:schemeClr val="tx2"/>
                </a:solidFill>
                <a:latin typeface="Gill Sans MT" pitchFamily="34" charset="0"/>
              </a:rPr>
              <a:t>Evaluation produces well-formed values.</a:t>
            </a:r>
            <a:endParaRPr lang="en-US" sz="2000" dirty="0">
              <a:solidFill>
                <a:schemeClr val="tx2"/>
              </a:solidFill>
              <a:latin typeface="Gill Sans MT" pitchFamily="34" charset="0"/>
            </a:endParaRPr>
          </a:p>
        </p:txBody>
      </p:sp>
      <p:sp>
        <p:nvSpPr>
          <p:cNvPr id="27" name="TextBox 26"/>
          <p:cNvSpPr txBox="1"/>
          <p:nvPr/>
        </p:nvSpPr>
        <p:spPr>
          <a:xfrm>
            <a:off x="914400" y="5300008"/>
            <a:ext cx="2286000" cy="400110"/>
          </a:xfrm>
          <a:prstGeom prst="rect">
            <a:avLst/>
          </a:prstGeom>
          <a:noFill/>
        </p:spPr>
        <p:txBody>
          <a:bodyPr wrap="square" rtlCol="0">
            <a:spAutoFit/>
          </a:bodyPr>
          <a:lstStyle/>
          <a:p>
            <a:pPr algn="r"/>
            <a:r>
              <a:rPr lang="en-US" sz="2000" dirty="0" smtClean="0">
                <a:solidFill>
                  <a:schemeClr val="accent4"/>
                </a:solidFill>
                <a:latin typeface="Gill Sans MT" pitchFamily="34" charset="0"/>
              </a:rPr>
              <a:t>Policies </a:t>
            </a:r>
            <a:r>
              <a:rPr lang="en-US" sz="2000" dirty="0" smtClean="0">
                <a:solidFill>
                  <a:schemeClr val="accent4"/>
                </a:solidFill>
                <a:latin typeface="Gill Sans MT" pitchFamily="34" charset="0"/>
              </a:rPr>
              <a:t>evaluated.</a:t>
            </a:r>
            <a:endParaRPr lang="en-US" sz="2000" dirty="0">
              <a:solidFill>
                <a:schemeClr val="accent4"/>
              </a:solidFill>
              <a:latin typeface="Gill Sans MT" pitchFamily="34" charset="0"/>
            </a:endParaRPr>
          </a:p>
        </p:txBody>
      </p:sp>
      <p:sp>
        <p:nvSpPr>
          <p:cNvPr id="28" name="TextBox 27"/>
          <p:cNvSpPr txBox="1"/>
          <p:nvPr/>
        </p:nvSpPr>
        <p:spPr>
          <a:xfrm>
            <a:off x="5943600" y="5845314"/>
            <a:ext cx="3200400" cy="707886"/>
          </a:xfrm>
          <a:prstGeom prst="rect">
            <a:avLst/>
          </a:prstGeom>
          <a:noFill/>
        </p:spPr>
        <p:txBody>
          <a:bodyPr wrap="square" rtlCol="0">
            <a:spAutoFit/>
          </a:bodyPr>
          <a:lstStyle/>
          <a:p>
            <a:r>
              <a:rPr lang="en-US" sz="2000" b="1" dirty="0" smtClean="0">
                <a:latin typeface="Gill Sans MT" pitchFamily="34" charset="0"/>
              </a:rPr>
              <a:t>Guarantee: </a:t>
            </a:r>
            <a:r>
              <a:rPr lang="en-US" sz="2000" dirty="0" smtClean="0">
                <a:latin typeface="Gill Sans MT" pitchFamily="34" charset="0"/>
              </a:rPr>
              <a:t>outputs shown according to policies.</a:t>
            </a:r>
            <a:endParaRPr lang="en-US" sz="2000" b="1" dirty="0">
              <a:latin typeface="Gill Sans MT" pitchFamily="34" charset="0"/>
            </a:endParaRPr>
          </a:p>
        </p:txBody>
      </p:sp>
      <p:pic>
        <p:nvPicPr>
          <p:cNvPr id="4098" name="Picture 2" descr="C:\Users\jeanyang\AppData\Local\Microsoft\Windows\Temporary Internet Files\Content.IE5\G8RFX3C9\MM900185588[1].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410575" y="6376987"/>
            <a:ext cx="581025" cy="352425"/>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AE215CCB-3876-432A-9723-473B512A9DFC}" type="slidenum">
              <a:rPr lang="en-US" smtClean="0"/>
              <a:pPr/>
              <a:t>26</a:t>
            </a:fld>
            <a:endParaRPr lang="en-US"/>
          </a:p>
        </p:txBody>
      </p:sp>
      <p:sp>
        <p:nvSpPr>
          <p:cNvPr id="6" name="Footer Placeholder 5"/>
          <p:cNvSpPr>
            <a:spLocks noGrp="1"/>
          </p:cNvSpPr>
          <p:nvPr>
            <p:ph type="ftr" sz="quarter" idx="11"/>
          </p:nvPr>
        </p:nvSpPr>
        <p:spPr/>
        <p:txBody>
          <a:bodyPr/>
          <a:lstStyle/>
          <a:p>
            <a:r>
              <a:rPr lang="en-US" smtClean="0"/>
              <a:t>Jean Yang @ POPL</a:t>
            </a:r>
            <a:endParaRPr lang="en-US" dirty="0"/>
          </a:p>
        </p:txBody>
      </p:sp>
    </p:spTree>
    <p:custDataLst>
      <p:tags r:id="rId1"/>
    </p:custDataLst>
    <p:extLst>
      <p:ext uri="{BB962C8B-B14F-4D97-AF65-F5344CB8AC3E}">
        <p14:creationId xmlns:p14="http://schemas.microsoft.com/office/powerpoint/2010/main" val="130872970"/>
      </p:ext>
    </p:extLst>
  </p:cSld>
  <p:clrMapOvr>
    <a:masterClrMapping/>
  </p:clrMapOvr>
  <mc:AlternateContent xmlns:mc="http://schemas.openxmlformats.org/markup-compatibility/2006" xmlns:p14="http://schemas.microsoft.com/office/powerpoint/2010/main">
    <mc:Choice Requires="p14">
      <p:transition spd="slow" p14:dur="2000" advTm="22434"/>
    </mc:Choice>
    <mc:Fallback xmlns="">
      <p:transition spd="slow" advTm="2243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52" grpId="0" animBg="1"/>
      <p:bldP spid="53" grpId="0" animBg="1"/>
      <p:bldP spid="54" grpId="0" animBg="1"/>
      <p:bldP spid="55" grpId="0" animBg="1"/>
      <p:bldP spid="56" grpId="0" animBg="1"/>
      <p:bldP spid="57" grpId="0" animBg="1"/>
      <p:bldP spid="61" grpId="0"/>
      <p:bldP spid="63" grpId="0" animBg="1"/>
      <p:bldP spid="24" grpId="0"/>
      <p:bldP spid="26" grpId="0"/>
      <p:bldP spid="27" grpId="0"/>
      <p:bldP spid="2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Scala</a:t>
            </a:r>
            <a:r>
              <a:rPr lang="en-US" dirty="0" smtClean="0"/>
              <a:t> Implementation</a:t>
            </a:r>
            <a:endParaRPr lang="en-US" dirty="0"/>
          </a:p>
        </p:txBody>
      </p:sp>
      <p:sp>
        <p:nvSpPr>
          <p:cNvPr id="6" name="Oval 5"/>
          <p:cNvSpPr/>
          <p:nvPr/>
        </p:nvSpPr>
        <p:spPr>
          <a:xfrm>
            <a:off x="1371600" y="2438400"/>
            <a:ext cx="533400" cy="533400"/>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a:t>
            </a:r>
            <a:endParaRPr lang="en-US" sz="2400" dirty="0">
              <a:solidFill>
                <a:schemeClr val="tx1"/>
              </a:solidFill>
              <a:latin typeface="Gill Sans MT" pitchFamily="34" charset="0"/>
            </a:endParaRPr>
          </a:p>
        </p:txBody>
      </p:sp>
      <p:sp>
        <p:nvSpPr>
          <p:cNvPr id="7" name="Oval 6"/>
          <p:cNvSpPr/>
          <p:nvPr/>
        </p:nvSpPr>
        <p:spPr>
          <a:xfrm>
            <a:off x="838200" y="3352800"/>
            <a:ext cx="533400" cy="533400"/>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v</a:t>
            </a:r>
            <a:endParaRPr lang="en-US" sz="2400" dirty="0">
              <a:solidFill>
                <a:schemeClr val="tx1"/>
              </a:solidFill>
              <a:latin typeface="Gill Sans MT" pitchFamily="34" charset="0"/>
            </a:endParaRPr>
          </a:p>
        </p:txBody>
      </p:sp>
      <p:cxnSp>
        <p:nvCxnSpPr>
          <p:cNvPr id="9" name="Straight Connector 8"/>
          <p:cNvCxnSpPr>
            <a:stCxn id="7" idx="0"/>
            <a:endCxn id="6" idx="3"/>
          </p:cNvCxnSpPr>
          <p:nvPr/>
        </p:nvCxnSpPr>
        <p:spPr>
          <a:xfrm rot="5400000" flipH="1" flipV="1">
            <a:off x="1047750" y="2950836"/>
            <a:ext cx="459115" cy="344815"/>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1981200" y="3352800"/>
            <a:ext cx="533400" cy="533400"/>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Gill Sans MT" pitchFamily="34" charset="0"/>
              </a:rPr>
              <a:t>3</a:t>
            </a:r>
          </a:p>
        </p:txBody>
      </p:sp>
      <p:cxnSp>
        <p:nvCxnSpPr>
          <p:cNvPr id="12" name="Straight Connector 11"/>
          <p:cNvCxnSpPr>
            <a:stCxn id="11" idx="0"/>
            <a:endCxn id="6" idx="5"/>
          </p:cNvCxnSpPr>
          <p:nvPr/>
        </p:nvCxnSpPr>
        <p:spPr>
          <a:xfrm rot="16200000" flipV="1">
            <a:off x="1807836" y="2912735"/>
            <a:ext cx="459115" cy="421015"/>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57200" y="1371600"/>
            <a:ext cx="3733800" cy="830997"/>
          </a:xfrm>
          <a:prstGeom prst="rect">
            <a:avLst/>
          </a:prstGeom>
          <a:noFill/>
        </p:spPr>
        <p:txBody>
          <a:bodyPr wrap="square" rtlCol="0">
            <a:spAutoFit/>
          </a:bodyPr>
          <a:lstStyle/>
          <a:p>
            <a:r>
              <a:rPr lang="en-US" sz="2400" dirty="0" smtClean="0">
                <a:solidFill>
                  <a:schemeClr val="tx1">
                    <a:lumMod val="50000"/>
                    <a:lumOff val="50000"/>
                  </a:schemeClr>
                </a:solidFill>
                <a:latin typeface="Gill Sans MT" pitchFamily="34" charset="0"/>
                <a:sym typeface="Mathematica1"/>
              </a:rPr>
              <a:t>Overload operators to create symbolic expressions.</a:t>
            </a:r>
            <a:endParaRPr lang="en-US" sz="2400" dirty="0">
              <a:solidFill>
                <a:schemeClr val="tx1">
                  <a:lumMod val="50000"/>
                  <a:lumOff val="50000"/>
                </a:schemeClr>
              </a:solidFill>
              <a:latin typeface="Gill Sans MT" pitchFamily="34" charset="0"/>
            </a:endParaRPr>
          </a:p>
        </p:txBody>
      </p:sp>
      <p:sp>
        <p:nvSpPr>
          <p:cNvPr id="21" name="Oval 20"/>
          <p:cNvSpPr/>
          <p:nvPr/>
        </p:nvSpPr>
        <p:spPr>
          <a:xfrm>
            <a:off x="1447800" y="4343400"/>
            <a:ext cx="533400" cy="533400"/>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a:t>
            </a:r>
            <a:endParaRPr lang="en-US" sz="2400" dirty="0">
              <a:solidFill>
                <a:schemeClr val="tx1"/>
              </a:solidFill>
              <a:latin typeface="Gill Sans MT" pitchFamily="34" charset="0"/>
            </a:endParaRPr>
          </a:p>
        </p:txBody>
      </p:sp>
      <p:sp>
        <p:nvSpPr>
          <p:cNvPr id="22" name="Oval 21"/>
          <p:cNvSpPr/>
          <p:nvPr/>
        </p:nvSpPr>
        <p:spPr>
          <a:xfrm>
            <a:off x="838200" y="5257800"/>
            <a:ext cx="533400" cy="533400"/>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v</a:t>
            </a:r>
            <a:endParaRPr lang="en-US" sz="2400" dirty="0">
              <a:solidFill>
                <a:schemeClr val="tx1"/>
              </a:solidFill>
              <a:latin typeface="Gill Sans MT" pitchFamily="34" charset="0"/>
            </a:endParaRPr>
          </a:p>
        </p:txBody>
      </p:sp>
      <p:cxnSp>
        <p:nvCxnSpPr>
          <p:cNvPr id="23" name="Straight Connector 22"/>
          <p:cNvCxnSpPr>
            <a:stCxn id="22" idx="0"/>
            <a:endCxn id="21" idx="3"/>
          </p:cNvCxnSpPr>
          <p:nvPr/>
        </p:nvCxnSpPr>
        <p:spPr>
          <a:xfrm rot="5400000" flipH="1" flipV="1">
            <a:off x="1085850" y="4817736"/>
            <a:ext cx="459115" cy="421015"/>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4" name="Oval 23"/>
          <p:cNvSpPr/>
          <p:nvPr/>
        </p:nvSpPr>
        <p:spPr>
          <a:xfrm>
            <a:off x="2057400" y="5257800"/>
            <a:ext cx="533400" cy="533400"/>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Gill Sans MT" pitchFamily="34" charset="0"/>
              </a:rPr>
              <a:t>2</a:t>
            </a:r>
          </a:p>
        </p:txBody>
      </p:sp>
      <p:cxnSp>
        <p:nvCxnSpPr>
          <p:cNvPr id="25" name="Straight Connector 24"/>
          <p:cNvCxnSpPr>
            <a:stCxn id="24" idx="0"/>
            <a:endCxn id="21" idx="5"/>
          </p:cNvCxnSpPr>
          <p:nvPr/>
        </p:nvCxnSpPr>
        <p:spPr>
          <a:xfrm rot="16200000" flipV="1">
            <a:off x="1884036" y="4817735"/>
            <a:ext cx="459115" cy="421015"/>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52" name="Rounded Rectangle 51"/>
          <p:cNvSpPr/>
          <p:nvPr/>
        </p:nvSpPr>
        <p:spPr>
          <a:xfrm>
            <a:off x="533400" y="4191000"/>
            <a:ext cx="2362200" cy="1752600"/>
          </a:xfrm>
          <a:prstGeom prst="round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4572000" y="4191000"/>
            <a:ext cx="2286000" cy="1752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Runtime Environment</a:t>
            </a:r>
            <a:endParaRPr lang="en-US" sz="2400" dirty="0">
              <a:solidFill>
                <a:schemeClr val="tx1"/>
              </a:solidFill>
              <a:latin typeface="Gill Sans MT" pitchFamily="34" charset="0"/>
            </a:endParaRPr>
          </a:p>
        </p:txBody>
      </p:sp>
      <p:cxnSp>
        <p:nvCxnSpPr>
          <p:cNvPr id="55" name="Straight Arrow Connector 54"/>
          <p:cNvCxnSpPr>
            <a:stCxn id="52" idx="3"/>
            <a:endCxn id="53" idx="1"/>
          </p:cNvCxnSpPr>
          <p:nvPr/>
        </p:nvCxnSpPr>
        <p:spPr>
          <a:xfrm>
            <a:off x="2895600" y="5067300"/>
            <a:ext cx="1676400" cy="0"/>
          </a:xfrm>
          <a:prstGeom prst="straightConnector1">
            <a:avLst/>
          </a:prstGeom>
          <a:ln w="254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53" idx="0"/>
            <a:endCxn id="66" idx="2"/>
          </p:cNvCxnSpPr>
          <p:nvPr/>
        </p:nvCxnSpPr>
        <p:spPr>
          <a:xfrm flipV="1">
            <a:off x="5715000" y="3509665"/>
            <a:ext cx="0" cy="681335"/>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pic>
        <p:nvPicPr>
          <p:cNvPr id="7170" name="Picture 2"/>
          <p:cNvPicPr>
            <a:picLocks noChangeAspect="1" noChangeArrowheads="1"/>
          </p:cNvPicPr>
          <p:nvPr/>
        </p:nvPicPr>
        <p:blipFill>
          <a:blip r:embed="rId4" cstate="print"/>
          <a:srcRect/>
          <a:stretch>
            <a:fillRect/>
          </a:stretch>
        </p:blipFill>
        <p:spPr bwMode="auto">
          <a:xfrm>
            <a:off x="5257800" y="2514600"/>
            <a:ext cx="990600" cy="600075"/>
          </a:xfrm>
          <a:prstGeom prst="rect">
            <a:avLst/>
          </a:prstGeom>
          <a:noFill/>
          <a:ln w="9525">
            <a:noFill/>
            <a:miter lim="800000"/>
            <a:headEnd/>
            <a:tailEnd/>
          </a:ln>
        </p:spPr>
      </p:pic>
      <p:sp>
        <p:nvSpPr>
          <p:cNvPr id="66" name="TextBox 65"/>
          <p:cNvSpPr txBox="1"/>
          <p:nvPr/>
        </p:nvSpPr>
        <p:spPr>
          <a:xfrm>
            <a:off x="4876800" y="3048000"/>
            <a:ext cx="1676400" cy="461665"/>
          </a:xfrm>
          <a:prstGeom prst="rect">
            <a:avLst/>
          </a:prstGeom>
          <a:noFill/>
        </p:spPr>
        <p:txBody>
          <a:bodyPr wrap="square" rtlCol="0">
            <a:spAutoFit/>
          </a:bodyPr>
          <a:lstStyle/>
          <a:p>
            <a:pPr algn="r"/>
            <a:r>
              <a:rPr lang="en-US" sz="2400" dirty="0" smtClean="0">
                <a:latin typeface="Gill Sans MT" pitchFamily="34" charset="0"/>
                <a:sym typeface="Mathematica1"/>
              </a:rPr>
              <a:t>SMT Solver</a:t>
            </a:r>
            <a:endParaRPr lang="en-US" sz="2400" dirty="0">
              <a:latin typeface="Gill Sans MT" pitchFamily="34" charset="0"/>
            </a:endParaRPr>
          </a:p>
        </p:txBody>
      </p:sp>
      <p:sp>
        <p:nvSpPr>
          <p:cNvPr id="67" name="TextBox 66"/>
          <p:cNvSpPr txBox="1"/>
          <p:nvPr/>
        </p:nvSpPr>
        <p:spPr>
          <a:xfrm>
            <a:off x="6934200" y="2286000"/>
            <a:ext cx="1905000" cy="1200329"/>
          </a:xfrm>
          <a:prstGeom prst="rect">
            <a:avLst/>
          </a:prstGeom>
          <a:noFill/>
        </p:spPr>
        <p:txBody>
          <a:bodyPr wrap="square" rtlCol="0">
            <a:spAutoFit/>
          </a:bodyPr>
          <a:lstStyle/>
          <a:p>
            <a:r>
              <a:rPr lang="en-US" sz="2400" dirty="0" smtClean="0">
                <a:solidFill>
                  <a:schemeClr val="tx1">
                    <a:lumMod val="50000"/>
                    <a:lumOff val="50000"/>
                  </a:schemeClr>
                </a:solidFill>
                <a:latin typeface="Gill Sans MT" pitchFamily="34" charset="0"/>
                <a:sym typeface="Mathematica1"/>
              </a:rPr>
              <a:t>Use an SMT solver as a model finder.</a:t>
            </a:r>
            <a:endParaRPr lang="en-US" sz="2400" dirty="0">
              <a:solidFill>
                <a:schemeClr val="tx1">
                  <a:lumMod val="50000"/>
                  <a:lumOff val="50000"/>
                </a:schemeClr>
              </a:solidFill>
              <a:latin typeface="Gill Sans MT" pitchFamily="34" charset="0"/>
            </a:endParaRPr>
          </a:p>
        </p:txBody>
      </p:sp>
      <p:sp>
        <p:nvSpPr>
          <p:cNvPr id="27" name="TextBox 26"/>
          <p:cNvSpPr txBox="1"/>
          <p:nvPr/>
        </p:nvSpPr>
        <p:spPr>
          <a:xfrm>
            <a:off x="5867400" y="3657600"/>
            <a:ext cx="1676400" cy="461665"/>
          </a:xfrm>
          <a:prstGeom prst="rect">
            <a:avLst/>
          </a:prstGeom>
          <a:noFill/>
        </p:spPr>
        <p:txBody>
          <a:bodyPr wrap="square" rtlCol="0">
            <a:spAutoFit/>
          </a:bodyPr>
          <a:lstStyle/>
          <a:p>
            <a:r>
              <a:rPr lang="en-US" sz="2400" b="1" dirty="0" smtClean="0">
                <a:solidFill>
                  <a:schemeClr val="tx2"/>
                </a:solidFill>
                <a:latin typeface="Gill Sans MT" pitchFamily="34" charset="0"/>
                <a:sym typeface="Mathematica1"/>
              </a:rPr>
              <a:t>print</a:t>
            </a:r>
            <a:endParaRPr lang="en-US" sz="2400" b="1" dirty="0">
              <a:solidFill>
                <a:schemeClr val="tx2"/>
              </a:solidFill>
              <a:latin typeface="Gill Sans MT" pitchFamily="34" charset="0"/>
            </a:endParaRPr>
          </a:p>
        </p:txBody>
      </p:sp>
      <p:sp>
        <p:nvSpPr>
          <p:cNvPr id="26" name="TextBox 25"/>
          <p:cNvSpPr txBox="1"/>
          <p:nvPr/>
        </p:nvSpPr>
        <p:spPr>
          <a:xfrm>
            <a:off x="4267200" y="5991331"/>
            <a:ext cx="2971800" cy="461665"/>
          </a:xfrm>
          <a:prstGeom prst="rect">
            <a:avLst/>
          </a:prstGeom>
          <a:noFill/>
        </p:spPr>
        <p:txBody>
          <a:bodyPr wrap="square" rtlCol="0">
            <a:spAutoFit/>
          </a:bodyPr>
          <a:lstStyle/>
          <a:p>
            <a:pPr algn="ctr"/>
            <a:r>
              <a:rPr lang="en-US" sz="2400" dirty="0" smtClean="0">
                <a:solidFill>
                  <a:schemeClr val="tx1">
                    <a:lumMod val="50000"/>
                    <a:lumOff val="50000"/>
                  </a:schemeClr>
                </a:solidFill>
                <a:latin typeface="Gill Sans MT" pitchFamily="34" charset="0"/>
                <a:sym typeface="Mathematica1"/>
              </a:rPr>
              <a:t>Propagate policies.</a:t>
            </a:r>
            <a:endParaRPr lang="en-US" sz="2400" dirty="0">
              <a:solidFill>
                <a:schemeClr val="tx1">
                  <a:lumMod val="50000"/>
                  <a:lumOff val="50000"/>
                </a:schemeClr>
              </a:solidFill>
              <a:latin typeface="Gill Sans MT" pitchFamily="34" charset="0"/>
            </a:endParaRPr>
          </a:p>
        </p:txBody>
      </p:sp>
      <p:sp>
        <p:nvSpPr>
          <p:cNvPr id="29" name="TextBox 28"/>
          <p:cNvSpPr txBox="1"/>
          <p:nvPr/>
        </p:nvSpPr>
        <p:spPr>
          <a:xfrm>
            <a:off x="6934200" y="4243413"/>
            <a:ext cx="1905000" cy="1569660"/>
          </a:xfrm>
          <a:prstGeom prst="rect">
            <a:avLst/>
          </a:prstGeom>
          <a:noFill/>
        </p:spPr>
        <p:txBody>
          <a:bodyPr wrap="square" rtlCol="0">
            <a:spAutoFit/>
          </a:bodyPr>
          <a:lstStyle/>
          <a:p>
            <a:r>
              <a:rPr lang="en-US" sz="2400" dirty="0" smtClean="0">
                <a:solidFill>
                  <a:schemeClr val="tx1">
                    <a:lumMod val="50000"/>
                    <a:lumOff val="50000"/>
                  </a:schemeClr>
                </a:solidFill>
                <a:latin typeface="Gill Sans MT" pitchFamily="34" charset="0"/>
                <a:sym typeface="Mathematica1"/>
              </a:rPr>
              <a:t>Delay evaluation of policies until output.</a:t>
            </a:r>
            <a:endParaRPr lang="en-US" sz="2400" dirty="0">
              <a:solidFill>
                <a:schemeClr val="tx1">
                  <a:lumMod val="50000"/>
                  <a:lumOff val="50000"/>
                </a:schemeClr>
              </a:solidFill>
              <a:latin typeface="Gill Sans MT" pitchFamily="34" charset="0"/>
            </a:endParaRPr>
          </a:p>
        </p:txBody>
      </p:sp>
      <p:sp>
        <p:nvSpPr>
          <p:cNvPr id="30" name="TextBox 29"/>
          <p:cNvSpPr txBox="1"/>
          <p:nvPr/>
        </p:nvSpPr>
        <p:spPr>
          <a:xfrm>
            <a:off x="2895600" y="4572000"/>
            <a:ext cx="1676400" cy="461665"/>
          </a:xfrm>
          <a:prstGeom prst="rect">
            <a:avLst/>
          </a:prstGeom>
          <a:noFill/>
        </p:spPr>
        <p:txBody>
          <a:bodyPr wrap="square" rtlCol="0">
            <a:spAutoFit/>
          </a:bodyPr>
          <a:lstStyle/>
          <a:p>
            <a:pPr algn="ctr"/>
            <a:r>
              <a:rPr lang="en-US" sz="2400" b="1" dirty="0" smtClean="0">
                <a:solidFill>
                  <a:schemeClr val="accent4"/>
                </a:solidFill>
                <a:latin typeface="Gill Sans MT" pitchFamily="34" charset="0"/>
                <a:sym typeface="Mathematica1"/>
              </a:rPr>
              <a:t>policy</a:t>
            </a:r>
            <a:endParaRPr lang="en-US" sz="2400" b="1" dirty="0">
              <a:solidFill>
                <a:schemeClr val="accent4"/>
              </a:solidFill>
              <a:latin typeface="Gill Sans MT" pitchFamily="34" charset="0"/>
            </a:endParaRPr>
          </a:p>
        </p:txBody>
      </p:sp>
      <p:sp>
        <p:nvSpPr>
          <p:cNvPr id="3" name="Slide Number Placeholder 2"/>
          <p:cNvSpPr>
            <a:spLocks noGrp="1"/>
          </p:cNvSpPr>
          <p:nvPr>
            <p:ph type="sldNum" sz="quarter" idx="12"/>
          </p:nvPr>
        </p:nvSpPr>
        <p:spPr/>
        <p:txBody>
          <a:bodyPr/>
          <a:lstStyle/>
          <a:p>
            <a:fld id="{AE215CCB-3876-432A-9723-473B512A9DFC}" type="slidenum">
              <a:rPr lang="en-US" smtClean="0"/>
              <a:pPr/>
              <a:t>27</a:t>
            </a:fld>
            <a:endParaRPr lang="en-US"/>
          </a:p>
        </p:txBody>
      </p:sp>
      <p:sp>
        <p:nvSpPr>
          <p:cNvPr id="8" name="Footer Placeholder 7"/>
          <p:cNvSpPr>
            <a:spLocks noGrp="1"/>
          </p:cNvSpPr>
          <p:nvPr>
            <p:ph type="ftr" sz="quarter" idx="11"/>
          </p:nvPr>
        </p:nvSpPr>
        <p:spPr/>
        <p:txBody>
          <a:bodyPr/>
          <a:lstStyle/>
          <a:p>
            <a:r>
              <a:rPr lang="en-US" smtClean="0"/>
              <a:t>Jean Yang @ POPL</a:t>
            </a:r>
            <a:endParaRPr lang="en-US" dirty="0"/>
          </a:p>
        </p:txBody>
      </p:sp>
    </p:spTree>
    <p:custDataLst>
      <p:tags r:id="rId1"/>
    </p:custDataLst>
    <p:extLst>
      <p:ext uri="{BB962C8B-B14F-4D97-AF65-F5344CB8AC3E}">
        <p14:creationId xmlns:p14="http://schemas.microsoft.com/office/powerpoint/2010/main" val="2492133001"/>
      </p:ext>
    </p:extLst>
  </p:cSld>
  <p:clrMapOvr>
    <a:masterClrMapping/>
  </p:clrMapOvr>
  <mc:AlternateContent xmlns:mc="http://schemas.openxmlformats.org/markup-compatibility/2006" xmlns:p14="http://schemas.microsoft.com/office/powerpoint/2010/main">
    <mc:Choice Requires="p14">
      <p:transition spd="slow" p14:dur="2000" advTm="32257"/>
    </mc:Choice>
    <mc:Fallback xmlns="">
      <p:transition spd="slow" advTm="3225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17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1" grpId="0" animBg="1"/>
      <p:bldP spid="16" grpId="0"/>
      <p:bldP spid="21" grpId="0" animBg="1"/>
      <p:bldP spid="22" grpId="0" animBg="1"/>
      <p:bldP spid="24" grpId="0" animBg="1"/>
      <p:bldP spid="52" grpId="0" animBg="1"/>
      <p:bldP spid="53" grpId="0" animBg="1"/>
      <p:bldP spid="66" grpId="0"/>
      <p:bldP spid="67" grpId="0"/>
      <p:bldP spid="27" grpId="0"/>
      <p:bldP spid="26" grpId="0"/>
      <p:bldP spid="29" grpId="0"/>
      <p:bldP spid="3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99769" y="3998893"/>
            <a:ext cx="1828800" cy="954107"/>
          </a:xfrm>
          <a:prstGeom prst="rect">
            <a:avLst/>
          </a:prstGeom>
          <a:noFill/>
        </p:spPr>
        <p:txBody>
          <a:bodyPr wrap="square" rtlCol="0">
            <a:spAutoFit/>
          </a:bodyPr>
          <a:lstStyle/>
          <a:p>
            <a:pPr algn="ctr"/>
            <a:r>
              <a:rPr lang="en-US" sz="2800" dirty="0" smtClean="0">
                <a:latin typeface="Gill Sans MT" pitchFamily="34" charset="0"/>
              </a:rPr>
              <a:t>Jeeves </a:t>
            </a:r>
            <a:r>
              <a:rPr lang="en-US" sz="2800" dirty="0">
                <a:latin typeface="Gill Sans MT" pitchFamily="34" charset="0"/>
              </a:rPr>
              <a:t>l</a:t>
            </a:r>
            <a:r>
              <a:rPr lang="en-US" sz="2800" dirty="0" smtClean="0">
                <a:latin typeface="Gill Sans MT" pitchFamily="34" charset="0"/>
              </a:rPr>
              <a:t>anguage</a:t>
            </a:r>
            <a:endParaRPr lang="en-US" sz="2800" dirty="0">
              <a:latin typeface="Gill Sans MT" pitchFamily="34" charset="0"/>
            </a:endParaRPr>
          </a:p>
        </p:txBody>
      </p:sp>
      <p:sp>
        <p:nvSpPr>
          <p:cNvPr id="9" name="TextBox 8"/>
          <p:cNvSpPr txBox="1"/>
          <p:nvPr/>
        </p:nvSpPr>
        <p:spPr>
          <a:xfrm>
            <a:off x="3657600" y="3998893"/>
            <a:ext cx="1828800" cy="954107"/>
          </a:xfrm>
          <a:prstGeom prst="rect">
            <a:avLst/>
          </a:prstGeom>
          <a:noFill/>
        </p:spPr>
        <p:txBody>
          <a:bodyPr wrap="square" rtlCol="0">
            <a:spAutoFit/>
          </a:bodyPr>
          <a:lstStyle/>
          <a:p>
            <a:pPr algn="ctr"/>
            <a:r>
              <a:rPr lang="en-US" sz="2800" dirty="0" smtClean="0">
                <a:latin typeface="Gill Sans MT" pitchFamily="34" charset="0"/>
              </a:rPr>
              <a:t>How it works</a:t>
            </a:r>
            <a:endParaRPr lang="en-US" sz="2800" dirty="0">
              <a:latin typeface="Gill Sans MT" pitchFamily="34" charset="0"/>
            </a:endParaRPr>
          </a:p>
        </p:txBody>
      </p:sp>
      <p:sp>
        <p:nvSpPr>
          <p:cNvPr id="7" name="Rectangle 6"/>
          <p:cNvSpPr/>
          <p:nvPr/>
        </p:nvSpPr>
        <p:spPr>
          <a:xfrm>
            <a:off x="6400800" y="1600200"/>
            <a:ext cx="2362200" cy="35052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p:nvPr>
        </p:nvSpPr>
        <p:spPr>
          <a:xfrm>
            <a:off x="457200" y="274638"/>
            <a:ext cx="8229600" cy="1143000"/>
          </a:xfrm>
        </p:spPr>
        <p:txBody>
          <a:bodyPr/>
          <a:lstStyle/>
          <a:p>
            <a:r>
              <a:rPr lang="en-US" dirty="0" smtClean="0"/>
              <a:t>Talk Outline</a:t>
            </a:r>
            <a:endParaRPr lang="en-US" dirty="0"/>
          </a:p>
        </p:txBody>
      </p:sp>
      <p:sp>
        <p:nvSpPr>
          <p:cNvPr id="2" name="Slide Number Placeholder 1"/>
          <p:cNvSpPr>
            <a:spLocks noGrp="1"/>
          </p:cNvSpPr>
          <p:nvPr>
            <p:ph type="sldNum" sz="quarter" idx="12"/>
          </p:nvPr>
        </p:nvSpPr>
        <p:spPr/>
        <p:txBody>
          <a:bodyPr/>
          <a:lstStyle/>
          <a:p>
            <a:fld id="{AE215CCB-3876-432A-9723-473B512A9DFC}" type="slidenum">
              <a:rPr lang="en-US" smtClean="0"/>
              <a:pPr/>
              <a:t>28</a:t>
            </a:fld>
            <a:endParaRPr lang="en-US"/>
          </a:p>
        </p:txBody>
      </p:sp>
      <p:sp>
        <p:nvSpPr>
          <p:cNvPr id="13" name="Down Arrow 12"/>
          <p:cNvSpPr/>
          <p:nvPr/>
        </p:nvSpPr>
        <p:spPr>
          <a:xfrm>
            <a:off x="4230900" y="2216687"/>
            <a:ext cx="1143000" cy="355063"/>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Gill Sans MT" pitchFamily="34" charset="0"/>
            </a:endParaRPr>
          </a:p>
        </p:txBody>
      </p:sp>
      <p:sp>
        <p:nvSpPr>
          <p:cNvPr id="15" name="Rectangle 14"/>
          <p:cNvSpPr/>
          <p:nvPr/>
        </p:nvSpPr>
        <p:spPr>
          <a:xfrm>
            <a:off x="4319192" y="2604974"/>
            <a:ext cx="984403" cy="392995"/>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6" name="Rectangle 15"/>
          <p:cNvSpPr/>
          <p:nvPr/>
        </p:nvSpPr>
        <p:spPr>
          <a:xfrm>
            <a:off x="4305739" y="3572960"/>
            <a:ext cx="997856" cy="251326"/>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7" name="Rectangle 16"/>
          <p:cNvSpPr/>
          <p:nvPr/>
        </p:nvSpPr>
        <p:spPr>
          <a:xfrm>
            <a:off x="4344827" y="1788577"/>
            <a:ext cx="958768" cy="26152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8" name="Rectangle 17"/>
          <p:cNvSpPr/>
          <p:nvPr/>
        </p:nvSpPr>
        <p:spPr>
          <a:xfrm>
            <a:off x="3467099" y="2133601"/>
            <a:ext cx="2247901" cy="135255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480159" y="1788577"/>
            <a:ext cx="864668" cy="261525"/>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grpSp>
        <p:nvGrpSpPr>
          <p:cNvPr id="20" name="Group 19"/>
          <p:cNvGrpSpPr/>
          <p:nvPr/>
        </p:nvGrpSpPr>
        <p:grpSpPr>
          <a:xfrm>
            <a:off x="5343525" y="3333973"/>
            <a:ext cx="284244" cy="282139"/>
            <a:chOff x="6460883" y="4194512"/>
            <a:chExt cx="820171" cy="814097"/>
          </a:xfrm>
        </p:grpSpPr>
        <p:sp>
          <p:nvSpPr>
            <p:cNvPr id="21" name="Oval 20"/>
            <p:cNvSpPr/>
            <p:nvPr/>
          </p:nvSpPr>
          <p:spPr>
            <a:xfrm>
              <a:off x="6473909" y="4194512"/>
              <a:ext cx="807145" cy="814097"/>
            </a:xfrm>
            <a:prstGeom prst="ellipse">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 descr="C:\Users\jeanyang\AppData\Local\Microsoft\Windows\Temporary Internet Files\Content.IE5\M39SQ24O\MC90043395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60883" y="4218689"/>
              <a:ext cx="765743" cy="765743"/>
            </a:xfrm>
            <a:prstGeom prst="rect">
              <a:avLst/>
            </a:prstGeom>
            <a:noFill/>
            <a:extLst>
              <a:ext uri="{909E8E84-426E-40DD-AFC4-6F175D3DCCD1}">
                <a14:hiddenFill xmlns:a14="http://schemas.microsoft.com/office/drawing/2010/main">
                  <a:solidFill>
                    <a:srgbClr val="FFFFFF"/>
                  </a:solidFill>
                </a14:hiddenFill>
              </a:ext>
            </a:extLst>
          </p:spPr>
        </p:pic>
      </p:grpSp>
      <p:sp>
        <p:nvSpPr>
          <p:cNvPr id="23" name="Down Arrow 22"/>
          <p:cNvSpPr/>
          <p:nvPr/>
        </p:nvSpPr>
        <p:spPr>
          <a:xfrm>
            <a:off x="4230900" y="3043780"/>
            <a:ext cx="1143000" cy="355063"/>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Gill Sans MT" pitchFamily="34" charset="0"/>
            </a:endParaRPr>
          </a:p>
        </p:txBody>
      </p:sp>
      <p:pic>
        <p:nvPicPr>
          <p:cNvPr id="2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144" y="1828799"/>
            <a:ext cx="2195512" cy="205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TextBox 24"/>
          <p:cNvSpPr txBox="1"/>
          <p:nvPr/>
        </p:nvSpPr>
        <p:spPr>
          <a:xfrm>
            <a:off x="6705600" y="3998893"/>
            <a:ext cx="1828800" cy="954107"/>
          </a:xfrm>
          <a:prstGeom prst="rect">
            <a:avLst/>
          </a:prstGeom>
          <a:noFill/>
        </p:spPr>
        <p:txBody>
          <a:bodyPr wrap="square" rtlCol="0">
            <a:spAutoFit/>
          </a:bodyPr>
          <a:lstStyle/>
          <a:p>
            <a:pPr algn="ctr"/>
            <a:r>
              <a:rPr lang="en-US" sz="2800" dirty="0" smtClean="0">
                <a:latin typeface="Gill Sans MT" pitchFamily="34" charset="0"/>
              </a:rPr>
              <a:t>Coding in Jeeves</a:t>
            </a:r>
            <a:endParaRPr lang="en-US" sz="2800" dirty="0">
              <a:latin typeface="Gill Sans MT" pitchFamily="34" charset="0"/>
            </a:endParaRPr>
          </a:p>
        </p:txBody>
      </p:sp>
      <p:sp>
        <p:nvSpPr>
          <p:cNvPr id="26" name="Right Arrow 25"/>
          <p:cNvSpPr/>
          <p:nvPr/>
        </p:nvSpPr>
        <p:spPr>
          <a:xfrm>
            <a:off x="8353425" y="2855117"/>
            <a:ext cx="257176" cy="173060"/>
          </a:xfrm>
          <a:prstGeom prst="rightArrow">
            <a:avLst>
              <a:gd name="adj1" fmla="val 50000"/>
              <a:gd name="adj2" fmla="val 33704"/>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7479508" y="2466093"/>
            <a:ext cx="773906" cy="402488"/>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28" name="Rectangle 27"/>
          <p:cNvSpPr/>
          <p:nvPr/>
        </p:nvSpPr>
        <p:spPr>
          <a:xfrm>
            <a:off x="6705600" y="1991607"/>
            <a:ext cx="685800" cy="876974"/>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29" name="Rectangle 28"/>
          <p:cNvSpPr/>
          <p:nvPr/>
        </p:nvSpPr>
        <p:spPr>
          <a:xfrm>
            <a:off x="7479508" y="1981200"/>
            <a:ext cx="764380" cy="41708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000" dirty="0" smtClean="0">
              <a:solidFill>
                <a:schemeClr val="tx1"/>
              </a:solidFill>
              <a:latin typeface="Gill Sans MT" pitchFamily="34" charset="0"/>
            </a:endParaRPr>
          </a:p>
        </p:txBody>
      </p:sp>
      <p:sp>
        <p:nvSpPr>
          <p:cNvPr id="30" name="Rectangle 29"/>
          <p:cNvSpPr/>
          <p:nvPr/>
        </p:nvSpPr>
        <p:spPr>
          <a:xfrm>
            <a:off x="8353425" y="2571750"/>
            <a:ext cx="180975" cy="168662"/>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cxnSp>
        <p:nvCxnSpPr>
          <p:cNvPr id="31" name="Straight Connector 30"/>
          <p:cNvCxnSpPr/>
          <p:nvPr/>
        </p:nvCxnSpPr>
        <p:spPr>
          <a:xfrm flipV="1">
            <a:off x="6705601" y="2959869"/>
            <a:ext cx="1547813" cy="1"/>
          </a:xfrm>
          <a:prstGeom prst="line">
            <a:avLst/>
          </a:prstGeom>
          <a:ln w="381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6705601" y="3067231"/>
            <a:ext cx="1547812" cy="45613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3" name="Footer Placeholder 2"/>
          <p:cNvSpPr>
            <a:spLocks noGrp="1"/>
          </p:cNvSpPr>
          <p:nvPr>
            <p:ph type="ftr" sz="quarter" idx="11"/>
          </p:nvPr>
        </p:nvSpPr>
        <p:spPr/>
        <p:txBody>
          <a:bodyPr/>
          <a:lstStyle/>
          <a:p>
            <a:r>
              <a:rPr lang="en-US" smtClean="0"/>
              <a:t>Jean Yang @ POPL</a:t>
            </a:r>
            <a:endParaRPr lang="en-US" dirty="0"/>
          </a:p>
        </p:txBody>
      </p:sp>
    </p:spTree>
    <p:extLst>
      <p:ext uri="{BB962C8B-B14F-4D97-AF65-F5344CB8AC3E}">
        <p14:creationId xmlns:p14="http://schemas.microsoft.com/office/powerpoint/2010/main" val="11599509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ight Arrow 25"/>
          <p:cNvSpPr/>
          <p:nvPr/>
        </p:nvSpPr>
        <p:spPr>
          <a:xfrm>
            <a:off x="6858000" y="3429000"/>
            <a:ext cx="1981200" cy="762000"/>
          </a:xfrm>
          <a:prstGeom prst="rightArrow">
            <a:avLst>
              <a:gd name="adj1" fmla="val 50000"/>
              <a:gd name="adj2" fmla="val 33704"/>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err="1" smtClean="0"/>
              <a:t>JConf</a:t>
            </a:r>
            <a:r>
              <a:rPr lang="en-US" dirty="0" smtClean="0"/>
              <a:t> Architecture</a:t>
            </a:r>
            <a:endParaRPr lang="en-US" dirty="0"/>
          </a:p>
        </p:txBody>
      </p:sp>
      <p:sp>
        <p:nvSpPr>
          <p:cNvPr id="7" name="Rectangle 6"/>
          <p:cNvSpPr/>
          <p:nvPr/>
        </p:nvSpPr>
        <p:spPr>
          <a:xfrm>
            <a:off x="3733800" y="2743200"/>
            <a:ext cx="2514600" cy="9144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b="1" dirty="0" smtClean="0">
                <a:solidFill>
                  <a:schemeClr val="tx1"/>
                </a:solidFill>
                <a:latin typeface="Gill Sans MT" pitchFamily="34" charset="0"/>
              </a:rPr>
              <a:t>User</a:t>
            </a:r>
          </a:p>
          <a:p>
            <a:r>
              <a:rPr lang="en-US" sz="2400" dirty="0" smtClean="0">
                <a:solidFill>
                  <a:schemeClr val="tx1"/>
                </a:solidFill>
                <a:latin typeface="Gill Sans MT" pitchFamily="34" charset="0"/>
              </a:rPr>
              <a:t>Role</a:t>
            </a:r>
          </a:p>
        </p:txBody>
      </p:sp>
      <p:sp>
        <p:nvSpPr>
          <p:cNvPr id="8" name="Rectangle 7"/>
          <p:cNvSpPr/>
          <p:nvPr/>
        </p:nvSpPr>
        <p:spPr>
          <a:xfrm>
            <a:off x="1143000" y="1371600"/>
            <a:ext cx="2438400" cy="22860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b="1" dirty="0" smtClean="0">
                <a:solidFill>
                  <a:schemeClr val="tx1"/>
                </a:solidFill>
                <a:latin typeface="Gill Sans MT" pitchFamily="34" charset="0"/>
              </a:rPr>
              <a:t>Paper</a:t>
            </a:r>
          </a:p>
          <a:p>
            <a:r>
              <a:rPr lang="en-US" sz="2400" dirty="0" smtClean="0">
                <a:solidFill>
                  <a:schemeClr val="tx1"/>
                </a:solidFill>
                <a:latin typeface="Gill Sans MT" pitchFamily="34" charset="0"/>
              </a:rPr>
              <a:t>Title</a:t>
            </a:r>
          </a:p>
          <a:p>
            <a:r>
              <a:rPr lang="en-US" sz="2400" dirty="0" smtClean="0">
                <a:solidFill>
                  <a:schemeClr val="tx1"/>
                </a:solidFill>
                <a:latin typeface="Gill Sans MT" pitchFamily="34" charset="0"/>
              </a:rPr>
              <a:t>Author</a:t>
            </a:r>
          </a:p>
          <a:p>
            <a:r>
              <a:rPr lang="en-US" sz="2400" dirty="0" smtClean="0">
                <a:solidFill>
                  <a:schemeClr val="tx1"/>
                </a:solidFill>
                <a:latin typeface="Gill Sans MT" pitchFamily="34" charset="0"/>
              </a:rPr>
              <a:t>Reviews</a:t>
            </a:r>
          </a:p>
          <a:p>
            <a:r>
              <a:rPr lang="en-US" sz="2400" dirty="0" smtClean="0">
                <a:solidFill>
                  <a:schemeClr val="tx1"/>
                </a:solidFill>
                <a:latin typeface="Gill Sans MT" pitchFamily="34" charset="0"/>
              </a:rPr>
              <a:t>Tags</a:t>
            </a:r>
          </a:p>
          <a:p>
            <a:r>
              <a:rPr lang="en-US" sz="2400" dirty="0" smtClean="0">
                <a:solidFill>
                  <a:schemeClr val="tx1"/>
                </a:solidFill>
                <a:latin typeface="Gill Sans MT" pitchFamily="34" charset="0"/>
              </a:rPr>
              <a:t>…</a:t>
            </a:r>
          </a:p>
        </p:txBody>
      </p:sp>
      <p:sp>
        <p:nvSpPr>
          <p:cNvPr id="9" name="Rectangle 8"/>
          <p:cNvSpPr/>
          <p:nvPr/>
        </p:nvSpPr>
        <p:spPr>
          <a:xfrm>
            <a:off x="2362200" y="1905000"/>
            <a:ext cx="1143000" cy="228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smtClean="0"/>
              <a:t>Policy</a:t>
            </a:r>
            <a:endParaRPr lang="en-US" dirty="0"/>
          </a:p>
        </p:txBody>
      </p:sp>
      <p:sp>
        <p:nvSpPr>
          <p:cNvPr id="10" name="Rectangle 9"/>
          <p:cNvSpPr/>
          <p:nvPr/>
        </p:nvSpPr>
        <p:spPr>
          <a:xfrm>
            <a:off x="2362200" y="2286000"/>
            <a:ext cx="1143000" cy="228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smtClean="0"/>
              <a:t>Policy</a:t>
            </a:r>
            <a:endParaRPr lang="en-US" dirty="0"/>
          </a:p>
        </p:txBody>
      </p:sp>
      <p:sp>
        <p:nvSpPr>
          <p:cNvPr id="11" name="Rectangle 10"/>
          <p:cNvSpPr/>
          <p:nvPr/>
        </p:nvSpPr>
        <p:spPr>
          <a:xfrm>
            <a:off x="2362200" y="2667000"/>
            <a:ext cx="1143000" cy="228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smtClean="0"/>
              <a:t>Policy</a:t>
            </a:r>
            <a:endParaRPr lang="en-US" dirty="0"/>
          </a:p>
        </p:txBody>
      </p:sp>
      <p:sp>
        <p:nvSpPr>
          <p:cNvPr id="12" name="Rectangle 11"/>
          <p:cNvSpPr/>
          <p:nvPr/>
        </p:nvSpPr>
        <p:spPr>
          <a:xfrm>
            <a:off x="3733800" y="1371600"/>
            <a:ext cx="2514600" cy="12954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b="1" dirty="0" smtClean="0">
                <a:solidFill>
                  <a:schemeClr val="tx1"/>
                </a:solidFill>
                <a:latin typeface="Gill Sans MT" pitchFamily="34" charset="0"/>
              </a:rPr>
              <a:t>Review</a:t>
            </a:r>
          </a:p>
          <a:p>
            <a:r>
              <a:rPr lang="en-US" sz="2400" dirty="0" smtClean="0">
                <a:solidFill>
                  <a:schemeClr val="tx1"/>
                </a:solidFill>
                <a:latin typeface="Gill Sans MT" pitchFamily="34" charset="0"/>
              </a:rPr>
              <a:t>Reviewer</a:t>
            </a:r>
          </a:p>
          <a:p>
            <a:r>
              <a:rPr lang="en-US" sz="2400" dirty="0" smtClean="0">
                <a:solidFill>
                  <a:schemeClr val="tx1"/>
                </a:solidFill>
                <a:latin typeface="Gill Sans MT" pitchFamily="34" charset="0"/>
              </a:rPr>
              <a:t>Content</a:t>
            </a:r>
            <a:endParaRPr lang="en-US" sz="2000" dirty="0" smtClean="0">
              <a:solidFill>
                <a:schemeClr val="tx1"/>
              </a:solidFill>
              <a:latin typeface="Gill Sans MT" pitchFamily="34" charset="0"/>
            </a:endParaRPr>
          </a:p>
        </p:txBody>
      </p:sp>
      <p:sp>
        <p:nvSpPr>
          <p:cNvPr id="13" name="Rectangle 12"/>
          <p:cNvSpPr/>
          <p:nvPr/>
        </p:nvSpPr>
        <p:spPr>
          <a:xfrm>
            <a:off x="5029200" y="1905000"/>
            <a:ext cx="1143000" cy="228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smtClean="0"/>
              <a:t>Policy</a:t>
            </a:r>
            <a:endParaRPr lang="en-US" dirty="0"/>
          </a:p>
        </p:txBody>
      </p:sp>
      <p:sp>
        <p:nvSpPr>
          <p:cNvPr id="15" name="Rectangle 14"/>
          <p:cNvSpPr/>
          <p:nvPr/>
        </p:nvSpPr>
        <p:spPr>
          <a:xfrm>
            <a:off x="5029200" y="2286000"/>
            <a:ext cx="1143000" cy="228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smtClean="0"/>
              <a:t>Policy</a:t>
            </a:r>
            <a:endParaRPr lang="en-US" dirty="0"/>
          </a:p>
        </p:txBody>
      </p:sp>
      <p:sp>
        <p:nvSpPr>
          <p:cNvPr id="16" name="Rectangle 15"/>
          <p:cNvSpPr/>
          <p:nvPr/>
        </p:nvSpPr>
        <p:spPr>
          <a:xfrm>
            <a:off x="6858000" y="1905000"/>
            <a:ext cx="1905000" cy="1371600"/>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b="1" dirty="0" smtClean="0">
                <a:solidFill>
                  <a:schemeClr val="tx1"/>
                </a:solidFill>
                <a:latin typeface="Gill Sans MT" pitchFamily="34" charset="0"/>
              </a:rPr>
              <a:t>Context</a:t>
            </a:r>
          </a:p>
          <a:p>
            <a:r>
              <a:rPr lang="en-US" sz="2400" dirty="0" smtClean="0">
                <a:solidFill>
                  <a:schemeClr val="tx1"/>
                </a:solidFill>
                <a:latin typeface="Gill Sans MT" pitchFamily="34" charset="0"/>
              </a:rPr>
              <a:t>Viewer:  User</a:t>
            </a:r>
          </a:p>
          <a:p>
            <a:r>
              <a:rPr lang="en-US" sz="2400" dirty="0" err="1" smtClean="0">
                <a:solidFill>
                  <a:schemeClr val="tx1"/>
                </a:solidFill>
                <a:latin typeface="Gill Sans MT" pitchFamily="34" charset="0"/>
              </a:rPr>
              <a:t>CStage</a:t>
            </a:r>
            <a:r>
              <a:rPr lang="en-US" sz="2400" dirty="0" smtClean="0">
                <a:solidFill>
                  <a:schemeClr val="tx1"/>
                </a:solidFill>
                <a:latin typeface="Gill Sans MT" pitchFamily="34" charset="0"/>
              </a:rPr>
              <a:t>:  Stage</a:t>
            </a:r>
          </a:p>
        </p:txBody>
      </p:sp>
      <p:sp>
        <p:nvSpPr>
          <p:cNvPr id="18" name="Right Brace 17"/>
          <p:cNvSpPr/>
          <p:nvPr/>
        </p:nvSpPr>
        <p:spPr>
          <a:xfrm>
            <a:off x="6324600" y="1371600"/>
            <a:ext cx="381000" cy="4800600"/>
          </a:xfrm>
          <a:prstGeom prst="rightBrace">
            <a:avLst>
              <a:gd name="adj1" fmla="val 8333"/>
              <a:gd name="adj2" fmla="val 50641"/>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TextBox 19"/>
          <p:cNvSpPr txBox="1"/>
          <p:nvPr/>
        </p:nvSpPr>
        <p:spPr>
          <a:xfrm rot="16200000">
            <a:off x="-452110" y="2291090"/>
            <a:ext cx="2362200" cy="523220"/>
          </a:xfrm>
          <a:prstGeom prst="rect">
            <a:avLst/>
          </a:prstGeom>
          <a:noFill/>
        </p:spPr>
        <p:txBody>
          <a:bodyPr wrap="square" rtlCol="0">
            <a:spAutoFit/>
          </a:bodyPr>
          <a:lstStyle/>
          <a:p>
            <a:pPr algn="ctr"/>
            <a:r>
              <a:rPr lang="en-US" sz="2800" b="1" dirty="0" smtClean="0">
                <a:solidFill>
                  <a:schemeClr val="tx1">
                    <a:lumMod val="50000"/>
                    <a:lumOff val="50000"/>
                  </a:schemeClr>
                </a:solidFill>
                <a:latin typeface="Gill Sans MT" pitchFamily="34" charset="0"/>
              </a:rPr>
              <a:t>Policy</a:t>
            </a:r>
            <a:endParaRPr lang="en-US" sz="2800" b="1" dirty="0">
              <a:solidFill>
                <a:schemeClr val="tx1">
                  <a:lumMod val="50000"/>
                  <a:lumOff val="50000"/>
                </a:schemeClr>
              </a:solidFill>
              <a:latin typeface="Gill Sans MT" pitchFamily="34" charset="0"/>
            </a:endParaRPr>
          </a:p>
        </p:txBody>
      </p:sp>
      <p:cxnSp>
        <p:nvCxnSpPr>
          <p:cNvPr id="21" name="Straight Connector 20"/>
          <p:cNvCxnSpPr/>
          <p:nvPr/>
        </p:nvCxnSpPr>
        <p:spPr>
          <a:xfrm>
            <a:off x="1143000" y="3810000"/>
            <a:ext cx="5105400" cy="0"/>
          </a:xfrm>
          <a:prstGeom prst="line">
            <a:avLst/>
          </a:prstGeom>
          <a:ln w="381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2362200" y="3048000"/>
            <a:ext cx="1143000" cy="228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smtClean="0"/>
              <a:t>Policy</a:t>
            </a:r>
            <a:endParaRPr lang="en-US" dirty="0"/>
          </a:p>
        </p:txBody>
      </p:sp>
      <p:sp>
        <p:nvSpPr>
          <p:cNvPr id="22" name="TextBox 21"/>
          <p:cNvSpPr txBox="1"/>
          <p:nvPr/>
        </p:nvSpPr>
        <p:spPr>
          <a:xfrm>
            <a:off x="6553200" y="4572000"/>
            <a:ext cx="2209800" cy="1200329"/>
          </a:xfrm>
          <a:prstGeom prst="rect">
            <a:avLst/>
          </a:prstGeom>
          <a:noFill/>
        </p:spPr>
        <p:txBody>
          <a:bodyPr wrap="square" rtlCol="0">
            <a:spAutoFit/>
          </a:bodyPr>
          <a:lstStyle/>
          <a:p>
            <a:pPr algn="r"/>
            <a:r>
              <a:rPr lang="en-US" sz="2400" dirty="0" smtClean="0">
                <a:solidFill>
                  <a:schemeClr val="tx1">
                    <a:lumMod val="50000"/>
                    <a:lumOff val="50000"/>
                  </a:schemeClr>
                </a:solidFill>
                <a:latin typeface="Gill Sans MT" pitchFamily="34" charset="0"/>
              </a:rPr>
              <a:t>Submission, review, rebuttal, decision, public</a:t>
            </a:r>
            <a:endParaRPr lang="en-US" sz="2400" dirty="0">
              <a:solidFill>
                <a:schemeClr val="tx1">
                  <a:lumMod val="50000"/>
                  <a:lumOff val="50000"/>
                </a:schemeClr>
              </a:solidFill>
              <a:latin typeface="Gill Sans MT" pitchFamily="34" charset="0"/>
            </a:endParaRPr>
          </a:p>
        </p:txBody>
      </p:sp>
      <p:cxnSp>
        <p:nvCxnSpPr>
          <p:cNvPr id="25" name="Straight Connector 24"/>
          <p:cNvCxnSpPr/>
          <p:nvPr/>
        </p:nvCxnSpPr>
        <p:spPr>
          <a:xfrm rot="5400000">
            <a:off x="7581900" y="3848100"/>
            <a:ext cx="1447800" cy="0"/>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143000" y="3962400"/>
            <a:ext cx="5105400" cy="220980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b="1" dirty="0" smtClean="0">
                <a:solidFill>
                  <a:schemeClr val="tx1"/>
                </a:solidFill>
                <a:latin typeface="Gill Sans MT" pitchFamily="34" charset="0"/>
              </a:rPr>
              <a:t>Core Program</a:t>
            </a:r>
          </a:p>
          <a:p>
            <a:pPr>
              <a:buFont typeface="Arial" pitchFamily="34" charset="0"/>
              <a:buChar char="•"/>
            </a:pPr>
            <a:r>
              <a:rPr lang="en-US" sz="2400" dirty="0" smtClean="0">
                <a:solidFill>
                  <a:schemeClr val="tx1"/>
                </a:solidFill>
                <a:latin typeface="Gill Sans MT" pitchFamily="34" charset="0"/>
              </a:rPr>
              <a:t>Search papers.</a:t>
            </a:r>
          </a:p>
          <a:p>
            <a:pPr>
              <a:buFont typeface="Arial" pitchFamily="34" charset="0"/>
              <a:buChar char="•"/>
            </a:pPr>
            <a:r>
              <a:rPr lang="en-US" sz="2400" dirty="0" smtClean="0">
                <a:solidFill>
                  <a:schemeClr val="tx1"/>
                </a:solidFill>
                <a:latin typeface="Gill Sans MT" pitchFamily="34" charset="0"/>
              </a:rPr>
              <a:t>Display papers.</a:t>
            </a:r>
          </a:p>
          <a:p>
            <a:pPr>
              <a:buFont typeface="Arial" pitchFamily="34" charset="0"/>
              <a:buChar char="•"/>
            </a:pPr>
            <a:r>
              <a:rPr lang="en-US" sz="2400" dirty="0" smtClean="0">
                <a:solidFill>
                  <a:schemeClr val="tx1"/>
                </a:solidFill>
                <a:latin typeface="Gill Sans MT" pitchFamily="34" charset="0"/>
              </a:rPr>
              <a:t>Add and remove tags.</a:t>
            </a:r>
            <a:endParaRPr lang="en-US" sz="2400" dirty="0">
              <a:solidFill>
                <a:schemeClr val="tx1"/>
              </a:solidFill>
              <a:latin typeface="Gill Sans MT" pitchFamily="34" charset="0"/>
            </a:endParaRPr>
          </a:p>
          <a:p>
            <a:pPr>
              <a:buFont typeface="Arial" pitchFamily="34" charset="0"/>
              <a:buChar char="•"/>
            </a:pPr>
            <a:r>
              <a:rPr lang="en-US" sz="2400" dirty="0" smtClean="0">
                <a:solidFill>
                  <a:schemeClr val="tx1"/>
                </a:solidFill>
                <a:latin typeface="Gill Sans MT" pitchFamily="34" charset="0"/>
              </a:rPr>
              <a:t>Assign and submit reviews.</a:t>
            </a:r>
          </a:p>
        </p:txBody>
      </p:sp>
      <p:sp>
        <p:nvSpPr>
          <p:cNvPr id="27" name="TextBox 26"/>
          <p:cNvSpPr txBox="1"/>
          <p:nvPr/>
        </p:nvSpPr>
        <p:spPr>
          <a:xfrm rot="16200000">
            <a:off x="-462289" y="4805690"/>
            <a:ext cx="2362200" cy="523220"/>
          </a:xfrm>
          <a:prstGeom prst="rect">
            <a:avLst/>
          </a:prstGeom>
          <a:noFill/>
        </p:spPr>
        <p:txBody>
          <a:bodyPr wrap="square" rtlCol="0">
            <a:spAutoFit/>
          </a:bodyPr>
          <a:lstStyle/>
          <a:p>
            <a:pPr algn="ctr"/>
            <a:r>
              <a:rPr lang="en-US" sz="2800" b="1" dirty="0" smtClean="0">
                <a:solidFill>
                  <a:schemeClr val="tx1">
                    <a:lumMod val="50000"/>
                    <a:lumOff val="50000"/>
                  </a:schemeClr>
                </a:solidFill>
                <a:latin typeface="Gill Sans MT" pitchFamily="34" charset="0"/>
              </a:rPr>
              <a:t>Functionality</a:t>
            </a:r>
            <a:endParaRPr lang="en-US" sz="2800" b="1" dirty="0">
              <a:solidFill>
                <a:schemeClr val="tx1">
                  <a:lumMod val="50000"/>
                  <a:lumOff val="50000"/>
                </a:schemeClr>
              </a:solidFill>
              <a:latin typeface="Gill Sans MT" pitchFamily="34" charset="0"/>
            </a:endParaRPr>
          </a:p>
        </p:txBody>
      </p:sp>
      <p:sp>
        <p:nvSpPr>
          <p:cNvPr id="3" name="Slide Number Placeholder 2"/>
          <p:cNvSpPr>
            <a:spLocks noGrp="1"/>
          </p:cNvSpPr>
          <p:nvPr>
            <p:ph type="sldNum" sz="quarter" idx="12"/>
          </p:nvPr>
        </p:nvSpPr>
        <p:spPr/>
        <p:txBody>
          <a:bodyPr/>
          <a:lstStyle/>
          <a:p>
            <a:fld id="{AE215CCB-3876-432A-9723-473B512A9DFC}" type="slidenum">
              <a:rPr lang="en-US" smtClean="0"/>
              <a:pPr/>
              <a:t>29</a:t>
            </a:fld>
            <a:endParaRPr lang="en-US"/>
          </a:p>
        </p:txBody>
      </p:sp>
      <p:sp>
        <p:nvSpPr>
          <p:cNvPr id="6" name="Footer Placeholder 5"/>
          <p:cNvSpPr>
            <a:spLocks noGrp="1"/>
          </p:cNvSpPr>
          <p:nvPr>
            <p:ph type="ftr" sz="quarter" idx="11"/>
          </p:nvPr>
        </p:nvSpPr>
        <p:spPr/>
        <p:txBody>
          <a:bodyPr/>
          <a:lstStyle/>
          <a:p>
            <a:r>
              <a:rPr lang="en-US" smtClean="0"/>
              <a:t>Jean Yang @ POPL</a:t>
            </a:r>
            <a:endParaRPr lang="en-US" dirty="0"/>
          </a:p>
        </p:txBody>
      </p:sp>
      <p:sp>
        <p:nvSpPr>
          <p:cNvPr id="4" name="TextBox 3"/>
          <p:cNvSpPr txBox="1"/>
          <p:nvPr/>
        </p:nvSpPr>
        <p:spPr>
          <a:xfrm>
            <a:off x="4267200" y="4343400"/>
            <a:ext cx="1905000" cy="1569660"/>
          </a:xfrm>
          <a:prstGeom prst="rect">
            <a:avLst/>
          </a:prstGeom>
          <a:noFill/>
        </p:spPr>
        <p:txBody>
          <a:bodyPr wrap="square" rtlCol="0">
            <a:spAutoFit/>
          </a:bodyPr>
          <a:lstStyle/>
          <a:p>
            <a:pPr algn="r"/>
            <a:r>
              <a:rPr lang="en-US" sz="2400" dirty="0" smtClean="0">
                <a:solidFill>
                  <a:srgbClr val="C00000"/>
                </a:solidFill>
                <a:latin typeface="Gill Sans MT" pitchFamily="34" charset="0"/>
              </a:rPr>
              <a:t>Does not need to know about policies.</a:t>
            </a:r>
            <a:endParaRPr lang="en-US" sz="2400" dirty="0">
              <a:solidFill>
                <a:srgbClr val="C00000"/>
              </a:solidFill>
              <a:latin typeface="Gill Sans MT"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72691"/>
    </mc:Choice>
    <mc:Fallback xmlns="">
      <p:transition spd="slow" advTm="7269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7" grpId="0" animBg="1"/>
      <p:bldP spid="8" grpId="0" animBg="1"/>
      <p:bldP spid="9" grpId="0" animBg="1"/>
      <p:bldP spid="10" grpId="0" animBg="1"/>
      <p:bldP spid="11" grpId="0" animBg="1"/>
      <p:bldP spid="12" grpId="0" animBg="1"/>
      <p:bldP spid="13" grpId="0" animBg="1"/>
      <p:bldP spid="15" grpId="0" animBg="1"/>
      <p:bldP spid="16" grpId="0" animBg="1"/>
      <p:bldP spid="18" grpId="0" animBg="1"/>
      <p:bldP spid="20" grpId="0"/>
      <p:bldP spid="24" grpId="0" animBg="1"/>
      <p:bldP spid="22" grpId="0"/>
      <p:bldP spid="23" grpId="0" animBg="1"/>
      <p:bldP spid="27"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Arrow 5"/>
          <p:cNvSpPr/>
          <p:nvPr/>
        </p:nvSpPr>
        <p:spPr>
          <a:xfrm>
            <a:off x="3810000" y="2972225"/>
            <a:ext cx="2438400" cy="1670228"/>
          </a:xfrm>
          <a:prstGeom prst="rightArrow">
            <a:avLst>
              <a:gd name="adj1" fmla="val 72594"/>
              <a:gd name="adj2" fmla="val 30013"/>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t>getLocation</a:t>
            </a:r>
            <a:endParaRPr lang="en-US" sz="2800" dirty="0"/>
          </a:p>
        </p:txBody>
      </p:sp>
      <p:sp>
        <p:nvSpPr>
          <p:cNvPr id="13" name="Title 2"/>
          <p:cNvSpPr>
            <a:spLocks noGrp="1"/>
          </p:cNvSpPr>
          <p:nvPr>
            <p:ph type="title"/>
          </p:nvPr>
        </p:nvSpPr>
        <p:spPr>
          <a:xfrm>
            <a:off x="457200" y="274638"/>
            <a:ext cx="8229600" cy="1143000"/>
          </a:xfrm>
        </p:spPr>
        <p:txBody>
          <a:bodyPr/>
          <a:lstStyle/>
          <a:p>
            <a:r>
              <a:rPr lang="en-US" dirty="0" smtClean="0"/>
              <a:t>No Privacy </a:t>
            </a:r>
            <a:r>
              <a:rPr lang="en-US" dirty="0"/>
              <a:t>C</a:t>
            </a:r>
            <a:r>
              <a:rPr lang="en-US" dirty="0" smtClean="0"/>
              <a:t>oncerns</a:t>
            </a:r>
            <a:endParaRPr lang="en-US" dirty="0"/>
          </a:p>
        </p:txBody>
      </p:sp>
      <p:grpSp>
        <p:nvGrpSpPr>
          <p:cNvPr id="15" name="Group 14"/>
          <p:cNvGrpSpPr/>
          <p:nvPr/>
        </p:nvGrpSpPr>
        <p:grpSpPr>
          <a:xfrm>
            <a:off x="648607" y="3477730"/>
            <a:ext cx="1828572" cy="1828572"/>
            <a:chOff x="2867432" y="2667228"/>
            <a:chExt cx="1828572" cy="1828572"/>
          </a:xfrm>
        </p:grpSpPr>
        <p:pic>
          <p:nvPicPr>
            <p:cNvPr id="16" name="Picture 3" descr="C:\Users\jeanyang\AppData\Local\Microsoft\Windows\Temporary Internet Files\Content.IE5\ESANV5V7\MC90043260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67432" y="2667228"/>
              <a:ext cx="1828572" cy="18285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3324518" y="3907534"/>
              <a:ext cx="914400" cy="369332"/>
            </a:xfrm>
            <a:prstGeom prst="rect">
              <a:avLst/>
            </a:prstGeom>
            <a:noFill/>
          </p:spPr>
          <p:txBody>
            <a:bodyPr wrap="square" rtlCol="0">
              <a:spAutoFit/>
            </a:bodyPr>
            <a:lstStyle/>
            <a:p>
              <a:pPr algn="ctr"/>
              <a:r>
                <a:rPr lang="en-US" b="1" dirty="0" smtClean="0">
                  <a:solidFill>
                    <a:schemeClr val="bg1"/>
                  </a:solidFill>
                  <a:latin typeface="Gill Sans MT" pitchFamily="34" charset="0"/>
                </a:rPr>
                <a:t>Alice</a:t>
              </a:r>
              <a:endParaRPr lang="en-US" b="1" dirty="0">
                <a:solidFill>
                  <a:schemeClr val="bg1"/>
                </a:solidFill>
                <a:latin typeface="Gill Sans MT" pitchFamily="34" charset="0"/>
              </a:endParaRPr>
            </a:p>
          </p:txBody>
        </p:sp>
      </p:grpSp>
      <p:grpSp>
        <p:nvGrpSpPr>
          <p:cNvPr id="10" name="Group 9"/>
          <p:cNvGrpSpPr/>
          <p:nvPr/>
        </p:nvGrpSpPr>
        <p:grpSpPr>
          <a:xfrm>
            <a:off x="2343150" y="2357862"/>
            <a:ext cx="933450" cy="1228725"/>
            <a:chOff x="2209800" y="2357862"/>
            <a:chExt cx="933450" cy="1228725"/>
          </a:xfrm>
        </p:grpSpPr>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357862"/>
              <a:ext cx="93345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376949" y="2438400"/>
              <a:ext cx="628650" cy="523220"/>
            </a:xfrm>
            <a:prstGeom prst="rect">
              <a:avLst/>
            </a:prstGeom>
            <a:noFill/>
          </p:spPr>
          <p:txBody>
            <a:bodyPr wrap="square" rtlCol="0">
              <a:spAutoFit/>
            </a:bodyPr>
            <a:lstStyle/>
            <a:p>
              <a:pPr algn="ctr"/>
              <a:r>
                <a:rPr lang="en-US" sz="2800" dirty="0" smtClean="0">
                  <a:latin typeface="Gill Sans MT" pitchFamily="34" charset="0"/>
                </a:rPr>
                <a:t>A</a:t>
              </a:r>
              <a:endParaRPr lang="en-US" sz="2800" dirty="0">
                <a:latin typeface="Gill Sans MT" pitchFamily="34" charset="0"/>
              </a:endParaRPr>
            </a:p>
          </p:txBody>
        </p:sp>
      </p:grpSp>
      <p:sp>
        <p:nvSpPr>
          <p:cNvPr id="38" name="Rectangle 37"/>
          <p:cNvSpPr/>
          <p:nvPr/>
        </p:nvSpPr>
        <p:spPr>
          <a:xfrm>
            <a:off x="2286000" y="3595603"/>
            <a:ext cx="1071101" cy="7691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sz="2400" dirty="0" smtClean="0">
                <a:solidFill>
                  <a:schemeClr val="tx1"/>
                </a:solidFill>
                <a:latin typeface="Gill Sans MT" pitchFamily="34" charset="0"/>
              </a:rPr>
              <a:t>Secret club</a:t>
            </a:r>
            <a:endParaRPr lang="en-US" sz="2400" dirty="0">
              <a:solidFill>
                <a:schemeClr val="tx1"/>
              </a:solidFill>
              <a:latin typeface="Gill Sans MT" pitchFamily="34" charset="0"/>
            </a:endParaRPr>
          </a:p>
        </p:txBody>
      </p:sp>
      <p:pic>
        <p:nvPicPr>
          <p:cNvPr id="39" name="Picture 5" descr="C:\Users\jeanyang\AppData\Local\Microsoft\Windows\Temporary Internet Files\Content.IE5\BORHUVZQ\MC900340824[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48915" y="4108580"/>
            <a:ext cx="684885" cy="684885"/>
          </a:xfrm>
          <a:prstGeom prst="rect">
            <a:avLst/>
          </a:prstGeom>
          <a:noFill/>
          <a:extLst>
            <a:ext uri="{909E8E84-426E-40DD-AFC4-6F175D3DCCD1}">
              <a14:hiddenFill xmlns:a14="http://schemas.microsoft.com/office/drawing/2010/main">
                <a:solidFill>
                  <a:srgbClr val="FFFFFF"/>
                </a:solidFill>
              </a14:hiddenFill>
            </a:ext>
          </a:extLst>
        </p:spPr>
      </p:pic>
      <p:sp>
        <p:nvSpPr>
          <p:cNvPr id="40" name="Rounded Rectangular Callout 39"/>
          <p:cNvSpPr/>
          <p:nvPr/>
        </p:nvSpPr>
        <p:spPr>
          <a:xfrm>
            <a:off x="438149" y="1371600"/>
            <a:ext cx="1752601" cy="1648703"/>
          </a:xfrm>
          <a:prstGeom prst="wedgeRoundRectCallout">
            <a:avLst>
              <a:gd name="adj1" fmla="val -7630"/>
              <a:gd name="adj2" fmla="val 7681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Whatever!</a:t>
            </a:r>
          </a:p>
        </p:txBody>
      </p:sp>
      <p:grpSp>
        <p:nvGrpSpPr>
          <p:cNvPr id="41" name="Group 40"/>
          <p:cNvGrpSpPr/>
          <p:nvPr/>
        </p:nvGrpSpPr>
        <p:grpSpPr>
          <a:xfrm>
            <a:off x="6534150" y="2669797"/>
            <a:ext cx="933450" cy="1228725"/>
            <a:chOff x="2209800" y="2357862"/>
            <a:chExt cx="933450" cy="1228725"/>
          </a:xfrm>
        </p:grpSpPr>
        <p:pic>
          <p:nvPicPr>
            <p:cNvPr id="4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357862"/>
              <a:ext cx="93345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 name="TextBox 42"/>
            <p:cNvSpPr txBox="1"/>
            <p:nvPr/>
          </p:nvSpPr>
          <p:spPr>
            <a:xfrm>
              <a:off x="2376949" y="2438400"/>
              <a:ext cx="628650" cy="523220"/>
            </a:xfrm>
            <a:prstGeom prst="rect">
              <a:avLst/>
            </a:prstGeom>
            <a:noFill/>
          </p:spPr>
          <p:txBody>
            <a:bodyPr wrap="square" rtlCol="0">
              <a:spAutoFit/>
            </a:bodyPr>
            <a:lstStyle/>
            <a:p>
              <a:pPr algn="ctr"/>
              <a:r>
                <a:rPr lang="en-US" sz="2800" dirty="0" smtClean="0">
                  <a:latin typeface="Gill Sans MT" pitchFamily="34" charset="0"/>
                </a:rPr>
                <a:t>A</a:t>
              </a:r>
              <a:endParaRPr lang="en-US" sz="2800" dirty="0">
                <a:latin typeface="Gill Sans MT" pitchFamily="34" charset="0"/>
              </a:endParaRPr>
            </a:p>
          </p:txBody>
        </p:sp>
      </p:grpSp>
      <p:sp>
        <p:nvSpPr>
          <p:cNvPr id="44" name="Rectangle 43"/>
          <p:cNvSpPr/>
          <p:nvPr/>
        </p:nvSpPr>
        <p:spPr>
          <a:xfrm>
            <a:off x="6477000" y="3907538"/>
            <a:ext cx="1071101" cy="7691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sz="2400" dirty="0" smtClean="0">
                <a:solidFill>
                  <a:schemeClr val="tx1"/>
                </a:solidFill>
                <a:latin typeface="Gill Sans MT" pitchFamily="34" charset="0"/>
              </a:rPr>
              <a:t>Secret club</a:t>
            </a:r>
            <a:endParaRPr lang="en-US" sz="2400" dirty="0">
              <a:solidFill>
                <a:schemeClr val="tx1"/>
              </a:solidFill>
              <a:latin typeface="Gill Sans MT" pitchFamily="34" charset="0"/>
            </a:endParaRPr>
          </a:p>
        </p:txBody>
      </p:sp>
      <p:pic>
        <p:nvPicPr>
          <p:cNvPr id="45" name="Picture 5" descr="C:\Users\jeanyang\AppData\Local\Microsoft\Windows\Temporary Internet Files\Content.IE5\BORHUVZQ\MC900340824[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39915" y="4420515"/>
            <a:ext cx="684885" cy="684885"/>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AE215CCB-3876-432A-9723-473B512A9DFC}" type="slidenum">
              <a:rPr lang="en-US" smtClean="0"/>
              <a:pPr/>
              <a:t>3</a:t>
            </a:fld>
            <a:endParaRPr lang="en-US"/>
          </a:p>
        </p:txBody>
      </p:sp>
      <p:sp>
        <p:nvSpPr>
          <p:cNvPr id="21" name="Content Placeholder 2"/>
          <p:cNvSpPr txBox="1">
            <a:spLocks/>
          </p:cNvSpPr>
          <p:nvPr/>
        </p:nvSpPr>
        <p:spPr>
          <a:xfrm>
            <a:off x="347662" y="5791200"/>
            <a:ext cx="8448676" cy="45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4000" kern="1200">
                <a:solidFill>
                  <a:schemeClr val="tx1"/>
                </a:solidFill>
                <a:latin typeface="Gill Sans M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Gill Sans MT"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Gill Sans MT"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b="1" dirty="0" err="1" smtClean="0">
                <a:solidFill>
                  <a:schemeClr val="tx2"/>
                </a:solidFill>
                <a:latin typeface="Courier New" pitchFamily="49" charset="0"/>
                <a:cs typeface="Courier New" pitchFamily="49" charset="0"/>
              </a:rPr>
              <a:t>def</a:t>
            </a: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getLocation</a:t>
            </a:r>
            <a:r>
              <a:rPr lang="en-US" sz="2000" b="1" dirty="0" smtClean="0">
                <a:latin typeface="Courier New" pitchFamily="49" charset="0"/>
                <a:cs typeface="Courier New" pitchFamily="49" charset="0"/>
              </a:rPr>
              <a:t> (user</a:t>
            </a:r>
            <a:r>
              <a:rPr lang="en-US" sz="2000" b="1" dirty="0" smtClean="0">
                <a:solidFill>
                  <a:schemeClr val="tx1">
                    <a:lumMod val="50000"/>
                    <a:lumOff val="50000"/>
                  </a:schemeClr>
                </a:solidFill>
                <a:latin typeface="Courier New" pitchFamily="49" charset="0"/>
                <a:cs typeface="Courier New" pitchFamily="49" charset="0"/>
              </a:rPr>
              <a:t>: User</a:t>
            </a:r>
            <a:r>
              <a:rPr lang="en-US" sz="2000" b="1" dirty="0" smtClean="0">
                <a:latin typeface="Courier New" pitchFamily="49" charset="0"/>
                <a:cs typeface="Courier New" pitchFamily="49" charset="0"/>
              </a:rPr>
              <a:t>)</a:t>
            </a:r>
            <a:r>
              <a:rPr lang="en-US" sz="2000" b="1" dirty="0" smtClean="0">
                <a:solidFill>
                  <a:schemeClr val="bg1">
                    <a:lumMod val="50000"/>
                  </a:schemeClr>
                </a:solidFill>
                <a:latin typeface="Courier New" pitchFamily="49" charset="0"/>
                <a:cs typeface="Courier New" pitchFamily="49" charset="0"/>
              </a:rPr>
              <a:t>: Location </a:t>
            </a: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user.location</a:t>
            </a:r>
            <a:r>
              <a:rPr lang="en-US" sz="2000" b="1" dirty="0" smtClean="0">
                <a:latin typeface="Courier New" pitchFamily="49" charset="0"/>
                <a:cs typeface="Courier New" pitchFamily="49" charset="0"/>
              </a:rPr>
              <a:t> </a:t>
            </a:r>
          </a:p>
        </p:txBody>
      </p:sp>
      <p:sp>
        <p:nvSpPr>
          <p:cNvPr id="3" name="Footer Placeholder 2"/>
          <p:cNvSpPr>
            <a:spLocks noGrp="1"/>
          </p:cNvSpPr>
          <p:nvPr>
            <p:ph type="ftr" sz="quarter" idx="11"/>
          </p:nvPr>
        </p:nvSpPr>
        <p:spPr/>
        <p:txBody>
          <a:bodyPr/>
          <a:lstStyle/>
          <a:p>
            <a:r>
              <a:rPr lang="en-US" smtClean="0"/>
              <a:t>Jean Yang @ POPL</a:t>
            </a:r>
            <a:endParaRPr lang="en-US" dirty="0"/>
          </a:p>
        </p:txBody>
      </p:sp>
    </p:spTree>
    <p:extLst>
      <p:ext uri="{BB962C8B-B14F-4D97-AF65-F5344CB8AC3E}">
        <p14:creationId xmlns:p14="http://schemas.microsoft.com/office/powerpoint/2010/main" val="2499270733"/>
      </p:ext>
    </p:extLst>
  </p:cSld>
  <p:clrMapOvr>
    <a:masterClrMapping/>
  </p:clrMapOvr>
  <mc:AlternateContent xmlns:mc="http://schemas.openxmlformats.org/markup-compatibility/2006" xmlns:p14="http://schemas.microsoft.com/office/powerpoint/2010/main">
    <mc:Choice Requires="p14">
      <p:transition p14:dur="0" advTm="11977"/>
    </mc:Choice>
    <mc:Fallback xmlns="">
      <p:transition advTm="1197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2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Functionality vs. Policy</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27664780"/>
              </p:ext>
            </p:extLst>
          </p:nvPr>
        </p:nvGraphicFramePr>
        <p:xfrm>
          <a:off x="609601" y="1402080"/>
          <a:ext cx="8000999" cy="4922520"/>
        </p:xfrm>
        <a:graphic>
          <a:graphicData uri="http://schemas.openxmlformats.org/drawingml/2006/table">
            <a:tbl>
              <a:tblPr firstRow="1" bandRow="1">
                <a:tableStyleId>{5C22544A-7EE6-4342-B048-85BDC9FD1C3A}</a:tableStyleId>
              </a:tblPr>
              <a:tblGrid>
                <a:gridCol w="3352800"/>
                <a:gridCol w="2209799"/>
                <a:gridCol w="2438400"/>
              </a:tblGrid>
              <a:tr h="370840">
                <a:tc>
                  <a:txBody>
                    <a:bodyPr/>
                    <a:lstStyle/>
                    <a:p>
                      <a:r>
                        <a:rPr lang="en-US" sz="3200" dirty="0" smtClean="0">
                          <a:latin typeface="Gill Sans MT" pitchFamily="34" charset="0"/>
                        </a:rPr>
                        <a:t>File</a:t>
                      </a:r>
                      <a:endParaRPr lang="en-US" sz="3200" dirty="0">
                        <a:latin typeface="Gill Sans MT" pitchFamily="34" charset="0"/>
                      </a:endParaRPr>
                    </a:p>
                  </a:txBody>
                  <a:tcPr/>
                </a:tc>
                <a:tc>
                  <a:txBody>
                    <a:bodyPr/>
                    <a:lstStyle/>
                    <a:p>
                      <a:r>
                        <a:rPr lang="en-US" sz="3200" dirty="0" smtClean="0">
                          <a:latin typeface="Gill Sans MT" pitchFamily="34" charset="0"/>
                        </a:rPr>
                        <a:t>Total LOC</a:t>
                      </a:r>
                      <a:endParaRPr lang="en-US" sz="3200" dirty="0">
                        <a:latin typeface="Gill Sans MT" pitchFamily="34" charset="0"/>
                      </a:endParaRPr>
                    </a:p>
                  </a:txBody>
                  <a:tcPr/>
                </a:tc>
                <a:tc>
                  <a:txBody>
                    <a:bodyPr/>
                    <a:lstStyle/>
                    <a:p>
                      <a:r>
                        <a:rPr lang="en-US" sz="3200" dirty="0" smtClean="0">
                          <a:latin typeface="Gill Sans MT" pitchFamily="34" charset="0"/>
                        </a:rPr>
                        <a:t>Policy LOC</a:t>
                      </a:r>
                      <a:endParaRPr lang="en-US" sz="3200" dirty="0">
                        <a:latin typeface="Gill Sans MT" pitchFamily="34" charset="0"/>
                      </a:endParaRPr>
                    </a:p>
                  </a:txBody>
                  <a:tcPr/>
                </a:tc>
              </a:tr>
              <a:tr h="370840">
                <a:tc>
                  <a:txBody>
                    <a:bodyPr/>
                    <a:lstStyle/>
                    <a:p>
                      <a:r>
                        <a:rPr lang="en-US" sz="3200" dirty="0" err="1" smtClean="0">
                          <a:solidFill>
                            <a:schemeClr val="accent3">
                              <a:lumMod val="75000"/>
                            </a:schemeClr>
                          </a:solidFill>
                          <a:latin typeface="Gill Sans MT" pitchFamily="34" charset="0"/>
                        </a:rPr>
                        <a:t>ConfUser.scala</a:t>
                      </a:r>
                      <a:endParaRPr lang="en-US" sz="3200" dirty="0">
                        <a:solidFill>
                          <a:schemeClr val="accent3">
                            <a:lumMod val="75000"/>
                          </a:schemeClr>
                        </a:solidFill>
                        <a:latin typeface="Gill Sans MT" pitchFamily="34" charset="0"/>
                      </a:endParaRPr>
                    </a:p>
                  </a:txBody>
                  <a:tcPr/>
                </a:tc>
                <a:tc>
                  <a:txBody>
                    <a:bodyPr/>
                    <a:lstStyle/>
                    <a:p>
                      <a:r>
                        <a:rPr lang="en-US" sz="3200" dirty="0" smtClean="0">
                          <a:solidFill>
                            <a:schemeClr val="accent3">
                              <a:lumMod val="75000"/>
                            </a:schemeClr>
                          </a:solidFill>
                          <a:latin typeface="Gill Sans MT" pitchFamily="34" charset="0"/>
                        </a:rPr>
                        <a:t>59</a:t>
                      </a:r>
                      <a:endParaRPr lang="en-US" sz="3200" dirty="0">
                        <a:solidFill>
                          <a:schemeClr val="accent3">
                            <a:lumMod val="75000"/>
                          </a:schemeClr>
                        </a:solidFill>
                        <a:latin typeface="Gill Sans MT" pitchFamily="34" charset="0"/>
                      </a:endParaRPr>
                    </a:p>
                  </a:txBody>
                  <a:tcPr/>
                </a:tc>
                <a:tc>
                  <a:txBody>
                    <a:bodyPr/>
                    <a:lstStyle/>
                    <a:p>
                      <a:r>
                        <a:rPr lang="en-US" sz="3200" dirty="0" smtClean="0">
                          <a:solidFill>
                            <a:schemeClr val="accent3">
                              <a:lumMod val="75000"/>
                            </a:schemeClr>
                          </a:solidFill>
                          <a:latin typeface="Gill Sans MT" pitchFamily="34" charset="0"/>
                        </a:rPr>
                        <a:t>17</a:t>
                      </a:r>
                      <a:endParaRPr lang="en-US" sz="3200" dirty="0">
                        <a:solidFill>
                          <a:schemeClr val="accent3">
                            <a:lumMod val="75000"/>
                          </a:schemeClr>
                        </a:solidFill>
                        <a:latin typeface="Gill Sans MT" pitchFamily="34" charset="0"/>
                      </a:endParaRPr>
                    </a:p>
                  </a:txBody>
                  <a:tcPr/>
                </a:tc>
              </a:tr>
              <a:tr h="370840">
                <a:tc>
                  <a:txBody>
                    <a:bodyPr/>
                    <a:lstStyle/>
                    <a:p>
                      <a:r>
                        <a:rPr lang="en-US" sz="3200" dirty="0" err="1" smtClean="0">
                          <a:solidFill>
                            <a:schemeClr val="accent3">
                              <a:lumMod val="75000"/>
                            </a:schemeClr>
                          </a:solidFill>
                          <a:latin typeface="Gill Sans MT" pitchFamily="34" charset="0"/>
                        </a:rPr>
                        <a:t>PaperRecord.scala</a:t>
                      </a:r>
                      <a:endParaRPr lang="en-US" sz="3200" dirty="0">
                        <a:solidFill>
                          <a:schemeClr val="accent3">
                            <a:lumMod val="75000"/>
                          </a:schemeClr>
                        </a:solidFill>
                        <a:latin typeface="Gill Sans MT" pitchFamily="34" charset="0"/>
                      </a:endParaRPr>
                    </a:p>
                  </a:txBody>
                  <a:tcPr/>
                </a:tc>
                <a:tc>
                  <a:txBody>
                    <a:bodyPr/>
                    <a:lstStyle/>
                    <a:p>
                      <a:r>
                        <a:rPr lang="en-US" sz="3200" dirty="0" smtClean="0">
                          <a:solidFill>
                            <a:schemeClr val="accent3">
                              <a:lumMod val="75000"/>
                            </a:schemeClr>
                          </a:solidFill>
                          <a:latin typeface="Gill Sans MT" pitchFamily="34" charset="0"/>
                        </a:rPr>
                        <a:t>103</a:t>
                      </a:r>
                      <a:endParaRPr lang="en-US" sz="3200" dirty="0">
                        <a:solidFill>
                          <a:schemeClr val="accent3">
                            <a:lumMod val="75000"/>
                          </a:schemeClr>
                        </a:solidFill>
                        <a:latin typeface="Gill Sans MT" pitchFamily="34" charset="0"/>
                      </a:endParaRPr>
                    </a:p>
                  </a:txBody>
                  <a:tcPr/>
                </a:tc>
                <a:tc>
                  <a:txBody>
                    <a:bodyPr/>
                    <a:lstStyle/>
                    <a:p>
                      <a:r>
                        <a:rPr lang="en-US" sz="3200" dirty="0" smtClean="0">
                          <a:solidFill>
                            <a:schemeClr val="accent3">
                              <a:lumMod val="75000"/>
                            </a:schemeClr>
                          </a:solidFill>
                          <a:latin typeface="Gill Sans MT" pitchFamily="34" charset="0"/>
                        </a:rPr>
                        <a:t>48</a:t>
                      </a:r>
                      <a:endParaRPr lang="en-US" sz="3200" dirty="0">
                        <a:solidFill>
                          <a:schemeClr val="accent3">
                            <a:lumMod val="75000"/>
                          </a:schemeClr>
                        </a:solidFill>
                        <a:latin typeface="Gill Sans MT" pitchFamily="34" charset="0"/>
                      </a:endParaRPr>
                    </a:p>
                  </a:txBody>
                  <a:tcPr/>
                </a:tc>
              </a:tr>
              <a:tr h="370840">
                <a:tc>
                  <a:txBody>
                    <a:bodyPr/>
                    <a:lstStyle/>
                    <a:p>
                      <a:r>
                        <a:rPr lang="en-US" sz="3200" dirty="0" err="1" smtClean="0">
                          <a:solidFill>
                            <a:schemeClr val="accent3">
                              <a:lumMod val="75000"/>
                            </a:schemeClr>
                          </a:solidFill>
                          <a:latin typeface="Gill Sans MT" pitchFamily="34" charset="0"/>
                        </a:rPr>
                        <a:t>PaperReview.scala</a:t>
                      </a:r>
                      <a:endParaRPr lang="en-US" sz="3200" dirty="0">
                        <a:solidFill>
                          <a:schemeClr val="accent3">
                            <a:lumMod val="75000"/>
                          </a:schemeClr>
                        </a:solidFill>
                        <a:latin typeface="Gill Sans MT" pitchFamily="34" charset="0"/>
                      </a:endParaRPr>
                    </a:p>
                  </a:txBody>
                  <a:tcPr/>
                </a:tc>
                <a:tc>
                  <a:txBody>
                    <a:bodyPr/>
                    <a:lstStyle/>
                    <a:p>
                      <a:r>
                        <a:rPr lang="en-US" sz="3200" dirty="0" smtClean="0">
                          <a:solidFill>
                            <a:schemeClr val="accent3">
                              <a:lumMod val="75000"/>
                            </a:schemeClr>
                          </a:solidFill>
                          <a:latin typeface="Gill Sans MT" pitchFamily="34" charset="0"/>
                        </a:rPr>
                        <a:t>21</a:t>
                      </a:r>
                      <a:endParaRPr lang="en-US" sz="3200" dirty="0">
                        <a:solidFill>
                          <a:schemeClr val="accent3">
                            <a:lumMod val="75000"/>
                          </a:schemeClr>
                        </a:solidFill>
                        <a:latin typeface="Gill Sans MT" pitchFamily="34" charset="0"/>
                      </a:endParaRPr>
                    </a:p>
                  </a:txBody>
                  <a:tcPr/>
                </a:tc>
                <a:tc>
                  <a:txBody>
                    <a:bodyPr/>
                    <a:lstStyle/>
                    <a:p>
                      <a:r>
                        <a:rPr lang="en-US" sz="3200" dirty="0" smtClean="0">
                          <a:solidFill>
                            <a:schemeClr val="accent3">
                              <a:lumMod val="75000"/>
                            </a:schemeClr>
                          </a:solidFill>
                          <a:latin typeface="Gill Sans MT" pitchFamily="34" charset="0"/>
                        </a:rPr>
                        <a:t>11</a:t>
                      </a:r>
                      <a:endParaRPr lang="en-US" sz="3200" dirty="0">
                        <a:solidFill>
                          <a:schemeClr val="accent3">
                            <a:lumMod val="75000"/>
                          </a:schemeClr>
                        </a:solidFill>
                        <a:latin typeface="Gill Sans MT" pitchFamily="34" charset="0"/>
                      </a:endParaRPr>
                    </a:p>
                  </a:txBody>
                  <a:tcPr/>
                </a:tc>
              </a:tr>
              <a:tr h="655320">
                <a:tc>
                  <a:txBody>
                    <a:bodyPr/>
                    <a:lstStyle/>
                    <a:p>
                      <a:r>
                        <a:rPr lang="en-US" sz="3200" dirty="0" err="1" smtClean="0">
                          <a:solidFill>
                            <a:schemeClr val="accent6"/>
                          </a:solidFill>
                          <a:latin typeface="Gill Sans MT" pitchFamily="34" charset="0"/>
                        </a:rPr>
                        <a:t>ConfContext.scala</a:t>
                      </a:r>
                      <a:endParaRPr lang="en-US" sz="3200" dirty="0">
                        <a:solidFill>
                          <a:schemeClr val="accent6"/>
                        </a:solidFill>
                        <a:latin typeface="Gill Sans MT" pitchFamily="34" charset="0"/>
                      </a:endParaRPr>
                    </a:p>
                  </a:txBody>
                  <a:tcPr/>
                </a:tc>
                <a:tc>
                  <a:txBody>
                    <a:bodyPr/>
                    <a:lstStyle/>
                    <a:p>
                      <a:r>
                        <a:rPr lang="en-US" sz="3200" dirty="0" smtClean="0">
                          <a:solidFill>
                            <a:schemeClr val="accent6"/>
                          </a:solidFill>
                          <a:latin typeface="Gill Sans MT" pitchFamily="34" charset="0"/>
                        </a:rPr>
                        <a:t>6</a:t>
                      </a:r>
                      <a:endParaRPr lang="en-US" sz="3200" dirty="0">
                        <a:solidFill>
                          <a:schemeClr val="accent6"/>
                        </a:solidFill>
                        <a:latin typeface="Gill Sans MT" pitchFamily="34" charset="0"/>
                      </a:endParaRPr>
                    </a:p>
                  </a:txBody>
                  <a:tcPr/>
                </a:tc>
                <a:tc>
                  <a:txBody>
                    <a:bodyPr/>
                    <a:lstStyle/>
                    <a:p>
                      <a:r>
                        <a:rPr lang="en-US" sz="3200" dirty="0" smtClean="0">
                          <a:solidFill>
                            <a:schemeClr val="bg1">
                              <a:lumMod val="65000"/>
                            </a:schemeClr>
                          </a:solidFill>
                          <a:latin typeface="Gill Sans MT" pitchFamily="34" charset="0"/>
                        </a:rPr>
                        <a:t>0</a:t>
                      </a:r>
                      <a:endParaRPr lang="en-US" sz="3200" dirty="0">
                        <a:solidFill>
                          <a:schemeClr val="bg1">
                            <a:lumMod val="65000"/>
                          </a:schemeClr>
                        </a:solidFill>
                        <a:latin typeface="Gill Sans MT" pitchFamily="34" charset="0"/>
                      </a:endParaRPr>
                    </a:p>
                  </a:txBody>
                  <a:tcPr/>
                </a:tc>
              </a:tr>
              <a:tr h="685800">
                <a:tc>
                  <a:txBody>
                    <a:bodyPr/>
                    <a:lstStyle/>
                    <a:p>
                      <a:r>
                        <a:rPr lang="en-US" sz="3200" dirty="0" smtClean="0">
                          <a:solidFill>
                            <a:schemeClr val="tx2"/>
                          </a:solidFill>
                          <a:latin typeface="Gill Sans MT" pitchFamily="34" charset="0"/>
                        </a:rPr>
                        <a:t>Backend</a:t>
                      </a:r>
                      <a:endParaRPr lang="en-US" sz="3200" dirty="0">
                        <a:solidFill>
                          <a:schemeClr val="tx2"/>
                        </a:solidFill>
                        <a:latin typeface="Gill Sans MT" pitchFamily="34" charset="0"/>
                      </a:endParaRPr>
                    </a:p>
                  </a:txBody>
                  <a:tcPr/>
                </a:tc>
                <a:tc>
                  <a:txBody>
                    <a:bodyPr/>
                    <a:lstStyle/>
                    <a:p>
                      <a:r>
                        <a:rPr lang="en-US" sz="3200" dirty="0" smtClean="0">
                          <a:solidFill>
                            <a:schemeClr val="tx2"/>
                          </a:solidFill>
                          <a:latin typeface="Gill Sans MT" pitchFamily="34" charset="0"/>
                        </a:rPr>
                        <a:t>123</a:t>
                      </a:r>
                      <a:endParaRPr lang="en-US" sz="3200" dirty="0">
                        <a:solidFill>
                          <a:schemeClr val="tx2"/>
                        </a:solidFill>
                        <a:latin typeface="Gill Sans MT" pitchFamily="34" charset="0"/>
                      </a:endParaRPr>
                    </a:p>
                  </a:txBody>
                  <a:tcPr/>
                </a:tc>
                <a:tc>
                  <a:txBody>
                    <a:bodyPr/>
                    <a:lstStyle/>
                    <a:p>
                      <a:r>
                        <a:rPr lang="en-US" sz="3200" dirty="0" smtClean="0">
                          <a:solidFill>
                            <a:schemeClr val="bg1">
                              <a:lumMod val="65000"/>
                            </a:schemeClr>
                          </a:solidFill>
                          <a:latin typeface="Gill Sans MT" pitchFamily="34" charset="0"/>
                        </a:rPr>
                        <a:t>0</a:t>
                      </a:r>
                      <a:endParaRPr lang="en-US" sz="3200" dirty="0">
                        <a:solidFill>
                          <a:schemeClr val="bg1">
                            <a:lumMod val="65000"/>
                          </a:schemeClr>
                        </a:solidFill>
                        <a:latin typeface="Gill Sans MT" pitchFamily="34" charset="0"/>
                      </a:endParaRPr>
                    </a:p>
                  </a:txBody>
                  <a:tcPr/>
                </a:tc>
              </a:tr>
              <a:tr h="685800">
                <a:tc>
                  <a:txBody>
                    <a:bodyPr/>
                    <a:lstStyle/>
                    <a:p>
                      <a:r>
                        <a:rPr lang="en-US" sz="3200" dirty="0" smtClean="0">
                          <a:solidFill>
                            <a:schemeClr val="tx2"/>
                          </a:solidFill>
                          <a:latin typeface="Gill Sans MT" pitchFamily="34" charset="0"/>
                        </a:rPr>
                        <a:t>Frontend</a:t>
                      </a:r>
                      <a:r>
                        <a:rPr lang="en-US" sz="3200" baseline="0" dirty="0" smtClean="0">
                          <a:solidFill>
                            <a:schemeClr val="tx2"/>
                          </a:solidFill>
                          <a:latin typeface="Gill Sans MT" pitchFamily="34" charset="0"/>
                        </a:rPr>
                        <a:t> (</a:t>
                      </a:r>
                      <a:r>
                        <a:rPr lang="en-US" sz="3200" baseline="0" dirty="0" err="1" smtClean="0">
                          <a:solidFill>
                            <a:schemeClr val="tx2"/>
                          </a:solidFill>
                          <a:latin typeface="Gill Sans MT" pitchFamily="34" charset="0"/>
                        </a:rPr>
                        <a:t>Scalatra</a:t>
                      </a:r>
                      <a:r>
                        <a:rPr lang="en-US" sz="3200" baseline="0" dirty="0" smtClean="0">
                          <a:solidFill>
                            <a:schemeClr val="tx2"/>
                          </a:solidFill>
                          <a:latin typeface="Gill Sans MT" pitchFamily="34" charset="0"/>
                        </a:rPr>
                        <a:t>)</a:t>
                      </a:r>
                      <a:endParaRPr lang="en-US" sz="3200" dirty="0">
                        <a:solidFill>
                          <a:schemeClr val="tx2"/>
                        </a:solidFill>
                        <a:latin typeface="Gill Sans MT" pitchFamily="34" charset="0"/>
                      </a:endParaRPr>
                    </a:p>
                  </a:txBody>
                  <a:tcPr/>
                </a:tc>
                <a:tc>
                  <a:txBody>
                    <a:bodyPr/>
                    <a:lstStyle/>
                    <a:p>
                      <a:r>
                        <a:rPr lang="en-US" sz="3200" dirty="0" smtClean="0">
                          <a:solidFill>
                            <a:schemeClr val="tx2"/>
                          </a:solidFill>
                          <a:latin typeface="Gill Sans MT" pitchFamily="34" charset="0"/>
                        </a:rPr>
                        <a:t>161</a:t>
                      </a:r>
                      <a:endParaRPr lang="en-US" sz="3200" dirty="0">
                        <a:solidFill>
                          <a:schemeClr val="tx2"/>
                        </a:solidFill>
                        <a:latin typeface="Gill Sans MT" pitchFamily="34" charset="0"/>
                      </a:endParaRPr>
                    </a:p>
                  </a:txBody>
                  <a:tcPr/>
                </a:tc>
                <a:tc>
                  <a:txBody>
                    <a:bodyPr/>
                    <a:lstStyle/>
                    <a:p>
                      <a:r>
                        <a:rPr lang="en-US" sz="3200" dirty="0" smtClean="0">
                          <a:solidFill>
                            <a:schemeClr val="bg1">
                              <a:lumMod val="65000"/>
                            </a:schemeClr>
                          </a:solidFill>
                          <a:latin typeface="Gill Sans MT" pitchFamily="34" charset="0"/>
                        </a:rPr>
                        <a:t>0</a:t>
                      </a:r>
                      <a:endParaRPr lang="en-US" sz="3200" dirty="0">
                        <a:solidFill>
                          <a:schemeClr val="bg1">
                            <a:lumMod val="65000"/>
                          </a:schemeClr>
                        </a:solidFill>
                        <a:latin typeface="Gill Sans MT" pitchFamily="34" charset="0"/>
                      </a:endParaRPr>
                    </a:p>
                  </a:txBody>
                  <a:tcPr/>
                </a:tc>
              </a:tr>
              <a:tr h="370840">
                <a:tc>
                  <a:txBody>
                    <a:bodyPr/>
                    <a:lstStyle/>
                    <a:p>
                      <a:r>
                        <a:rPr lang="en-US" sz="3200" b="1" dirty="0" smtClean="0">
                          <a:latin typeface="Gill Sans MT" pitchFamily="34" charset="0"/>
                        </a:rPr>
                        <a:t>Total</a:t>
                      </a:r>
                      <a:endParaRPr lang="en-US" sz="3200" b="1" dirty="0">
                        <a:latin typeface="Gill Sans MT" pitchFamily="34" charset="0"/>
                      </a:endParaRPr>
                    </a:p>
                  </a:txBody>
                  <a:tcPr/>
                </a:tc>
                <a:tc>
                  <a:txBody>
                    <a:bodyPr/>
                    <a:lstStyle/>
                    <a:p>
                      <a:r>
                        <a:rPr lang="en-US" sz="3200" b="1" dirty="0" smtClean="0">
                          <a:latin typeface="Gill Sans MT" pitchFamily="34" charset="0"/>
                        </a:rPr>
                        <a:t>473</a:t>
                      </a:r>
                      <a:endParaRPr lang="en-US" sz="3200" b="1" dirty="0">
                        <a:latin typeface="Gill Sans MT" pitchFamily="34" charset="0"/>
                      </a:endParaRPr>
                    </a:p>
                  </a:txBody>
                  <a:tcPr/>
                </a:tc>
                <a:tc>
                  <a:txBody>
                    <a:bodyPr/>
                    <a:lstStyle/>
                    <a:p>
                      <a:r>
                        <a:rPr lang="en-US" sz="3200" b="1" dirty="0" smtClean="0">
                          <a:latin typeface="Gill Sans MT" pitchFamily="34" charset="0"/>
                        </a:rPr>
                        <a:t>76</a:t>
                      </a:r>
                      <a:endParaRPr lang="en-US" sz="3200" b="1" dirty="0">
                        <a:latin typeface="Gill Sans MT" pitchFamily="34" charset="0"/>
                      </a:endParaRPr>
                    </a:p>
                  </a:txBody>
                  <a:tcPr/>
                </a:tc>
              </a:tr>
            </a:tbl>
          </a:graphicData>
        </a:graphic>
      </p:graphicFrame>
      <p:sp>
        <p:nvSpPr>
          <p:cNvPr id="13" name="Slide Number Placeholder 12"/>
          <p:cNvSpPr>
            <a:spLocks noGrp="1"/>
          </p:cNvSpPr>
          <p:nvPr>
            <p:ph type="sldNum" sz="quarter" idx="12"/>
          </p:nvPr>
        </p:nvSpPr>
        <p:spPr/>
        <p:txBody>
          <a:bodyPr/>
          <a:lstStyle/>
          <a:p>
            <a:fld id="{AE215CCB-3876-432A-9723-473B512A9DFC}" type="slidenum">
              <a:rPr lang="en-US" smtClean="0"/>
              <a:pPr/>
              <a:t>30</a:t>
            </a:fld>
            <a:endParaRPr lang="en-US"/>
          </a:p>
        </p:txBody>
      </p:sp>
      <p:sp>
        <p:nvSpPr>
          <p:cNvPr id="19" name="Footer Placeholder 18"/>
          <p:cNvSpPr>
            <a:spLocks noGrp="1"/>
          </p:cNvSpPr>
          <p:nvPr>
            <p:ph type="ftr" sz="quarter" idx="11"/>
          </p:nvPr>
        </p:nvSpPr>
        <p:spPr/>
        <p:txBody>
          <a:bodyPr/>
          <a:lstStyle/>
          <a:p>
            <a:r>
              <a:rPr lang="en-US" smtClean="0"/>
              <a:t>Jean Yang @ POPL</a:t>
            </a:r>
            <a:endParaRPr lang="en-US"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45622"/>
    </mc:Choice>
    <mc:Fallback xmlns="">
      <p:transition spd="slow" advTm="45622"/>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6" name="TextBox 5"/>
          <p:cNvSpPr txBox="1"/>
          <p:nvPr/>
        </p:nvSpPr>
        <p:spPr>
          <a:xfrm>
            <a:off x="914400" y="5461337"/>
            <a:ext cx="7296150" cy="1015663"/>
          </a:xfrm>
          <a:prstGeom prst="rect">
            <a:avLst/>
          </a:prstGeom>
          <a:noFill/>
          <a:ln w="25400">
            <a:solidFill>
              <a:schemeClr val="tx1">
                <a:lumMod val="50000"/>
                <a:lumOff val="50000"/>
              </a:schemeClr>
            </a:solidFill>
          </a:ln>
        </p:spPr>
        <p:txBody>
          <a:bodyPr wrap="square" rtlCol="0">
            <a:spAutoFit/>
          </a:bodyPr>
          <a:lstStyle/>
          <a:p>
            <a:r>
              <a:rPr lang="en-US" sz="2000" b="1" dirty="0" smtClean="0">
                <a:latin typeface="Gill Sans MT" pitchFamily="34" charset="0"/>
              </a:rPr>
              <a:t>Website:	</a:t>
            </a:r>
            <a:r>
              <a:rPr lang="en-US" sz="2000" b="1" dirty="0" smtClean="0">
                <a:solidFill>
                  <a:schemeClr val="tx2"/>
                </a:solidFill>
                <a:latin typeface="Gill Sans MT" pitchFamily="34" charset="0"/>
              </a:rPr>
              <a:t>sites.google.com/site/</a:t>
            </a:r>
            <a:r>
              <a:rPr lang="en-US" sz="2000" b="1" dirty="0" err="1" smtClean="0">
                <a:solidFill>
                  <a:schemeClr val="tx2"/>
                </a:solidFill>
                <a:latin typeface="Gill Sans MT" pitchFamily="34" charset="0"/>
              </a:rPr>
              <a:t>jeevesprogramming</a:t>
            </a:r>
            <a:endParaRPr lang="en-US" sz="2000" b="1" dirty="0" smtClean="0">
              <a:solidFill>
                <a:schemeClr val="tx2"/>
              </a:solidFill>
              <a:latin typeface="Gill Sans MT" pitchFamily="34" charset="0"/>
            </a:endParaRPr>
          </a:p>
          <a:p>
            <a:r>
              <a:rPr lang="en-US" sz="2000" b="1" dirty="0" smtClean="0">
                <a:latin typeface="Gill Sans MT" pitchFamily="34" charset="0"/>
              </a:rPr>
              <a:t>Google Code:</a:t>
            </a:r>
            <a:r>
              <a:rPr lang="en-US" sz="2000" dirty="0" smtClean="0">
                <a:latin typeface="Gill Sans MT" pitchFamily="34" charset="0"/>
              </a:rPr>
              <a:t>	</a:t>
            </a:r>
            <a:r>
              <a:rPr lang="en-US" sz="2000" b="1" dirty="0" smtClean="0">
                <a:solidFill>
                  <a:schemeClr val="tx2"/>
                </a:solidFill>
                <a:latin typeface="Gill Sans MT" pitchFamily="34" charset="0"/>
              </a:rPr>
              <a:t>code.google.com/p/</a:t>
            </a:r>
            <a:r>
              <a:rPr lang="en-US" sz="2000" b="1" dirty="0" err="1" smtClean="0">
                <a:solidFill>
                  <a:schemeClr val="tx2"/>
                </a:solidFill>
                <a:latin typeface="Gill Sans MT" pitchFamily="34" charset="0"/>
              </a:rPr>
              <a:t>scalasmt</a:t>
            </a:r>
            <a:endParaRPr lang="en-US" sz="2000" b="1" dirty="0" smtClean="0">
              <a:solidFill>
                <a:schemeClr val="tx2"/>
              </a:solidFill>
              <a:latin typeface="Gill Sans MT" pitchFamily="34" charset="0"/>
            </a:endParaRPr>
          </a:p>
          <a:p>
            <a:r>
              <a:rPr lang="en-US" sz="2000" b="1" dirty="0" smtClean="0">
                <a:latin typeface="Gill Sans MT" pitchFamily="34" charset="0"/>
              </a:rPr>
              <a:t>Contact:	</a:t>
            </a:r>
            <a:r>
              <a:rPr lang="en-US" sz="2000" b="1" dirty="0" smtClean="0">
                <a:solidFill>
                  <a:schemeClr val="tx2"/>
                </a:solidFill>
                <a:latin typeface="Gill Sans MT" pitchFamily="34" charset="0"/>
              </a:rPr>
              <a:t>jeanyang@mit.edu</a:t>
            </a:r>
            <a:endParaRPr lang="en-US" sz="2000" b="1" dirty="0">
              <a:solidFill>
                <a:schemeClr val="tx2"/>
              </a:solidFill>
              <a:latin typeface="Gill Sans MT" pitchFamily="34" charset="0"/>
            </a:endParaRPr>
          </a:p>
        </p:txBody>
      </p:sp>
      <p:sp>
        <p:nvSpPr>
          <p:cNvPr id="44" name="TextBox 43"/>
          <p:cNvSpPr txBox="1"/>
          <p:nvPr/>
        </p:nvSpPr>
        <p:spPr>
          <a:xfrm>
            <a:off x="228600" y="3550384"/>
            <a:ext cx="2514600" cy="1323439"/>
          </a:xfrm>
          <a:prstGeom prst="rect">
            <a:avLst/>
          </a:prstGeom>
          <a:noFill/>
        </p:spPr>
        <p:txBody>
          <a:bodyPr wrap="square" rtlCol="0">
            <a:spAutoFit/>
          </a:bodyPr>
          <a:lstStyle/>
          <a:p>
            <a:pPr algn="ctr"/>
            <a:r>
              <a:rPr lang="en-US" sz="2000" dirty="0" smtClean="0">
                <a:latin typeface="Gill Sans MT" pitchFamily="34" charset="0"/>
              </a:rPr>
              <a:t>The Jeeves language: pushing responsibility of privacy to the runtime.</a:t>
            </a:r>
            <a:endParaRPr lang="en-US" sz="2000" dirty="0">
              <a:latin typeface="Gill Sans MT" pitchFamily="34" charset="0"/>
            </a:endParaRPr>
          </a:p>
        </p:txBody>
      </p:sp>
      <p:sp>
        <p:nvSpPr>
          <p:cNvPr id="46" name="TextBox 45"/>
          <p:cNvSpPr txBox="1"/>
          <p:nvPr/>
        </p:nvSpPr>
        <p:spPr>
          <a:xfrm>
            <a:off x="3124200" y="3550384"/>
            <a:ext cx="2895600" cy="1631216"/>
          </a:xfrm>
          <a:prstGeom prst="rect">
            <a:avLst/>
          </a:prstGeom>
          <a:noFill/>
        </p:spPr>
        <p:txBody>
          <a:bodyPr wrap="square" rtlCol="0">
            <a:spAutoFit/>
          </a:bodyPr>
          <a:lstStyle/>
          <a:p>
            <a:pPr algn="ctr"/>
            <a:r>
              <a:rPr lang="en-US" sz="2000" dirty="0" smtClean="0">
                <a:latin typeface="Gill Sans MT" pitchFamily="34" charset="0"/>
              </a:rPr>
              <a:t>How we designed a language with constraints using s</a:t>
            </a:r>
            <a:r>
              <a:rPr lang="en-US" sz="2000" dirty="0" smtClean="0">
                <a:latin typeface="Gill Sans MT" pitchFamily="34" charset="0"/>
              </a:rPr>
              <a:t>ymbolic evaluation to provide execution guarantees.</a:t>
            </a:r>
            <a:endParaRPr lang="en-US" sz="2000" dirty="0">
              <a:latin typeface="Gill Sans MT" pitchFamily="34" charset="0"/>
            </a:endParaRPr>
          </a:p>
        </p:txBody>
      </p:sp>
      <p:sp>
        <p:nvSpPr>
          <p:cNvPr id="48" name="TextBox 47"/>
          <p:cNvSpPr txBox="1"/>
          <p:nvPr/>
        </p:nvSpPr>
        <p:spPr>
          <a:xfrm>
            <a:off x="6324600" y="3550384"/>
            <a:ext cx="2438400" cy="1631216"/>
          </a:xfrm>
          <a:prstGeom prst="rect">
            <a:avLst/>
          </a:prstGeom>
          <a:noFill/>
        </p:spPr>
        <p:txBody>
          <a:bodyPr wrap="square" rtlCol="0">
            <a:spAutoFit/>
          </a:bodyPr>
          <a:lstStyle/>
          <a:p>
            <a:pPr algn="ctr"/>
            <a:r>
              <a:rPr lang="en-US" sz="2000" dirty="0" smtClean="0">
                <a:latin typeface="Gill Sans MT" pitchFamily="34" charset="0"/>
              </a:rPr>
              <a:t>Evaluation of Jeeves in practice: conference management example.</a:t>
            </a:r>
            <a:endParaRPr lang="en-US" sz="2000" dirty="0">
              <a:latin typeface="Gill Sans MT" pitchFamily="34" charset="0"/>
            </a:endParaRPr>
          </a:p>
        </p:txBody>
      </p:sp>
      <p:sp>
        <p:nvSpPr>
          <p:cNvPr id="3" name="Slide Number Placeholder 2"/>
          <p:cNvSpPr>
            <a:spLocks noGrp="1"/>
          </p:cNvSpPr>
          <p:nvPr>
            <p:ph type="sldNum" sz="quarter" idx="12"/>
          </p:nvPr>
        </p:nvSpPr>
        <p:spPr/>
        <p:txBody>
          <a:bodyPr/>
          <a:lstStyle/>
          <a:p>
            <a:fld id="{AE215CCB-3876-432A-9723-473B512A9DFC}" type="slidenum">
              <a:rPr lang="en-US" smtClean="0"/>
              <a:pPr/>
              <a:t>31</a:t>
            </a:fld>
            <a:endParaRPr lang="en-US"/>
          </a:p>
        </p:txBody>
      </p:sp>
      <p:sp>
        <p:nvSpPr>
          <p:cNvPr id="13" name="Down Arrow 12"/>
          <p:cNvSpPr/>
          <p:nvPr/>
        </p:nvSpPr>
        <p:spPr>
          <a:xfrm>
            <a:off x="4230900" y="1799710"/>
            <a:ext cx="1143000" cy="355063"/>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Gill Sans MT" pitchFamily="34" charset="0"/>
            </a:endParaRPr>
          </a:p>
        </p:txBody>
      </p:sp>
      <p:sp>
        <p:nvSpPr>
          <p:cNvPr id="14" name="Rectangle 13"/>
          <p:cNvSpPr/>
          <p:nvPr/>
        </p:nvSpPr>
        <p:spPr>
          <a:xfrm>
            <a:off x="4319192" y="2187997"/>
            <a:ext cx="984403" cy="392995"/>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5" name="Rectangle 14"/>
          <p:cNvSpPr/>
          <p:nvPr/>
        </p:nvSpPr>
        <p:spPr>
          <a:xfrm>
            <a:off x="4305739" y="3155983"/>
            <a:ext cx="997856" cy="251326"/>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6" name="Rectangle 15"/>
          <p:cNvSpPr/>
          <p:nvPr/>
        </p:nvSpPr>
        <p:spPr>
          <a:xfrm>
            <a:off x="4344827" y="1371600"/>
            <a:ext cx="958768" cy="26152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sp>
        <p:nvSpPr>
          <p:cNvPr id="17" name="Rectangle 16"/>
          <p:cNvSpPr/>
          <p:nvPr/>
        </p:nvSpPr>
        <p:spPr>
          <a:xfrm>
            <a:off x="3467099" y="1716624"/>
            <a:ext cx="2247901" cy="135255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480159" y="1371600"/>
            <a:ext cx="864668" cy="261525"/>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800" dirty="0" smtClean="0">
              <a:solidFill>
                <a:schemeClr val="tx1"/>
              </a:solidFill>
              <a:latin typeface="Gill Sans MT" pitchFamily="34" charset="0"/>
            </a:endParaRPr>
          </a:p>
        </p:txBody>
      </p:sp>
      <p:grpSp>
        <p:nvGrpSpPr>
          <p:cNvPr id="19" name="Group 18"/>
          <p:cNvGrpSpPr/>
          <p:nvPr/>
        </p:nvGrpSpPr>
        <p:grpSpPr>
          <a:xfrm>
            <a:off x="5343525" y="2916996"/>
            <a:ext cx="284244" cy="282139"/>
            <a:chOff x="6460883" y="4194512"/>
            <a:chExt cx="820171" cy="814097"/>
          </a:xfrm>
        </p:grpSpPr>
        <p:sp>
          <p:nvSpPr>
            <p:cNvPr id="20" name="Oval 19"/>
            <p:cNvSpPr/>
            <p:nvPr/>
          </p:nvSpPr>
          <p:spPr>
            <a:xfrm>
              <a:off x="6473909" y="4194512"/>
              <a:ext cx="807145" cy="814097"/>
            </a:xfrm>
            <a:prstGeom prst="ellipse">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 descr="C:\Users\jeanyang\AppData\Local\Microsoft\Windows\Temporary Internet Files\Content.IE5\M39SQ24O\MC90043395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60883" y="4218689"/>
              <a:ext cx="765743" cy="765743"/>
            </a:xfrm>
            <a:prstGeom prst="rect">
              <a:avLst/>
            </a:prstGeom>
            <a:noFill/>
            <a:extLst>
              <a:ext uri="{909E8E84-426E-40DD-AFC4-6F175D3DCCD1}">
                <a14:hiddenFill xmlns:a14="http://schemas.microsoft.com/office/drawing/2010/main">
                  <a:solidFill>
                    <a:srgbClr val="FFFFFF"/>
                  </a:solidFill>
                </a14:hiddenFill>
              </a:ext>
            </a:extLst>
          </p:spPr>
        </p:pic>
      </p:grpSp>
      <p:sp>
        <p:nvSpPr>
          <p:cNvPr id="22" name="Down Arrow 21"/>
          <p:cNvSpPr/>
          <p:nvPr/>
        </p:nvSpPr>
        <p:spPr>
          <a:xfrm>
            <a:off x="4230900" y="2626803"/>
            <a:ext cx="1143000" cy="355063"/>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Gill Sans MT" pitchFamily="34" charset="0"/>
            </a:endParaRPr>
          </a:p>
        </p:txBody>
      </p:sp>
      <p:sp>
        <p:nvSpPr>
          <p:cNvPr id="24" name="Right Arrow 23"/>
          <p:cNvSpPr/>
          <p:nvPr/>
        </p:nvSpPr>
        <p:spPr>
          <a:xfrm>
            <a:off x="8353425" y="2438140"/>
            <a:ext cx="257176" cy="173060"/>
          </a:xfrm>
          <a:prstGeom prst="rightArrow">
            <a:avLst>
              <a:gd name="adj1" fmla="val 50000"/>
              <a:gd name="adj2" fmla="val 33704"/>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7479508" y="2049116"/>
            <a:ext cx="773906" cy="402488"/>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26" name="Rectangle 25"/>
          <p:cNvSpPr/>
          <p:nvPr/>
        </p:nvSpPr>
        <p:spPr>
          <a:xfrm>
            <a:off x="6705600" y="1574630"/>
            <a:ext cx="685800" cy="876974"/>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sp>
        <p:nvSpPr>
          <p:cNvPr id="27" name="Rectangle 26"/>
          <p:cNvSpPr/>
          <p:nvPr/>
        </p:nvSpPr>
        <p:spPr>
          <a:xfrm>
            <a:off x="7479508" y="1564223"/>
            <a:ext cx="764380" cy="41708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000" dirty="0" smtClean="0">
              <a:solidFill>
                <a:schemeClr val="tx1"/>
              </a:solidFill>
              <a:latin typeface="Gill Sans MT" pitchFamily="34" charset="0"/>
            </a:endParaRPr>
          </a:p>
        </p:txBody>
      </p:sp>
      <p:sp>
        <p:nvSpPr>
          <p:cNvPr id="28" name="Rectangle 27"/>
          <p:cNvSpPr/>
          <p:nvPr/>
        </p:nvSpPr>
        <p:spPr>
          <a:xfrm>
            <a:off x="8353425" y="2154773"/>
            <a:ext cx="180975" cy="168662"/>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cxnSp>
        <p:nvCxnSpPr>
          <p:cNvPr id="29" name="Straight Connector 28"/>
          <p:cNvCxnSpPr/>
          <p:nvPr/>
        </p:nvCxnSpPr>
        <p:spPr>
          <a:xfrm flipV="1">
            <a:off x="6705601" y="2542892"/>
            <a:ext cx="1547813" cy="1"/>
          </a:xfrm>
          <a:prstGeom prst="line">
            <a:avLst/>
          </a:prstGeom>
          <a:ln w="381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705601" y="2650254"/>
            <a:ext cx="1547812" cy="45613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2400" dirty="0" smtClean="0">
              <a:solidFill>
                <a:schemeClr val="tx1"/>
              </a:solidFill>
              <a:latin typeface="Gill Sans MT" pitchFamily="34" charset="0"/>
            </a:endParaRPr>
          </a:p>
        </p:txBody>
      </p:sp>
      <p:pic>
        <p:nvPicPr>
          <p:cNvPr id="31"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144" y="1411822"/>
            <a:ext cx="2195512" cy="205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Footer Placeholder 6"/>
          <p:cNvSpPr>
            <a:spLocks noGrp="1"/>
          </p:cNvSpPr>
          <p:nvPr>
            <p:ph type="ftr" sz="quarter" idx="11"/>
          </p:nvPr>
        </p:nvSpPr>
        <p:spPr/>
        <p:txBody>
          <a:bodyPr/>
          <a:lstStyle/>
          <a:p>
            <a:r>
              <a:rPr lang="en-US" smtClean="0"/>
              <a:t>Jean Yang @ POPL</a:t>
            </a:r>
            <a:endParaRPr lang="en-US"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42621"/>
    </mc:Choice>
    <mc:Fallback xmlns="">
      <p:transition spd="slow" advTm="4262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13" grpId="0" animBg="1"/>
      <p:bldP spid="14" grpId="0" animBg="1"/>
      <p:bldP spid="15" grpId="0" animBg="1"/>
      <p:bldP spid="16" grpId="0" animBg="1"/>
      <p:bldP spid="17" grpId="0" animBg="1"/>
      <p:bldP spid="18" grpId="0" animBg="1"/>
      <p:bldP spid="22" grpId="0" animBg="1"/>
      <p:bldP spid="24" grpId="0" animBg="1"/>
      <p:bldP spid="25" grpId="0" animBg="1"/>
      <p:bldP spid="26" grpId="0" animBg="1"/>
      <p:bldP spid="27" grpId="0" animBg="1"/>
      <p:bldP spid="28" grpId="0" animBg="1"/>
      <p:bldP spid="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 name="Picture 2" descr="C:\Users\jeanyang\AppData\Local\Microsoft\Windows\Temporary Internet Files\Content.IE5\M39SQ24O\MC90043395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3592" y="5261392"/>
            <a:ext cx="1444208" cy="1444208"/>
          </a:xfrm>
          <a:prstGeom prst="rect">
            <a:avLst/>
          </a:prstGeom>
          <a:noFill/>
          <a:extLst>
            <a:ext uri="{909E8E84-426E-40DD-AFC4-6F175D3DCCD1}">
              <a14:hiddenFill xmlns:a14="http://schemas.microsoft.com/office/drawing/2010/main">
                <a:solidFill>
                  <a:srgbClr val="FFFFFF"/>
                </a:solidFill>
              </a14:hiddenFill>
            </a:ext>
          </a:extLst>
        </p:spPr>
      </p:pic>
      <p:sp>
        <p:nvSpPr>
          <p:cNvPr id="46" name="Right Arrow 45"/>
          <p:cNvSpPr/>
          <p:nvPr/>
        </p:nvSpPr>
        <p:spPr>
          <a:xfrm>
            <a:off x="3733800" y="4017074"/>
            <a:ext cx="2514600" cy="1670228"/>
          </a:xfrm>
          <a:prstGeom prst="rightArrow">
            <a:avLst>
              <a:gd name="adj1" fmla="val 72594"/>
              <a:gd name="adj2" fmla="val 30013"/>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t>getLocation</a:t>
            </a:r>
            <a:endParaRPr lang="en-US" sz="2800" dirty="0"/>
          </a:p>
        </p:txBody>
      </p:sp>
      <p:sp>
        <p:nvSpPr>
          <p:cNvPr id="33" name="Right Arrow 32"/>
          <p:cNvSpPr/>
          <p:nvPr/>
        </p:nvSpPr>
        <p:spPr>
          <a:xfrm>
            <a:off x="3733800" y="1267702"/>
            <a:ext cx="2498075" cy="1670228"/>
          </a:xfrm>
          <a:prstGeom prst="rightArrow">
            <a:avLst>
              <a:gd name="adj1" fmla="val 72594"/>
              <a:gd name="adj2" fmla="val 30013"/>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t>getLocation</a:t>
            </a:r>
            <a:endParaRPr lang="en-US" sz="2800" dirty="0"/>
          </a:p>
        </p:txBody>
      </p:sp>
      <p:grpSp>
        <p:nvGrpSpPr>
          <p:cNvPr id="7" name="Group 6"/>
          <p:cNvGrpSpPr/>
          <p:nvPr/>
        </p:nvGrpSpPr>
        <p:grpSpPr>
          <a:xfrm>
            <a:off x="648607" y="3477730"/>
            <a:ext cx="1828572" cy="1828572"/>
            <a:chOff x="2867432" y="2667228"/>
            <a:chExt cx="1828572" cy="1828572"/>
          </a:xfrm>
        </p:grpSpPr>
        <p:pic>
          <p:nvPicPr>
            <p:cNvPr id="19" name="Picture 3" descr="C:\Users\jeanyang\AppData\Local\Microsoft\Windows\Temporary Internet Files\Content.IE5\ESANV5V7\MC900432609[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7432" y="2667228"/>
              <a:ext cx="1828572" cy="1828572"/>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a:off x="3324518" y="3907534"/>
              <a:ext cx="914400" cy="369332"/>
            </a:xfrm>
            <a:prstGeom prst="rect">
              <a:avLst/>
            </a:prstGeom>
            <a:noFill/>
          </p:spPr>
          <p:txBody>
            <a:bodyPr wrap="square" rtlCol="0">
              <a:spAutoFit/>
            </a:bodyPr>
            <a:lstStyle/>
            <a:p>
              <a:pPr algn="ctr"/>
              <a:r>
                <a:rPr lang="en-US" b="1" dirty="0" smtClean="0">
                  <a:solidFill>
                    <a:schemeClr val="bg1"/>
                  </a:solidFill>
                  <a:latin typeface="Gill Sans MT" pitchFamily="34" charset="0"/>
                </a:rPr>
                <a:t>Alice</a:t>
              </a:r>
              <a:endParaRPr lang="en-US" b="1" dirty="0">
                <a:solidFill>
                  <a:schemeClr val="bg1"/>
                </a:solidFill>
                <a:latin typeface="Gill Sans MT" pitchFamily="34" charset="0"/>
              </a:endParaRPr>
            </a:p>
          </p:txBody>
        </p:sp>
      </p:grpSp>
      <p:pic>
        <p:nvPicPr>
          <p:cNvPr id="29" name="Picture 2" descr="C:\Users\jeanyang\AppData\Local\Microsoft\Windows\Temporary Internet Files\Content.IE5\M39SQ24O\MC900432625[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826652" y="2246424"/>
            <a:ext cx="1241148" cy="1241148"/>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C:\Users\jeanyang\AppData\Local\Microsoft\Windows\Temporary Internet Files\Content.IE5\M39SQ24O\MC90043262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68187" y="2380536"/>
            <a:ext cx="655146" cy="655146"/>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3" descr="C:\Users\jeanyang\AppData\Local\Microsoft\Windows\Temporary Internet Files\Content.IE5\ESANV5V7\MC900432609[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49306" y="2380536"/>
            <a:ext cx="660893" cy="660893"/>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2" descr="C:\Users\jeanyang\AppData\Local\Microsoft\Windows\Temporary Internet Files\Content.IE5\M39SQ24O\MC90043395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25789" y="5123296"/>
            <a:ext cx="722104" cy="722104"/>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3" descr="C:\Users\jeanyang\AppData\Local\Microsoft\Windows\Temporary Internet Files\Content.IE5\ESANV5V7\MC900432609[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00600" y="5153902"/>
            <a:ext cx="660893" cy="66089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568328" y="3020302"/>
            <a:ext cx="1066800" cy="400110"/>
          </a:xfrm>
          <a:prstGeom prst="rect">
            <a:avLst/>
          </a:prstGeom>
          <a:noFill/>
        </p:spPr>
        <p:txBody>
          <a:bodyPr wrap="square" rtlCol="0">
            <a:spAutoFit/>
          </a:bodyPr>
          <a:lstStyle/>
          <a:p>
            <a:pPr algn="ctr"/>
            <a:r>
              <a:rPr lang="en-US" sz="2000" dirty="0" smtClean="0">
                <a:latin typeface="Gill Sans MT" pitchFamily="34" charset="0"/>
              </a:rPr>
              <a:t>Owner</a:t>
            </a:r>
            <a:endParaRPr lang="en-US" sz="2000" dirty="0">
              <a:latin typeface="Gill Sans MT" pitchFamily="34" charset="0"/>
            </a:endParaRPr>
          </a:p>
        </p:txBody>
      </p:sp>
      <p:sp>
        <p:nvSpPr>
          <p:cNvPr id="47" name="TextBox 46"/>
          <p:cNvSpPr txBox="1"/>
          <p:nvPr/>
        </p:nvSpPr>
        <p:spPr>
          <a:xfrm>
            <a:off x="5562600" y="3020302"/>
            <a:ext cx="1066800" cy="400110"/>
          </a:xfrm>
          <a:prstGeom prst="rect">
            <a:avLst/>
          </a:prstGeom>
          <a:noFill/>
        </p:spPr>
        <p:txBody>
          <a:bodyPr wrap="square" rtlCol="0">
            <a:spAutoFit/>
          </a:bodyPr>
          <a:lstStyle/>
          <a:p>
            <a:pPr algn="ctr"/>
            <a:r>
              <a:rPr lang="en-US" sz="2000" dirty="0" smtClean="0">
                <a:latin typeface="Gill Sans MT" pitchFamily="34" charset="0"/>
              </a:rPr>
              <a:t>Viewer</a:t>
            </a:r>
            <a:endParaRPr lang="en-US" sz="2000" dirty="0">
              <a:latin typeface="Gill Sans MT" pitchFamily="34" charset="0"/>
            </a:endParaRPr>
          </a:p>
        </p:txBody>
      </p:sp>
      <p:sp>
        <p:nvSpPr>
          <p:cNvPr id="23" name="Title 2"/>
          <p:cNvSpPr>
            <a:spLocks noGrp="1"/>
          </p:cNvSpPr>
          <p:nvPr>
            <p:ph type="title"/>
          </p:nvPr>
        </p:nvSpPr>
        <p:spPr>
          <a:xfrm>
            <a:off x="457200" y="274638"/>
            <a:ext cx="8229600" cy="1143000"/>
          </a:xfrm>
        </p:spPr>
        <p:txBody>
          <a:bodyPr/>
          <a:lstStyle/>
          <a:p>
            <a:r>
              <a:rPr lang="en-US" dirty="0" smtClean="0"/>
              <a:t>Simple policy</a:t>
            </a:r>
            <a:endParaRPr lang="en-US" dirty="0"/>
          </a:p>
        </p:txBody>
      </p:sp>
      <p:sp>
        <p:nvSpPr>
          <p:cNvPr id="5" name="Rounded Rectangular Callout 4"/>
          <p:cNvSpPr/>
          <p:nvPr/>
        </p:nvSpPr>
        <p:spPr>
          <a:xfrm>
            <a:off x="438149" y="1371600"/>
            <a:ext cx="1752601" cy="1648703"/>
          </a:xfrm>
          <a:prstGeom prst="wedgeRoundRectCallout">
            <a:avLst>
              <a:gd name="adj1" fmla="val -7630"/>
              <a:gd name="adj2" fmla="val 7681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Only my friends can see my location.</a:t>
            </a:r>
            <a:endParaRPr lang="en-US" sz="2400" dirty="0">
              <a:solidFill>
                <a:schemeClr val="tx1"/>
              </a:solidFill>
              <a:latin typeface="Gill Sans MT" pitchFamily="34" charset="0"/>
            </a:endParaRPr>
          </a:p>
        </p:txBody>
      </p:sp>
      <p:grpSp>
        <p:nvGrpSpPr>
          <p:cNvPr id="32" name="Group 31"/>
          <p:cNvGrpSpPr/>
          <p:nvPr/>
        </p:nvGrpSpPr>
        <p:grpSpPr>
          <a:xfrm>
            <a:off x="2343150" y="2357862"/>
            <a:ext cx="933450" cy="1228725"/>
            <a:chOff x="2209800" y="2357862"/>
            <a:chExt cx="933450" cy="1228725"/>
          </a:xfrm>
        </p:grpSpPr>
        <p:pic>
          <p:nvPicPr>
            <p:cNvPr id="35"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2357862"/>
              <a:ext cx="93345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TextBox 35"/>
            <p:cNvSpPr txBox="1"/>
            <p:nvPr/>
          </p:nvSpPr>
          <p:spPr>
            <a:xfrm>
              <a:off x="2376949" y="2438400"/>
              <a:ext cx="628650" cy="523220"/>
            </a:xfrm>
            <a:prstGeom prst="rect">
              <a:avLst/>
            </a:prstGeom>
            <a:noFill/>
          </p:spPr>
          <p:txBody>
            <a:bodyPr wrap="square" rtlCol="0">
              <a:spAutoFit/>
            </a:bodyPr>
            <a:lstStyle/>
            <a:p>
              <a:pPr algn="ctr"/>
              <a:r>
                <a:rPr lang="en-US" sz="2800" dirty="0" smtClean="0">
                  <a:latin typeface="Gill Sans MT" pitchFamily="34" charset="0"/>
                </a:rPr>
                <a:t>A</a:t>
              </a:r>
              <a:endParaRPr lang="en-US" sz="2800" dirty="0">
                <a:latin typeface="Gill Sans MT" pitchFamily="34" charset="0"/>
              </a:endParaRPr>
            </a:p>
          </p:txBody>
        </p:sp>
      </p:grpSp>
      <p:sp>
        <p:nvSpPr>
          <p:cNvPr id="44" name="Rectangle 43"/>
          <p:cNvSpPr/>
          <p:nvPr/>
        </p:nvSpPr>
        <p:spPr>
          <a:xfrm>
            <a:off x="2286000" y="3595603"/>
            <a:ext cx="1071101" cy="7691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sz="2400" dirty="0" smtClean="0">
                <a:solidFill>
                  <a:schemeClr val="tx1"/>
                </a:solidFill>
                <a:latin typeface="Gill Sans MT" pitchFamily="34" charset="0"/>
              </a:rPr>
              <a:t>Secret club</a:t>
            </a:r>
            <a:endParaRPr lang="en-US" sz="2400" dirty="0">
              <a:solidFill>
                <a:schemeClr val="tx1"/>
              </a:solidFill>
              <a:latin typeface="Gill Sans MT" pitchFamily="34" charset="0"/>
            </a:endParaRPr>
          </a:p>
        </p:txBody>
      </p:sp>
      <p:pic>
        <p:nvPicPr>
          <p:cNvPr id="45" name="Picture 5" descr="C:\Users\jeanyang\AppData\Local\Microsoft\Windows\Temporary Internet Files\Content.IE5\BORHUVZQ\MC900340824[1].wm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048915" y="4108580"/>
            <a:ext cx="684885" cy="684885"/>
          </a:xfrm>
          <a:prstGeom prst="rect">
            <a:avLst/>
          </a:prstGeom>
          <a:noFill/>
          <a:extLst>
            <a:ext uri="{909E8E84-426E-40DD-AFC4-6F175D3DCCD1}">
              <a14:hiddenFill xmlns:a14="http://schemas.microsoft.com/office/drawing/2010/main">
                <a:solidFill>
                  <a:srgbClr val="FFFFFF"/>
                </a:solidFill>
              </a14:hiddenFill>
            </a:ext>
          </a:extLst>
        </p:spPr>
      </p:pic>
      <p:grpSp>
        <p:nvGrpSpPr>
          <p:cNvPr id="51" name="Group 50"/>
          <p:cNvGrpSpPr/>
          <p:nvPr/>
        </p:nvGrpSpPr>
        <p:grpSpPr>
          <a:xfrm>
            <a:off x="6534150" y="3810000"/>
            <a:ext cx="933450" cy="1228725"/>
            <a:chOff x="2209800" y="2357862"/>
            <a:chExt cx="933450" cy="1228725"/>
          </a:xfrm>
        </p:grpSpPr>
        <p:pic>
          <p:nvPicPr>
            <p:cNvPr id="52"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2357862"/>
              <a:ext cx="93345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3" name="TextBox 52"/>
            <p:cNvSpPr txBox="1"/>
            <p:nvPr/>
          </p:nvSpPr>
          <p:spPr>
            <a:xfrm>
              <a:off x="2376949" y="2438400"/>
              <a:ext cx="628650" cy="523220"/>
            </a:xfrm>
            <a:prstGeom prst="rect">
              <a:avLst/>
            </a:prstGeom>
            <a:noFill/>
          </p:spPr>
          <p:txBody>
            <a:bodyPr wrap="square" rtlCol="0">
              <a:spAutoFit/>
            </a:bodyPr>
            <a:lstStyle/>
            <a:p>
              <a:pPr algn="ctr"/>
              <a:r>
                <a:rPr lang="en-US" sz="2800" dirty="0" smtClean="0">
                  <a:latin typeface="Gill Sans MT" pitchFamily="34" charset="0"/>
                </a:rPr>
                <a:t>A</a:t>
              </a:r>
              <a:endParaRPr lang="en-US" sz="2800" dirty="0">
                <a:latin typeface="Gill Sans MT" pitchFamily="34" charset="0"/>
              </a:endParaRPr>
            </a:p>
          </p:txBody>
        </p:sp>
      </p:grpSp>
      <p:sp>
        <p:nvSpPr>
          <p:cNvPr id="54" name="Rectangle 53"/>
          <p:cNvSpPr/>
          <p:nvPr/>
        </p:nvSpPr>
        <p:spPr>
          <a:xfrm>
            <a:off x="6477000" y="5047741"/>
            <a:ext cx="1071101" cy="7691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sz="2400" dirty="0" smtClean="0">
                <a:solidFill>
                  <a:schemeClr val="tx1"/>
                </a:solidFill>
                <a:latin typeface="Gill Sans MT" pitchFamily="34" charset="0"/>
              </a:rPr>
              <a:t>Secret club</a:t>
            </a:r>
            <a:endParaRPr lang="en-US" sz="2400" dirty="0">
              <a:solidFill>
                <a:schemeClr val="tx1"/>
              </a:solidFill>
              <a:latin typeface="Gill Sans MT" pitchFamily="34" charset="0"/>
            </a:endParaRPr>
          </a:p>
        </p:txBody>
      </p:sp>
      <p:pic>
        <p:nvPicPr>
          <p:cNvPr id="56" name="Picture 5" descr="C:\Users\jeanyang\AppData\Local\Microsoft\Windows\Temporary Internet Files\Content.IE5\BORHUVZQ\MC900340824[1].wm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239915" y="5560718"/>
            <a:ext cx="684885" cy="684885"/>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AE215CCB-3876-432A-9723-473B512A9DFC}" type="slidenum">
              <a:rPr lang="en-US" smtClean="0"/>
              <a:pPr/>
              <a:t>4</a:t>
            </a:fld>
            <a:endParaRPr lang="en-US"/>
          </a:p>
        </p:txBody>
      </p:sp>
      <p:sp>
        <p:nvSpPr>
          <p:cNvPr id="3" name="Footer Placeholder 2"/>
          <p:cNvSpPr>
            <a:spLocks noGrp="1"/>
          </p:cNvSpPr>
          <p:nvPr>
            <p:ph type="ftr" sz="quarter" idx="11"/>
          </p:nvPr>
        </p:nvSpPr>
        <p:spPr/>
        <p:txBody>
          <a:bodyPr/>
          <a:lstStyle/>
          <a:p>
            <a:r>
              <a:rPr lang="en-US" smtClean="0"/>
              <a:t>Jean Yang @ POPL</a:t>
            </a:r>
            <a:endParaRPr lang="en-US" dirty="0"/>
          </a:p>
        </p:txBody>
      </p:sp>
    </p:spTree>
    <p:custDataLst>
      <p:tags r:id="rId1"/>
    </p:custDataLst>
    <p:extLst>
      <p:ext uri="{BB962C8B-B14F-4D97-AF65-F5344CB8AC3E}">
        <p14:creationId xmlns:p14="http://schemas.microsoft.com/office/powerpoint/2010/main" val="1768711680"/>
      </p:ext>
    </p:extLst>
  </p:cSld>
  <p:clrMapOvr>
    <a:masterClrMapping/>
  </p:clrMapOvr>
  <mc:AlternateContent xmlns:mc="http://schemas.openxmlformats.org/markup-compatibility/2006" xmlns:p14="http://schemas.microsoft.com/office/powerpoint/2010/main">
    <mc:Choice Requires="p14">
      <p:transition p14:dur="10" advTm="19335"/>
    </mc:Choice>
    <mc:Fallback xmlns="">
      <p:transition advTm="1933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33" grpId="0" animBg="1"/>
      <p:bldP spid="4" grpId="0"/>
      <p:bldP spid="47" grpId="0"/>
      <p:bldP spid="5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6986" y="4393951"/>
            <a:ext cx="477173" cy="6281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Right Arrow 46"/>
          <p:cNvSpPr/>
          <p:nvPr/>
        </p:nvSpPr>
        <p:spPr>
          <a:xfrm>
            <a:off x="3886201" y="2918455"/>
            <a:ext cx="2470754" cy="1670228"/>
          </a:xfrm>
          <a:prstGeom prst="rightArrow">
            <a:avLst>
              <a:gd name="adj1" fmla="val 72594"/>
              <a:gd name="adj2" fmla="val 30013"/>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t>getLocation</a:t>
            </a:r>
            <a:endParaRPr lang="en-US" sz="2800" dirty="0"/>
          </a:p>
        </p:txBody>
      </p:sp>
      <p:pic>
        <p:nvPicPr>
          <p:cNvPr id="49" name="Picture 2" descr="C:\Users\jeanyang\AppData\Local\Microsoft\Windows\Temporary Internet Files\Content.IE5\M39SQ24O\MC900433955[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3647" y="4068611"/>
            <a:ext cx="623353" cy="623353"/>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3" descr="C:\Users\jeanyang\AppData\Local\Microsoft\Windows\Temporary Internet Files\Content.IE5\ESANV5V7\MC900432609[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513043" y="4068611"/>
            <a:ext cx="592357" cy="592357"/>
          </a:xfrm>
          <a:prstGeom prst="rect">
            <a:avLst/>
          </a:prstGeom>
          <a:noFill/>
          <a:extLst>
            <a:ext uri="{909E8E84-426E-40DD-AFC4-6F175D3DCCD1}">
              <a14:hiddenFill xmlns:a14="http://schemas.microsoft.com/office/drawing/2010/main">
                <a:solidFill>
                  <a:srgbClr val="FFFFFF"/>
                </a:solidFill>
              </a14:hiddenFill>
            </a:ext>
          </a:extLst>
        </p:spPr>
      </p:pic>
      <p:sp>
        <p:nvSpPr>
          <p:cNvPr id="56" name="TextBox 55"/>
          <p:cNvSpPr txBox="1"/>
          <p:nvPr/>
        </p:nvSpPr>
        <p:spPr>
          <a:xfrm>
            <a:off x="4038600" y="4594430"/>
            <a:ext cx="1600200" cy="400110"/>
          </a:xfrm>
          <a:prstGeom prst="rect">
            <a:avLst/>
          </a:prstGeom>
          <a:noFill/>
        </p:spPr>
        <p:txBody>
          <a:bodyPr wrap="square" rtlCol="0">
            <a:spAutoFit/>
          </a:bodyPr>
          <a:lstStyle/>
          <a:p>
            <a:pPr algn="ctr"/>
            <a:r>
              <a:rPr lang="en-US" sz="2000" dirty="0" smtClean="0">
                <a:latin typeface="Gill Sans MT" pitchFamily="34" charset="0"/>
              </a:rPr>
              <a:t>Owner</a:t>
            </a:r>
          </a:p>
        </p:txBody>
      </p:sp>
      <p:sp>
        <p:nvSpPr>
          <p:cNvPr id="57" name="TextBox 56"/>
          <p:cNvSpPr txBox="1"/>
          <p:nvPr/>
        </p:nvSpPr>
        <p:spPr>
          <a:xfrm>
            <a:off x="5638800" y="4670630"/>
            <a:ext cx="1066800" cy="400110"/>
          </a:xfrm>
          <a:prstGeom prst="rect">
            <a:avLst/>
          </a:prstGeom>
          <a:noFill/>
        </p:spPr>
        <p:txBody>
          <a:bodyPr wrap="square" rtlCol="0">
            <a:spAutoFit/>
          </a:bodyPr>
          <a:lstStyle/>
          <a:p>
            <a:pPr algn="ctr"/>
            <a:r>
              <a:rPr lang="en-US" sz="2000" dirty="0" smtClean="0">
                <a:latin typeface="Gill Sans MT" pitchFamily="34" charset="0"/>
              </a:rPr>
              <a:t>Viewer</a:t>
            </a:r>
            <a:endParaRPr lang="en-US" sz="2000" dirty="0">
              <a:latin typeface="Gill Sans MT" pitchFamily="34" charset="0"/>
            </a:endParaRPr>
          </a:p>
        </p:txBody>
      </p:sp>
      <p:sp>
        <p:nvSpPr>
          <p:cNvPr id="3" name="TextBox 2"/>
          <p:cNvSpPr txBox="1"/>
          <p:nvPr/>
        </p:nvSpPr>
        <p:spPr>
          <a:xfrm>
            <a:off x="3895725" y="5257800"/>
            <a:ext cx="3267075" cy="1200329"/>
          </a:xfrm>
          <a:prstGeom prst="rect">
            <a:avLst/>
          </a:prstGeom>
          <a:noFill/>
        </p:spPr>
        <p:txBody>
          <a:bodyPr wrap="square" rtlCol="0">
            <a:spAutoFit/>
          </a:bodyPr>
          <a:lstStyle/>
          <a:p>
            <a:r>
              <a:rPr lang="en-US" sz="3600" dirty="0" smtClean="0">
                <a:solidFill>
                  <a:srgbClr val="C00000"/>
                </a:solidFill>
                <a:latin typeface="Gill Sans MT" pitchFamily="34" charset="0"/>
              </a:rPr>
              <a:t>Which policies apply where?</a:t>
            </a:r>
            <a:endParaRPr lang="en-US" sz="3600" dirty="0">
              <a:solidFill>
                <a:srgbClr val="C00000"/>
              </a:solidFill>
              <a:latin typeface="Gill Sans MT" pitchFamily="34" charset="0"/>
            </a:endParaRPr>
          </a:p>
        </p:txBody>
      </p:sp>
      <p:sp>
        <p:nvSpPr>
          <p:cNvPr id="42" name="TextBox 41"/>
          <p:cNvSpPr txBox="1"/>
          <p:nvPr/>
        </p:nvSpPr>
        <p:spPr>
          <a:xfrm>
            <a:off x="6477000" y="1489101"/>
            <a:ext cx="2348741" cy="1200329"/>
          </a:xfrm>
          <a:prstGeom prst="rect">
            <a:avLst/>
          </a:prstGeom>
          <a:noFill/>
        </p:spPr>
        <p:txBody>
          <a:bodyPr wrap="square" rtlCol="0">
            <a:spAutoFit/>
          </a:bodyPr>
          <a:lstStyle/>
          <a:p>
            <a:r>
              <a:rPr lang="en-US" sz="3600" dirty="0" smtClean="0">
                <a:solidFill>
                  <a:srgbClr val="C00000"/>
                </a:solidFill>
                <a:latin typeface="Gill Sans MT" pitchFamily="34" charset="0"/>
              </a:rPr>
              <a:t>Policy interaction?</a:t>
            </a:r>
            <a:endParaRPr lang="en-US" sz="3600" dirty="0">
              <a:solidFill>
                <a:srgbClr val="C00000"/>
              </a:solidFill>
              <a:latin typeface="Gill Sans MT" pitchFamily="34" charset="0"/>
            </a:endParaRPr>
          </a:p>
        </p:txBody>
      </p:sp>
      <p:pic>
        <p:nvPicPr>
          <p:cNvPr id="23" name="Picture 2" descr="C:\Users\jeanyang\AppData\Local\Microsoft\Windows\Temporary Internet Files\Content.IE5\M39SQ24O\MC90043395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651370" y="3948526"/>
            <a:ext cx="1444208" cy="1444208"/>
          </a:xfrm>
          <a:prstGeom prst="rect">
            <a:avLst/>
          </a:prstGeom>
          <a:noFill/>
          <a:extLst>
            <a:ext uri="{909E8E84-426E-40DD-AFC4-6F175D3DCCD1}">
              <a14:hiddenFill xmlns:a14="http://schemas.microsoft.com/office/drawing/2010/main">
                <a:solidFill>
                  <a:srgbClr val="FFFFFF"/>
                </a:solidFill>
              </a14:hiddenFill>
            </a:ext>
          </a:extLst>
        </p:spPr>
      </p:pic>
      <p:sp>
        <p:nvSpPr>
          <p:cNvPr id="25" name="Title 2"/>
          <p:cNvSpPr>
            <a:spLocks noGrp="1"/>
          </p:cNvSpPr>
          <p:nvPr>
            <p:ph type="title"/>
          </p:nvPr>
        </p:nvSpPr>
        <p:spPr>
          <a:xfrm>
            <a:off x="457200" y="274638"/>
            <a:ext cx="8229600" cy="1143000"/>
          </a:xfrm>
        </p:spPr>
        <p:txBody>
          <a:bodyPr/>
          <a:lstStyle/>
          <a:p>
            <a:r>
              <a:rPr lang="en-US" dirty="0" smtClean="0"/>
              <a:t>Finer-Grained </a:t>
            </a:r>
            <a:r>
              <a:rPr lang="en-US" dirty="0"/>
              <a:t>P</a:t>
            </a:r>
            <a:r>
              <a:rPr lang="en-US" dirty="0" smtClean="0"/>
              <a:t>olicies</a:t>
            </a:r>
            <a:endParaRPr lang="en-US" dirty="0"/>
          </a:p>
        </p:txBody>
      </p:sp>
      <p:grpSp>
        <p:nvGrpSpPr>
          <p:cNvPr id="27" name="Group 26"/>
          <p:cNvGrpSpPr/>
          <p:nvPr/>
        </p:nvGrpSpPr>
        <p:grpSpPr>
          <a:xfrm>
            <a:off x="648607" y="3477730"/>
            <a:ext cx="1828572" cy="1828572"/>
            <a:chOff x="2867432" y="2667228"/>
            <a:chExt cx="1828572" cy="1828572"/>
          </a:xfrm>
        </p:grpSpPr>
        <p:pic>
          <p:nvPicPr>
            <p:cNvPr id="28" name="Picture 3" descr="C:\Users\jeanyang\AppData\Local\Microsoft\Windows\Temporary Internet Files\Content.IE5\ESANV5V7\MC900432609[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867432" y="2667228"/>
              <a:ext cx="1828572" cy="1828572"/>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p:cNvSpPr txBox="1"/>
            <p:nvPr/>
          </p:nvSpPr>
          <p:spPr>
            <a:xfrm>
              <a:off x="3324518" y="3907534"/>
              <a:ext cx="914400" cy="369332"/>
            </a:xfrm>
            <a:prstGeom prst="rect">
              <a:avLst/>
            </a:prstGeom>
            <a:noFill/>
          </p:spPr>
          <p:txBody>
            <a:bodyPr wrap="square" rtlCol="0">
              <a:spAutoFit/>
            </a:bodyPr>
            <a:lstStyle/>
            <a:p>
              <a:pPr algn="ctr"/>
              <a:r>
                <a:rPr lang="en-US" b="1" dirty="0" smtClean="0">
                  <a:solidFill>
                    <a:schemeClr val="bg1"/>
                  </a:solidFill>
                  <a:latin typeface="Gill Sans MT" pitchFamily="34" charset="0"/>
                </a:rPr>
                <a:t>Alice</a:t>
              </a:r>
              <a:endParaRPr lang="en-US" b="1" dirty="0">
                <a:solidFill>
                  <a:schemeClr val="bg1"/>
                </a:solidFill>
                <a:latin typeface="Gill Sans MT" pitchFamily="34" charset="0"/>
              </a:endParaRPr>
            </a:p>
          </p:txBody>
        </p:sp>
      </p:grpSp>
      <p:sp>
        <p:nvSpPr>
          <p:cNvPr id="29" name="Rounded Rectangular Callout 28"/>
          <p:cNvSpPr/>
          <p:nvPr/>
        </p:nvSpPr>
        <p:spPr>
          <a:xfrm>
            <a:off x="438149" y="1371600"/>
            <a:ext cx="1752601" cy="1648703"/>
          </a:xfrm>
          <a:prstGeom prst="wedgeRoundRectCallout">
            <a:avLst>
              <a:gd name="adj1" fmla="val -7630"/>
              <a:gd name="adj2" fmla="val 7681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Only my friends can see my location.</a:t>
            </a:r>
            <a:endParaRPr lang="en-US" sz="2400" dirty="0">
              <a:solidFill>
                <a:schemeClr val="tx1"/>
              </a:solidFill>
              <a:latin typeface="Gill Sans MT" pitchFamily="34" charset="0"/>
            </a:endParaRPr>
          </a:p>
        </p:txBody>
      </p:sp>
      <p:grpSp>
        <p:nvGrpSpPr>
          <p:cNvPr id="45" name="Group 44"/>
          <p:cNvGrpSpPr/>
          <p:nvPr/>
        </p:nvGrpSpPr>
        <p:grpSpPr>
          <a:xfrm>
            <a:off x="2343150" y="2357862"/>
            <a:ext cx="933450" cy="1228725"/>
            <a:chOff x="2209800" y="2357862"/>
            <a:chExt cx="933450" cy="1228725"/>
          </a:xfrm>
        </p:grpSpPr>
        <p:pic>
          <p:nvPicPr>
            <p:cNvPr id="4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357862"/>
              <a:ext cx="93345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 name="TextBox 47"/>
            <p:cNvSpPr txBox="1"/>
            <p:nvPr/>
          </p:nvSpPr>
          <p:spPr>
            <a:xfrm>
              <a:off x="2376949" y="2438400"/>
              <a:ext cx="628650" cy="523220"/>
            </a:xfrm>
            <a:prstGeom prst="rect">
              <a:avLst/>
            </a:prstGeom>
            <a:noFill/>
          </p:spPr>
          <p:txBody>
            <a:bodyPr wrap="square" rtlCol="0">
              <a:spAutoFit/>
            </a:bodyPr>
            <a:lstStyle/>
            <a:p>
              <a:pPr algn="ctr"/>
              <a:r>
                <a:rPr lang="en-US" sz="2800" dirty="0" smtClean="0">
                  <a:latin typeface="Gill Sans MT" pitchFamily="34" charset="0"/>
                </a:rPr>
                <a:t>A</a:t>
              </a:r>
              <a:endParaRPr lang="en-US" sz="2800" dirty="0">
                <a:latin typeface="Gill Sans MT" pitchFamily="34" charset="0"/>
              </a:endParaRPr>
            </a:p>
          </p:txBody>
        </p:sp>
      </p:grpSp>
      <p:sp>
        <p:nvSpPr>
          <p:cNvPr id="37" name="Rounded Rectangular Callout 36"/>
          <p:cNvSpPr/>
          <p:nvPr/>
        </p:nvSpPr>
        <p:spPr>
          <a:xfrm>
            <a:off x="3886199" y="1214807"/>
            <a:ext cx="1752601" cy="1648703"/>
          </a:xfrm>
          <a:prstGeom prst="wedgeRoundRectCallout">
            <a:avLst>
              <a:gd name="adj1" fmla="val -95291"/>
              <a:gd name="adj2" fmla="val 89775"/>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Gill Sans MT" pitchFamily="34" charset="0"/>
              </a:rPr>
              <a:t>Only members know this exists.</a:t>
            </a:r>
            <a:endParaRPr lang="en-US" sz="2400" dirty="0">
              <a:solidFill>
                <a:schemeClr val="tx1"/>
              </a:solidFill>
              <a:latin typeface="Gill Sans MT" pitchFamily="34" charset="0"/>
            </a:endParaRPr>
          </a:p>
        </p:txBody>
      </p:sp>
      <p:sp>
        <p:nvSpPr>
          <p:cNvPr id="5" name="Rectangle 4"/>
          <p:cNvSpPr/>
          <p:nvPr/>
        </p:nvSpPr>
        <p:spPr>
          <a:xfrm>
            <a:off x="2286000" y="3595603"/>
            <a:ext cx="1071101" cy="7691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sz="2400" dirty="0" smtClean="0">
                <a:solidFill>
                  <a:schemeClr val="tx1"/>
                </a:solidFill>
                <a:latin typeface="Gill Sans MT" pitchFamily="34" charset="0"/>
              </a:rPr>
              <a:t>Secret club</a:t>
            </a:r>
            <a:endParaRPr lang="en-US" sz="2400" dirty="0">
              <a:solidFill>
                <a:schemeClr val="tx1"/>
              </a:solidFill>
              <a:latin typeface="Gill Sans MT" pitchFamily="34" charset="0"/>
            </a:endParaRPr>
          </a:p>
        </p:txBody>
      </p:sp>
      <p:pic>
        <p:nvPicPr>
          <p:cNvPr id="6149" name="Picture 5" descr="C:\Users\jeanyang\AppData\Local\Microsoft\Windows\Temporary Internet Files\Content.IE5\BORHUVZQ\MC900340824[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048915" y="4108580"/>
            <a:ext cx="684885" cy="684885"/>
          </a:xfrm>
          <a:prstGeom prst="rect">
            <a:avLst/>
          </a:prstGeom>
          <a:noFill/>
          <a:extLst>
            <a:ext uri="{909E8E84-426E-40DD-AFC4-6F175D3DCCD1}">
              <a14:hiddenFill xmlns:a14="http://schemas.microsoft.com/office/drawing/2010/main">
                <a:solidFill>
                  <a:srgbClr val="FFFFFF"/>
                </a:solidFill>
              </a14:hiddenFill>
            </a:ext>
          </a:extLst>
        </p:spPr>
      </p:pic>
      <p:grpSp>
        <p:nvGrpSpPr>
          <p:cNvPr id="60" name="Group 59"/>
          <p:cNvGrpSpPr/>
          <p:nvPr/>
        </p:nvGrpSpPr>
        <p:grpSpPr>
          <a:xfrm>
            <a:off x="6534150" y="2669797"/>
            <a:ext cx="933450" cy="1228725"/>
            <a:chOff x="2209800" y="2357862"/>
            <a:chExt cx="933450" cy="1228725"/>
          </a:xfrm>
        </p:grpSpPr>
        <p:pic>
          <p:nvPicPr>
            <p:cNvPr id="6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357862"/>
              <a:ext cx="93345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TextBox 61"/>
            <p:cNvSpPr txBox="1"/>
            <p:nvPr/>
          </p:nvSpPr>
          <p:spPr>
            <a:xfrm>
              <a:off x="2376949" y="2438400"/>
              <a:ext cx="628650" cy="523220"/>
            </a:xfrm>
            <a:prstGeom prst="rect">
              <a:avLst/>
            </a:prstGeom>
            <a:noFill/>
          </p:spPr>
          <p:txBody>
            <a:bodyPr wrap="square" rtlCol="0">
              <a:spAutoFit/>
            </a:bodyPr>
            <a:lstStyle/>
            <a:p>
              <a:pPr algn="ctr"/>
              <a:r>
                <a:rPr lang="en-US" sz="2800" dirty="0" smtClean="0">
                  <a:latin typeface="Gill Sans MT" pitchFamily="34" charset="0"/>
                </a:rPr>
                <a:t>A</a:t>
              </a:r>
              <a:endParaRPr lang="en-US" sz="2800" dirty="0">
                <a:latin typeface="Gill Sans MT" pitchFamily="34" charset="0"/>
              </a:endParaRPr>
            </a:p>
          </p:txBody>
        </p:sp>
      </p:grpSp>
      <p:sp>
        <p:nvSpPr>
          <p:cNvPr id="63" name="Rectangle 62"/>
          <p:cNvSpPr/>
          <p:nvPr/>
        </p:nvSpPr>
        <p:spPr>
          <a:xfrm>
            <a:off x="6477000" y="3907538"/>
            <a:ext cx="1071101" cy="7691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smtClean="0">
                <a:solidFill>
                  <a:schemeClr val="tx1"/>
                </a:solidFill>
                <a:latin typeface="Gill Sans MT" pitchFamily="34" charset="0"/>
              </a:rPr>
              <a:t>Diner</a:t>
            </a:r>
            <a:endParaRPr lang="en-US" sz="2400" dirty="0">
              <a:solidFill>
                <a:schemeClr val="tx1"/>
              </a:solidFill>
              <a:latin typeface="Gill Sans MT" pitchFamily="34" charset="0"/>
            </a:endParaRPr>
          </a:p>
        </p:txBody>
      </p:sp>
      <p:sp>
        <p:nvSpPr>
          <p:cNvPr id="31" name="TextBox 30"/>
          <p:cNvSpPr txBox="1"/>
          <p:nvPr/>
        </p:nvSpPr>
        <p:spPr>
          <a:xfrm>
            <a:off x="7409160" y="5302316"/>
            <a:ext cx="1430040" cy="830997"/>
          </a:xfrm>
          <a:prstGeom prst="rect">
            <a:avLst/>
          </a:prstGeom>
          <a:noFill/>
        </p:spPr>
        <p:txBody>
          <a:bodyPr wrap="square" rtlCol="0">
            <a:spAutoFit/>
          </a:bodyPr>
          <a:lstStyle/>
          <a:p>
            <a:pPr algn="r"/>
            <a:r>
              <a:rPr lang="en-US" sz="2400" dirty="0" smtClean="0">
                <a:latin typeface="Gill Sans MT" pitchFamily="34" charset="0"/>
              </a:rPr>
              <a:t>Not a member!</a:t>
            </a:r>
            <a:endParaRPr lang="en-US" sz="2400" dirty="0">
              <a:latin typeface="Gill Sans MT" pitchFamily="34" charset="0"/>
            </a:endParaRPr>
          </a:p>
        </p:txBody>
      </p:sp>
      <p:sp>
        <p:nvSpPr>
          <p:cNvPr id="32" name="TextBox 31"/>
          <p:cNvSpPr txBox="1"/>
          <p:nvPr/>
        </p:nvSpPr>
        <p:spPr>
          <a:xfrm>
            <a:off x="4038600" y="4930914"/>
            <a:ext cx="1600200" cy="400110"/>
          </a:xfrm>
          <a:prstGeom prst="rect">
            <a:avLst/>
          </a:prstGeom>
          <a:noFill/>
        </p:spPr>
        <p:txBody>
          <a:bodyPr wrap="square" rtlCol="0">
            <a:spAutoFit/>
          </a:bodyPr>
          <a:lstStyle/>
          <a:p>
            <a:pPr algn="ctr"/>
            <a:r>
              <a:rPr lang="en-US" sz="2000" dirty="0" smtClean="0">
                <a:latin typeface="Gill Sans MT" pitchFamily="34" charset="0"/>
              </a:rPr>
              <a:t>Locations</a:t>
            </a:r>
            <a:endParaRPr lang="en-US" sz="2000" dirty="0">
              <a:latin typeface="Gill Sans MT" pitchFamily="34" charset="0"/>
            </a:endParaRPr>
          </a:p>
        </p:txBody>
      </p:sp>
      <p:sp>
        <p:nvSpPr>
          <p:cNvPr id="2" name="Slide Number Placeholder 1"/>
          <p:cNvSpPr>
            <a:spLocks noGrp="1"/>
          </p:cNvSpPr>
          <p:nvPr>
            <p:ph type="sldNum" sz="quarter" idx="12"/>
          </p:nvPr>
        </p:nvSpPr>
        <p:spPr/>
        <p:txBody>
          <a:bodyPr/>
          <a:lstStyle/>
          <a:p>
            <a:fld id="{AE215CCB-3876-432A-9723-473B512A9DFC}" type="slidenum">
              <a:rPr lang="en-US" smtClean="0"/>
              <a:pPr/>
              <a:t>5</a:t>
            </a:fld>
            <a:endParaRPr lang="en-US"/>
          </a:p>
        </p:txBody>
      </p:sp>
      <p:sp>
        <p:nvSpPr>
          <p:cNvPr id="4" name="Footer Placeholder 3"/>
          <p:cNvSpPr>
            <a:spLocks noGrp="1"/>
          </p:cNvSpPr>
          <p:nvPr>
            <p:ph type="ftr" sz="quarter" idx="11"/>
          </p:nvPr>
        </p:nvSpPr>
        <p:spPr/>
        <p:txBody>
          <a:bodyPr/>
          <a:lstStyle/>
          <a:p>
            <a:r>
              <a:rPr lang="en-US" smtClean="0"/>
              <a:t>Jean Yang @ POPL</a:t>
            </a:r>
            <a:endParaRPr lang="en-US" dirty="0"/>
          </a:p>
        </p:txBody>
      </p:sp>
    </p:spTree>
    <p:custDataLst>
      <p:tags r:id="rId1"/>
    </p:custDataLst>
    <p:extLst>
      <p:ext uri="{BB962C8B-B14F-4D97-AF65-F5344CB8AC3E}">
        <p14:creationId xmlns:p14="http://schemas.microsoft.com/office/powerpoint/2010/main" val="2251455822"/>
      </p:ext>
    </p:extLst>
  </p:cSld>
  <p:clrMapOvr>
    <a:masterClrMapping/>
  </p:clrMapOvr>
  <mc:AlternateContent xmlns:mc="http://schemas.openxmlformats.org/markup-compatibility/2006" xmlns:p14="http://schemas.microsoft.com/office/powerpoint/2010/main">
    <mc:Choice Requires="p14">
      <p:transition p14:dur="10" advTm="52906"/>
    </mc:Choice>
    <mc:Fallback xmlns="">
      <p:transition advTm="5290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2" grpId="0"/>
      <p:bldP spid="63" grpId="0" animBg="1"/>
      <p:bldP spid="31" grpId="0"/>
      <p:bldP spid="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Programmer Burden</a:t>
            </a:r>
            <a:endParaRPr lang="en-US" dirty="0"/>
          </a:p>
        </p:txBody>
      </p:sp>
      <p:sp>
        <p:nvSpPr>
          <p:cNvPr id="4" name="Slide Number Placeholder 3"/>
          <p:cNvSpPr>
            <a:spLocks noGrp="1"/>
          </p:cNvSpPr>
          <p:nvPr>
            <p:ph type="sldNum" sz="quarter" idx="12"/>
          </p:nvPr>
        </p:nvSpPr>
        <p:spPr/>
        <p:txBody>
          <a:bodyPr/>
          <a:lstStyle/>
          <a:p>
            <a:fld id="{AE215CCB-3876-432A-9723-473B512A9DFC}" type="slidenum">
              <a:rPr lang="en-US" smtClean="0"/>
              <a:pPr/>
              <a:t>6</a:t>
            </a:fld>
            <a:endParaRPr lang="en-US"/>
          </a:p>
        </p:txBody>
      </p:sp>
      <p:sp>
        <p:nvSpPr>
          <p:cNvPr id="5" name="Content Placeholder 2"/>
          <p:cNvSpPr>
            <a:spLocks noGrp="1"/>
          </p:cNvSpPr>
          <p:nvPr>
            <p:ph idx="1"/>
          </p:nvPr>
        </p:nvSpPr>
        <p:spPr>
          <a:xfrm>
            <a:off x="457200" y="1421488"/>
            <a:ext cx="8229600" cy="3047999"/>
          </a:xfrm>
        </p:spPr>
        <p:txBody>
          <a:bodyPr>
            <a:normAutofit/>
          </a:bodyPr>
          <a:lstStyle/>
          <a:p>
            <a:pPr marL="0" indent="0">
              <a:buNone/>
            </a:pPr>
            <a:r>
              <a:rPr lang="en-US" sz="2000" b="1" dirty="0" err="1" smtClean="0">
                <a:solidFill>
                  <a:schemeClr val="tx2"/>
                </a:solidFill>
                <a:latin typeface="Courier New" pitchFamily="49" charset="0"/>
                <a:cs typeface="Courier New" pitchFamily="49" charset="0"/>
              </a:rPr>
              <a:t>def</a:t>
            </a: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getLocation</a:t>
            </a:r>
            <a:r>
              <a:rPr lang="en-US" sz="2000" b="1" dirty="0">
                <a:latin typeface="Courier New" pitchFamily="49" charset="0"/>
                <a:cs typeface="Courier New" pitchFamily="49" charset="0"/>
              </a:rPr>
              <a:t> </a:t>
            </a:r>
            <a:r>
              <a:rPr lang="en-US" sz="2000" b="1" dirty="0" smtClean="0">
                <a:latin typeface="Courier New" pitchFamily="49" charset="0"/>
                <a:cs typeface="Courier New" pitchFamily="49" charset="0"/>
              </a:rPr>
              <a:t>(user</a:t>
            </a:r>
            <a:r>
              <a:rPr lang="en-US" sz="2000" b="1" dirty="0" smtClean="0">
                <a:solidFill>
                  <a:schemeClr val="bg1">
                    <a:lumMod val="50000"/>
                  </a:schemeClr>
                </a:solidFill>
                <a:latin typeface="Courier New" pitchFamily="49" charset="0"/>
                <a:cs typeface="Courier New" pitchFamily="49" charset="0"/>
              </a:rPr>
              <a:t>: User</a:t>
            </a:r>
            <a:r>
              <a:rPr lang="en-US" sz="2000" b="1" dirty="0" smtClean="0">
                <a:latin typeface="Courier New" pitchFamily="49" charset="0"/>
                <a:cs typeface="Courier New" pitchFamily="49" charset="0"/>
              </a:rPr>
              <a:t>) (viewer</a:t>
            </a:r>
            <a:r>
              <a:rPr lang="en-US" sz="2000" b="1" dirty="0" smtClean="0">
                <a:solidFill>
                  <a:schemeClr val="bg1">
                    <a:lumMod val="50000"/>
                  </a:schemeClr>
                </a:solidFill>
                <a:latin typeface="Courier New" pitchFamily="49" charset="0"/>
                <a:cs typeface="Courier New" pitchFamily="49" charset="0"/>
              </a:rPr>
              <a:t>: User</a:t>
            </a:r>
            <a:r>
              <a:rPr lang="en-US" sz="2000" b="1" dirty="0" smtClean="0">
                <a:latin typeface="Courier New" pitchFamily="49" charset="0"/>
                <a:cs typeface="Courier New" pitchFamily="49" charset="0"/>
              </a:rPr>
              <a:t>)</a:t>
            </a:r>
          </a:p>
          <a:p>
            <a:pPr marL="0" indent="0">
              <a:buNone/>
            </a:pPr>
            <a:r>
              <a:rPr lang="en-US" sz="2000" b="1" dirty="0" smtClean="0">
                <a:latin typeface="Courier New" pitchFamily="49" charset="0"/>
                <a:cs typeface="Courier New" pitchFamily="49" charset="0"/>
              </a:rPr>
              <a:t>  </a:t>
            </a:r>
            <a:r>
              <a:rPr lang="en-US" sz="2000" b="1" dirty="0" smtClean="0">
                <a:solidFill>
                  <a:schemeClr val="bg1">
                    <a:lumMod val="50000"/>
                  </a:schemeClr>
                </a:solidFill>
                <a:latin typeface="Courier New" pitchFamily="49" charset="0"/>
                <a:cs typeface="Courier New" pitchFamily="49" charset="0"/>
              </a:rPr>
              <a:t>: Location </a:t>
            </a:r>
            <a:r>
              <a:rPr lang="en-US" sz="2000" b="1" dirty="0" smtClean="0">
                <a:latin typeface="Courier New" pitchFamily="49" charset="0"/>
                <a:cs typeface="Courier New" pitchFamily="49" charset="0"/>
              </a:rPr>
              <a:t>= {</a:t>
            </a:r>
          </a:p>
          <a:p>
            <a:pPr marL="0" indent="0">
              <a:buNone/>
            </a:pPr>
            <a:r>
              <a:rPr lang="en-US" sz="2000" b="1" dirty="0">
                <a:latin typeface="Courier New" pitchFamily="49" charset="0"/>
                <a:cs typeface="Courier New" pitchFamily="49" charset="0"/>
              </a:rPr>
              <a:t> </a:t>
            </a:r>
            <a:r>
              <a:rPr lang="en-US" sz="2000" b="1" dirty="0" smtClean="0">
                <a:latin typeface="Courier New" pitchFamily="49" charset="0"/>
                <a:cs typeface="Courier New" pitchFamily="49" charset="0"/>
              </a:rPr>
              <a:t> </a:t>
            </a:r>
            <a:r>
              <a:rPr lang="en-US" sz="2000" b="1" dirty="0" smtClean="0">
                <a:solidFill>
                  <a:schemeClr val="tx2"/>
                </a:solidFill>
                <a:latin typeface="Courier New" pitchFamily="49" charset="0"/>
                <a:cs typeface="Courier New" pitchFamily="49" charset="0"/>
              </a:rPr>
              <a:t>if</a:t>
            </a: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isFriends</a:t>
            </a:r>
            <a:r>
              <a:rPr lang="en-US" sz="2000" b="1" dirty="0" smtClean="0">
                <a:latin typeface="Courier New" pitchFamily="49" charset="0"/>
                <a:cs typeface="Courier New" pitchFamily="49" charset="0"/>
              </a:rPr>
              <a:t> user viewer) {</a:t>
            </a:r>
          </a:p>
          <a:p>
            <a:pPr marL="0" indent="0">
              <a:buNone/>
            </a:pPr>
            <a:r>
              <a:rPr lang="en-US" sz="2000" b="1" dirty="0" smtClean="0">
                <a:latin typeface="Courier New" pitchFamily="49" charset="0"/>
                <a:cs typeface="Courier New" pitchFamily="49" charset="0"/>
              </a:rPr>
              <a:t>	</a:t>
            </a:r>
            <a:r>
              <a:rPr lang="en-US" sz="2000" b="1" dirty="0" smtClean="0">
                <a:solidFill>
                  <a:schemeClr val="tx2"/>
                </a:solidFill>
                <a:latin typeface="Courier New" pitchFamily="49" charset="0"/>
                <a:cs typeface="Courier New" pitchFamily="49" charset="0"/>
              </a:rPr>
              <a:t>if</a:t>
            </a: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canSee</a:t>
            </a: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user.location</a:t>
            </a:r>
            <a:r>
              <a:rPr lang="en-US" sz="2000" b="1" dirty="0" smtClean="0">
                <a:latin typeface="Courier New" pitchFamily="49" charset="0"/>
                <a:cs typeface="Courier New" pitchFamily="49" charset="0"/>
              </a:rPr>
              <a:t> viewer) {</a:t>
            </a:r>
          </a:p>
          <a:p>
            <a:pPr marL="0" indent="0">
              <a:buNone/>
            </a:pP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user.location</a:t>
            </a:r>
            <a:r>
              <a:rPr lang="en-US" sz="2000" b="1" dirty="0" smtClean="0">
                <a:latin typeface="Courier New" pitchFamily="49" charset="0"/>
                <a:cs typeface="Courier New" pitchFamily="49" charset="0"/>
              </a:rPr>
              <a:t>;</a:t>
            </a:r>
            <a:endParaRPr lang="en-US" sz="2000" b="1" dirty="0">
              <a:latin typeface="Courier New" pitchFamily="49" charset="0"/>
              <a:cs typeface="Courier New" pitchFamily="49" charset="0"/>
            </a:endParaRPr>
          </a:p>
          <a:p>
            <a:pPr marL="0" indent="0">
              <a:buNone/>
            </a:pPr>
            <a:r>
              <a:rPr lang="en-US" sz="2000" b="1" dirty="0" smtClean="0">
                <a:latin typeface="Courier New" pitchFamily="49" charset="0"/>
                <a:cs typeface="Courier New" pitchFamily="49" charset="0"/>
              </a:rPr>
              <a:t>	} </a:t>
            </a:r>
            <a:r>
              <a:rPr lang="en-US" sz="2000" b="1" dirty="0" smtClean="0">
                <a:solidFill>
                  <a:schemeClr val="tx2"/>
                </a:solidFill>
                <a:latin typeface="Courier New" pitchFamily="49" charset="0"/>
                <a:cs typeface="Courier New" pitchFamily="49" charset="0"/>
              </a:rPr>
              <a:t>else </a:t>
            </a:r>
            <a:r>
              <a:rPr lang="en-US" sz="2000" b="1" dirty="0" smtClean="0">
                <a:latin typeface="Courier New" pitchFamily="49" charset="0"/>
                <a:cs typeface="Courier New" pitchFamily="49" charset="0"/>
              </a:rPr>
              <a:t>{ scrub(</a:t>
            </a:r>
            <a:r>
              <a:rPr lang="en-US" sz="2000" b="1" dirty="0" err="1" smtClean="0">
                <a:latin typeface="Courier New" pitchFamily="49" charset="0"/>
                <a:cs typeface="Courier New" pitchFamily="49" charset="0"/>
              </a:rPr>
              <a:t>user.location</a:t>
            </a:r>
            <a:r>
              <a:rPr lang="en-US" sz="2000" b="1" dirty="0" smtClean="0">
                <a:latin typeface="Courier New" pitchFamily="49" charset="0"/>
                <a:cs typeface="Courier New" pitchFamily="49" charset="0"/>
              </a:rPr>
              <a:t>, “Diner”); }</a:t>
            </a:r>
            <a:endParaRPr lang="en-US" sz="2000" b="1" dirty="0">
              <a:latin typeface="Courier New" pitchFamily="49" charset="0"/>
              <a:cs typeface="Courier New" pitchFamily="49" charset="0"/>
            </a:endParaRPr>
          </a:p>
          <a:p>
            <a:pPr marL="0" indent="0">
              <a:buNone/>
            </a:pPr>
            <a:r>
              <a:rPr lang="en-US" sz="2000" b="1" dirty="0" smtClean="0">
                <a:latin typeface="Courier New" pitchFamily="49" charset="0"/>
                <a:cs typeface="Courier New" pitchFamily="49" charset="0"/>
              </a:rPr>
              <a:t>  } </a:t>
            </a:r>
            <a:r>
              <a:rPr lang="en-US" sz="2000" b="1" dirty="0" smtClean="0">
                <a:solidFill>
                  <a:schemeClr val="tx2"/>
                </a:solidFill>
                <a:latin typeface="Courier New" pitchFamily="49" charset="0"/>
                <a:cs typeface="Courier New" pitchFamily="49" charset="0"/>
              </a:rPr>
              <a:t>else</a:t>
            </a:r>
            <a:r>
              <a:rPr lang="en-US" sz="2000" b="1" dirty="0" smtClean="0">
                <a:latin typeface="Courier New" pitchFamily="49" charset="0"/>
                <a:cs typeface="Courier New" pitchFamily="49" charset="0"/>
              </a:rPr>
              <a:t> { </a:t>
            </a:r>
            <a:r>
              <a:rPr lang="en-US" sz="2000" b="1" dirty="0" err="1" smtClean="0">
                <a:latin typeface="Courier New" pitchFamily="49" charset="0"/>
                <a:cs typeface="Courier New" pitchFamily="49" charset="0"/>
              </a:rPr>
              <a:t>undisclosedLocation</a:t>
            </a:r>
            <a:r>
              <a:rPr lang="en-US" sz="2000" b="1" dirty="0" smtClean="0">
                <a:latin typeface="Courier New" pitchFamily="49" charset="0"/>
                <a:cs typeface="Courier New" pitchFamily="49" charset="0"/>
              </a:rPr>
              <a:t>; }</a:t>
            </a:r>
            <a:endParaRPr lang="en-US" sz="2000" b="1" dirty="0">
              <a:latin typeface="Courier New" pitchFamily="49" charset="0"/>
              <a:cs typeface="Courier New" pitchFamily="49" charset="0"/>
            </a:endParaRPr>
          </a:p>
          <a:p>
            <a:pPr marL="0" indent="0">
              <a:buNone/>
            </a:pPr>
            <a:r>
              <a:rPr lang="en-US" sz="2000" b="1" dirty="0" smtClean="0">
                <a:latin typeface="Courier New" pitchFamily="49" charset="0"/>
                <a:cs typeface="Courier New" pitchFamily="49" charset="0"/>
              </a:rPr>
              <a:t>}</a:t>
            </a:r>
            <a:endParaRPr lang="en-US" sz="2000" b="1" dirty="0">
              <a:latin typeface="Courier New" pitchFamily="49" charset="0"/>
              <a:cs typeface="Courier New" pitchFamily="49" charset="0"/>
            </a:endParaRPr>
          </a:p>
        </p:txBody>
      </p:sp>
      <p:sp>
        <p:nvSpPr>
          <p:cNvPr id="7" name="Rectangle 6"/>
          <p:cNvSpPr/>
          <p:nvPr/>
        </p:nvSpPr>
        <p:spPr>
          <a:xfrm>
            <a:off x="1447800" y="2183487"/>
            <a:ext cx="3228975" cy="304800"/>
          </a:xfrm>
          <a:prstGeom prst="rect">
            <a:avLst/>
          </a:prstGeom>
          <a:solidFill>
            <a:schemeClr val="accent3">
              <a:lumMod val="7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057400" y="2564487"/>
            <a:ext cx="4114800" cy="304800"/>
          </a:xfrm>
          <a:prstGeom prst="rect">
            <a:avLst/>
          </a:prstGeom>
          <a:solidFill>
            <a:schemeClr val="accent3">
              <a:lumMod val="7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695449" y="2945487"/>
            <a:ext cx="2047875" cy="304800"/>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762250" y="3326487"/>
            <a:ext cx="4476750" cy="304800"/>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181224" y="3707487"/>
            <a:ext cx="2943225" cy="304800"/>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105400" y="2020907"/>
            <a:ext cx="1371600" cy="523220"/>
          </a:xfrm>
          <a:prstGeom prst="rect">
            <a:avLst/>
          </a:prstGeom>
          <a:noFill/>
        </p:spPr>
        <p:txBody>
          <a:bodyPr wrap="square" rtlCol="0">
            <a:spAutoFit/>
          </a:bodyPr>
          <a:lstStyle/>
          <a:p>
            <a:pPr algn="r"/>
            <a:r>
              <a:rPr lang="en-US" sz="2800" dirty="0" smtClean="0">
                <a:solidFill>
                  <a:schemeClr val="accent3">
                    <a:lumMod val="75000"/>
                  </a:schemeClr>
                </a:solidFill>
                <a:latin typeface="Gill Sans MT" pitchFamily="34" charset="0"/>
              </a:rPr>
              <a:t>Policies</a:t>
            </a:r>
            <a:endParaRPr lang="en-US" sz="2800" dirty="0">
              <a:solidFill>
                <a:schemeClr val="accent3">
                  <a:lumMod val="75000"/>
                </a:schemeClr>
              </a:solidFill>
              <a:latin typeface="Gill Sans MT" pitchFamily="34" charset="0"/>
            </a:endParaRPr>
          </a:p>
        </p:txBody>
      </p:sp>
      <p:sp>
        <p:nvSpPr>
          <p:cNvPr id="13" name="TextBox 12"/>
          <p:cNvSpPr txBox="1"/>
          <p:nvPr/>
        </p:nvSpPr>
        <p:spPr>
          <a:xfrm>
            <a:off x="1299881" y="4038600"/>
            <a:ext cx="4038600" cy="523220"/>
          </a:xfrm>
          <a:prstGeom prst="rect">
            <a:avLst/>
          </a:prstGeom>
          <a:noFill/>
        </p:spPr>
        <p:txBody>
          <a:bodyPr wrap="square" rtlCol="0">
            <a:spAutoFit/>
          </a:bodyPr>
          <a:lstStyle/>
          <a:p>
            <a:pPr algn="r"/>
            <a:r>
              <a:rPr lang="en-US" sz="2800" dirty="0" smtClean="0">
                <a:solidFill>
                  <a:schemeClr val="tx2"/>
                </a:solidFill>
                <a:latin typeface="Gill Sans MT" pitchFamily="34" charset="0"/>
              </a:rPr>
              <a:t>Views of sensitive values</a:t>
            </a:r>
            <a:endParaRPr lang="en-US" sz="2800" dirty="0">
              <a:solidFill>
                <a:schemeClr val="tx2"/>
              </a:solidFill>
              <a:latin typeface="Gill Sans MT" pitchFamily="34" charset="0"/>
            </a:endParaRPr>
          </a:p>
        </p:txBody>
      </p:sp>
      <p:sp>
        <p:nvSpPr>
          <p:cNvPr id="16" name="Footer Placeholder 15"/>
          <p:cNvSpPr>
            <a:spLocks noGrp="1"/>
          </p:cNvSpPr>
          <p:nvPr>
            <p:ph type="ftr" sz="quarter" idx="11"/>
          </p:nvPr>
        </p:nvSpPr>
        <p:spPr/>
        <p:txBody>
          <a:bodyPr/>
          <a:lstStyle/>
          <a:p>
            <a:r>
              <a:rPr lang="en-US" smtClean="0"/>
              <a:t>Jean Yang @ POPL</a:t>
            </a:r>
            <a:endParaRPr lang="en-US" dirty="0"/>
          </a:p>
        </p:txBody>
      </p:sp>
      <p:sp>
        <p:nvSpPr>
          <p:cNvPr id="14" name="Rectangle 13"/>
          <p:cNvSpPr/>
          <p:nvPr/>
        </p:nvSpPr>
        <p:spPr>
          <a:xfrm>
            <a:off x="5105401" y="1458932"/>
            <a:ext cx="1876424" cy="304800"/>
          </a:xfrm>
          <a:prstGeom prst="rect">
            <a:avLst/>
          </a:prstGeom>
          <a:solidFill>
            <a:schemeClr val="accent6">
              <a:lumMod val="7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7115175" y="1371600"/>
            <a:ext cx="1724025" cy="954107"/>
          </a:xfrm>
          <a:prstGeom prst="rect">
            <a:avLst/>
          </a:prstGeom>
          <a:noFill/>
        </p:spPr>
        <p:txBody>
          <a:bodyPr wrap="square" rtlCol="0">
            <a:spAutoFit/>
          </a:bodyPr>
          <a:lstStyle/>
          <a:p>
            <a:r>
              <a:rPr lang="en-US" sz="2800" dirty="0" smtClean="0">
                <a:solidFill>
                  <a:schemeClr val="accent6">
                    <a:lumMod val="75000"/>
                  </a:schemeClr>
                </a:solidFill>
                <a:latin typeface="Gill Sans MT" pitchFamily="34" charset="0"/>
              </a:rPr>
              <a:t>Output Context</a:t>
            </a:r>
            <a:endParaRPr lang="en-US" sz="2800" dirty="0">
              <a:solidFill>
                <a:schemeClr val="accent6">
                  <a:lumMod val="75000"/>
                </a:schemeClr>
              </a:solidFill>
              <a:latin typeface="Gill Sans MT" pitchFamily="34" charset="0"/>
            </a:endParaRPr>
          </a:p>
        </p:txBody>
      </p:sp>
      <p:sp>
        <p:nvSpPr>
          <p:cNvPr id="18" name="Down Arrow 17"/>
          <p:cNvSpPr/>
          <p:nvPr/>
        </p:nvSpPr>
        <p:spPr>
          <a:xfrm>
            <a:off x="5239870" y="4982858"/>
            <a:ext cx="1752600" cy="458718"/>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Gill Sans MT" pitchFamily="34" charset="0"/>
            </a:endParaRPr>
          </a:p>
        </p:txBody>
      </p:sp>
      <p:sp>
        <p:nvSpPr>
          <p:cNvPr id="21" name="Rectangle 20"/>
          <p:cNvSpPr/>
          <p:nvPr/>
        </p:nvSpPr>
        <p:spPr>
          <a:xfrm>
            <a:off x="5369857" y="4648200"/>
            <a:ext cx="1506071" cy="28086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endParaRPr lang="en-US" sz="2800" dirty="0" smtClean="0">
              <a:solidFill>
                <a:schemeClr val="tx1"/>
              </a:solidFill>
              <a:latin typeface="Gill Sans MT" pitchFamily="34" charset="0"/>
            </a:endParaRPr>
          </a:p>
        </p:txBody>
      </p:sp>
      <p:sp>
        <p:nvSpPr>
          <p:cNvPr id="28" name="Down Arrow 27"/>
          <p:cNvSpPr/>
          <p:nvPr/>
        </p:nvSpPr>
        <p:spPr>
          <a:xfrm>
            <a:off x="6096000" y="5825541"/>
            <a:ext cx="1752600" cy="458718"/>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Gill Sans MT" pitchFamily="34" charset="0"/>
            </a:endParaRPr>
          </a:p>
        </p:txBody>
      </p:sp>
      <p:sp>
        <p:nvSpPr>
          <p:cNvPr id="29" name="Rectangle 28"/>
          <p:cNvSpPr/>
          <p:nvPr/>
        </p:nvSpPr>
        <p:spPr>
          <a:xfrm>
            <a:off x="6225987" y="5490883"/>
            <a:ext cx="1506071" cy="28086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endParaRPr lang="en-US" sz="2800" dirty="0" smtClean="0">
              <a:solidFill>
                <a:schemeClr val="tx1"/>
              </a:solidFill>
              <a:latin typeface="Gill Sans MT" pitchFamily="34" charset="0"/>
            </a:endParaRPr>
          </a:p>
        </p:txBody>
      </p:sp>
      <p:sp>
        <p:nvSpPr>
          <p:cNvPr id="30" name="Down Arrow 29"/>
          <p:cNvSpPr/>
          <p:nvPr/>
        </p:nvSpPr>
        <p:spPr>
          <a:xfrm>
            <a:off x="4343399" y="5821058"/>
            <a:ext cx="1752600" cy="458718"/>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Gill Sans MT" pitchFamily="34" charset="0"/>
            </a:endParaRPr>
          </a:p>
        </p:txBody>
      </p:sp>
      <p:sp>
        <p:nvSpPr>
          <p:cNvPr id="31" name="Rectangle 30"/>
          <p:cNvSpPr/>
          <p:nvPr/>
        </p:nvSpPr>
        <p:spPr>
          <a:xfrm>
            <a:off x="4473386" y="5486400"/>
            <a:ext cx="1506071" cy="28086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endParaRPr lang="en-US" sz="2800" dirty="0" smtClean="0">
              <a:solidFill>
                <a:schemeClr val="tx1"/>
              </a:solidFill>
              <a:latin typeface="Gill Sans MT" pitchFamily="34" charset="0"/>
            </a:endParaRPr>
          </a:p>
        </p:txBody>
      </p:sp>
      <p:sp>
        <p:nvSpPr>
          <p:cNvPr id="3" name="Rectangular Callout 2"/>
          <p:cNvSpPr/>
          <p:nvPr/>
        </p:nvSpPr>
        <p:spPr>
          <a:xfrm>
            <a:off x="304799" y="1371599"/>
            <a:ext cx="8458201" cy="3190221"/>
          </a:xfrm>
          <a:prstGeom prst="wedgeRectCallout">
            <a:avLst>
              <a:gd name="adj1" fmla="val -483"/>
              <a:gd name="adj2" fmla="val 9521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65330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p:bldP spid="13" grpId="0"/>
      <p:bldP spid="14" grpId="0" animBg="1"/>
      <p:bldP spid="17" grpId="0"/>
      <p:bldP spid="18" grpId="0" animBg="1"/>
      <p:bldP spid="21" grpId="0" animBg="1"/>
      <p:bldP spid="28" grpId="0" animBg="1"/>
      <p:bldP spid="29" grpId="0" animBg="1"/>
      <p:bldP spid="30" grpId="0" animBg="1"/>
      <p:bldP spid="31"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457200" y="274638"/>
            <a:ext cx="8229600" cy="1143000"/>
          </a:xfrm>
        </p:spPr>
        <p:txBody>
          <a:bodyPr>
            <a:normAutofit/>
          </a:bodyPr>
          <a:lstStyle/>
          <a:p>
            <a:r>
              <a:rPr lang="en-US" sz="5400" b="1" dirty="0" smtClean="0"/>
              <a:t>Our Mission</a:t>
            </a:r>
            <a:endParaRPr lang="en-US" sz="5400" b="1" dirty="0"/>
          </a:p>
        </p:txBody>
      </p:sp>
      <p:sp>
        <p:nvSpPr>
          <p:cNvPr id="23" name="TextBox 22"/>
          <p:cNvSpPr txBox="1"/>
          <p:nvPr/>
        </p:nvSpPr>
        <p:spPr>
          <a:xfrm>
            <a:off x="533400" y="2152233"/>
            <a:ext cx="8001000" cy="2123658"/>
          </a:xfrm>
          <a:prstGeom prst="rect">
            <a:avLst/>
          </a:prstGeom>
          <a:noFill/>
        </p:spPr>
        <p:txBody>
          <a:bodyPr wrap="square" rtlCol="0">
            <a:spAutoFit/>
          </a:bodyPr>
          <a:lstStyle/>
          <a:p>
            <a:pPr algn="ctr"/>
            <a:r>
              <a:rPr lang="en-US" sz="4400" dirty="0">
                <a:latin typeface="Gill Sans MT" pitchFamily="34" charset="0"/>
              </a:rPr>
              <a:t>M</a:t>
            </a:r>
            <a:r>
              <a:rPr lang="en-US" sz="4400" dirty="0" smtClean="0">
                <a:latin typeface="Gill Sans MT" pitchFamily="34" charset="0"/>
              </a:rPr>
              <a:t>ake it easier for the</a:t>
            </a:r>
          </a:p>
          <a:p>
            <a:pPr algn="ctr"/>
            <a:r>
              <a:rPr lang="en-US" sz="4400" b="1" dirty="0" smtClean="0">
                <a:latin typeface="Gill Sans MT" pitchFamily="34" charset="0"/>
              </a:rPr>
              <a:t>programmer </a:t>
            </a:r>
            <a:r>
              <a:rPr lang="en-US" sz="4400" dirty="0" smtClean="0">
                <a:latin typeface="Gill Sans MT" pitchFamily="34" charset="0"/>
              </a:rPr>
              <a:t>to preserve </a:t>
            </a:r>
            <a:r>
              <a:rPr lang="en-US" sz="4400" b="1" dirty="0" smtClean="0">
                <a:latin typeface="Gill Sans MT" pitchFamily="34" charset="0"/>
              </a:rPr>
              <a:t>confidentiality </a:t>
            </a:r>
            <a:r>
              <a:rPr lang="en-US" sz="4400" dirty="0" smtClean="0">
                <a:latin typeface="Gill Sans MT" pitchFamily="34" charset="0"/>
              </a:rPr>
              <a:t>of user data.</a:t>
            </a:r>
            <a:endParaRPr lang="en-US" sz="4400" dirty="0">
              <a:latin typeface="Gill Sans MT" pitchFamily="34" charset="0"/>
            </a:endParaRPr>
          </a:p>
        </p:txBody>
      </p:sp>
      <p:sp>
        <p:nvSpPr>
          <p:cNvPr id="2" name="Slide Number Placeholder 1"/>
          <p:cNvSpPr>
            <a:spLocks noGrp="1"/>
          </p:cNvSpPr>
          <p:nvPr>
            <p:ph type="sldNum" sz="quarter" idx="12"/>
          </p:nvPr>
        </p:nvSpPr>
        <p:spPr/>
        <p:txBody>
          <a:bodyPr/>
          <a:lstStyle/>
          <a:p>
            <a:fld id="{AE215CCB-3876-432A-9723-473B512A9DFC}" type="slidenum">
              <a:rPr lang="en-US" smtClean="0"/>
              <a:pPr/>
              <a:t>7</a:t>
            </a:fld>
            <a:endParaRPr lang="en-US"/>
          </a:p>
        </p:txBody>
      </p:sp>
      <p:sp>
        <p:nvSpPr>
          <p:cNvPr id="3" name="Footer Placeholder 2"/>
          <p:cNvSpPr>
            <a:spLocks noGrp="1"/>
          </p:cNvSpPr>
          <p:nvPr>
            <p:ph type="ftr" sz="quarter" idx="11"/>
          </p:nvPr>
        </p:nvSpPr>
        <p:spPr/>
        <p:txBody>
          <a:bodyPr/>
          <a:lstStyle/>
          <a:p>
            <a:r>
              <a:rPr lang="en-US" smtClean="0"/>
              <a:t>Jean Yang @ POPL</a:t>
            </a:r>
            <a:endParaRPr lang="en-US"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3797"/>
    </mc:Choice>
    <mc:Fallback xmlns="">
      <p:transition spd="slow" advTm="23797"/>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1"/>
          <p:cNvSpPr>
            <a:spLocks noGrp="1"/>
          </p:cNvSpPr>
          <p:nvPr>
            <p:ph type="title"/>
          </p:nvPr>
        </p:nvSpPr>
        <p:spPr>
          <a:xfrm>
            <a:off x="457200" y="274638"/>
            <a:ext cx="8229600" cy="1143000"/>
          </a:xfrm>
        </p:spPr>
        <p:txBody>
          <a:bodyPr/>
          <a:lstStyle/>
          <a:p>
            <a:r>
              <a:rPr lang="en-US" dirty="0" smtClean="0"/>
              <a:t>What’s Hard?</a:t>
            </a:r>
            <a:endParaRPr lang="en-US" dirty="0"/>
          </a:p>
        </p:txBody>
      </p:sp>
      <p:sp>
        <p:nvSpPr>
          <p:cNvPr id="24" name="Down Arrow 23"/>
          <p:cNvSpPr/>
          <p:nvPr/>
        </p:nvSpPr>
        <p:spPr>
          <a:xfrm>
            <a:off x="3200400" y="4340364"/>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26" name="Down Arrow 25"/>
          <p:cNvSpPr/>
          <p:nvPr/>
        </p:nvSpPr>
        <p:spPr>
          <a:xfrm>
            <a:off x="3200400" y="2362200"/>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28" name="Rectangle 27"/>
          <p:cNvSpPr/>
          <p:nvPr/>
        </p:nvSpPr>
        <p:spPr>
          <a:xfrm>
            <a:off x="3429000" y="5486400"/>
            <a:ext cx="2327910" cy="609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800" dirty="0" smtClean="0">
                <a:solidFill>
                  <a:schemeClr val="tx1"/>
                </a:solidFill>
                <a:latin typeface="Gill Sans MT" pitchFamily="34" charset="0"/>
              </a:rPr>
              <a:t>Scrubbed data</a:t>
            </a:r>
          </a:p>
        </p:txBody>
      </p:sp>
      <p:sp>
        <p:nvSpPr>
          <p:cNvPr id="29" name="Rectangle 28"/>
          <p:cNvSpPr/>
          <p:nvPr/>
        </p:nvSpPr>
        <p:spPr>
          <a:xfrm>
            <a:off x="3387090" y="1524000"/>
            <a:ext cx="2327910" cy="609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800" dirty="0" smtClean="0">
                <a:solidFill>
                  <a:schemeClr val="tx1"/>
                </a:solidFill>
                <a:latin typeface="Gill Sans MT" pitchFamily="34" charset="0"/>
              </a:rPr>
              <a:t>Data</a:t>
            </a:r>
          </a:p>
        </p:txBody>
      </p:sp>
      <p:sp>
        <p:nvSpPr>
          <p:cNvPr id="10" name="Rectangle 9"/>
          <p:cNvSpPr/>
          <p:nvPr/>
        </p:nvSpPr>
        <p:spPr>
          <a:xfrm>
            <a:off x="5410200" y="2667000"/>
            <a:ext cx="2514600" cy="3048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Programmer check/filter</a:t>
            </a:r>
            <a:endParaRPr lang="en-US" dirty="0"/>
          </a:p>
        </p:txBody>
      </p:sp>
      <p:sp>
        <p:nvSpPr>
          <p:cNvPr id="53" name="Rectangle 52"/>
          <p:cNvSpPr/>
          <p:nvPr/>
        </p:nvSpPr>
        <p:spPr>
          <a:xfrm>
            <a:off x="5486400" y="4648200"/>
            <a:ext cx="2514600" cy="3048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Programmer check/filter</a:t>
            </a:r>
            <a:endParaRPr lang="en-US" dirty="0"/>
          </a:p>
        </p:txBody>
      </p:sp>
      <p:sp>
        <p:nvSpPr>
          <p:cNvPr id="56" name="Rectangle 55"/>
          <p:cNvSpPr/>
          <p:nvPr/>
        </p:nvSpPr>
        <p:spPr>
          <a:xfrm>
            <a:off x="3387090" y="3505200"/>
            <a:ext cx="2327910" cy="609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800" dirty="0" smtClean="0">
                <a:solidFill>
                  <a:schemeClr val="tx1"/>
                </a:solidFill>
                <a:latin typeface="Gill Sans MT" pitchFamily="34" charset="0"/>
              </a:rPr>
              <a:t>Scrubbed data</a:t>
            </a:r>
          </a:p>
        </p:txBody>
      </p:sp>
      <p:cxnSp>
        <p:nvCxnSpPr>
          <p:cNvPr id="15" name="Curved Connector 14"/>
          <p:cNvCxnSpPr>
            <a:endCxn id="10" idx="3"/>
          </p:cNvCxnSpPr>
          <p:nvPr/>
        </p:nvCxnSpPr>
        <p:spPr>
          <a:xfrm>
            <a:off x="7162800" y="2362200"/>
            <a:ext cx="762000" cy="457200"/>
          </a:xfrm>
          <a:prstGeom prst="curvedConnector3">
            <a:avLst>
              <a:gd name="adj1" fmla="val 150952"/>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324600" y="3048000"/>
            <a:ext cx="2209800" cy="1200329"/>
          </a:xfrm>
          <a:prstGeom prst="rect">
            <a:avLst/>
          </a:prstGeom>
          <a:noFill/>
        </p:spPr>
        <p:txBody>
          <a:bodyPr wrap="square" rtlCol="0">
            <a:spAutoFit/>
          </a:bodyPr>
          <a:lstStyle/>
          <a:p>
            <a:pPr algn="r"/>
            <a:r>
              <a:rPr lang="en-US" sz="2400" dirty="0" smtClean="0">
                <a:solidFill>
                  <a:srgbClr val="C00000"/>
                </a:solidFill>
                <a:latin typeface="Gill Sans MT" pitchFamily="34" charset="0"/>
              </a:rPr>
              <a:t>Functionality and policy are intertwined.</a:t>
            </a:r>
            <a:endParaRPr lang="en-US" sz="2400" dirty="0">
              <a:solidFill>
                <a:srgbClr val="C00000"/>
              </a:solidFill>
              <a:latin typeface="Gill Sans MT" pitchFamily="34" charset="0"/>
            </a:endParaRPr>
          </a:p>
        </p:txBody>
      </p:sp>
      <p:cxnSp>
        <p:nvCxnSpPr>
          <p:cNvPr id="30" name="Curved Connector 29"/>
          <p:cNvCxnSpPr/>
          <p:nvPr/>
        </p:nvCxnSpPr>
        <p:spPr>
          <a:xfrm>
            <a:off x="7239000" y="4343400"/>
            <a:ext cx="762000" cy="457200"/>
          </a:xfrm>
          <a:prstGeom prst="curvedConnector3">
            <a:avLst>
              <a:gd name="adj1" fmla="val 150952"/>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AE215CCB-3876-432A-9723-473B512A9DFC}" type="slidenum">
              <a:rPr lang="en-US" smtClean="0"/>
              <a:pPr/>
              <a:t>8</a:t>
            </a:fld>
            <a:endParaRPr lang="en-US"/>
          </a:p>
        </p:txBody>
      </p:sp>
      <p:sp>
        <p:nvSpPr>
          <p:cNvPr id="6" name="Footer Placeholder 5"/>
          <p:cNvSpPr>
            <a:spLocks noGrp="1"/>
          </p:cNvSpPr>
          <p:nvPr>
            <p:ph type="ftr" sz="quarter" idx="11"/>
          </p:nvPr>
        </p:nvSpPr>
        <p:spPr/>
        <p:txBody>
          <a:bodyPr/>
          <a:lstStyle/>
          <a:p>
            <a:r>
              <a:rPr lang="en-US" smtClean="0"/>
              <a:t>Jean Yang @ POPL</a:t>
            </a:r>
            <a:endParaRPr lang="en-US"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7403"/>
    </mc:Choice>
    <mc:Fallback xmlns="">
      <p:transition spd="slow" advTm="3740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10" grpId="0" animBg="1"/>
      <p:bldP spid="53" grpId="0" animBg="1"/>
      <p:bldP spid="56" grpId="0" animBg="1"/>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3387090" y="3505200"/>
            <a:ext cx="2327910" cy="609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dirty="0" smtClean="0">
                <a:solidFill>
                  <a:schemeClr val="tx1"/>
                </a:solidFill>
                <a:latin typeface="Gill Sans MT" pitchFamily="34" charset="0"/>
              </a:rPr>
              <a:t>Scrubbed data</a:t>
            </a:r>
          </a:p>
        </p:txBody>
      </p:sp>
      <p:sp>
        <p:nvSpPr>
          <p:cNvPr id="2" name="Title 1"/>
          <p:cNvSpPr>
            <a:spLocks noGrp="1"/>
          </p:cNvSpPr>
          <p:nvPr>
            <p:ph type="title"/>
          </p:nvPr>
        </p:nvSpPr>
        <p:spPr>
          <a:xfrm>
            <a:off x="304800" y="274638"/>
            <a:ext cx="8534400" cy="1143000"/>
          </a:xfrm>
        </p:spPr>
        <p:txBody>
          <a:bodyPr>
            <a:normAutofit/>
          </a:bodyPr>
          <a:lstStyle/>
          <a:p>
            <a:r>
              <a:rPr lang="en-US" dirty="0" smtClean="0"/>
              <a:t>Our Solution</a:t>
            </a:r>
            <a:endParaRPr lang="en-US" sz="5400" b="1" dirty="0"/>
          </a:p>
        </p:txBody>
      </p:sp>
      <p:sp>
        <p:nvSpPr>
          <p:cNvPr id="17" name="Down Arrow 16"/>
          <p:cNvSpPr/>
          <p:nvPr/>
        </p:nvSpPr>
        <p:spPr>
          <a:xfrm>
            <a:off x="3200400" y="4340364"/>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20" name="Down Arrow 19"/>
          <p:cNvSpPr/>
          <p:nvPr/>
        </p:nvSpPr>
        <p:spPr>
          <a:xfrm>
            <a:off x="3200400" y="2362200"/>
            <a:ext cx="2743200" cy="917436"/>
          </a:xfrm>
          <a:prstGeom prst="downArrow">
            <a:avLst>
              <a:gd name="adj1" fmla="val 85556"/>
              <a:gd name="adj2" fmla="val 3309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Gill Sans MT" pitchFamily="34" charset="0"/>
              </a:rPr>
              <a:t>Function</a:t>
            </a:r>
            <a:endParaRPr lang="en-US" sz="2800" dirty="0">
              <a:solidFill>
                <a:schemeClr val="tx1"/>
              </a:solidFill>
              <a:latin typeface="Gill Sans MT" pitchFamily="34" charset="0"/>
            </a:endParaRPr>
          </a:p>
        </p:txBody>
      </p:sp>
      <p:sp>
        <p:nvSpPr>
          <p:cNvPr id="22" name="Rectangle 21"/>
          <p:cNvSpPr/>
          <p:nvPr/>
        </p:nvSpPr>
        <p:spPr>
          <a:xfrm>
            <a:off x="3387090" y="5486400"/>
            <a:ext cx="2327910" cy="609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dirty="0" smtClean="0">
                <a:solidFill>
                  <a:schemeClr val="tx1"/>
                </a:solidFill>
                <a:latin typeface="Gill Sans MT" pitchFamily="34" charset="0"/>
              </a:rPr>
              <a:t>Scrubbed data</a:t>
            </a:r>
          </a:p>
        </p:txBody>
      </p:sp>
      <p:sp>
        <p:nvSpPr>
          <p:cNvPr id="23" name="Rectangle 22"/>
          <p:cNvSpPr/>
          <p:nvPr/>
        </p:nvSpPr>
        <p:spPr>
          <a:xfrm>
            <a:off x="3387090" y="1524000"/>
            <a:ext cx="2327910" cy="609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dirty="0" smtClean="0">
                <a:solidFill>
                  <a:schemeClr val="tx1"/>
                </a:solidFill>
                <a:latin typeface="Gill Sans MT" pitchFamily="34" charset="0"/>
              </a:rPr>
              <a:t>Data</a:t>
            </a:r>
          </a:p>
        </p:txBody>
      </p:sp>
      <p:sp>
        <p:nvSpPr>
          <p:cNvPr id="6" name="Rectangle 5"/>
          <p:cNvSpPr/>
          <p:nvPr/>
        </p:nvSpPr>
        <p:spPr>
          <a:xfrm>
            <a:off x="1371600" y="2209800"/>
            <a:ext cx="6477000" cy="31242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371600" y="2246293"/>
            <a:ext cx="2057400" cy="830997"/>
          </a:xfrm>
          <a:prstGeom prst="rect">
            <a:avLst/>
          </a:prstGeom>
          <a:noFill/>
        </p:spPr>
        <p:txBody>
          <a:bodyPr wrap="square" rtlCol="0">
            <a:spAutoFit/>
          </a:bodyPr>
          <a:lstStyle/>
          <a:p>
            <a:r>
              <a:rPr lang="en-US" sz="2400" dirty="0" smtClean="0">
                <a:solidFill>
                  <a:schemeClr val="accent3">
                    <a:lumMod val="75000"/>
                  </a:schemeClr>
                </a:solidFill>
                <a:latin typeface="Gill Sans MT" pitchFamily="34" charset="0"/>
              </a:rPr>
              <a:t>Automatic enforcement</a:t>
            </a:r>
            <a:endParaRPr lang="en-US" sz="2400" dirty="0">
              <a:solidFill>
                <a:schemeClr val="accent3">
                  <a:lumMod val="75000"/>
                </a:schemeClr>
              </a:solidFill>
              <a:latin typeface="Gill Sans MT" pitchFamily="34" charset="0"/>
            </a:endParaRPr>
          </a:p>
        </p:txBody>
      </p:sp>
      <p:sp>
        <p:nvSpPr>
          <p:cNvPr id="14" name="Rectangle 13"/>
          <p:cNvSpPr/>
          <p:nvPr/>
        </p:nvSpPr>
        <p:spPr>
          <a:xfrm>
            <a:off x="1371600" y="1524000"/>
            <a:ext cx="2015490" cy="609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dirty="0" smtClean="0">
                <a:solidFill>
                  <a:schemeClr val="tx1"/>
                </a:solidFill>
                <a:latin typeface="Gill Sans MT" pitchFamily="34" charset="0"/>
              </a:rPr>
              <a:t>Policy</a:t>
            </a:r>
          </a:p>
        </p:txBody>
      </p:sp>
      <p:sp>
        <p:nvSpPr>
          <p:cNvPr id="15" name="TextBox 14"/>
          <p:cNvSpPr txBox="1"/>
          <p:nvPr/>
        </p:nvSpPr>
        <p:spPr>
          <a:xfrm>
            <a:off x="5791200" y="1371600"/>
            <a:ext cx="3048000" cy="830997"/>
          </a:xfrm>
          <a:prstGeom prst="rect">
            <a:avLst/>
          </a:prstGeom>
          <a:noFill/>
        </p:spPr>
        <p:txBody>
          <a:bodyPr wrap="square" rtlCol="0">
            <a:spAutoFit/>
          </a:bodyPr>
          <a:lstStyle/>
          <a:p>
            <a:r>
              <a:rPr lang="en-US" sz="2400" dirty="0" smtClean="0">
                <a:solidFill>
                  <a:schemeClr val="accent3">
                    <a:lumMod val="75000"/>
                  </a:schemeClr>
                </a:solidFill>
                <a:latin typeface="Gill Sans MT" pitchFamily="34" charset="0"/>
              </a:rPr>
              <a:t>Separation of policies from functionality</a:t>
            </a:r>
            <a:endParaRPr lang="en-US" sz="2400" dirty="0">
              <a:solidFill>
                <a:schemeClr val="accent3">
                  <a:lumMod val="75000"/>
                </a:schemeClr>
              </a:solidFill>
              <a:latin typeface="Gill Sans MT" pitchFamily="34" charset="0"/>
            </a:endParaRPr>
          </a:p>
        </p:txBody>
      </p:sp>
      <p:sp>
        <p:nvSpPr>
          <p:cNvPr id="3" name="Slide Number Placeholder 2"/>
          <p:cNvSpPr>
            <a:spLocks noGrp="1"/>
          </p:cNvSpPr>
          <p:nvPr>
            <p:ph type="sldNum" sz="quarter" idx="12"/>
          </p:nvPr>
        </p:nvSpPr>
        <p:spPr/>
        <p:txBody>
          <a:bodyPr/>
          <a:lstStyle/>
          <a:p>
            <a:fld id="{AE215CCB-3876-432A-9723-473B512A9DFC}" type="slidenum">
              <a:rPr lang="en-US" smtClean="0"/>
              <a:pPr/>
              <a:t>9</a:t>
            </a:fld>
            <a:endParaRPr lang="en-US"/>
          </a:p>
        </p:txBody>
      </p:sp>
      <p:sp>
        <p:nvSpPr>
          <p:cNvPr id="16" name="Rectangle 15"/>
          <p:cNvSpPr/>
          <p:nvPr/>
        </p:nvSpPr>
        <p:spPr>
          <a:xfrm>
            <a:off x="5410200" y="2667000"/>
            <a:ext cx="2514600" cy="3048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Programmer check/filter</a:t>
            </a:r>
            <a:endParaRPr lang="en-US" dirty="0"/>
          </a:p>
        </p:txBody>
      </p:sp>
      <p:sp>
        <p:nvSpPr>
          <p:cNvPr id="18" name="Rectangle 17"/>
          <p:cNvSpPr/>
          <p:nvPr/>
        </p:nvSpPr>
        <p:spPr>
          <a:xfrm>
            <a:off x="5486400" y="4648200"/>
            <a:ext cx="2514600" cy="3048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Programmer check/filter</a:t>
            </a:r>
            <a:endParaRPr lang="en-US" dirty="0"/>
          </a:p>
        </p:txBody>
      </p:sp>
      <p:sp>
        <p:nvSpPr>
          <p:cNvPr id="19" name="Rectangle 18"/>
          <p:cNvSpPr/>
          <p:nvPr/>
        </p:nvSpPr>
        <p:spPr>
          <a:xfrm>
            <a:off x="3390900" y="3500437"/>
            <a:ext cx="2327910" cy="609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800" dirty="0" smtClean="0">
                <a:solidFill>
                  <a:schemeClr val="tx1"/>
                </a:solidFill>
                <a:latin typeface="Gill Sans MT" pitchFamily="34" charset="0"/>
              </a:rPr>
              <a:t>Tagged</a:t>
            </a:r>
            <a:r>
              <a:rPr lang="en-US" sz="2800" dirty="0" smtClean="0">
                <a:solidFill>
                  <a:schemeClr val="tx1"/>
                </a:solidFill>
                <a:latin typeface="Gill Sans MT" pitchFamily="34" charset="0"/>
              </a:rPr>
              <a:t> </a:t>
            </a:r>
            <a:r>
              <a:rPr lang="en-US" sz="2800" dirty="0" smtClean="0">
                <a:solidFill>
                  <a:schemeClr val="tx1"/>
                </a:solidFill>
                <a:latin typeface="Gill Sans MT" pitchFamily="34" charset="0"/>
              </a:rPr>
              <a:t>data</a:t>
            </a:r>
          </a:p>
        </p:txBody>
      </p:sp>
      <p:sp>
        <p:nvSpPr>
          <p:cNvPr id="8" name="Footer Placeholder 7"/>
          <p:cNvSpPr>
            <a:spLocks noGrp="1"/>
          </p:cNvSpPr>
          <p:nvPr>
            <p:ph type="ftr" sz="quarter" idx="11"/>
          </p:nvPr>
        </p:nvSpPr>
        <p:spPr/>
        <p:txBody>
          <a:bodyPr/>
          <a:lstStyle/>
          <a:p>
            <a:r>
              <a:rPr lang="en-US" smtClean="0"/>
              <a:t>Jean Yang @ POPL</a:t>
            </a:r>
            <a:endParaRPr lang="en-US" dirty="0"/>
          </a:p>
        </p:txBody>
      </p:sp>
    </p:spTree>
    <p:custDataLst>
      <p:tags r:id="rId1"/>
    </p:custDataLst>
    <p:extLst>
      <p:ext uri="{BB962C8B-B14F-4D97-AF65-F5344CB8AC3E}">
        <p14:creationId xmlns:p14="http://schemas.microsoft.com/office/powerpoint/2010/main" val="3640996918"/>
      </p:ext>
    </p:extLst>
  </p:cSld>
  <p:clrMapOvr>
    <a:masterClrMapping/>
  </p:clrMapOvr>
  <mc:AlternateContent xmlns:mc="http://schemas.openxmlformats.org/markup-compatibility/2006" xmlns:p14="http://schemas.microsoft.com/office/powerpoint/2010/main">
    <mc:Choice Requires="p14">
      <p:transition spd="slow" p14:dur="2000" advTm="22434"/>
    </mc:Choice>
    <mc:Fallback xmlns="">
      <p:transition spd="slow" advTm="2243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xit"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2" presetClass="emph" presetSubtype="0" fill="hold" grpId="0" nodeType="clickEffect">
                                  <p:stCondLst>
                                    <p:cond delay="0"/>
                                  </p:stCondLst>
                                  <p:childTnLst>
                                    <p:animRot by="120000">
                                      <p:cBhvr>
                                        <p:cTn id="24" dur="100" fill="hold">
                                          <p:stCondLst>
                                            <p:cond delay="0"/>
                                          </p:stCondLst>
                                        </p:cTn>
                                        <p:tgtEl>
                                          <p:spTgt spid="22"/>
                                        </p:tgtEl>
                                        <p:attrNameLst>
                                          <p:attrName>r</p:attrName>
                                        </p:attrNameLst>
                                      </p:cBhvr>
                                    </p:animRot>
                                    <p:animRot by="-240000">
                                      <p:cBhvr>
                                        <p:cTn id="25" dur="200" fill="hold">
                                          <p:stCondLst>
                                            <p:cond delay="200"/>
                                          </p:stCondLst>
                                        </p:cTn>
                                        <p:tgtEl>
                                          <p:spTgt spid="22"/>
                                        </p:tgtEl>
                                        <p:attrNameLst>
                                          <p:attrName>r</p:attrName>
                                        </p:attrNameLst>
                                      </p:cBhvr>
                                    </p:animRot>
                                    <p:animRot by="240000">
                                      <p:cBhvr>
                                        <p:cTn id="26" dur="200" fill="hold">
                                          <p:stCondLst>
                                            <p:cond delay="400"/>
                                          </p:stCondLst>
                                        </p:cTn>
                                        <p:tgtEl>
                                          <p:spTgt spid="22"/>
                                        </p:tgtEl>
                                        <p:attrNameLst>
                                          <p:attrName>r</p:attrName>
                                        </p:attrNameLst>
                                      </p:cBhvr>
                                    </p:animRot>
                                    <p:animRot by="-240000">
                                      <p:cBhvr>
                                        <p:cTn id="27" dur="200" fill="hold">
                                          <p:stCondLst>
                                            <p:cond delay="600"/>
                                          </p:stCondLst>
                                        </p:cTn>
                                        <p:tgtEl>
                                          <p:spTgt spid="22"/>
                                        </p:tgtEl>
                                        <p:attrNameLst>
                                          <p:attrName>r</p:attrName>
                                        </p:attrNameLst>
                                      </p:cBhvr>
                                    </p:animRot>
                                    <p:animRot by="120000">
                                      <p:cBhvr>
                                        <p:cTn id="28" dur="200" fill="hold">
                                          <p:stCondLst>
                                            <p:cond delay="800"/>
                                          </p:stCondLst>
                                        </p:cTn>
                                        <p:tgtEl>
                                          <p:spTgt spid="2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6" grpId="0" animBg="1"/>
      <p:bldP spid="7" grpId="0"/>
      <p:bldP spid="14" grpId="0" animBg="1"/>
      <p:bldP spid="15" grpId="0"/>
      <p:bldP spid="16" grpId="0" animBg="1"/>
      <p:bldP spid="18" grpId="0" animBg="1"/>
      <p:bldP spid="1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1|9.4"/>
</p:tagLst>
</file>

<file path=ppt/tags/tag10.xml><?xml version="1.0" encoding="utf-8"?>
<p:tagLst xmlns:a="http://schemas.openxmlformats.org/drawingml/2006/main" xmlns:r="http://schemas.openxmlformats.org/officeDocument/2006/relationships" xmlns:p="http://schemas.openxmlformats.org/presentationml/2006/main">
  <p:tag name="TIMING" val="|2.9|7.2|3"/>
</p:tagLst>
</file>

<file path=ppt/tags/tag11.xml><?xml version="1.0" encoding="utf-8"?>
<p:tagLst xmlns:a="http://schemas.openxmlformats.org/drawingml/2006/main" xmlns:r="http://schemas.openxmlformats.org/officeDocument/2006/relationships" xmlns:p="http://schemas.openxmlformats.org/presentationml/2006/main">
  <p:tag name="TIMING" val="|2.9|7.2|3"/>
</p:tagLst>
</file>

<file path=ppt/tags/tag12.xml><?xml version="1.0" encoding="utf-8"?>
<p:tagLst xmlns:a="http://schemas.openxmlformats.org/drawingml/2006/main" xmlns:r="http://schemas.openxmlformats.org/officeDocument/2006/relationships" xmlns:p="http://schemas.openxmlformats.org/presentationml/2006/main">
  <p:tag name="TIMING" val="|12.4|7.9|11.8|4.8"/>
</p:tagLst>
</file>

<file path=ppt/tags/tag13.xml><?xml version="1.0" encoding="utf-8"?>
<p:tagLst xmlns:a="http://schemas.openxmlformats.org/drawingml/2006/main" xmlns:r="http://schemas.openxmlformats.org/officeDocument/2006/relationships" xmlns:p="http://schemas.openxmlformats.org/presentationml/2006/main">
  <p:tag name="TIMING" val="|2.9|7.2|3"/>
</p:tagLst>
</file>

<file path=ppt/tags/tag14.xml><?xml version="1.0" encoding="utf-8"?>
<p:tagLst xmlns:a="http://schemas.openxmlformats.org/drawingml/2006/main" xmlns:r="http://schemas.openxmlformats.org/officeDocument/2006/relationships" xmlns:p="http://schemas.openxmlformats.org/presentationml/2006/main">
  <p:tag name="TIMING" val="|22.5"/>
</p:tagLst>
</file>

<file path=ppt/tags/tag15.xml><?xml version="1.0" encoding="utf-8"?>
<p:tagLst xmlns:a="http://schemas.openxmlformats.org/drawingml/2006/main" xmlns:r="http://schemas.openxmlformats.org/officeDocument/2006/relationships" xmlns:p="http://schemas.openxmlformats.org/presentationml/2006/main">
  <p:tag name="TIMING" val="|6|15.5"/>
</p:tagLst>
</file>

<file path=ppt/tags/tag16.xml><?xml version="1.0" encoding="utf-8"?>
<p:tagLst xmlns:a="http://schemas.openxmlformats.org/drawingml/2006/main" xmlns:r="http://schemas.openxmlformats.org/officeDocument/2006/relationships" xmlns:p="http://schemas.openxmlformats.org/presentationml/2006/main">
  <p:tag name="TIMING" val="|6.5|26.1"/>
</p:tagLst>
</file>

<file path=ppt/tags/tag2.xml><?xml version="1.0" encoding="utf-8"?>
<p:tagLst xmlns:a="http://schemas.openxmlformats.org/drawingml/2006/main" xmlns:r="http://schemas.openxmlformats.org/officeDocument/2006/relationships" xmlns:p="http://schemas.openxmlformats.org/presentationml/2006/main">
  <p:tag name="TIMING" val="|12.4|7.9|11.8|4.8"/>
</p:tagLst>
</file>

<file path=ppt/tags/tag3.xml><?xml version="1.0" encoding="utf-8"?>
<p:tagLst xmlns:a="http://schemas.openxmlformats.org/drawingml/2006/main" xmlns:r="http://schemas.openxmlformats.org/officeDocument/2006/relationships" xmlns:p="http://schemas.openxmlformats.org/presentationml/2006/main">
  <p:tag name="TIMING" val="|14.7"/>
</p:tagLst>
</file>

<file path=ppt/tags/tag4.xml><?xml version="1.0" encoding="utf-8"?>
<p:tagLst xmlns:a="http://schemas.openxmlformats.org/drawingml/2006/main" xmlns:r="http://schemas.openxmlformats.org/officeDocument/2006/relationships" xmlns:p="http://schemas.openxmlformats.org/presentationml/2006/main">
  <p:tag name="TIMING" val="|8.7"/>
</p:tagLst>
</file>

<file path=ppt/tags/tag5.xml><?xml version="1.0" encoding="utf-8"?>
<p:tagLst xmlns:a="http://schemas.openxmlformats.org/drawingml/2006/main" xmlns:r="http://schemas.openxmlformats.org/officeDocument/2006/relationships" xmlns:p="http://schemas.openxmlformats.org/presentationml/2006/main">
  <p:tag name="TIMING" val="|2.9|7.2|3"/>
</p:tagLst>
</file>

<file path=ppt/tags/tag6.xml><?xml version="1.0" encoding="utf-8"?>
<p:tagLst xmlns:a="http://schemas.openxmlformats.org/drawingml/2006/main" xmlns:r="http://schemas.openxmlformats.org/officeDocument/2006/relationships" xmlns:p="http://schemas.openxmlformats.org/presentationml/2006/main">
  <p:tag name="TIMING" val="|2.9|7.2|3"/>
</p:tagLst>
</file>

<file path=ppt/tags/tag7.xml><?xml version="1.0" encoding="utf-8"?>
<p:tagLst xmlns:a="http://schemas.openxmlformats.org/drawingml/2006/main" xmlns:r="http://schemas.openxmlformats.org/officeDocument/2006/relationships" xmlns:p="http://schemas.openxmlformats.org/presentationml/2006/main">
  <p:tag name="TIMING" val="|2.9|7.2|3"/>
</p:tagLst>
</file>

<file path=ppt/tags/tag8.xml><?xml version="1.0" encoding="utf-8"?>
<p:tagLst xmlns:a="http://schemas.openxmlformats.org/drawingml/2006/main" xmlns:r="http://schemas.openxmlformats.org/officeDocument/2006/relationships" xmlns:p="http://schemas.openxmlformats.org/presentationml/2006/main">
  <p:tag name="TIMING" val="|2.9|7.2|3"/>
</p:tagLst>
</file>

<file path=ppt/tags/tag9.xml><?xml version="1.0" encoding="utf-8"?>
<p:tagLst xmlns:a="http://schemas.openxmlformats.org/drawingml/2006/main" xmlns:r="http://schemas.openxmlformats.org/officeDocument/2006/relationships" xmlns:p="http://schemas.openxmlformats.org/presentationml/2006/main">
  <p:tag name="TIMING" val="|22.7|17.4|8.7|9.6|47.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17717</TotalTime>
  <Words>3570</Words>
  <Application>Microsoft Office PowerPoint</Application>
  <PresentationFormat>On-screen Show (4:3)</PresentationFormat>
  <Paragraphs>639</Paragraphs>
  <Slides>31</Slides>
  <Notes>30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A Language for Automatically Enforcing Privacy</vt:lpstr>
      <vt:lpstr>Displaying User Locations to Other Users</vt:lpstr>
      <vt:lpstr>No Privacy Concerns</vt:lpstr>
      <vt:lpstr>Simple policy</vt:lpstr>
      <vt:lpstr>Finer-Grained Policies</vt:lpstr>
      <vt:lpstr>Programmer Burden</vt:lpstr>
      <vt:lpstr>Our Mission</vt:lpstr>
      <vt:lpstr>What’s Hard?</vt:lpstr>
      <vt:lpstr>Our Solution</vt:lpstr>
      <vt:lpstr>Jeeves Goal</vt:lpstr>
      <vt:lpstr>Talk Outline</vt:lpstr>
      <vt:lpstr>Jeeves Language</vt:lpstr>
      <vt:lpstr>Jeeves for Locations</vt:lpstr>
      <vt:lpstr>Using Jeeves</vt:lpstr>
      <vt:lpstr>Talk Outline</vt:lpstr>
      <vt:lpstr>How Jeeves Works</vt:lpstr>
      <vt:lpstr>Representing Sensitive Values in Jeeves</vt:lpstr>
      <vt:lpstr>Symbolic Evaluation for Information Flow</vt:lpstr>
      <vt:lpstr>Jeeves Non-Interference Guarantee</vt:lpstr>
      <vt:lpstr>Standard Non-Interference</vt:lpstr>
      <vt:lpstr>Jeeves Non-Interference</vt:lpstr>
      <vt:lpstr>Jeeves Non-Interference</vt:lpstr>
      <vt:lpstr>Language Restrictions</vt:lpstr>
      <vt:lpstr>Static Checks</vt:lpstr>
      <vt:lpstr>Stateful Policies</vt:lpstr>
      <vt:lpstr>Jeeves System</vt:lpstr>
      <vt:lpstr>Scala Implementation</vt:lpstr>
      <vt:lpstr>Talk Outline</vt:lpstr>
      <vt:lpstr>JConf Architecture</vt:lpstr>
      <vt:lpstr>Functionality vs. Policy</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UStudy</dc:creator>
  <cp:lastModifiedBy>jeanyang</cp:lastModifiedBy>
  <cp:revision>3430</cp:revision>
  <cp:lastPrinted>2012-01-23T23:59:36Z</cp:lastPrinted>
  <dcterms:created xsi:type="dcterms:W3CDTF">2011-07-19T18:15:25Z</dcterms:created>
  <dcterms:modified xsi:type="dcterms:W3CDTF">2012-01-25T17:15:47Z</dcterms:modified>
</cp:coreProperties>
</file>