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299" r:id="rId3"/>
    <p:sldId id="300" r:id="rId4"/>
    <p:sldId id="301" r:id="rId5"/>
    <p:sldId id="271" r:id="rId6"/>
    <p:sldId id="335" r:id="rId7"/>
    <p:sldId id="278" r:id="rId8"/>
    <p:sldId id="286" r:id="rId9"/>
    <p:sldId id="328" r:id="rId10"/>
    <p:sldId id="327" r:id="rId11"/>
    <p:sldId id="333" r:id="rId12"/>
    <p:sldId id="349" r:id="rId13"/>
    <p:sldId id="332" r:id="rId14"/>
    <p:sldId id="330" r:id="rId15"/>
    <p:sldId id="338" r:id="rId16"/>
    <p:sldId id="342" r:id="rId17"/>
    <p:sldId id="323" r:id="rId18"/>
    <p:sldId id="263" r:id="rId19"/>
    <p:sldId id="331" r:id="rId20"/>
    <p:sldId id="309" r:id="rId21"/>
    <p:sldId id="313" r:id="rId22"/>
    <p:sldId id="351" r:id="rId23"/>
    <p:sldId id="346" r:id="rId24"/>
    <p:sldId id="266" r:id="rId25"/>
    <p:sldId id="280" r:id="rId26"/>
    <p:sldId id="281" r:id="rId27"/>
    <p:sldId id="320" r:id="rId28"/>
    <p:sldId id="350" r:id="rId29"/>
    <p:sldId id="326" r:id="rId30"/>
    <p:sldId id="315" r:id="rId31"/>
    <p:sldId id="324" r:id="rId32"/>
    <p:sldId id="325" r:id="rId33"/>
    <p:sldId id="352" r:id="rId34"/>
    <p:sldId id="340" r:id="rId35"/>
    <p:sldId id="304" r:id="rId36"/>
    <p:sldId id="259" r:id="rId37"/>
    <p:sldId id="353" r:id="rId38"/>
    <p:sldId id="26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3" autoAdjust="0"/>
    <p:restoredTop sz="92448" autoAdjust="0"/>
  </p:normalViewPr>
  <p:slideViewPr>
    <p:cSldViewPr snapToGrid="0">
      <p:cViewPr varScale="1">
        <p:scale>
          <a:sx n="62" d="100"/>
          <a:sy n="62" d="100"/>
        </p:scale>
        <p:origin x="727" y="34"/>
      </p:cViewPr>
      <p:guideLst/>
    </p:cSldViewPr>
  </p:slideViewPr>
  <p:outlineViewPr>
    <p:cViewPr>
      <p:scale>
        <a:sx n="33" d="100"/>
        <a:sy n="33" d="100"/>
      </p:scale>
      <p:origin x="0" y="-289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2" d="100"/>
          <a:sy n="42" d="100"/>
        </p:scale>
        <p:origin x="234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Research\Presentations\Jeeves%20framework\jacqueline_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Single </a:t>
            </a:r>
            <a:r>
              <a:rPr lang="en-US" sz="2800" b="1" dirty="0" smtClean="0"/>
              <a:t>paper</a:t>
            </a:r>
            <a:endParaRPr lang="en-US" sz="2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'Showing single paper'!$B$1</c:f>
              <c:strCache>
                <c:ptCount val="1"/>
                <c:pt idx="0">
                  <c:v>Jacqueline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'Showing single paper'!$A$2:$A$11</c:f>
              <c:numCache>
                <c:formatCode>General</c:formatCode>
                <c:ptCount val="10"/>
                <c:pt idx="0">
                  <c:v>2</c:v>
                </c:pt>
                <c:pt idx="1">
                  <c:v>4</c:v>
                </c:pt>
                <c:pt idx="2">
                  <c:v>8</c:v>
                </c:pt>
                <c:pt idx="3">
                  <c:v>16</c:v>
                </c:pt>
                <c:pt idx="4">
                  <c:v>32</c:v>
                </c:pt>
                <c:pt idx="5">
                  <c:v>64</c:v>
                </c:pt>
                <c:pt idx="6">
                  <c:v>128</c:v>
                </c:pt>
                <c:pt idx="7">
                  <c:v>256</c:v>
                </c:pt>
                <c:pt idx="8">
                  <c:v>512</c:v>
                </c:pt>
                <c:pt idx="9">
                  <c:v>1024</c:v>
                </c:pt>
              </c:numCache>
            </c:numRef>
          </c:xVal>
          <c:yVal>
            <c:numRef>
              <c:f>'Showing single paper'!$B$2:$B$11</c:f>
              <c:numCache>
                <c:formatCode>General</c:formatCode>
                <c:ptCount val="10"/>
                <c:pt idx="0">
                  <c:v>0.16300000000000001</c:v>
                </c:pt>
                <c:pt idx="1">
                  <c:v>0.16200000000000001</c:v>
                </c:pt>
                <c:pt idx="2">
                  <c:v>0.16</c:v>
                </c:pt>
                <c:pt idx="3">
                  <c:v>0.16500000000000001</c:v>
                </c:pt>
                <c:pt idx="4">
                  <c:v>0.16</c:v>
                </c:pt>
                <c:pt idx="5">
                  <c:v>0.158</c:v>
                </c:pt>
                <c:pt idx="6">
                  <c:v>0.16</c:v>
                </c:pt>
                <c:pt idx="7">
                  <c:v>0.159</c:v>
                </c:pt>
                <c:pt idx="8">
                  <c:v>0.159</c:v>
                </c:pt>
                <c:pt idx="9">
                  <c:v>0.161</c:v>
                </c:pt>
              </c:numCache>
            </c:numRef>
          </c:yVal>
          <c:smooth val="0"/>
          <c:extLst>
            <c:ext xmlns:c16="http://schemas.microsoft.com/office/drawing/2014/chart" uri="{C3380CC4-5D6E-409C-BE32-E72D297353CC}">
              <c16:uniqueId val="{00000000-69C7-4B4A-BF2D-29129DF5F1DC}"/>
            </c:ext>
          </c:extLst>
        </c:ser>
        <c:ser>
          <c:idx val="1"/>
          <c:order val="1"/>
          <c:tx>
            <c:strRef>
              <c:f>'Showing single paper'!$C$1</c:f>
              <c:strCache>
                <c:ptCount val="1"/>
                <c:pt idx="0">
                  <c:v>Django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'Showing single paper'!$A$2:$A$11</c:f>
              <c:numCache>
                <c:formatCode>General</c:formatCode>
                <c:ptCount val="10"/>
                <c:pt idx="0">
                  <c:v>2</c:v>
                </c:pt>
                <c:pt idx="1">
                  <c:v>4</c:v>
                </c:pt>
                <c:pt idx="2">
                  <c:v>8</c:v>
                </c:pt>
                <c:pt idx="3">
                  <c:v>16</c:v>
                </c:pt>
                <c:pt idx="4">
                  <c:v>32</c:v>
                </c:pt>
                <c:pt idx="5">
                  <c:v>64</c:v>
                </c:pt>
                <c:pt idx="6">
                  <c:v>128</c:v>
                </c:pt>
                <c:pt idx="7">
                  <c:v>256</c:v>
                </c:pt>
                <c:pt idx="8">
                  <c:v>512</c:v>
                </c:pt>
                <c:pt idx="9">
                  <c:v>1024</c:v>
                </c:pt>
              </c:numCache>
            </c:numRef>
          </c:xVal>
          <c:yVal>
            <c:numRef>
              <c:f>'Showing single paper'!$C$2:$C$11</c:f>
              <c:numCache>
                <c:formatCode>General</c:formatCode>
                <c:ptCount val="10"/>
                <c:pt idx="0">
                  <c:v>0.17199999999999999</c:v>
                </c:pt>
                <c:pt idx="1">
                  <c:v>0.17599999999999999</c:v>
                </c:pt>
                <c:pt idx="2">
                  <c:v>0.17699999999999999</c:v>
                </c:pt>
                <c:pt idx="3">
                  <c:v>0.17499999999999999</c:v>
                </c:pt>
                <c:pt idx="4">
                  <c:v>0.17599999999999999</c:v>
                </c:pt>
                <c:pt idx="5">
                  <c:v>0.17699999999999999</c:v>
                </c:pt>
                <c:pt idx="6">
                  <c:v>0.17299999999999999</c:v>
                </c:pt>
                <c:pt idx="7">
                  <c:v>0.17299999999999999</c:v>
                </c:pt>
                <c:pt idx="8">
                  <c:v>0.17799999999999999</c:v>
                </c:pt>
                <c:pt idx="9">
                  <c:v>0.17299999999999999</c:v>
                </c:pt>
              </c:numCache>
            </c:numRef>
          </c:yVal>
          <c:smooth val="0"/>
          <c:extLst>
            <c:ext xmlns:c16="http://schemas.microsoft.com/office/drawing/2014/chart" uri="{C3380CC4-5D6E-409C-BE32-E72D297353CC}">
              <c16:uniqueId val="{00000001-69C7-4B4A-BF2D-29129DF5F1DC}"/>
            </c:ext>
          </c:extLst>
        </c:ser>
        <c:dLbls>
          <c:showLegendKey val="0"/>
          <c:showVal val="0"/>
          <c:showCatName val="0"/>
          <c:showSerName val="0"/>
          <c:showPercent val="0"/>
          <c:showBubbleSize val="0"/>
        </c:dLbls>
        <c:axId val="268862928"/>
        <c:axId val="268862536"/>
      </c:scatterChart>
      <c:valAx>
        <c:axId val="268862928"/>
        <c:scaling>
          <c:orientation val="minMax"/>
          <c:max val="10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Papers </a:t>
                </a:r>
                <a:r>
                  <a:rPr lang="en-US" sz="2000" dirty="0"/>
                  <a:t>in database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8862536"/>
        <c:crosses val="autoZero"/>
        <c:crossBetween val="midCat"/>
      </c:valAx>
      <c:valAx>
        <c:axId val="2688625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Time to show</a:t>
                </a:r>
                <a:r>
                  <a:rPr lang="en-US" sz="2000" baseline="0" dirty="0"/>
                  <a:t> page (s)</a:t>
                </a:r>
                <a:endParaRPr lang="en-US"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8862928"/>
        <c:crosses val="autoZero"/>
        <c:crossBetween val="midCat"/>
        <c:majorUnit val="5.000000000000001E-2"/>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All </a:t>
            </a:r>
            <a:r>
              <a:rPr lang="en-US" sz="2800" b="1" dirty="0" smtClean="0"/>
              <a:t>Papers*</a:t>
            </a:r>
            <a:endParaRPr lang="en-US" sz="28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Jacqueline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Sheet1!$A$2:$A$9</c:f>
              <c:numCache>
                <c:formatCode>General</c:formatCode>
                <c:ptCount val="8"/>
                <c:pt idx="0">
                  <c:v>8</c:v>
                </c:pt>
                <c:pt idx="1">
                  <c:v>16</c:v>
                </c:pt>
                <c:pt idx="2">
                  <c:v>32</c:v>
                </c:pt>
                <c:pt idx="3">
                  <c:v>64</c:v>
                </c:pt>
                <c:pt idx="4">
                  <c:v>128</c:v>
                </c:pt>
                <c:pt idx="5">
                  <c:v>256</c:v>
                </c:pt>
                <c:pt idx="6">
                  <c:v>512</c:v>
                </c:pt>
                <c:pt idx="7">
                  <c:v>1024</c:v>
                </c:pt>
              </c:numCache>
            </c:numRef>
          </c:xVal>
          <c:yVal>
            <c:numRef>
              <c:f>Sheet1!$B$2:$B$9</c:f>
              <c:numCache>
                <c:formatCode>General</c:formatCode>
                <c:ptCount val="8"/>
                <c:pt idx="0">
                  <c:v>0.373</c:v>
                </c:pt>
                <c:pt idx="1">
                  <c:v>0.36099999999999999</c:v>
                </c:pt>
                <c:pt idx="2">
                  <c:v>0.66600000000000004</c:v>
                </c:pt>
                <c:pt idx="3">
                  <c:v>1.147</c:v>
                </c:pt>
                <c:pt idx="4">
                  <c:v>1.9830000000000001</c:v>
                </c:pt>
                <c:pt idx="5">
                  <c:v>3.4790000000000001</c:v>
                </c:pt>
                <c:pt idx="6">
                  <c:v>7.3710000000000004</c:v>
                </c:pt>
                <c:pt idx="7">
                  <c:v>14.355</c:v>
                </c:pt>
              </c:numCache>
            </c:numRef>
          </c:yVal>
          <c:smooth val="0"/>
          <c:extLst>
            <c:ext xmlns:c16="http://schemas.microsoft.com/office/drawing/2014/chart" uri="{C3380CC4-5D6E-409C-BE32-E72D297353CC}">
              <c16:uniqueId val="{00000000-905F-4FEE-A09E-6AB39CBDE44B}"/>
            </c:ext>
          </c:extLst>
        </c:ser>
        <c:ser>
          <c:idx val="1"/>
          <c:order val="1"/>
          <c:tx>
            <c:strRef>
              <c:f>Sheet1!$C$1</c:f>
              <c:strCache>
                <c:ptCount val="1"/>
                <c:pt idx="0">
                  <c:v>Django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Sheet1!$A$2:$A$9</c:f>
              <c:numCache>
                <c:formatCode>General</c:formatCode>
                <c:ptCount val="8"/>
                <c:pt idx="0">
                  <c:v>8</c:v>
                </c:pt>
                <c:pt idx="1">
                  <c:v>16</c:v>
                </c:pt>
                <c:pt idx="2">
                  <c:v>32</c:v>
                </c:pt>
                <c:pt idx="3">
                  <c:v>64</c:v>
                </c:pt>
                <c:pt idx="4">
                  <c:v>128</c:v>
                </c:pt>
                <c:pt idx="5">
                  <c:v>256</c:v>
                </c:pt>
                <c:pt idx="6">
                  <c:v>512</c:v>
                </c:pt>
                <c:pt idx="7">
                  <c:v>1024</c:v>
                </c:pt>
              </c:numCache>
            </c:numRef>
          </c:xVal>
          <c:yVal>
            <c:numRef>
              <c:f>Sheet1!$C$2:$C$9</c:f>
              <c:numCache>
                <c:formatCode>General</c:formatCode>
                <c:ptCount val="8"/>
                <c:pt idx="0">
                  <c:v>0.20100000000000001</c:v>
                </c:pt>
                <c:pt idx="1">
                  <c:v>0.24099999999999999</c:v>
                </c:pt>
                <c:pt idx="2">
                  <c:v>0.38800000000000001</c:v>
                </c:pt>
                <c:pt idx="3">
                  <c:v>0.55400000000000005</c:v>
                </c:pt>
                <c:pt idx="4">
                  <c:v>0.93100000000000005</c:v>
                </c:pt>
                <c:pt idx="5">
                  <c:v>1.633</c:v>
                </c:pt>
                <c:pt idx="6">
                  <c:v>3.2650000000000001</c:v>
                </c:pt>
                <c:pt idx="7">
                  <c:v>6.0549999999999997</c:v>
                </c:pt>
              </c:numCache>
            </c:numRef>
          </c:yVal>
          <c:smooth val="0"/>
          <c:extLst>
            <c:ext xmlns:c16="http://schemas.microsoft.com/office/drawing/2014/chart" uri="{C3380CC4-5D6E-409C-BE32-E72D297353CC}">
              <c16:uniqueId val="{00000001-905F-4FEE-A09E-6AB39CBDE44B}"/>
            </c:ext>
          </c:extLst>
        </c:ser>
        <c:dLbls>
          <c:showLegendKey val="0"/>
          <c:showVal val="0"/>
          <c:showCatName val="0"/>
          <c:showSerName val="0"/>
          <c:showPercent val="0"/>
          <c:showBubbleSize val="0"/>
        </c:dLbls>
        <c:axId val="97346000"/>
        <c:axId val="97331024"/>
      </c:scatterChart>
      <c:valAx>
        <c:axId val="97346000"/>
        <c:scaling>
          <c:orientation val="minMax"/>
          <c:max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Papers in database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331024"/>
        <c:crosses val="autoZero"/>
        <c:crossBetween val="midCat"/>
      </c:valAx>
      <c:valAx>
        <c:axId val="97331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a:t>Time to show all papers (s)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3460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FDB23-3C0C-4C39-A9C0-F7D14676DFCD}" type="datetimeFigureOut">
              <a:rPr lang="en-US" smtClean="0"/>
              <a:t>6/20/2016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0D856-9F81-49D6-AC77-88D9A4060905}" type="slidenum">
              <a:rPr lang="en-US" smtClean="0"/>
              <a:t>‹#›</a:t>
            </a:fld>
            <a:endParaRPr lang="en-US"/>
          </a:p>
        </p:txBody>
      </p:sp>
    </p:spTree>
    <p:extLst>
      <p:ext uri="{BB962C8B-B14F-4D97-AF65-F5344CB8AC3E}">
        <p14:creationId xmlns:p14="http://schemas.microsoft.com/office/powerpoint/2010/main" val="287539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p>
          <a:p>
            <a:endParaRPr lang="en-US" dirty="0" smtClean="0"/>
          </a:p>
          <a:p>
            <a:r>
              <a:rPr lang="en-US" dirty="0" smtClean="0"/>
              <a:t>Now</a:t>
            </a:r>
            <a:r>
              <a:rPr lang="en-US" baseline="0" dirty="0" smtClean="0"/>
              <a:t> w</a:t>
            </a:r>
            <a:r>
              <a:rPr lang="en-US" dirty="0" smtClean="0"/>
              <a:t>e’re going to talk about how to prevent</a:t>
            </a:r>
            <a:r>
              <a:rPr lang="en-US" baseline="0" dirty="0" smtClean="0"/>
              <a:t> information leaks in database-backed applications.</a:t>
            </a:r>
          </a:p>
          <a:p>
            <a:endParaRPr lang="en-US" baseline="0" dirty="0" smtClean="0"/>
          </a:p>
          <a:p>
            <a:r>
              <a:rPr lang="en-US" baseline="0" dirty="0" smtClean="0"/>
              <a:t>TRANSITION: To give some context, let’s talk about another kind of leak.</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a:t>
            </a:fld>
            <a:endParaRPr lang="en-US"/>
          </a:p>
        </p:txBody>
      </p:sp>
    </p:spTree>
    <p:extLst>
      <p:ext uri="{BB962C8B-B14F-4D97-AF65-F5344CB8AC3E}">
        <p14:creationId xmlns:p14="http://schemas.microsoft.com/office/powerpoint/2010/main" val="351072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you’ve shared a calendar with friends or colleagues or an organization, you’ve probably had the experience of events showing up on your calendar.</a:t>
            </a:r>
          </a:p>
          <a:p>
            <a:endParaRPr lang="en-US" baseline="0" dirty="0" smtClean="0"/>
          </a:p>
          <a:p>
            <a:r>
              <a:rPr lang="en-US" baseline="0" dirty="0" smtClean="0"/>
              <a:t>What we’d like is for the surprise paper discussion party to show up only on the calendars of people who are allowed to see. But now I’ll describe why this isn’t as easy as one might first think.</a:t>
            </a:r>
          </a:p>
          <a:p>
            <a:endParaRPr lang="en-US" baseline="0" dirty="0" smtClean="0"/>
          </a:p>
          <a:p>
            <a:r>
              <a:rPr lang="en-US" baseline="0" dirty="0" smtClean="0"/>
              <a:t>The event has a policy that you be on the guest list to see the event information.</a:t>
            </a:r>
          </a:p>
          <a:p>
            <a:endParaRPr lang="en-US" baseline="0" dirty="0" smtClean="0"/>
          </a:p>
          <a:p>
            <a:r>
              <a:rPr lang="en-US" baseline="0" dirty="0" smtClean="0"/>
              <a:t>The guest list has its own policy that you must be a member of the list and the list must be finalized.</a:t>
            </a:r>
          </a:p>
          <a:p>
            <a:endParaRPr lang="en-US" baseline="0" dirty="0" smtClean="0"/>
          </a:p>
          <a:p>
            <a:r>
              <a:rPr lang="en-US" baseline="0" dirty="0" smtClean="0"/>
              <a:t>Potential guests shouldn’t be able to see event information until the event is finalized.</a:t>
            </a:r>
          </a:p>
          <a:p>
            <a:endParaRPr lang="en-US" baseline="0" dirty="0" smtClean="0"/>
          </a:p>
          <a:p>
            <a:r>
              <a:rPr lang="en-US" baseline="0" dirty="0" smtClean="0"/>
              <a:t>An easy mistake, however, is to neglect the connection between the two policies. I call this “leaky enforcement,” because it allows the system to show event information to potential guests who don’t end up being invited.</a:t>
            </a:r>
          </a:p>
          <a:p>
            <a:endParaRPr lang="en-US" baseline="0" dirty="0" smtClean="0"/>
          </a:p>
          <a:p>
            <a:r>
              <a:rPr lang="en-US" dirty="0" smtClean="0"/>
              <a:t>TRANSITION:  To better illustrate the point, here is a story of what happens</a:t>
            </a:r>
            <a:r>
              <a:rPr lang="en-US" baseline="0" dirty="0" smtClean="0"/>
              <a:t> when the programmer doesn’t take this dependency into account.</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10</a:t>
            </a:fld>
            <a:endParaRPr lang="en-US"/>
          </a:p>
        </p:txBody>
      </p:sp>
    </p:spTree>
    <p:extLst>
      <p:ext uri="{BB962C8B-B14F-4D97-AF65-F5344CB8AC3E}">
        <p14:creationId xmlns:p14="http://schemas.microsoft.com/office/powerpoint/2010/main" val="235012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add my PhD advisor Armando to the gues</a:t>
            </a:r>
            <a:r>
              <a:rPr lang="en-US" baseline="0" dirty="0" smtClean="0"/>
              <a:t>t list.</a:t>
            </a:r>
          </a:p>
          <a:p>
            <a:endParaRPr lang="en-US" baseline="0" dirty="0" smtClean="0"/>
          </a:p>
          <a:p>
            <a:r>
              <a:rPr lang="en-US" baseline="0" dirty="0" smtClean="0"/>
              <a:t>Armando sees the event on his calendar. Since he does a lot of meeting scheduling by allowing people to sign up on his calendar, he plans to go to the event.</a:t>
            </a:r>
          </a:p>
          <a:p>
            <a:endParaRPr lang="en-US" baseline="0" dirty="0" smtClean="0"/>
          </a:p>
          <a:p>
            <a:r>
              <a:rPr lang="en-US" baseline="0" dirty="0" smtClean="0"/>
              <a:t>We then somehow run out of space and we have to remove Armando from the finalized list.</a:t>
            </a:r>
          </a:p>
          <a:p>
            <a:endParaRPr lang="en-US" baseline="0" dirty="0" smtClean="0"/>
          </a:p>
          <a:p>
            <a:r>
              <a:rPr lang="en-US" baseline="0" dirty="0" smtClean="0"/>
              <a:t>Armando looks on his calendar and figures out that he might have been uninvited, as the party no longer shows up on his calendar. Something even more awkward that could happen is that Armando shows up to the party anyway, and we have to tell him he was uninvited.</a:t>
            </a:r>
            <a:endParaRPr lang="en-US" dirty="0" smtClean="0"/>
          </a:p>
          <a:p>
            <a:endParaRPr lang="en-US" dirty="0" smtClean="0"/>
          </a:p>
          <a:p>
            <a:r>
              <a:rPr lang="en-US" dirty="0" smtClean="0"/>
              <a:t>TRANSITION: What happened here?</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11</a:t>
            </a:fld>
            <a:endParaRPr lang="en-US"/>
          </a:p>
        </p:txBody>
      </p:sp>
    </p:spTree>
    <p:extLst>
      <p:ext uri="{BB962C8B-B14F-4D97-AF65-F5344CB8AC3E}">
        <p14:creationId xmlns:p14="http://schemas.microsoft.com/office/powerpoint/2010/main" val="117836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add my PhD advisor Armando to the gues</a:t>
            </a:r>
            <a:r>
              <a:rPr lang="en-US" baseline="0" dirty="0" smtClean="0"/>
              <a:t>t list.</a:t>
            </a:r>
          </a:p>
          <a:p>
            <a:endParaRPr lang="en-US" baseline="0" dirty="0" smtClean="0"/>
          </a:p>
          <a:p>
            <a:r>
              <a:rPr lang="en-US" baseline="0" dirty="0" smtClean="0"/>
              <a:t>Armando sees the event on his calendar. Since he does a lot of meeting scheduling by allowing people to sign up on his calendar, he plans to go to the event.</a:t>
            </a:r>
          </a:p>
          <a:p>
            <a:endParaRPr lang="en-US" baseline="0" dirty="0" smtClean="0"/>
          </a:p>
          <a:p>
            <a:r>
              <a:rPr lang="en-US" baseline="0" dirty="0" smtClean="0"/>
              <a:t>We then somehow run out of space and we have to remove Armando from the finalized list.</a:t>
            </a:r>
          </a:p>
          <a:p>
            <a:endParaRPr lang="en-US" baseline="0" dirty="0" smtClean="0"/>
          </a:p>
          <a:p>
            <a:r>
              <a:rPr lang="en-US" baseline="0" dirty="0" smtClean="0"/>
              <a:t>Armando looks on his calendar and figures out that he might have been uninvited, as the party no longer shows up on his calendar. Something even more awkward that could happen is that Armando shows up to the party anyway, and we have to tell him he was uninvited.</a:t>
            </a:r>
            <a:endParaRPr lang="en-US" dirty="0" smtClean="0"/>
          </a:p>
          <a:p>
            <a:endParaRPr lang="en-US" dirty="0" smtClean="0"/>
          </a:p>
          <a:p>
            <a:r>
              <a:rPr lang="en-US" dirty="0" smtClean="0"/>
              <a:t>TRANSITION: What happened here?</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12</a:t>
            </a:fld>
            <a:endParaRPr lang="en-US"/>
          </a:p>
        </p:txBody>
      </p:sp>
    </p:spTree>
    <p:extLst>
      <p:ext uri="{BB962C8B-B14F-4D97-AF65-F5344CB8AC3E}">
        <p14:creationId xmlns:p14="http://schemas.microsoft.com/office/powerpoint/2010/main" val="291898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Sensitive</a:t>
            </a:r>
            <a:r>
              <a:rPr lang="en-US" baseline="0" dirty="0" smtClean="0"/>
              <a:t> values aren’t just being shown directly, but also through various searching and aggregation features.</a:t>
            </a:r>
          </a:p>
          <a:p>
            <a:endParaRPr lang="en-US" baseline="0" dirty="0" smtClean="0"/>
          </a:p>
          <a:p>
            <a:r>
              <a:rPr lang="en-US" baseline="0" dirty="0" smtClean="0"/>
              <a:t>The social calendar might, for instance, support a search like “What is the most popular location among my friends 7pm Tuesday?” Only those with the appropriate permissions should be able to see that the real answer is Chuck E. Cheese.</a:t>
            </a:r>
          </a:p>
          <a:p>
            <a:endParaRPr lang="en-US" baseline="0" dirty="0" smtClean="0"/>
          </a:p>
          <a:p>
            <a:r>
              <a:rPr lang="en-US" baseline="0" dirty="0" smtClean="0"/>
              <a:t>Things get even more complicated as data is being broadcast to lots of different users, each with their own permissions, rather than being shown to one user at a time.</a:t>
            </a:r>
          </a:p>
          <a:p>
            <a:endParaRPr lang="en-US" baseline="0" dirty="0" smtClean="0"/>
          </a:p>
          <a:p>
            <a:r>
              <a:rPr lang="en-US" dirty="0" smtClean="0"/>
              <a:t>Now the programmer needs to track not just how information needs to flow through derived values, but also where these derived</a:t>
            </a:r>
            <a:r>
              <a:rPr lang="en-US" baseline="0" dirty="0" smtClean="0"/>
              <a:t> values are flowing.</a:t>
            </a:r>
            <a:endParaRPr lang="en-US" dirty="0" smtClean="0"/>
          </a:p>
          <a:p>
            <a:endParaRPr lang="en-US" dirty="0" smtClean="0"/>
          </a:p>
          <a:p>
            <a:r>
              <a:rPr lang="en-US" dirty="0" smtClean="0"/>
              <a:t>TRANSITION:</a:t>
            </a:r>
            <a:r>
              <a:rPr lang="en-US" baseline="0" dirty="0" smtClean="0"/>
              <a:t> Bugs often occur because of the policy spaghetti that arises.</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13</a:t>
            </a:fld>
            <a:endParaRPr lang="en-US"/>
          </a:p>
        </p:txBody>
      </p:sp>
    </p:spTree>
    <p:extLst>
      <p:ext uri="{BB962C8B-B14F-4D97-AF65-F5344CB8AC3E}">
        <p14:creationId xmlns:p14="http://schemas.microsoft.com/office/powerpoint/2010/main" val="33948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a couple of screen shots of code from the </a:t>
            </a:r>
            <a:r>
              <a:rPr lang="en-US" baseline="0" dirty="0" err="1" smtClean="0"/>
              <a:t>HotCRP</a:t>
            </a:r>
            <a:r>
              <a:rPr lang="en-US" baseline="0" dirty="0" smtClean="0"/>
              <a:t> conference management system, a system people often cite not only because it’s one of the few open source software projects many academics are familiar with, but also because it’s full of complex policy interactions.</a:t>
            </a:r>
          </a:p>
          <a:p>
            <a:endParaRPr lang="en-US" baseline="0" dirty="0" smtClean="0"/>
          </a:p>
          <a:p>
            <a:r>
              <a:rPr lang="en-US" baseline="0" dirty="0" smtClean="0"/>
              <a:t>I don’t expect you to read the code, but what I do want to show are the highlighted conditional permissions checks all over the code. What I’ve highlighted are if and else statements that affect what is displayed, what functions are called, and even what SQL queries are issued based on properties of the viewer and the current situation.</a:t>
            </a:r>
          </a:p>
          <a:p>
            <a:endParaRPr lang="en-US" dirty="0" smtClean="0"/>
          </a:p>
          <a:p>
            <a:r>
              <a:rPr lang="en-US" dirty="0" smtClean="0"/>
              <a:t>TRANSITION</a:t>
            </a:r>
            <a:r>
              <a:rPr lang="en-US" baseline="0" dirty="0" smtClean="0"/>
              <a:t>: Before this talk, you might have thought leaks were a developer education problem.</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14</a:t>
            </a:fld>
            <a:endParaRPr lang="en-US"/>
          </a:p>
        </p:txBody>
      </p:sp>
    </p:spTree>
    <p:extLst>
      <p:ext uri="{BB962C8B-B14F-4D97-AF65-F5344CB8AC3E}">
        <p14:creationId xmlns:p14="http://schemas.microsoft.com/office/powerpoint/2010/main" val="426747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talk, I describe the Jacqueline web framework, the double hull for database-backed web applications.</a:t>
            </a:r>
            <a:endParaRPr lang="en-US" dirty="0" smtClean="0"/>
          </a:p>
          <a:p>
            <a:endParaRPr lang="en-US" dirty="0" smtClean="0"/>
          </a:p>
          <a:p>
            <a:r>
              <a:rPr lang="en-US" dirty="0" smtClean="0"/>
              <a:t>In</a:t>
            </a:r>
            <a:r>
              <a:rPr lang="en-US" baseline="0" dirty="0" smtClean="0"/>
              <a:t> Jacqueline, programmers provide policy annotations separately from the rest of the program. This is what we call a policy-agnostic programming model because the policies are factored out.</a:t>
            </a:r>
          </a:p>
          <a:p>
            <a:endParaRPr lang="en-US" baseline="0" dirty="0" smtClean="0"/>
          </a:p>
          <a:p>
            <a:r>
              <a:rPr lang="en-US" baseline="0" dirty="0" smtClean="0"/>
              <a:t>The runtime prevents information leaks according to policy annotations.</a:t>
            </a:r>
          </a:p>
          <a:p>
            <a:endParaRPr lang="en-US" baseline="0" dirty="0" smtClean="0"/>
          </a:p>
          <a:p>
            <a:r>
              <a:rPr lang="en-US" baseline="0" dirty="0" smtClean="0"/>
              <a:t>And the enhanced runtime encompasses both the application and the database, preventing leaks between the two. I’ll describe later in the talk why it’s especially important to enforce policies across these multiple runtimes.</a:t>
            </a:r>
          </a:p>
          <a:p>
            <a:endParaRPr lang="en-US" baseline="0" dirty="0" smtClean="0"/>
          </a:p>
          <a:p>
            <a:r>
              <a:rPr lang="en-US" baseline="0" dirty="0" smtClean="0"/>
              <a:t>TRANSITION: With this paper, we make the following contributions.</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15</a:t>
            </a:fld>
            <a:endParaRPr lang="en-US"/>
          </a:p>
        </p:txBody>
      </p:sp>
    </p:spTree>
    <p:extLst>
      <p:ext uri="{BB962C8B-B14F-4D97-AF65-F5344CB8AC3E}">
        <p14:creationId xmlns:p14="http://schemas.microsoft.com/office/powerpoint/2010/main" val="393823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TRANSITION: Let’s start by looking a the programming</a:t>
            </a:r>
            <a:r>
              <a:rPr lang="en-US" baseline="0" dirty="0" smtClean="0"/>
              <a:t> model for the Jacqueline web framework.</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16</a:t>
            </a:fld>
            <a:endParaRPr lang="en-US"/>
          </a:p>
        </p:txBody>
      </p:sp>
    </p:spTree>
    <p:extLst>
      <p:ext uri="{BB962C8B-B14F-4D97-AF65-F5344CB8AC3E}">
        <p14:creationId xmlns:p14="http://schemas.microsoft.com/office/powerpoint/2010/main" val="163656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design of Jacqueline is based on a standard model-view-controller web framework where the model describes the data layout, the view describes the frontend, and the controller describes everything in between.</a:t>
            </a:r>
          </a:p>
          <a:p>
            <a:endParaRPr lang="en-US" baseline="0" dirty="0" smtClean="0"/>
          </a:p>
          <a:p>
            <a:r>
              <a:rPr lang="en-US" baseline="0" dirty="0" smtClean="0"/>
              <a:t>In these frameworks, there is an object-relational mapping that provides a uniform representation of the data, allowing the controller to manipulate database items as runtime objects.</a:t>
            </a:r>
            <a:endParaRPr lang="en-US" dirty="0" smtClean="0"/>
          </a:p>
          <a:p>
            <a:endParaRPr lang="en-US" dirty="0" smtClean="0"/>
          </a:p>
          <a:p>
            <a:r>
              <a:rPr lang="en-US" dirty="0" smtClean="0"/>
              <a:t>In Jacqueline,</a:t>
            </a:r>
            <a:r>
              <a:rPr lang="en-US" baseline="0" dirty="0" smtClean="0"/>
              <a:t> the programmer additionally provide annotations alongside the model about information flow policies. The controller runs in an enhanced runtime. The framework is responsible for attaching policies based on annotations, propagating policies across application code and database queries, and </a:t>
            </a:r>
            <a:r>
              <a:rPr lang="en-US" baseline="0" dirty="0" err="1" smtClean="0"/>
              <a:t>defaceting</a:t>
            </a:r>
            <a:r>
              <a:rPr lang="en-US" baseline="0" dirty="0" smtClean="0"/>
              <a:t> based on the viewer.</a:t>
            </a:r>
            <a:endParaRPr lang="en-US" dirty="0" smtClean="0"/>
          </a:p>
          <a:p>
            <a:endParaRPr lang="en-US" dirty="0" smtClean="0"/>
          </a:p>
          <a:p>
            <a:r>
              <a:rPr lang="en-US" dirty="0" smtClean="0"/>
              <a:t>The</a:t>
            </a:r>
            <a:r>
              <a:rPr lang="en-US" baseline="0" dirty="0" smtClean="0"/>
              <a:t> framework relies on the object-relational mapping and the enhanced runtime to ensure policy enforcement across the application and database.</a:t>
            </a:r>
            <a:endParaRPr lang="en-US" dirty="0" smtClean="0"/>
          </a:p>
          <a:p>
            <a:endParaRPr lang="en-US" dirty="0" smtClean="0"/>
          </a:p>
          <a:p>
            <a:r>
              <a:rPr lang="en-US" dirty="0" smtClean="0"/>
              <a:t>TRANSITION: Here is what it looks like to program</a:t>
            </a:r>
            <a:r>
              <a:rPr lang="en-US" baseline="0" dirty="0" smtClean="0"/>
              <a:t> using Jacqueline</a:t>
            </a:r>
            <a:r>
              <a:rPr lang="en-US" dirty="0" smtClean="0"/>
              <a:t>.</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17</a:t>
            </a:fld>
            <a:endParaRPr lang="en-US"/>
          </a:p>
        </p:txBody>
      </p:sp>
    </p:spTree>
    <p:extLst>
      <p:ext uri="{BB962C8B-B14F-4D97-AF65-F5344CB8AC3E}">
        <p14:creationId xmlns:p14="http://schemas.microsoft.com/office/powerpoint/2010/main" val="306771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We’ve implemented Jacqueline as an extension to the Django Python web framework and we’ve made programming in Jacqueline look as much like programming in Django as possible.</a:t>
            </a:r>
          </a:p>
          <a:p>
            <a:endParaRPr lang="en-US" baseline="0" dirty="0" smtClean="0"/>
          </a:p>
          <a:p>
            <a:r>
              <a:rPr lang="en-US" baseline="0" dirty="0" smtClean="0"/>
              <a:t>In both Jacqueline and Django, the programmer describes data schemas corresponding to how to lay out the data.</a:t>
            </a:r>
          </a:p>
          <a:p>
            <a:endParaRPr lang="en-US" baseline="0" dirty="0" smtClean="0"/>
          </a:p>
          <a:p>
            <a:r>
              <a:rPr lang="en-US" baseline="0" dirty="0" smtClean="0"/>
              <a:t>On top I show the data schema for describing Jacqueline fields. We define the name, location, time, and description fields for an event, as well as the “visibility” field where the user can specify whether an event is visible to everyone or only guests. The fields of the event are the secret values by default.</a:t>
            </a:r>
          </a:p>
          <a:p>
            <a:endParaRPr lang="en-US" baseline="0" dirty="0" smtClean="0"/>
          </a:p>
          <a:p>
            <a:r>
              <a:rPr lang="en-US" baseline="0" dirty="0" smtClean="0"/>
              <a:t>The programmer can designate a field as sensitive by providing an alternate, public value. Here we show the public value for any “location” field is “undisclosed location.” Functions to compute the public value take the current row as an </a:t>
            </a:r>
            <a:r>
              <a:rPr lang="en-US" baseline="0" dirty="0" err="1" smtClean="0"/>
              <a:t>arugment</a:t>
            </a:r>
            <a:r>
              <a:rPr lang="en-US" baseline="0" dirty="0" smtClean="0"/>
              <a:t>.</a:t>
            </a:r>
          </a:p>
          <a:p>
            <a:endParaRPr lang="en-US" baseline="0" dirty="0" smtClean="0"/>
          </a:p>
          <a:p>
            <a:r>
              <a:rPr lang="en-US" baseline="0" dirty="0" smtClean="0"/>
              <a:t>To specify when the actual location is to be shown versus this public value, the programmer can declare a policy. The policy takes as arguments the current row and an output context. Here, our policy says that if the event visibility is “guests only,” then the secret location field can be shown if the viewer is a host or a guest.</a:t>
            </a:r>
          </a:p>
          <a:p>
            <a:endParaRPr lang="en-US" baseline="0" dirty="0" smtClean="0"/>
          </a:p>
          <a:p>
            <a:r>
              <a:rPr lang="en-US" baseline="0" dirty="0" smtClean="0"/>
              <a:t>Whether the viewer is a host or guest is computed using regular database queries. The system enforces the policies throughout these queries so the programmer can be sure that they do not leak information!</a:t>
            </a:r>
            <a:endParaRPr lang="en-US" dirty="0" smtClean="0"/>
          </a:p>
          <a:p>
            <a:endParaRPr lang="en-US" dirty="0" smtClean="0"/>
          </a:p>
          <a:p>
            <a:r>
              <a:rPr lang="en-US" dirty="0" smtClean="0"/>
              <a:t>TRANSITION:</a:t>
            </a:r>
            <a:r>
              <a:rPr lang="en-US" baseline="0" dirty="0" smtClean="0"/>
              <a:t> These annotations are all the programmer needs to provide in order to implement information flow policies.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18</a:t>
            </a:fld>
            <a:endParaRPr lang="en-US"/>
          </a:p>
        </p:txBody>
      </p:sp>
    </p:spTree>
    <p:extLst>
      <p:ext uri="{BB962C8B-B14F-4D97-AF65-F5344CB8AC3E}">
        <p14:creationId xmlns:p14="http://schemas.microsoft.com/office/powerpoint/2010/main" val="356515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screen shots of the implementation of the calendar example in Jacqueline.</a:t>
            </a:r>
          </a:p>
          <a:p>
            <a:endParaRPr lang="en-US" baseline="0" dirty="0" smtClean="0"/>
          </a:p>
          <a:p>
            <a:r>
              <a:rPr lang="en-US" baseline="0" dirty="0" smtClean="0"/>
              <a:t>Again, I don’t expect you to read the code, but what I want to show you is that there are centralized policies, the rest of the program may be agnostic to the policies, and the runtime is responsible for differentiating program behavior.</a:t>
            </a:r>
            <a:endParaRPr lang="en-US" dirty="0" smtClean="0"/>
          </a:p>
          <a:p>
            <a:endParaRPr lang="en-US" dirty="0" smtClean="0"/>
          </a:p>
          <a:p>
            <a:r>
              <a:rPr lang="en-US" dirty="0" smtClean="0"/>
              <a:t>TRANSITION:</a:t>
            </a:r>
            <a:r>
              <a:rPr lang="en-US" baseline="0" dirty="0" smtClean="0"/>
              <a:t> To understand how Jacqueline works, let’s look at what is going on in the enhanced runtime.</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19</a:t>
            </a:fld>
            <a:endParaRPr lang="en-US"/>
          </a:p>
        </p:txBody>
      </p:sp>
    </p:spTree>
    <p:extLst>
      <p:ext uri="{BB962C8B-B14F-4D97-AF65-F5344CB8AC3E}">
        <p14:creationId xmlns:p14="http://schemas.microsoft.com/office/powerpoint/2010/main" val="384958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of you might remember</a:t>
            </a:r>
            <a:r>
              <a:rPr lang="en-US" sz="1200" b="0" i="0" kern="1200" baseline="0" dirty="0" smtClean="0">
                <a:solidFill>
                  <a:schemeClr val="tx1"/>
                </a:solidFill>
                <a:effectLst/>
                <a:latin typeface="+mn-lt"/>
                <a:ea typeface="+mn-ea"/>
                <a:cs typeface="+mn-cs"/>
              </a:rPr>
              <a:t> this photo from 1989. The Exxon Valdez tanker struck ground and spilled 30 million gallons of crude oil.</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TRANSITION: This was one of the biggest ecological disasters of the century.</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80D856-9F81-49D6-AC77-88D9A4060905}" type="slidenum">
              <a:rPr lang="en-US" smtClean="0"/>
              <a:t>2</a:t>
            </a:fld>
            <a:endParaRPr lang="en-US"/>
          </a:p>
        </p:txBody>
      </p:sp>
    </p:spTree>
    <p:extLst>
      <p:ext uri="{BB962C8B-B14F-4D97-AF65-F5344CB8AC3E}">
        <p14:creationId xmlns:p14="http://schemas.microsoft.com/office/powerpoint/2010/main" val="384603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Jacqueline uses for its application runtime the policy-agnostic Jeeves language.</a:t>
            </a:r>
          </a:p>
          <a:p>
            <a:endParaRPr lang="en-US" baseline="0" dirty="0" smtClean="0"/>
          </a:p>
          <a:p>
            <a:r>
              <a:rPr lang="en-US" baseline="0" dirty="0" smtClean="0"/>
              <a:t>Jeeves has an execution model that simulates simultaneous multiple executions on different </a:t>
            </a:r>
            <a:r>
              <a:rPr lang="en-US" i="1" baseline="0" dirty="0" smtClean="0"/>
              <a:t>facets</a:t>
            </a:r>
            <a:r>
              <a:rPr lang="en-US" i="0" baseline="0" dirty="0" smtClean="0"/>
              <a:t> of sensitive values.</a:t>
            </a:r>
          </a:p>
          <a:p>
            <a:endParaRPr lang="en-US" baseline="0" dirty="0" smtClean="0"/>
          </a:p>
          <a:p>
            <a:r>
              <a:rPr lang="en-US" baseline="0" dirty="0" smtClean="0"/>
              <a:t>In Jeeves, sensitive values are </a:t>
            </a:r>
            <a:r>
              <a:rPr lang="en-US" i="1" baseline="0" dirty="0" smtClean="0"/>
              <a:t>faceted</a:t>
            </a:r>
            <a:r>
              <a:rPr lang="en-US" i="0" baseline="0" dirty="0" smtClean="0"/>
              <a:t> and</a:t>
            </a:r>
            <a:r>
              <a:rPr lang="en-US" baseline="0" dirty="0" smtClean="0"/>
              <a:t> can take on multiple values depending on the viewer and policies.</a:t>
            </a:r>
          </a:p>
          <a:p>
            <a:endParaRPr lang="en-US" baseline="0" dirty="0" smtClean="0"/>
          </a:p>
          <a:p>
            <a:r>
              <a:rPr lang="en-US" baseline="0" dirty="0" smtClean="0"/>
              <a:t>The runtime propagates values and policies and solves for values to show based on the policies and the viewer.</a:t>
            </a:r>
          </a:p>
          <a:p>
            <a:endParaRPr lang="en-US" baseline="0" dirty="0" smtClean="0"/>
          </a:p>
          <a:p>
            <a:r>
              <a:rPr lang="en-US" baseline="0" dirty="0" smtClean="0"/>
              <a:t>I picked this snippet of code to illustrate implicit flows. Here we are setting a variable x to zero and incrementing it if the sensitive location value is equal to Chuck E Cheese. Even if the location doesn’t leak directly, the programmer can infer its value by examining x.</a:t>
            </a:r>
          </a:p>
          <a:p>
            <a:endParaRPr lang="en-US" baseline="0" dirty="0" smtClean="0"/>
          </a:p>
          <a:p>
            <a:r>
              <a:rPr lang="en-US" baseline="0" dirty="0" smtClean="0"/>
              <a:t>TRANSITION: The runtime tracks values through all computations, preventing implicit flows.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20</a:t>
            </a:fld>
            <a:endParaRPr lang="en-US"/>
          </a:p>
        </p:txBody>
      </p:sp>
    </p:spTree>
    <p:extLst>
      <p:ext uri="{BB962C8B-B14F-4D97-AF65-F5344CB8AC3E}">
        <p14:creationId xmlns:p14="http://schemas.microsoft.com/office/powerpoint/2010/main" val="84292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runtime uses labels to map sensitive values to policies.</a:t>
            </a:r>
          </a:p>
          <a:p>
            <a:endParaRPr lang="en-US" baseline="0" dirty="0" smtClean="0"/>
          </a:p>
          <a:p>
            <a:r>
              <a:rPr lang="en-US" baseline="0" dirty="0" smtClean="0"/>
              <a:t>All values computed from sensitive values are associated with their labels. All assignments occurring under conditional branches are associated with the labels corresponding to assumptions that were made to enter that branch.</a:t>
            </a:r>
          </a:p>
          <a:p>
            <a:endParaRPr lang="en-US" baseline="0" dirty="0" smtClean="0"/>
          </a:p>
          <a:p>
            <a:r>
              <a:rPr lang="en-US" baseline="0" dirty="0" smtClean="0"/>
              <a:t>More subtly, labels also help account for when policies depend on sensitive values, even the values that they themselves are protecting.</a:t>
            </a:r>
          </a:p>
          <a:p>
            <a:endParaRPr lang="en-US" baseline="0" dirty="0" smtClean="0"/>
          </a:p>
          <a:p>
            <a:r>
              <a:rPr lang="en-US" baseline="0" dirty="0" smtClean="0"/>
              <a:t>With labels to do the bookkeeping, all values computed from sensitive values are shown only according to the policies.</a:t>
            </a:r>
            <a:endParaRPr lang="en-US" dirty="0" smtClean="0"/>
          </a:p>
          <a:p>
            <a:endParaRPr lang="en-US" dirty="0" smtClean="0"/>
          </a:p>
          <a:p>
            <a:r>
              <a:rPr lang="en-US" dirty="0" smtClean="0"/>
              <a:t>TRANSITION: This is all great, but in order to be able to use this for practical</a:t>
            </a:r>
            <a:r>
              <a:rPr lang="en-US" baseline="0" dirty="0" smtClean="0"/>
              <a:t> web applications we need to solve the database problem.</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21</a:t>
            </a:fld>
            <a:endParaRPr lang="en-US"/>
          </a:p>
        </p:txBody>
      </p:sp>
    </p:spTree>
    <p:extLst>
      <p:ext uri="{BB962C8B-B14F-4D97-AF65-F5344CB8AC3E}">
        <p14:creationId xmlns:p14="http://schemas.microsoft.com/office/powerpoint/2010/main" val="115005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 </a:t>
            </a:r>
            <a:r>
              <a:rPr lang="en-US" baseline="0" dirty="0" smtClean="0"/>
              <a:t>applications often leak information by revealing the results of arbitrary database queries, for instance through a search interface. It doesn’t matter how much policies are enforced in the application if  a single query can subvert our guarantees. Thus we don’t want to just use a vanilla SQL database directly.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One way to take advantage of language-based solutions like Jeeves is to load all the data into the application and use the enforcement there. This is what you’d typically have to do with a language-based approach, as they often assume a single runtime. The issue is that doing all the work in the application is slow and we often can’t load the database into memory.</a:t>
            </a:r>
          </a:p>
          <a:p>
            <a:endParaRPr lang="en-US" baseline="0" dirty="0" smtClean="0"/>
          </a:p>
          <a:p>
            <a:r>
              <a:rPr lang="en-US" baseline="0" dirty="0" smtClean="0"/>
              <a:t>The challenge is to support this faceted execution model when interacting with unmodified SQL databases.</a:t>
            </a:r>
          </a:p>
          <a:p>
            <a:endParaRPr lang="en-US" baseline="0" dirty="0" smtClean="0"/>
          </a:p>
          <a:p>
            <a:r>
              <a:rPr lang="en-US" baseline="0" dirty="0" smtClean="0"/>
              <a:t>What we want is faceted queries!</a:t>
            </a:r>
          </a:p>
          <a:p>
            <a:endParaRPr lang="en-US" baseline="0" dirty="0" smtClean="0"/>
          </a:p>
          <a:p>
            <a:r>
              <a:rPr lang="en-US" baseline="0" dirty="0" smtClean="0"/>
              <a:t>TRANSITION: Here are the semantics we want for faceted queries.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24</a:t>
            </a:fld>
            <a:endParaRPr lang="en-US"/>
          </a:p>
        </p:txBody>
      </p:sp>
    </p:spTree>
    <p:extLst>
      <p:ext uri="{BB962C8B-B14F-4D97-AF65-F5344CB8AC3E}">
        <p14:creationId xmlns:p14="http://schemas.microsoft.com/office/powerpoint/2010/main" val="369812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want is to be able to save faceted values</a:t>
            </a:r>
            <a:r>
              <a:rPr lang="en-US" baseline="0" dirty="0" smtClean="0"/>
              <a:t> to the database and then run faceted queries on these values the same way we compute using faceted values in the Jeeves runtime.</a:t>
            </a:r>
            <a:endParaRPr lang="en-US" dirty="0" smtClean="0"/>
          </a:p>
          <a:p>
            <a:endParaRPr lang="en-US" dirty="0" smtClean="0"/>
          </a:p>
          <a:p>
            <a:r>
              <a:rPr lang="en-US" dirty="0" smtClean="0"/>
              <a:t>Some</a:t>
            </a:r>
            <a:r>
              <a:rPr lang="en-US" baseline="0" dirty="0" smtClean="0"/>
              <a:t> naïve approaches to encoding facets using SQL databases involve storing facets opaquely as strings and storing different databases for each label.</a:t>
            </a:r>
          </a:p>
          <a:p>
            <a:endParaRPr lang="en-US" baseline="0" dirty="0" smtClean="0"/>
          </a:p>
          <a:p>
            <a:r>
              <a:rPr lang="en-US" baseline="0" dirty="0" smtClean="0"/>
              <a:t>But these approaches are expensive for different reasons and also make it difficult to extend the formal guarantees of faceted execution that we worked so hard to develop.</a:t>
            </a:r>
            <a:endParaRPr lang="en-US" dirty="0" smtClean="0"/>
          </a:p>
          <a:p>
            <a:endParaRPr lang="en-US" dirty="0" smtClean="0"/>
          </a:p>
          <a:p>
            <a:r>
              <a:rPr lang="en-US" dirty="0" smtClean="0"/>
              <a:t>TRANSITION: It turns out that</a:t>
            </a:r>
            <a:r>
              <a:rPr lang="en-US" baseline="0" dirty="0" smtClean="0"/>
              <a:t> we can encode facets in a way that both allows us to leverage SQL implementations and the existing formal machinery.</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25</a:t>
            </a:fld>
            <a:endParaRPr lang="en-US"/>
          </a:p>
        </p:txBody>
      </p:sp>
    </p:spTree>
    <p:extLst>
      <p:ext uri="{BB962C8B-B14F-4D97-AF65-F5344CB8AC3E}">
        <p14:creationId xmlns:p14="http://schemas.microsoft.com/office/powerpoint/2010/main" val="137773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Insert slide about conceptually storing faceted rows</a:t>
            </a:r>
          </a:p>
          <a:p>
            <a:endParaRPr lang="en-US" baseline="0" dirty="0" smtClean="0"/>
          </a:p>
          <a:p>
            <a:r>
              <a:rPr lang="en-US" baseline="0" dirty="0" smtClean="0"/>
              <a:t>What we do is we use the object-relational mapping to map facets onto multiple database rows.</a:t>
            </a:r>
          </a:p>
          <a:p>
            <a:endParaRPr lang="en-US" baseline="0" dirty="0" smtClean="0"/>
          </a:p>
          <a:p>
            <a:r>
              <a:rPr lang="en-US" baseline="0" dirty="0" smtClean="0"/>
              <a:t>Object-relational mappings typically support a uniform data representation between the application and database and mediate a set of queries. We have developed a </a:t>
            </a:r>
            <a:r>
              <a:rPr lang="en-US" i="0" baseline="0" dirty="0" smtClean="0"/>
              <a:t>faceted object-relational</a:t>
            </a:r>
            <a:r>
              <a:rPr lang="en-US" baseline="0" dirty="0" smtClean="0"/>
              <a:t> mapping that supports a uniform facet representation and mediates policy-agnostic queries.</a:t>
            </a:r>
          </a:p>
          <a:p>
            <a:endParaRPr lang="en-US" baseline="0" dirty="0" smtClean="0"/>
          </a:p>
          <a:p>
            <a:r>
              <a:rPr lang="en-US" baseline="0" dirty="0" smtClean="0"/>
              <a:t>We do this by augmenting SQL tables with metadata to do facet bookkeeping to store multiple rows for a single faceted value.</a:t>
            </a:r>
            <a:endParaRPr lang="en-US" dirty="0" smtClean="0"/>
          </a:p>
          <a:p>
            <a:endParaRPr lang="en-US" dirty="0" smtClean="0"/>
          </a:p>
          <a:p>
            <a:r>
              <a:rPr lang="en-US" dirty="0" smtClean="0"/>
              <a:t>Let’s say we have a faceted location value guarded by a label a.</a:t>
            </a:r>
          </a:p>
          <a:p>
            <a:endParaRPr lang="en-US" dirty="0" smtClean="0"/>
          </a:p>
          <a:p>
            <a:r>
              <a:rPr lang="en-US" dirty="0" smtClean="0"/>
              <a:t>We can</a:t>
            </a:r>
            <a:r>
              <a:rPr lang="en-US" baseline="0" dirty="0" smtClean="0"/>
              <a:t> store this as two rows in our database, connected to each other by a uniform Jeeves key, with the additional bookkeeping information that one of the rows corresponds to the positive a facet and the other one correspond to the not-a facet.</a:t>
            </a:r>
          </a:p>
          <a:p>
            <a:endParaRPr lang="en-US" baseline="0" dirty="0" smtClean="0"/>
          </a:p>
          <a:p>
            <a:r>
              <a:rPr lang="en-US" baseline="0" dirty="0" smtClean="0"/>
              <a:t>What’s great about this encoding is that it allows us to take advantage of existing SQL implementations for queries such as select.</a:t>
            </a:r>
          </a:p>
          <a:p>
            <a:endParaRPr lang="en-US" baseline="0" dirty="0" smtClean="0"/>
          </a:p>
          <a:p>
            <a:r>
              <a:rPr lang="en-US" baseline="0" dirty="0" smtClean="0"/>
              <a:t>When we select all columns from Users where the location is Chuck E Cheese’s, the database will only return the rows that match, but then the ORM will create facets so that these rows are only visible to permitted viewers.</a:t>
            </a:r>
            <a:endParaRPr lang="en-US" dirty="0" smtClean="0"/>
          </a:p>
          <a:p>
            <a:endParaRPr lang="en-US" dirty="0" smtClean="0"/>
          </a:p>
          <a:p>
            <a:r>
              <a:rPr lang="en-US" dirty="0" smtClean="0"/>
              <a:t>TRANSITION:</a:t>
            </a:r>
            <a:r>
              <a:rPr lang="en-US" baseline="0" dirty="0" smtClean="0"/>
              <a:t> It turns out that this encoding of facets allows us to use existing SQL implementations for many standard queries.</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26</a:t>
            </a:fld>
            <a:endParaRPr lang="en-US"/>
          </a:p>
        </p:txBody>
      </p:sp>
    </p:spTree>
    <p:extLst>
      <p:ext uri="{BB962C8B-B14F-4D97-AF65-F5344CB8AC3E}">
        <p14:creationId xmlns:p14="http://schemas.microsoft.com/office/powerpoint/2010/main" val="265285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Jacqueline supports getting</a:t>
            </a:r>
            <a:r>
              <a:rPr lang="en-US" baseline="0" dirty="0" smtClean="0"/>
              <a:t> records from the database, filtering records, sorting records, foreign key references into other tables, saving, and deleting.</a:t>
            </a:r>
            <a:endParaRPr lang="en-US" dirty="0" smtClean="0"/>
          </a:p>
          <a:p>
            <a:endParaRPr lang="en-US" dirty="0" smtClean="0"/>
          </a:p>
          <a:p>
            <a:r>
              <a:rPr lang="en-US" dirty="0" smtClean="0"/>
              <a:t>The remarkable thing is that we can implement</a:t>
            </a:r>
            <a:r>
              <a:rPr lang="en-US" baseline="0" dirty="0" smtClean="0"/>
              <a:t> all of this database functionality simply by using the SQL implementations and then using the ORM to perform </a:t>
            </a:r>
            <a:r>
              <a:rPr lang="en-US" baseline="0" dirty="0" err="1" smtClean="0"/>
              <a:t>refaceting</a:t>
            </a:r>
            <a:r>
              <a:rPr lang="en-US" baseline="0" dirty="0" smtClean="0"/>
              <a:t> afterward.</a:t>
            </a:r>
          </a:p>
          <a:p>
            <a:endParaRPr lang="en-US" baseline="0" dirty="0" smtClean="0"/>
          </a:p>
          <a:p>
            <a:r>
              <a:rPr lang="en-US" baseline="0" dirty="0" smtClean="0"/>
              <a:t>Save and delete require some more bookkeeping to turn faceted rows into multiple rows and to keep track of which facets to delete, respectively.</a:t>
            </a:r>
            <a:endParaRPr lang="en-US" dirty="0" smtClean="0"/>
          </a:p>
          <a:p>
            <a:endParaRPr lang="en-US" dirty="0" smtClean="0"/>
          </a:p>
          <a:p>
            <a:r>
              <a:rPr lang="en-US" dirty="0" smtClean="0"/>
              <a:t>Note that</a:t>
            </a:r>
            <a:r>
              <a:rPr lang="en-US" baseline="0" dirty="0" smtClean="0"/>
              <a:t> we currently have to perform aggregation in the Jeeves runtime, since using the database implementations alone doesn’t allow us to preserve faceted execution.</a:t>
            </a:r>
            <a:endParaRPr lang="en-US" dirty="0" smtClean="0"/>
          </a:p>
          <a:p>
            <a:endParaRPr lang="en-US" dirty="0" smtClean="0"/>
          </a:p>
          <a:p>
            <a:r>
              <a:rPr lang="en-US" dirty="0" smtClean="0"/>
              <a:t>TRANSITION:</a:t>
            </a:r>
            <a:r>
              <a:rPr lang="en-US" baseline="0" dirty="0" smtClean="0"/>
              <a:t> You might wondering about why it’s not too expensive to do faceted execution for a web program.</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27</a:t>
            </a:fld>
            <a:endParaRPr lang="en-US"/>
          </a:p>
        </p:txBody>
      </p:sp>
    </p:spTree>
    <p:extLst>
      <p:ext uri="{BB962C8B-B14F-4D97-AF65-F5344CB8AC3E}">
        <p14:creationId xmlns:p14="http://schemas.microsoft.com/office/powerpoint/2010/main" val="424279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key insight about web </a:t>
            </a:r>
            <a:r>
              <a:rPr lang="en-US" baseline="0" dirty="0" smtClean="0"/>
              <a:t>programs that makes this possible.</a:t>
            </a:r>
          </a:p>
          <a:p>
            <a:endParaRPr lang="en-US" baseline="0" dirty="0" smtClean="0"/>
          </a:p>
          <a:p>
            <a:r>
              <a:rPr lang="en-US" baseline="0" dirty="0" smtClean="0"/>
              <a:t>The high level of the insight is this: in web programs, the framework can often keep track of the viewer.</a:t>
            </a:r>
          </a:p>
          <a:p>
            <a:endParaRPr lang="en-US" baseline="0" dirty="0" smtClean="0"/>
          </a:p>
          <a:p>
            <a:r>
              <a:rPr lang="en-US" baseline="0" dirty="0" smtClean="0"/>
              <a:t>This allows us to implement an optimization we call “Early Pruning” that allows us to throw away the irrelevant paths once we know the viewer.</a:t>
            </a:r>
          </a:p>
          <a:p>
            <a:endParaRPr lang="en-US" baseline="0" dirty="0" smtClean="0"/>
          </a:p>
          <a:p>
            <a:r>
              <a:rPr lang="en-US" baseline="0" dirty="0" smtClean="0"/>
              <a:t>Note that we can only do this for read-only parts of the code, but for web applications these are often the computationally intensive ones.</a:t>
            </a:r>
          </a:p>
          <a:p>
            <a:endParaRPr lang="en-US" dirty="0" smtClean="0"/>
          </a:p>
          <a:p>
            <a:r>
              <a:rPr lang="en-US" dirty="0" smtClean="0"/>
              <a:t>TRANSITION: In the paper</a:t>
            </a:r>
            <a:r>
              <a:rPr lang="en-US" baseline="0" dirty="0" smtClean="0"/>
              <a:t> we also have a formalization of the interaction between faceted execution and the database, as well as this optimization.</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29</a:t>
            </a:fld>
            <a:endParaRPr lang="en-US"/>
          </a:p>
        </p:txBody>
      </p:sp>
    </p:spTree>
    <p:extLst>
      <p:ext uri="{BB962C8B-B14F-4D97-AF65-F5344CB8AC3E}">
        <p14:creationId xmlns:p14="http://schemas.microsoft.com/office/powerpoint/2010/main" val="318996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I won’t go into the details here, but I will describe at a high level our security guarantee.</a:t>
            </a:r>
            <a:endParaRPr lang="en-US" dirty="0" smtClean="0"/>
          </a:p>
        </p:txBody>
      </p:sp>
      <p:sp>
        <p:nvSpPr>
          <p:cNvPr id="4" name="Slide Number Placeholder 3"/>
          <p:cNvSpPr>
            <a:spLocks noGrp="1"/>
          </p:cNvSpPr>
          <p:nvPr>
            <p:ph type="sldNum" sz="quarter" idx="10"/>
          </p:nvPr>
        </p:nvSpPr>
        <p:spPr/>
        <p:txBody>
          <a:bodyPr/>
          <a:lstStyle/>
          <a:p>
            <a:fld id="{CB80D856-9F81-49D6-AC77-88D9A4060905}" type="slidenum">
              <a:rPr lang="en-US" smtClean="0"/>
              <a:t>30</a:t>
            </a:fld>
            <a:endParaRPr lang="en-US"/>
          </a:p>
        </p:txBody>
      </p:sp>
    </p:spTree>
    <p:extLst>
      <p:ext uri="{BB962C8B-B14F-4D97-AF65-F5344CB8AC3E}">
        <p14:creationId xmlns:p14="http://schemas.microsoft.com/office/powerpoint/2010/main" val="210974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let’s do a quick review of traditional non-interference.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Non-interference is the property that secret values should not affect public output.</a:t>
            </a:r>
            <a:endParaRPr lang="en-US" dirty="0" smtClean="0"/>
          </a:p>
          <a:p>
            <a:endParaRPr lang="en-US" dirty="0" smtClean="0"/>
          </a:p>
          <a:p>
            <a:r>
              <a:rPr lang="en-US" dirty="0" smtClean="0"/>
              <a:t>Traditional</a:t>
            </a:r>
            <a:r>
              <a:rPr lang="en-US" baseline="0" dirty="0" smtClean="0"/>
              <a:t> non-interference says that i</a:t>
            </a:r>
            <a:r>
              <a:rPr lang="en-US" dirty="0" smtClean="0"/>
              <a:t>f the viewer</a:t>
            </a:r>
            <a:r>
              <a:rPr lang="en-US" baseline="0" dirty="0" smtClean="0"/>
              <a:t> can’t see the secret component of the location, then it shouldn’t matter if it’s Pizza Hut or Dominoes—the resulting output should be the same.</a:t>
            </a:r>
          </a:p>
          <a:p>
            <a:endParaRPr lang="en-US" baseline="0" dirty="0" smtClean="0"/>
          </a:p>
          <a:p>
            <a:r>
              <a:rPr lang="en-US" baseline="0" dirty="0" smtClean="0"/>
              <a:t>For policy-agnostic programming, the challenge is characterizing what non-interference means when the labels determining whether something is secret or public may themselves depend on sensitive values.</a:t>
            </a:r>
          </a:p>
          <a:p>
            <a:endParaRPr lang="en-US" baseline="0" dirty="0" smtClean="0"/>
          </a:p>
          <a:p>
            <a:r>
              <a:rPr lang="en-US" baseline="0" dirty="0" smtClean="0"/>
              <a:t>TRANSITION: We have developed non-interference and policy compliance theorems to capture the dependency.</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31</a:t>
            </a:fld>
            <a:endParaRPr lang="en-US"/>
          </a:p>
        </p:txBody>
      </p:sp>
    </p:spTree>
    <p:extLst>
      <p:ext uri="{BB962C8B-B14F-4D97-AF65-F5344CB8AC3E}">
        <p14:creationId xmlns:p14="http://schemas.microsoft.com/office/powerpoint/2010/main" val="295640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policy compliance theorem says that all executions where a must be public</a:t>
            </a:r>
            <a:r>
              <a:rPr lang="en-US" baseline="0" dirty="0" smtClean="0"/>
              <a:t> </a:t>
            </a:r>
            <a:r>
              <a:rPr lang="en-US" dirty="0" smtClean="0"/>
              <a:t>produce equivalent outputs.</a:t>
            </a:r>
            <a:r>
              <a:rPr lang="en-US" baseline="0" dirty="0" smtClean="0"/>
              <a:t> The insight is that the viewer shouldn’t be able to tell apart the secret values that require a label to be public.</a:t>
            </a:r>
          </a:p>
          <a:p>
            <a:endParaRPr lang="en-US" baseline="0" dirty="0" smtClean="0"/>
          </a:p>
          <a:p>
            <a:r>
              <a:rPr lang="en-US" baseline="0" dirty="0" smtClean="0"/>
              <a:t>If the viewer can’t see the guest list because they’re not on it, they shouldn’t be able to tell the secret guest list from any other guest list they’re not on.</a:t>
            </a:r>
          </a:p>
          <a:p>
            <a:endParaRPr lang="en-US" baseline="0" dirty="0" smtClean="0"/>
          </a:p>
          <a:p>
            <a:r>
              <a:rPr lang="en-US" baseline="0" dirty="0" smtClean="0"/>
              <a:t>We’ve proven that this property holds across the application code and database queries.</a:t>
            </a:r>
          </a:p>
          <a:p>
            <a:endParaRPr lang="en-US" baseline="0" dirty="0" smtClean="0"/>
          </a:p>
          <a:p>
            <a:r>
              <a:rPr lang="en-US" baseline="0" dirty="0" smtClean="0"/>
              <a:t>TRANSITION: To make sure that our claims hold for realistic applications, we built the following application case studies.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32</a:t>
            </a:fld>
            <a:endParaRPr lang="en-US"/>
          </a:p>
        </p:txBody>
      </p:sp>
    </p:spTree>
    <p:extLst>
      <p:ext uri="{BB962C8B-B14F-4D97-AF65-F5344CB8AC3E}">
        <p14:creationId xmlns:p14="http://schemas.microsoft.com/office/powerpoint/2010/main" val="380407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otters became covered</a:t>
            </a:r>
            <a:r>
              <a:rPr lang="en-US" baseline="0" dirty="0" smtClean="0"/>
              <a:t> in oil.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 </a:t>
            </a:r>
            <a:r>
              <a:rPr lang="en-US" sz="1200" b="0" i="0" kern="1200" dirty="0" smtClean="0">
                <a:solidFill>
                  <a:schemeClr val="tx1"/>
                </a:solidFill>
                <a:effectLst/>
                <a:latin typeface="+mn-lt"/>
                <a:ea typeface="+mn-ea"/>
                <a:cs typeface="+mn-cs"/>
              </a:rPr>
              <a:t>A major factor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the fact that there was only one layer of steel between the sea and the crude oil the</a:t>
            </a:r>
            <a:r>
              <a:rPr lang="en-US" sz="1200" b="0" i="0" kern="1200" baseline="0" dirty="0" smtClean="0">
                <a:solidFill>
                  <a:schemeClr val="tx1"/>
                </a:solidFill>
                <a:effectLst/>
                <a:latin typeface="+mn-lt"/>
                <a:ea typeface="+mn-ea"/>
                <a:cs typeface="+mn-cs"/>
              </a:rPr>
              <a:t> Valdez was carrying.</a:t>
            </a:r>
            <a:r>
              <a:rPr lang="en-US" sz="1200" b="0" i="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CB80D856-9F81-49D6-AC77-88D9A4060905}" type="slidenum">
              <a:rPr lang="en-US" smtClean="0"/>
              <a:t>3</a:t>
            </a:fld>
            <a:endParaRPr lang="en-US"/>
          </a:p>
        </p:txBody>
      </p:sp>
    </p:spTree>
    <p:extLst>
      <p:ext uri="{BB962C8B-B14F-4D97-AF65-F5344CB8AC3E}">
        <p14:creationId xmlns:p14="http://schemas.microsoft.com/office/powerpoint/2010/main" val="4155079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implemented the</a:t>
            </a:r>
            <a:r>
              <a:rPr lang="en-US" baseline="0" dirty="0" smtClean="0"/>
              <a:t> following small applications: a course manager, a health record manager, and a conference management system that we’ve used to run a workshop.</a:t>
            </a:r>
            <a:endParaRPr lang="en-US" dirty="0" smtClean="0"/>
          </a:p>
          <a:p>
            <a:endParaRPr lang="en-US" dirty="0" smtClean="0"/>
          </a:p>
          <a:p>
            <a:r>
              <a:rPr lang="en-US" dirty="0" smtClean="0"/>
              <a:t>Our results suggest that Jacqueline reduces the number of lines of policy code and has reasonable</a:t>
            </a:r>
            <a:r>
              <a:rPr lang="en-US" baseline="0" dirty="0" smtClean="0"/>
              <a:t> overheads.</a:t>
            </a:r>
            <a:endParaRPr lang="en-US" dirty="0" smtClean="0"/>
          </a:p>
          <a:p>
            <a:endParaRPr lang="en-US" dirty="0" smtClean="0"/>
          </a:p>
          <a:p>
            <a:r>
              <a:rPr lang="en-US" dirty="0" smtClean="0"/>
              <a:t>TRANSITION: Let’s see how</a:t>
            </a:r>
            <a:r>
              <a:rPr lang="en-US" baseline="0" dirty="0" smtClean="0"/>
              <a:t> it looks to change a policy in the conference management system.</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34</a:t>
            </a:fld>
            <a:endParaRPr lang="en-US"/>
          </a:p>
        </p:txBody>
      </p:sp>
    </p:spTree>
    <p:extLst>
      <p:ext uri="{BB962C8B-B14F-4D97-AF65-F5344CB8AC3E}">
        <p14:creationId xmlns:p14="http://schemas.microsoft.com/office/powerpoint/2010/main" val="20548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It</a:t>
            </a:r>
            <a:r>
              <a:rPr lang="en-US" baseline="0" dirty="0" smtClean="0"/>
              <a:t> turns out that the system runs pretty well when we have more records too.</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35</a:t>
            </a:fld>
            <a:endParaRPr lang="en-US"/>
          </a:p>
        </p:txBody>
      </p:sp>
    </p:spTree>
    <p:extLst>
      <p:ext uri="{BB962C8B-B14F-4D97-AF65-F5344CB8AC3E}">
        <p14:creationId xmlns:p14="http://schemas.microsoft.com/office/powerpoint/2010/main" val="1920115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compared</a:t>
            </a:r>
            <a:r>
              <a:rPr lang="en-US" baseline="0" dirty="0" smtClean="0"/>
              <a:t> some running times for our Jacqueline conference management system to a conference management system written in Django, with hand-implemented policies.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ran these tests on an Amazon AWS machine by sending multiple HTTP requests from another machine and averaging over them.</a:t>
            </a:r>
            <a:endParaRPr lang="en-US" dirty="0" smtClean="0"/>
          </a:p>
          <a:p>
            <a:endParaRPr lang="en-US" baseline="0" dirty="0" smtClean="0"/>
          </a:p>
          <a:p>
            <a:r>
              <a:rPr lang="en-US" baseline="0" dirty="0" smtClean="0"/>
              <a:t>Along the x axis we have increasing number of papers in the database and along the y access to have the time it takes to show pages.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we compare the time it takes to show all the information for a single paper. The times for Jacqueline are better because the Django implementation requires multiple passes over some query results to apply policy checks.</a:t>
            </a:r>
          </a:p>
          <a:p>
            <a:endParaRPr lang="en-US" baseline="0" dirty="0" smtClean="0"/>
          </a:p>
          <a:p>
            <a:r>
              <a:rPr lang="en-US" baseline="0" dirty="0" smtClean="0"/>
              <a:t>We then compare the time it takes to show all papers. In this case, both implementations are resolving policy checks with database queries for each data item being shown. There is a 1.5x slowdown with Jacqueline, which is pretty reasonable.</a:t>
            </a:r>
            <a:endParaRPr lang="en-US" dirty="0" smtClean="0"/>
          </a:p>
          <a:p>
            <a:endParaRPr lang="en-US" dirty="0" smtClean="0"/>
          </a:p>
          <a:p>
            <a:r>
              <a:rPr lang="en-US" dirty="0" smtClean="0"/>
              <a:t>TRANSITION:</a:t>
            </a:r>
            <a:r>
              <a:rPr lang="en-US" baseline="0" dirty="0" smtClean="0"/>
              <a:t> In summary, here’s why you should consider using the policy-agnostic approach.</a:t>
            </a:r>
          </a:p>
        </p:txBody>
      </p:sp>
      <p:sp>
        <p:nvSpPr>
          <p:cNvPr id="4" name="Slide Number Placeholder 3"/>
          <p:cNvSpPr>
            <a:spLocks noGrp="1"/>
          </p:cNvSpPr>
          <p:nvPr>
            <p:ph type="sldNum" sz="quarter" idx="10"/>
          </p:nvPr>
        </p:nvSpPr>
        <p:spPr/>
        <p:txBody>
          <a:bodyPr/>
          <a:lstStyle/>
          <a:p>
            <a:fld id="{CA10DE6C-4B68-4514-9E66-8DA05873F8EB}" type="slidenum">
              <a:rPr lang="en-US" smtClean="0"/>
              <a:pPr/>
              <a:t>36</a:t>
            </a:fld>
            <a:endParaRPr lang="en-US"/>
          </a:p>
        </p:txBody>
      </p:sp>
    </p:spTree>
    <p:extLst>
      <p:ext uri="{BB962C8B-B14F-4D97-AF65-F5344CB8AC3E}">
        <p14:creationId xmlns:p14="http://schemas.microsoft.com/office/powerpoint/2010/main" val="2266164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talk, I describe the Jacqueline web framework, the double hull for database-backed web applications.</a:t>
            </a:r>
            <a:endParaRPr lang="en-US" dirty="0" smtClean="0"/>
          </a:p>
          <a:p>
            <a:endParaRPr lang="en-US" dirty="0" smtClean="0"/>
          </a:p>
          <a:p>
            <a:r>
              <a:rPr lang="en-US" dirty="0" smtClean="0"/>
              <a:t>In</a:t>
            </a:r>
            <a:r>
              <a:rPr lang="en-US" baseline="0" dirty="0" smtClean="0"/>
              <a:t> Jacqueline, programmers provide policy annotations separately from the rest of the program. This is what we call a policy-agnostic programming model because the policies are factored out.</a:t>
            </a:r>
          </a:p>
          <a:p>
            <a:endParaRPr lang="en-US" baseline="0" dirty="0" smtClean="0"/>
          </a:p>
          <a:p>
            <a:r>
              <a:rPr lang="en-US" baseline="0" dirty="0" smtClean="0"/>
              <a:t>The runtime prevents information leaks according to policy annotations.</a:t>
            </a:r>
          </a:p>
          <a:p>
            <a:endParaRPr lang="en-US" baseline="0" dirty="0" smtClean="0"/>
          </a:p>
          <a:p>
            <a:r>
              <a:rPr lang="en-US" baseline="0" dirty="0" smtClean="0"/>
              <a:t>And the enhanced runtime encompasses both the application and the database, preventing leaks between the two. I’ll describe later in the talk why it’s especially important to enforce policies across these multiple runtimes.</a:t>
            </a:r>
          </a:p>
          <a:p>
            <a:endParaRPr lang="en-US" baseline="0" dirty="0" smtClean="0"/>
          </a:p>
          <a:p>
            <a:r>
              <a:rPr lang="en-US" baseline="0" dirty="0" smtClean="0"/>
              <a:t>TRANSITION: With this paper, we make the following contributions.</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37</a:t>
            </a:fld>
            <a:endParaRPr lang="en-US"/>
          </a:p>
        </p:txBody>
      </p:sp>
    </p:spTree>
    <p:extLst>
      <p:ext uri="{BB962C8B-B14F-4D97-AF65-F5344CB8AC3E}">
        <p14:creationId xmlns:p14="http://schemas.microsoft.com/office/powerpoint/2010/main" val="890523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5"/>
                </a:solidFill>
              </a:rPr>
              <a:t>They want you to know that you </a:t>
            </a:r>
            <a:r>
              <a:rPr lang="en-US" sz="1200" b="0" i="1" baseline="0" dirty="0" smtClean="0">
                <a:solidFill>
                  <a:schemeClr val="accent5"/>
                </a:solidFill>
              </a:rPr>
              <a:t>can</a:t>
            </a:r>
            <a:r>
              <a:rPr lang="en-US" sz="1200" b="0" i="0" baseline="0" dirty="0" smtClean="0">
                <a:solidFill>
                  <a:schemeClr val="accent5"/>
                </a:solidFill>
              </a:rPr>
              <a:t> factor out information flow policies from other code to avoid policy </a:t>
            </a:r>
            <a:r>
              <a:rPr lang="en-US" sz="1200" b="0" i="0" baseline="0" dirty="0" err="1" smtClean="0">
                <a:solidFill>
                  <a:schemeClr val="accent5"/>
                </a:solidFill>
              </a:rPr>
              <a:t>spaghetto</a:t>
            </a:r>
            <a:r>
              <a:rPr lang="en-US" sz="1200" b="0" i="0" baseline="0" dirty="0" smtClean="0">
                <a:solidFill>
                  <a:schemeClr val="accent5"/>
                </a:solidFill>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5"/>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5"/>
                </a:solidFill>
              </a:rPr>
              <a:t>Finally, I’d like to say that it’s incredibly exciting that so many people are programming and that the concerns programmers have are far more varied than the ones people had when they first developed the languages we’re using. This, combined with advances in programming tools, means that now is a great time to rethink our programming models. I’m excited to see what we come up with.</a:t>
            </a:r>
            <a:endParaRPr lang="en-US" sz="1200" i="0" dirty="0" smtClean="0">
              <a:solidFill>
                <a:schemeClr val="accent5"/>
              </a:solidFill>
            </a:endParaRPr>
          </a:p>
        </p:txBody>
      </p:sp>
      <p:sp>
        <p:nvSpPr>
          <p:cNvPr id="4" name="Slide Number Placeholder 3"/>
          <p:cNvSpPr>
            <a:spLocks noGrp="1"/>
          </p:cNvSpPr>
          <p:nvPr>
            <p:ph type="sldNum" sz="quarter" idx="10"/>
          </p:nvPr>
        </p:nvSpPr>
        <p:spPr/>
        <p:txBody>
          <a:bodyPr/>
          <a:lstStyle/>
          <a:p>
            <a:fld id="{CA10DE6C-4B68-4514-9E66-8DA05873F8EB}" type="slidenum">
              <a:rPr lang="en-US" smtClean="0"/>
              <a:pPr/>
              <a:t>38</a:t>
            </a:fld>
            <a:endParaRPr lang="en-US"/>
          </a:p>
        </p:txBody>
      </p:sp>
    </p:spTree>
    <p:extLst>
      <p:ext uri="{BB962C8B-B14F-4D97-AF65-F5344CB8AC3E}">
        <p14:creationId xmlns:p14="http://schemas.microsoft.com/office/powerpoint/2010/main" val="412559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Afterward, new standards were released as part of the Oil Pollution Act of 1990 that required all tankers to have double hulls,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set of compartments to hold air or ballast water between the outer hull of a ship and the cargo-carrying tanks.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Double hulls not only make it much harder for a ship to sink if the outer hull is breached, but they have prevented countless oil spills.</a:t>
            </a:r>
            <a:endParaRPr lang="en-US" dirty="0" smtClean="0"/>
          </a:p>
          <a:p>
            <a:endParaRPr lang="en-US" dirty="0" smtClean="0"/>
          </a:p>
          <a:p>
            <a:r>
              <a:rPr lang="en-US" dirty="0" smtClean="0"/>
              <a:t>The</a:t>
            </a:r>
            <a:r>
              <a:rPr lang="en-US" baseline="0" dirty="0" smtClean="0"/>
              <a:t> main takeaway is that a</a:t>
            </a:r>
            <a:r>
              <a:rPr lang="en-US" dirty="0" smtClean="0"/>
              <a:t>ccidents happen</a:t>
            </a:r>
            <a:r>
              <a:rPr lang="en-US" baseline="0" dirty="0" smtClean="0"/>
              <a:t> and we should account for them at the design stage.</a:t>
            </a:r>
            <a:endParaRPr lang="en-US" dirty="0" smtClean="0"/>
          </a:p>
          <a:p>
            <a:endParaRPr lang="en-US" dirty="0" smtClean="0"/>
          </a:p>
          <a:p>
            <a:r>
              <a:rPr lang="en-US" dirty="0" smtClean="0"/>
              <a:t>TRANSITION: Now you</a:t>
            </a:r>
            <a:r>
              <a:rPr lang="en-US" baseline="0" dirty="0" smtClean="0"/>
              <a:t> might be wondering:</a:t>
            </a:r>
            <a:r>
              <a:rPr lang="en-US" dirty="0" smtClean="0"/>
              <a:t> what does</a:t>
            </a:r>
            <a:r>
              <a:rPr lang="en-US" baseline="0" dirty="0" smtClean="0"/>
              <a:t> all this have to do with information leaks?</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4</a:t>
            </a:fld>
            <a:endParaRPr lang="en-US"/>
          </a:p>
        </p:txBody>
      </p:sp>
    </p:spTree>
    <p:extLst>
      <p:ext uri="{BB962C8B-B14F-4D97-AF65-F5344CB8AC3E}">
        <p14:creationId xmlns:p14="http://schemas.microsoft.com/office/powerpoint/2010/main" val="248765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Information</a:t>
            </a:r>
            <a:r>
              <a:rPr lang="en-US" baseline="0" dirty="0" smtClean="0"/>
              <a:t> leaks are also becoming quite catastrophic, to the point where even the otters are sad.</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5</a:t>
            </a:fld>
            <a:endParaRPr lang="en-US"/>
          </a:p>
        </p:txBody>
      </p:sp>
    </p:spTree>
    <p:extLst>
      <p:ext uri="{BB962C8B-B14F-4D97-AF65-F5344CB8AC3E}">
        <p14:creationId xmlns:p14="http://schemas.microsoft.com/office/powerpoint/2010/main" val="42525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we want is the double hull equivalent for information security.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information leaks are more complicated: what it means to “strike ground” depends on the viewer and computation.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The good news is that it means we’re not out of a job.</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6</a:t>
            </a:fld>
            <a:endParaRPr lang="en-US"/>
          </a:p>
        </p:txBody>
      </p:sp>
    </p:spTree>
    <p:extLst>
      <p:ext uri="{BB962C8B-B14F-4D97-AF65-F5344CB8AC3E}">
        <p14:creationId xmlns:p14="http://schemas.microsoft.com/office/powerpoint/2010/main" val="117090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TRANSITION:</a:t>
            </a:r>
            <a:r>
              <a:rPr lang="en-US" b="0" baseline="0" dirty="0" smtClean="0"/>
              <a:t> Let’s start by going through an example.</a:t>
            </a:r>
            <a:endParaRPr lang="en-US" b="0" dirty="0" smtClean="0"/>
          </a:p>
        </p:txBody>
      </p:sp>
      <p:sp>
        <p:nvSpPr>
          <p:cNvPr id="4" name="Slide Number Placeholder 3"/>
          <p:cNvSpPr>
            <a:spLocks noGrp="1"/>
          </p:cNvSpPr>
          <p:nvPr>
            <p:ph type="sldNum" sz="quarter" idx="10"/>
          </p:nvPr>
        </p:nvSpPr>
        <p:spPr/>
        <p:txBody>
          <a:bodyPr/>
          <a:lstStyle/>
          <a:p>
            <a:fld id="{CB80D856-9F81-49D6-AC77-88D9A4060905}" type="slidenum">
              <a:rPr lang="en-US" smtClean="0"/>
              <a:t>7</a:t>
            </a:fld>
            <a:endParaRPr lang="en-US"/>
          </a:p>
        </p:txBody>
      </p:sp>
    </p:spTree>
    <p:extLst>
      <p:ext uri="{BB962C8B-B14F-4D97-AF65-F5344CB8AC3E}">
        <p14:creationId xmlns:p14="http://schemas.microsoft.com/office/powerpoint/2010/main" val="3018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Suppose we have a social calendar like Google Calendar, but with more sharing and searching features.</a:t>
            </a:r>
          </a:p>
          <a:p>
            <a:endParaRPr lang="en-US" baseline="0" dirty="0" smtClean="0"/>
          </a:p>
          <a:p>
            <a:r>
              <a:rPr lang="en-US" baseline="0" dirty="0" smtClean="0"/>
              <a:t>Let’s say Arjun and I want to throw a surprise paper discussion party for Emery to thank him for being program chair. As members of the PC, we learned that he likes discussing papers quite a bit.</a:t>
            </a:r>
          </a:p>
          <a:p>
            <a:endParaRPr lang="en-US" baseline="0" dirty="0" smtClean="0"/>
          </a:p>
          <a:p>
            <a:r>
              <a:rPr lang="en-US" baseline="0" dirty="0" smtClean="0"/>
              <a:t>TRANSITION: Now I’ll explain how even seemingly simple policies have subtle interactions that the programmer can easily get wrong.</a:t>
            </a:r>
          </a:p>
        </p:txBody>
      </p:sp>
      <p:sp>
        <p:nvSpPr>
          <p:cNvPr id="4" name="Slide Number Placeholder 3"/>
          <p:cNvSpPr>
            <a:spLocks noGrp="1"/>
          </p:cNvSpPr>
          <p:nvPr>
            <p:ph type="sldNum" sz="quarter" idx="10"/>
          </p:nvPr>
        </p:nvSpPr>
        <p:spPr/>
        <p:txBody>
          <a:bodyPr/>
          <a:lstStyle/>
          <a:p>
            <a:fld id="{CA10DE6C-4B68-4514-9E66-8DA05873F8EB}" type="slidenum">
              <a:rPr lang="en-US" smtClean="0"/>
              <a:pPr/>
              <a:t>8</a:t>
            </a:fld>
            <a:endParaRPr lang="en-US" dirty="0"/>
          </a:p>
        </p:txBody>
      </p:sp>
    </p:spTree>
    <p:extLst>
      <p:ext uri="{BB962C8B-B14F-4D97-AF65-F5344CB8AC3E}">
        <p14:creationId xmlns:p14="http://schemas.microsoft.com/office/powerpoint/2010/main" val="226598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users of the social calendar should see different versions of the event information.</a:t>
            </a:r>
          </a:p>
          <a:p>
            <a:endParaRPr lang="en-US" baseline="0" dirty="0" smtClean="0"/>
          </a:p>
          <a:p>
            <a:r>
              <a:rPr lang="en-US" baseline="0" dirty="0" smtClean="0"/>
              <a:t>Guests should see that there is a surprise paper discussion for Emery and that it happens to be at Chuck E. Cheese’s. For those of you who are unfamiliar, Chuck E. Cheese’s is a popular party location for children that has games and also serves pizza for birthday parties. Clearly Arjun and I don’t know the Santa Barbara area very well.</a:t>
            </a:r>
          </a:p>
          <a:p>
            <a:endParaRPr lang="en-US" baseline="0" dirty="0" smtClean="0"/>
          </a:p>
          <a:p>
            <a:r>
              <a:rPr lang="en-US" baseline="0" dirty="0" smtClean="0"/>
              <a:t>Emery should see simply that he has pizza plans with Arjun and me.</a:t>
            </a:r>
          </a:p>
          <a:p>
            <a:endParaRPr lang="en-US" baseline="0" dirty="0" smtClean="0"/>
          </a:p>
          <a:p>
            <a:r>
              <a:rPr lang="en-US" baseline="0" dirty="0" smtClean="0"/>
              <a:t>Everybody else, including the otters who are celebrating not being covered in oil, should see that there is a private event at Chuck E. Cheese. The venue is, after all, public—and the otters should be informed they shouldn’t try going there are the time.</a:t>
            </a:r>
          </a:p>
          <a:p>
            <a:endParaRPr lang="en-US" baseline="0" dirty="0" smtClean="0"/>
          </a:p>
          <a:p>
            <a:r>
              <a:rPr lang="en-US" baseline="0" dirty="0" smtClean="0"/>
              <a:t>Let’s suppose the social calendar supports an additional policy on guest lists, that they may be visible only to hosts until they are finalized. Since the policy for who can see party details depends on the guest list, that policy now depends on another policy!</a:t>
            </a:r>
            <a:endParaRPr lang="en-US" dirty="0" smtClean="0"/>
          </a:p>
          <a:p>
            <a:endParaRPr lang="en-US" dirty="0" smtClean="0"/>
          </a:p>
          <a:p>
            <a:r>
              <a:rPr lang="en-US" dirty="0" smtClean="0"/>
              <a:t>TRANSITION: Let’s take a closer look</a:t>
            </a:r>
            <a:r>
              <a:rPr lang="en-US" baseline="0" dirty="0" smtClean="0"/>
              <a:t> at how these policies interact.</a:t>
            </a:r>
            <a:endParaRPr lang="en-US" dirty="0"/>
          </a:p>
        </p:txBody>
      </p:sp>
      <p:sp>
        <p:nvSpPr>
          <p:cNvPr id="4" name="Slide Number Placeholder 3"/>
          <p:cNvSpPr>
            <a:spLocks noGrp="1"/>
          </p:cNvSpPr>
          <p:nvPr>
            <p:ph type="sldNum" sz="quarter" idx="10"/>
          </p:nvPr>
        </p:nvSpPr>
        <p:spPr/>
        <p:txBody>
          <a:bodyPr/>
          <a:lstStyle/>
          <a:p>
            <a:fld id="{CB80D856-9F81-49D6-AC77-88D9A4060905}" type="slidenum">
              <a:rPr lang="en-US" smtClean="0"/>
              <a:t>9</a:t>
            </a:fld>
            <a:endParaRPr lang="en-US"/>
          </a:p>
        </p:txBody>
      </p:sp>
    </p:spTree>
    <p:extLst>
      <p:ext uri="{BB962C8B-B14F-4D97-AF65-F5344CB8AC3E}">
        <p14:creationId xmlns:p14="http://schemas.microsoft.com/office/powerpoint/2010/main" val="372616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C8363C45-3468-412C-88E1-45669265F03F}" type="datetime1">
              <a:rPr lang="en-US" smtClean="0"/>
              <a:t>6/20/2016</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smtClean="0"/>
              <a:t>Jean Yang / PLDI 2016</a:t>
            </a:r>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0A7343C2-5A74-43A5-868E-49E1D2C641A5}" type="slidenum">
              <a:rPr lang="en-US" smtClean="0"/>
              <a:t>‹#›</a:t>
            </a:fld>
            <a:endParaRPr lang="en-US"/>
          </a:p>
        </p:txBody>
      </p:sp>
    </p:spTree>
    <p:extLst>
      <p:ext uri="{BB962C8B-B14F-4D97-AF65-F5344CB8AC3E}">
        <p14:creationId xmlns:p14="http://schemas.microsoft.com/office/powerpoint/2010/main" val="5470086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FAC91-EC25-48B3-B4B7-DB394ADA1ADA}"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Jean Yang / PLDI 2016</a:t>
            </a:r>
            <a:endParaRPr lang="en-US"/>
          </a:p>
        </p:txBody>
      </p:sp>
      <p:sp>
        <p:nvSpPr>
          <p:cNvPr id="6" name="Slide Number Placeholder 5"/>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202714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74066-B531-4EEE-A832-7BEB0CDF3FE0}"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Jean Yang / PLDI 2016</a:t>
            </a:r>
            <a:endParaRPr lang="en-US"/>
          </a:p>
        </p:txBody>
      </p:sp>
      <p:sp>
        <p:nvSpPr>
          <p:cNvPr id="6" name="Slide Number Placeholder 5"/>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325026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24254C-F44F-4B88-B412-BEA262DF244B}"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Jean Yang / PLDI 2016</a:t>
            </a:r>
            <a:endParaRPr lang="en-US" dirty="0"/>
          </a:p>
        </p:txBody>
      </p:sp>
      <p:sp>
        <p:nvSpPr>
          <p:cNvPr id="6" name="Slide Number Placeholder 5"/>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143698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28E1F3-17D1-4320-BA52-5E67120A5807}"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Jean Yang / PLDI 2016</a:t>
            </a:r>
            <a:endParaRPr lang="en-US"/>
          </a:p>
        </p:txBody>
      </p:sp>
      <p:sp>
        <p:nvSpPr>
          <p:cNvPr id="6" name="Slide Number Placeholder 5"/>
          <p:cNvSpPr>
            <a:spLocks noGrp="1"/>
          </p:cNvSpPr>
          <p:nvPr>
            <p:ph type="sldNum" sz="quarter" idx="12"/>
          </p:nvPr>
        </p:nvSpPr>
        <p:spPr/>
        <p:txBody>
          <a:bodyPr/>
          <a:lstStyle/>
          <a:p>
            <a:fld id="{0A7343C2-5A74-43A5-868E-49E1D2C641A5}"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806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44EBC8-5662-4312-9217-A5334CE6DD6A}"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Jean Yang / PLDI 2016</a:t>
            </a:r>
            <a:endParaRPr lang="en-US"/>
          </a:p>
        </p:txBody>
      </p:sp>
      <p:sp>
        <p:nvSpPr>
          <p:cNvPr id="7" name="Slide Number Placeholder 6"/>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231551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64836-51B4-44C4-9368-2A666EF8D433}" type="datetime1">
              <a:rPr lang="en-US" smtClean="0"/>
              <a:t>6/20/2016</a:t>
            </a:fld>
            <a:endParaRPr lang="en-US"/>
          </a:p>
        </p:txBody>
      </p:sp>
      <p:sp>
        <p:nvSpPr>
          <p:cNvPr id="8" name="Footer Placeholder 7"/>
          <p:cNvSpPr>
            <a:spLocks noGrp="1"/>
          </p:cNvSpPr>
          <p:nvPr>
            <p:ph type="ftr" sz="quarter" idx="11"/>
          </p:nvPr>
        </p:nvSpPr>
        <p:spPr/>
        <p:txBody>
          <a:bodyPr/>
          <a:lstStyle/>
          <a:p>
            <a:r>
              <a:rPr lang="en-US" smtClean="0"/>
              <a:t>Jean Yang / PLDI 2016</a:t>
            </a:r>
            <a:endParaRPr lang="en-US"/>
          </a:p>
        </p:txBody>
      </p:sp>
      <p:sp>
        <p:nvSpPr>
          <p:cNvPr id="9" name="Slide Number Placeholder 8"/>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286871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902C19-3138-4512-B2F4-3AB4160C1C22}" type="datetime1">
              <a:rPr lang="en-US" smtClean="0"/>
              <a:t>6/20/2016</a:t>
            </a:fld>
            <a:endParaRPr lang="en-US"/>
          </a:p>
        </p:txBody>
      </p:sp>
      <p:sp>
        <p:nvSpPr>
          <p:cNvPr id="4" name="Footer Placeholder 3"/>
          <p:cNvSpPr>
            <a:spLocks noGrp="1"/>
          </p:cNvSpPr>
          <p:nvPr>
            <p:ph type="ftr" sz="quarter" idx="11"/>
          </p:nvPr>
        </p:nvSpPr>
        <p:spPr/>
        <p:txBody>
          <a:bodyPr/>
          <a:lstStyle/>
          <a:p>
            <a:r>
              <a:rPr lang="en-US" smtClean="0"/>
              <a:t>Jean Yang / PLDI 2016</a:t>
            </a:r>
            <a:endParaRPr lang="en-US"/>
          </a:p>
        </p:txBody>
      </p:sp>
      <p:sp>
        <p:nvSpPr>
          <p:cNvPr id="5" name="Slide Number Placeholder 4"/>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391313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EBDAA-93F1-46AC-9927-26085ECED17D}" type="datetime1">
              <a:rPr lang="en-US" smtClean="0"/>
              <a:t>6/20/2016</a:t>
            </a:fld>
            <a:endParaRPr lang="en-US"/>
          </a:p>
        </p:txBody>
      </p:sp>
      <p:sp>
        <p:nvSpPr>
          <p:cNvPr id="3" name="Footer Placeholder 2"/>
          <p:cNvSpPr>
            <a:spLocks noGrp="1"/>
          </p:cNvSpPr>
          <p:nvPr>
            <p:ph type="ftr" sz="quarter" idx="11"/>
          </p:nvPr>
        </p:nvSpPr>
        <p:spPr/>
        <p:txBody>
          <a:bodyPr/>
          <a:lstStyle/>
          <a:p>
            <a:r>
              <a:rPr lang="en-US" smtClean="0"/>
              <a:t>Jean Yang / PLDI 2016</a:t>
            </a:r>
            <a:endParaRPr lang="en-US"/>
          </a:p>
        </p:txBody>
      </p:sp>
      <p:sp>
        <p:nvSpPr>
          <p:cNvPr id="4" name="Slide Number Placeholder 3"/>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126099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7BFAF-B1E5-4D09-A773-0EE7DDBF5ED0}"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Jean Yang / PLDI 2016</a:t>
            </a:r>
            <a:endParaRPr lang="en-US"/>
          </a:p>
        </p:txBody>
      </p:sp>
      <p:sp>
        <p:nvSpPr>
          <p:cNvPr id="7" name="Slide Number Placeholder 6"/>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280122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2DE220B-5002-4E0E-8DDD-D7659D93CB53}"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Jean Yang / PLDI 2016</a:t>
            </a:r>
            <a:endParaRPr lang="en-US" dirty="0"/>
          </a:p>
        </p:txBody>
      </p:sp>
      <p:sp>
        <p:nvSpPr>
          <p:cNvPr id="7" name="Slide Number Placeholder 6"/>
          <p:cNvSpPr>
            <a:spLocks noGrp="1"/>
          </p:cNvSpPr>
          <p:nvPr>
            <p:ph type="sldNum" sz="quarter" idx="12"/>
          </p:nvPr>
        </p:nvSpPr>
        <p:spPr/>
        <p:txBody>
          <a:bodyPr/>
          <a:lstStyle/>
          <a:p>
            <a:fld id="{0A7343C2-5A74-43A5-868E-49E1D2C641A5}" type="slidenum">
              <a:rPr lang="en-US" smtClean="0"/>
              <a:t>‹#›</a:t>
            </a:fld>
            <a:endParaRPr lang="en-US"/>
          </a:p>
        </p:txBody>
      </p:sp>
    </p:spTree>
    <p:extLst>
      <p:ext uri="{BB962C8B-B14F-4D97-AF65-F5344CB8AC3E}">
        <p14:creationId xmlns:p14="http://schemas.microsoft.com/office/powerpoint/2010/main" val="213961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8120087-083A-41E8-BB2B-531A0AB01809}" type="datetime1">
              <a:rPr lang="en-US" smtClean="0"/>
              <a:t>6/20/2016</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smtClean="0"/>
              <a:t>Jean Yang / PLDI 2016</a:t>
            </a:r>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0A7343C2-5A74-43A5-868E-49E1D2C641A5}" type="slidenum">
              <a:rPr lang="en-US" smtClean="0"/>
              <a:t>‹#›</a:t>
            </a:fld>
            <a:endParaRPr lang="en-US"/>
          </a:p>
        </p:txBody>
      </p:sp>
    </p:spTree>
    <p:extLst>
      <p:ext uri="{BB962C8B-B14F-4D97-AF65-F5344CB8AC3E}">
        <p14:creationId xmlns:p14="http://schemas.microsoft.com/office/powerpoint/2010/main" val="30299501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gi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huffingtonpost.com/2014/03/24/exxon-valdez-oil-spill-photos_n_5020845.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0.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24.gif"/><Relationship Id="rId4" Type="http://schemas.openxmlformats.org/officeDocument/2006/relationships/image" Target="../media/image34.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3.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24.gif"/><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4.gif"/><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6NQGZWZEaE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3.pn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Precise, Dynamic Information Flow for Database-Backed Applications</a:t>
            </a:r>
            <a:endParaRPr lang="en-US" dirty="0"/>
          </a:p>
        </p:txBody>
      </p:sp>
      <p:sp>
        <p:nvSpPr>
          <p:cNvPr id="3" name="Subtitle 2"/>
          <p:cNvSpPr>
            <a:spLocks noGrp="1"/>
          </p:cNvSpPr>
          <p:nvPr>
            <p:ph type="subTitle" idx="1"/>
          </p:nvPr>
        </p:nvSpPr>
        <p:spPr>
          <a:xfrm>
            <a:off x="946404" y="4974956"/>
            <a:ext cx="7063740" cy="1517284"/>
          </a:xfrm>
        </p:spPr>
        <p:txBody>
          <a:bodyPr/>
          <a:lstStyle/>
          <a:p>
            <a:r>
              <a:rPr lang="en-US" dirty="0" smtClean="0"/>
              <a:t>Jean Yang, Travis </a:t>
            </a:r>
            <a:r>
              <a:rPr lang="en-US" dirty="0" err="1" smtClean="0"/>
              <a:t>Hance</a:t>
            </a:r>
            <a:r>
              <a:rPr lang="en-US" dirty="0" smtClean="0"/>
              <a:t>, Thomas H. Austin, Armando Solar-</a:t>
            </a:r>
            <a:r>
              <a:rPr lang="en-US" dirty="0" err="1" smtClean="0"/>
              <a:t>Lezama</a:t>
            </a:r>
            <a:r>
              <a:rPr lang="en-US" dirty="0" smtClean="0"/>
              <a:t>, Cormac Flanagan, and Stephen Chong</a:t>
            </a:r>
          </a:p>
          <a:p>
            <a:r>
              <a:rPr lang="en-US" dirty="0" smtClean="0"/>
              <a:t>PLDI 2016</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a:p>
        </p:txBody>
      </p:sp>
    </p:spTree>
    <p:extLst>
      <p:ext uri="{BB962C8B-B14F-4D97-AF65-F5344CB8AC3E}">
        <p14:creationId xmlns:p14="http://schemas.microsoft.com/office/powerpoint/2010/main" val="109054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18336" y="1785258"/>
            <a:ext cx="7038975" cy="4657725"/>
          </a:xfrm>
          <a:prstGeom prst="rect">
            <a:avLst/>
          </a:prstGeom>
        </p:spPr>
      </p:pic>
      <p:sp>
        <p:nvSpPr>
          <p:cNvPr id="2" name="Title 1"/>
          <p:cNvSpPr>
            <a:spLocks noGrp="1"/>
          </p:cNvSpPr>
          <p:nvPr>
            <p:ph type="title"/>
          </p:nvPr>
        </p:nvSpPr>
        <p:spPr/>
        <p:txBody>
          <a:bodyPr/>
          <a:lstStyle/>
          <a:p>
            <a:r>
              <a:rPr lang="en-US" dirty="0" smtClean="0"/>
              <a:t>Policies May Depend on Sensitive Values</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5" name="Rectangle 4"/>
          <p:cNvSpPr/>
          <p:nvPr/>
        </p:nvSpPr>
        <p:spPr>
          <a:xfrm>
            <a:off x="5079541" y="3612995"/>
            <a:ext cx="2704011" cy="2852291"/>
          </a:xfrm>
          <a:prstGeom prst="rect">
            <a:avLst/>
          </a:prstGeom>
          <a:solidFill>
            <a:srgbClr val="FFFFFF"/>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solidFill>
                <a:latin typeface="Arial" panose="020B0604020202020204" pitchFamily="34" charset="0"/>
                <a:cs typeface="Arial" panose="020B0604020202020204" pitchFamily="34" charset="0"/>
              </a:rPr>
              <a:t>Guest List</a:t>
            </a:r>
          </a:p>
          <a:p>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bg1">
                    <a:lumMod val="50000"/>
                  </a:schemeClr>
                </a:solidFill>
                <a:latin typeface="Arial" panose="020B0604020202020204" pitchFamily="34" charset="0"/>
                <a:cs typeface="Arial" panose="020B0604020202020204" pitchFamily="34" charset="0"/>
              </a:rPr>
              <a:t>Finalized list</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12" name="Content Placeholder 11" descr="Black Lock.p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22024" y="2270238"/>
            <a:ext cx="528717" cy="528717"/>
          </a:xfrm>
        </p:spPr>
      </p:pic>
      <p:sp>
        <p:nvSpPr>
          <p:cNvPr id="13" name="Line Callout 1 12"/>
          <p:cNvSpPr/>
          <p:nvPr/>
        </p:nvSpPr>
        <p:spPr>
          <a:xfrm>
            <a:off x="2176732" y="1762955"/>
            <a:ext cx="3082346" cy="556498"/>
          </a:xfrm>
          <a:prstGeom prst="borderCallout1">
            <a:avLst>
              <a:gd name="adj1" fmla="val 64838"/>
              <a:gd name="adj2" fmla="val -2928"/>
              <a:gd name="adj3" fmla="val 120516"/>
              <a:gd name="adj4" fmla="val -14255"/>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Must be on guest list.</a:t>
            </a:r>
            <a:endParaRPr lang="en-US" dirty="0">
              <a:solidFill>
                <a:schemeClr val="tx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120" y="4404092"/>
            <a:ext cx="894714" cy="89471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322" y="4355726"/>
            <a:ext cx="947993" cy="943080"/>
          </a:xfrm>
          <a:prstGeom prst="rect">
            <a:avLst/>
          </a:prstGeom>
        </p:spPr>
      </p:pic>
      <p:sp>
        <p:nvSpPr>
          <p:cNvPr id="16" name="Rectangle 15"/>
          <p:cNvSpPr/>
          <p:nvPr/>
        </p:nvSpPr>
        <p:spPr>
          <a:xfrm>
            <a:off x="5260781" y="5872975"/>
            <a:ext cx="256478" cy="256479"/>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69112" y="1884556"/>
            <a:ext cx="1059366" cy="385682"/>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326673" y="2319453"/>
            <a:ext cx="1084649" cy="129354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1" name="Content Placeholder 11" descr="Black Lo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897" y="3682726"/>
            <a:ext cx="528717" cy="528717"/>
          </a:xfrm>
          <a:prstGeom prst="rect">
            <a:avLst/>
          </a:prstGeom>
        </p:spPr>
      </p:pic>
      <p:sp>
        <p:nvSpPr>
          <p:cNvPr id="22" name="Line Callout 1 21"/>
          <p:cNvSpPr/>
          <p:nvPr/>
        </p:nvSpPr>
        <p:spPr>
          <a:xfrm>
            <a:off x="1222024" y="4471491"/>
            <a:ext cx="3691626" cy="827315"/>
          </a:xfrm>
          <a:prstGeom prst="borderCallout1">
            <a:avLst>
              <a:gd name="adj1" fmla="val 16746"/>
              <a:gd name="adj2" fmla="val 101885"/>
              <a:gd name="adj3" fmla="val -15878"/>
              <a:gd name="adj4" fmla="val 109793"/>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Must be member of list </a:t>
            </a:r>
            <a:r>
              <a:rPr lang="en-US" b="1" dirty="0" smtClean="0">
                <a:solidFill>
                  <a:schemeClr val="tx1"/>
                </a:solidFill>
              </a:rPr>
              <a:t>and</a:t>
            </a:r>
            <a:r>
              <a:rPr lang="en-US" dirty="0" smtClean="0">
                <a:solidFill>
                  <a:schemeClr val="tx1"/>
                </a:solidFill>
              </a:rPr>
              <a:t> the list must be finalized.</a:t>
            </a:r>
            <a:endParaRPr lang="en-US" dirty="0">
              <a:solidFill>
                <a:schemeClr val="tx1"/>
              </a:solidFill>
            </a:endParaRPr>
          </a:p>
        </p:txBody>
      </p:sp>
      <p:sp>
        <p:nvSpPr>
          <p:cNvPr id="23" name="Line Callout 1 (Border and Accent Bar) 22"/>
          <p:cNvSpPr/>
          <p:nvPr/>
        </p:nvSpPr>
        <p:spPr>
          <a:xfrm>
            <a:off x="1313134" y="2415413"/>
            <a:ext cx="2673951" cy="1940313"/>
          </a:xfrm>
          <a:prstGeom prst="accentBorderCallout1">
            <a:avLst>
              <a:gd name="adj1" fmla="val 38290"/>
              <a:gd name="adj2" fmla="val 105934"/>
              <a:gd name="adj3" fmla="val 37872"/>
              <a:gd name="adj4" fmla="val 1321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Leaky enforcement: </a:t>
            </a:r>
            <a:r>
              <a:rPr lang="en-US" dirty="0" smtClean="0">
                <a:solidFill>
                  <a:schemeClr val="tx1"/>
                </a:solidFill>
              </a:rPr>
              <a:t>when the programmer neglects dependencies of policies on sensitive values.</a:t>
            </a:r>
            <a:endParaRPr lang="en-US" b="1" dirty="0">
              <a:solidFill>
                <a:schemeClr val="tx1"/>
              </a:solidFill>
            </a:endParaRPr>
          </a:p>
        </p:txBody>
      </p:sp>
      <p:sp>
        <p:nvSpPr>
          <p:cNvPr id="3" name="TextBox 2"/>
          <p:cNvSpPr txBox="1"/>
          <p:nvPr/>
        </p:nvSpPr>
        <p:spPr>
          <a:xfrm>
            <a:off x="5411322" y="2647666"/>
            <a:ext cx="2272368" cy="923330"/>
          </a:xfrm>
          <a:prstGeom prst="rect">
            <a:avLst/>
          </a:prstGeom>
          <a:noFill/>
        </p:spPr>
        <p:txBody>
          <a:bodyPr wrap="square" rtlCol="0">
            <a:spAutoFit/>
          </a:bodyPr>
          <a:lstStyle/>
          <a:p>
            <a:r>
              <a:rPr lang="en-US" dirty="0" smtClean="0">
                <a:solidFill>
                  <a:srgbClr val="C00000"/>
                </a:solidFill>
              </a:rPr>
              <a:t>Policy for event depends on policy for guest list!</a:t>
            </a:r>
            <a:endParaRPr lang="en-US" dirty="0">
              <a:solidFill>
                <a:srgbClr val="C00000"/>
              </a:solidFill>
            </a:endParaRPr>
          </a:p>
        </p:txBody>
      </p:sp>
    </p:spTree>
    <p:extLst>
      <p:ext uri="{BB962C8B-B14F-4D97-AF65-F5344CB8AC3E}">
        <p14:creationId xmlns:p14="http://schemas.microsoft.com/office/powerpoint/2010/main" val="12094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6" grpId="0" animBg="1"/>
      <p:bldP spid="17" grpId="0" animBg="1"/>
      <p:bldP spid="22" grpId="0" animBg="1"/>
      <p:bldP spid="23"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1530658" y="5074216"/>
            <a:ext cx="2015405" cy="1333603"/>
          </a:xfrm>
          <a:prstGeom prst="rect">
            <a:avLst/>
          </a:prstGeom>
        </p:spPr>
      </p:pic>
      <p:sp>
        <p:nvSpPr>
          <p:cNvPr id="2" name="Title 1"/>
          <p:cNvSpPr>
            <a:spLocks noGrp="1"/>
          </p:cNvSpPr>
          <p:nvPr>
            <p:ph type="title"/>
          </p:nvPr>
        </p:nvSpPr>
        <p:spPr/>
        <p:txBody>
          <a:bodyPr/>
          <a:lstStyle/>
          <a:p>
            <a:r>
              <a:rPr lang="en-US" dirty="0" smtClean="0"/>
              <a:t>A Story of Leaky Enforcement</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5" name="Rectangle 4"/>
          <p:cNvSpPr/>
          <p:nvPr/>
        </p:nvSpPr>
        <p:spPr>
          <a:xfrm>
            <a:off x="1180577" y="2509026"/>
            <a:ext cx="2365508" cy="1527716"/>
          </a:xfrm>
          <a:prstGeom prst="rect">
            <a:avLst/>
          </a:prstGeom>
          <a:solidFill>
            <a:srgbClr val="FFFFFF"/>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tx1"/>
                </a:solidFill>
                <a:latin typeface="Arial" panose="020B0604020202020204" pitchFamily="34" charset="0"/>
                <a:cs typeface="Arial" panose="020B0604020202020204" pitchFamily="34" charset="0"/>
              </a:rPr>
              <a:t>Guest List</a:t>
            </a:r>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Finalized list</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818" y="2948195"/>
            <a:ext cx="510002" cy="5100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776" y="2945713"/>
            <a:ext cx="531035" cy="528282"/>
          </a:xfrm>
          <a:prstGeom prst="rect">
            <a:avLst/>
          </a:prstGeom>
        </p:spPr>
      </p:pic>
      <p:sp>
        <p:nvSpPr>
          <p:cNvPr id="8" name="Rectangle 7"/>
          <p:cNvSpPr/>
          <p:nvPr/>
        </p:nvSpPr>
        <p:spPr>
          <a:xfrm>
            <a:off x="1432030" y="3619881"/>
            <a:ext cx="173746" cy="164596"/>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684828" y="2945713"/>
            <a:ext cx="515280" cy="515280"/>
          </a:xfrm>
        </p:spPr>
      </p:pic>
      <p:sp>
        <p:nvSpPr>
          <p:cNvPr id="10" name="TextBox 9"/>
          <p:cNvSpPr txBox="1"/>
          <p:nvPr/>
        </p:nvSpPr>
        <p:spPr>
          <a:xfrm>
            <a:off x="935254" y="1702474"/>
            <a:ext cx="3079186" cy="707886"/>
          </a:xfrm>
          <a:prstGeom prst="rect">
            <a:avLst/>
          </a:prstGeom>
          <a:noFill/>
        </p:spPr>
        <p:txBody>
          <a:bodyPr wrap="square" rtlCol="0">
            <a:spAutoFit/>
          </a:bodyPr>
          <a:lstStyle/>
          <a:p>
            <a:r>
              <a:rPr lang="en-US" sz="2000" dirty="0" smtClean="0"/>
              <a:t>   We add Armando to non-final guest list.</a:t>
            </a:r>
            <a:endParaRPr lang="en-US" sz="2000" dirty="0"/>
          </a:p>
        </p:txBody>
      </p:sp>
      <p:sp>
        <p:nvSpPr>
          <p:cNvPr id="11" name="Oval 10"/>
          <p:cNvSpPr/>
          <p:nvPr/>
        </p:nvSpPr>
        <p:spPr>
          <a:xfrm>
            <a:off x="791736" y="1731634"/>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a:t>
            </a:r>
            <a:endParaRPr lang="en-US" sz="2000" dirty="0">
              <a:solidFill>
                <a:schemeClr val="tx1"/>
              </a:solidFill>
            </a:endParaRPr>
          </a:p>
        </p:txBody>
      </p:sp>
      <p:sp>
        <p:nvSpPr>
          <p:cNvPr id="17" name="TextBox 16"/>
          <p:cNvSpPr txBox="1"/>
          <p:nvPr/>
        </p:nvSpPr>
        <p:spPr>
          <a:xfrm>
            <a:off x="4722651" y="4208091"/>
            <a:ext cx="3079186" cy="707886"/>
          </a:xfrm>
          <a:prstGeom prst="rect">
            <a:avLst/>
          </a:prstGeom>
          <a:noFill/>
        </p:spPr>
        <p:txBody>
          <a:bodyPr wrap="square" rtlCol="0">
            <a:spAutoFit/>
          </a:bodyPr>
          <a:lstStyle/>
          <a:p>
            <a:r>
              <a:rPr lang="en-US" sz="2000" dirty="0" smtClean="0"/>
              <a:t>   We run out of space and remove Armando.</a:t>
            </a:r>
            <a:endParaRPr lang="en-US" sz="2000" dirty="0"/>
          </a:p>
        </p:txBody>
      </p:sp>
      <p:sp>
        <p:nvSpPr>
          <p:cNvPr id="18" name="Oval 17"/>
          <p:cNvSpPr/>
          <p:nvPr/>
        </p:nvSpPr>
        <p:spPr>
          <a:xfrm>
            <a:off x="4579133" y="4237251"/>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a:t>
            </a:r>
            <a:endParaRPr lang="en-US" sz="2000" dirty="0">
              <a:solidFill>
                <a:schemeClr val="tx1"/>
              </a:solidFill>
            </a:endParaRPr>
          </a:p>
        </p:txBody>
      </p:sp>
      <p:sp>
        <p:nvSpPr>
          <p:cNvPr id="19" name="TextBox 18"/>
          <p:cNvSpPr txBox="1"/>
          <p:nvPr/>
        </p:nvSpPr>
        <p:spPr>
          <a:xfrm>
            <a:off x="4667192" y="1676458"/>
            <a:ext cx="3079186" cy="707886"/>
          </a:xfrm>
          <a:prstGeom prst="rect">
            <a:avLst/>
          </a:prstGeom>
          <a:noFill/>
        </p:spPr>
        <p:txBody>
          <a:bodyPr wrap="square" rtlCol="0">
            <a:spAutoFit/>
          </a:bodyPr>
          <a:lstStyle/>
          <a:p>
            <a:r>
              <a:rPr lang="en-US" sz="2000" dirty="0" smtClean="0"/>
              <a:t>   Armando figures out he was uninvited.</a:t>
            </a:r>
            <a:endParaRPr lang="en-US" sz="2000" dirty="0"/>
          </a:p>
        </p:txBody>
      </p:sp>
      <p:sp>
        <p:nvSpPr>
          <p:cNvPr id="20" name="Oval 19"/>
          <p:cNvSpPr/>
          <p:nvPr/>
        </p:nvSpPr>
        <p:spPr>
          <a:xfrm>
            <a:off x="4523674" y="1705618"/>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p>
        </p:txBody>
      </p:sp>
      <p:pic>
        <p:nvPicPr>
          <p:cNvPr id="21" name="Content Placeholder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5321" y="3102953"/>
            <a:ext cx="1024522" cy="1024522"/>
          </a:xfrm>
          <a:prstGeom prst="rect">
            <a:avLst/>
          </a:prstGeom>
        </p:spPr>
      </p:pic>
      <p:sp>
        <p:nvSpPr>
          <p:cNvPr id="22" name="Cloud Callout 21"/>
          <p:cNvSpPr/>
          <p:nvPr/>
        </p:nvSpPr>
        <p:spPr>
          <a:xfrm>
            <a:off x="4523673" y="2490482"/>
            <a:ext cx="2298541" cy="1124732"/>
          </a:xfrm>
          <a:prstGeom prst="cloudCallout">
            <a:avLst>
              <a:gd name="adj1" fmla="val 45830"/>
              <a:gd name="adj2" fmla="val 411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 was a party on my calendar…</a:t>
            </a:r>
            <a:endParaRPr lang="en-US" dirty="0">
              <a:solidFill>
                <a:schemeClr val="tx1"/>
              </a:solidFill>
            </a:endParaRPr>
          </a:p>
        </p:txBody>
      </p:sp>
      <p:sp>
        <p:nvSpPr>
          <p:cNvPr id="24" name="Rectangle 23"/>
          <p:cNvSpPr/>
          <p:nvPr/>
        </p:nvSpPr>
        <p:spPr>
          <a:xfrm>
            <a:off x="4858209" y="4977160"/>
            <a:ext cx="2365508" cy="1527716"/>
          </a:xfrm>
          <a:prstGeom prst="rect">
            <a:avLst/>
          </a:prstGeom>
          <a:solidFill>
            <a:srgbClr val="FFFFFF"/>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tx1"/>
                </a:solidFill>
                <a:latin typeface="Arial" panose="020B0604020202020204" pitchFamily="34" charset="0"/>
                <a:cs typeface="Arial" panose="020B0604020202020204" pitchFamily="34" charset="0"/>
              </a:rPr>
              <a:t>Guest List</a:t>
            </a:r>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Finalized list</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319" y="5416329"/>
            <a:ext cx="510002" cy="51000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7" y="5413847"/>
            <a:ext cx="531035" cy="528282"/>
          </a:xfrm>
          <a:prstGeom prst="rect">
            <a:avLst/>
          </a:prstGeom>
        </p:spPr>
      </p:pic>
      <p:sp>
        <p:nvSpPr>
          <p:cNvPr id="27" name="Rectangle 26"/>
          <p:cNvSpPr/>
          <p:nvPr/>
        </p:nvSpPr>
        <p:spPr>
          <a:xfrm>
            <a:off x="5109662" y="6088015"/>
            <a:ext cx="173746" cy="164596"/>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Datei:Check mark 23x20 02.sv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4487" y="5981441"/>
            <a:ext cx="317842" cy="301083"/>
          </a:xfrm>
          <a:prstGeom prst="rect">
            <a:avLst/>
          </a:prstGeom>
        </p:spPr>
      </p:pic>
      <p:sp>
        <p:nvSpPr>
          <p:cNvPr id="29" name="TextBox 28"/>
          <p:cNvSpPr txBox="1"/>
          <p:nvPr/>
        </p:nvSpPr>
        <p:spPr>
          <a:xfrm>
            <a:off x="938678" y="4193224"/>
            <a:ext cx="3079186" cy="707886"/>
          </a:xfrm>
          <a:prstGeom prst="rect">
            <a:avLst/>
          </a:prstGeom>
          <a:noFill/>
        </p:spPr>
        <p:txBody>
          <a:bodyPr wrap="square" rtlCol="0">
            <a:spAutoFit/>
          </a:bodyPr>
          <a:lstStyle/>
          <a:p>
            <a:r>
              <a:rPr lang="en-US" sz="2000" dirty="0" smtClean="0"/>
              <a:t>   Armando sees the event on his calendar.</a:t>
            </a:r>
            <a:endParaRPr lang="en-US" sz="2000" dirty="0"/>
          </a:p>
        </p:txBody>
      </p:sp>
      <p:sp>
        <p:nvSpPr>
          <p:cNvPr id="30" name="Oval 29"/>
          <p:cNvSpPr/>
          <p:nvPr/>
        </p:nvSpPr>
        <p:spPr>
          <a:xfrm>
            <a:off x="795160" y="4222384"/>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p>
        </p:txBody>
      </p:sp>
      <p:pic>
        <p:nvPicPr>
          <p:cNvPr id="31" name="Content Placeholder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713" y="5388975"/>
            <a:ext cx="1024522" cy="1024522"/>
          </a:xfrm>
          <a:prstGeom prst="rect">
            <a:avLst/>
          </a:prstGeom>
        </p:spPr>
      </p:pic>
      <p:pic>
        <p:nvPicPr>
          <p:cNvPr id="33" name="Picture 20" descr="http://indianakitchen.com/img/visuals/birthday-ha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80800">
            <a:off x="1080840" y="5109003"/>
            <a:ext cx="295199" cy="46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1" grpId="0" animBg="1"/>
      <p:bldP spid="17" grpId="0"/>
      <p:bldP spid="18" grpId="0" animBg="1"/>
      <p:bldP spid="19" grpId="0"/>
      <p:bldP spid="20" grpId="0" animBg="1"/>
      <p:bldP spid="22" grpId="0" animBg="1"/>
      <p:bldP spid="24" grpId="0" animBg="1"/>
      <p:bldP spid="27" grpId="0" animBg="1"/>
      <p:bldP spid="2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1530658" y="5074216"/>
            <a:ext cx="2015405" cy="1333603"/>
          </a:xfrm>
          <a:prstGeom prst="rect">
            <a:avLst/>
          </a:prstGeom>
        </p:spPr>
      </p:pic>
      <p:sp>
        <p:nvSpPr>
          <p:cNvPr id="2" name="Title 1"/>
          <p:cNvSpPr>
            <a:spLocks noGrp="1"/>
          </p:cNvSpPr>
          <p:nvPr>
            <p:ph type="title"/>
          </p:nvPr>
        </p:nvSpPr>
        <p:spPr/>
        <p:txBody>
          <a:bodyPr/>
          <a:lstStyle/>
          <a:p>
            <a:r>
              <a:rPr lang="en-US" dirty="0" smtClean="0"/>
              <a:t>A Story of Leaky Enforcement</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5" name="Rectangle 4"/>
          <p:cNvSpPr/>
          <p:nvPr/>
        </p:nvSpPr>
        <p:spPr>
          <a:xfrm>
            <a:off x="1180577" y="2509026"/>
            <a:ext cx="2365508" cy="1527716"/>
          </a:xfrm>
          <a:prstGeom prst="rect">
            <a:avLst/>
          </a:prstGeom>
          <a:solidFill>
            <a:srgbClr val="FFFFFF"/>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tx1"/>
                </a:solidFill>
                <a:latin typeface="Arial" panose="020B0604020202020204" pitchFamily="34" charset="0"/>
                <a:cs typeface="Arial" panose="020B0604020202020204" pitchFamily="34" charset="0"/>
              </a:rPr>
              <a:t>Guest List</a:t>
            </a:r>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Finalized list</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818" y="2948195"/>
            <a:ext cx="510002" cy="5100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5776" y="2945713"/>
            <a:ext cx="531035" cy="528282"/>
          </a:xfrm>
          <a:prstGeom prst="rect">
            <a:avLst/>
          </a:prstGeom>
        </p:spPr>
      </p:pic>
      <p:sp>
        <p:nvSpPr>
          <p:cNvPr id="8" name="Rectangle 7"/>
          <p:cNvSpPr/>
          <p:nvPr/>
        </p:nvSpPr>
        <p:spPr>
          <a:xfrm>
            <a:off x="1432030" y="3619881"/>
            <a:ext cx="173746" cy="164596"/>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684828" y="2945713"/>
            <a:ext cx="515280" cy="515280"/>
          </a:xfrm>
        </p:spPr>
      </p:pic>
      <p:sp>
        <p:nvSpPr>
          <p:cNvPr id="10" name="TextBox 9"/>
          <p:cNvSpPr txBox="1"/>
          <p:nvPr/>
        </p:nvSpPr>
        <p:spPr>
          <a:xfrm>
            <a:off x="935254" y="1702474"/>
            <a:ext cx="3079186" cy="707886"/>
          </a:xfrm>
          <a:prstGeom prst="rect">
            <a:avLst/>
          </a:prstGeom>
          <a:noFill/>
        </p:spPr>
        <p:txBody>
          <a:bodyPr wrap="square" rtlCol="0">
            <a:spAutoFit/>
          </a:bodyPr>
          <a:lstStyle/>
          <a:p>
            <a:r>
              <a:rPr lang="en-US" sz="2000" dirty="0" smtClean="0"/>
              <a:t>   We add Armando to non-final guest list.</a:t>
            </a:r>
            <a:endParaRPr lang="en-US" sz="2000" dirty="0"/>
          </a:p>
        </p:txBody>
      </p:sp>
      <p:sp>
        <p:nvSpPr>
          <p:cNvPr id="11" name="Oval 10"/>
          <p:cNvSpPr/>
          <p:nvPr/>
        </p:nvSpPr>
        <p:spPr>
          <a:xfrm>
            <a:off x="791736" y="1731634"/>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a:t>
            </a:r>
            <a:endParaRPr lang="en-US" sz="2000" dirty="0">
              <a:solidFill>
                <a:schemeClr val="tx1"/>
              </a:solidFill>
            </a:endParaRPr>
          </a:p>
        </p:txBody>
      </p:sp>
      <p:sp>
        <p:nvSpPr>
          <p:cNvPr id="17" name="TextBox 16"/>
          <p:cNvSpPr txBox="1"/>
          <p:nvPr/>
        </p:nvSpPr>
        <p:spPr>
          <a:xfrm>
            <a:off x="4722651" y="4208091"/>
            <a:ext cx="3079186" cy="707886"/>
          </a:xfrm>
          <a:prstGeom prst="rect">
            <a:avLst/>
          </a:prstGeom>
          <a:noFill/>
        </p:spPr>
        <p:txBody>
          <a:bodyPr wrap="square" rtlCol="0">
            <a:spAutoFit/>
          </a:bodyPr>
          <a:lstStyle/>
          <a:p>
            <a:r>
              <a:rPr lang="en-US" sz="2000" dirty="0" smtClean="0"/>
              <a:t>   We run out of space and remove Armando.</a:t>
            </a:r>
            <a:endParaRPr lang="en-US" sz="2000" dirty="0"/>
          </a:p>
        </p:txBody>
      </p:sp>
      <p:sp>
        <p:nvSpPr>
          <p:cNvPr id="18" name="Oval 17"/>
          <p:cNvSpPr/>
          <p:nvPr/>
        </p:nvSpPr>
        <p:spPr>
          <a:xfrm>
            <a:off x="4579133" y="4237251"/>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a:t>
            </a:r>
            <a:endParaRPr lang="en-US" sz="2000" dirty="0">
              <a:solidFill>
                <a:schemeClr val="tx1"/>
              </a:solidFill>
            </a:endParaRPr>
          </a:p>
        </p:txBody>
      </p:sp>
      <p:sp>
        <p:nvSpPr>
          <p:cNvPr id="19" name="TextBox 18"/>
          <p:cNvSpPr txBox="1"/>
          <p:nvPr/>
        </p:nvSpPr>
        <p:spPr>
          <a:xfrm>
            <a:off x="4667192" y="1676458"/>
            <a:ext cx="3079186" cy="707886"/>
          </a:xfrm>
          <a:prstGeom prst="rect">
            <a:avLst/>
          </a:prstGeom>
          <a:noFill/>
        </p:spPr>
        <p:txBody>
          <a:bodyPr wrap="square" rtlCol="0">
            <a:spAutoFit/>
          </a:bodyPr>
          <a:lstStyle/>
          <a:p>
            <a:r>
              <a:rPr lang="en-US" sz="2000" dirty="0" smtClean="0"/>
              <a:t>   Armando figures out he was uninvited.</a:t>
            </a:r>
            <a:endParaRPr lang="en-US" sz="2000" dirty="0"/>
          </a:p>
        </p:txBody>
      </p:sp>
      <p:sp>
        <p:nvSpPr>
          <p:cNvPr id="20" name="Oval 19"/>
          <p:cNvSpPr/>
          <p:nvPr/>
        </p:nvSpPr>
        <p:spPr>
          <a:xfrm>
            <a:off x="4523674" y="1705618"/>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p>
        </p:txBody>
      </p:sp>
      <p:pic>
        <p:nvPicPr>
          <p:cNvPr id="21" name="Content Placeholder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5321" y="3102953"/>
            <a:ext cx="1024522" cy="1024522"/>
          </a:xfrm>
          <a:prstGeom prst="rect">
            <a:avLst/>
          </a:prstGeom>
        </p:spPr>
      </p:pic>
      <p:sp>
        <p:nvSpPr>
          <p:cNvPr id="22" name="Cloud Callout 21"/>
          <p:cNvSpPr/>
          <p:nvPr/>
        </p:nvSpPr>
        <p:spPr>
          <a:xfrm>
            <a:off x="4523673" y="2490482"/>
            <a:ext cx="2298541" cy="1124732"/>
          </a:xfrm>
          <a:prstGeom prst="cloudCallout">
            <a:avLst>
              <a:gd name="adj1" fmla="val 45830"/>
              <a:gd name="adj2" fmla="val 411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 was a party on my calendar…</a:t>
            </a:r>
            <a:endParaRPr lang="en-US" dirty="0">
              <a:solidFill>
                <a:schemeClr val="tx1"/>
              </a:solidFill>
            </a:endParaRPr>
          </a:p>
        </p:txBody>
      </p:sp>
      <p:sp>
        <p:nvSpPr>
          <p:cNvPr id="24" name="Rectangle 23"/>
          <p:cNvSpPr/>
          <p:nvPr/>
        </p:nvSpPr>
        <p:spPr>
          <a:xfrm>
            <a:off x="4858209" y="4977160"/>
            <a:ext cx="2365508" cy="1527716"/>
          </a:xfrm>
          <a:prstGeom prst="rect">
            <a:avLst/>
          </a:prstGeom>
          <a:solidFill>
            <a:srgbClr val="FFFFFF"/>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tx1"/>
                </a:solidFill>
                <a:latin typeface="Arial" panose="020B0604020202020204" pitchFamily="34" charset="0"/>
                <a:cs typeface="Arial" panose="020B0604020202020204" pitchFamily="34" charset="0"/>
              </a:rPr>
              <a:t>Guest List</a:t>
            </a:r>
            <a:endParaRPr lang="en-US" sz="2400" dirty="0" smtClean="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Finalized list</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319" y="5416329"/>
            <a:ext cx="510002" cy="51000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7" y="5413847"/>
            <a:ext cx="531035" cy="528282"/>
          </a:xfrm>
          <a:prstGeom prst="rect">
            <a:avLst/>
          </a:prstGeom>
        </p:spPr>
      </p:pic>
      <p:sp>
        <p:nvSpPr>
          <p:cNvPr id="27" name="Rectangle 26"/>
          <p:cNvSpPr/>
          <p:nvPr/>
        </p:nvSpPr>
        <p:spPr>
          <a:xfrm>
            <a:off x="5109662" y="6088015"/>
            <a:ext cx="173746" cy="164596"/>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Datei:Check mark 23x20 02.sv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4487" y="5981441"/>
            <a:ext cx="317842" cy="301083"/>
          </a:xfrm>
          <a:prstGeom prst="rect">
            <a:avLst/>
          </a:prstGeom>
        </p:spPr>
      </p:pic>
      <p:sp>
        <p:nvSpPr>
          <p:cNvPr id="29" name="TextBox 28"/>
          <p:cNvSpPr txBox="1"/>
          <p:nvPr/>
        </p:nvSpPr>
        <p:spPr>
          <a:xfrm>
            <a:off x="938678" y="4193224"/>
            <a:ext cx="3079186" cy="707886"/>
          </a:xfrm>
          <a:prstGeom prst="rect">
            <a:avLst/>
          </a:prstGeom>
          <a:noFill/>
        </p:spPr>
        <p:txBody>
          <a:bodyPr wrap="square" rtlCol="0">
            <a:spAutoFit/>
          </a:bodyPr>
          <a:lstStyle/>
          <a:p>
            <a:r>
              <a:rPr lang="en-US" sz="2000" dirty="0" smtClean="0"/>
              <a:t>   Armando sees the event on his calendar.</a:t>
            </a:r>
            <a:endParaRPr lang="en-US" sz="2000" dirty="0"/>
          </a:p>
        </p:txBody>
      </p:sp>
      <p:sp>
        <p:nvSpPr>
          <p:cNvPr id="30" name="Oval 29"/>
          <p:cNvSpPr/>
          <p:nvPr/>
        </p:nvSpPr>
        <p:spPr>
          <a:xfrm>
            <a:off x="795160" y="4222384"/>
            <a:ext cx="356840" cy="35684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p>
        </p:txBody>
      </p:sp>
      <p:pic>
        <p:nvPicPr>
          <p:cNvPr id="31" name="Content Placeholder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713" y="5388975"/>
            <a:ext cx="1024522" cy="1024522"/>
          </a:xfrm>
          <a:prstGeom prst="rect">
            <a:avLst/>
          </a:prstGeom>
        </p:spPr>
      </p:pic>
      <p:pic>
        <p:nvPicPr>
          <p:cNvPr id="33" name="Picture 20" descr="http://indianakitchen.com/img/visuals/birthday-ha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80800">
            <a:off x="1080840" y="5109003"/>
            <a:ext cx="295199" cy="46037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01805" y="1676458"/>
            <a:ext cx="7605132" cy="505887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a:xfrm>
            <a:off x="946404" y="2198488"/>
            <a:ext cx="6446520" cy="137411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2800" b="1" dirty="0" smtClean="0">
                <a:solidFill>
                  <a:srgbClr val="C00000"/>
                </a:solidFill>
              </a:rPr>
              <a:t>Problem: </a:t>
            </a:r>
            <a:r>
              <a:rPr lang="en-US" sz="2800" dirty="0" smtClean="0">
                <a:solidFill>
                  <a:srgbClr val="C00000"/>
                </a:solidFill>
              </a:rPr>
              <a:t>implementation for event policy neglected to take into account guest list policy.</a:t>
            </a:r>
            <a:endParaRPr lang="en-US" sz="2800" dirty="0">
              <a:solidFill>
                <a:srgbClr val="C00000"/>
              </a:solidFill>
            </a:endParaRPr>
          </a:p>
          <a:p>
            <a:pPr marL="0" indent="0">
              <a:buNone/>
            </a:pPr>
            <a:endParaRPr lang="en-US" sz="2800" dirty="0">
              <a:solidFill>
                <a:srgbClr val="C00000"/>
              </a:solidFill>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5984" y="4647464"/>
            <a:ext cx="1656342" cy="1650765"/>
          </a:xfrm>
          <a:prstGeom prst="rect">
            <a:avLst/>
          </a:prstGeom>
        </p:spPr>
      </p:pic>
      <p:sp>
        <p:nvSpPr>
          <p:cNvPr id="36" name="Rounded Rectangular Callout 35"/>
          <p:cNvSpPr/>
          <p:nvPr/>
        </p:nvSpPr>
        <p:spPr>
          <a:xfrm>
            <a:off x="927251" y="3897366"/>
            <a:ext cx="4378637" cy="1450074"/>
          </a:xfrm>
          <a:prstGeom prst="wedgeRoundRectCallout">
            <a:avLst>
              <a:gd name="adj1" fmla="val 65809"/>
              <a:gd name="adj2" fmla="val 40495"/>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arises whenever we trust programmers to get policy checks right!</a:t>
            </a:r>
            <a:endParaRPr lang="en-US" sz="2400" dirty="0">
              <a:solidFill>
                <a:schemeClr val="tx1"/>
              </a:solidFill>
            </a:endParaRPr>
          </a:p>
        </p:txBody>
      </p:sp>
    </p:spTree>
    <p:extLst>
      <p:ext uri="{BB962C8B-B14F-4D97-AF65-F5344CB8AC3E}">
        <p14:creationId xmlns:p14="http://schemas.microsoft.com/office/powerpoint/2010/main" val="4256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Track Policies and Viewers Across the Code</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5" name="TextBox 4"/>
          <p:cNvSpPr txBox="1"/>
          <p:nvPr/>
        </p:nvSpPr>
        <p:spPr>
          <a:xfrm>
            <a:off x="998469" y="2065029"/>
            <a:ext cx="2116305" cy="1631216"/>
          </a:xfrm>
          <a:prstGeom prst="rect">
            <a:avLst/>
          </a:prstGeom>
          <a:noFill/>
        </p:spPr>
        <p:txBody>
          <a:bodyPr wrap="square" rtlCol="0">
            <a:spAutoFit/>
          </a:bodyPr>
          <a:lstStyle/>
          <a:p>
            <a:r>
              <a:rPr lang="en-US" sz="2000" dirty="0" smtClean="0"/>
              <a:t>“What is the most popular location among friends 7pm Tuesday?”</a:t>
            </a:r>
            <a:endParaRPr lang="en-US" sz="2000" dirty="0"/>
          </a:p>
        </p:txBody>
      </p:sp>
      <p:sp>
        <p:nvSpPr>
          <p:cNvPr id="6" name="Down Arrow 5"/>
          <p:cNvSpPr/>
          <p:nvPr/>
        </p:nvSpPr>
        <p:spPr>
          <a:xfrm rot="16200000">
            <a:off x="2959664" y="2456566"/>
            <a:ext cx="733899" cy="62562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0" descr="http://1.bp.blogspot.com/_b5KaGaoXpME/SYuBuPg7_nI/AAAAAAAAALk/turbdMqSDds/s320/Chuck_E_Cheese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6075" y="2266735"/>
            <a:ext cx="1018873" cy="1005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11202" y="2007737"/>
            <a:ext cx="1536203" cy="1752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Update to all calendar users</a:t>
            </a:r>
            <a:endParaRPr lang="en-US" sz="2000" dirty="0">
              <a:solidFill>
                <a:schemeClr val="tx1"/>
              </a:solidFill>
            </a:endParaRPr>
          </a:p>
        </p:txBody>
      </p:sp>
      <p:sp>
        <p:nvSpPr>
          <p:cNvPr id="9" name="Down Arrow 8"/>
          <p:cNvSpPr/>
          <p:nvPr/>
        </p:nvSpPr>
        <p:spPr>
          <a:xfrm rot="16200000">
            <a:off x="4824046" y="2498367"/>
            <a:ext cx="708058" cy="603596"/>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9374" y="3426990"/>
            <a:ext cx="510218" cy="51021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824" y="3426990"/>
            <a:ext cx="511295" cy="50864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340" y="3492527"/>
            <a:ext cx="426330" cy="54459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085" y="3446611"/>
            <a:ext cx="812555" cy="58203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7845" y="4958554"/>
            <a:ext cx="1656342" cy="1650765"/>
          </a:xfrm>
          <a:prstGeom prst="rect">
            <a:avLst/>
          </a:prstGeom>
        </p:spPr>
      </p:pic>
      <p:sp>
        <p:nvSpPr>
          <p:cNvPr id="17" name="Rounded Rectangular Callout 16"/>
          <p:cNvSpPr/>
          <p:nvPr/>
        </p:nvSpPr>
        <p:spPr>
          <a:xfrm>
            <a:off x="829112" y="4208456"/>
            <a:ext cx="4782090" cy="1292458"/>
          </a:xfrm>
          <a:prstGeom prst="wedgeRoundRectCallout">
            <a:avLst>
              <a:gd name="adj1" fmla="val 56941"/>
              <a:gd name="adj2" fmla="val 39526"/>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Need to track how information flows through derived values </a:t>
            </a:r>
            <a:r>
              <a:rPr lang="en-US" sz="2000" i="1" dirty="0">
                <a:solidFill>
                  <a:schemeClr val="tx1"/>
                </a:solidFill>
              </a:rPr>
              <a:t>and</a:t>
            </a:r>
            <a:r>
              <a:rPr lang="en-US" sz="2000" dirty="0">
                <a:solidFill>
                  <a:schemeClr val="tx1"/>
                </a:solidFill>
              </a:rPr>
              <a:t> where derived values flow!</a:t>
            </a:r>
          </a:p>
        </p:txBody>
      </p:sp>
    </p:spTree>
    <p:extLst>
      <p:ext uri="{BB962C8B-B14F-4D97-AF65-F5344CB8AC3E}">
        <p14:creationId xmlns:p14="http://schemas.microsoft.com/office/powerpoint/2010/main" val="11898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Spaghetti” in </a:t>
            </a:r>
            <a:r>
              <a:rPr lang="en-US" dirty="0" err="1" smtClean="0"/>
              <a:t>HotCRP</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76" y="1923379"/>
            <a:ext cx="3610239" cy="3560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184" y="1919384"/>
            <a:ext cx="3586221" cy="3556378"/>
          </a:xfrm>
          <a:prstGeom prst="rect">
            <a:avLst/>
          </a:prstGeom>
        </p:spPr>
      </p:pic>
      <p:sp>
        <p:nvSpPr>
          <p:cNvPr id="7" name="Rectangle 6"/>
          <p:cNvSpPr/>
          <p:nvPr/>
        </p:nvSpPr>
        <p:spPr>
          <a:xfrm>
            <a:off x="1039586" y="1920658"/>
            <a:ext cx="813707" cy="94337"/>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39586" y="2098678"/>
            <a:ext cx="2749454" cy="99521"/>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39585" y="2267597"/>
            <a:ext cx="2873281" cy="36747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39585" y="2724166"/>
            <a:ext cx="1973036" cy="88102"/>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39585" y="2886424"/>
            <a:ext cx="3092354" cy="121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39585" y="3083605"/>
            <a:ext cx="2780747" cy="96959"/>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39585" y="3256545"/>
            <a:ext cx="2904573" cy="376745"/>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39585" y="3713921"/>
            <a:ext cx="3092354" cy="87518"/>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39584" y="3882211"/>
            <a:ext cx="2718159" cy="112255"/>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39584" y="4072814"/>
            <a:ext cx="1264215" cy="90764"/>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39584" y="4262041"/>
            <a:ext cx="1344387" cy="92434"/>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63119" y="4429853"/>
            <a:ext cx="1240680" cy="108629"/>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39584" y="5064408"/>
            <a:ext cx="3273331" cy="177201"/>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02675" y="5238408"/>
            <a:ext cx="467539" cy="10082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748344" y="2724166"/>
            <a:ext cx="1598027" cy="88102"/>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919796" y="2903805"/>
            <a:ext cx="648248" cy="103819"/>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919796" y="3079074"/>
            <a:ext cx="1236075" cy="107719"/>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039584" y="4609335"/>
            <a:ext cx="228602" cy="93898"/>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919797" y="3350079"/>
            <a:ext cx="223704" cy="110713"/>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188" y="4905865"/>
            <a:ext cx="1656342" cy="1650765"/>
          </a:xfrm>
          <a:prstGeom prst="rect">
            <a:avLst/>
          </a:prstGeom>
        </p:spPr>
      </p:pic>
      <p:sp>
        <p:nvSpPr>
          <p:cNvPr id="29" name="Rounded Rectangular Callout 28"/>
          <p:cNvSpPr/>
          <p:nvPr/>
        </p:nvSpPr>
        <p:spPr>
          <a:xfrm>
            <a:off x="1933179" y="5785846"/>
            <a:ext cx="3774305" cy="756655"/>
          </a:xfrm>
          <a:prstGeom prst="wedgeRoundRectCallout">
            <a:avLst>
              <a:gd name="adj1" fmla="val 67793"/>
              <a:gd name="adj2" fmla="val -61475"/>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Conditional permissions checks everywhere!</a:t>
            </a:r>
            <a:endParaRPr lang="en-US" sz="2000" dirty="0">
              <a:solidFill>
                <a:schemeClr val="tx1"/>
              </a:solidFill>
            </a:endParaRPr>
          </a:p>
        </p:txBody>
      </p:sp>
    </p:spTree>
    <p:extLst>
      <p:ext uri="{BB962C8B-B14F-4D97-AF65-F5344CB8AC3E}">
        <p14:creationId xmlns:p14="http://schemas.microsoft.com/office/powerpoint/2010/main" val="292741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Jacqueline Web Framework to the Rescue!</a:t>
            </a:r>
            <a:endParaRPr lang="en-US" dirty="0"/>
          </a:p>
        </p:txBody>
      </p:sp>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5" name="Rectangle 4"/>
          <p:cNvSpPr/>
          <p:nvPr/>
        </p:nvSpPr>
        <p:spPr>
          <a:xfrm>
            <a:off x="946404" y="4461921"/>
            <a:ext cx="6546217" cy="1985107"/>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ound Same Side Corner Rectangle 5"/>
          <p:cNvSpPr/>
          <p:nvPr/>
        </p:nvSpPr>
        <p:spPr>
          <a:xfrm rot="10800000">
            <a:off x="1869103" y="3865511"/>
            <a:ext cx="2546346" cy="1212936"/>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7" name="Straight Connector 16"/>
          <p:cNvCxnSpPr/>
          <p:nvPr/>
        </p:nvCxnSpPr>
        <p:spPr>
          <a:xfrm flipV="1">
            <a:off x="1869102" y="3516041"/>
            <a:ext cx="0" cy="32376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24739" y="3516041"/>
            <a:ext cx="0" cy="32619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Flowchart: Magnetic Disk 34"/>
          <p:cNvSpPr/>
          <p:nvPr/>
        </p:nvSpPr>
        <p:spPr>
          <a:xfrm>
            <a:off x="5500331" y="3456988"/>
            <a:ext cx="1658319" cy="1471147"/>
          </a:xfrm>
          <a:prstGeom prst="flowChartMagneticDis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37" name="Straight Arrow Connector 36"/>
          <p:cNvCxnSpPr/>
          <p:nvPr/>
        </p:nvCxnSpPr>
        <p:spPr>
          <a:xfrm>
            <a:off x="4575870" y="4105712"/>
            <a:ext cx="842080" cy="5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75870" y="4313615"/>
            <a:ext cx="842080" cy="33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20314" y="1866804"/>
            <a:ext cx="3110844" cy="1200329"/>
          </a:xfrm>
          <a:prstGeom prst="rect">
            <a:avLst/>
          </a:prstGeom>
          <a:noFill/>
        </p:spPr>
        <p:txBody>
          <a:bodyPr wrap="square" rtlCol="0">
            <a:spAutoFit/>
          </a:bodyPr>
          <a:lstStyle/>
          <a:p>
            <a:r>
              <a:rPr lang="en-US" dirty="0" smtClean="0">
                <a:solidFill>
                  <a:schemeClr val="bg1">
                    <a:lumMod val="50000"/>
                  </a:schemeClr>
                </a:solidFill>
              </a:rPr>
              <a:t>Enhanced runtime encompasses applications and databases, preventing leaks between the two.</a:t>
            </a:r>
            <a:endParaRPr lang="en-US" dirty="0">
              <a:solidFill>
                <a:schemeClr val="bg1">
                  <a:lumMod val="50000"/>
                </a:schemeClr>
              </a:solidFill>
            </a:endParaRPr>
          </a:p>
        </p:txBody>
      </p:sp>
      <p:sp>
        <p:nvSpPr>
          <p:cNvPr id="24" name="Round Same Side Corner Rectangle 23"/>
          <p:cNvSpPr/>
          <p:nvPr/>
        </p:nvSpPr>
        <p:spPr>
          <a:xfrm rot="10800000">
            <a:off x="1909032" y="3889089"/>
            <a:ext cx="2500132" cy="1180621"/>
          </a:xfrm>
          <a:prstGeom prst="round2Same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5" name="TextBox 24"/>
          <p:cNvSpPr txBox="1"/>
          <p:nvPr/>
        </p:nvSpPr>
        <p:spPr>
          <a:xfrm>
            <a:off x="2587323" y="5410145"/>
            <a:ext cx="3977093" cy="923330"/>
          </a:xfrm>
          <a:prstGeom prst="rect">
            <a:avLst/>
          </a:prstGeom>
          <a:noFill/>
        </p:spPr>
        <p:txBody>
          <a:bodyPr wrap="square" rtlCol="0">
            <a:spAutoFit/>
          </a:bodyPr>
          <a:lstStyle/>
          <a:p>
            <a:r>
              <a:rPr lang="en-US" dirty="0" smtClean="0">
                <a:solidFill>
                  <a:schemeClr val="bg1">
                    <a:lumMod val="50000"/>
                  </a:schemeClr>
                </a:solidFill>
              </a:rPr>
              <a:t>Runtime prevents information leaks according to policy annotations.</a:t>
            </a:r>
            <a:endParaRPr lang="en-US" dirty="0">
              <a:solidFill>
                <a:schemeClr val="bg1">
                  <a:lumMod val="50000"/>
                </a:schemeClr>
              </a:solidFill>
            </a:endParaRPr>
          </a:p>
        </p:txBody>
      </p:sp>
      <p:sp>
        <p:nvSpPr>
          <p:cNvPr id="23" name="Isosceles Triangle 22"/>
          <p:cNvSpPr/>
          <p:nvPr/>
        </p:nvSpPr>
        <p:spPr>
          <a:xfrm>
            <a:off x="1223214" y="4884614"/>
            <a:ext cx="818865" cy="1549562"/>
          </a:xfrm>
          <a:prstGeom prst="triangle">
            <a:avLst>
              <a:gd name="adj"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ound Same Side Corner Rectangle 25"/>
          <p:cNvSpPr/>
          <p:nvPr/>
        </p:nvSpPr>
        <p:spPr>
          <a:xfrm rot="10800000">
            <a:off x="2061913" y="3865510"/>
            <a:ext cx="2161270" cy="992045"/>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ound Same Side Corner Rectangle 14"/>
          <p:cNvSpPr/>
          <p:nvPr/>
        </p:nvSpPr>
        <p:spPr>
          <a:xfrm rot="10800000">
            <a:off x="2089044" y="3894893"/>
            <a:ext cx="2129050" cy="962662"/>
          </a:xfrm>
          <a:prstGeom prst="round2Same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TextBox 15"/>
          <p:cNvSpPr txBox="1"/>
          <p:nvPr/>
        </p:nvSpPr>
        <p:spPr>
          <a:xfrm>
            <a:off x="2068198" y="4121486"/>
            <a:ext cx="2154985" cy="369332"/>
          </a:xfrm>
          <a:prstGeom prst="rect">
            <a:avLst/>
          </a:prstGeom>
          <a:noFill/>
        </p:spPr>
        <p:txBody>
          <a:bodyPr wrap="square" rtlCol="0">
            <a:spAutoFit/>
          </a:bodyPr>
          <a:lstStyle/>
          <a:p>
            <a:pPr algn="ctr"/>
            <a:r>
              <a:rPr lang="en-US" dirty="0" smtClean="0">
                <a:solidFill>
                  <a:schemeClr val="bg1"/>
                </a:solidFill>
              </a:rPr>
              <a:t>Sensitive data</a:t>
            </a:r>
            <a:endParaRPr lang="en-US" dirty="0">
              <a:solidFill>
                <a:schemeClr val="bg1"/>
              </a:solidFill>
            </a:endParaRPr>
          </a:p>
        </p:txBody>
      </p:sp>
      <p:sp>
        <p:nvSpPr>
          <p:cNvPr id="7" name="Rectangle 6"/>
          <p:cNvSpPr/>
          <p:nvPr/>
        </p:nvSpPr>
        <p:spPr>
          <a:xfrm>
            <a:off x="2042079" y="3516041"/>
            <a:ext cx="2176015" cy="359923"/>
          </a:xfrm>
          <a:prstGeom prst="rect">
            <a:avLst/>
          </a:prstGeom>
          <a:solidFill>
            <a:schemeClr val="tx2">
              <a:lumMod val="20000"/>
              <a:lumOff val="8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Policy annotations</a:t>
            </a:r>
            <a:endParaRPr lang="en-US" dirty="0">
              <a:solidFill>
                <a:schemeClr val="tx1"/>
              </a:solidFill>
            </a:endParaRPr>
          </a:p>
        </p:txBody>
      </p:sp>
      <p:sp>
        <p:nvSpPr>
          <p:cNvPr id="8" name="Flowchart: Magnetic Disk 7"/>
          <p:cNvSpPr/>
          <p:nvPr/>
        </p:nvSpPr>
        <p:spPr>
          <a:xfrm>
            <a:off x="5536504" y="3770334"/>
            <a:ext cx="1578280" cy="1064713"/>
          </a:xfrm>
          <a:prstGeom prst="flowChartMagneticDis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25216" y="4095814"/>
            <a:ext cx="1251781" cy="369332"/>
          </a:xfrm>
          <a:prstGeom prst="rect">
            <a:avLst/>
          </a:prstGeom>
          <a:noFill/>
        </p:spPr>
        <p:txBody>
          <a:bodyPr wrap="square" rtlCol="0">
            <a:spAutoFit/>
          </a:bodyPr>
          <a:lstStyle/>
          <a:p>
            <a:r>
              <a:rPr lang="en-US" dirty="0" smtClean="0">
                <a:solidFill>
                  <a:schemeClr val="bg1"/>
                </a:solidFill>
              </a:rPr>
              <a:t>Database</a:t>
            </a:r>
            <a:endParaRPr lang="en-US" dirty="0">
              <a:solidFill>
                <a:schemeClr val="bg1"/>
              </a:solidFill>
            </a:endParaRPr>
          </a:p>
        </p:txBody>
      </p:sp>
      <p:sp>
        <p:nvSpPr>
          <p:cNvPr id="10" name="Rounded Rectangle 9"/>
          <p:cNvSpPr/>
          <p:nvPr/>
        </p:nvSpPr>
        <p:spPr>
          <a:xfrm>
            <a:off x="1640910" y="3270402"/>
            <a:ext cx="5724394" cy="2044402"/>
          </a:xfrm>
          <a:prstGeom prst="roundRect">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84386" y="1914547"/>
            <a:ext cx="2809447" cy="1200329"/>
          </a:xfrm>
          <a:prstGeom prst="rect">
            <a:avLst/>
          </a:prstGeom>
          <a:noFill/>
        </p:spPr>
        <p:txBody>
          <a:bodyPr wrap="square" rtlCol="0">
            <a:spAutoFit/>
          </a:bodyPr>
          <a:lstStyle/>
          <a:p>
            <a:r>
              <a:rPr lang="en-US" dirty="0" smtClean="0">
                <a:solidFill>
                  <a:schemeClr val="bg1">
                    <a:lumMod val="50000"/>
                  </a:schemeClr>
                </a:solidFill>
              </a:rPr>
              <a:t>Programmer specifies information flow policies separately from other functionality.</a:t>
            </a:r>
            <a:endParaRPr lang="en-US" dirty="0">
              <a:solidFill>
                <a:schemeClr val="bg1">
                  <a:lumMod val="50000"/>
                </a:schemeClr>
              </a:solidFill>
            </a:endParaRPr>
          </a:p>
        </p:txBody>
      </p:sp>
      <p:sp>
        <p:nvSpPr>
          <p:cNvPr id="11" name="Oval 10"/>
          <p:cNvSpPr/>
          <p:nvPr/>
        </p:nvSpPr>
        <p:spPr>
          <a:xfrm>
            <a:off x="984932" y="1954757"/>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9" name="Oval 28"/>
          <p:cNvSpPr/>
          <p:nvPr/>
        </p:nvSpPr>
        <p:spPr>
          <a:xfrm>
            <a:off x="2175956" y="5427339"/>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0" name="Oval 29"/>
          <p:cNvSpPr/>
          <p:nvPr/>
        </p:nvSpPr>
        <p:spPr>
          <a:xfrm>
            <a:off x="4254335" y="1953897"/>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29172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5" grpId="0" animBg="1"/>
      <p:bldP spid="19" grpId="0"/>
      <p:bldP spid="24" grpId="0" animBg="1"/>
      <p:bldP spid="25" grpId="0"/>
      <p:bldP spid="23" grpId="0" animBg="1"/>
      <p:bldP spid="26" grpId="0" animBg="1"/>
      <p:bldP spid="15" grpId="0" animBg="1"/>
      <p:bldP spid="16" grpId="0"/>
      <p:bldP spid="7" grpId="0" animBg="1"/>
      <p:bldP spid="8" grpId="0" animBg="1"/>
      <p:bldP spid="9" grpId="0"/>
      <p:bldP spid="10" grpId="0" animBg="1"/>
      <p:bldP spid="27" grpId="0"/>
      <p:bldP spid="11"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92500" lnSpcReduction="20000"/>
          </a:bodyPr>
          <a:lstStyle/>
          <a:p>
            <a:r>
              <a:rPr lang="en-US" sz="3200" i="1" dirty="0" smtClean="0"/>
              <a:t>Policy-agnostic</a:t>
            </a:r>
            <a:r>
              <a:rPr lang="en-US" sz="3200" dirty="0" smtClean="0"/>
              <a:t> programming model for database-backed web applications.</a:t>
            </a:r>
          </a:p>
          <a:p>
            <a:r>
              <a:rPr lang="en-US" sz="3200" dirty="0" smtClean="0"/>
              <a:t>Semantics and proofs for policy-agnostic programming that encompasses SQL databases.</a:t>
            </a:r>
          </a:p>
          <a:p>
            <a:r>
              <a:rPr lang="en-US" sz="3200" dirty="0" smtClean="0"/>
              <a:t>Demonstration of practical feasibility with Python implementation and application case studies.</a:t>
            </a:r>
            <a:endParaRPr lang="en-US" sz="3200"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Tree>
    <p:extLst>
      <p:ext uri="{BB962C8B-B14F-4D97-AF65-F5344CB8AC3E}">
        <p14:creationId xmlns:p14="http://schemas.microsoft.com/office/powerpoint/2010/main" val="6367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94280" y="3712270"/>
            <a:ext cx="2197598" cy="11225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Enhanced runtime</a:t>
            </a:r>
            <a:endParaRPr lang="en-US" dirty="0">
              <a:solidFill>
                <a:schemeClr val="tx1"/>
              </a:solidFill>
            </a:endParaRPr>
          </a:p>
        </p:txBody>
      </p:sp>
      <p:pic>
        <p:nvPicPr>
          <p:cNvPr id="16386" name="Picture 2" descr="https://upload.wikimedia.org/wikipedia/commons/thumb/a/a0/MVC-Process.svg/2000px-MVC-Proc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752" y="2477372"/>
            <a:ext cx="3557683" cy="3913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Jacqueline Web Framework</a:t>
            </a:r>
            <a:endParaRPr lang="en-US" dirty="0"/>
          </a:p>
        </p:txBody>
      </p:sp>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5" name="Rectangle 4"/>
          <p:cNvSpPr/>
          <p:nvPr/>
        </p:nvSpPr>
        <p:spPr>
          <a:xfrm>
            <a:off x="3370217" y="2222244"/>
            <a:ext cx="1449978" cy="483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Policies</a:t>
            </a:r>
            <a:endParaRPr lang="en-US" dirty="0"/>
          </a:p>
        </p:txBody>
      </p:sp>
      <p:sp>
        <p:nvSpPr>
          <p:cNvPr id="10" name="TextBox 9"/>
          <p:cNvSpPr txBox="1"/>
          <p:nvPr/>
        </p:nvSpPr>
        <p:spPr>
          <a:xfrm>
            <a:off x="5067592" y="5077445"/>
            <a:ext cx="3011696" cy="923330"/>
          </a:xfrm>
          <a:prstGeom prst="rect">
            <a:avLst/>
          </a:prstGeom>
          <a:noFill/>
        </p:spPr>
        <p:txBody>
          <a:bodyPr wrap="square" rtlCol="0">
            <a:spAutoFit/>
          </a:bodyPr>
          <a:lstStyle/>
          <a:p>
            <a:r>
              <a:rPr lang="en-US" dirty="0" smtClean="0">
                <a:latin typeface="+mj-lt"/>
              </a:rPr>
              <a:t>Framework attaches policies based on annotations.</a:t>
            </a:r>
            <a:endParaRPr lang="en-US" dirty="0">
              <a:latin typeface="+mj-lt"/>
            </a:endParaRPr>
          </a:p>
        </p:txBody>
      </p:sp>
      <p:sp>
        <p:nvSpPr>
          <p:cNvPr id="11" name="TextBox 10"/>
          <p:cNvSpPr txBox="1"/>
          <p:nvPr/>
        </p:nvSpPr>
        <p:spPr>
          <a:xfrm>
            <a:off x="751563" y="3007976"/>
            <a:ext cx="1691190" cy="1754326"/>
          </a:xfrm>
          <a:prstGeom prst="rect">
            <a:avLst/>
          </a:prstGeom>
          <a:noFill/>
        </p:spPr>
        <p:txBody>
          <a:bodyPr wrap="square" rtlCol="0">
            <a:spAutoFit/>
          </a:bodyPr>
          <a:lstStyle/>
          <a:p>
            <a:pPr algn="r"/>
            <a:r>
              <a:rPr lang="en-US" dirty="0" smtClean="0">
                <a:latin typeface="+mj-lt"/>
              </a:rPr>
              <a:t>Framework shows appropriate values based on viewer and policies.</a:t>
            </a:r>
            <a:endParaRPr lang="en-US" dirty="0">
              <a:latin typeface="+mj-lt"/>
            </a:endParaRPr>
          </a:p>
        </p:txBody>
      </p:sp>
      <p:sp>
        <p:nvSpPr>
          <p:cNvPr id="12" name="TextBox 11"/>
          <p:cNvSpPr txBox="1"/>
          <p:nvPr/>
        </p:nvSpPr>
        <p:spPr>
          <a:xfrm>
            <a:off x="5274719" y="2047045"/>
            <a:ext cx="2990943" cy="1477328"/>
          </a:xfrm>
          <a:prstGeom prst="rect">
            <a:avLst/>
          </a:prstGeom>
          <a:noFill/>
        </p:spPr>
        <p:txBody>
          <a:bodyPr wrap="square" rtlCol="0">
            <a:spAutoFit/>
          </a:bodyPr>
          <a:lstStyle/>
          <a:p>
            <a:r>
              <a:rPr lang="en-US" b="1" dirty="0" smtClean="0">
                <a:latin typeface="+mj-lt"/>
              </a:rPr>
              <a:t>Object-relational mapping </a:t>
            </a:r>
            <a:r>
              <a:rPr lang="en-US" dirty="0" smtClean="0">
                <a:latin typeface="+mj-lt"/>
              </a:rPr>
              <a:t>propagates policies and sensitive values through computations.</a:t>
            </a:r>
            <a:endParaRPr lang="en-US" dirty="0">
              <a:latin typeface="+mj-lt"/>
            </a:endParaRPr>
          </a:p>
        </p:txBody>
      </p:sp>
    </p:spTree>
    <p:extLst>
      <p:ext uri="{BB962C8B-B14F-4D97-AF65-F5344CB8AC3E}">
        <p14:creationId xmlns:p14="http://schemas.microsoft.com/office/powerpoint/2010/main" val="21219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37933" y="5887222"/>
            <a:ext cx="6505394" cy="726116"/>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937933" y="3010299"/>
            <a:ext cx="6505394" cy="1694737"/>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1109380" y="2990535"/>
            <a:ext cx="6286500" cy="2377574"/>
          </a:xfrm>
          <a:prstGeom prst="rect">
            <a:avLst/>
          </a:prstGeom>
          <a:noFill/>
        </p:spPr>
        <p:txBody>
          <a:bodyPr wrap="square" rtlCol="0">
            <a:spAutoFit/>
          </a:bodyPr>
          <a:lstStyle/>
          <a:p>
            <a:r>
              <a:rPr lang="en-US" sz="1350" b="1" dirty="0" smtClean="0">
                <a:solidFill>
                  <a:schemeClr val="accent3">
                    <a:lumMod val="75000"/>
                  </a:schemeClr>
                </a:solidFill>
                <a:latin typeface="Courier New" panose="02070309020205020404" pitchFamily="49" charset="0"/>
                <a:cs typeface="Courier New" panose="02070309020205020404" pitchFamily="49" charset="0"/>
              </a:rPr>
              <a:t>@</a:t>
            </a:r>
            <a:r>
              <a:rPr lang="en-US" sz="1350" b="1" dirty="0" err="1" smtClean="0">
                <a:solidFill>
                  <a:schemeClr val="accent3">
                    <a:lumMod val="75000"/>
                  </a:schemeClr>
                </a:solidFill>
                <a:latin typeface="Courier New" panose="02070309020205020404" pitchFamily="49" charset="0"/>
                <a:cs typeface="Courier New" panose="02070309020205020404" pitchFamily="49" charset="0"/>
              </a:rPr>
              <a:t>jacqueline</a:t>
            </a:r>
            <a:endParaRPr lang="en-US" sz="1350" b="1" dirty="0">
              <a:solidFill>
                <a:schemeClr val="accent3">
                  <a:lumMod val="75000"/>
                </a:schemeClr>
              </a:solidFill>
              <a:latin typeface="Courier New" panose="02070309020205020404" pitchFamily="49" charset="0"/>
              <a:cs typeface="Courier New" panose="02070309020205020404" pitchFamily="49" charset="0"/>
            </a:endParaRPr>
          </a:p>
          <a:p>
            <a:r>
              <a:rPr lang="en-US" sz="1350" b="1" dirty="0" err="1">
                <a:solidFill>
                  <a:schemeClr val="tx2">
                    <a:lumMod val="60000"/>
                    <a:lumOff val="40000"/>
                  </a:schemeClr>
                </a:solidFill>
                <a:latin typeface="Courier New" panose="02070309020205020404" pitchFamily="49" charset="0"/>
                <a:cs typeface="Courier New" panose="02070309020205020404" pitchFamily="49" charset="0"/>
              </a:rPr>
              <a:t>def</a:t>
            </a:r>
            <a:r>
              <a:rPr lang="en-US" sz="1350" b="1" dirty="0">
                <a:latin typeface="Courier New" panose="02070309020205020404" pitchFamily="49" charset="0"/>
                <a:cs typeface="Courier New" panose="02070309020205020404" pitchFamily="49" charset="0"/>
              </a:rPr>
              <a:t> </a:t>
            </a:r>
            <a:r>
              <a:rPr lang="en-US" sz="1350" b="1" dirty="0" err="1">
                <a:solidFill>
                  <a:schemeClr val="accent3">
                    <a:lumMod val="75000"/>
                  </a:schemeClr>
                </a:solidFill>
                <a:latin typeface="Courier New" panose="02070309020205020404" pitchFamily="49" charset="0"/>
                <a:cs typeface="Courier New" panose="02070309020205020404" pitchFamily="49" charset="0"/>
              </a:rPr>
              <a:t>has_host</a:t>
            </a:r>
            <a:r>
              <a:rPr lang="en-US" sz="1350" b="1" dirty="0">
                <a:latin typeface="Courier New" panose="02070309020205020404" pitchFamily="49" charset="0"/>
                <a:cs typeface="Courier New" panose="02070309020205020404" pitchFamily="49" charset="0"/>
              </a:rPr>
              <a:t>(self, host):</a:t>
            </a:r>
          </a:p>
          <a:p>
            <a:r>
              <a:rPr lang="en-US" sz="1350" b="1" dirty="0">
                <a:latin typeface="Courier New" panose="02070309020205020404" pitchFamily="49" charset="0"/>
                <a:cs typeface="Courier New" panose="02070309020205020404" pitchFamily="49" charset="0"/>
              </a:rPr>
              <a:t>  </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return</a:t>
            </a:r>
            <a:r>
              <a:rPr lang="en-US" sz="1350" b="1" dirty="0">
                <a:latin typeface="Courier New" panose="02070309020205020404" pitchFamily="49" charset="0"/>
                <a:cs typeface="Courier New" panose="02070309020205020404" pitchFamily="49" charset="0"/>
              </a:rPr>
              <a:t> </a:t>
            </a:r>
            <a:r>
              <a:rPr lang="en-US" sz="1350" b="1" dirty="0" err="1">
                <a:latin typeface="Courier New" panose="02070309020205020404" pitchFamily="49" charset="0"/>
                <a:cs typeface="Courier New" panose="02070309020205020404" pitchFamily="49" charset="0"/>
              </a:rPr>
              <a:t>EventHost.objects.get</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event=self, host=host) != </a:t>
            </a:r>
            <a:r>
              <a:rPr lang="en-US" sz="1350" b="1" dirty="0">
                <a:solidFill>
                  <a:schemeClr val="accent2">
                    <a:lumMod val="75000"/>
                  </a:schemeClr>
                </a:solidFill>
                <a:latin typeface="Courier New" panose="02070309020205020404" pitchFamily="49" charset="0"/>
                <a:cs typeface="Courier New" panose="02070309020205020404" pitchFamily="49" charset="0"/>
              </a:rPr>
              <a:t>None</a:t>
            </a:r>
          </a:p>
          <a:p>
            <a:r>
              <a:rPr lang="en-US" sz="1350" b="1" dirty="0" smtClean="0">
                <a:solidFill>
                  <a:schemeClr val="accent3">
                    <a:lumMod val="75000"/>
                  </a:schemeClr>
                </a:solidFill>
                <a:latin typeface="Courier New" panose="02070309020205020404" pitchFamily="49" charset="0"/>
                <a:cs typeface="Courier New" panose="02070309020205020404" pitchFamily="49" charset="0"/>
              </a:rPr>
              <a:t>@</a:t>
            </a:r>
            <a:r>
              <a:rPr lang="en-US" sz="1350" b="1" dirty="0" err="1" smtClean="0">
                <a:solidFill>
                  <a:schemeClr val="accent3">
                    <a:lumMod val="75000"/>
                  </a:schemeClr>
                </a:solidFill>
                <a:latin typeface="Courier New" panose="02070309020205020404" pitchFamily="49" charset="0"/>
                <a:cs typeface="Courier New" panose="02070309020205020404" pitchFamily="49" charset="0"/>
              </a:rPr>
              <a:t>jacqueline</a:t>
            </a:r>
            <a:endParaRPr lang="en-US" sz="1350" b="1" dirty="0" smtClean="0">
              <a:solidFill>
                <a:schemeClr val="accent3">
                  <a:lumMod val="75000"/>
                </a:schemeClr>
              </a:solidFill>
              <a:latin typeface="Courier New" panose="02070309020205020404" pitchFamily="49" charset="0"/>
              <a:cs typeface="Courier New" panose="02070309020205020404" pitchFamily="49" charset="0"/>
            </a:endParaRPr>
          </a:p>
          <a:p>
            <a:r>
              <a:rPr lang="en-US" sz="1350" b="1" dirty="0" err="1" smtClean="0">
                <a:solidFill>
                  <a:schemeClr val="tx2">
                    <a:lumMod val="60000"/>
                    <a:lumOff val="40000"/>
                  </a:schemeClr>
                </a:solidFill>
                <a:latin typeface="Courier New" panose="02070309020205020404" pitchFamily="49" charset="0"/>
                <a:cs typeface="Courier New" panose="02070309020205020404" pitchFamily="49" charset="0"/>
              </a:rPr>
              <a:t>def</a:t>
            </a:r>
            <a:r>
              <a:rPr lang="en-US" sz="1350" b="1" dirty="0" smtClean="0">
                <a:latin typeface="Courier New" panose="02070309020205020404" pitchFamily="49" charset="0"/>
                <a:cs typeface="Courier New" panose="02070309020205020404" pitchFamily="49" charset="0"/>
              </a:rPr>
              <a:t> </a:t>
            </a:r>
            <a:r>
              <a:rPr lang="en-US" sz="1350" b="1" dirty="0" err="1" smtClean="0">
                <a:solidFill>
                  <a:schemeClr val="accent3">
                    <a:lumMod val="75000"/>
                  </a:schemeClr>
                </a:solidFill>
                <a:latin typeface="Courier New" panose="02070309020205020404" pitchFamily="49" charset="0"/>
                <a:cs typeface="Courier New" panose="02070309020205020404" pitchFamily="49" charset="0"/>
              </a:rPr>
              <a:t>has_guest</a:t>
            </a:r>
            <a:r>
              <a:rPr lang="en-US" sz="1350" b="1" dirty="0" smtClean="0">
                <a:latin typeface="Courier New" panose="02070309020205020404" pitchFamily="49" charset="0"/>
                <a:cs typeface="Courier New" panose="02070309020205020404" pitchFamily="49" charset="0"/>
              </a:rPr>
              <a:t>(self, guest):</a:t>
            </a:r>
          </a:p>
          <a:p>
            <a:r>
              <a:rPr lang="en-US" sz="1350" b="1" dirty="0" smtClean="0">
                <a:latin typeface="Courier New" panose="02070309020205020404" pitchFamily="49" charset="0"/>
                <a:cs typeface="Courier New" panose="02070309020205020404" pitchFamily="49" charset="0"/>
              </a:rPr>
              <a:t>  </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return</a:t>
            </a:r>
            <a:r>
              <a:rPr lang="en-US" sz="1350" b="1" dirty="0">
                <a:latin typeface="Courier New" panose="02070309020205020404" pitchFamily="49" charset="0"/>
                <a:cs typeface="Courier New" panose="02070309020205020404" pitchFamily="49" charset="0"/>
              </a:rPr>
              <a:t> </a:t>
            </a:r>
            <a:r>
              <a:rPr lang="en-US" sz="1350" b="1" dirty="0" err="1">
                <a:latin typeface="Courier New" panose="02070309020205020404" pitchFamily="49" charset="0"/>
                <a:cs typeface="Courier New" panose="02070309020205020404" pitchFamily="49" charset="0"/>
              </a:rPr>
              <a:t>EventGuest.objects.get</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event=self, host=host) != </a:t>
            </a:r>
            <a:r>
              <a:rPr lang="en-US" sz="1350" b="1" dirty="0">
                <a:solidFill>
                  <a:schemeClr val="accent2">
                    <a:lumMod val="75000"/>
                  </a:schemeClr>
                </a:solidFill>
                <a:latin typeface="Courier New" panose="02070309020205020404" pitchFamily="49" charset="0"/>
                <a:cs typeface="Courier New" panose="02070309020205020404" pitchFamily="49" charset="0"/>
              </a:rPr>
              <a:t>None</a:t>
            </a:r>
          </a:p>
          <a:p>
            <a:endParaRPr lang="en-US" sz="1350" b="1" dirty="0">
              <a:latin typeface="Courier New" panose="02070309020205020404" pitchFamily="49" charset="0"/>
              <a:cs typeface="Courier New" panose="02070309020205020404" pitchFamily="49" charset="0"/>
            </a:endParaRPr>
          </a:p>
          <a:p>
            <a:endParaRPr lang="en-US" sz="1350" b="1" dirty="0">
              <a:solidFill>
                <a:srgbClr val="00B0F0"/>
              </a:solidFill>
              <a:latin typeface="Courier New" panose="02070309020205020404" pitchFamily="49" charset="0"/>
              <a:cs typeface="Courier New" panose="02070309020205020404" pitchFamily="49" charset="0"/>
            </a:endParaRPr>
          </a:p>
          <a:p>
            <a:endParaRPr lang="en-US" sz="1350" b="1" dirty="0">
              <a:solidFill>
                <a:srgbClr val="00B0F0"/>
              </a:solidFill>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11" name="TextBox 10"/>
          <p:cNvSpPr txBox="1"/>
          <p:nvPr/>
        </p:nvSpPr>
        <p:spPr>
          <a:xfrm>
            <a:off x="5681380" y="1847535"/>
            <a:ext cx="1714500" cy="369332"/>
          </a:xfrm>
          <a:prstGeom prst="rect">
            <a:avLst/>
          </a:prstGeom>
          <a:noFill/>
        </p:spPr>
        <p:txBody>
          <a:bodyPr wrap="square" rtlCol="0">
            <a:spAutoFit/>
          </a:bodyPr>
          <a:lstStyle/>
          <a:p>
            <a:pPr algn="r"/>
            <a:r>
              <a:rPr lang="en-US" dirty="0">
                <a:solidFill>
                  <a:schemeClr val="tx1">
                    <a:lumMod val="50000"/>
                    <a:lumOff val="50000"/>
                  </a:schemeClr>
                </a:solidFill>
              </a:rPr>
              <a:t>Base schema</a:t>
            </a:r>
          </a:p>
        </p:txBody>
      </p:sp>
      <p:sp>
        <p:nvSpPr>
          <p:cNvPr id="14" name="TextBox 13"/>
          <p:cNvSpPr txBox="1"/>
          <p:nvPr/>
        </p:nvSpPr>
        <p:spPr>
          <a:xfrm>
            <a:off x="4824130" y="2990535"/>
            <a:ext cx="2571750" cy="646331"/>
          </a:xfrm>
          <a:prstGeom prst="rect">
            <a:avLst/>
          </a:prstGeom>
          <a:noFill/>
        </p:spPr>
        <p:txBody>
          <a:bodyPr wrap="square" rtlCol="0">
            <a:spAutoFit/>
          </a:bodyPr>
          <a:lstStyle/>
          <a:p>
            <a:pPr algn="r"/>
            <a:r>
              <a:rPr lang="en-US" dirty="0">
                <a:solidFill>
                  <a:schemeClr val="tx1">
                    <a:lumMod val="50000"/>
                    <a:lumOff val="50000"/>
                  </a:schemeClr>
                </a:solidFill>
              </a:rPr>
              <a:t>Policy helper functions</a:t>
            </a:r>
          </a:p>
        </p:txBody>
      </p:sp>
      <p:sp>
        <p:nvSpPr>
          <p:cNvPr id="3" name="Rectangle 2"/>
          <p:cNvSpPr/>
          <p:nvPr/>
        </p:nvSpPr>
        <p:spPr>
          <a:xfrm>
            <a:off x="937932" y="4819336"/>
            <a:ext cx="6505394" cy="948019"/>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1109380" y="1847534"/>
            <a:ext cx="4629150" cy="1131079"/>
          </a:xfrm>
          <a:prstGeom prst="rect">
            <a:avLst/>
          </a:prstGeom>
          <a:noFill/>
        </p:spPr>
        <p:txBody>
          <a:bodyPr wrap="square" rtlCol="0">
            <a:spAutoFit/>
          </a:bodyPr>
          <a:lstStyle/>
          <a:p>
            <a:r>
              <a:rPr lang="en-US" sz="1350" b="1" dirty="0">
                <a:solidFill>
                  <a:schemeClr val="tx2">
                    <a:lumMod val="60000"/>
                    <a:lumOff val="40000"/>
                  </a:schemeClr>
                </a:solidFill>
                <a:latin typeface="Courier New" panose="02070309020205020404" pitchFamily="49" charset="0"/>
                <a:cs typeface="Courier New" panose="02070309020205020404" pitchFamily="49" charset="0"/>
              </a:rPr>
              <a:t>class</a:t>
            </a:r>
            <a:r>
              <a:rPr lang="en-US" sz="1350" b="1" dirty="0">
                <a:latin typeface="Courier New" panose="02070309020205020404" pitchFamily="49" charset="0"/>
                <a:cs typeface="Courier New" panose="02070309020205020404" pitchFamily="49" charset="0"/>
              </a:rPr>
              <a:t> </a:t>
            </a:r>
            <a:r>
              <a:rPr lang="en-US" sz="1350" b="1" dirty="0">
                <a:solidFill>
                  <a:schemeClr val="accent3">
                    <a:lumMod val="75000"/>
                  </a:schemeClr>
                </a:solidFill>
                <a:latin typeface="Courier New" panose="02070309020205020404" pitchFamily="49" charset="0"/>
                <a:cs typeface="Courier New" panose="02070309020205020404" pitchFamily="49" charset="0"/>
              </a:rPr>
              <a:t>Event</a:t>
            </a:r>
            <a:r>
              <a:rPr lang="en-US" sz="1350" b="1" dirty="0">
                <a:latin typeface="Courier New" panose="02070309020205020404" pitchFamily="49" charset="0"/>
                <a:cs typeface="Courier New" panose="02070309020205020404" pitchFamily="49" charset="0"/>
              </a:rPr>
              <a:t>(</a:t>
            </a:r>
            <a:r>
              <a:rPr lang="en-US" sz="1350" b="1" dirty="0" err="1">
                <a:solidFill>
                  <a:schemeClr val="accent3">
                    <a:lumMod val="75000"/>
                  </a:schemeClr>
                </a:solidFill>
                <a:latin typeface="Courier New" panose="02070309020205020404" pitchFamily="49" charset="0"/>
                <a:cs typeface="Courier New" panose="02070309020205020404" pitchFamily="49" charset="0"/>
              </a:rPr>
              <a:t>JacquelineModel</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name = </a:t>
            </a:r>
            <a:r>
              <a:rPr lang="en-US" sz="1350" b="1" dirty="0" err="1">
                <a:latin typeface="Courier New" panose="02070309020205020404" pitchFamily="49" charset="0"/>
                <a:cs typeface="Courier New" panose="02070309020205020404" pitchFamily="49" charset="0"/>
              </a:rPr>
              <a:t>CharField</a:t>
            </a:r>
            <a:r>
              <a:rPr lang="en-US" sz="1350" b="1" dirty="0">
                <a:latin typeface="Courier New" panose="02070309020205020404" pitchFamily="49" charset="0"/>
                <a:cs typeface="Courier New" panose="02070309020205020404" pitchFamily="49" charset="0"/>
              </a:rPr>
              <a:t>(</a:t>
            </a:r>
            <a:r>
              <a:rPr lang="en-US" sz="1350" b="1" dirty="0" err="1">
                <a:latin typeface="Courier New" panose="02070309020205020404" pitchFamily="49" charset="0"/>
                <a:cs typeface="Courier New" panose="02070309020205020404" pitchFamily="49" charset="0"/>
              </a:rPr>
              <a:t>max_length</a:t>
            </a:r>
            <a:r>
              <a:rPr lang="en-US" sz="1350" b="1" dirty="0">
                <a:latin typeface="Courier New" panose="02070309020205020404" pitchFamily="49" charset="0"/>
                <a:cs typeface="Courier New" panose="02070309020205020404" pitchFamily="49" charset="0"/>
              </a:rPr>
              <a:t>=</a:t>
            </a:r>
            <a:r>
              <a:rPr lang="en-US" sz="1350" b="1" dirty="0">
                <a:solidFill>
                  <a:schemeClr val="accent2">
                    <a:lumMod val="75000"/>
                  </a:schemeClr>
                </a:solidFill>
                <a:latin typeface="Courier New" panose="02070309020205020404" pitchFamily="49" charset="0"/>
                <a:cs typeface="Courier New" panose="02070309020205020404" pitchFamily="49" charset="0"/>
              </a:rPr>
              <a:t>256</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location = </a:t>
            </a:r>
            <a:r>
              <a:rPr lang="en-US" sz="1350" b="1" dirty="0" err="1">
                <a:latin typeface="Courier New" panose="02070309020205020404" pitchFamily="49" charset="0"/>
                <a:cs typeface="Courier New" panose="02070309020205020404" pitchFamily="49" charset="0"/>
              </a:rPr>
              <a:t>CharField</a:t>
            </a:r>
            <a:r>
              <a:rPr lang="en-US" sz="1350" b="1" dirty="0">
                <a:latin typeface="Courier New" panose="02070309020205020404" pitchFamily="49" charset="0"/>
                <a:cs typeface="Courier New" panose="02070309020205020404" pitchFamily="49" charset="0"/>
              </a:rPr>
              <a:t>(</a:t>
            </a:r>
            <a:r>
              <a:rPr lang="en-US" sz="1350" b="1" dirty="0" err="1">
                <a:latin typeface="Courier New" panose="02070309020205020404" pitchFamily="49" charset="0"/>
                <a:cs typeface="Courier New" panose="02070309020205020404" pitchFamily="49" charset="0"/>
              </a:rPr>
              <a:t>max_length</a:t>
            </a:r>
            <a:r>
              <a:rPr lang="en-US" sz="1350" b="1" dirty="0">
                <a:latin typeface="Courier New" panose="02070309020205020404" pitchFamily="49" charset="0"/>
                <a:cs typeface="Courier New" panose="02070309020205020404" pitchFamily="49" charset="0"/>
              </a:rPr>
              <a:t>=</a:t>
            </a:r>
            <a:r>
              <a:rPr lang="en-US" sz="1350" b="1" dirty="0">
                <a:solidFill>
                  <a:schemeClr val="accent2">
                    <a:lumMod val="75000"/>
                  </a:schemeClr>
                </a:solidFill>
                <a:latin typeface="Courier New" panose="02070309020205020404" pitchFamily="49" charset="0"/>
                <a:cs typeface="Courier New" panose="02070309020205020404" pitchFamily="49" charset="0"/>
              </a:rPr>
              <a:t>512</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time = </a:t>
            </a:r>
            <a:r>
              <a:rPr lang="en-US" sz="1350" b="1" dirty="0" err="1">
                <a:latin typeface="Courier New" panose="02070309020205020404" pitchFamily="49" charset="0"/>
                <a:cs typeface="Courier New" panose="02070309020205020404" pitchFamily="49" charset="0"/>
              </a:rPr>
              <a:t>DateTimeField</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description = </a:t>
            </a:r>
            <a:r>
              <a:rPr lang="en-US" sz="1350" b="1" dirty="0" err="1">
                <a:latin typeface="Courier New" panose="02070309020205020404" pitchFamily="49" charset="0"/>
                <a:cs typeface="Courier New" panose="02070309020205020404" pitchFamily="49" charset="0"/>
              </a:rPr>
              <a:t>CharField</a:t>
            </a:r>
            <a:r>
              <a:rPr lang="en-US" sz="1350" b="1" dirty="0">
                <a:latin typeface="Courier New" panose="02070309020205020404" pitchFamily="49" charset="0"/>
                <a:cs typeface="Courier New" panose="02070309020205020404" pitchFamily="49" charset="0"/>
              </a:rPr>
              <a:t>(</a:t>
            </a:r>
            <a:r>
              <a:rPr lang="en-US" sz="1350" b="1" dirty="0" err="1">
                <a:latin typeface="Courier New" panose="02070309020205020404" pitchFamily="49" charset="0"/>
                <a:cs typeface="Courier New" panose="02070309020205020404" pitchFamily="49" charset="0"/>
              </a:rPr>
              <a:t>max_length</a:t>
            </a:r>
            <a:r>
              <a:rPr lang="en-US" sz="1350" b="1" dirty="0">
                <a:latin typeface="Courier New" panose="02070309020205020404" pitchFamily="49" charset="0"/>
                <a:cs typeface="Courier New" panose="02070309020205020404" pitchFamily="49" charset="0"/>
              </a:rPr>
              <a:t>)=</a:t>
            </a:r>
            <a:r>
              <a:rPr lang="en-US" sz="1350" b="1" dirty="0">
                <a:solidFill>
                  <a:schemeClr val="accent2">
                    <a:lumMod val="75000"/>
                  </a:schemeClr>
                </a:solidFill>
                <a:latin typeface="Courier New" panose="02070309020205020404" pitchFamily="49" charset="0"/>
                <a:cs typeface="Courier New" panose="02070309020205020404" pitchFamily="49" charset="0"/>
              </a:rPr>
              <a:t>1024</a:t>
            </a:r>
            <a:r>
              <a:rPr lang="en-US" sz="1350" b="1" dirty="0">
                <a:latin typeface="Courier New" panose="02070309020205020404" pitchFamily="49" charset="0"/>
                <a:cs typeface="Courier New" panose="02070309020205020404" pitchFamily="49" charset="0"/>
              </a:rPr>
              <a:t>)</a:t>
            </a:r>
          </a:p>
        </p:txBody>
      </p:sp>
      <p:sp>
        <p:nvSpPr>
          <p:cNvPr id="19" name="TextBox 18"/>
          <p:cNvSpPr txBox="1"/>
          <p:nvPr/>
        </p:nvSpPr>
        <p:spPr>
          <a:xfrm>
            <a:off x="1109380" y="4890638"/>
            <a:ext cx="6172200" cy="923330"/>
          </a:xfrm>
          <a:prstGeom prst="rect">
            <a:avLst/>
          </a:prstGeom>
          <a:noFill/>
        </p:spPr>
        <p:txBody>
          <a:bodyPr wrap="square" rtlCol="0">
            <a:spAutoFit/>
          </a:bodyPr>
          <a:lstStyle/>
          <a:p>
            <a:r>
              <a:rPr lang="en-US" sz="1350" b="1" dirty="0">
                <a:solidFill>
                  <a:schemeClr val="accent2">
                    <a:lumMod val="75000"/>
                  </a:schemeClr>
                </a:solidFill>
                <a:latin typeface="Courier New" panose="02070309020205020404" pitchFamily="49" charset="0"/>
                <a:cs typeface="Courier New" panose="02070309020205020404" pitchFamily="49" charset="0"/>
              </a:rPr>
              <a:t>@</a:t>
            </a:r>
            <a:r>
              <a:rPr lang="en-US" sz="1350" b="1" dirty="0" err="1">
                <a:solidFill>
                  <a:schemeClr val="accent2">
                    <a:lumMod val="75000"/>
                  </a:schemeClr>
                </a:solidFill>
                <a:latin typeface="Courier New" panose="02070309020205020404" pitchFamily="49" charset="0"/>
                <a:cs typeface="Courier New" panose="02070309020205020404" pitchFamily="49" charset="0"/>
              </a:rPr>
              <a:t>staticmethod</a:t>
            </a:r>
            <a:endParaRPr lang="en-US" sz="1350" b="1" dirty="0">
              <a:solidFill>
                <a:schemeClr val="accent2">
                  <a:lumMod val="75000"/>
                </a:schemeClr>
              </a:solidFill>
              <a:latin typeface="Courier New" panose="02070309020205020404" pitchFamily="49" charset="0"/>
              <a:cs typeface="Courier New" panose="02070309020205020404" pitchFamily="49" charset="0"/>
            </a:endParaRPr>
          </a:p>
          <a:p>
            <a:r>
              <a:rPr lang="en-US" sz="1350" b="1" dirty="0">
                <a:solidFill>
                  <a:schemeClr val="accent3">
                    <a:lumMod val="75000"/>
                  </a:schemeClr>
                </a:solidFill>
                <a:latin typeface="Courier New" panose="02070309020205020404" pitchFamily="49" charset="0"/>
                <a:cs typeface="Courier New" panose="02070309020205020404" pitchFamily="49" charset="0"/>
              </a:rPr>
              <a:t>@</a:t>
            </a:r>
            <a:r>
              <a:rPr lang="en-US" sz="1350" b="1" dirty="0" err="1">
                <a:solidFill>
                  <a:schemeClr val="accent3">
                    <a:lumMod val="75000"/>
                  </a:schemeClr>
                </a:solidFill>
                <a:latin typeface="Courier New" panose="02070309020205020404" pitchFamily="49" charset="0"/>
                <a:cs typeface="Courier New" panose="02070309020205020404" pitchFamily="49" charset="0"/>
              </a:rPr>
              <a:t>label_for</a:t>
            </a:r>
            <a:r>
              <a:rPr lang="en-US" sz="1350" b="1" dirty="0">
                <a:latin typeface="Courier New" panose="02070309020205020404" pitchFamily="49" charset="0"/>
                <a:cs typeface="Courier New" panose="02070309020205020404" pitchFamily="49" charset="0"/>
              </a:rPr>
              <a:t>(</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‘location’</a:t>
            </a:r>
            <a:r>
              <a:rPr lang="en-US" sz="1350" b="1" dirty="0">
                <a:latin typeface="Courier New" panose="02070309020205020404" pitchFamily="49" charset="0"/>
                <a:cs typeface="Courier New" panose="02070309020205020404" pitchFamily="49" charset="0"/>
              </a:rPr>
              <a:t>)</a:t>
            </a:r>
          </a:p>
          <a:p>
            <a:r>
              <a:rPr lang="en-US" sz="1350" b="1" dirty="0" err="1">
                <a:solidFill>
                  <a:schemeClr val="tx2">
                    <a:lumMod val="60000"/>
                    <a:lumOff val="40000"/>
                  </a:schemeClr>
                </a:solidFill>
                <a:latin typeface="Courier New" panose="02070309020205020404" pitchFamily="49" charset="0"/>
                <a:cs typeface="Courier New" panose="02070309020205020404" pitchFamily="49" charset="0"/>
              </a:rPr>
              <a:t>def</a:t>
            </a:r>
            <a:r>
              <a:rPr lang="en-US" sz="1350" b="1" dirty="0">
                <a:latin typeface="Courier New" panose="02070309020205020404" pitchFamily="49" charset="0"/>
                <a:cs typeface="Courier New" panose="02070309020205020404" pitchFamily="49" charset="0"/>
              </a:rPr>
              <a:t> </a:t>
            </a:r>
            <a:r>
              <a:rPr lang="en-US" sz="1350" b="1" dirty="0" err="1" smtClean="0">
                <a:solidFill>
                  <a:schemeClr val="accent3">
                    <a:lumMod val="75000"/>
                  </a:schemeClr>
                </a:solidFill>
                <a:latin typeface="Courier New" panose="02070309020205020404" pitchFamily="49" charset="0"/>
                <a:cs typeface="Courier New" panose="02070309020205020404" pitchFamily="49" charset="0"/>
              </a:rPr>
              <a:t>restrict_event</a:t>
            </a:r>
            <a:r>
              <a:rPr lang="en-US" sz="1350" b="1" dirty="0" smtClean="0">
                <a:latin typeface="Courier New" panose="02070309020205020404" pitchFamily="49" charset="0"/>
                <a:cs typeface="Courier New" panose="02070309020205020404" pitchFamily="49" charset="0"/>
              </a:rPr>
              <a:t>(event, </a:t>
            </a:r>
            <a:r>
              <a:rPr lang="en-US" sz="1350" b="1" dirty="0" err="1">
                <a:latin typeface="Courier New" panose="02070309020205020404" pitchFamily="49" charset="0"/>
                <a:cs typeface="Courier New" panose="02070309020205020404" pitchFamily="49" charset="0"/>
              </a:rPr>
              <a:t>ctxt</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return</a:t>
            </a:r>
            <a:r>
              <a:rPr lang="en-US" sz="1350" b="1" dirty="0">
                <a:latin typeface="Courier New" panose="02070309020205020404" pitchFamily="49" charset="0"/>
                <a:cs typeface="Courier New" panose="02070309020205020404" pitchFamily="49" charset="0"/>
              </a:rPr>
              <a:t> </a:t>
            </a:r>
            <a:r>
              <a:rPr lang="en-US" sz="1350" b="1" dirty="0" err="1">
                <a:latin typeface="Courier New" panose="02070309020205020404" pitchFamily="49" charset="0"/>
                <a:cs typeface="Courier New" panose="02070309020205020404" pitchFamily="49" charset="0"/>
              </a:rPr>
              <a:t>event.has_host</a:t>
            </a:r>
            <a:r>
              <a:rPr lang="en-US" sz="1350" b="1" dirty="0">
                <a:latin typeface="Courier New" panose="02070309020205020404" pitchFamily="49" charset="0"/>
                <a:cs typeface="Courier New" panose="02070309020205020404" pitchFamily="49" charset="0"/>
              </a:rPr>
              <a:t>(</a:t>
            </a:r>
            <a:r>
              <a:rPr lang="en-US" sz="1350" b="1" dirty="0" err="1">
                <a:latin typeface="Courier New" panose="02070309020205020404" pitchFamily="49" charset="0"/>
                <a:cs typeface="Courier New" panose="02070309020205020404" pitchFamily="49" charset="0"/>
              </a:rPr>
              <a:t>ctxt</a:t>
            </a:r>
            <a:r>
              <a:rPr lang="en-US" sz="1350" b="1" dirty="0">
                <a:latin typeface="Courier New" panose="02070309020205020404" pitchFamily="49" charset="0"/>
                <a:cs typeface="Courier New" panose="02070309020205020404" pitchFamily="49" charset="0"/>
              </a:rPr>
              <a:t>) </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or </a:t>
            </a:r>
            <a:r>
              <a:rPr lang="en-US" sz="1350" b="1" dirty="0" err="1">
                <a:latin typeface="Courier New" panose="02070309020205020404" pitchFamily="49" charset="0"/>
                <a:cs typeface="Courier New" panose="02070309020205020404" pitchFamily="49" charset="0"/>
              </a:rPr>
              <a:t>event.has_guest</a:t>
            </a:r>
            <a:r>
              <a:rPr lang="en-US" sz="1350" b="1" dirty="0">
                <a:latin typeface="Courier New" panose="02070309020205020404" pitchFamily="49" charset="0"/>
                <a:cs typeface="Courier New" panose="02070309020205020404" pitchFamily="49" charset="0"/>
              </a:rPr>
              <a:t>(</a:t>
            </a:r>
            <a:r>
              <a:rPr lang="en-US" sz="1350" b="1" dirty="0" err="1">
                <a:latin typeface="Courier New" panose="02070309020205020404" pitchFamily="49" charset="0"/>
                <a:cs typeface="Courier New" panose="02070309020205020404" pitchFamily="49" charset="0"/>
              </a:rPr>
              <a:t>ctxt</a:t>
            </a:r>
            <a:r>
              <a:rPr lang="en-US" sz="1350" b="1" dirty="0">
                <a:latin typeface="Courier New" panose="02070309020205020404" pitchFamily="49" charset="0"/>
                <a:cs typeface="Courier New" panose="02070309020205020404" pitchFamily="49" charset="0"/>
              </a:rPr>
              <a:t>)</a:t>
            </a:r>
          </a:p>
        </p:txBody>
      </p:sp>
      <p:sp>
        <p:nvSpPr>
          <p:cNvPr id="20" name="TextBox 19"/>
          <p:cNvSpPr txBox="1"/>
          <p:nvPr/>
        </p:nvSpPr>
        <p:spPr>
          <a:xfrm>
            <a:off x="1109380" y="5881652"/>
            <a:ext cx="6172200" cy="715581"/>
          </a:xfrm>
          <a:prstGeom prst="rect">
            <a:avLst/>
          </a:prstGeom>
          <a:noFill/>
        </p:spPr>
        <p:txBody>
          <a:bodyPr wrap="square" rtlCol="0">
            <a:spAutoFit/>
          </a:bodyPr>
          <a:lstStyle/>
          <a:p>
            <a:r>
              <a:rPr lang="en-US" sz="1350" b="1" dirty="0">
                <a:solidFill>
                  <a:schemeClr val="accent2"/>
                </a:solidFill>
                <a:latin typeface="Courier New" panose="02070309020205020404" pitchFamily="49" charset="0"/>
                <a:cs typeface="Courier New" panose="02070309020205020404" pitchFamily="49" charset="0"/>
              </a:rPr>
              <a:t>@</a:t>
            </a:r>
            <a:r>
              <a:rPr lang="en-US" sz="1350" b="1" dirty="0" err="1">
                <a:solidFill>
                  <a:schemeClr val="accent2"/>
                </a:solidFill>
                <a:latin typeface="Courier New" panose="02070309020205020404" pitchFamily="49" charset="0"/>
                <a:cs typeface="Courier New" panose="02070309020205020404" pitchFamily="49" charset="0"/>
              </a:rPr>
              <a:t>staticmethod</a:t>
            </a:r>
            <a:endParaRPr lang="en-US" sz="1350" b="1" dirty="0">
              <a:solidFill>
                <a:schemeClr val="accent2"/>
              </a:solidFill>
              <a:latin typeface="Courier New" panose="02070309020205020404" pitchFamily="49" charset="0"/>
              <a:cs typeface="Courier New" panose="02070309020205020404" pitchFamily="49" charset="0"/>
            </a:endParaRPr>
          </a:p>
          <a:p>
            <a:r>
              <a:rPr lang="en-US" sz="1350" b="1" dirty="0" err="1">
                <a:solidFill>
                  <a:schemeClr val="tx2">
                    <a:lumMod val="60000"/>
                    <a:lumOff val="40000"/>
                  </a:schemeClr>
                </a:solidFill>
                <a:latin typeface="Courier New" panose="02070309020205020404" pitchFamily="49" charset="0"/>
                <a:cs typeface="Courier New" panose="02070309020205020404" pitchFamily="49" charset="0"/>
              </a:rPr>
              <a:t>def</a:t>
            </a:r>
            <a:r>
              <a:rPr lang="en-US" sz="1350" b="1" dirty="0">
                <a:latin typeface="Courier New" panose="02070309020205020404" pitchFamily="49" charset="0"/>
                <a:cs typeface="Courier New" panose="02070309020205020404" pitchFamily="49" charset="0"/>
              </a:rPr>
              <a:t> </a:t>
            </a:r>
            <a:r>
              <a:rPr lang="en-US" sz="1350" b="1" dirty="0" err="1" smtClean="0">
                <a:solidFill>
                  <a:schemeClr val="accent3"/>
                </a:solidFill>
                <a:latin typeface="Courier New" panose="02070309020205020404" pitchFamily="49" charset="0"/>
                <a:cs typeface="Courier New" panose="02070309020205020404" pitchFamily="49" charset="0"/>
              </a:rPr>
              <a:t>jacqueline_get_private_location</a:t>
            </a:r>
            <a:r>
              <a:rPr lang="en-US" sz="1350" b="1" dirty="0" smtClean="0">
                <a:latin typeface="Courier New" panose="02070309020205020404" pitchFamily="49" charset="0"/>
                <a:cs typeface="Courier New" panose="02070309020205020404" pitchFamily="49" charset="0"/>
              </a:rPr>
              <a:t>(event</a:t>
            </a:r>
            <a:r>
              <a:rPr lang="en-US" sz="1350" b="1" dirty="0">
                <a:latin typeface="Courier New" panose="02070309020205020404" pitchFamily="49" charset="0"/>
                <a:cs typeface="Courier New" panose="02070309020205020404" pitchFamily="49" charset="0"/>
              </a:rPr>
              <a:t>):</a:t>
            </a:r>
          </a:p>
          <a:p>
            <a:r>
              <a:rPr lang="en-US" sz="1350" b="1" dirty="0">
                <a:latin typeface="Courier New" panose="02070309020205020404" pitchFamily="49" charset="0"/>
                <a:cs typeface="Courier New" panose="02070309020205020404" pitchFamily="49" charset="0"/>
              </a:rPr>
              <a:t>  </a:t>
            </a:r>
            <a:r>
              <a:rPr lang="en-US" sz="1350" b="1" dirty="0">
                <a:solidFill>
                  <a:schemeClr val="tx2">
                    <a:lumMod val="60000"/>
                    <a:lumOff val="40000"/>
                  </a:schemeClr>
                </a:solidFill>
                <a:latin typeface="Courier New" panose="02070309020205020404" pitchFamily="49" charset="0"/>
                <a:cs typeface="Courier New" panose="02070309020205020404" pitchFamily="49" charset="0"/>
              </a:rPr>
              <a:t>return</a:t>
            </a:r>
            <a:r>
              <a:rPr lang="en-US" sz="1350" b="1" dirty="0">
                <a:latin typeface="Courier New" panose="02070309020205020404" pitchFamily="49" charset="0"/>
                <a:cs typeface="Courier New" panose="02070309020205020404" pitchFamily="49" charset="0"/>
              </a:rPr>
              <a:t> “Undisclosed location”</a:t>
            </a:r>
          </a:p>
        </p:txBody>
      </p:sp>
      <p:sp>
        <p:nvSpPr>
          <p:cNvPr id="22" name="TextBox 21"/>
          <p:cNvSpPr txBox="1"/>
          <p:nvPr/>
        </p:nvSpPr>
        <p:spPr>
          <a:xfrm>
            <a:off x="3966880" y="5848035"/>
            <a:ext cx="3429000" cy="369332"/>
          </a:xfrm>
          <a:prstGeom prst="rect">
            <a:avLst/>
          </a:prstGeom>
          <a:noFill/>
        </p:spPr>
        <p:txBody>
          <a:bodyPr wrap="square" rtlCol="0">
            <a:spAutoFit/>
          </a:bodyPr>
          <a:lstStyle/>
          <a:p>
            <a:pPr algn="r"/>
            <a:r>
              <a:rPr lang="en-US" dirty="0">
                <a:solidFill>
                  <a:schemeClr val="tx1">
                    <a:lumMod val="50000"/>
                    <a:lumOff val="50000"/>
                  </a:schemeClr>
                </a:solidFill>
              </a:rPr>
              <a:t>Public value for location field</a:t>
            </a:r>
          </a:p>
        </p:txBody>
      </p:sp>
      <p:sp>
        <p:nvSpPr>
          <p:cNvPr id="23" name="TextBox 22"/>
          <p:cNvSpPr txBox="1"/>
          <p:nvPr/>
        </p:nvSpPr>
        <p:spPr>
          <a:xfrm>
            <a:off x="2881030" y="4815987"/>
            <a:ext cx="4514850" cy="369332"/>
          </a:xfrm>
          <a:prstGeom prst="rect">
            <a:avLst/>
          </a:prstGeom>
          <a:noFill/>
        </p:spPr>
        <p:txBody>
          <a:bodyPr wrap="square" rtlCol="0">
            <a:spAutoFit/>
          </a:bodyPr>
          <a:lstStyle/>
          <a:p>
            <a:pPr algn="r"/>
            <a:r>
              <a:rPr lang="en-US" dirty="0">
                <a:solidFill>
                  <a:schemeClr val="tx1">
                    <a:lumMod val="50000"/>
                    <a:lumOff val="50000"/>
                  </a:schemeClr>
                </a:solidFill>
              </a:rPr>
              <a:t>Information flow policy for location field</a:t>
            </a:r>
          </a:p>
        </p:txBody>
      </p:sp>
      <p:sp>
        <p:nvSpPr>
          <p:cNvPr id="16" name="Title 1"/>
          <p:cNvSpPr>
            <a:spLocks noGrp="1"/>
          </p:cNvSpPr>
          <p:nvPr>
            <p:ph type="title"/>
          </p:nvPr>
        </p:nvSpPr>
        <p:spPr>
          <a:xfrm>
            <a:off x="946404" y="365760"/>
            <a:ext cx="7269480" cy="1325562"/>
          </a:xfrm>
        </p:spPr>
        <p:txBody>
          <a:bodyPr/>
          <a:lstStyle/>
          <a:p>
            <a:r>
              <a:rPr lang="en-US" dirty="0" smtClean="0"/>
              <a:t>Coding in Jacqueline</a:t>
            </a:r>
            <a:endParaRPr lang="en-US" dirty="0"/>
          </a:p>
        </p:txBody>
      </p:sp>
    </p:spTree>
    <p:extLst>
      <p:ext uri="{BB962C8B-B14F-4D97-AF65-F5344CB8AC3E}">
        <p14:creationId xmlns:p14="http://schemas.microsoft.com/office/powerpoint/2010/main" val="188125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p:bldP spid="14" grpId="0"/>
      <p:bldP spid="3" grpId="0" animBg="1"/>
      <p:bldP spid="19" grpId="0"/>
      <p:bldP spid="20"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Policies in Jacqueline</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5" name="Picture 4"/>
          <p:cNvPicPr>
            <a:picLocks noChangeAspect="1"/>
          </p:cNvPicPr>
          <p:nvPr/>
        </p:nvPicPr>
        <p:blipFill>
          <a:blip r:embed="rId3"/>
          <a:stretch>
            <a:fillRect/>
          </a:stretch>
        </p:blipFill>
        <p:spPr>
          <a:xfrm>
            <a:off x="591672" y="1986880"/>
            <a:ext cx="2450060" cy="3185538"/>
          </a:xfrm>
          <a:prstGeom prst="rect">
            <a:avLst/>
          </a:prstGeom>
        </p:spPr>
      </p:pic>
      <p:pic>
        <p:nvPicPr>
          <p:cNvPr id="6" name="Picture 5"/>
          <p:cNvPicPr>
            <a:picLocks noChangeAspect="1"/>
          </p:cNvPicPr>
          <p:nvPr/>
        </p:nvPicPr>
        <p:blipFill>
          <a:blip r:embed="rId4"/>
          <a:stretch>
            <a:fillRect/>
          </a:stretch>
        </p:blipFill>
        <p:spPr>
          <a:xfrm>
            <a:off x="5661234" y="1958258"/>
            <a:ext cx="2314248" cy="3195651"/>
          </a:xfrm>
          <a:prstGeom prst="rect">
            <a:avLst/>
          </a:prstGeom>
        </p:spPr>
      </p:pic>
      <p:sp>
        <p:nvSpPr>
          <p:cNvPr id="7" name="Rectangle 6"/>
          <p:cNvSpPr/>
          <p:nvPr/>
        </p:nvSpPr>
        <p:spPr>
          <a:xfrm>
            <a:off x="659738" y="3318151"/>
            <a:ext cx="2194040" cy="1853281"/>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2929979" y="1986880"/>
            <a:ext cx="2655054" cy="3184552"/>
          </a:xfrm>
          <a:prstGeom prst="rect">
            <a:avLst/>
          </a:prstGeom>
        </p:spPr>
      </p:pic>
      <p:sp>
        <p:nvSpPr>
          <p:cNvPr id="10" name="TextBox 9"/>
          <p:cNvSpPr txBox="1"/>
          <p:nvPr/>
        </p:nvSpPr>
        <p:spPr>
          <a:xfrm>
            <a:off x="665512" y="5235157"/>
            <a:ext cx="2169392" cy="461665"/>
          </a:xfrm>
          <a:prstGeom prst="rect">
            <a:avLst/>
          </a:prstGeom>
          <a:noFill/>
        </p:spPr>
        <p:txBody>
          <a:bodyPr wrap="square" rtlCol="0">
            <a:spAutoFit/>
          </a:bodyPr>
          <a:lstStyle/>
          <a:p>
            <a:pPr algn="ctr"/>
            <a:r>
              <a:rPr lang="en-US" sz="2400" dirty="0" smtClean="0">
                <a:solidFill>
                  <a:schemeClr val="bg1">
                    <a:lumMod val="65000"/>
                  </a:schemeClr>
                </a:solidFill>
              </a:rPr>
              <a:t>Model</a:t>
            </a:r>
            <a:endParaRPr lang="en-US" sz="2400" dirty="0">
              <a:solidFill>
                <a:schemeClr val="bg1">
                  <a:lumMod val="65000"/>
                </a:schemeClr>
              </a:solidFill>
            </a:endParaRPr>
          </a:p>
        </p:txBody>
      </p:sp>
      <p:sp>
        <p:nvSpPr>
          <p:cNvPr id="11" name="TextBox 10"/>
          <p:cNvSpPr txBox="1"/>
          <p:nvPr/>
        </p:nvSpPr>
        <p:spPr>
          <a:xfrm>
            <a:off x="2911105" y="5238326"/>
            <a:ext cx="2673928" cy="461665"/>
          </a:xfrm>
          <a:prstGeom prst="rect">
            <a:avLst/>
          </a:prstGeom>
          <a:noFill/>
        </p:spPr>
        <p:txBody>
          <a:bodyPr wrap="square" rtlCol="0">
            <a:spAutoFit/>
          </a:bodyPr>
          <a:lstStyle/>
          <a:p>
            <a:pPr algn="ctr"/>
            <a:r>
              <a:rPr lang="en-US" sz="2400" dirty="0" smtClean="0">
                <a:solidFill>
                  <a:schemeClr val="bg1">
                    <a:lumMod val="65000"/>
                  </a:schemeClr>
                </a:solidFill>
              </a:rPr>
              <a:t>View</a:t>
            </a:r>
            <a:endParaRPr lang="en-US" sz="2400" dirty="0">
              <a:solidFill>
                <a:schemeClr val="bg1">
                  <a:lumMod val="65000"/>
                </a:schemeClr>
              </a:solidFill>
            </a:endParaRPr>
          </a:p>
        </p:txBody>
      </p:sp>
      <p:sp>
        <p:nvSpPr>
          <p:cNvPr id="12" name="TextBox 11"/>
          <p:cNvSpPr txBox="1"/>
          <p:nvPr/>
        </p:nvSpPr>
        <p:spPr>
          <a:xfrm>
            <a:off x="5593715" y="5236886"/>
            <a:ext cx="2381767" cy="461665"/>
          </a:xfrm>
          <a:prstGeom prst="rect">
            <a:avLst/>
          </a:prstGeom>
          <a:noFill/>
        </p:spPr>
        <p:txBody>
          <a:bodyPr wrap="square" rtlCol="0">
            <a:spAutoFit/>
          </a:bodyPr>
          <a:lstStyle/>
          <a:p>
            <a:pPr algn="ctr"/>
            <a:r>
              <a:rPr lang="en-US" sz="2400" dirty="0" smtClean="0">
                <a:solidFill>
                  <a:schemeClr val="bg1">
                    <a:lumMod val="65000"/>
                  </a:schemeClr>
                </a:solidFill>
              </a:rPr>
              <a:t>Controller</a:t>
            </a:r>
            <a:endParaRPr lang="en-US" sz="2400" dirty="0">
              <a:solidFill>
                <a:schemeClr val="bg1">
                  <a:lumMod val="65000"/>
                </a:schemeClr>
              </a:solidFill>
            </a:endParaRPr>
          </a:p>
        </p:txBody>
      </p:sp>
      <p:sp>
        <p:nvSpPr>
          <p:cNvPr id="13" name="Rounded Rectangular Callout 12"/>
          <p:cNvSpPr/>
          <p:nvPr/>
        </p:nvSpPr>
        <p:spPr>
          <a:xfrm>
            <a:off x="659738" y="5853157"/>
            <a:ext cx="4966943" cy="870475"/>
          </a:xfrm>
          <a:prstGeom prst="wedgeRoundRectCallout">
            <a:avLst>
              <a:gd name="adj1" fmla="val 73597"/>
              <a:gd name="adj2" fmla="val -44323"/>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Centralized policies! No checks or declassifications needed anywhere else!</a:t>
            </a:r>
            <a:endParaRPr lang="en-US"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0718" y="5556069"/>
            <a:ext cx="1850647" cy="1325627"/>
          </a:xfrm>
          <a:prstGeom prst="rect">
            <a:avLst/>
          </a:prstGeom>
        </p:spPr>
      </p:pic>
    </p:spTree>
    <p:extLst>
      <p:ext uri="{BB962C8B-B14F-4D97-AF65-F5344CB8AC3E}">
        <p14:creationId xmlns:p14="http://schemas.microsoft.com/office/powerpoint/2010/main" val="30215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uffpost.com/gadgets/slideshows/342528/slide_342528_3543830_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573" y="0"/>
            <a:ext cx="102485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46404" y="4961814"/>
            <a:ext cx="6446520" cy="530541"/>
          </a:xfrm>
        </p:spPr>
        <p:txBody>
          <a:bodyPr>
            <a:normAutofit fontScale="92500" lnSpcReduction="20000"/>
          </a:bodyPr>
          <a:lstStyle/>
          <a:p>
            <a:pPr marL="0" indent="0">
              <a:buNone/>
            </a:pPr>
            <a:r>
              <a:rPr lang="en-US" dirty="0">
                <a:solidFill>
                  <a:schemeClr val="bg1"/>
                </a:solidFill>
              </a:rPr>
              <a:t>An oil skimming operation works in a heavy oil slick </a:t>
            </a:r>
            <a:r>
              <a:rPr lang="en-US" dirty="0" smtClean="0">
                <a:solidFill>
                  <a:schemeClr val="bg1"/>
                </a:solidFill>
              </a:rPr>
              <a:t>after the spill on </a:t>
            </a:r>
            <a:r>
              <a:rPr lang="en-US" dirty="0">
                <a:solidFill>
                  <a:schemeClr val="bg1"/>
                </a:solidFill>
              </a:rPr>
              <a:t>April 1, 1989</a:t>
            </a:r>
            <a:r>
              <a:rPr lang="en-US" dirty="0" smtClean="0">
                <a:solidFill>
                  <a:schemeClr val="bg1"/>
                </a:solidFill>
              </a:rPr>
              <a:t>. (Photo from </a:t>
            </a:r>
            <a:r>
              <a:rPr lang="en-US" i="1" dirty="0" smtClean="0">
                <a:solidFill>
                  <a:schemeClr val="bg1"/>
                </a:solidFill>
                <a:hlinkClick r:id="rId4"/>
              </a:rPr>
              <a:t>Huffington Post</a:t>
            </a:r>
            <a:r>
              <a:rPr lang="en-US" dirty="0" smtClean="0">
                <a:solidFill>
                  <a:schemeClr val="bg1"/>
                </a:solidFill>
              </a:rPr>
              <a:t>)</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Tree>
    <p:extLst>
      <p:ext uri="{BB962C8B-B14F-4D97-AF65-F5344CB8AC3E}">
        <p14:creationId xmlns:p14="http://schemas.microsoft.com/office/powerpoint/2010/main" val="463528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215CCB-3876-432A-9723-473B512A9DFC}"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smtClean="0"/>
              <a:t>Jean Yang / Jeeves</a:t>
            </a:r>
            <a:endParaRPr lang="en-US" dirty="0"/>
          </a:p>
        </p:txBody>
      </p:sp>
      <p:sp>
        <p:nvSpPr>
          <p:cNvPr id="34" name="Rectangle 33"/>
          <p:cNvSpPr/>
          <p:nvPr/>
        </p:nvSpPr>
        <p:spPr>
          <a:xfrm>
            <a:off x="3166221" y="3512192"/>
            <a:ext cx="780359" cy="7285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45750" y="3509625"/>
            <a:ext cx="830965" cy="7285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4"/>
          <a:stretch>
            <a:fillRect/>
          </a:stretch>
        </p:blipFill>
        <p:spPr>
          <a:xfrm>
            <a:off x="4068832" y="3608031"/>
            <a:ext cx="605866" cy="558511"/>
          </a:xfrm>
          <a:prstGeom prst="rect">
            <a:avLst/>
          </a:prstGeom>
        </p:spPr>
      </p:pic>
      <p:sp>
        <p:nvSpPr>
          <p:cNvPr id="40" name="Isosceles Triangle 39"/>
          <p:cNvSpPr/>
          <p:nvPr/>
        </p:nvSpPr>
        <p:spPr>
          <a:xfrm>
            <a:off x="3166221" y="3180868"/>
            <a:ext cx="1610617" cy="33148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42"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8523" y="3500563"/>
            <a:ext cx="583145" cy="575370"/>
          </a:xfrm>
          <a:prstGeom prst="rect">
            <a:avLst/>
          </a:prstGeom>
          <a:noFill/>
          <a:extLst>
            <a:ext uri="{909E8E84-426E-40DD-AFC4-6F175D3DCCD1}">
              <a14:hiddenFill xmlns:a14="http://schemas.microsoft.com/office/drawing/2010/main">
                <a:solidFill>
                  <a:srgbClr val="FFFFFF"/>
                </a:solidFill>
              </a14:hiddenFill>
            </a:ext>
          </a:extLst>
        </p:spPr>
      </p:pic>
      <p:sp>
        <p:nvSpPr>
          <p:cNvPr id="49" name="Content Placeholder 2"/>
          <p:cNvSpPr>
            <a:spLocks noGrp="1"/>
          </p:cNvSpPr>
          <p:nvPr>
            <p:ph idx="1"/>
          </p:nvPr>
        </p:nvSpPr>
        <p:spPr>
          <a:xfrm>
            <a:off x="2599806" y="3573954"/>
            <a:ext cx="4117917" cy="446310"/>
          </a:xfrm>
        </p:spPr>
        <p:txBody>
          <a:bodyPr>
            <a:normAutofit/>
          </a:bodyPr>
          <a:lstStyle/>
          <a:p>
            <a:pPr marL="0" indent="0">
              <a:buNone/>
            </a:pPr>
            <a:r>
              <a:rPr lang="en-US" sz="2400" b="1" dirty="0" smtClean="0">
                <a:latin typeface="Courier New" panose="02070309020205020404" pitchFamily="49" charset="0"/>
                <a:cs typeface="Courier New" panose="02070309020205020404" pitchFamily="49" charset="0"/>
              </a:rPr>
              <a:t>if          ==    :</a:t>
            </a:r>
            <a:endParaRPr lang="en-US" sz="2400" b="1" dirty="0">
              <a:latin typeface="Courier New" panose="02070309020205020404" pitchFamily="49" charset="0"/>
              <a:cs typeface="Courier New" panose="02070309020205020404" pitchFamily="49" charset="0"/>
            </a:endParaRPr>
          </a:p>
        </p:txBody>
      </p:sp>
      <p:pic>
        <p:nvPicPr>
          <p:cNvPr id="37" name="Picture 2" descr="http://png-3.findicons.com/files/icons/2625/google_plus_interface_icons/128/loc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1055" y="3591913"/>
            <a:ext cx="509416" cy="509416"/>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2"/>
          <p:cNvSpPr txBox="1">
            <a:spLocks/>
          </p:cNvSpPr>
          <p:nvPr/>
        </p:nvSpPr>
        <p:spPr>
          <a:xfrm>
            <a:off x="2628250" y="4205696"/>
            <a:ext cx="4077350" cy="984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1</a:t>
            </a:r>
          </a:p>
          <a:p>
            <a:pPr marL="0" indent="0">
              <a:buFont typeface="Arial" pitchFamily="34" charset="0"/>
              <a:buNone/>
            </a:pPr>
            <a:r>
              <a:rPr lang="en-US" sz="2400" b="1" dirty="0">
                <a:latin typeface="Courier New" panose="02070309020205020404" pitchFamily="49" charset="0"/>
                <a:cs typeface="Courier New" panose="02070309020205020404" pitchFamily="49" charset="0"/>
              </a:rPr>
              <a:t>r</a:t>
            </a:r>
            <a:r>
              <a:rPr lang="en-US" sz="2400" b="1" dirty="0" smtClean="0">
                <a:latin typeface="Courier New" panose="02070309020205020404" pitchFamily="49" charset="0"/>
                <a:cs typeface="Courier New" panose="02070309020205020404" pitchFamily="49" charset="0"/>
              </a:rPr>
              <a:t>eturn </a:t>
            </a:r>
            <a:r>
              <a:rPr lang="en-US" sz="2400" b="1" dirty="0" err="1" smtClean="0">
                <a:latin typeface="Courier New" panose="02070309020205020404" pitchFamily="49" charset="0"/>
                <a:cs typeface="Courier New" panose="02070309020205020404" pitchFamily="49" charset="0"/>
              </a:rPr>
              <a:t>userCount</a:t>
            </a:r>
            <a:endParaRPr lang="en-US" sz="2400" b="1" dirty="0" smtClean="0">
              <a:latin typeface="Courier New" panose="02070309020205020404" pitchFamily="49" charset="0"/>
              <a:cs typeface="Courier New" panose="02070309020205020404" pitchFamily="49" charset="0"/>
            </a:endParaRPr>
          </a:p>
        </p:txBody>
      </p:sp>
      <p:sp>
        <p:nvSpPr>
          <p:cNvPr id="43" name="Content Placeholder 2"/>
          <p:cNvSpPr txBox="1">
            <a:spLocks/>
          </p:cNvSpPr>
          <p:nvPr/>
        </p:nvSpPr>
        <p:spPr>
          <a:xfrm>
            <a:off x="2628250" y="2775255"/>
            <a:ext cx="4105794" cy="566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0</a:t>
            </a:r>
          </a:p>
        </p:txBody>
      </p:sp>
      <p:sp>
        <p:nvSpPr>
          <p:cNvPr id="25" name="Down Arrow 24"/>
          <p:cNvSpPr/>
          <p:nvPr/>
        </p:nvSpPr>
        <p:spPr>
          <a:xfrm rot="19245044">
            <a:off x="4814058" y="5421050"/>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Down Arrow 25"/>
          <p:cNvSpPr/>
          <p:nvPr/>
        </p:nvSpPr>
        <p:spPr>
          <a:xfrm rot="2312451">
            <a:off x="3514613" y="5421050"/>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7" name="Content Placeholder 2"/>
          <p:cNvSpPr txBox="1">
            <a:spLocks/>
          </p:cNvSpPr>
          <p:nvPr/>
        </p:nvSpPr>
        <p:spPr>
          <a:xfrm>
            <a:off x="903648" y="5446034"/>
            <a:ext cx="2889654" cy="517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print {     } </a:t>
            </a:r>
            <a:endParaRPr lang="en-US" sz="2400" b="1" dirty="0">
              <a:latin typeface="Courier New" panose="02070309020205020404" pitchFamily="49" charset="0"/>
              <a:cs typeface="Courier New" panose="02070309020205020404" pitchFamily="49" charset="0"/>
            </a:endParaRPr>
          </a:p>
        </p:txBody>
      </p:sp>
      <p:sp>
        <p:nvSpPr>
          <p:cNvPr id="33" name="Content Placeholder 2"/>
          <p:cNvSpPr txBox="1">
            <a:spLocks/>
          </p:cNvSpPr>
          <p:nvPr/>
        </p:nvSpPr>
        <p:spPr>
          <a:xfrm>
            <a:off x="5313422" y="5455673"/>
            <a:ext cx="2667000"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print {   } </a:t>
            </a:r>
            <a:endParaRPr lang="en-US" sz="2400" b="1" dirty="0">
              <a:latin typeface="Courier New" panose="02070309020205020404" pitchFamily="49" charset="0"/>
              <a:cs typeface="Courier New" panose="02070309020205020404" pitchFamily="49" charset="0"/>
            </a:endParaRPr>
          </a:p>
        </p:txBody>
      </p:sp>
      <p:sp>
        <p:nvSpPr>
          <p:cNvPr id="45" name="Content Placeholder 2"/>
          <p:cNvSpPr txBox="1">
            <a:spLocks/>
          </p:cNvSpPr>
          <p:nvPr/>
        </p:nvSpPr>
        <p:spPr>
          <a:xfrm>
            <a:off x="3028464" y="6199804"/>
            <a:ext cx="533400" cy="713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1</a:t>
            </a:r>
          </a:p>
        </p:txBody>
      </p:sp>
      <p:sp>
        <p:nvSpPr>
          <p:cNvPr id="46" name="Content Placeholder 2"/>
          <p:cNvSpPr txBox="1">
            <a:spLocks/>
          </p:cNvSpPr>
          <p:nvPr/>
        </p:nvSpPr>
        <p:spPr>
          <a:xfrm>
            <a:off x="5570178" y="6157076"/>
            <a:ext cx="533400" cy="713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latin typeface="Courier New" panose="02070309020205020404" pitchFamily="49" charset="0"/>
                <a:cs typeface="Courier New" panose="02070309020205020404" pitchFamily="49" charset="0"/>
              </a:rPr>
              <a:t>0</a:t>
            </a:r>
          </a:p>
        </p:txBody>
      </p:sp>
      <p:sp>
        <p:nvSpPr>
          <p:cNvPr id="2" name="Title 1"/>
          <p:cNvSpPr>
            <a:spLocks noGrp="1"/>
          </p:cNvSpPr>
          <p:nvPr>
            <p:ph type="title"/>
          </p:nvPr>
        </p:nvSpPr>
        <p:spPr/>
        <p:txBody>
          <a:bodyPr/>
          <a:lstStyle/>
          <a:p>
            <a:r>
              <a:rPr lang="en-US" dirty="0" smtClean="0"/>
              <a:t>Closer Look at the Policy-Agnostic Runtime</a:t>
            </a:r>
            <a:endParaRPr lang="en-US" dirty="0"/>
          </a:p>
        </p:txBody>
      </p:sp>
      <p:sp>
        <p:nvSpPr>
          <p:cNvPr id="24" name="TextBox 23"/>
          <p:cNvSpPr txBox="1"/>
          <p:nvPr/>
        </p:nvSpPr>
        <p:spPr>
          <a:xfrm>
            <a:off x="1021953" y="2916476"/>
            <a:ext cx="1681790" cy="1323439"/>
          </a:xfrm>
          <a:prstGeom prst="rect">
            <a:avLst/>
          </a:prstGeom>
          <a:noFill/>
        </p:spPr>
        <p:txBody>
          <a:bodyPr wrap="square" rtlCol="0">
            <a:spAutoFit/>
          </a:bodyPr>
          <a:lstStyle/>
          <a:p>
            <a:r>
              <a:rPr lang="en-US" sz="2000" dirty="0" smtClean="0">
                <a:solidFill>
                  <a:schemeClr val="tx1">
                    <a:lumMod val="50000"/>
                    <a:lumOff val="50000"/>
                  </a:schemeClr>
                </a:solidFill>
              </a:rPr>
              <a:t>    Runtime propagates values and policies.</a:t>
            </a:r>
            <a:endParaRPr lang="en-US" sz="2000" dirty="0">
              <a:solidFill>
                <a:schemeClr val="tx1">
                  <a:lumMod val="50000"/>
                  <a:lumOff val="50000"/>
                </a:schemeClr>
              </a:solidFill>
            </a:endParaRPr>
          </a:p>
        </p:txBody>
      </p:sp>
      <p:sp>
        <p:nvSpPr>
          <p:cNvPr id="28" name="TextBox 27"/>
          <p:cNvSpPr txBox="1"/>
          <p:nvPr/>
        </p:nvSpPr>
        <p:spPr>
          <a:xfrm>
            <a:off x="6404211" y="3020220"/>
            <a:ext cx="1929267" cy="1938992"/>
          </a:xfrm>
          <a:prstGeom prst="rect">
            <a:avLst/>
          </a:prstGeom>
          <a:noFill/>
        </p:spPr>
        <p:txBody>
          <a:bodyPr wrap="square" rtlCol="0">
            <a:spAutoFit/>
          </a:bodyPr>
          <a:lstStyle/>
          <a:p>
            <a:r>
              <a:rPr lang="en-US" sz="2000" dirty="0" smtClean="0">
                <a:solidFill>
                  <a:schemeClr val="tx1">
                    <a:lumMod val="50000"/>
                    <a:lumOff val="50000"/>
                  </a:schemeClr>
                </a:solidFill>
              </a:rPr>
              <a:t>    Runtime solves for values to show based on policies and viewer.</a:t>
            </a:r>
            <a:endParaRPr lang="en-US" sz="2000" dirty="0">
              <a:solidFill>
                <a:schemeClr val="tx1">
                  <a:lumMod val="50000"/>
                  <a:lumOff val="50000"/>
                </a:schemeClr>
              </a:solidFill>
            </a:endParaRPr>
          </a:p>
        </p:txBody>
      </p:sp>
      <p:sp>
        <p:nvSpPr>
          <p:cNvPr id="36" name="Oval 35"/>
          <p:cNvSpPr/>
          <p:nvPr/>
        </p:nvSpPr>
        <p:spPr>
          <a:xfrm>
            <a:off x="6352301" y="3072471"/>
            <a:ext cx="381000" cy="38100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2</a:t>
            </a:r>
          </a:p>
        </p:txBody>
      </p:sp>
      <p:sp>
        <p:nvSpPr>
          <p:cNvPr id="47" name="Oval 46"/>
          <p:cNvSpPr/>
          <p:nvPr/>
        </p:nvSpPr>
        <p:spPr>
          <a:xfrm>
            <a:off x="975877" y="2966559"/>
            <a:ext cx="381000" cy="38100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1</a:t>
            </a:r>
          </a:p>
        </p:txBody>
      </p:sp>
      <p:sp>
        <p:nvSpPr>
          <p:cNvPr id="29" name="TextBox 28"/>
          <p:cNvSpPr txBox="1"/>
          <p:nvPr/>
        </p:nvSpPr>
        <p:spPr>
          <a:xfrm>
            <a:off x="704303" y="1786363"/>
            <a:ext cx="6971191" cy="1015663"/>
          </a:xfrm>
          <a:prstGeom prst="rect">
            <a:avLst/>
          </a:prstGeom>
          <a:noFill/>
        </p:spPr>
        <p:txBody>
          <a:bodyPr wrap="square" rtlCol="0">
            <a:spAutoFit/>
          </a:bodyPr>
          <a:lstStyle/>
          <a:p>
            <a:pPr algn="ctr"/>
            <a:r>
              <a:rPr lang="en-US" sz="2000" dirty="0" smtClean="0"/>
              <a:t>Jeeves </a:t>
            </a:r>
            <a:r>
              <a:rPr lang="en-US" sz="2000" dirty="0" smtClean="0">
                <a:solidFill>
                  <a:schemeClr val="accent2">
                    <a:lumMod val="75000"/>
                  </a:schemeClr>
                </a:solidFill>
              </a:rPr>
              <a:t>[Yang </a:t>
            </a:r>
            <a:r>
              <a:rPr lang="en-US" sz="2000" i="1" dirty="0" smtClean="0">
                <a:solidFill>
                  <a:schemeClr val="accent2">
                    <a:lumMod val="75000"/>
                  </a:schemeClr>
                </a:solidFill>
              </a:rPr>
              <a:t>et al</a:t>
            </a:r>
            <a:r>
              <a:rPr lang="en-US" sz="2000" dirty="0" smtClean="0">
                <a:solidFill>
                  <a:schemeClr val="accent2">
                    <a:lumMod val="75000"/>
                  </a:schemeClr>
                </a:solidFill>
              </a:rPr>
              <a:t> 2012, Austin </a:t>
            </a:r>
            <a:r>
              <a:rPr lang="en-US" sz="2000" i="1" dirty="0" smtClean="0">
                <a:solidFill>
                  <a:schemeClr val="accent2">
                    <a:lumMod val="75000"/>
                  </a:schemeClr>
                </a:solidFill>
              </a:rPr>
              <a:t>et al</a:t>
            </a:r>
            <a:r>
              <a:rPr lang="en-US" sz="2000" dirty="0" smtClean="0">
                <a:solidFill>
                  <a:schemeClr val="accent2">
                    <a:lumMod val="75000"/>
                  </a:schemeClr>
                </a:solidFill>
              </a:rPr>
              <a:t> 2013</a:t>
            </a:r>
            <a:r>
              <a:rPr lang="en-US" sz="2000" dirty="0" smtClean="0"/>
              <a:t>] uses facets </a:t>
            </a:r>
            <a:r>
              <a:rPr lang="en-US" sz="2000" dirty="0" smtClean="0">
                <a:solidFill>
                  <a:schemeClr val="accent2">
                    <a:lumMod val="75000"/>
                  </a:schemeClr>
                </a:solidFill>
              </a:rPr>
              <a:t>[Austin </a:t>
            </a:r>
            <a:r>
              <a:rPr lang="en-US" sz="2000" i="1" dirty="0" smtClean="0">
                <a:solidFill>
                  <a:schemeClr val="accent2">
                    <a:lumMod val="75000"/>
                  </a:schemeClr>
                </a:solidFill>
              </a:rPr>
              <a:t>et al</a:t>
            </a:r>
            <a:r>
              <a:rPr lang="en-US" sz="2000" dirty="0" smtClean="0">
                <a:solidFill>
                  <a:schemeClr val="accent2">
                    <a:lumMod val="75000"/>
                  </a:schemeClr>
                </a:solidFill>
              </a:rPr>
              <a:t> 2012] </a:t>
            </a:r>
            <a:r>
              <a:rPr lang="en-US" sz="2000" dirty="0" smtClean="0"/>
              <a:t>to simulate simultaneous multiple executions.</a:t>
            </a:r>
            <a:endParaRPr lang="en-US" sz="2000" dirty="0"/>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804" y="5316731"/>
            <a:ext cx="584644" cy="746827"/>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2383" y="5317829"/>
            <a:ext cx="680312" cy="680312"/>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2195" y="5298435"/>
            <a:ext cx="720824" cy="717088"/>
          </a:xfrm>
          <a:prstGeom prst="rect">
            <a:avLst/>
          </a:prstGeom>
        </p:spPr>
      </p:pic>
    </p:spTree>
    <p:custDataLst>
      <p:tags r:id="rId1"/>
    </p:custDataLst>
    <p:extLst>
      <p:ext uri="{BB962C8B-B14F-4D97-AF65-F5344CB8AC3E}">
        <p14:creationId xmlns:p14="http://schemas.microsoft.com/office/powerpoint/2010/main" val="267864185"/>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0" grpId="0" animBg="1"/>
      <p:bldP spid="49" grpId="0" build="p"/>
      <p:bldP spid="41" grpId="0"/>
      <p:bldP spid="43" grpId="0"/>
      <p:bldP spid="25" grpId="0" animBg="1"/>
      <p:bldP spid="26" grpId="0" animBg="1"/>
      <p:bldP spid="27" grpId="0"/>
      <p:bldP spid="33" grpId="0"/>
      <p:bldP spid="45" grpId="0"/>
      <p:bldP spid="46" grpId="0"/>
      <p:bldP spid="24" grpId="0"/>
      <p:bldP spid="28" grpId="0"/>
      <p:bldP spid="36"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Track Sensitive Values to Prevent Leaks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21</a:t>
            </a:fld>
            <a:endParaRPr lang="en-US" dirty="0"/>
          </a:p>
        </p:txBody>
      </p:sp>
      <p:sp>
        <p:nvSpPr>
          <p:cNvPr id="6" name="Content Placeholder 2"/>
          <p:cNvSpPr txBox="1">
            <a:spLocks/>
          </p:cNvSpPr>
          <p:nvPr/>
        </p:nvSpPr>
        <p:spPr>
          <a:xfrm>
            <a:off x="906332" y="2245503"/>
            <a:ext cx="4267200" cy="591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anose="02070309020205020404" pitchFamily="49" charset="0"/>
                <a:cs typeface="Courier New" panose="02070309020205020404" pitchFamily="49" charset="0"/>
              </a:rPr>
              <a:t>if          ==    :</a:t>
            </a:r>
          </a:p>
        </p:txBody>
      </p:sp>
      <p:sp>
        <p:nvSpPr>
          <p:cNvPr id="7" name="Rectangle 6"/>
          <p:cNvSpPr/>
          <p:nvPr/>
        </p:nvSpPr>
        <p:spPr>
          <a:xfrm>
            <a:off x="1393971" y="2171266"/>
            <a:ext cx="652035" cy="5728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45177" y="2168700"/>
            <a:ext cx="703405" cy="5798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168259" y="2267106"/>
            <a:ext cx="401831" cy="370424"/>
          </a:xfrm>
          <a:prstGeom prst="rect">
            <a:avLst/>
          </a:prstGeom>
        </p:spPr>
      </p:pic>
      <p:sp>
        <p:nvSpPr>
          <p:cNvPr id="11" name="Isosceles Triangle 10"/>
          <p:cNvSpPr/>
          <p:nvPr/>
        </p:nvSpPr>
        <p:spPr>
          <a:xfrm>
            <a:off x="1393971" y="1839505"/>
            <a:ext cx="1354611" cy="32467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12"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4180" y="2199277"/>
            <a:ext cx="478344" cy="47196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906332" y="2684042"/>
            <a:ext cx="4267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anose="02070309020205020404" pitchFamily="49" charset="0"/>
                <a:cs typeface="Courier New" panose="02070309020205020404" pitchFamily="49" charset="0"/>
              </a:rPr>
              <a:t>  c += 1</a:t>
            </a:r>
          </a:p>
        </p:txBody>
      </p:sp>
      <p:sp>
        <p:nvSpPr>
          <p:cNvPr id="16" name="Down Arrow 15"/>
          <p:cNvSpPr/>
          <p:nvPr/>
        </p:nvSpPr>
        <p:spPr>
          <a:xfrm>
            <a:off x="2662661" y="3065042"/>
            <a:ext cx="668478" cy="4596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7" name="Rectangle 16"/>
          <p:cNvSpPr/>
          <p:nvPr/>
        </p:nvSpPr>
        <p:spPr>
          <a:xfrm>
            <a:off x="2077134" y="3889680"/>
            <a:ext cx="842549" cy="6336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urier New" panose="02070309020205020404" pitchFamily="49" charset="0"/>
                <a:cs typeface="Courier New" panose="02070309020205020404" pitchFamily="49" charset="0"/>
              </a:rPr>
              <a:t>true</a:t>
            </a:r>
            <a:endParaRPr lang="en-US" sz="2000" b="1" dirty="0">
              <a:solidFill>
                <a:schemeClr val="tx1"/>
              </a:solidFill>
              <a:latin typeface="Courier New" panose="02070309020205020404" pitchFamily="49" charset="0"/>
              <a:cs typeface="Courier New" panose="02070309020205020404" pitchFamily="49" charset="0"/>
            </a:endParaRPr>
          </a:p>
        </p:txBody>
      </p:sp>
      <p:sp>
        <p:nvSpPr>
          <p:cNvPr id="18" name="Rectangle 17"/>
          <p:cNvSpPr/>
          <p:nvPr/>
        </p:nvSpPr>
        <p:spPr>
          <a:xfrm>
            <a:off x="2918854" y="3893538"/>
            <a:ext cx="996310" cy="6298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urier New" panose="02070309020205020404" pitchFamily="49" charset="0"/>
                <a:cs typeface="Courier New" panose="02070309020205020404" pitchFamily="49" charset="0"/>
              </a:rPr>
              <a:t>false</a:t>
            </a:r>
            <a:endParaRPr lang="en-US" sz="2000" b="1" dirty="0">
              <a:solidFill>
                <a:schemeClr val="tx1"/>
              </a:solidFill>
              <a:latin typeface="Courier New" panose="02070309020205020404" pitchFamily="49" charset="0"/>
              <a:cs typeface="Courier New" panose="02070309020205020404" pitchFamily="49" charset="0"/>
            </a:endParaRPr>
          </a:p>
        </p:txBody>
      </p:sp>
      <p:sp>
        <p:nvSpPr>
          <p:cNvPr id="19" name="Isosceles Triangle 18"/>
          <p:cNvSpPr/>
          <p:nvPr/>
        </p:nvSpPr>
        <p:spPr>
          <a:xfrm>
            <a:off x="2077134" y="3609274"/>
            <a:ext cx="1838029" cy="28236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sp>
        <p:nvSpPr>
          <p:cNvPr id="20" name="Content Placeholder 2"/>
          <p:cNvSpPr txBox="1">
            <a:spLocks/>
          </p:cNvSpPr>
          <p:nvPr/>
        </p:nvSpPr>
        <p:spPr>
          <a:xfrm>
            <a:off x="1472900" y="3903242"/>
            <a:ext cx="3246132"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anose="02070309020205020404" pitchFamily="49" charset="0"/>
                <a:cs typeface="Courier New" panose="02070309020205020404" pitchFamily="49" charset="0"/>
              </a:rPr>
              <a:t>if              :</a:t>
            </a:r>
          </a:p>
        </p:txBody>
      </p:sp>
      <p:sp>
        <p:nvSpPr>
          <p:cNvPr id="21" name="Content Placeholder 2"/>
          <p:cNvSpPr txBox="1">
            <a:spLocks/>
          </p:cNvSpPr>
          <p:nvPr/>
        </p:nvSpPr>
        <p:spPr>
          <a:xfrm>
            <a:off x="1472900" y="4517508"/>
            <a:ext cx="173128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a:t>
            </a:r>
            <a:r>
              <a:rPr lang="en-US" sz="2000" b="1" dirty="0" smtClean="0">
                <a:latin typeface="Courier New" panose="02070309020205020404" pitchFamily="49" charset="0"/>
                <a:cs typeface="Courier New" panose="02070309020205020404" pitchFamily="49" charset="0"/>
              </a:rPr>
              <a:t> += 1</a:t>
            </a:r>
          </a:p>
        </p:txBody>
      </p:sp>
      <p:sp>
        <p:nvSpPr>
          <p:cNvPr id="22" name="Down Arrow 21"/>
          <p:cNvSpPr/>
          <p:nvPr/>
        </p:nvSpPr>
        <p:spPr>
          <a:xfrm>
            <a:off x="2707076" y="4918938"/>
            <a:ext cx="668478" cy="51447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3" name="Content Placeholder 2"/>
          <p:cNvSpPr txBox="1">
            <a:spLocks/>
          </p:cNvSpPr>
          <p:nvPr/>
        </p:nvSpPr>
        <p:spPr>
          <a:xfrm>
            <a:off x="1287332" y="5814676"/>
            <a:ext cx="3642849"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anose="02070309020205020404" pitchFamily="49" charset="0"/>
                <a:cs typeface="Courier New" panose="02070309020205020404" pitchFamily="49" charset="0"/>
              </a:rPr>
              <a:t>  c = </a:t>
            </a:r>
          </a:p>
        </p:txBody>
      </p:sp>
      <p:sp>
        <p:nvSpPr>
          <p:cNvPr id="24" name="Rectangle 23"/>
          <p:cNvSpPr/>
          <p:nvPr/>
        </p:nvSpPr>
        <p:spPr>
          <a:xfrm>
            <a:off x="2361302" y="5814407"/>
            <a:ext cx="1028128" cy="6251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urier New" panose="02070309020205020404" pitchFamily="49" charset="0"/>
                <a:cs typeface="Courier New" panose="02070309020205020404" pitchFamily="49" charset="0"/>
              </a:rPr>
              <a:t>c</a:t>
            </a:r>
            <a:r>
              <a:rPr lang="en-US" sz="2000" b="1" baseline="-25000" dirty="0" smtClean="0">
                <a:solidFill>
                  <a:schemeClr val="tx1"/>
                </a:solidFill>
                <a:latin typeface="Courier New" panose="02070309020205020404" pitchFamily="49" charset="0"/>
                <a:cs typeface="Courier New" panose="02070309020205020404" pitchFamily="49" charset="0"/>
              </a:rPr>
              <a:t>old</a:t>
            </a:r>
            <a:r>
              <a:rPr lang="en-US" sz="2000" b="1" dirty="0" smtClean="0">
                <a:solidFill>
                  <a:schemeClr val="tx1"/>
                </a:solidFill>
                <a:latin typeface="Courier New" panose="02070309020205020404" pitchFamily="49" charset="0"/>
                <a:cs typeface="Courier New" panose="02070309020205020404" pitchFamily="49" charset="0"/>
              </a:rPr>
              <a:t>+1</a:t>
            </a:r>
            <a:endParaRPr lang="en-US" sz="2000" b="1" dirty="0">
              <a:solidFill>
                <a:schemeClr val="tx1"/>
              </a:solidFill>
              <a:latin typeface="Courier New" panose="02070309020205020404" pitchFamily="49" charset="0"/>
              <a:cs typeface="Courier New" panose="02070309020205020404" pitchFamily="49" charset="0"/>
            </a:endParaRPr>
          </a:p>
        </p:txBody>
      </p:sp>
      <p:sp>
        <p:nvSpPr>
          <p:cNvPr id="25" name="Rectangle 24"/>
          <p:cNvSpPr/>
          <p:nvPr/>
        </p:nvSpPr>
        <p:spPr>
          <a:xfrm>
            <a:off x="3389430" y="5814407"/>
            <a:ext cx="959069" cy="6251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urier New" panose="02070309020205020404" pitchFamily="49" charset="0"/>
                <a:cs typeface="Courier New" panose="02070309020205020404" pitchFamily="49" charset="0"/>
              </a:rPr>
              <a:t>c</a:t>
            </a:r>
            <a:r>
              <a:rPr lang="en-US" sz="2000" b="1" baseline="-25000" dirty="0" smtClean="0">
                <a:solidFill>
                  <a:schemeClr val="tx1"/>
                </a:solidFill>
                <a:latin typeface="Courier New" panose="02070309020205020404" pitchFamily="49" charset="0"/>
                <a:cs typeface="Courier New" panose="02070309020205020404" pitchFamily="49" charset="0"/>
              </a:rPr>
              <a:t>old</a:t>
            </a:r>
            <a:endParaRPr lang="en-US" sz="2000" b="1" dirty="0">
              <a:solidFill>
                <a:schemeClr val="tx1"/>
              </a:solidFill>
              <a:latin typeface="Courier New" panose="02070309020205020404" pitchFamily="49" charset="0"/>
              <a:cs typeface="Courier New" panose="02070309020205020404" pitchFamily="49" charset="0"/>
            </a:endParaRPr>
          </a:p>
        </p:txBody>
      </p:sp>
      <p:sp>
        <p:nvSpPr>
          <p:cNvPr id="26" name="Isosceles Triangle 25"/>
          <p:cNvSpPr/>
          <p:nvPr/>
        </p:nvSpPr>
        <p:spPr>
          <a:xfrm>
            <a:off x="2356733" y="5508107"/>
            <a:ext cx="1958220" cy="3063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sp>
        <p:nvSpPr>
          <p:cNvPr id="27" name="TextBox 26"/>
          <p:cNvSpPr txBox="1"/>
          <p:nvPr/>
        </p:nvSpPr>
        <p:spPr>
          <a:xfrm>
            <a:off x="4799118" y="2046960"/>
            <a:ext cx="3149071" cy="2677656"/>
          </a:xfrm>
          <a:prstGeom prst="rect">
            <a:avLst/>
          </a:prstGeom>
          <a:noFill/>
        </p:spPr>
        <p:txBody>
          <a:bodyPr wrap="square" rtlCol="0">
            <a:spAutoFit/>
          </a:bodyPr>
          <a:lstStyle/>
          <a:p>
            <a:r>
              <a:rPr lang="en-US" sz="2800" dirty="0" smtClean="0"/>
              <a:t>Labels follow values through all computations, including conditionals and assignments.</a:t>
            </a:r>
            <a:endParaRPr lang="en-US" sz="2800" dirty="0"/>
          </a:p>
        </p:txBody>
      </p:sp>
      <p:pic>
        <p:nvPicPr>
          <p:cNvPr id="29" name="Picture 2" descr="http://png-3.findicons.com/files/icons/2625/google_plus_interface_icons/128/loc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815" y="2264966"/>
            <a:ext cx="396069" cy="3960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756436" y="4648200"/>
            <a:ext cx="3191754" cy="1323439"/>
          </a:xfrm>
          <a:prstGeom prst="rect">
            <a:avLst/>
          </a:prstGeom>
          <a:noFill/>
        </p:spPr>
        <p:txBody>
          <a:bodyPr wrap="square" rtlCol="0">
            <a:spAutoFit/>
          </a:bodyPr>
          <a:lstStyle/>
          <a:p>
            <a:r>
              <a:rPr lang="en-US" sz="2000" dirty="0" smtClean="0">
                <a:solidFill>
                  <a:schemeClr val="accent2"/>
                </a:solidFill>
              </a:rPr>
              <a:t>Emery can’t see secret party information or results of computations on those values!</a:t>
            </a:r>
            <a:endParaRPr lang="en-US" sz="2000" dirty="0">
              <a:solidFill>
                <a:schemeClr val="accent2"/>
              </a:solidFill>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085" y="5877970"/>
            <a:ext cx="584644" cy="746827"/>
          </a:xfrm>
          <a:prstGeom prst="rect">
            <a:avLst/>
          </a:prstGeom>
        </p:spPr>
      </p:pic>
      <p:sp>
        <p:nvSpPr>
          <p:cNvPr id="31" name="&quot;No&quot; Symbol 30"/>
          <p:cNvSpPr/>
          <p:nvPr/>
        </p:nvSpPr>
        <p:spPr>
          <a:xfrm>
            <a:off x="7162800" y="5801554"/>
            <a:ext cx="980246" cy="980246"/>
          </a:xfrm>
          <a:prstGeom prst="noSmoking">
            <a:avLst>
              <a:gd name="adj" fmla="val 102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696055" y="1864668"/>
            <a:ext cx="774136" cy="369332"/>
          </a:xfrm>
          <a:prstGeom prst="rect">
            <a:avLst/>
          </a:prstGeom>
          <a:noFill/>
        </p:spPr>
        <p:txBody>
          <a:bodyPr wrap="square" rtlCol="0">
            <a:spAutoFit/>
          </a:bodyPr>
          <a:lstStyle/>
          <a:p>
            <a:r>
              <a:rPr lang="en-US" i="1" dirty="0" smtClean="0"/>
              <a:t>guest</a:t>
            </a:r>
          </a:p>
        </p:txBody>
      </p:sp>
      <p:sp>
        <p:nvSpPr>
          <p:cNvPr id="30" name="TextBox 29"/>
          <p:cNvSpPr txBox="1"/>
          <p:nvPr/>
        </p:nvSpPr>
        <p:spPr>
          <a:xfrm>
            <a:off x="2642873" y="3607859"/>
            <a:ext cx="774136" cy="369332"/>
          </a:xfrm>
          <a:prstGeom prst="rect">
            <a:avLst/>
          </a:prstGeom>
          <a:noFill/>
        </p:spPr>
        <p:txBody>
          <a:bodyPr wrap="square" rtlCol="0">
            <a:spAutoFit/>
          </a:bodyPr>
          <a:lstStyle/>
          <a:p>
            <a:r>
              <a:rPr lang="en-US" i="1" dirty="0" smtClean="0"/>
              <a:t>guest</a:t>
            </a:r>
          </a:p>
        </p:txBody>
      </p:sp>
      <p:sp>
        <p:nvSpPr>
          <p:cNvPr id="33" name="TextBox 32"/>
          <p:cNvSpPr txBox="1"/>
          <p:nvPr/>
        </p:nvSpPr>
        <p:spPr>
          <a:xfrm>
            <a:off x="2996148" y="5519774"/>
            <a:ext cx="774136" cy="369332"/>
          </a:xfrm>
          <a:prstGeom prst="rect">
            <a:avLst/>
          </a:prstGeom>
          <a:noFill/>
        </p:spPr>
        <p:txBody>
          <a:bodyPr wrap="square" rtlCol="0">
            <a:spAutoFit/>
          </a:bodyPr>
          <a:lstStyle/>
          <a:p>
            <a:r>
              <a:rPr lang="en-US" i="1" dirty="0" smtClean="0"/>
              <a:t>guest</a:t>
            </a:r>
          </a:p>
        </p:txBody>
      </p:sp>
    </p:spTree>
    <p:extLst>
      <p:ext uri="{BB962C8B-B14F-4D97-AF65-F5344CB8AC3E}">
        <p14:creationId xmlns:p14="http://schemas.microsoft.com/office/powerpoint/2010/main" val="33734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P spid="23" grpId="0"/>
      <p:bldP spid="24" grpId="0" animBg="1"/>
      <p:bldP spid="25" grpId="0" animBg="1"/>
      <p:bldP spid="26" grpId="0" animBg="1"/>
      <p:bldP spid="28" grpId="0"/>
      <p:bldP spid="31" grpId="0" animBg="1"/>
      <p:bldP spid="30"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1026" name="Picture 2" descr="http://miriadna.com/desctopwalls/images/max/Oil-tanker-Mo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157" y="0"/>
            <a:ext cx="109727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0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2052" name="Picture 4" descr="http://www.businesspundit.com/wp-content/uploads/2016/01/BP-layoffs-4000-wor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3" y="-1"/>
            <a:ext cx="9163160" cy="687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19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063229"/>
            <a:ext cx="6400800" cy="1038166"/>
          </a:xfrm>
        </p:spPr>
        <p:txBody>
          <a:bodyPr>
            <a:normAutofit fontScale="90000"/>
          </a:bodyPr>
          <a:lstStyle/>
          <a:p>
            <a:r>
              <a:rPr lang="en-US" dirty="0" smtClean="0"/>
              <a:t>The Dangers of Interacting with Vanilla Databases</a:t>
            </a:r>
            <a:endParaRPr lang="en-US" dirty="0"/>
          </a:p>
        </p:txBody>
      </p:sp>
      <p:sp>
        <p:nvSpPr>
          <p:cNvPr id="24" name="Content Placeholder 2"/>
          <p:cNvSpPr>
            <a:spLocks noGrp="1"/>
          </p:cNvSpPr>
          <p:nvPr>
            <p:ph idx="1"/>
          </p:nvPr>
        </p:nvSpPr>
        <p:spPr>
          <a:xfrm>
            <a:off x="6244985" y="2138854"/>
            <a:ext cx="1693612" cy="1278172"/>
          </a:xfrm>
        </p:spPr>
        <p:txBody>
          <a:bodyPr>
            <a:normAutofit/>
          </a:bodyPr>
          <a:lstStyle/>
          <a:p>
            <a:pPr marL="0" indent="0">
              <a:buNone/>
            </a:pPr>
            <a:r>
              <a:rPr lang="en-US" sz="1800" dirty="0"/>
              <a:t>Database queries can leak information!</a:t>
            </a:r>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30" name="Flowchart: Process 29"/>
          <p:cNvSpPr/>
          <p:nvPr/>
        </p:nvSpPr>
        <p:spPr>
          <a:xfrm>
            <a:off x="1391373" y="2273702"/>
            <a:ext cx="1538912" cy="1008478"/>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dirty="0"/>
              <a:t>Application</a:t>
            </a:r>
          </a:p>
        </p:txBody>
      </p:sp>
      <p:sp>
        <p:nvSpPr>
          <p:cNvPr id="31" name="Left Arrow 30"/>
          <p:cNvSpPr/>
          <p:nvPr/>
        </p:nvSpPr>
        <p:spPr>
          <a:xfrm>
            <a:off x="3062788" y="2309838"/>
            <a:ext cx="1392346" cy="55505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Queries</a:t>
            </a:r>
          </a:p>
        </p:txBody>
      </p:sp>
      <p:sp>
        <p:nvSpPr>
          <p:cNvPr id="32" name="TextBox 31"/>
          <p:cNvSpPr txBox="1"/>
          <p:nvPr/>
        </p:nvSpPr>
        <p:spPr>
          <a:xfrm>
            <a:off x="2987317" y="2851642"/>
            <a:ext cx="1707519" cy="507831"/>
          </a:xfrm>
          <a:prstGeom prst="rect">
            <a:avLst/>
          </a:prstGeom>
          <a:noFill/>
        </p:spPr>
        <p:txBody>
          <a:bodyPr wrap="none" rtlCol="0">
            <a:spAutoFit/>
          </a:bodyPr>
          <a:lstStyle/>
          <a:p>
            <a:r>
              <a:rPr lang="en-US" sz="1350" dirty="0"/>
              <a:t>select * from Users</a:t>
            </a:r>
            <a:br>
              <a:rPr lang="en-US" sz="1350" dirty="0"/>
            </a:br>
            <a:r>
              <a:rPr lang="en-US" sz="1350" dirty="0"/>
              <a:t>where location = </a:t>
            </a:r>
          </a:p>
        </p:txBody>
      </p:sp>
      <p:sp>
        <p:nvSpPr>
          <p:cNvPr id="33" name="Can 32"/>
          <p:cNvSpPr/>
          <p:nvPr/>
        </p:nvSpPr>
        <p:spPr>
          <a:xfrm>
            <a:off x="4654722" y="2252688"/>
            <a:ext cx="1418813" cy="938278"/>
          </a:xfrm>
          <a:prstGeom prst="can">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Database</a:t>
            </a:r>
          </a:p>
        </p:txBody>
      </p:sp>
      <p:pic>
        <p:nvPicPr>
          <p:cNvPr id="17410" name="Picture 2" descr="http://png-3.findicons.com/files/icons/2625/google_plus_interface_icons/128/loc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741" y="2724014"/>
            <a:ext cx="279489" cy="2794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490" y="3070084"/>
            <a:ext cx="293234" cy="289325"/>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Process 11"/>
          <p:cNvSpPr/>
          <p:nvPr/>
        </p:nvSpPr>
        <p:spPr>
          <a:xfrm>
            <a:off x="1391373" y="4103592"/>
            <a:ext cx="1526272" cy="983915"/>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dirty="0"/>
              <a:t>Application</a:t>
            </a:r>
          </a:p>
        </p:txBody>
      </p:sp>
      <p:sp>
        <p:nvSpPr>
          <p:cNvPr id="13" name="Rectangle 12"/>
          <p:cNvSpPr/>
          <p:nvPr/>
        </p:nvSpPr>
        <p:spPr>
          <a:xfrm>
            <a:off x="1888946" y="4585276"/>
            <a:ext cx="385749" cy="423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latin typeface="+mj-lt"/>
              <a:cs typeface="Courier New" panose="02070309020205020404" pitchFamily="49" charset="0"/>
            </a:endParaRPr>
          </a:p>
        </p:txBody>
      </p:sp>
      <p:sp>
        <p:nvSpPr>
          <p:cNvPr id="14" name="Rectangle 13"/>
          <p:cNvSpPr/>
          <p:nvPr/>
        </p:nvSpPr>
        <p:spPr>
          <a:xfrm>
            <a:off x="2276357" y="4588933"/>
            <a:ext cx="400051" cy="419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cs typeface="Courier New" panose="02070309020205020404" pitchFamily="49" charset="0"/>
            </a:endParaRPr>
          </a:p>
        </p:txBody>
      </p:sp>
      <p:sp>
        <p:nvSpPr>
          <p:cNvPr id="15" name="Left Arrow 14"/>
          <p:cNvSpPr/>
          <p:nvPr/>
        </p:nvSpPr>
        <p:spPr>
          <a:xfrm>
            <a:off x="3107299" y="4094119"/>
            <a:ext cx="1392346" cy="56188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data</a:t>
            </a:r>
          </a:p>
        </p:txBody>
      </p:sp>
      <p:sp>
        <p:nvSpPr>
          <p:cNvPr id="17" name="Can 16"/>
          <p:cNvSpPr/>
          <p:nvPr/>
        </p:nvSpPr>
        <p:spPr>
          <a:xfrm>
            <a:off x="4632146" y="4043644"/>
            <a:ext cx="1418813" cy="1043862"/>
          </a:xfrm>
          <a:prstGeom prst="can">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Database</a:t>
            </a:r>
          </a:p>
        </p:txBody>
      </p:sp>
      <p:sp>
        <p:nvSpPr>
          <p:cNvPr id="19" name="TextBox 18"/>
          <p:cNvSpPr txBox="1"/>
          <p:nvPr/>
        </p:nvSpPr>
        <p:spPr>
          <a:xfrm>
            <a:off x="2988964" y="4665618"/>
            <a:ext cx="1707519" cy="300082"/>
          </a:xfrm>
          <a:prstGeom prst="rect">
            <a:avLst/>
          </a:prstGeom>
          <a:noFill/>
        </p:spPr>
        <p:txBody>
          <a:bodyPr wrap="none" rtlCol="0">
            <a:spAutoFit/>
          </a:bodyPr>
          <a:lstStyle/>
          <a:p>
            <a:r>
              <a:rPr lang="en-US" sz="1350" dirty="0"/>
              <a:t>select * from Users</a:t>
            </a:r>
          </a:p>
        </p:txBody>
      </p:sp>
      <p:pic>
        <p:nvPicPr>
          <p:cNvPr id="21" name="Picture 2" descr="http://png-3.findicons.com/files/icons/2625/google_plus_interface_icons/128/loc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2346" y="4681635"/>
            <a:ext cx="197759" cy="197759"/>
          </a:xfrm>
          <a:prstGeom prst="rect">
            <a:avLst/>
          </a:prstGeom>
          <a:noFill/>
          <a:extLst>
            <a:ext uri="{909E8E84-426E-40DD-AFC4-6F175D3DCCD1}">
              <a14:hiddenFill xmlns:a14="http://schemas.microsoft.com/office/drawing/2010/main">
                <a:solidFill>
                  <a:srgbClr val="FFFFFF"/>
                </a:solidFill>
              </a14:hiddenFill>
            </a:ext>
          </a:extLst>
        </p:spPr>
      </p:pic>
      <p:sp>
        <p:nvSpPr>
          <p:cNvPr id="22" name="Isosceles Triangle 21"/>
          <p:cNvSpPr/>
          <p:nvPr/>
        </p:nvSpPr>
        <p:spPr>
          <a:xfrm>
            <a:off x="1888946" y="4429222"/>
            <a:ext cx="787461" cy="156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1" dirty="0">
              <a:solidFill>
                <a:schemeClr val="tx1"/>
              </a:solidFill>
              <a:latin typeface="+mj-lt"/>
              <a:cs typeface="Courier New" panose="02070309020205020404" pitchFamily="49" charset="0"/>
            </a:endParaRPr>
          </a:p>
        </p:txBody>
      </p:sp>
      <p:pic>
        <p:nvPicPr>
          <p:cNvPr id="23" name="Picture 22"/>
          <p:cNvPicPr>
            <a:picLocks noChangeAspect="1"/>
          </p:cNvPicPr>
          <p:nvPr/>
        </p:nvPicPr>
        <p:blipFill>
          <a:blip r:embed="rId6"/>
          <a:stretch>
            <a:fillRect/>
          </a:stretch>
        </p:blipFill>
        <p:spPr>
          <a:xfrm>
            <a:off x="2311854" y="4635808"/>
            <a:ext cx="337731" cy="311334"/>
          </a:xfrm>
          <a:prstGeom prst="rect">
            <a:avLst/>
          </a:prstGeom>
        </p:spPr>
      </p:pic>
      <p:sp>
        <p:nvSpPr>
          <p:cNvPr id="25" name="Content Placeholder 2"/>
          <p:cNvSpPr txBox="1">
            <a:spLocks/>
          </p:cNvSpPr>
          <p:nvPr/>
        </p:nvSpPr>
        <p:spPr>
          <a:xfrm>
            <a:off x="6240611" y="3986494"/>
            <a:ext cx="1745184" cy="10858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mj-lt"/>
              </a:rPr>
              <a:t>Impractical and potentially slow!</a:t>
            </a:r>
          </a:p>
        </p:txBody>
      </p:sp>
      <p:cxnSp>
        <p:nvCxnSpPr>
          <p:cNvPr id="7" name="Straight Connector 6"/>
          <p:cNvCxnSpPr/>
          <p:nvPr/>
        </p:nvCxnSpPr>
        <p:spPr>
          <a:xfrm>
            <a:off x="1458101" y="3695697"/>
            <a:ext cx="6158484" cy="213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
          <p:cNvSpPr txBox="1">
            <a:spLocks/>
          </p:cNvSpPr>
          <p:nvPr/>
        </p:nvSpPr>
        <p:spPr>
          <a:xfrm>
            <a:off x="1290653" y="5436774"/>
            <a:ext cx="6446520" cy="791149"/>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2000" b="1" dirty="0" smtClean="0"/>
              <a:t>Challenge: </a:t>
            </a:r>
            <a:r>
              <a:rPr lang="en-US" sz="2000" dirty="0" smtClean="0"/>
              <a:t>Support faceted execution when interacting with an unmodified SQL database.</a:t>
            </a:r>
            <a:endParaRPr lang="en-US" sz="2000" b="1" dirty="0"/>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7602" y="2955092"/>
            <a:ext cx="510218" cy="510218"/>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3052" y="2955092"/>
            <a:ext cx="511295" cy="508646"/>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0568" y="3020629"/>
            <a:ext cx="426330" cy="544596"/>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5624" y="4791915"/>
            <a:ext cx="510218" cy="510218"/>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1074" y="4791915"/>
            <a:ext cx="511295" cy="508646"/>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8590" y="4857452"/>
            <a:ext cx="426330" cy="544596"/>
          </a:xfrm>
          <a:prstGeom prst="rect">
            <a:avLst/>
          </a:prstGeom>
        </p:spPr>
      </p:pic>
      <p:sp>
        <p:nvSpPr>
          <p:cNvPr id="53" name="Content Placeholder 2"/>
          <p:cNvSpPr txBox="1">
            <a:spLocks/>
          </p:cNvSpPr>
          <p:nvPr/>
        </p:nvSpPr>
        <p:spPr>
          <a:xfrm>
            <a:off x="1314717" y="6150645"/>
            <a:ext cx="6446520" cy="458630"/>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2000" i="1" dirty="0" smtClean="0"/>
              <a:t>Need faceted queries!</a:t>
            </a:r>
            <a:endParaRPr lang="en-US" sz="2000" i="1" dirty="0"/>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350" y="2791883"/>
            <a:ext cx="897745" cy="643059"/>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4975" y="4691528"/>
            <a:ext cx="885075" cy="633983"/>
          </a:xfrm>
          <a:prstGeom prst="rect">
            <a:avLst/>
          </a:prstGeom>
        </p:spPr>
      </p:pic>
    </p:spTree>
    <p:extLst>
      <p:ext uri="{BB962C8B-B14F-4D97-AF65-F5344CB8AC3E}">
        <p14:creationId xmlns:p14="http://schemas.microsoft.com/office/powerpoint/2010/main" val="269932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0" grpId="0" animBg="1"/>
      <p:bldP spid="31" grpId="0" animBg="1"/>
      <p:bldP spid="32" grpId="0"/>
      <p:bldP spid="33" grpId="0" animBg="1"/>
      <p:bldP spid="12" grpId="0" animBg="1"/>
      <p:bldP spid="13" grpId="0" animBg="1"/>
      <p:bldP spid="14" grpId="0" animBg="1"/>
      <p:bldP spid="15" grpId="0" animBg="1"/>
      <p:bldP spid="17" grpId="0" animBg="1"/>
      <p:bldP spid="19" grpId="0"/>
      <p:bldP spid="22" grpId="0" animBg="1"/>
      <p:bldP spid="25" grpId="0"/>
      <p:bldP spid="4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5422" y="2649011"/>
            <a:ext cx="1680410" cy="300082"/>
          </a:xfrm>
          <a:prstGeom prst="rect">
            <a:avLst/>
          </a:prstGeom>
          <a:noFill/>
        </p:spPr>
        <p:txBody>
          <a:bodyPr wrap="square" rtlCol="0">
            <a:spAutoFit/>
          </a:bodyPr>
          <a:lstStyle/>
          <a:p>
            <a:r>
              <a:rPr lang="en-US" sz="1350" dirty="0" smtClean="0"/>
              <a:t>save(	         )</a:t>
            </a:r>
            <a:endParaRPr lang="en-US" sz="1350" dirty="0"/>
          </a:p>
        </p:txBody>
      </p:sp>
      <p:sp>
        <p:nvSpPr>
          <p:cNvPr id="2" name="Title 1"/>
          <p:cNvSpPr>
            <a:spLocks noGrp="1"/>
          </p:cNvSpPr>
          <p:nvPr>
            <p:ph type="title"/>
          </p:nvPr>
        </p:nvSpPr>
        <p:spPr/>
        <p:txBody>
          <a:bodyPr/>
          <a:lstStyle/>
          <a:p>
            <a:r>
              <a:rPr lang="en-US" dirty="0" smtClean="0"/>
              <a:t>Semantics of a Faceted Database</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6" name="Rectangle 5"/>
          <p:cNvSpPr/>
          <p:nvPr/>
        </p:nvSpPr>
        <p:spPr>
          <a:xfrm>
            <a:off x="1688588" y="2602131"/>
            <a:ext cx="385749" cy="423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latin typeface="+mj-lt"/>
              <a:cs typeface="Courier New" panose="02070309020205020404" pitchFamily="49" charset="0"/>
            </a:endParaRPr>
          </a:p>
        </p:txBody>
      </p:sp>
      <p:sp>
        <p:nvSpPr>
          <p:cNvPr id="7" name="Rectangle 6"/>
          <p:cNvSpPr/>
          <p:nvPr/>
        </p:nvSpPr>
        <p:spPr>
          <a:xfrm>
            <a:off x="2075999" y="2605788"/>
            <a:ext cx="400051" cy="419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cs typeface="Courier New" panose="02070309020205020404" pitchFamily="49" charset="0"/>
            </a:endParaRPr>
          </a:p>
        </p:txBody>
      </p:sp>
      <p:sp>
        <p:nvSpPr>
          <p:cNvPr id="9" name="Isosceles Triangle 8"/>
          <p:cNvSpPr/>
          <p:nvPr/>
        </p:nvSpPr>
        <p:spPr>
          <a:xfrm>
            <a:off x="1688588" y="2446077"/>
            <a:ext cx="787461" cy="156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1" dirty="0">
              <a:solidFill>
                <a:schemeClr val="tx1"/>
              </a:solidFill>
              <a:latin typeface="+mj-lt"/>
              <a:cs typeface="Courier New" panose="02070309020205020404" pitchFamily="49" charset="0"/>
            </a:endParaRPr>
          </a:p>
        </p:txBody>
      </p:sp>
      <p:pic>
        <p:nvPicPr>
          <p:cNvPr id="10" name="Picture 9"/>
          <p:cNvPicPr>
            <a:picLocks noChangeAspect="1"/>
          </p:cNvPicPr>
          <p:nvPr/>
        </p:nvPicPr>
        <p:blipFill>
          <a:blip r:embed="rId3"/>
          <a:stretch>
            <a:fillRect/>
          </a:stretch>
        </p:blipFill>
        <p:spPr>
          <a:xfrm>
            <a:off x="2111496" y="2652663"/>
            <a:ext cx="337731" cy="311334"/>
          </a:xfrm>
          <a:prstGeom prst="rect">
            <a:avLst/>
          </a:prstGeom>
        </p:spPr>
      </p:pic>
      <p:sp>
        <p:nvSpPr>
          <p:cNvPr id="11" name="Can 10"/>
          <p:cNvSpPr/>
          <p:nvPr/>
        </p:nvSpPr>
        <p:spPr>
          <a:xfrm>
            <a:off x="2958710" y="1747745"/>
            <a:ext cx="1418813" cy="1216483"/>
          </a:xfrm>
          <a:prstGeom prst="can">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rPr>
              <a:t>SQL Database</a:t>
            </a:r>
            <a:endParaRPr lang="en-US" sz="2100" dirty="0">
              <a:solidFill>
                <a:schemeClr val="tx1"/>
              </a:solidFill>
            </a:endParaRPr>
          </a:p>
        </p:txBody>
      </p:sp>
      <p:sp>
        <p:nvSpPr>
          <p:cNvPr id="13" name="Right Arrow 12"/>
          <p:cNvSpPr/>
          <p:nvPr/>
        </p:nvSpPr>
        <p:spPr>
          <a:xfrm>
            <a:off x="1125422" y="1966464"/>
            <a:ext cx="1541599" cy="2966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70900" y="2456462"/>
            <a:ext cx="1707519" cy="507831"/>
          </a:xfrm>
          <a:prstGeom prst="rect">
            <a:avLst/>
          </a:prstGeom>
          <a:noFill/>
        </p:spPr>
        <p:txBody>
          <a:bodyPr wrap="none" rtlCol="0">
            <a:spAutoFit/>
          </a:bodyPr>
          <a:lstStyle/>
          <a:p>
            <a:r>
              <a:rPr lang="en-US" sz="1350" dirty="0"/>
              <a:t>select * from Users</a:t>
            </a:r>
            <a:br>
              <a:rPr lang="en-US" sz="1350" dirty="0"/>
            </a:br>
            <a:r>
              <a:rPr lang="en-US" sz="1350" dirty="0"/>
              <a:t>where location = </a:t>
            </a:r>
          </a:p>
        </p:txBody>
      </p:sp>
      <p:pic>
        <p:nvPicPr>
          <p:cNvPr id="15"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185" y="2674672"/>
            <a:ext cx="293234" cy="28932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4747524" y="1968552"/>
            <a:ext cx="1541599" cy="2966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75578" y="2047379"/>
            <a:ext cx="385749" cy="423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latin typeface="+mj-lt"/>
              <a:cs typeface="Courier New" panose="02070309020205020404" pitchFamily="49" charset="0"/>
            </a:endParaRPr>
          </a:p>
        </p:txBody>
      </p:sp>
      <p:sp>
        <p:nvSpPr>
          <p:cNvPr id="20" name="Rectangle 19"/>
          <p:cNvSpPr/>
          <p:nvPr/>
        </p:nvSpPr>
        <p:spPr>
          <a:xfrm>
            <a:off x="7162989" y="2051036"/>
            <a:ext cx="400051" cy="419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cs typeface="Courier New" panose="02070309020205020404" pitchFamily="49" charset="0"/>
            </a:endParaRPr>
          </a:p>
        </p:txBody>
      </p:sp>
      <p:sp>
        <p:nvSpPr>
          <p:cNvPr id="22" name="Isosceles Triangle 21"/>
          <p:cNvSpPr/>
          <p:nvPr/>
        </p:nvSpPr>
        <p:spPr>
          <a:xfrm>
            <a:off x="6775578" y="1891325"/>
            <a:ext cx="787461" cy="156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1" dirty="0">
              <a:solidFill>
                <a:schemeClr val="tx1"/>
              </a:solidFill>
              <a:latin typeface="+mj-lt"/>
              <a:cs typeface="Courier New" panose="02070309020205020404" pitchFamily="49" charset="0"/>
            </a:endParaRPr>
          </a:p>
        </p:txBody>
      </p:sp>
      <p:pic>
        <p:nvPicPr>
          <p:cNvPr id="23" name="Picture 22"/>
          <p:cNvPicPr>
            <a:picLocks noChangeAspect="1"/>
          </p:cNvPicPr>
          <p:nvPr/>
        </p:nvPicPr>
        <p:blipFill>
          <a:blip r:embed="rId3"/>
          <a:stretch>
            <a:fillRect/>
          </a:stretch>
        </p:blipFill>
        <p:spPr>
          <a:xfrm>
            <a:off x="7198486" y="2097911"/>
            <a:ext cx="337731" cy="31133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1" y="5303851"/>
            <a:ext cx="1256827" cy="1252595"/>
          </a:xfrm>
          <a:prstGeom prst="rect">
            <a:avLst/>
          </a:prstGeom>
        </p:spPr>
      </p:pic>
      <p:sp>
        <p:nvSpPr>
          <p:cNvPr id="25" name="Rounded Rectangular Callout 24"/>
          <p:cNvSpPr/>
          <p:nvPr/>
        </p:nvSpPr>
        <p:spPr>
          <a:xfrm>
            <a:off x="1937548" y="5783646"/>
            <a:ext cx="4966943" cy="870475"/>
          </a:xfrm>
          <a:prstGeom prst="wedgeRoundRectCallout">
            <a:avLst>
              <a:gd name="adj1" fmla="val -64888"/>
              <a:gd name="adj2" fmla="val -55298"/>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Too expensive! Too difficult to extend the formal semantics!</a:t>
            </a:r>
            <a:endParaRPr lang="en-US" dirty="0">
              <a:solidFill>
                <a:schemeClr val="tx1"/>
              </a:solidFill>
            </a:endParaRPr>
          </a:p>
        </p:txBody>
      </p:sp>
      <p:graphicFrame>
        <p:nvGraphicFramePr>
          <p:cNvPr id="26" name="Content Placeholder 15"/>
          <p:cNvGraphicFramePr>
            <a:graphicFrameLocks/>
          </p:cNvGraphicFramePr>
          <p:nvPr>
            <p:extLst>
              <p:ext uri="{D42A27DB-BD31-4B8C-83A1-F6EECF244321}">
                <p14:modId xmlns:p14="http://schemas.microsoft.com/office/powerpoint/2010/main" val="1130195978"/>
              </p:ext>
            </p:extLst>
          </p:nvPr>
        </p:nvGraphicFramePr>
        <p:xfrm>
          <a:off x="2522462" y="3885844"/>
          <a:ext cx="2375452" cy="1201821"/>
        </p:xfrm>
        <a:graphic>
          <a:graphicData uri="http://schemas.openxmlformats.org/drawingml/2006/table">
            <a:tbl>
              <a:tblPr firstRow="1" bandRow="1">
                <a:tableStyleId>{5C22544A-7EE6-4342-B048-85BDC9FD1C3A}</a:tableStyleId>
              </a:tblPr>
              <a:tblGrid>
                <a:gridCol w="1191436">
                  <a:extLst>
                    <a:ext uri="{9D8B030D-6E8A-4147-A177-3AD203B41FA5}">
                      <a16:colId xmlns:a16="http://schemas.microsoft.com/office/drawing/2014/main" val="1273941549"/>
                    </a:ext>
                  </a:extLst>
                </a:gridCol>
                <a:gridCol w="1184016">
                  <a:extLst>
                    <a:ext uri="{9D8B030D-6E8A-4147-A177-3AD203B41FA5}">
                      <a16:colId xmlns:a16="http://schemas.microsoft.com/office/drawing/2014/main" val="706677990"/>
                    </a:ext>
                  </a:extLst>
                </a:gridCol>
              </a:tblGrid>
              <a:tr h="378861">
                <a:tc>
                  <a:txBody>
                    <a:bodyPr/>
                    <a:lstStyle/>
                    <a:p>
                      <a:r>
                        <a:rPr lang="en-US" sz="1200" dirty="0" smtClean="0"/>
                        <a:t>Primary key</a:t>
                      </a:r>
                      <a:endParaRPr lang="en-US" sz="1200" dirty="0"/>
                    </a:p>
                  </a:txBody>
                  <a:tcPr/>
                </a:tc>
                <a:tc>
                  <a:txBody>
                    <a:bodyPr/>
                    <a:lstStyle/>
                    <a:p>
                      <a:r>
                        <a:rPr lang="en-US" sz="1200" dirty="0" smtClean="0"/>
                        <a:t>Location</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p>
                    <a:p>
                      <a:endParaRPr lang="en-US" sz="1200" dirty="0" smtClean="0"/>
                    </a:p>
                    <a:p>
                      <a:endParaRPr lang="en-US" sz="1200" dirty="0" smtClean="0"/>
                    </a:p>
                    <a:p>
                      <a:endParaRPr lang="en-US" sz="1200" dirty="0"/>
                    </a:p>
                  </a:txBody>
                  <a:tcPr/>
                </a:tc>
                <a:tc>
                  <a:txBody>
                    <a:bodyPr/>
                    <a:lstStyle/>
                    <a:p>
                      <a:endParaRPr lang="en-US" sz="1200" dirty="0" smtClean="0"/>
                    </a:p>
                  </a:txBody>
                  <a:tcPr/>
                </a:tc>
                <a:extLst>
                  <a:ext uri="{0D108BD9-81ED-4DB2-BD59-A6C34878D82A}">
                    <a16:rowId xmlns:a16="http://schemas.microsoft.com/office/drawing/2014/main" val="3533757098"/>
                  </a:ext>
                </a:extLst>
              </a:tr>
            </a:tbl>
          </a:graphicData>
        </a:graphic>
      </p:graphicFrame>
      <p:sp>
        <p:nvSpPr>
          <p:cNvPr id="27" name="Rectangle 26"/>
          <p:cNvSpPr/>
          <p:nvPr/>
        </p:nvSpPr>
        <p:spPr>
          <a:xfrm>
            <a:off x="3940362" y="4529722"/>
            <a:ext cx="385749" cy="423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latin typeface="+mj-lt"/>
              <a:cs typeface="Courier New" panose="02070309020205020404" pitchFamily="49" charset="0"/>
            </a:endParaRPr>
          </a:p>
        </p:txBody>
      </p:sp>
      <p:sp>
        <p:nvSpPr>
          <p:cNvPr id="28" name="Rectangle 27"/>
          <p:cNvSpPr/>
          <p:nvPr/>
        </p:nvSpPr>
        <p:spPr>
          <a:xfrm>
            <a:off x="4327773" y="4533379"/>
            <a:ext cx="400051" cy="419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cs typeface="Courier New" panose="02070309020205020404" pitchFamily="49" charset="0"/>
            </a:endParaRPr>
          </a:p>
        </p:txBody>
      </p:sp>
      <p:sp>
        <p:nvSpPr>
          <p:cNvPr id="29" name="Isosceles Triangle 28"/>
          <p:cNvSpPr/>
          <p:nvPr/>
        </p:nvSpPr>
        <p:spPr>
          <a:xfrm>
            <a:off x="3940362" y="4373668"/>
            <a:ext cx="787461" cy="156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1" dirty="0">
              <a:solidFill>
                <a:schemeClr val="tx1"/>
              </a:solidFill>
              <a:latin typeface="+mj-lt"/>
              <a:cs typeface="Courier New" panose="02070309020205020404" pitchFamily="49" charset="0"/>
            </a:endParaRPr>
          </a:p>
        </p:txBody>
      </p:sp>
      <p:pic>
        <p:nvPicPr>
          <p:cNvPr id="31" name="Picture 30"/>
          <p:cNvPicPr>
            <a:picLocks noChangeAspect="1"/>
          </p:cNvPicPr>
          <p:nvPr/>
        </p:nvPicPr>
        <p:blipFill>
          <a:blip r:embed="rId3"/>
          <a:stretch>
            <a:fillRect/>
          </a:stretch>
        </p:blipFill>
        <p:spPr>
          <a:xfrm>
            <a:off x="4363270" y="4580254"/>
            <a:ext cx="337731" cy="311334"/>
          </a:xfrm>
          <a:prstGeom prst="rect">
            <a:avLst/>
          </a:prstGeom>
        </p:spPr>
      </p:pic>
      <p:pic>
        <p:nvPicPr>
          <p:cNvPr id="32"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3941" y="4621644"/>
            <a:ext cx="245647" cy="242372"/>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2365692" y="3286978"/>
            <a:ext cx="2665126" cy="2044402"/>
          </a:xfrm>
          <a:prstGeom prst="roundRect">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Conceptual row</a:t>
            </a:r>
            <a:endParaRPr lang="en-US" dirty="0">
              <a:solidFill>
                <a:schemeClr val="tx1"/>
              </a:solidFill>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8978" y="4960813"/>
            <a:ext cx="1850647" cy="1325627"/>
          </a:xfrm>
          <a:prstGeom prst="rect">
            <a:avLst/>
          </a:prstGeom>
        </p:spPr>
      </p:pic>
      <p:sp>
        <p:nvSpPr>
          <p:cNvPr id="37" name="Cloud Callout 36"/>
          <p:cNvSpPr/>
          <p:nvPr/>
        </p:nvSpPr>
        <p:spPr>
          <a:xfrm>
            <a:off x="5745707" y="3061012"/>
            <a:ext cx="2470177" cy="1047138"/>
          </a:xfrm>
          <a:prstGeom prst="cloudCallout">
            <a:avLst>
              <a:gd name="adj1" fmla="val 30171"/>
              <a:gd name="adj2" fmla="val 139171"/>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Store facets as strings?</a:t>
            </a:r>
            <a:endParaRPr lang="en-US" dirty="0">
              <a:solidFill>
                <a:schemeClr val="tx1"/>
              </a:solidFill>
            </a:endParaRPr>
          </a:p>
        </p:txBody>
      </p:sp>
      <p:sp>
        <p:nvSpPr>
          <p:cNvPr id="5" name="Cloud Callout 4"/>
          <p:cNvSpPr/>
          <p:nvPr/>
        </p:nvSpPr>
        <p:spPr>
          <a:xfrm>
            <a:off x="5176631" y="4150183"/>
            <a:ext cx="2045627" cy="1527162"/>
          </a:xfrm>
          <a:prstGeom prst="cloudCallout">
            <a:avLst>
              <a:gd name="adj1" fmla="val 66533"/>
              <a:gd name="adj2" fmla="val 9818"/>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 database for each label?</a:t>
            </a:r>
            <a:endParaRPr lang="en-US" dirty="0">
              <a:solidFill>
                <a:schemeClr val="tx1"/>
              </a:solidFill>
            </a:endParaRPr>
          </a:p>
        </p:txBody>
      </p:sp>
      <p:pic>
        <p:nvPicPr>
          <p:cNvPr id="35"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9604" y="2683479"/>
            <a:ext cx="293234" cy="2893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8093" y="2079433"/>
            <a:ext cx="293234" cy="28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0" grpId="0" animBg="1"/>
      <p:bldP spid="22" grpId="0" animBg="1"/>
      <p:bldP spid="25" grpId="0" animBg="1"/>
      <p:bldP spid="27" grpId="0" animBg="1"/>
      <p:bldP spid="28" grpId="0" animBg="1"/>
      <p:bldP spid="29" grpId="0" animBg="1"/>
      <p:bldP spid="33" grpId="0" animBg="1"/>
      <p:bldP spid="3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Use ORM to Map Facets onto Database Rows</a:t>
            </a:r>
            <a:endParaRPr lang="en-US" dirty="0"/>
          </a:p>
        </p:txBody>
      </p:sp>
      <mc:AlternateContent xmlns:mc="http://schemas.openxmlformats.org/markup-compatibility/2006" xmlns:a14="http://schemas.microsoft.com/office/drawing/2010/main">
        <mc:Choice Requires="a14">
          <p:graphicFrame>
            <p:nvGraphicFramePr>
              <p:cNvPr id="16" name="Content Placeholder 15"/>
              <p:cNvGraphicFramePr>
                <a:graphicFrameLocks noGrp="1"/>
              </p:cNvGraphicFramePr>
              <p:nvPr>
                <p:ph idx="1"/>
                <p:extLst>
                  <p:ext uri="{D42A27DB-BD31-4B8C-83A1-F6EECF244321}">
                    <p14:modId xmlns:p14="http://schemas.microsoft.com/office/powerpoint/2010/main" val="2533763040"/>
                  </p:ext>
                </p:extLst>
              </p:nvPr>
            </p:nvGraphicFramePr>
            <p:xfrm>
              <a:off x="5018349" y="1823821"/>
              <a:ext cx="2727158" cy="1136583"/>
            </p:xfrm>
            <a:graphic>
              <a:graphicData uri="http://schemas.openxmlformats.org/drawingml/2006/table">
                <a:tbl>
                  <a:tblPr firstRow="1" bandRow="1">
                    <a:tableStyleId>{5C22544A-7EE6-4342-B048-85BDC9FD1C3A}</a:tableStyleId>
                  </a:tblPr>
                  <a:tblGrid>
                    <a:gridCol w="1074821">
                      <a:extLst>
                        <a:ext uri="{9D8B030D-6E8A-4147-A177-3AD203B41FA5}">
                          <a16:colId xmlns:a16="http://schemas.microsoft.com/office/drawing/2014/main" val="1273941549"/>
                        </a:ext>
                      </a:extLst>
                    </a:gridCol>
                    <a:gridCol w="914400">
                      <a:extLst>
                        <a:ext uri="{9D8B030D-6E8A-4147-A177-3AD203B41FA5}">
                          <a16:colId xmlns:a16="http://schemas.microsoft.com/office/drawing/2014/main" val="706677990"/>
                        </a:ext>
                      </a:extLst>
                    </a:gridCol>
                    <a:gridCol w="737937">
                      <a:extLst>
                        <a:ext uri="{9D8B030D-6E8A-4147-A177-3AD203B41FA5}">
                          <a16:colId xmlns:a16="http://schemas.microsoft.com/office/drawing/2014/main" val="54332531"/>
                        </a:ext>
                      </a:extLst>
                    </a:gridCol>
                  </a:tblGrid>
                  <a:tr h="378861">
                    <a:tc>
                      <a:txBody>
                        <a:bodyPr/>
                        <a:lstStyle/>
                        <a:p>
                          <a:r>
                            <a:rPr lang="en-US" sz="1200" dirty="0" smtClean="0"/>
                            <a:t>Jeeves key</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Labels</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m:t>
                                </m:r>
                                <m:r>
                                  <a:rPr lang="en-US" sz="1200" i="1" dirty="0" smtClean="0">
                                    <a:latin typeface="Cambria Math" panose="02040503050406030204" pitchFamily="18" charset="0"/>
                                  </a:rPr>
                                  <m:t>𝑎</m:t>
                                </m:r>
                                <m:r>
                                  <a:rPr lang="en-US" sz="1200" i="1" dirty="0" smtClean="0">
                                    <a:latin typeface="Cambria Math" panose="02040503050406030204" pitchFamily="18" charset="0"/>
                                  </a:rPr>
                                  <m:t>}</m:t>
                                </m:r>
                              </m:oMath>
                            </m:oMathPara>
                          </a14:m>
                          <a:endParaRPr lang="en-US" sz="1200" dirty="0" smtClean="0"/>
                        </a:p>
                      </a:txBody>
                      <a:tcPr/>
                    </a:tc>
                    <a:extLst>
                      <a:ext uri="{0D108BD9-81ED-4DB2-BD59-A6C34878D82A}">
                        <a16:rowId xmlns:a16="http://schemas.microsoft.com/office/drawing/2014/main" val="3533757098"/>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r>
                                  <a:rPr lang="en-US" sz="1200" b="0" i="1" smtClean="0">
                                    <a:latin typeface="Cambria Math" panose="02040503050406030204" pitchFamily="18" charset="0"/>
                                  </a:rPr>
                                  <m:t>𝑎</m:t>
                                </m:r>
                                <m:r>
                                  <a:rPr lang="en-US" sz="1200" b="0" i="1" smtClean="0">
                                    <a:latin typeface="Cambria Math" panose="02040503050406030204" pitchFamily="18" charset="0"/>
                                  </a:rPr>
                                  <m:t>}</m:t>
                                </m:r>
                              </m:oMath>
                            </m:oMathPara>
                          </a14:m>
                          <a:endParaRPr lang="en-US" sz="1200" dirty="0" smtClean="0"/>
                        </a:p>
                      </a:txBody>
                      <a:tcPr/>
                    </a:tc>
                    <a:extLst>
                      <a:ext uri="{0D108BD9-81ED-4DB2-BD59-A6C34878D82A}">
                        <a16:rowId xmlns:a16="http://schemas.microsoft.com/office/drawing/2014/main" val="299882161"/>
                      </a:ext>
                    </a:extLst>
                  </a:tr>
                </a:tbl>
              </a:graphicData>
            </a:graphic>
          </p:graphicFrame>
        </mc:Choice>
        <mc:Fallback xmlns="">
          <p:graphicFrame>
            <p:nvGraphicFramePr>
              <p:cNvPr id="16" name="Content Placeholder 15"/>
              <p:cNvGraphicFramePr>
                <a:graphicFrameLocks noGrp="1"/>
              </p:cNvGraphicFramePr>
              <p:nvPr>
                <p:ph idx="1"/>
                <p:extLst>
                  <p:ext uri="{D42A27DB-BD31-4B8C-83A1-F6EECF244321}">
                    <p14:modId xmlns:p14="http://schemas.microsoft.com/office/powerpoint/2010/main" val="2533763040"/>
                  </p:ext>
                </p:extLst>
              </p:nvPr>
            </p:nvGraphicFramePr>
            <p:xfrm>
              <a:off x="5018349" y="1823821"/>
              <a:ext cx="2727158" cy="1136583"/>
            </p:xfrm>
            <a:graphic>
              <a:graphicData uri="http://schemas.openxmlformats.org/drawingml/2006/table">
                <a:tbl>
                  <a:tblPr firstRow="1" bandRow="1">
                    <a:tableStyleId>{5C22544A-7EE6-4342-B048-85BDC9FD1C3A}</a:tableStyleId>
                  </a:tblPr>
                  <a:tblGrid>
                    <a:gridCol w="1074821">
                      <a:extLst>
                        <a:ext uri="{9D8B030D-6E8A-4147-A177-3AD203B41FA5}">
                          <a16:colId xmlns:a16="http://schemas.microsoft.com/office/drawing/2014/main" val="1273941549"/>
                        </a:ext>
                      </a:extLst>
                    </a:gridCol>
                    <a:gridCol w="914400">
                      <a:extLst>
                        <a:ext uri="{9D8B030D-6E8A-4147-A177-3AD203B41FA5}">
                          <a16:colId xmlns:a16="http://schemas.microsoft.com/office/drawing/2014/main" val="706677990"/>
                        </a:ext>
                      </a:extLst>
                    </a:gridCol>
                    <a:gridCol w="737937">
                      <a:extLst>
                        <a:ext uri="{9D8B030D-6E8A-4147-A177-3AD203B41FA5}">
                          <a16:colId xmlns:a16="http://schemas.microsoft.com/office/drawing/2014/main" val="54332531"/>
                        </a:ext>
                      </a:extLst>
                    </a:gridCol>
                  </a:tblGrid>
                  <a:tr h="378861">
                    <a:tc>
                      <a:txBody>
                        <a:bodyPr/>
                        <a:lstStyle/>
                        <a:p>
                          <a:r>
                            <a:rPr lang="en-US" sz="1200" dirty="0" smtClean="0"/>
                            <a:t>Jeeves key</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Labels</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endParaRPr lang="en-US"/>
                        </a:p>
                      </a:txBody>
                      <a:tcPr>
                        <a:blipFill>
                          <a:blip r:embed="rId3"/>
                          <a:stretch>
                            <a:fillRect l="-271074" t="-100000" r="-3306" b="-101587"/>
                          </a:stretch>
                        </a:blipFill>
                      </a:tcPr>
                    </a:tc>
                    <a:extLst>
                      <a:ext uri="{0D108BD9-81ED-4DB2-BD59-A6C34878D82A}">
                        <a16:rowId xmlns:a16="http://schemas.microsoft.com/office/drawing/2014/main" val="3533757098"/>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endParaRPr lang="en-US"/>
                        </a:p>
                      </a:txBody>
                      <a:tcPr>
                        <a:blipFill>
                          <a:blip r:embed="rId3"/>
                          <a:stretch>
                            <a:fillRect l="-271074" t="-203226" r="-3306" b="-3226"/>
                          </a:stretch>
                        </a:blipFill>
                      </a:tcPr>
                    </a:tc>
                    <a:extLst>
                      <a:ext uri="{0D108BD9-81ED-4DB2-BD59-A6C34878D82A}">
                        <a16:rowId xmlns:a16="http://schemas.microsoft.com/office/drawing/2014/main" val="299882161"/>
                      </a:ext>
                    </a:extLst>
                  </a:tr>
                </a:tbl>
              </a:graphicData>
            </a:graphic>
          </p:graphicFrame>
        </mc:Fallback>
      </mc:AlternateContent>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15" name="Right Arrow 14"/>
          <p:cNvSpPr/>
          <p:nvPr/>
        </p:nvSpPr>
        <p:spPr>
          <a:xfrm>
            <a:off x="3718939" y="2290187"/>
            <a:ext cx="1057385" cy="3208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6318936" y="2611068"/>
            <a:ext cx="324695" cy="299316"/>
          </a:xfrm>
          <a:prstGeom prst="rect">
            <a:avLst/>
          </a:prstGeom>
        </p:spPr>
      </p:pic>
      <p:sp>
        <p:nvSpPr>
          <p:cNvPr id="19" name="Right Arrow 18"/>
          <p:cNvSpPr/>
          <p:nvPr/>
        </p:nvSpPr>
        <p:spPr>
          <a:xfrm rot="5400000">
            <a:off x="6105450" y="3172492"/>
            <a:ext cx="489761" cy="283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06974" y="3051735"/>
            <a:ext cx="1707519" cy="507831"/>
          </a:xfrm>
          <a:prstGeom prst="rect">
            <a:avLst/>
          </a:prstGeom>
          <a:noFill/>
        </p:spPr>
        <p:txBody>
          <a:bodyPr wrap="none" rtlCol="0">
            <a:spAutoFit/>
          </a:bodyPr>
          <a:lstStyle/>
          <a:p>
            <a:r>
              <a:rPr lang="en-US" sz="1350" dirty="0"/>
              <a:t>select * from Users</a:t>
            </a:r>
            <a:br>
              <a:rPr lang="en-US" sz="1350" dirty="0"/>
            </a:br>
            <a:r>
              <a:rPr lang="en-US" sz="1350" dirty="0"/>
              <a:t>where location = </a:t>
            </a:r>
          </a:p>
        </p:txBody>
      </p:sp>
      <p:pic>
        <p:nvPicPr>
          <p:cNvPr id="21"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259" y="3269945"/>
            <a:ext cx="293234" cy="2893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8461" y="2253168"/>
            <a:ext cx="245647" cy="242372"/>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p:nvPr/>
        </p:nvSpPr>
        <p:spPr>
          <a:xfrm rot="5400000">
            <a:off x="6105449" y="4653370"/>
            <a:ext cx="489761" cy="283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472692" y="4632944"/>
            <a:ext cx="1558641" cy="338554"/>
          </a:xfrm>
          <a:prstGeom prst="rect">
            <a:avLst/>
          </a:prstGeom>
          <a:noFill/>
        </p:spPr>
        <p:txBody>
          <a:bodyPr wrap="square" rtlCol="0">
            <a:spAutoFit/>
          </a:bodyPr>
          <a:lstStyle/>
          <a:p>
            <a:r>
              <a:rPr lang="en-US" sz="1600" dirty="0" smtClean="0"/>
              <a:t>ORM </a:t>
            </a:r>
            <a:r>
              <a:rPr lang="en-US" sz="1600" dirty="0" err="1" smtClean="0"/>
              <a:t>refacets</a:t>
            </a:r>
            <a:endParaRPr lang="en-US" sz="1600" dirty="0"/>
          </a:p>
        </p:txBody>
      </p:sp>
      <mc:AlternateContent xmlns:mc="http://schemas.openxmlformats.org/markup-compatibility/2006" xmlns:a14="http://schemas.microsoft.com/office/drawing/2010/main">
        <mc:Choice Requires="a14">
          <p:graphicFrame>
            <p:nvGraphicFramePr>
              <p:cNvPr id="38" name="Content Placeholder 15"/>
              <p:cNvGraphicFramePr>
                <a:graphicFrameLocks/>
              </p:cNvGraphicFramePr>
              <p:nvPr>
                <p:extLst>
                  <p:ext uri="{D42A27DB-BD31-4B8C-83A1-F6EECF244321}">
                    <p14:modId xmlns:p14="http://schemas.microsoft.com/office/powerpoint/2010/main" val="2854366965"/>
                  </p:ext>
                </p:extLst>
              </p:nvPr>
            </p:nvGraphicFramePr>
            <p:xfrm>
              <a:off x="4980791" y="3681665"/>
              <a:ext cx="2727158" cy="757722"/>
            </p:xfrm>
            <a:graphic>
              <a:graphicData uri="http://schemas.openxmlformats.org/drawingml/2006/table">
                <a:tbl>
                  <a:tblPr firstRow="1" bandRow="1">
                    <a:tableStyleId>{5C22544A-7EE6-4342-B048-85BDC9FD1C3A}</a:tableStyleId>
                  </a:tblPr>
                  <a:tblGrid>
                    <a:gridCol w="1074821">
                      <a:extLst>
                        <a:ext uri="{9D8B030D-6E8A-4147-A177-3AD203B41FA5}">
                          <a16:colId xmlns:a16="http://schemas.microsoft.com/office/drawing/2014/main" val="1273941549"/>
                        </a:ext>
                      </a:extLst>
                    </a:gridCol>
                    <a:gridCol w="914400">
                      <a:extLst>
                        <a:ext uri="{9D8B030D-6E8A-4147-A177-3AD203B41FA5}">
                          <a16:colId xmlns:a16="http://schemas.microsoft.com/office/drawing/2014/main" val="706677990"/>
                        </a:ext>
                      </a:extLst>
                    </a:gridCol>
                    <a:gridCol w="737937">
                      <a:extLst>
                        <a:ext uri="{9D8B030D-6E8A-4147-A177-3AD203B41FA5}">
                          <a16:colId xmlns:a16="http://schemas.microsoft.com/office/drawing/2014/main" val="54332531"/>
                        </a:ext>
                      </a:extLst>
                    </a:gridCol>
                  </a:tblGrid>
                  <a:tr h="378861">
                    <a:tc>
                      <a:txBody>
                        <a:bodyPr/>
                        <a:lstStyle/>
                        <a:p>
                          <a:r>
                            <a:rPr lang="en-US" sz="1200" dirty="0" smtClean="0"/>
                            <a:t>Jeeves key</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Labels</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m:t>
                                </m:r>
                                <m:r>
                                  <a:rPr lang="en-US" sz="1200" i="1" dirty="0" smtClean="0">
                                    <a:latin typeface="Cambria Math" panose="02040503050406030204" pitchFamily="18" charset="0"/>
                                  </a:rPr>
                                  <m:t>𝑎</m:t>
                                </m:r>
                                <m:r>
                                  <a:rPr lang="en-US" sz="1200" i="1" dirty="0" smtClean="0">
                                    <a:latin typeface="Cambria Math" panose="02040503050406030204" pitchFamily="18" charset="0"/>
                                  </a:rPr>
                                  <m:t>}</m:t>
                                </m:r>
                              </m:oMath>
                            </m:oMathPara>
                          </a14:m>
                          <a:endParaRPr lang="en-US" sz="1200" dirty="0" smtClean="0"/>
                        </a:p>
                      </a:txBody>
                      <a:tcPr/>
                    </a:tc>
                    <a:extLst>
                      <a:ext uri="{0D108BD9-81ED-4DB2-BD59-A6C34878D82A}">
                        <a16:rowId xmlns:a16="http://schemas.microsoft.com/office/drawing/2014/main" val="3533757098"/>
                      </a:ext>
                    </a:extLst>
                  </a:tr>
                </a:tbl>
              </a:graphicData>
            </a:graphic>
          </p:graphicFrame>
        </mc:Choice>
        <mc:Fallback xmlns="">
          <p:graphicFrame>
            <p:nvGraphicFramePr>
              <p:cNvPr id="38" name="Content Placeholder 15"/>
              <p:cNvGraphicFramePr>
                <a:graphicFrameLocks/>
              </p:cNvGraphicFramePr>
              <p:nvPr>
                <p:extLst>
                  <p:ext uri="{D42A27DB-BD31-4B8C-83A1-F6EECF244321}">
                    <p14:modId xmlns:p14="http://schemas.microsoft.com/office/powerpoint/2010/main" val="2854366965"/>
                  </p:ext>
                </p:extLst>
              </p:nvPr>
            </p:nvGraphicFramePr>
            <p:xfrm>
              <a:off x="4980791" y="3681665"/>
              <a:ext cx="2727158" cy="757722"/>
            </p:xfrm>
            <a:graphic>
              <a:graphicData uri="http://schemas.openxmlformats.org/drawingml/2006/table">
                <a:tbl>
                  <a:tblPr firstRow="1" bandRow="1">
                    <a:tableStyleId>{5C22544A-7EE6-4342-B048-85BDC9FD1C3A}</a:tableStyleId>
                  </a:tblPr>
                  <a:tblGrid>
                    <a:gridCol w="1074821">
                      <a:extLst>
                        <a:ext uri="{9D8B030D-6E8A-4147-A177-3AD203B41FA5}">
                          <a16:colId xmlns:a16="http://schemas.microsoft.com/office/drawing/2014/main" val="1273941549"/>
                        </a:ext>
                      </a:extLst>
                    </a:gridCol>
                    <a:gridCol w="914400">
                      <a:extLst>
                        <a:ext uri="{9D8B030D-6E8A-4147-A177-3AD203B41FA5}">
                          <a16:colId xmlns:a16="http://schemas.microsoft.com/office/drawing/2014/main" val="706677990"/>
                        </a:ext>
                      </a:extLst>
                    </a:gridCol>
                    <a:gridCol w="737937">
                      <a:extLst>
                        <a:ext uri="{9D8B030D-6E8A-4147-A177-3AD203B41FA5}">
                          <a16:colId xmlns:a16="http://schemas.microsoft.com/office/drawing/2014/main" val="54332531"/>
                        </a:ext>
                      </a:extLst>
                    </a:gridCol>
                  </a:tblGrid>
                  <a:tr h="378861">
                    <a:tc>
                      <a:txBody>
                        <a:bodyPr/>
                        <a:lstStyle/>
                        <a:p>
                          <a:r>
                            <a:rPr lang="en-US" sz="1200" dirty="0" smtClean="0"/>
                            <a:t>Jeeves key</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Labels</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endParaRPr lang="en-US" sz="1200" dirty="0"/>
                        </a:p>
                      </a:txBody>
                      <a:tcPr/>
                    </a:tc>
                    <a:tc>
                      <a:txBody>
                        <a:bodyPr/>
                        <a:lstStyle/>
                        <a:p>
                          <a:endParaRPr lang="en-US" sz="1200" dirty="0" smtClean="0"/>
                        </a:p>
                      </a:txBody>
                      <a:tcPr/>
                    </a:tc>
                    <a:tc>
                      <a:txBody>
                        <a:bodyPr/>
                        <a:lstStyle/>
                        <a:p>
                          <a:endParaRPr lang="en-US"/>
                        </a:p>
                      </a:txBody>
                      <a:tcPr>
                        <a:blipFill>
                          <a:blip r:embed="rId6"/>
                          <a:stretch>
                            <a:fillRect l="-271074" t="-101587" r="-3306" b="-3175"/>
                          </a:stretch>
                        </a:blipFill>
                      </a:tcPr>
                    </a:tc>
                    <a:extLst>
                      <a:ext uri="{0D108BD9-81ED-4DB2-BD59-A6C34878D82A}">
                        <a16:rowId xmlns:a16="http://schemas.microsoft.com/office/drawing/2014/main" val="3533757098"/>
                      </a:ext>
                    </a:extLst>
                  </a:tr>
                </a:tbl>
              </a:graphicData>
            </a:graphic>
          </p:graphicFrame>
        </mc:Fallback>
      </mc:AlternateContent>
      <p:pic>
        <p:nvPicPr>
          <p:cNvPr id="40"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441" y="4122075"/>
            <a:ext cx="245647" cy="242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Content Placeholder 15"/>
          <p:cNvGraphicFramePr>
            <a:graphicFrameLocks/>
          </p:cNvGraphicFramePr>
          <p:nvPr>
            <p:extLst>
              <p:ext uri="{D42A27DB-BD31-4B8C-83A1-F6EECF244321}">
                <p14:modId xmlns:p14="http://schemas.microsoft.com/office/powerpoint/2010/main" val="1130804594"/>
              </p:ext>
            </p:extLst>
          </p:nvPr>
        </p:nvGraphicFramePr>
        <p:xfrm>
          <a:off x="4781090" y="5612363"/>
          <a:ext cx="1989221" cy="757722"/>
        </p:xfrm>
        <a:graphic>
          <a:graphicData uri="http://schemas.openxmlformats.org/drawingml/2006/table">
            <a:tbl>
              <a:tblPr firstRow="1" bandRow="1">
                <a:tableStyleId>{5C22544A-7EE6-4342-B048-85BDC9FD1C3A}</a:tableStyleId>
              </a:tblPr>
              <a:tblGrid>
                <a:gridCol w="1074821">
                  <a:extLst>
                    <a:ext uri="{9D8B030D-6E8A-4147-A177-3AD203B41FA5}">
                      <a16:colId xmlns:a16="http://schemas.microsoft.com/office/drawing/2014/main" val="1273941549"/>
                    </a:ext>
                  </a:extLst>
                </a:gridCol>
                <a:gridCol w="914400">
                  <a:extLst>
                    <a:ext uri="{9D8B030D-6E8A-4147-A177-3AD203B41FA5}">
                      <a16:colId xmlns:a16="http://schemas.microsoft.com/office/drawing/2014/main" val="706677990"/>
                    </a:ext>
                  </a:extLst>
                </a:gridCol>
              </a:tblGrid>
              <a:tr h="378861">
                <a:tc>
                  <a:txBody>
                    <a:bodyPr/>
                    <a:lstStyle/>
                    <a:p>
                      <a:r>
                        <a:rPr lang="en-US" sz="1200" dirty="0" smtClean="0"/>
                        <a:t>Jeeves key</a:t>
                      </a:r>
                      <a:endParaRPr lang="en-US" sz="1200" dirty="0"/>
                    </a:p>
                  </a:txBody>
                  <a:tcPr/>
                </a:tc>
                <a:tc>
                  <a:txBody>
                    <a:bodyPr/>
                    <a:lstStyle/>
                    <a:p>
                      <a:r>
                        <a:rPr lang="en-US" sz="1200" dirty="0" smtClean="0"/>
                        <a:t>Location</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endParaRPr lang="en-US" sz="1200" dirty="0"/>
                    </a:p>
                  </a:txBody>
                  <a:tcPr/>
                </a:tc>
                <a:tc>
                  <a:txBody>
                    <a:bodyPr/>
                    <a:lstStyle/>
                    <a:p>
                      <a:endParaRPr lang="en-US" sz="1200" dirty="0" smtClean="0"/>
                    </a:p>
                  </a:txBody>
                  <a:tcPr/>
                </a:tc>
                <a:extLst>
                  <a:ext uri="{0D108BD9-81ED-4DB2-BD59-A6C34878D82A}">
                    <a16:rowId xmlns:a16="http://schemas.microsoft.com/office/drawing/2014/main" val="3533757098"/>
                  </a:ext>
                </a:extLst>
              </a:tr>
            </a:tbl>
          </a:graphicData>
        </a:graphic>
      </p:graphicFrame>
      <p:pic>
        <p:nvPicPr>
          <p:cNvPr id="43"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318" y="6052773"/>
            <a:ext cx="245647" cy="24237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6775075" y="5605350"/>
            <a:ext cx="1214772" cy="7647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NULL</a:t>
            </a:r>
            <a:endParaRPr lang="en-US" dirty="0">
              <a:solidFill>
                <a:schemeClr val="tx1"/>
              </a:solidFill>
            </a:endParaRPr>
          </a:p>
        </p:txBody>
      </p:sp>
      <p:graphicFrame>
        <p:nvGraphicFramePr>
          <p:cNvPr id="53" name="Content Placeholder 15"/>
          <p:cNvGraphicFramePr>
            <a:graphicFrameLocks/>
          </p:cNvGraphicFramePr>
          <p:nvPr>
            <p:extLst>
              <p:ext uri="{D42A27DB-BD31-4B8C-83A1-F6EECF244321}">
                <p14:modId xmlns:p14="http://schemas.microsoft.com/office/powerpoint/2010/main" val="2317645326"/>
              </p:ext>
            </p:extLst>
          </p:nvPr>
        </p:nvGraphicFramePr>
        <p:xfrm>
          <a:off x="884658" y="2404400"/>
          <a:ext cx="2375452" cy="1201821"/>
        </p:xfrm>
        <a:graphic>
          <a:graphicData uri="http://schemas.openxmlformats.org/drawingml/2006/table">
            <a:tbl>
              <a:tblPr firstRow="1" bandRow="1">
                <a:tableStyleId>{5C22544A-7EE6-4342-B048-85BDC9FD1C3A}</a:tableStyleId>
              </a:tblPr>
              <a:tblGrid>
                <a:gridCol w="1191436">
                  <a:extLst>
                    <a:ext uri="{9D8B030D-6E8A-4147-A177-3AD203B41FA5}">
                      <a16:colId xmlns:a16="http://schemas.microsoft.com/office/drawing/2014/main" val="1273941549"/>
                    </a:ext>
                  </a:extLst>
                </a:gridCol>
                <a:gridCol w="1184016">
                  <a:extLst>
                    <a:ext uri="{9D8B030D-6E8A-4147-A177-3AD203B41FA5}">
                      <a16:colId xmlns:a16="http://schemas.microsoft.com/office/drawing/2014/main" val="706677990"/>
                    </a:ext>
                  </a:extLst>
                </a:gridCol>
              </a:tblGrid>
              <a:tr h="378861">
                <a:tc>
                  <a:txBody>
                    <a:bodyPr/>
                    <a:lstStyle/>
                    <a:p>
                      <a:r>
                        <a:rPr lang="en-US" sz="1200" dirty="0" smtClean="0"/>
                        <a:t>Primary key</a:t>
                      </a:r>
                      <a:endParaRPr lang="en-US" sz="1200" dirty="0"/>
                    </a:p>
                  </a:txBody>
                  <a:tcPr/>
                </a:tc>
                <a:tc>
                  <a:txBody>
                    <a:bodyPr/>
                    <a:lstStyle/>
                    <a:p>
                      <a:r>
                        <a:rPr lang="en-US" sz="1200" dirty="0" smtClean="0"/>
                        <a:t>Location</a:t>
                      </a:r>
                      <a:endParaRPr lang="en-US" sz="1200" dirty="0"/>
                    </a:p>
                  </a:txBody>
                  <a:tcPr/>
                </a:tc>
                <a:extLst>
                  <a:ext uri="{0D108BD9-81ED-4DB2-BD59-A6C34878D82A}">
                    <a16:rowId xmlns:a16="http://schemas.microsoft.com/office/drawing/2014/main" val="1079507901"/>
                  </a:ext>
                </a:extLst>
              </a:tr>
              <a:tr h="378861">
                <a:tc>
                  <a:txBody>
                    <a:bodyPr/>
                    <a:lstStyle/>
                    <a:p>
                      <a:r>
                        <a:rPr lang="en-US" sz="1200" dirty="0" smtClean="0"/>
                        <a:t>1</a:t>
                      </a:r>
                    </a:p>
                    <a:p>
                      <a:endParaRPr lang="en-US" sz="1200" dirty="0" smtClean="0"/>
                    </a:p>
                    <a:p>
                      <a:endParaRPr lang="en-US" sz="1200" dirty="0" smtClean="0"/>
                    </a:p>
                    <a:p>
                      <a:endParaRPr lang="en-US" sz="1200" dirty="0"/>
                    </a:p>
                  </a:txBody>
                  <a:tcPr/>
                </a:tc>
                <a:tc>
                  <a:txBody>
                    <a:bodyPr/>
                    <a:lstStyle/>
                    <a:p>
                      <a:endParaRPr lang="en-US" sz="1200" dirty="0" smtClean="0"/>
                    </a:p>
                  </a:txBody>
                  <a:tcPr/>
                </a:tc>
                <a:extLst>
                  <a:ext uri="{0D108BD9-81ED-4DB2-BD59-A6C34878D82A}">
                    <a16:rowId xmlns:a16="http://schemas.microsoft.com/office/drawing/2014/main" val="3533757098"/>
                  </a:ext>
                </a:extLst>
              </a:tr>
            </a:tbl>
          </a:graphicData>
        </a:graphic>
      </p:graphicFrame>
      <p:sp>
        <p:nvSpPr>
          <p:cNvPr id="54" name="Rectangle 53"/>
          <p:cNvSpPr/>
          <p:nvPr/>
        </p:nvSpPr>
        <p:spPr>
          <a:xfrm>
            <a:off x="2302558" y="3048278"/>
            <a:ext cx="385749" cy="423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latin typeface="+mj-lt"/>
              <a:cs typeface="Courier New" panose="02070309020205020404" pitchFamily="49" charset="0"/>
            </a:endParaRPr>
          </a:p>
        </p:txBody>
      </p:sp>
      <p:sp>
        <p:nvSpPr>
          <p:cNvPr id="55" name="Rectangle 54"/>
          <p:cNvSpPr/>
          <p:nvPr/>
        </p:nvSpPr>
        <p:spPr>
          <a:xfrm>
            <a:off x="2689969" y="3051935"/>
            <a:ext cx="400051" cy="419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baseline="-25000" dirty="0">
              <a:solidFill>
                <a:schemeClr val="tx1"/>
              </a:solidFill>
              <a:cs typeface="Courier New" panose="02070309020205020404" pitchFamily="49" charset="0"/>
            </a:endParaRPr>
          </a:p>
        </p:txBody>
      </p:sp>
      <p:sp>
        <p:nvSpPr>
          <p:cNvPr id="56" name="Isosceles Triangle 55"/>
          <p:cNvSpPr/>
          <p:nvPr/>
        </p:nvSpPr>
        <p:spPr>
          <a:xfrm>
            <a:off x="2302558" y="2892224"/>
            <a:ext cx="787461" cy="156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solidFill>
                  <a:schemeClr val="tx1"/>
                </a:solidFill>
                <a:latin typeface="+mj-lt"/>
                <a:cs typeface="Courier New" panose="02070309020205020404" pitchFamily="49" charset="0"/>
              </a:rPr>
              <a:t>a</a:t>
            </a:r>
          </a:p>
        </p:txBody>
      </p:sp>
      <p:pic>
        <p:nvPicPr>
          <p:cNvPr id="57" name="Picture 56"/>
          <p:cNvPicPr>
            <a:picLocks noChangeAspect="1"/>
          </p:cNvPicPr>
          <p:nvPr/>
        </p:nvPicPr>
        <p:blipFill>
          <a:blip r:embed="rId4"/>
          <a:stretch>
            <a:fillRect/>
          </a:stretch>
        </p:blipFill>
        <p:spPr>
          <a:xfrm>
            <a:off x="2725466" y="3098810"/>
            <a:ext cx="337731" cy="311334"/>
          </a:xfrm>
          <a:prstGeom prst="rect">
            <a:avLst/>
          </a:prstGeom>
        </p:spPr>
      </p:pic>
      <p:pic>
        <p:nvPicPr>
          <p:cNvPr id="58" name="Picture 10" descr="http://1.bp.blogspot.com/_b5KaGaoXpME/SYuBuPg7_nI/AAAAAAAAALk/turbdMqSDds/s320/Chuck_E_Chees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6137" y="3140200"/>
            <a:ext cx="245647" cy="242372"/>
          </a:xfrm>
          <a:prstGeom prst="rect">
            <a:avLst/>
          </a:prstGeom>
          <a:noFill/>
          <a:extLst>
            <a:ext uri="{909E8E84-426E-40DD-AFC4-6F175D3DCCD1}">
              <a14:hiddenFill xmlns:a14="http://schemas.microsoft.com/office/drawing/2010/main">
                <a:solidFill>
                  <a:srgbClr val="FFFFFF"/>
                </a:solidFill>
              </a14:hiddenFill>
            </a:ext>
          </a:extLst>
        </p:spPr>
      </p:pic>
      <p:sp>
        <p:nvSpPr>
          <p:cNvPr id="59" name="Rounded Rectangle 58"/>
          <p:cNvSpPr/>
          <p:nvPr/>
        </p:nvSpPr>
        <p:spPr>
          <a:xfrm>
            <a:off x="696036" y="1805534"/>
            <a:ext cx="2771854" cy="2044402"/>
          </a:xfrm>
          <a:prstGeom prst="roundRect">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Conceptual row</a:t>
            </a:r>
            <a:endParaRPr lang="en-US" dirty="0">
              <a:solidFill>
                <a:schemeClr val="tx1"/>
              </a:solidFill>
            </a:endParaRPr>
          </a:p>
        </p:txBody>
      </p:sp>
      <p:sp>
        <p:nvSpPr>
          <p:cNvPr id="13" name="Isosceles Triangle 12"/>
          <p:cNvSpPr/>
          <p:nvPr/>
        </p:nvSpPr>
        <p:spPr>
          <a:xfrm>
            <a:off x="4776325" y="5253625"/>
            <a:ext cx="3213521" cy="358737"/>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1"/>
                </a:solidFill>
                <a:latin typeface="+mj-lt"/>
                <a:cs typeface="Courier New" panose="02070309020205020404" pitchFamily="49" charset="0"/>
              </a:rPr>
              <a:t>a</a:t>
            </a:r>
            <a:endParaRPr lang="en-US" sz="2000" b="1" i="1" dirty="0">
              <a:solidFill>
                <a:schemeClr val="tx1"/>
              </a:solidFill>
              <a:latin typeface="+mj-lt"/>
              <a:cs typeface="Courier New" panose="02070309020205020404" pitchFamily="49" charset="0"/>
            </a:endParaRPr>
          </a:p>
        </p:txBody>
      </p:sp>
    </p:spTree>
    <p:extLst>
      <p:ext uri="{BB962C8B-B14F-4D97-AF65-F5344CB8AC3E}">
        <p14:creationId xmlns:p14="http://schemas.microsoft.com/office/powerpoint/2010/main" val="16778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8" grpId="0" animBg="1"/>
      <p:bldP spid="35" grpId="0"/>
      <p:bldP spid="45" grpId="0" animBg="1"/>
      <p:bldP spid="54" grpId="0" animBg="1"/>
      <p:bldP spid="55" grpId="0" animBg="1"/>
      <p:bldP spid="56" grpId="0" animBg="1"/>
      <p:bldP spid="5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Queries in Jacqueline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0284773"/>
              </p:ext>
            </p:extLst>
          </p:nvPr>
        </p:nvGraphicFramePr>
        <p:xfrm>
          <a:off x="946150" y="1903956"/>
          <a:ext cx="6446838" cy="3774440"/>
        </p:xfrm>
        <a:graphic>
          <a:graphicData uri="http://schemas.openxmlformats.org/drawingml/2006/table">
            <a:tbl>
              <a:tblPr firstRow="1" bandRow="1">
                <a:tableStyleId>{5C22544A-7EE6-4342-B048-85BDC9FD1C3A}</a:tableStyleId>
              </a:tblPr>
              <a:tblGrid>
                <a:gridCol w="1639395">
                  <a:extLst>
                    <a:ext uri="{9D8B030D-6E8A-4147-A177-3AD203B41FA5}">
                      <a16:colId xmlns:a16="http://schemas.microsoft.com/office/drawing/2014/main" val="702597029"/>
                    </a:ext>
                  </a:extLst>
                </a:gridCol>
                <a:gridCol w="1592317">
                  <a:extLst>
                    <a:ext uri="{9D8B030D-6E8A-4147-A177-3AD203B41FA5}">
                      <a16:colId xmlns:a16="http://schemas.microsoft.com/office/drawing/2014/main" val="1263066017"/>
                    </a:ext>
                  </a:extLst>
                </a:gridCol>
                <a:gridCol w="3215126">
                  <a:extLst>
                    <a:ext uri="{9D8B030D-6E8A-4147-A177-3AD203B41FA5}">
                      <a16:colId xmlns:a16="http://schemas.microsoft.com/office/drawing/2014/main" val="1504907517"/>
                    </a:ext>
                  </a:extLst>
                </a:gridCol>
              </a:tblGrid>
              <a:tr h="370840">
                <a:tc>
                  <a:txBody>
                    <a:bodyPr/>
                    <a:lstStyle/>
                    <a:p>
                      <a:r>
                        <a:rPr lang="en-US" dirty="0" smtClean="0"/>
                        <a:t>Jacqueline</a:t>
                      </a:r>
                      <a:r>
                        <a:rPr lang="en-US" baseline="0" dirty="0" smtClean="0"/>
                        <a:t> Supports</a:t>
                      </a:r>
                      <a:endParaRPr lang="en-US" dirty="0"/>
                    </a:p>
                  </a:txBody>
                  <a:tcPr/>
                </a:tc>
                <a:tc>
                  <a:txBody>
                    <a:bodyPr/>
                    <a:lstStyle/>
                    <a:p>
                      <a:r>
                        <a:rPr lang="en-US" dirty="0" smtClean="0"/>
                        <a:t>SQL</a:t>
                      </a:r>
                      <a:r>
                        <a:rPr lang="en-US" baseline="0" dirty="0" smtClean="0"/>
                        <a:t>  Implements</a:t>
                      </a:r>
                      <a:endParaRPr lang="en-US" dirty="0"/>
                    </a:p>
                  </a:txBody>
                  <a:tcPr/>
                </a:tc>
                <a:tc>
                  <a:txBody>
                    <a:bodyPr/>
                    <a:lstStyle/>
                    <a:p>
                      <a:r>
                        <a:rPr lang="en-US" dirty="0" smtClean="0"/>
                        <a:t>ORM</a:t>
                      </a:r>
                      <a:r>
                        <a:rPr lang="en-US" baseline="0" dirty="0" smtClean="0"/>
                        <a:t>  Implements</a:t>
                      </a:r>
                      <a:endParaRPr lang="en-US" dirty="0"/>
                    </a:p>
                  </a:txBody>
                  <a:tcPr/>
                </a:tc>
                <a:extLst>
                  <a:ext uri="{0D108BD9-81ED-4DB2-BD59-A6C34878D82A}">
                    <a16:rowId xmlns:a16="http://schemas.microsoft.com/office/drawing/2014/main" val="1755304199"/>
                  </a:ext>
                </a:extLst>
              </a:tr>
              <a:tr h="370840">
                <a:tc>
                  <a:txBody>
                    <a:bodyPr/>
                    <a:lstStyle/>
                    <a:p>
                      <a:r>
                        <a:rPr lang="en-US" dirty="0" smtClean="0"/>
                        <a:t>get</a:t>
                      </a:r>
                      <a:endParaRPr lang="en-US" dirty="0"/>
                    </a:p>
                  </a:txBody>
                  <a:tcPr/>
                </a:tc>
                <a:tc>
                  <a:txBody>
                    <a:bodyPr/>
                    <a:lstStyle/>
                    <a:p>
                      <a:r>
                        <a:rPr lang="en-US" dirty="0" smtClean="0"/>
                        <a:t>select</a:t>
                      </a:r>
                      <a:endParaRPr lang="en-US" dirty="0"/>
                    </a:p>
                  </a:txBody>
                  <a:tcPr/>
                </a:tc>
                <a:tc>
                  <a:txBody>
                    <a:bodyPr/>
                    <a:lstStyle/>
                    <a:p>
                      <a:r>
                        <a:rPr lang="en-US" dirty="0" err="1" smtClean="0"/>
                        <a:t>refaceting</a:t>
                      </a:r>
                      <a:endParaRPr lang="en-US" dirty="0"/>
                    </a:p>
                  </a:txBody>
                  <a:tcPr/>
                </a:tc>
                <a:extLst>
                  <a:ext uri="{0D108BD9-81ED-4DB2-BD59-A6C34878D82A}">
                    <a16:rowId xmlns:a16="http://schemas.microsoft.com/office/drawing/2014/main" val="9602462"/>
                  </a:ext>
                </a:extLst>
              </a:tr>
              <a:tr h="370840">
                <a:tc>
                  <a:txBody>
                    <a:bodyPr/>
                    <a:lstStyle/>
                    <a:p>
                      <a:r>
                        <a:rPr lang="en-US" dirty="0" smtClean="0"/>
                        <a:t>all</a:t>
                      </a:r>
                      <a:endParaRPr lang="en-US" dirty="0"/>
                    </a:p>
                  </a:txBody>
                  <a:tcPr/>
                </a:tc>
                <a:tc>
                  <a:txBody>
                    <a:bodyPr/>
                    <a:lstStyle/>
                    <a:p>
                      <a:r>
                        <a:rPr lang="en-US" dirty="0" smtClean="0"/>
                        <a:t>select</a:t>
                      </a:r>
                      <a:endParaRPr lang="en-US" dirty="0"/>
                    </a:p>
                  </a:txBody>
                  <a:tcPr/>
                </a:tc>
                <a:tc>
                  <a:txBody>
                    <a:bodyPr/>
                    <a:lstStyle/>
                    <a:p>
                      <a:r>
                        <a:rPr lang="en-US" dirty="0" err="1" smtClean="0"/>
                        <a:t>refaceting</a:t>
                      </a:r>
                      <a:endParaRPr lang="en-US" dirty="0"/>
                    </a:p>
                  </a:txBody>
                  <a:tcPr/>
                </a:tc>
                <a:extLst>
                  <a:ext uri="{0D108BD9-81ED-4DB2-BD59-A6C34878D82A}">
                    <a16:rowId xmlns:a16="http://schemas.microsoft.com/office/drawing/2014/main" val="3278199581"/>
                  </a:ext>
                </a:extLst>
              </a:tr>
              <a:tr h="370840">
                <a:tc>
                  <a:txBody>
                    <a:bodyPr/>
                    <a:lstStyle/>
                    <a:p>
                      <a:r>
                        <a:rPr lang="en-US" dirty="0" smtClean="0"/>
                        <a:t>filter</a:t>
                      </a:r>
                      <a:endParaRPr lang="en-US" dirty="0"/>
                    </a:p>
                  </a:txBody>
                  <a:tcPr/>
                </a:tc>
                <a:tc>
                  <a:txBody>
                    <a:bodyPr/>
                    <a:lstStyle/>
                    <a:p>
                      <a:r>
                        <a:rPr lang="en-US" dirty="0" smtClean="0"/>
                        <a:t>select</a:t>
                      </a:r>
                      <a:endParaRPr lang="en-US" dirty="0"/>
                    </a:p>
                  </a:txBody>
                  <a:tcPr/>
                </a:tc>
                <a:tc>
                  <a:txBody>
                    <a:bodyPr/>
                    <a:lstStyle/>
                    <a:p>
                      <a:r>
                        <a:rPr lang="en-US" dirty="0" err="1" smtClean="0"/>
                        <a:t>refaceting</a:t>
                      </a:r>
                      <a:endParaRPr lang="en-US" dirty="0"/>
                    </a:p>
                  </a:txBody>
                  <a:tcPr/>
                </a:tc>
                <a:extLst>
                  <a:ext uri="{0D108BD9-81ED-4DB2-BD59-A6C34878D82A}">
                    <a16:rowId xmlns:a16="http://schemas.microsoft.com/office/drawing/2014/main" val="538518883"/>
                  </a:ext>
                </a:extLst>
              </a:tr>
              <a:tr h="370840">
                <a:tc>
                  <a:txBody>
                    <a:bodyPr/>
                    <a:lstStyle/>
                    <a:p>
                      <a:r>
                        <a:rPr lang="en-US" dirty="0" smtClean="0"/>
                        <a:t>sort</a:t>
                      </a:r>
                      <a:endParaRPr lang="en-US" dirty="0"/>
                    </a:p>
                  </a:txBody>
                  <a:tcPr/>
                </a:tc>
                <a:tc>
                  <a:txBody>
                    <a:bodyPr/>
                    <a:lstStyle/>
                    <a:p>
                      <a:r>
                        <a:rPr lang="en-US" dirty="0" smtClean="0"/>
                        <a:t>order by</a:t>
                      </a:r>
                      <a:endParaRPr lang="en-US" dirty="0"/>
                    </a:p>
                  </a:txBody>
                  <a:tcPr/>
                </a:tc>
                <a:tc>
                  <a:txBody>
                    <a:bodyPr/>
                    <a:lstStyle/>
                    <a:p>
                      <a:r>
                        <a:rPr lang="en-US" dirty="0" err="1" smtClean="0"/>
                        <a:t>refaceting</a:t>
                      </a:r>
                      <a:endParaRPr lang="en-US" dirty="0"/>
                    </a:p>
                  </a:txBody>
                  <a:tcPr/>
                </a:tc>
                <a:extLst>
                  <a:ext uri="{0D108BD9-81ED-4DB2-BD59-A6C34878D82A}">
                    <a16:rowId xmlns:a16="http://schemas.microsoft.com/office/drawing/2014/main" val="970797612"/>
                  </a:ext>
                </a:extLst>
              </a:tr>
              <a:tr h="370840">
                <a:tc>
                  <a:txBody>
                    <a:bodyPr/>
                    <a:lstStyle/>
                    <a:p>
                      <a:r>
                        <a:rPr lang="en-US" dirty="0" smtClean="0"/>
                        <a:t>foreign keys</a:t>
                      </a:r>
                      <a:endParaRPr lang="en-US" dirty="0"/>
                    </a:p>
                  </a:txBody>
                  <a:tcPr/>
                </a:tc>
                <a:tc>
                  <a:txBody>
                    <a:bodyPr/>
                    <a:lstStyle/>
                    <a:p>
                      <a:r>
                        <a:rPr lang="en-US" dirty="0" smtClean="0"/>
                        <a:t>join</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3766812304"/>
                  </a:ext>
                </a:extLst>
              </a:tr>
              <a:tr h="370840">
                <a:tc>
                  <a:txBody>
                    <a:bodyPr/>
                    <a:lstStyle/>
                    <a:p>
                      <a:r>
                        <a:rPr lang="en-US" dirty="0" smtClean="0"/>
                        <a:t>save</a:t>
                      </a:r>
                      <a:endParaRPr lang="en-US" dirty="0"/>
                    </a:p>
                  </a:txBody>
                  <a:tcPr/>
                </a:tc>
                <a:tc>
                  <a:txBody>
                    <a:bodyPr/>
                    <a:lstStyle/>
                    <a:p>
                      <a:r>
                        <a:rPr lang="en-US" dirty="0" smtClean="0"/>
                        <a:t>delete,</a:t>
                      </a:r>
                      <a:r>
                        <a:rPr lang="en-US" baseline="0" dirty="0" smtClean="0"/>
                        <a:t> </a:t>
                      </a:r>
                      <a:r>
                        <a:rPr lang="en-US" dirty="0" smtClean="0"/>
                        <a:t>insert</a:t>
                      </a:r>
                      <a:endParaRPr lang="en-US" dirty="0"/>
                    </a:p>
                  </a:txBody>
                  <a:tcPr/>
                </a:tc>
                <a:tc>
                  <a:txBody>
                    <a:bodyPr/>
                    <a:lstStyle/>
                    <a:p>
                      <a:r>
                        <a:rPr lang="en-US" dirty="0" smtClean="0"/>
                        <a:t>turning a faceted value into multiple rows</a:t>
                      </a:r>
                      <a:endParaRPr lang="en-US" dirty="0"/>
                    </a:p>
                  </a:txBody>
                  <a:tcPr/>
                </a:tc>
                <a:extLst>
                  <a:ext uri="{0D108BD9-81ED-4DB2-BD59-A6C34878D82A}">
                    <a16:rowId xmlns:a16="http://schemas.microsoft.com/office/drawing/2014/main" val="2767700028"/>
                  </a:ext>
                </a:extLst>
              </a:tr>
              <a:tr h="370840">
                <a:tc>
                  <a:txBody>
                    <a:bodyPr/>
                    <a:lstStyle/>
                    <a:p>
                      <a:r>
                        <a:rPr lang="en-US" dirty="0" smtClean="0"/>
                        <a:t>delete</a:t>
                      </a:r>
                      <a:endParaRPr lang="en-US" dirty="0"/>
                    </a:p>
                  </a:txBody>
                  <a:tcPr/>
                </a:tc>
                <a:tc>
                  <a:txBody>
                    <a:bodyPr/>
                    <a:lstStyle/>
                    <a:p>
                      <a:r>
                        <a:rPr lang="en-US" dirty="0" smtClean="0"/>
                        <a:t>delete</a:t>
                      </a:r>
                      <a:endParaRPr lang="en-US" dirty="0"/>
                    </a:p>
                  </a:txBody>
                  <a:tcPr/>
                </a:tc>
                <a:tc>
                  <a:txBody>
                    <a:bodyPr/>
                    <a:lstStyle/>
                    <a:p>
                      <a:r>
                        <a:rPr lang="en-US" dirty="0" smtClean="0"/>
                        <a:t>keeping track of which facets to delete</a:t>
                      </a:r>
                      <a:endParaRPr lang="en-US" dirty="0"/>
                    </a:p>
                  </a:txBody>
                  <a:tcPr/>
                </a:tc>
                <a:extLst>
                  <a:ext uri="{0D108BD9-81ED-4DB2-BD59-A6C34878D82A}">
                    <a16:rowId xmlns:a16="http://schemas.microsoft.com/office/drawing/2014/main" val="3309755572"/>
                  </a:ext>
                </a:extLst>
              </a:tr>
            </a:tbl>
          </a:graphicData>
        </a:graphic>
      </p:graphicFrame>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6" name="Rounded Rectangle 5"/>
          <p:cNvSpPr/>
          <p:nvPr/>
        </p:nvSpPr>
        <p:spPr>
          <a:xfrm>
            <a:off x="946150" y="2513556"/>
            <a:ext cx="4508166" cy="1897117"/>
          </a:xfrm>
          <a:prstGeom prst="roundRect">
            <a:avLst>
              <a:gd name="adj" fmla="val 1085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54316" y="2657935"/>
            <a:ext cx="2029849" cy="1200329"/>
          </a:xfrm>
          <a:prstGeom prst="rect">
            <a:avLst/>
          </a:prstGeom>
          <a:noFill/>
        </p:spPr>
        <p:txBody>
          <a:bodyPr wrap="square" rtlCol="0">
            <a:spAutoFit/>
          </a:bodyPr>
          <a:lstStyle/>
          <a:p>
            <a:r>
              <a:rPr lang="en-US" dirty="0" smtClean="0">
                <a:solidFill>
                  <a:schemeClr val="accent2">
                    <a:lumMod val="75000"/>
                  </a:schemeClr>
                </a:solidFill>
              </a:rPr>
              <a:t>Can use SQL implementations for many queries!</a:t>
            </a:r>
            <a:endParaRPr lang="en-US" dirty="0">
              <a:solidFill>
                <a:schemeClr val="accent2">
                  <a:lumMod val="75000"/>
                </a:schemeClr>
              </a:solidFill>
            </a:endParaRPr>
          </a:p>
        </p:txBody>
      </p:sp>
    </p:spTree>
    <p:extLst>
      <p:ext uri="{BB962C8B-B14F-4D97-AF65-F5344CB8AC3E}">
        <p14:creationId xmlns:p14="http://schemas.microsoft.com/office/powerpoint/2010/main" val="37969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1026" name="Picture 2" descr="http://www.whatawaytogomovie.com/wp-content/uploads/2012/10/otte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794" y="0"/>
            <a:ext cx="102796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704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Pruning Optimization</a:t>
            </a:r>
            <a:endParaRPr lang="en-US" dirty="0"/>
          </a:p>
        </p:txBody>
      </p:sp>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9" name="Oval 8"/>
          <p:cNvSpPr/>
          <p:nvPr/>
        </p:nvSpPr>
        <p:spPr>
          <a:xfrm>
            <a:off x="3518527" y="4884185"/>
            <a:ext cx="1144913" cy="114329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300" y="3425700"/>
            <a:ext cx="2358272" cy="1477328"/>
          </a:xfrm>
          <a:prstGeom prst="rect">
            <a:avLst/>
          </a:prstGeom>
          <a:noFill/>
        </p:spPr>
        <p:txBody>
          <a:bodyPr wrap="square" rtlCol="0">
            <a:spAutoFit/>
          </a:bodyPr>
          <a:lstStyle/>
          <a:p>
            <a:r>
              <a:rPr lang="en-US" b="1" dirty="0" smtClean="0">
                <a:solidFill>
                  <a:schemeClr val="accent2">
                    <a:lumMod val="75000"/>
                  </a:schemeClr>
                </a:solidFill>
              </a:rPr>
              <a:t>Observation:</a:t>
            </a:r>
          </a:p>
          <a:p>
            <a:r>
              <a:rPr lang="en-US" dirty="0" smtClean="0">
                <a:solidFill>
                  <a:schemeClr val="accent2">
                    <a:lumMod val="75000"/>
                  </a:schemeClr>
                </a:solidFill>
              </a:rPr>
              <a:t>Framework can often (but not always) track viewer.</a:t>
            </a:r>
          </a:p>
        </p:txBody>
      </p:sp>
      <p:sp>
        <p:nvSpPr>
          <p:cNvPr id="10" name="Rectangle 9"/>
          <p:cNvSpPr/>
          <p:nvPr/>
        </p:nvSpPr>
        <p:spPr>
          <a:xfrm>
            <a:off x="3894280" y="3371075"/>
            <a:ext cx="2197598" cy="11225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Enhanced runtime</a:t>
            </a:r>
            <a:endParaRPr lang="en-US" dirty="0">
              <a:solidFill>
                <a:schemeClr val="tx1"/>
              </a:solidFill>
            </a:endParaRPr>
          </a:p>
        </p:txBody>
      </p:sp>
      <p:pic>
        <p:nvPicPr>
          <p:cNvPr id="11" name="Picture 2" descr="https://upload.wikimedia.org/wikipedia/commons/thumb/a/a0/MVC-Process.svg/2000px-MVC-Proces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752" y="2136177"/>
            <a:ext cx="3557683" cy="3913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70217" y="1881049"/>
            <a:ext cx="1449978" cy="483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Policies</a:t>
            </a:r>
            <a:endParaRPr lang="en-US" dirty="0"/>
          </a:p>
        </p:txBody>
      </p:sp>
      <p:sp>
        <p:nvSpPr>
          <p:cNvPr id="18" name="Rounded Rectangular Callout 17"/>
          <p:cNvSpPr/>
          <p:nvPr/>
        </p:nvSpPr>
        <p:spPr>
          <a:xfrm>
            <a:off x="271413" y="5019247"/>
            <a:ext cx="2898195" cy="1434567"/>
          </a:xfrm>
          <a:prstGeom prst="wedgeRoundRectCallout">
            <a:avLst>
              <a:gd name="adj1" fmla="val 77359"/>
              <a:gd name="adj2" fmla="val 40783"/>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Optimization: </a:t>
            </a:r>
            <a:r>
              <a:rPr lang="en-US" sz="2000" dirty="0" smtClean="0">
                <a:solidFill>
                  <a:schemeClr val="tx1"/>
                </a:solidFill>
              </a:rPr>
              <a:t>Can often explore fewer possible paths!</a:t>
            </a:r>
            <a:endParaRPr lang="en-US" sz="2000" dirty="0">
              <a:solidFill>
                <a:schemeClr val="tx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815" y="5848155"/>
            <a:ext cx="1409798" cy="1009845"/>
          </a:xfrm>
          <a:prstGeom prst="rect">
            <a:avLst/>
          </a:prstGeom>
        </p:spPr>
      </p:pic>
    </p:spTree>
    <p:extLst>
      <p:ext uri="{BB962C8B-B14F-4D97-AF65-F5344CB8AC3E}">
        <p14:creationId xmlns:p14="http://schemas.microsoft.com/office/powerpoint/2010/main" val="41622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2054" name="Picture 6" descr="https://i.ytimg.com/vi/6NQGZWZEaEM/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189"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946404" y="5206666"/>
            <a:ext cx="6446520" cy="285689"/>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1350" dirty="0">
                <a:solidFill>
                  <a:schemeClr val="bg1"/>
                </a:solidFill>
              </a:rPr>
              <a:t>Oil-covered </a:t>
            </a:r>
            <a:r>
              <a:rPr lang="en-US" sz="1350" dirty="0" smtClean="0">
                <a:solidFill>
                  <a:schemeClr val="bg1"/>
                </a:solidFill>
              </a:rPr>
              <a:t>otter. </a:t>
            </a:r>
            <a:r>
              <a:rPr lang="en-US" sz="1350" dirty="0">
                <a:solidFill>
                  <a:schemeClr val="bg1"/>
                </a:solidFill>
              </a:rPr>
              <a:t>(Photo from the </a:t>
            </a:r>
            <a:r>
              <a:rPr lang="en-US" sz="1350" dirty="0">
                <a:solidFill>
                  <a:schemeClr val="bg1"/>
                </a:solidFill>
                <a:hlinkClick r:id="rId4"/>
              </a:rPr>
              <a:t>Human Impact Project</a:t>
            </a:r>
            <a:r>
              <a:rPr lang="en-US" sz="1350" dirty="0">
                <a:solidFill>
                  <a:schemeClr val="bg1"/>
                </a:solidFill>
              </a:rPr>
              <a:t>)</a:t>
            </a:r>
          </a:p>
        </p:txBody>
      </p:sp>
    </p:spTree>
    <p:extLst>
      <p:ext uri="{BB962C8B-B14F-4D97-AF65-F5344CB8AC3E}">
        <p14:creationId xmlns:p14="http://schemas.microsoft.com/office/powerpoint/2010/main" val="1905477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6246" y="566123"/>
            <a:ext cx="8079638" cy="6291877"/>
          </a:xfrm>
          <a:prstGeom prst="rect">
            <a:avLst/>
          </a:prstGeom>
        </p:spPr>
      </p:pic>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11" name="Rectangle 10"/>
          <p:cNvSpPr/>
          <p:nvPr/>
        </p:nvSpPr>
        <p:spPr>
          <a:xfrm>
            <a:off x="14748" y="14748"/>
            <a:ext cx="8390021" cy="6858000"/>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07" y="311799"/>
            <a:ext cx="1557394" cy="1433483"/>
          </a:xfrm>
          <a:prstGeom prst="rect">
            <a:avLst/>
          </a:prstGeom>
        </p:spPr>
      </p:pic>
    </p:spTree>
    <p:extLst>
      <p:ext uri="{BB962C8B-B14F-4D97-AF65-F5344CB8AC3E}">
        <p14:creationId xmlns:p14="http://schemas.microsoft.com/office/powerpoint/2010/main" val="1380922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Traditional Non-Interference</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8" name="Rectangle 7"/>
          <p:cNvSpPr/>
          <p:nvPr/>
        </p:nvSpPr>
        <p:spPr>
          <a:xfrm>
            <a:off x="1225381" y="2655867"/>
            <a:ext cx="697397" cy="5903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8894" y="2646319"/>
            <a:ext cx="636467" cy="5998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885589" y="2726740"/>
            <a:ext cx="460800" cy="424783"/>
          </a:xfrm>
          <a:prstGeom prst="rect">
            <a:avLst/>
          </a:prstGeom>
        </p:spPr>
      </p:pic>
      <p:sp>
        <p:nvSpPr>
          <p:cNvPr id="11" name="Isosceles Triangle 10"/>
          <p:cNvSpPr/>
          <p:nvPr/>
        </p:nvSpPr>
        <p:spPr>
          <a:xfrm>
            <a:off x="1213259" y="2304143"/>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12"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797" y="2602049"/>
            <a:ext cx="583145" cy="5753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581665" y="2593716"/>
            <a:ext cx="4279323"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if         ==    :</a:t>
            </a:r>
            <a:endParaRPr lang="en-US" sz="2400" b="1" dirty="0">
              <a:latin typeface="Courier New" panose="02070309020205020404" pitchFamily="49" charset="0"/>
              <a:cs typeface="Courier New" panose="02070309020205020404" pitchFamily="49" charset="0"/>
            </a:endParaRPr>
          </a:p>
        </p:txBody>
      </p:sp>
      <p:sp>
        <p:nvSpPr>
          <p:cNvPr id="24" name="Content Placeholder 2"/>
          <p:cNvSpPr txBox="1">
            <a:spLocks/>
          </p:cNvSpPr>
          <p:nvPr/>
        </p:nvSpPr>
        <p:spPr>
          <a:xfrm>
            <a:off x="581665" y="3259219"/>
            <a:ext cx="3188277" cy="487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a:t>
            </a:r>
            <a:r>
              <a:rPr lang="en-US" sz="2400" b="1" dirty="0">
                <a:latin typeface="Courier New" panose="02070309020205020404" pitchFamily="49" charset="0"/>
                <a:cs typeface="Courier New" panose="02070309020205020404" pitchFamily="49" charset="0"/>
              </a:rPr>
              <a:t>1</a:t>
            </a:r>
            <a:endParaRPr lang="en-US" sz="2400" b="1" dirty="0" smtClean="0">
              <a:latin typeface="Courier New" panose="02070309020205020404" pitchFamily="49" charset="0"/>
              <a:cs typeface="Courier New" panose="02070309020205020404" pitchFamily="49" charset="0"/>
            </a:endParaRPr>
          </a:p>
        </p:txBody>
      </p:sp>
      <p:sp>
        <p:nvSpPr>
          <p:cNvPr id="30" name="Content Placeholder 2"/>
          <p:cNvSpPr txBox="1">
            <a:spLocks/>
          </p:cNvSpPr>
          <p:nvPr/>
        </p:nvSpPr>
        <p:spPr>
          <a:xfrm>
            <a:off x="3205160" y="5638130"/>
            <a:ext cx="2667000"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print {   } </a:t>
            </a:r>
            <a:endParaRPr lang="en-US" sz="2400" b="1" dirty="0">
              <a:latin typeface="Courier New" panose="02070309020205020404" pitchFamily="49" charset="0"/>
              <a:cs typeface="Courier New" panose="02070309020205020404" pitchFamily="49" charset="0"/>
            </a:endParaRPr>
          </a:p>
        </p:txBody>
      </p:sp>
      <p:sp>
        <p:nvSpPr>
          <p:cNvPr id="37" name="Down Arrow 36"/>
          <p:cNvSpPr/>
          <p:nvPr/>
        </p:nvSpPr>
        <p:spPr>
          <a:xfrm>
            <a:off x="4211953" y="5092777"/>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8" name="Content Placeholder 2"/>
          <p:cNvSpPr txBox="1">
            <a:spLocks/>
          </p:cNvSpPr>
          <p:nvPr/>
        </p:nvSpPr>
        <p:spPr>
          <a:xfrm>
            <a:off x="3205160" y="6114143"/>
            <a:ext cx="2667000"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0</a:t>
            </a:r>
            <a:endParaRPr lang="en-US" sz="2400" b="1" dirty="0">
              <a:latin typeface="Courier New" panose="02070309020205020404" pitchFamily="49" charset="0"/>
              <a:cs typeface="Courier New" panose="02070309020205020404" pitchFamily="49" charset="0"/>
            </a:endParaRPr>
          </a:p>
        </p:txBody>
      </p:sp>
      <p:sp>
        <p:nvSpPr>
          <p:cNvPr id="39" name="Down Arrow 38"/>
          <p:cNvSpPr/>
          <p:nvPr/>
        </p:nvSpPr>
        <p:spPr>
          <a:xfrm rot="18936831">
            <a:off x="3001756" y="3711819"/>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7" name="Rectangle 46"/>
          <p:cNvSpPr/>
          <p:nvPr/>
        </p:nvSpPr>
        <p:spPr>
          <a:xfrm>
            <a:off x="3946362" y="4400351"/>
            <a:ext cx="586262" cy="5750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New" panose="02070309020205020404" pitchFamily="49" charset="0"/>
                <a:cs typeface="Courier New" panose="02070309020205020404" pitchFamily="49" charset="0"/>
              </a:rPr>
              <a:t>0</a:t>
            </a:r>
            <a:endParaRPr lang="en-US" sz="2400" b="1" dirty="0">
              <a:solidFill>
                <a:schemeClr val="tx1"/>
              </a:solidFill>
              <a:latin typeface="Courier New" panose="02070309020205020404" pitchFamily="49" charset="0"/>
              <a:cs typeface="Courier New" panose="02070309020205020404" pitchFamily="49" charset="0"/>
            </a:endParaRPr>
          </a:p>
        </p:txBody>
      </p:sp>
      <p:sp>
        <p:nvSpPr>
          <p:cNvPr id="48" name="Rectangle 47"/>
          <p:cNvSpPr/>
          <p:nvPr/>
        </p:nvSpPr>
        <p:spPr>
          <a:xfrm>
            <a:off x="4532624" y="4385001"/>
            <a:ext cx="653736" cy="5722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New" panose="02070309020205020404" pitchFamily="49" charset="0"/>
                <a:cs typeface="Courier New" panose="02070309020205020404" pitchFamily="49" charset="0"/>
              </a:rPr>
              <a:t>1</a:t>
            </a:r>
            <a:endParaRPr lang="en-US" sz="2400" b="1" dirty="0">
              <a:solidFill>
                <a:schemeClr val="tx1"/>
              </a:solidFill>
              <a:latin typeface="Courier New" panose="02070309020205020404" pitchFamily="49" charset="0"/>
              <a:cs typeface="Courier New" panose="02070309020205020404" pitchFamily="49" charset="0"/>
            </a:endParaRPr>
          </a:p>
        </p:txBody>
      </p:sp>
      <p:sp>
        <p:nvSpPr>
          <p:cNvPr id="49" name="Isosceles Triangle 48"/>
          <p:cNvSpPr/>
          <p:nvPr/>
        </p:nvSpPr>
        <p:spPr>
          <a:xfrm>
            <a:off x="3926989" y="4042824"/>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sp>
        <p:nvSpPr>
          <p:cNvPr id="51" name="Down Arrow 50"/>
          <p:cNvSpPr/>
          <p:nvPr/>
        </p:nvSpPr>
        <p:spPr>
          <a:xfrm rot="2312451">
            <a:off x="5331318" y="3711818"/>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52" name="Rectangle 51"/>
          <p:cNvSpPr/>
          <p:nvPr/>
        </p:nvSpPr>
        <p:spPr>
          <a:xfrm>
            <a:off x="5677676" y="2658991"/>
            <a:ext cx="651683" cy="5872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71189" y="2646319"/>
            <a:ext cx="636467" cy="5998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3"/>
          <a:stretch>
            <a:fillRect/>
          </a:stretch>
        </p:blipFill>
        <p:spPr>
          <a:xfrm>
            <a:off x="6337884" y="2726740"/>
            <a:ext cx="460800" cy="424783"/>
          </a:xfrm>
          <a:prstGeom prst="rect">
            <a:avLst/>
          </a:prstGeom>
        </p:spPr>
      </p:pic>
      <p:sp>
        <p:nvSpPr>
          <p:cNvPr id="55" name="Isosceles Triangle 54"/>
          <p:cNvSpPr/>
          <p:nvPr/>
        </p:nvSpPr>
        <p:spPr>
          <a:xfrm>
            <a:off x="5665554" y="2304143"/>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56"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092" y="2602049"/>
            <a:ext cx="583145" cy="575370"/>
          </a:xfrm>
          <a:prstGeom prst="rect">
            <a:avLst/>
          </a:prstGeom>
          <a:noFill/>
          <a:extLst>
            <a:ext uri="{909E8E84-426E-40DD-AFC4-6F175D3DCCD1}">
              <a14:hiddenFill xmlns:a14="http://schemas.microsoft.com/office/drawing/2010/main">
                <a:solidFill>
                  <a:srgbClr val="FFFFFF"/>
                </a:solidFill>
              </a14:hiddenFill>
            </a:ext>
          </a:extLst>
        </p:spPr>
      </p:pic>
      <p:sp>
        <p:nvSpPr>
          <p:cNvPr id="57" name="Content Placeholder 2"/>
          <p:cNvSpPr txBox="1">
            <a:spLocks/>
          </p:cNvSpPr>
          <p:nvPr/>
        </p:nvSpPr>
        <p:spPr>
          <a:xfrm>
            <a:off x="5033960" y="2623203"/>
            <a:ext cx="4279323"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if         ==    :</a:t>
            </a:r>
            <a:endParaRPr lang="en-US" sz="2400" b="1" dirty="0">
              <a:latin typeface="Courier New" panose="02070309020205020404" pitchFamily="49" charset="0"/>
              <a:cs typeface="Courier New" panose="02070309020205020404" pitchFamily="49" charset="0"/>
            </a:endParaRPr>
          </a:p>
        </p:txBody>
      </p:sp>
      <p:sp>
        <p:nvSpPr>
          <p:cNvPr id="59" name="Content Placeholder 2"/>
          <p:cNvSpPr txBox="1">
            <a:spLocks/>
          </p:cNvSpPr>
          <p:nvPr/>
        </p:nvSpPr>
        <p:spPr>
          <a:xfrm>
            <a:off x="5033960" y="3259218"/>
            <a:ext cx="3499445" cy="5550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1</a:t>
            </a:r>
          </a:p>
        </p:txBody>
      </p:sp>
      <p:pic>
        <p:nvPicPr>
          <p:cNvPr id="9218" name="Picture 2" descr="http://www.vimarketingandbranding.com/wp-content/uploads/2014/11/1024px-Pizza_Hut_logo.svg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829" y="2660052"/>
            <a:ext cx="516787" cy="5167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thumb/7/74/Dominos_pizza_logo.svg/2000px-Dominos_pizza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8006" y="2694036"/>
            <a:ext cx="531022" cy="53102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539417" y="4338306"/>
            <a:ext cx="2730247" cy="1631216"/>
          </a:xfrm>
          <a:prstGeom prst="rect">
            <a:avLst/>
          </a:prstGeom>
          <a:noFill/>
        </p:spPr>
        <p:txBody>
          <a:bodyPr wrap="square" rtlCol="0">
            <a:spAutoFit/>
          </a:bodyPr>
          <a:lstStyle/>
          <a:p>
            <a:r>
              <a:rPr lang="en-US" sz="2000" b="1" dirty="0" smtClean="0">
                <a:solidFill>
                  <a:srgbClr val="C00000"/>
                </a:solidFill>
              </a:rPr>
              <a:t>Challenge: </a:t>
            </a:r>
            <a:r>
              <a:rPr lang="en-US" sz="2000" dirty="0" smtClean="0">
                <a:solidFill>
                  <a:srgbClr val="C00000"/>
                </a:solidFill>
              </a:rPr>
              <a:t> Compute labels from program—may have dependencies on secret values!</a:t>
            </a:r>
            <a:endParaRPr lang="en-US" sz="2000" dirty="0">
              <a:solidFill>
                <a:srgbClr val="C00000"/>
              </a:solidFill>
            </a:endParaRPr>
          </a:p>
        </p:txBody>
      </p:sp>
      <p:sp>
        <p:nvSpPr>
          <p:cNvPr id="61" name="Oval 60"/>
          <p:cNvSpPr/>
          <p:nvPr/>
        </p:nvSpPr>
        <p:spPr>
          <a:xfrm>
            <a:off x="4302229" y="4082689"/>
            <a:ext cx="504784" cy="4690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63855" y="1688546"/>
            <a:ext cx="8077200" cy="461665"/>
          </a:xfrm>
          <a:prstGeom prst="rect">
            <a:avLst/>
          </a:prstGeom>
          <a:noFill/>
        </p:spPr>
        <p:txBody>
          <a:bodyPr wrap="square" rtlCol="0">
            <a:spAutoFit/>
          </a:bodyPr>
          <a:lstStyle/>
          <a:p>
            <a:pPr algn="ctr"/>
            <a:r>
              <a:rPr lang="en-US" sz="2400" dirty="0" smtClean="0">
                <a:latin typeface="+mj-lt"/>
              </a:rPr>
              <a:t>Secret values should not affect public output.</a:t>
            </a:r>
            <a:endParaRPr lang="en-US" sz="2400" dirty="0">
              <a:latin typeface="+mj-lt"/>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4689" y="5502723"/>
            <a:ext cx="584644" cy="746827"/>
          </a:xfrm>
          <a:prstGeom prst="rect">
            <a:avLst/>
          </a:prstGeom>
        </p:spPr>
      </p:pic>
      <p:sp>
        <p:nvSpPr>
          <p:cNvPr id="35" name="TextBox 34"/>
          <p:cNvSpPr txBox="1"/>
          <p:nvPr/>
        </p:nvSpPr>
        <p:spPr>
          <a:xfrm>
            <a:off x="1482350" y="2348686"/>
            <a:ext cx="774136" cy="369332"/>
          </a:xfrm>
          <a:prstGeom prst="rect">
            <a:avLst/>
          </a:prstGeom>
          <a:noFill/>
        </p:spPr>
        <p:txBody>
          <a:bodyPr wrap="square" rtlCol="0">
            <a:spAutoFit/>
          </a:bodyPr>
          <a:lstStyle/>
          <a:p>
            <a:r>
              <a:rPr lang="en-US" i="1" dirty="0" smtClean="0"/>
              <a:t>guest</a:t>
            </a:r>
          </a:p>
        </p:txBody>
      </p:sp>
      <p:sp>
        <p:nvSpPr>
          <p:cNvPr id="36" name="TextBox 35"/>
          <p:cNvSpPr txBox="1"/>
          <p:nvPr/>
        </p:nvSpPr>
        <p:spPr>
          <a:xfrm>
            <a:off x="5969883" y="2374752"/>
            <a:ext cx="774136" cy="369332"/>
          </a:xfrm>
          <a:prstGeom prst="rect">
            <a:avLst/>
          </a:prstGeom>
          <a:noFill/>
        </p:spPr>
        <p:txBody>
          <a:bodyPr wrap="square" rtlCol="0">
            <a:spAutoFit/>
          </a:bodyPr>
          <a:lstStyle/>
          <a:p>
            <a:r>
              <a:rPr lang="en-US" i="1" dirty="0" smtClean="0"/>
              <a:t>guest</a:t>
            </a:r>
          </a:p>
        </p:txBody>
      </p:sp>
      <p:sp>
        <p:nvSpPr>
          <p:cNvPr id="40" name="TextBox 39"/>
          <p:cNvSpPr txBox="1"/>
          <p:nvPr/>
        </p:nvSpPr>
        <p:spPr>
          <a:xfrm>
            <a:off x="4223426" y="4121888"/>
            <a:ext cx="774136" cy="369332"/>
          </a:xfrm>
          <a:prstGeom prst="rect">
            <a:avLst/>
          </a:prstGeom>
          <a:noFill/>
        </p:spPr>
        <p:txBody>
          <a:bodyPr wrap="square" rtlCol="0">
            <a:spAutoFit/>
          </a:bodyPr>
          <a:lstStyle/>
          <a:p>
            <a:r>
              <a:rPr lang="en-US" i="1" dirty="0" smtClean="0"/>
              <a:t>guest</a:t>
            </a:r>
          </a:p>
        </p:txBody>
      </p:sp>
    </p:spTree>
    <p:extLst>
      <p:ext uri="{BB962C8B-B14F-4D97-AF65-F5344CB8AC3E}">
        <p14:creationId xmlns:p14="http://schemas.microsoft.com/office/powerpoint/2010/main" val="171008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24" grpId="0"/>
      <p:bldP spid="30" grpId="0"/>
      <p:bldP spid="37" grpId="0" animBg="1"/>
      <p:bldP spid="38" grpId="0"/>
      <p:bldP spid="39" grpId="0" animBg="1"/>
      <p:bldP spid="47" grpId="0" animBg="1"/>
      <p:bldP spid="48" grpId="0" animBg="1"/>
      <p:bldP spid="49" grpId="0" animBg="1"/>
      <p:bldP spid="51" grpId="0" animBg="1"/>
      <p:bldP spid="52" grpId="0" animBg="1"/>
      <p:bldP spid="53" grpId="0" animBg="1"/>
      <p:bldP spid="55" grpId="0" animBg="1"/>
      <p:bldP spid="57" grpId="0"/>
      <p:bldP spid="59" grpId="0"/>
      <p:bldP spid="64" grpId="0"/>
      <p:bldP spid="61" grpId="0" animBg="1"/>
      <p:bldP spid="35" grpId="0"/>
      <p:bldP spid="36"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8" name="Rectangle 7"/>
          <p:cNvSpPr/>
          <p:nvPr/>
        </p:nvSpPr>
        <p:spPr>
          <a:xfrm>
            <a:off x="1538003" y="2409124"/>
            <a:ext cx="697397" cy="5903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1516" y="2399576"/>
            <a:ext cx="636467" cy="5998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198211" y="2479997"/>
            <a:ext cx="460800" cy="424783"/>
          </a:xfrm>
          <a:prstGeom prst="rect">
            <a:avLst/>
          </a:prstGeom>
        </p:spPr>
      </p:pic>
      <p:sp>
        <p:nvSpPr>
          <p:cNvPr id="11" name="Isosceles Triangle 10"/>
          <p:cNvSpPr/>
          <p:nvPr/>
        </p:nvSpPr>
        <p:spPr>
          <a:xfrm>
            <a:off x="1539328" y="2057400"/>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12"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419" y="2355306"/>
            <a:ext cx="583145" cy="5753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894287" y="2446989"/>
            <a:ext cx="4279323"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if         ==    :</a:t>
            </a:r>
            <a:endParaRPr lang="en-US" sz="2400" b="1" dirty="0">
              <a:latin typeface="Courier New" panose="02070309020205020404" pitchFamily="49" charset="0"/>
              <a:cs typeface="Courier New" panose="02070309020205020404" pitchFamily="49" charset="0"/>
            </a:endParaRPr>
          </a:p>
        </p:txBody>
      </p:sp>
      <p:sp>
        <p:nvSpPr>
          <p:cNvPr id="24" name="Content Placeholder 2"/>
          <p:cNvSpPr txBox="1">
            <a:spLocks/>
          </p:cNvSpPr>
          <p:nvPr/>
        </p:nvSpPr>
        <p:spPr>
          <a:xfrm>
            <a:off x="894287" y="3012476"/>
            <a:ext cx="3188277" cy="487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a:t>
            </a:r>
            <a:r>
              <a:rPr lang="en-US" sz="2400" b="1" dirty="0">
                <a:latin typeface="Courier New" panose="02070309020205020404" pitchFamily="49" charset="0"/>
                <a:cs typeface="Courier New" panose="02070309020205020404" pitchFamily="49" charset="0"/>
              </a:rPr>
              <a:t>1</a:t>
            </a:r>
            <a:endParaRPr lang="en-US" sz="2400" b="1" dirty="0" smtClean="0">
              <a:latin typeface="Courier New" panose="02070309020205020404" pitchFamily="49" charset="0"/>
              <a:cs typeface="Courier New" panose="02070309020205020404" pitchFamily="49" charset="0"/>
            </a:endParaRPr>
          </a:p>
        </p:txBody>
      </p:sp>
      <p:sp>
        <p:nvSpPr>
          <p:cNvPr id="30" name="Content Placeholder 2"/>
          <p:cNvSpPr txBox="1">
            <a:spLocks/>
          </p:cNvSpPr>
          <p:nvPr/>
        </p:nvSpPr>
        <p:spPr>
          <a:xfrm>
            <a:off x="3176584" y="5391387"/>
            <a:ext cx="2667000"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print {   } </a:t>
            </a:r>
            <a:endParaRPr lang="en-US" sz="2400" b="1" dirty="0">
              <a:latin typeface="Courier New" panose="02070309020205020404" pitchFamily="49" charset="0"/>
              <a:cs typeface="Courier New" panose="02070309020205020404" pitchFamily="49" charset="0"/>
            </a:endParaRPr>
          </a:p>
        </p:txBody>
      </p:sp>
      <p:sp>
        <p:nvSpPr>
          <p:cNvPr id="37" name="Down Arrow 36"/>
          <p:cNvSpPr/>
          <p:nvPr/>
        </p:nvSpPr>
        <p:spPr>
          <a:xfrm>
            <a:off x="4183377" y="4846034"/>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8" name="Content Placeholder 2"/>
          <p:cNvSpPr txBox="1">
            <a:spLocks/>
          </p:cNvSpPr>
          <p:nvPr/>
        </p:nvSpPr>
        <p:spPr>
          <a:xfrm>
            <a:off x="3176584" y="5867400"/>
            <a:ext cx="2667000"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Courier New" panose="02070309020205020404" pitchFamily="49" charset="0"/>
                <a:cs typeface="Courier New" panose="02070309020205020404" pitchFamily="49" charset="0"/>
              </a:rPr>
              <a:t>0</a:t>
            </a:r>
            <a:endParaRPr lang="en-US" sz="2400" b="1" dirty="0">
              <a:latin typeface="Courier New" panose="02070309020205020404" pitchFamily="49" charset="0"/>
              <a:cs typeface="Courier New" panose="02070309020205020404" pitchFamily="49" charset="0"/>
            </a:endParaRPr>
          </a:p>
        </p:txBody>
      </p:sp>
      <p:sp>
        <p:nvSpPr>
          <p:cNvPr id="39" name="Down Arrow 38"/>
          <p:cNvSpPr/>
          <p:nvPr/>
        </p:nvSpPr>
        <p:spPr>
          <a:xfrm rot="18936831">
            <a:off x="3205194" y="3465076"/>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7" name="Rectangle 46"/>
          <p:cNvSpPr/>
          <p:nvPr/>
        </p:nvSpPr>
        <p:spPr>
          <a:xfrm>
            <a:off x="3917786" y="4153608"/>
            <a:ext cx="586262" cy="5750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New" panose="02070309020205020404" pitchFamily="49" charset="0"/>
                <a:cs typeface="Courier New" panose="02070309020205020404" pitchFamily="49" charset="0"/>
              </a:rPr>
              <a:t>0</a:t>
            </a:r>
            <a:endParaRPr lang="en-US" sz="2400" b="1" dirty="0">
              <a:solidFill>
                <a:schemeClr val="tx1"/>
              </a:solidFill>
              <a:latin typeface="Courier New" panose="02070309020205020404" pitchFamily="49" charset="0"/>
              <a:cs typeface="Courier New" panose="02070309020205020404" pitchFamily="49" charset="0"/>
            </a:endParaRPr>
          </a:p>
        </p:txBody>
      </p:sp>
      <p:sp>
        <p:nvSpPr>
          <p:cNvPr id="48" name="Rectangle 47"/>
          <p:cNvSpPr/>
          <p:nvPr/>
        </p:nvSpPr>
        <p:spPr>
          <a:xfrm>
            <a:off x="4504048" y="4138258"/>
            <a:ext cx="653736" cy="5722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New" panose="02070309020205020404" pitchFamily="49" charset="0"/>
                <a:cs typeface="Courier New" panose="02070309020205020404" pitchFamily="49" charset="0"/>
              </a:rPr>
              <a:t>1</a:t>
            </a:r>
            <a:endParaRPr lang="en-US" sz="2400" b="1" dirty="0">
              <a:solidFill>
                <a:schemeClr val="tx1"/>
              </a:solidFill>
              <a:latin typeface="Courier New" panose="02070309020205020404" pitchFamily="49" charset="0"/>
              <a:cs typeface="Courier New" panose="02070309020205020404" pitchFamily="49" charset="0"/>
            </a:endParaRPr>
          </a:p>
        </p:txBody>
      </p:sp>
      <p:sp>
        <p:nvSpPr>
          <p:cNvPr id="49" name="Isosceles Triangle 48"/>
          <p:cNvSpPr/>
          <p:nvPr/>
        </p:nvSpPr>
        <p:spPr>
          <a:xfrm>
            <a:off x="3898413" y="3796081"/>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sp>
        <p:nvSpPr>
          <p:cNvPr id="51" name="Down Arrow 50"/>
          <p:cNvSpPr/>
          <p:nvPr/>
        </p:nvSpPr>
        <p:spPr>
          <a:xfrm rot="2312451">
            <a:off x="5302742" y="3465075"/>
            <a:ext cx="668478" cy="55779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52" name="Rectangle 51"/>
          <p:cNvSpPr/>
          <p:nvPr/>
        </p:nvSpPr>
        <p:spPr>
          <a:xfrm>
            <a:off x="5649100" y="2412248"/>
            <a:ext cx="651683" cy="5872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42613" y="2399576"/>
            <a:ext cx="636467" cy="5998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3"/>
          <a:stretch>
            <a:fillRect/>
          </a:stretch>
        </p:blipFill>
        <p:spPr>
          <a:xfrm>
            <a:off x="6309308" y="2479997"/>
            <a:ext cx="460800" cy="424783"/>
          </a:xfrm>
          <a:prstGeom prst="rect">
            <a:avLst/>
          </a:prstGeom>
        </p:spPr>
      </p:pic>
      <p:sp>
        <p:nvSpPr>
          <p:cNvPr id="55" name="Isosceles Triangle 54"/>
          <p:cNvSpPr/>
          <p:nvPr/>
        </p:nvSpPr>
        <p:spPr>
          <a:xfrm>
            <a:off x="5636978" y="2057400"/>
            <a:ext cx="1259371" cy="35172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latin typeface="+mj-lt"/>
              <a:cs typeface="Courier New" panose="02070309020205020404" pitchFamily="49" charset="0"/>
            </a:endParaRPr>
          </a:p>
        </p:txBody>
      </p:sp>
      <p:pic>
        <p:nvPicPr>
          <p:cNvPr id="56" name="Picture 10" descr="http://1.bp.blogspot.com/_b5KaGaoXpME/SYuBuPg7_nI/AAAAAAAAALk/turbdMqSDds/s320/Chuck_E_Cheese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0516" y="2355306"/>
            <a:ext cx="583145" cy="575370"/>
          </a:xfrm>
          <a:prstGeom prst="rect">
            <a:avLst/>
          </a:prstGeom>
          <a:noFill/>
          <a:extLst>
            <a:ext uri="{909E8E84-426E-40DD-AFC4-6F175D3DCCD1}">
              <a14:hiddenFill xmlns:a14="http://schemas.microsoft.com/office/drawing/2010/main">
                <a:solidFill>
                  <a:srgbClr val="FFFFFF"/>
                </a:solidFill>
              </a14:hiddenFill>
            </a:ext>
          </a:extLst>
        </p:spPr>
      </p:pic>
      <p:sp>
        <p:nvSpPr>
          <p:cNvPr id="57" name="Content Placeholder 2"/>
          <p:cNvSpPr txBox="1">
            <a:spLocks/>
          </p:cNvSpPr>
          <p:nvPr/>
        </p:nvSpPr>
        <p:spPr>
          <a:xfrm>
            <a:off x="5005384" y="2294589"/>
            <a:ext cx="4279323" cy="507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if         ==    :</a:t>
            </a:r>
            <a:endParaRPr lang="en-US" sz="2400" b="1" dirty="0">
              <a:latin typeface="Courier New" panose="02070309020205020404" pitchFamily="49" charset="0"/>
              <a:cs typeface="Courier New" panose="02070309020205020404" pitchFamily="49" charset="0"/>
            </a:endParaRPr>
          </a:p>
        </p:txBody>
      </p:sp>
      <p:sp>
        <p:nvSpPr>
          <p:cNvPr id="59" name="Content Placeholder 2"/>
          <p:cNvSpPr txBox="1">
            <a:spLocks/>
          </p:cNvSpPr>
          <p:nvPr/>
        </p:nvSpPr>
        <p:spPr>
          <a:xfrm>
            <a:off x="5105400" y="3012475"/>
            <a:ext cx="3499445" cy="5550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userCount</a:t>
            </a:r>
            <a:r>
              <a:rPr lang="en-US" sz="2400" b="1" dirty="0" smtClean="0">
                <a:latin typeface="Courier New" panose="02070309020205020404" pitchFamily="49" charset="0"/>
                <a:cs typeface="Courier New" panose="02070309020205020404" pitchFamily="49" charset="0"/>
              </a:rPr>
              <a:t> += 1</a:t>
            </a:r>
          </a:p>
        </p:txBody>
      </p:sp>
      <p:pic>
        <p:nvPicPr>
          <p:cNvPr id="9218" name="Picture 2" descr="http://www.vimarketingandbranding.com/wp-content/uploads/2014/11/1024px-Pizza_Hut_logo.svg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451" y="2413309"/>
            <a:ext cx="516787" cy="5167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thumb/7/74/Dominos_pizza_logo.svg/2000px-Dominos_pizza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9430" y="2447293"/>
            <a:ext cx="531022" cy="53102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538784" y="4091563"/>
            <a:ext cx="2777925" cy="1631216"/>
          </a:xfrm>
          <a:prstGeom prst="rect">
            <a:avLst/>
          </a:prstGeom>
          <a:noFill/>
        </p:spPr>
        <p:txBody>
          <a:bodyPr wrap="square" rtlCol="0">
            <a:spAutoFit/>
          </a:bodyPr>
          <a:lstStyle/>
          <a:p>
            <a:r>
              <a:rPr lang="en-US" sz="2000" b="1" dirty="0" smtClean="0"/>
              <a:t>Theorem: </a:t>
            </a:r>
            <a:endParaRPr lang="en-US" sz="2000" dirty="0"/>
          </a:p>
          <a:p>
            <a:r>
              <a:rPr lang="en-US" sz="2000" dirty="0" smtClean="0"/>
              <a:t>All executions where </a:t>
            </a:r>
            <a:r>
              <a:rPr lang="en-US" sz="2000" b="1" i="1" dirty="0" smtClean="0"/>
              <a:t>guest</a:t>
            </a:r>
            <a:r>
              <a:rPr lang="en-US" sz="2000" b="1" dirty="0" smtClean="0"/>
              <a:t> must be public </a:t>
            </a:r>
            <a:r>
              <a:rPr lang="en-US" sz="2000" dirty="0" smtClean="0"/>
              <a:t>produce equivalent outputs. </a:t>
            </a:r>
            <a:endParaRPr lang="en-US" sz="2000" dirty="0"/>
          </a:p>
        </p:txBody>
      </p:sp>
      <p:sp>
        <p:nvSpPr>
          <p:cNvPr id="36" name="TextBox 35"/>
          <p:cNvSpPr txBox="1"/>
          <p:nvPr/>
        </p:nvSpPr>
        <p:spPr>
          <a:xfrm>
            <a:off x="5553299" y="5736499"/>
            <a:ext cx="2551034" cy="923330"/>
          </a:xfrm>
          <a:prstGeom prst="rect">
            <a:avLst/>
          </a:prstGeom>
          <a:noFill/>
        </p:spPr>
        <p:txBody>
          <a:bodyPr wrap="square" rtlCol="0">
            <a:spAutoFit/>
          </a:bodyPr>
          <a:lstStyle/>
          <a:p>
            <a:r>
              <a:rPr lang="en-US" dirty="0" smtClean="0">
                <a:solidFill>
                  <a:schemeClr val="accent2"/>
                </a:solidFill>
              </a:rPr>
              <a:t>Can’t tell apart secret values that require </a:t>
            </a:r>
            <a:r>
              <a:rPr lang="en-US" i="1" dirty="0" smtClean="0">
                <a:solidFill>
                  <a:schemeClr val="accent2"/>
                </a:solidFill>
              </a:rPr>
              <a:t>guest</a:t>
            </a:r>
            <a:r>
              <a:rPr lang="en-US" dirty="0" smtClean="0">
                <a:solidFill>
                  <a:schemeClr val="accent2"/>
                </a:solidFill>
              </a:rPr>
              <a:t> to be public.</a:t>
            </a:r>
            <a:endParaRPr lang="en-US" dirty="0">
              <a:solidFill>
                <a:schemeClr val="accent2"/>
              </a:solidFill>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118" y="5255980"/>
            <a:ext cx="584644" cy="746827"/>
          </a:xfrm>
          <a:prstGeom prst="rect">
            <a:avLst/>
          </a:prstGeom>
        </p:spPr>
      </p:pic>
      <p:sp>
        <p:nvSpPr>
          <p:cNvPr id="2" name="Title 1"/>
          <p:cNvSpPr>
            <a:spLocks noGrp="1"/>
          </p:cNvSpPr>
          <p:nvPr>
            <p:ph type="title"/>
          </p:nvPr>
        </p:nvSpPr>
        <p:spPr/>
        <p:txBody>
          <a:bodyPr/>
          <a:lstStyle/>
          <a:p>
            <a:r>
              <a:rPr lang="en-US" dirty="0" smtClean="0"/>
              <a:t>Policy-Agnostic Non-Interference</a:t>
            </a:r>
            <a:endParaRPr lang="en-US" dirty="0"/>
          </a:p>
        </p:txBody>
      </p:sp>
      <p:sp>
        <p:nvSpPr>
          <p:cNvPr id="33" name="TextBox 32"/>
          <p:cNvSpPr txBox="1"/>
          <p:nvPr/>
        </p:nvSpPr>
        <p:spPr>
          <a:xfrm>
            <a:off x="1802618" y="2131475"/>
            <a:ext cx="774136" cy="369332"/>
          </a:xfrm>
          <a:prstGeom prst="rect">
            <a:avLst/>
          </a:prstGeom>
          <a:noFill/>
        </p:spPr>
        <p:txBody>
          <a:bodyPr wrap="square" rtlCol="0">
            <a:spAutoFit/>
          </a:bodyPr>
          <a:lstStyle/>
          <a:p>
            <a:r>
              <a:rPr lang="en-US" i="1" dirty="0" smtClean="0"/>
              <a:t>guest</a:t>
            </a:r>
          </a:p>
        </p:txBody>
      </p:sp>
      <p:sp>
        <p:nvSpPr>
          <p:cNvPr id="34" name="TextBox 33"/>
          <p:cNvSpPr txBox="1"/>
          <p:nvPr/>
        </p:nvSpPr>
        <p:spPr>
          <a:xfrm>
            <a:off x="5932327" y="2131475"/>
            <a:ext cx="774136" cy="369332"/>
          </a:xfrm>
          <a:prstGeom prst="rect">
            <a:avLst/>
          </a:prstGeom>
          <a:noFill/>
        </p:spPr>
        <p:txBody>
          <a:bodyPr wrap="square" rtlCol="0">
            <a:spAutoFit/>
          </a:bodyPr>
          <a:lstStyle/>
          <a:p>
            <a:r>
              <a:rPr lang="en-US" i="1" dirty="0" smtClean="0"/>
              <a:t>guest</a:t>
            </a:r>
          </a:p>
        </p:txBody>
      </p:sp>
      <p:sp>
        <p:nvSpPr>
          <p:cNvPr id="35" name="TextBox 34"/>
          <p:cNvSpPr txBox="1"/>
          <p:nvPr/>
        </p:nvSpPr>
        <p:spPr>
          <a:xfrm>
            <a:off x="4210917" y="3827494"/>
            <a:ext cx="774136" cy="369332"/>
          </a:xfrm>
          <a:prstGeom prst="rect">
            <a:avLst/>
          </a:prstGeom>
          <a:noFill/>
        </p:spPr>
        <p:txBody>
          <a:bodyPr wrap="square" rtlCol="0">
            <a:spAutoFit/>
          </a:bodyPr>
          <a:lstStyle/>
          <a:p>
            <a:r>
              <a:rPr lang="en-US" i="1" dirty="0" smtClean="0"/>
              <a:t>guest</a:t>
            </a:r>
          </a:p>
        </p:txBody>
      </p:sp>
    </p:spTree>
    <p:extLst>
      <p:ext uri="{BB962C8B-B14F-4D97-AF65-F5344CB8AC3E}">
        <p14:creationId xmlns:p14="http://schemas.microsoft.com/office/powerpoint/2010/main" val="383809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1026" name="Picture 2" descr="https://s3.amazonaws.com/media.812.ids/1720_otter_pic_7we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9" y="1"/>
            <a:ext cx="9048398" cy="686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62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Studies</a:t>
            </a:r>
            <a:endParaRPr lang="en-US" dirty="0"/>
          </a:p>
        </p:txBody>
      </p:sp>
      <p:pic>
        <p:nvPicPr>
          <p:cNvPr id="5" name="Content Placeholder 4" descr="external image Classroom.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3828" y="1993321"/>
            <a:ext cx="1524728" cy="1555845"/>
          </a:xfrm>
        </p:spPr>
      </p:pic>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6" name="Picture 5" descr="Istituto comprensivo Alto Verbano » Blog Archive » Chiarimenti sul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961" y="1993321"/>
            <a:ext cx="1503528" cy="1503528"/>
          </a:xfrm>
          <a:prstGeom prst="rect">
            <a:avLst/>
          </a:prstGeom>
        </p:spPr>
      </p:pic>
      <p:pic>
        <p:nvPicPr>
          <p:cNvPr id="7" name="Picture 6" descr="Presentations that have been made are available here: 10X , 10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506" y="2055070"/>
            <a:ext cx="1271090" cy="1441779"/>
          </a:xfrm>
          <a:prstGeom prst="rect">
            <a:avLst/>
          </a:prstGeom>
        </p:spPr>
      </p:pic>
      <p:sp>
        <p:nvSpPr>
          <p:cNvPr id="8" name="TextBox 7"/>
          <p:cNvSpPr txBox="1"/>
          <p:nvPr/>
        </p:nvSpPr>
        <p:spPr>
          <a:xfrm>
            <a:off x="946404" y="3549166"/>
            <a:ext cx="1905978" cy="830997"/>
          </a:xfrm>
          <a:prstGeom prst="rect">
            <a:avLst/>
          </a:prstGeom>
          <a:noFill/>
        </p:spPr>
        <p:txBody>
          <a:bodyPr wrap="square" rtlCol="0">
            <a:spAutoFit/>
          </a:bodyPr>
          <a:lstStyle/>
          <a:p>
            <a:pPr algn="ctr"/>
            <a:r>
              <a:rPr lang="en-US" sz="2400" dirty="0" smtClean="0"/>
              <a:t>Course manager</a:t>
            </a:r>
            <a:endParaRPr lang="en-US" sz="2400" dirty="0"/>
          </a:p>
        </p:txBody>
      </p:sp>
      <p:sp>
        <p:nvSpPr>
          <p:cNvPr id="9" name="TextBox 8"/>
          <p:cNvSpPr txBox="1"/>
          <p:nvPr/>
        </p:nvSpPr>
        <p:spPr>
          <a:xfrm>
            <a:off x="3282450" y="3537790"/>
            <a:ext cx="1905978" cy="1200329"/>
          </a:xfrm>
          <a:prstGeom prst="rect">
            <a:avLst/>
          </a:prstGeom>
          <a:noFill/>
        </p:spPr>
        <p:txBody>
          <a:bodyPr wrap="square" rtlCol="0">
            <a:spAutoFit/>
          </a:bodyPr>
          <a:lstStyle/>
          <a:p>
            <a:pPr algn="ctr"/>
            <a:r>
              <a:rPr lang="en-US" sz="2400" dirty="0" smtClean="0"/>
              <a:t>Health record manager</a:t>
            </a:r>
            <a:endParaRPr lang="en-US" sz="2400" dirty="0"/>
          </a:p>
        </p:txBody>
      </p:sp>
      <p:sp>
        <p:nvSpPr>
          <p:cNvPr id="10" name="TextBox 9"/>
          <p:cNvSpPr txBox="1"/>
          <p:nvPr/>
        </p:nvSpPr>
        <p:spPr>
          <a:xfrm>
            <a:off x="5331891" y="3540062"/>
            <a:ext cx="2310854" cy="1569660"/>
          </a:xfrm>
          <a:prstGeom prst="rect">
            <a:avLst/>
          </a:prstGeom>
          <a:noFill/>
        </p:spPr>
        <p:txBody>
          <a:bodyPr wrap="square" rtlCol="0">
            <a:spAutoFit/>
          </a:bodyPr>
          <a:lstStyle/>
          <a:p>
            <a:pPr algn="ctr"/>
            <a:r>
              <a:rPr lang="en-US" sz="2400" dirty="0" smtClean="0"/>
              <a:t>Conference management system</a:t>
            </a:r>
          </a:p>
          <a:p>
            <a:pPr algn="ctr"/>
            <a:r>
              <a:rPr lang="en-US" sz="2400" dirty="0" smtClean="0"/>
              <a:t>(deployed!)</a:t>
            </a:r>
            <a:endParaRPr lang="en-US" sz="2400" dirty="0"/>
          </a:p>
        </p:txBody>
      </p:sp>
      <p:sp>
        <p:nvSpPr>
          <p:cNvPr id="12" name="Rounded Rectangular Callout 11"/>
          <p:cNvSpPr/>
          <p:nvPr/>
        </p:nvSpPr>
        <p:spPr>
          <a:xfrm>
            <a:off x="891405" y="5253610"/>
            <a:ext cx="4782090" cy="1292458"/>
          </a:xfrm>
          <a:prstGeom prst="wedgeRoundRectCallout">
            <a:avLst>
              <a:gd name="adj1" fmla="val 58775"/>
              <a:gd name="adj2" fmla="val 759"/>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Jacqueline reduces the number of lines of policy code and has reasonable overheads!</a:t>
            </a:r>
            <a:endParaRPr lang="en-US" sz="2400" dirty="0">
              <a:solidFill>
                <a:schemeClr val="tx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506" y="5295824"/>
            <a:ext cx="2122291" cy="1520207"/>
          </a:xfrm>
          <a:prstGeom prst="rect">
            <a:avLst/>
          </a:prstGeom>
        </p:spPr>
      </p:pic>
    </p:spTree>
    <p:extLst>
      <p:ext uri="{BB962C8B-B14F-4D97-AF65-F5344CB8AC3E}">
        <p14:creationId xmlns:p14="http://schemas.microsoft.com/office/powerpoint/2010/main" val="5078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a:p>
        </p:txBody>
      </p:sp>
    </p:spTree>
    <p:extLst>
      <p:ext uri="{BB962C8B-B14F-4D97-AF65-F5344CB8AC3E}">
        <p14:creationId xmlns:p14="http://schemas.microsoft.com/office/powerpoint/2010/main" val="347074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46404" y="1131570"/>
            <a:ext cx="7269480" cy="994172"/>
          </a:xfrm>
        </p:spPr>
        <p:txBody>
          <a:bodyPr>
            <a:normAutofit fontScale="90000"/>
          </a:bodyPr>
          <a:lstStyle/>
          <a:p>
            <a:r>
              <a:rPr lang="en-US" dirty="0" smtClean="0"/>
              <a:t>Conference Management System Running Times</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9" name="TextBox 8"/>
          <p:cNvSpPr txBox="1"/>
          <p:nvPr/>
        </p:nvSpPr>
        <p:spPr>
          <a:xfrm>
            <a:off x="1371603" y="6085918"/>
            <a:ext cx="6374449" cy="300082"/>
          </a:xfrm>
          <a:prstGeom prst="rect">
            <a:avLst/>
          </a:prstGeom>
          <a:noFill/>
        </p:spPr>
        <p:txBody>
          <a:bodyPr wrap="square" rtlCol="0">
            <a:spAutoFit/>
          </a:bodyPr>
          <a:lstStyle/>
          <a:p>
            <a:r>
              <a:rPr lang="en-US" sz="1350" dirty="0"/>
              <a:t>Tests from Amazon AWS machine via HTTP requests from another machine.</a:t>
            </a:r>
          </a:p>
        </p:txBody>
      </p:sp>
      <p:graphicFrame>
        <p:nvGraphicFramePr>
          <p:cNvPr id="11" name="Chart 10"/>
          <p:cNvGraphicFramePr>
            <a:graphicFrameLocks/>
          </p:cNvGraphicFramePr>
          <p:nvPr>
            <p:extLst>
              <p:ext uri="{D42A27DB-BD31-4B8C-83A1-F6EECF244321}">
                <p14:modId xmlns:p14="http://schemas.microsoft.com/office/powerpoint/2010/main" val="4114648090"/>
              </p:ext>
            </p:extLst>
          </p:nvPr>
        </p:nvGraphicFramePr>
        <p:xfrm>
          <a:off x="946405" y="2264942"/>
          <a:ext cx="3511300" cy="3754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9"/>
          <p:cNvGraphicFramePr>
            <a:graphicFrameLocks noGrp="1"/>
          </p:cNvGraphicFramePr>
          <p:nvPr>
            <p:ph sz="quarter" idx="4294967295"/>
            <p:extLst>
              <p:ext uri="{D42A27DB-BD31-4B8C-83A1-F6EECF244321}">
                <p14:modId xmlns:p14="http://schemas.microsoft.com/office/powerpoint/2010/main" val="2064284758"/>
              </p:ext>
            </p:extLst>
          </p:nvPr>
        </p:nvGraphicFramePr>
        <p:xfrm>
          <a:off x="4339988" y="2273749"/>
          <a:ext cx="3478455" cy="37460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73875" y="6388446"/>
            <a:ext cx="6374449" cy="300082"/>
          </a:xfrm>
          <a:prstGeom prst="rect">
            <a:avLst/>
          </a:prstGeom>
          <a:noFill/>
        </p:spPr>
        <p:txBody>
          <a:bodyPr wrap="square" rtlCol="0">
            <a:spAutoFit/>
          </a:bodyPr>
          <a:lstStyle/>
          <a:p>
            <a:r>
              <a:rPr lang="en-US" sz="1350" dirty="0" smtClean="0"/>
              <a:t>*Different from numbers in paper.</a:t>
            </a:r>
            <a:endParaRPr lang="en-US" sz="1350" dirty="0"/>
          </a:p>
        </p:txBody>
      </p:sp>
    </p:spTree>
    <p:extLst>
      <p:ext uri="{BB962C8B-B14F-4D97-AF65-F5344CB8AC3E}">
        <p14:creationId xmlns:p14="http://schemas.microsoft.com/office/powerpoint/2010/main" val="202060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7" grpId="0">
        <p:bldAsOne/>
      </p:bldGraphic>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Policy-Agnostic Web Programming with Jacqueline</a:t>
            </a:r>
            <a:endParaRPr lang="en-US" dirty="0"/>
          </a:p>
        </p:txBody>
      </p:sp>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5" name="Rectangle 4"/>
          <p:cNvSpPr/>
          <p:nvPr/>
        </p:nvSpPr>
        <p:spPr>
          <a:xfrm>
            <a:off x="946404" y="4461921"/>
            <a:ext cx="6546217" cy="1985107"/>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ound Same Side Corner Rectangle 5"/>
          <p:cNvSpPr/>
          <p:nvPr/>
        </p:nvSpPr>
        <p:spPr>
          <a:xfrm rot="10800000">
            <a:off x="1869103" y="3865511"/>
            <a:ext cx="2546346" cy="1212936"/>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7" name="Straight Connector 16"/>
          <p:cNvCxnSpPr/>
          <p:nvPr/>
        </p:nvCxnSpPr>
        <p:spPr>
          <a:xfrm flipV="1">
            <a:off x="1869102" y="3516041"/>
            <a:ext cx="0" cy="32376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24739" y="3516041"/>
            <a:ext cx="0" cy="32619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Flowchart: Magnetic Disk 34"/>
          <p:cNvSpPr/>
          <p:nvPr/>
        </p:nvSpPr>
        <p:spPr>
          <a:xfrm>
            <a:off x="5500331" y="3456988"/>
            <a:ext cx="1658319" cy="1471147"/>
          </a:xfrm>
          <a:prstGeom prst="flowChartMagneticDis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37" name="Straight Arrow Connector 36"/>
          <p:cNvCxnSpPr/>
          <p:nvPr/>
        </p:nvCxnSpPr>
        <p:spPr>
          <a:xfrm>
            <a:off x="4575870" y="4105712"/>
            <a:ext cx="842080" cy="5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575870" y="4313615"/>
            <a:ext cx="842080" cy="33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20314" y="1866804"/>
            <a:ext cx="3110844" cy="1200329"/>
          </a:xfrm>
          <a:prstGeom prst="rect">
            <a:avLst/>
          </a:prstGeom>
          <a:noFill/>
        </p:spPr>
        <p:txBody>
          <a:bodyPr wrap="square" rtlCol="0">
            <a:spAutoFit/>
          </a:bodyPr>
          <a:lstStyle/>
          <a:p>
            <a:r>
              <a:rPr lang="en-US" dirty="0" smtClean="0">
                <a:solidFill>
                  <a:schemeClr val="bg1">
                    <a:lumMod val="50000"/>
                  </a:schemeClr>
                </a:solidFill>
              </a:rPr>
              <a:t>Enhanced runtime encompasses applications and databases, preventing leaks between the two.</a:t>
            </a:r>
            <a:endParaRPr lang="en-US" dirty="0">
              <a:solidFill>
                <a:schemeClr val="bg1">
                  <a:lumMod val="50000"/>
                </a:schemeClr>
              </a:solidFill>
            </a:endParaRPr>
          </a:p>
        </p:txBody>
      </p:sp>
      <p:sp>
        <p:nvSpPr>
          <p:cNvPr id="24" name="Round Same Side Corner Rectangle 23"/>
          <p:cNvSpPr/>
          <p:nvPr/>
        </p:nvSpPr>
        <p:spPr>
          <a:xfrm rot="10800000">
            <a:off x="1909032" y="3889089"/>
            <a:ext cx="2500132" cy="1180621"/>
          </a:xfrm>
          <a:prstGeom prst="round2Same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5" name="TextBox 24"/>
          <p:cNvSpPr txBox="1"/>
          <p:nvPr/>
        </p:nvSpPr>
        <p:spPr>
          <a:xfrm>
            <a:off x="1495495" y="5410145"/>
            <a:ext cx="3137893" cy="923330"/>
          </a:xfrm>
          <a:prstGeom prst="rect">
            <a:avLst/>
          </a:prstGeom>
          <a:noFill/>
        </p:spPr>
        <p:txBody>
          <a:bodyPr wrap="square" rtlCol="0">
            <a:spAutoFit/>
          </a:bodyPr>
          <a:lstStyle/>
          <a:p>
            <a:r>
              <a:rPr lang="en-US" dirty="0" smtClean="0">
                <a:solidFill>
                  <a:schemeClr val="bg1">
                    <a:lumMod val="50000"/>
                  </a:schemeClr>
                </a:solidFill>
              </a:rPr>
              <a:t>Runtime prevents information leaks according to policy annotations.</a:t>
            </a:r>
            <a:endParaRPr lang="en-US" dirty="0">
              <a:solidFill>
                <a:schemeClr val="bg1">
                  <a:lumMod val="50000"/>
                </a:schemeClr>
              </a:solidFill>
            </a:endParaRPr>
          </a:p>
        </p:txBody>
      </p:sp>
      <p:sp>
        <p:nvSpPr>
          <p:cNvPr id="26" name="Round Same Side Corner Rectangle 25"/>
          <p:cNvSpPr/>
          <p:nvPr/>
        </p:nvSpPr>
        <p:spPr>
          <a:xfrm rot="10800000">
            <a:off x="2061913" y="3865510"/>
            <a:ext cx="2161270" cy="992045"/>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ound Same Side Corner Rectangle 14"/>
          <p:cNvSpPr/>
          <p:nvPr/>
        </p:nvSpPr>
        <p:spPr>
          <a:xfrm rot="10800000">
            <a:off x="2089044" y="3894893"/>
            <a:ext cx="2129050" cy="962662"/>
          </a:xfrm>
          <a:prstGeom prst="round2Same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TextBox 15"/>
          <p:cNvSpPr txBox="1"/>
          <p:nvPr/>
        </p:nvSpPr>
        <p:spPr>
          <a:xfrm>
            <a:off x="2068198" y="4121486"/>
            <a:ext cx="2154985" cy="369332"/>
          </a:xfrm>
          <a:prstGeom prst="rect">
            <a:avLst/>
          </a:prstGeom>
          <a:noFill/>
        </p:spPr>
        <p:txBody>
          <a:bodyPr wrap="square" rtlCol="0">
            <a:spAutoFit/>
          </a:bodyPr>
          <a:lstStyle/>
          <a:p>
            <a:pPr algn="ctr"/>
            <a:r>
              <a:rPr lang="en-US" dirty="0" smtClean="0">
                <a:solidFill>
                  <a:schemeClr val="bg1"/>
                </a:solidFill>
              </a:rPr>
              <a:t>Sensitive data</a:t>
            </a:r>
            <a:endParaRPr lang="en-US" dirty="0">
              <a:solidFill>
                <a:schemeClr val="bg1"/>
              </a:solidFill>
            </a:endParaRPr>
          </a:p>
        </p:txBody>
      </p:sp>
      <p:sp>
        <p:nvSpPr>
          <p:cNvPr id="7" name="Rectangle 6"/>
          <p:cNvSpPr/>
          <p:nvPr/>
        </p:nvSpPr>
        <p:spPr>
          <a:xfrm>
            <a:off x="2042079" y="3516041"/>
            <a:ext cx="2176015" cy="359923"/>
          </a:xfrm>
          <a:prstGeom prst="rect">
            <a:avLst/>
          </a:prstGeom>
          <a:solidFill>
            <a:schemeClr val="tx2">
              <a:lumMod val="20000"/>
              <a:lumOff val="8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Policy annotations</a:t>
            </a:r>
            <a:endParaRPr lang="en-US" dirty="0">
              <a:solidFill>
                <a:schemeClr val="tx1"/>
              </a:solidFill>
            </a:endParaRPr>
          </a:p>
        </p:txBody>
      </p:sp>
      <p:sp>
        <p:nvSpPr>
          <p:cNvPr id="8" name="Flowchart: Magnetic Disk 7"/>
          <p:cNvSpPr/>
          <p:nvPr/>
        </p:nvSpPr>
        <p:spPr>
          <a:xfrm>
            <a:off x="5536504" y="3770334"/>
            <a:ext cx="1578280" cy="1064713"/>
          </a:xfrm>
          <a:prstGeom prst="flowChartMagneticDisk">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25216" y="4095814"/>
            <a:ext cx="1251781" cy="369332"/>
          </a:xfrm>
          <a:prstGeom prst="rect">
            <a:avLst/>
          </a:prstGeom>
          <a:noFill/>
        </p:spPr>
        <p:txBody>
          <a:bodyPr wrap="square" rtlCol="0">
            <a:spAutoFit/>
          </a:bodyPr>
          <a:lstStyle/>
          <a:p>
            <a:r>
              <a:rPr lang="en-US" dirty="0" smtClean="0">
                <a:solidFill>
                  <a:schemeClr val="bg1"/>
                </a:solidFill>
              </a:rPr>
              <a:t>Database</a:t>
            </a:r>
            <a:endParaRPr lang="en-US" dirty="0">
              <a:solidFill>
                <a:schemeClr val="bg1"/>
              </a:solidFill>
            </a:endParaRPr>
          </a:p>
        </p:txBody>
      </p:sp>
      <p:sp>
        <p:nvSpPr>
          <p:cNvPr id="10" name="Rounded Rectangle 9"/>
          <p:cNvSpPr/>
          <p:nvPr/>
        </p:nvSpPr>
        <p:spPr>
          <a:xfrm>
            <a:off x="1640910" y="3270402"/>
            <a:ext cx="5724394" cy="2044402"/>
          </a:xfrm>
          <a:prstGeom prst="roundRect">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84386" y="1914547"/>
            <a:ext cx="2809447" cy="1200329"/>
          </a:xfrm>
          <a:prstGeom prst="rect">
            <a:avLst/>
          </a:prstGeom>
          <a:noFill/>
        </p:spPr>
        <p:txBody>
          <a:bodyPr wrap="square" rtlCol="0">
            <a:spAutoFit/>
          </a:bodyPr>
          <a:lstStyle/>
          <a:p>
            <a:r>
              <a:rPr lang="en-US" dirty="0" smtClean="0">
                <a:solidFill>
                  <a:schemeClr val="bg1">
                    <a:lumMod val="50000"/>
                  </a:schemeClr>
                </a:solidFill>
              </a:rPr>
              <a:t>Programmer specifies information flow policies separately from other functionality.</a:t>
            </a:r>
            <a:endParaRPr lang="en-US" dirty="0">
              <a:solidFill>
                <a:schemeClr val="bg1">
                  <a:lumMod val="50000"/>
                </a:schemeClr>
              </a:solidFill>
            </a:endParaRPr>
          </a:p>
        </p:txBody>
      </p:sp>
      <p:sp>
        <p:nvSpPr>
          <p:cNvPr id="11" name="Oval 10"/>
          <p:cNvSpPr/>
          <p:nvPr/>
        </p:nvSpPr>
        <p:spPr>
          <a:xfrm>
            <a:off x="984932" y="1954757"/>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9" name="Oval 28"/>
          <p:cNvSpPr/>
          <p:nvPr/>
        </p:nvSpPr>
        <p:spPr>
          <a:xfrm>
            <a:off x="1084128" y="5427339"/>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0" name="Oval 29"/>
          <p:cNvSpPr/>
          <p:nvPr/>
        </p:nvSpPr>
        <p:spPr>
          <a:xfrm>
            <a:off x="4254335" y="1953897"/>
            <a:ext cx="365979" cy="350303"/>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8" name="Rounded Rectangular Callout 27"/>
          <p:cNvSpPr/>
          <p:nvPr/>
        </p:nvSpPr>
        <p:spPr>
          <a:xfrm>
            <a:off x="4700612" y="4519689"/>
            <a:ext cx="2276385" cy="2267773"/>
          </a:xfrm>
          <a:prstGeom prst="wedgeRoundRectCallout">
            <a:avLst>
              <a:gd name="adj1" fmla="val 78702"/>
              <a:gd name="adj2" fmla="val -1308"/>
              <a:gd name="adj3" fmla="val 16667"/>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We have strong formal guarantees </a:t>
            </a:r>
            <a:r>
              <a:rPr lang="en-US" sz="2000" i="1" dirty="0" smtClean="0">
                <a:solidFill>
                  <a:schemeClr val="tx1"/>
                </a:solidFill>
              </a:rPr>
              <a:t>and</a:t>
            </a:r>
            <a:r>
              <a:rPr lang="en-US" sz="2000" dirty="0" smtClean="0">
                <a:solidFill>
                  <a:schemeClr val="tx1"/>
                </a:solidFill>
              </a:rPr>
              <a:t> evidence that this can be practical!</a:t>
            </a:r>
            <a:endParaRPr lang="en-US" sz="2000" dirty="0">
              <a:solidFill>
                <a:schemeClr val="tx1"/>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546" y="5871632"/>
            <a:ext cx="1409798" cy="1009845"/>
          </a:xfrm>
          <a:prstGeom prst="rect">
            <a:avLst/>
          </a:prstGeom>
        </p:spPr>
      </p:pic>
    </p:spTree>
    <p:extLst>
      <p:ext uri="{BB962C8B-B14F-4D97-AF65-F5344CB8AC3E}">
        <p14:creationId xmlns:p14="http://schemas.microsoft.com/office/powerpoint/2010/main" val="3399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7498" y="-1"/>
            <a:ext cx="9142294" cy="6858001"/>
          </a:xfrm>
        </p:spPr>
      </p:pic>
      <p:sp>
        <p:nvSpPr>
          <p:cNvPr id="4" name="Footer Placeholder 3"/>
          <p:cNvSpPr>
            <a:spLocks noGrp="1"/>
          </p:cNvSpPr>
          <p:nvPr>
            <p:ph type="ftr" sz="quarter" idx="11"/>
          </p:nvPr>
        </p:nvSpPr>
        <p:spPr/>
        <p:txBody>
          <a:bodyPr/>
          <a:lstStyle/>
          <a:p>
            <a:r>
              <a:rPr lang="en-US" dirty="0" smtClean="0"/>
              <a:t>Jean Yang / PLDI 2016</a:t>
            </a:r>
            <a:endParaRPr lang="en-US" dirty="0"/>
          </a:p>
        </p:txBody>
      </p:sp>
      <p:sp>
        <p:nvSpPr>
          <p:cNvPr id="7" name="Content Placeholder 2"/>
          <p:cNvSpPr txBox="1">
            <a:spLocks/>
          </p:cNvSpPr>
          <p:nvPr/>
        </p:nvSpPr>
        <p:spPr>
          <a:xfrm>
            <a:off x="2921620" y="5630929"/>
            <a:ext cx="5294264" cy="976255"/>
          </a:xfrm>
          <a:prstGeom prst="rect">
            <a:avLst/>
          </a:prstGeom>
          <a:solidFill>
            <a:schemeClr val="tx1">
              <a:lumMod val="95000"/>
              <a:lumOff val="5000"/>
              <a:alpha val="40000"/>
            </a:schemeClr>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400" dirty="0">
                <a:solidFill>
                  <a:schemeClr val="bg1"/>
                </a:solidFill>
                <a:latin typeface="+mj-lt"/>
                <a:sym typeface="Mathematica1"/>
              </a:rPr>
              <a:t>http://</a:t>
            </a:r>
            <a:r>
              <a:rPr lang="en-US" sz="2400" dirty="0" smtClean="0">
                <a:solidFill>
                  <a:schemeClr val="bg1"/>
                </a:solidFill>
                <a:latin typeface="+mj-lt"/>
                <a:sym typeface="Mathematica1"/>
              </a:rPr>
              <a:t>jeeveslang.org</a:t>
            </a:r>
          </a:p>
          <a:p>
            <a:pPr marL="0" indent="0" algn="r">
              <a:buNone/>
            </a:pPr>
            <a:r>
              <a:rPr lang="en-US" sz="2400" dirty="0" smtClean="0">
                <a:solidFill>
                  <a:schemeClr val="bg1"/>
                </a:solidFill>
                <a:latin typeface="+mj-lt"/>
                <a:sym typeface="Mathematica1"/>
              </a:rPr>
              <a:t>http://github.com/jeanqasaur/jeeves</a:t>
            </a:r>
            <a:endParaRPr lang="en-US" sz="2400" dirty="0">
              <a:solidFill>
                <a:schemeClr val="bg1"/>
              </a:solidFill>
              <a:latin typeface="+mj-lt"/>
              <a:sym typeface="Mathematica1"/>
            </a:endParaRPr>
          </a:p>
        </p:txBody>
      </p:sp>
      <p:sp>
        <p:nvSpPr>
          <p:cNvPr id="9" name="Rounded Rectangular Callout 8"/>
          <p:cNvSpPr/>
          <p:nvPr/>
        </p:nvSpPr>
        <p:spPr>
          <a:xfrm>
            <a:off x="109184" y="365760"/>
            <a:ext cx="3150744" cy="1325562"/>
          </a:xfrm>
          <a:prstGeom prst="wedgeRoundRectCallout">
            <a:avLst>
              <a:gd name="adj1" fmla="val -6157"/>
              <a:gd name="adj2" fmla="val 87513"/>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t>
            </a:r>
            <a:r>
              <a:rPr lang="en-US" i="1" dirty="0" smtClean="0">
                <a:solidFill>
                  <a:schemeClr val="tx1"/>
                </a:solidFill>
              </a:rPr>
              <a:t>can </a:t>
            </a:r>
            <a:r>
              <a:rPr lang="en-US" dirty="0" smtClean="0">
                <a:solidFill>
                  <a:schemeClr val="tx1"/>
                </a:solidFill>
              </a:rPr>
              <a:t>factor out information flow policies from other code to avoid policy spaghetti!</a:t>
            </a:r>
            <a:endParaRPr lang="en-US" dirty="0">
              <a:solidFill>
                <a:schemeClr val="tx1"/>
              </a:solidFill>
            </a:endParaRPr>
          </a:p>
        </p:txBody>
      </p:sp>
      <p:sp>
        <p:nvSpPr>
          <p:cNvPr id="11" name="Rounded Rectangular Callout 10"/>
          <p:cNvSpPr/>
          <p:nvPr/>
        </p:nvSpPr>
        <p:spPr>
          <a:xfrm>
            <a:off x="4814646" y="365760"/>
            <a:ext cx="3150744" cy="1325562"/>
          </a:xfrm>
          <a:prstGeom prst="wedgeRoundRectCallout">
            <a:avLst>
              <a:gd name="adj1" fmla="val 8905"/>
              <a:gd name="adj2" fmla="val 7837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t>
            </a:r>
            <a:r>
              <a:rPr lang="en-US" i="1" dirty="0" smtClean="0">
                <a:solidFill>
                  <a:schemeClr val="tx1"/>
                </a:solidFill>
              </a:rPr>
              <a:t>can </a:t>
            </a:r>
            <a:r>
              <a:rPr lang="en-US" dirty="0" smtClean="0">
                <a:solidFill>
                  <a:schemeClr val="tx1"/>
                </a:solidFill>
              </a:rPr>
              <a:t>enforce policies across the application and database by using a carefully-crafted ORM!</a:t>
            </a:r>
            <a:endParaRPr lang="en-US" dirty="0">
              <a:solidFill>
                <a:schemeClr val="tx1"/>
              </a:solidFill>
            </a:endParaRPr>
          </a:p>
        </p:txBody>
      </p:sp>
      <p:sp>
        <p:nvSpPr>
          <p:cNvPr id="12" name="Rounded Rectangular Callout 11"/>
          <p:cNvSpPr/>
          <p:nvPr/>
        </p:nvSpPr>
        <p:spPr>
          <a:xfrm>
            <a:off x="2629180" y="1933550"/>
            <a:ext cx="3364115" cy="1009699"/>
          </a:xfrm>
          <a:prstGeom prst="wedgeRoundRectCallout">
            <a:avLst>
              <a:gd name="adj1" fmla="val 88"/>
              <a:gd name="adj2" fmla="val 9765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t>
            </a:r>
            <a:r>
              <a:rPr lang="en-US" i="1" dirty="0" smtClean="0">
                <a:solidFill>
                  <a:schemeClr val="tx1"/>
                </a:solidFill>
              </a:rPr>
              <a:t>can</a:t>
            </a:r>
            <a:r>
              <a:rPr lang="en-US" dirty="0" smtClean="0">
                <a:solidFill>
                  <a:schemeClr val="tx1"/>
                </a:solidFill>
              </a:rPr>
              <a:t> build realistic systems using this approach!</a:t>
            </a:r>
            <a:endParaRPr lang="en-US" dirty="0">
              <a:solidFill>
                <a:schemeClr val="tx1"/>
              </a:solidFill>
            </a:endParaRPr>
          </a:p>
        </p:txBody>
      </p:sp>
    </p:spTree>
    <p:extLst>
      <p:ext uri="{BB962C8B-B14F-4D97-AF65-F5344CB8AC3E}">
        <p14:creationId xmlns:p14="http://schemas.microsoft.com/office/powerpoint/2010/main" val="32406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6404" y="4074463"/>
            <a:ext cx="6546217" cy="141051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ound Same Side Corner Rectangle 15"/>
          <p:cNvSpPr/>
          <p:nvPr/>
        </p:nvSpPr>
        <p:spPr>
          <a:xfrm rot="10800000">
            <a:off x="4648776" y="3534339"/>
            <a:ext cx="2002422" cy="1203989"/>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Round Same Side Corner Rectangle 21"/>
          <p:cNvSpPr/>
          <p:nvPr/>
        </p:nvSpPr>
        <p:spPr>
          <a:xfrm rot="10800000">
            <a:off x="4834909" y="3533203"/>
            <a:ext cx="1633846" cy="992045"/>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p:txBody>
          <a:bodyPr/>
          <a:lstStyle/>
          <a:p>
            <a:r>
              <a:rPr lang="en-US" dirty="0" smtClean="0"/>
              <a:t>The Relationship Between Design and Accidents</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7" name="Round Same Side Corner Rectangle 6"/>
          <p:cNvSpPr/>
          <p:nvPr/>
        </p:nvSpPr>
        <p:spPr>
          <a:xfrm rot="10800000">
            <a:off x="1842449" y="3542871"/>
            <a:ext cx="2002422" cy="1203989"/>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ound Same Side Corner Rectangle 8"/>
          <p:cNvSpPr/>
          <p:nvPr/>
        </p:nvSpPr>
        <p:spPr>
          <a:xfrm rot="10800000">
            <a:off x="1874859" y="3805164"/>
            <a:ext cx="1953337" cy="921224"/>
          </a:xfrm>
          <a:prstGeom prst="round2SameRect">
            <a:avLst/>
          </a:prstGeom>
          <a:solidFill>
            <a:srgbClr val="FFFFC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TextBox 7"/>
          <p:cNvSpPr txBox="1"/>
          <p:nvPr/>
        </p:nvSpPr>
        <p:spPr>
          <a:xfrm>
            <a:off x="1874858" y="4020116"/>
            <a:ext cx="1953338" cy="369332"/>
          </a:xfrm>
          <a:prstGeom prst="rect">
            <a:avLst/>
          </a:prstGeom>
          <a:noFill/>
        </p:spPr>
        <p:txBody>
          <a:bodyPr wrap="square" rtlCol="0">
            <a:spAutoFit/>
          </a:bodyPr>
          <a:lstStyle/>
          <a:p>
            <a:pPr algn="ctr"/>
            <a:r>
              <a:rPr lang="en-US" dirty="0">
                <a:solidFill>
                  <a:schemeClr val="bg1">
                    <a:lumMod val="50000"/>
                  </a:schemeClr>
                </a:solidFill>
              </a:rPr>
              <a:t>Crude oil</a:t>
            </a:r>
          </a:p>
        </p:txBody>
      </p:sp>
      <p:sp>
        <p:nvSpPr>
          <p:cNvPr id="10" name="Teardrop 9"/>
          <p:cNvSpPr/>
          <p:nvPr/>
        </p:nvSpPr>
        <p:spPr>
          <a:xfrm flipH="1">
            <a:off x="2079577" y="4890162"/>
            <a:ext cx="184245" cy="150125"/>
          </a:xfrm>
          <a:prstGeom prst="teardrop">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 name="Straight Connector 11"/>
          <p:cNvCxnSpPr/>
          <p:nvPr/>
        </p:nvCxnSpPr>
        <p:spPr>
          <a:xfrm flipV="1">
            <a:off x="1842448" y="334455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50373" y="334455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6562" y="2660453"/>
            <a:ext cx="1953338" cy="369332"/>
          </a:xfrm>
          <a:prstGeom prst="rect">
            <a:avLst/>
          </a:prstGeom>
          <a:noFill/>
        </p:spPr>
        <p:txBody>
          <a:bodyPr wrap="square" rtlCol="0">
            <a:spAutoFit/>
          </a:bodyPr>
          <a:lstStyle/>
          <a:p>
            <a:pPr algn="ctr"/>
            <a:r>
              <a:rPr lang="en-US" dirty="0"/>
              <a:t>Single hull</a:t>
            </a:r>
          </a:p>
        </p:txBody>
      </p:sp>
      <p:sp>
        <p:nvSpPr>
          <p:cNvPr id="17" name="Round Same Side Corner Rectangle 16"/>
          <p:cNvSpPr/>
          <p:nvPr/>
        </p:nvSpPr>
        <p:spPr>
          <a:xfrm rot="10800000">
            <a:off x="4857664" y="3790092"/>
            <a:ext cx="1584643" cy="703185"/>
          </a:xfrm>
          <a:prstGeom prst="round2SameRect">
            <a:avLst/>
          </a:prstGeom>
          <a:solidFill>
            <a:srgbClr val="FFFFC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extBox 17"/>
          <p:cNvSpPr txBox="1"/>
          <p:nvPr/>
        </p:nvSpPr>
        <p:spPr>
          <a:xfrm>
            <a:off x="4681186" y="4011584"/>
            <a:ext cx="1953338" cy="369332"/>
          </a:xfrm>
          <a:prstGeom prst="rect">
            <a:avLst/>
          </a:prstGeom>
          <a:noFill/>
        </p:spPr>
        <p:txBody>
          <a:bodyPr wrap="square" rtlCol="0">
            <a:spAutoFit/>
          </a:bodyPr>
          <a:lstStyle/>
          <a:p>
            <a:pPr algn="ctr"/>
            <a:r>
              <a:rPr lang="en-US" dirty="0">
                <a:solidFill>
                  <a:schemeClr val="bg1">
                    <a:lumMod val="50000"/>
                  </a:schemeClr>
                </a:solidFill>
              </a:rPr>
              <a:t>Crude oil</a:t>
            </a:r>
          </a:p>
        </p:txBody>
      </p:sp>
      <p:cxnSp>
        <p:nvCxnSpPr>
          <p:cNvPr id="19" name="Straight Connector 18"/>
          <p:cNvCxnSpPr/>
          <p:nvPr/>
        </p:nvCxnSpPr>
        <p:spPr>
          <a:xfrm flipV="1">
            <a:off x="4648775" y="3336021"/>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56701" y="3336021"/>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2890" y="2651921"/>
            <a:ext cx="1953338" cy="369332"/>
          </a:xfrm>
          <a:prstGeom prst="rect">
            <a:avLst/>
          </a:prstGeom>
          <a:noFill/>
        </p:spPr>
        <p:txBody>
          <a:bodyPr wrap="square" rtlCol="0">
            <a:spAutoFit/>
          </a:bodyPr>
          <a:lstStyle/>
          <a:p>
            <a:pPr algn="ctr"/>
            <a:r>
              <a:rPr lang="en-US" dirty="0"/>
              <a:t>Double hull</a:t>
            </a:r>
          </a:p>
        </p:txBody>
      </p:sp>
      <p:cxnSp>
        <p:nvCxnSpPr>
          <p:cNvPr id="23" name="Straight Connector 22"/>
          <p:cNvCxnSpPr/>
          <p:nvPr/>
        </p:nvCxnSpPr>
        <p:spPr>
          <a:xfrm flipV="1">
            <a:off x="4834910" y="3336021"/>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472173" y="3336021"/>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1135887" y="4526385"/>
            <a:ext cx="818865" cy="958591"/>
          </a:xfrm>
          <a:prstGeom prst="triangle">
            <a:avLst>
              <a:gd name="adj"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Isosceles Triangle 26"/>
          <p:cNvSpPr/>
          <p:nvPr/>
        </p:nvSpPr>
        <p:spPr>
          <a:xfrm>
            <a:off x="4008869" y="4540926"/>
            <a:ext cx="818865" cy="958591"/>
          </a:xfrm>
          <a:prstGeom prst="triangle">
            <a:avLst>
              <a:gd name="adj"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TextBox 28"/>
          <p:cNvSpPr txBox="1"/>
          <p:nvPr/>
        </p:nvSpPr>
        <p:spPr>
          <a:xfrm>
            <a:off x="4899781" y="4887157"/>
            <a:ext cx="2592839" cy="646331"/>
          </a:xfrm>
          <a:prstGeom prst="rect">
            <a:avLst/>
          </a:prstGeom>
          <a:noFill/>
        </p:spPr>
        <p:txBody>
          <a:bodyPr wrap="square" rtlCol="0">
            <a:spAutoFit/>
          </a:bodyPr>
          <a:lstStyle/>
          <a:p>
            <a:r>
              <a:rPr lang="en-US" dirty="0"/>
              <a:t>Required by the Oil Pollution Act of 1990.</a:t>
            </a:r>
          </a:p>
        </p:txBody>
      </p:sp>
    </p:spTree>
    <p:extLst>
      <p:ext uri="{BB962C8B-B14F-4D97-AF65-F5344CB8AC3E}">
        <p14:creationId xmlns:p14="http://schemas.microsoft.com/office/powerpoint/2010/main" val="87921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17" grpId="0" animBg="1"/>
      <p:bldP spid="18" grpId="0"/>
      <p:bldP spid="21" grpId="0"/>
      <p:bldP spid="27"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pic>
        <p:nvPicPr>
          <p:cNvPr id="4100" name="Picture 4" descr="https://upload.wikimedia.org/wikipedia/commons/d/d4/Sea_otter_pai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325" y="0"/>
            <a:ext cx="10459103" cy="6863787"/>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4326340" y="365760"/>
            <a:ext cx="3671248" cy="2281906"/>
          </a:xfrm>
          <a:prstGeom prst="cloudCallout">
            <a:avLst>
              <a:gd name="adj1" fmla="val -71019"/>
              <a:gd name="adj2" fmla="val 2781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But what about information leaks?</a:t>
            </a:r>
            <a:endParaRPr lang="en-US" sz="2400" dirty="0">
              <a:solidFill>
                <a:schemeClr val="tx1"/>
              </a:solidFill>
            </a:endParaRPr>
          </a:p>
        </p:txBody>
      </p:sp>
    </p:spTree>
    <p:extLst>
      <p:ext uri="{BB962C8B-B14F-4D97-AF65-F5344CB8AC3E}">
        <p14:creationId xmlns:p14="http://schemas.microsoft.com/office/powerpoint/2010/main" val="15364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6404" y="3173705"/>
            <a:ext cx="6546217" cy="141051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ound Same Side Corner Rectangle 15"/>
          <p:cNvSpPr/>
          <p:nvPr/>
        </p:nvSpPr>
        <p:spPr>
          <a:xfrm rot="10800000">
            <a:off x="4648776" y="2633581"/>
            <a:ext cx="2002422" cy="1203989"/>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Round Same Side Corner Rectangle 21"/>
          <p:cNvSpPr/>
          <p:nvPr/>
        </p:nvSpPr>
        <p:spPr>
          <a:xfrm rot="10800000">
            <a:off x="4834909" y="2632445"/>
            <a:ext cx="1633846" cy="992045"/>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p:txBody>
          <a:bodyPr/>
          <a:lstStyle/>
          <a:p>
            <a:r>
              <a:rPr lang="en-US" dirty="0" smtClean="0"/>
              <a:t>Wanted: Double Hull for Information Security</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7" name="Round Same Side Corner Rectangle 6"/>
          <p:cNvSpPr/>
          <p:nvPr/>
        </p:nvSpPr>
        <p:spPr>
          <a:xfrm rot="10800000">
            <a:off x="1842449" y="2642113"/>
            <a:ext cx="2002422" cy="1203989"/>
          </a:xfrm>
          <a:prstGeom prst="round2Same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ound Same Side Corner Rectangle 8"/>
          <p:cNvSpPr/>
          <p:nvPr/>
        </p:nvSpPr>
        <p:spPr>
          <a:xfrm rot="10800000">
            <a:off x="1874858" y="2904405"/>
            <a:ext cx="1987457" cy="944257"/>
          </a:xfrm>
          <a:prstGeom prst="round2Same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TextBox 7"/>
          <p:cNvSpPr txBox="1"/>
          <p:nvPr/>
        </p:nvSpPr>
        <p:spPr>
          <a:xfrm>
            <a:off x="1874858" y="3119358"/>
            <a:ext cx="1953338" cy="369332"/>
          </a:xfrm>
          <a:prstGeom prst="rect">
            <a:avLst/>
          </a:prstGeom>
          <a:noFill/>
        </p:spPr>
        <p:txBody>
          <a:bodyPr wrap="square" rtlCol="0">
            <a:spAutoFit/>
          </a:bodyPr>
          <a:lstStyle/>
          <a:p>
            <a:pPr algn="ctr"/>
            <a:r>
              <a:rPr lang="en-US" dirty="0" smtClean="0">
                <a:solidFill>
                  <a:schemeClr val="bg1"/>
                </a:solidFill>
              </a:rPr>
              <a:t>Sensitive data</a:t>
            </a:r>
            <a:endParaRPr lang="en-US" dirty="0">
              <a:solidFill>
                <a:schemeClr val="bg1"/>
              </a:solidFill>
            </a:endParaRPr>
          </a:p>
        </p:txBody>
      </p:sp>
      <p:sp>
        <p:nvSpPr>
          <p:cNvPr id="10" name="Teardrop 9"/>
          <p:cNvSpPr/>
          <p:nvPr/>
        </p:nvSpPr>
        <p:spPr>
          <a:xfrm flipH="1">
            <a:off x="2079577" y="3989404"/>
            <a:ext cx="184245" cy="150125"/>
          </a:xfrm>
          <a:prstGeom prst="teardrop">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 name="Straight Connector 11"/>
          <p:cNvCxnSpPr/>
          <p:nvPr/>
        </p:nvCxnSpPr>
        <p:spPr>
          <a:xfrm flipV="1">
            <a:off x="1842448" y="2443795"/>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50373" y="2443795"/>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6562" y="1759695"/>
            <a:ext cx="1953338" cy="369332"/>
          </a:xfrm>
          <a:prstGeom prst="rect">
            <a:avLst/>
          </a:prstGeom>
          <a:noFill/>
        </p:spPr>
        <p:txBody>
          <a:bodyPr wrap="square" rtlCol="0">
            <a:spAutoFit/>
          </a:bodyPr>
          <a:lstStyle/>
          <a:p>
            <a:pPr algn="ctr"/>
            <a:r>
              <a:rPr lang="en-US" dirty="0"/>
              <a:t>Single hull</a:t>
            </a:r>
          </a:p>
        </p:txBody>
      </p:sp>
      <p:sp>
        <p:nvSpPr>
          <p:cNvPr id="17" name="Round Same Side Corner Rectangle 16"/>
          <p:cNvSpPr/>
          <p:nvPr/>
        </p:nvSpPr>
        <p:spPr>
          <a:xfrm rot="10800000">
            <a:off x="4858601" y="2889332"/>
            <a:ext cx="1596789" cy="740966"/>
          </a:xfrm>
          <a:prstGeom prst="round2Same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extBox 17"/>
          <p:cNvSpPr txBox="1"/>
          <p:nvPr/>
        </p:nvSpPr>
        <p:spPr>
          <a:xfrm>
            <a:off x="4681186" y="3110826"/>
            <a:ext cx="1953338" cy="369332"/>
          </a:xfrm>
          <a:prstGeom prst="rect">
            <a:avLst/>
          </a:prstGeom>
          <a:noFill/>
        </p:spPr>
        <p:txBody>
          <a:bodyPr wrap="square" rtlCol="0">
            <a:spAutoFit/>
          </a:bodyPr>
          <a:lstStyle/>
          <a:p>
            <a:pPr algn="ctr"/>
            <a:r>
              <a:rPr lang="en-US" dirty="0" smtClean="0">
                <a:solidFill>
                  <a:schemeClr val="bg1"/>
                </a:solidFill>
              </a:rPr>
              <a:t>Sensitive data</a:t>
            </a:r>
            <a:endParaRPr lang="en-US" dirty="0">
              <a:solidFill>
                <a:schemeClr val="bg1"/>
              </a:solidFill>
            </a:endParaRPr>
          </a:p>
        </p:txBody>
      </p:sp>
      <p:cxnSp>
        <p:nvCxnSpPr>
          <p:cNvPr id="19" name="Straight Connector 18"/>
          <p:cNvCxnSpPr/>
          <p:nvPr/>
        </p:nvCxnSpPr>
        <p:spPr>
          <a:xfrm flipV="1">
            <a:off x="4648775" y="243526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56701" y="243526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2890" y="1751163"/>
            <a:ext cx="1953338" cy="369332"/>
          </a:xfrm>
          <a:prstGeom prst="rect">
            <a:avLst/>
          </a:prstGeom>
          <a:noFill/>
        </p:spPr>
        <p:txBody>
          <a:bodyPr wrap="square" rtlCol="0">
            <a:spAutoFit/>
          </a:bodyPr>
          <a:lstStyle/>
          <a:p>
            <a:pPr algn="ctr"/>
            <a:r>
              <a:rPr lang="en-US" dirty="0"/>
              <a:t>Double hull</a:t>
            </a:r>
          </a:p>
        </p:txBody>
      </p:sp>
      <p:cxnSp>
        <p:nvCxnSpPr>
          <p:cNvPr id="23" name="Straight Connector 22"/>
          <p:cNvCxnSpPr/>
          <p:nvPr/>
        </p:nvCxnSpPr>
        <p:spPr>
          <a:xfrm flipV="1">
            <a:off x="4834910" y="243526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472173" y="2435263"/>
            <a:ext cx="0" cy="19831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1135887" y="3625627"/>
            <a:ext cx="818865" cy="958591"/>
          </a:xfrm>
          <a:prstGeom prst="triangle">
            <a:avLst>
              <a:gd name="adj"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Isosceles Triangle 26"/>
          <p:cNvSpPr/>
          <p:nvPr/>
        </p:nvSpPr>
        <p:spPr>
          <a:xfrm>
            <a:off x="4008869" y="3640168"/>
            <a:ext cx="818865" cy="958591"/>
          </a:xfrm>
          <a:prstGeom prst="triangle">
            <a:avLst>
              <a:gd name="adj"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946404" y="4885892"/>
            <a:ext cx="6546217" cy="707886"/>
          </a:xfrm>
          <a:prstGeom prst="rect">
            <a:avLst/>
          </a:prstGeom>
          <a:noFill/>
        </p:spPr>
        <p:txBody>
          <a:bodyPr wrap="square" rtlCol="0">
            <a:spAutoFit/>
          </a:bodyPr>
          <a:lstStyle/>
          <a:p>
            <a:r>
              <a:rPr lang="en-US" sz="2000" dirty="0" smtClean="0"/>
              <a:t>Research in language-based security looks at designs for double hulls </a:t>
            </a:r>
            <a:r>
              <a:rPr lang="en-US" sz="2000" dirty="0" smtClean="0">
                <a:solidFill>
                  <a:schemeClr val="accent2">
                    <a:lumMod val="75000"/>
                  </a:schemeClr>
                </a:solidFill>
              </a:rPr>
              <a:t>[</a:t>
            </a:r>
            <a:r>
              <a:rPr lang="en-US" sz="2000" dirty="0" err="1" smtClean="0">
                <a:solidFill>
                  <a:schemeClr val="accent2">
                    <a:lumMod val="75000"/>
                  </a:schemeClr>
                </a:solidFill>
              </a:rPr>
              <a:t>Sabelfeld</a:t>
            </a:r>
            <a:r>
              <a:rPr lang="en-US" sz="2000" dirty="0" smtClean="0">
                <a:solidFill>
                  <a:schemeClr val="accent2">
                    <a:lumMod val="75000"/>
                  </a:schemeClr>
                </a:solidFill>
              </a:rPr>
              <a:t> and Myers, </a:t>
            </a:r>
            <a:r>
              <a:rPr lang="en-US" sz="2000" smtClean="0">
                <a:solidFill>
                  <a:schemeClr val="accent2">
                    <a:lumMod val="75000"/>
                  </a:schemeClr>
                </a:solidFill>
              </a:rPr>
              <a:t>JSAC </a:t>
            </a:r>
            <a:r>
              <a:rPr lang="en-US" sz="2000" smtClean="0">
                <a:solidFill>
                  <a:schemeClr val="accent2">
                    <a:lumMod val="75000"/>
                  </a:schemeClr>
                </a:solidFill>
              </a:rPr>
              <a:t>2003]</a:t>
            </a:r>
            <a:r>
              <a:rPr lang="en-US" sz="2000" smtClean="0"/>
              <a:t>.</a:t>
            </a:r>
            <a:endParaRPr lang="en-US" sz="2000" dirty="0"/>
          </a:p>
        </p:txBody>
      </p:sp>
      <p:sp>
        <p:nvSpPr>
          <p:cNvPr id="26" name="TextBox 25"/>
          <p:cNvSpPr txBox="1"/>
          <p:nvPr/>
        </p:nvSpPr>
        <p:spPr>
          <a:xfrm>
            <a:off x="946404" y="5666092"/>
            <a:ext cx="6546217" cy="954107"/>
          </a:xfrm>
          <a:prstGeom prst="rect">
            <a:avLst/>
          </a:prstGeom>
          <a:noFill/>
        </p:spPr>
        <p:txBody>
          <a:bodyPr wrap="square" rtlCol="0">
            <a:spAutoFit/>
          </a:bodyPr>
          <a:lstStyle/>
          <a:p>
            <a:r>
              <a:rPr lang="en-US" sz="2800" i="1" dirty="0" smtClean="0"/>
              <a:t>Our goal: make double hulls that are as easy to construct as possible!</a:t>
            </a:r>
            <a:endParaRPr lang="en-US" sz="2800" i="1" dirty="0"/>
          </a:p>
        </p:txBody>
      </p:sp>
    </p:spTree>
    <p:extLst>
      <p:ext uri="{BB962C8B-B14F-4D97-AF65-F5344CB8AC3E}">
        <p14:creationId xmlns:p14="http://schemas.microsoft.com/office/powerpoint/2010/main" val="25690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 Making It Easier to Secure Web Programs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3200" dirty="0" smtClean="0"/>
              <a:t>Why it’s hard to prevent information leaks.</a:t>
            </a:r>
          </a:p>
          <a:p>
            <a:pPr marL="514350" indent="-514350">
              <a:buFont typeface="+mj-lt"/>
              <a:buAutoNum type="arabicPeriod"/>
            </a:pPr>
            <a:r>
              <a:rPr lang="en-US" sz="3200" dirty="0" smtClean="0"/>
              <a:t>A programming model that makes writing secure web programs easier.</a:t>
            </a:r>
          </a:p>
          <a:p>
            <a:pPr marL="514350" indent="-514350">
              <a:buFont typeface="+mj-lt"/>
              <a:buAutoNum type="arabicPeriod"/>
            </a:pPr>
            <a:r>
              <a:rPr lang="en-US" sz="3200" dirty="0" smtClean="0"/>
              <a:t>How we support that programming model in database-backed applications.</a:t>
            </a:r>
            <a:endParaRPr lang="en-US" sz="3200"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Tree>
    <p:extLst>
      <p:ext uri="{BB962C8B-B14F-4D97-AF65-F5344CB8AC3E}">
        <p14:creationId xmlns:p14="http://schemas.microsoft.com/office/powerpoint/2010/main" val="5583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559596" y="0"/>
            <a:ext cx="10966381" cy="6858000"/>
          </a:xfrm>
          <a:prstGeom prst="rect">
            <a:avLst/>
          </a:prstGeom>
        </p:spPr>
      </p:pic>
      <p:sp>
        <p:nvSpPr>
          <p:cNvPr id="2" name="Title 1"/>
          <p:cNvSpPr>
            <a:spLocks noGrp="1"/>
          </p:cNvSpPr>
          <p:nvPr>
            <p:ph type="title"/>
          </p:nvPr>
        </p:nvSpPr>
        <p:spPr>
          <a:xfrm>
            <a:off x="381000" y="274638"/>
            <a:ext cx="7529286" cy="1143000"/>
          </a:xfrm>
          <a:solidFill>
            <a:schemeClr val="bg1">
              <a:alpha val="60000"/>
            </a:schemeClr>
          </a:solidFill>
        </p:spPr>
        <p:txBody>
          <a:bodyPr/>
          <a:lstStyle/>
          <a:p>
            <a:r>
              <a:rPr lang="en-US" dirty="0" smtClean="0"/>
              <a:t>Social Calendar Example</a:t>
            </a:r>
            <a:endParaRPr lang="en-US" dirty="0"/>
          </a:p>
        </p:txBody>
      </p:sp>
      <p:sp>
        <p:nvSpPr>
          <p:cNvPr id="4" name="Footer Placeholder 3"/>
          <p:cNvSpPr>
            <a:spLocks noGrp="1"/>
          </p:cNvSpPr>
          <p:nvPr>
            <p:ph type="ftr" sz="quarter" idx="11"/>
          </p:nvPr>
        </p:nvSpPr>
        <p:spPr/>
        <p:txBody>
          <a:bodyPr/>
          <a:lstStyle/>
          <a:p>
            <a:r>
              <a:rPr lang="en-US" dirty="0" smtClean="0"/>
              <a:t>Jean Yang / Jeeves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622" y="4864965"/>
            <a:ext cx="1516694" cy="1516694"/>
          </a:xfrm>
          <a:prstGeom prst="rect">
            <a:avLst/>
          </a:prstGeom>
        </p:spPr>
      </p:pic>
      <p:pic>
        <p:nvPicPr>
          <p:cNvPr id="18" name="Picture 20" descr="http://indianakitchen.com/img/visuals/birthday-ha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09055">
            <a:off x="2111134" y="4365145"/>
            <a:ext cx="517300" cy="806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5341" y="2838266"/>
            <a:ext cx="1258345" cy="1607415"/>
          </a:xfrm>
          <a:prstGeom prst="rect">
            <a:avLst/>
          </a:prstGeom>
        </p:spPr>
      </p:pic>
      <p:sp>
        <p:nvSpPr>
          <p:cNvPr id="22" name="Content Placeholder 2"/>
          <p:cNvSpPr>
            <a:spLocks noGrp="1"/>
          </p:cNvSpPr>
          <p:nvPr>
            <p:ph idx="1"/>
          </p:nvPr>
        </p:nvSpPr>
        <p:spPr>
          <a:xfrm>
            <a:off x="946404" y="1828801"/>
            <a:ext cx="6446520" cy="850231"/>
          </a:xfrm>
        </p:spPr>
        <p:txBody>
          <a:bodyPr>
            <a:normAutofit/>
          </a:bodyPr>
          <a:lstStyle/>
          <a:p>
            <a:pPr marL="0" indent="0">
              <a:buNone/>
            </a:pPr>
            <a:r>
              <a:rPr lang="en-US" sz="2400" dirty="0" smtClean="0"/>
              <a:t>Let’s say Arjun and I want to throw a surprise paper discussion party for Emery.</a:t>
            </a:r>
            <a:endParaRPr lang="en-US" sz="24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23" y="4864965"/>
            <a:ext cx="1516694" cy="1516694"/>
          </a:xfrm>
          <a:prstGeom prst="rect">
            <a:avLst/>
          </a:prstGeom>
        </p:spPr>
      </p:pic>
      <p:pic>
        <p:nvPicPr>
          <p:cNvPr id="1044" name="Picture 20" descr="http://indianakitchen.com/img/visuals/birthday-ha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80800">
            <a:off x="336236" y="4366061"/>
            <a:ext cx="533042" cy="83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8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 Different Viewers Should See Different Events</a:t>
            </a:r>
            <a:endParaRPr lang="en-US" dirty="0"/>
          </a:p>
        </p:txBody>
      </p:sp>
      <p:sp>
        <p:nvSpPr>
          <p:cNvPr id="4" name="Footer Placeholder 3"/>
          <p:cNvSpPr>
            <a:spLocks noGrp="1"/>
          </p:cNvSpPr>
          <p:nvPr>
            <p:ph type="ftr" sz="quarter" idx="11"/>
          </p:nvPr>
        </p:nvSpPr>
        <p:spPr/>
        <p:txBody>
          <a:bodyPr/>
          <a:lstStyle/>
          <a:p>
            <a:r>
              <a:rPr lang="en-US" smtClean="0"/>
              <a:t>Jean Yang / PLDI 2016</a:t>
            </a:r>
            <a:endParaRPr lang="en-US" dirty="0"/>
          </a:p>
        </p:txBody>
      </p:sp>
      <p:sp>
        <p:nvSpPr>
          <p:cNvPr id="5" name="TextBox 4"/>
          <p:cNvSpPr txBox="1"/>
          <p:nvPr/>
        </p:nvSpPr>
        <p:spPr>
          <a:xfrm>
            <a:off x="886162" y="3821968"/>
            <a:ext cx="1630552" cy="400110"/>
          </a:xfrm>
          <a:prstGeom prst="rect">
            <a:avLst/>
          </a:prstGeom>
          <a:noFill/>
        </p:spPr>
        <p:txBody>
          <a:bodyPr wrap="square" rtlCol="0">
            <a:spAutoFit/>
          </a:bodyPr>
          <a:lstStyle/>
          <a:p>
            <a:pPr algn="ctr"/>
            <a:r>
              <a:rPr lang="en-US" sz="2000" dirty="0" smtClean="0"/>
              <a:t>Guests</a:t>
            </a:r>
            <a:endParaRPr lang="en-US" sz="2000" dirty="0"/>
          </a:p>
        </p:txBody>
      </p:sp>
      <p:sp>
        <p:nvSpPr>
          <p:cNvPr id="6" name="TextBox 5"/>
          <p:cNvSpPr txBox="1"/>
          <p:nvPr/>
        </p:nvSpPr>
        <p:spPr>
          <a:xfrm>
            <a:off x="4446313" y="3834676"/>
            <a:ext cx="1630552" cy="400110"/>
          </a:xfrm>
          <a:prstGeom prst="rect">
            <a:avLst/>
          </a:prstGeom>
          <a:noFill/>
        </p:spPr>
        <p:txBody>
          <a:bodyPr wrap="square" rtlCol="0">
            <a:spAutoFit/>
          </a:bodyPr>
          <a:lstStyle/>
          <a:p>
            <a:pPr algn="ctr"/>
            <a:r>
              <a:rPr lang="en-US" sz="2000" dirty="0" smtClean="0"/>
              <a:t>Emery</a:t>
            </a:r>
            <a:endParaRPr lang="en-US" sz="2000" dirty="0"/>
          </a:p>
        </p:txBody>
      </p:sp>
      <p:sp>
        <p:nvSpPr>
          <p:cNvPr id="7" name="TextBox 6"/>
          <p:cNvSpPr txBox="1"/>
          <p:nvPr/>
        </p:nvSpPr>
        <p:spPr>
          <a:xfrm>
            <a:off x="2707913" y="6122858"/>
            <a:ext cx="1630552" cy="400110"/>
          </a:xfrm>
          <a:prstGeom prst="rect">
            <a:avLst/>
          </a:prstGeom>
          <a:noFill/>
        </p:spPr>
        <p:txBody>
          <a:bodyPr wrap="square" rtlCol="0">
            <a:spAutoFit/>
          </a:bodyPr>
          <a:lstStyle/>
          <a:p>
            <a:pPr algn="ctr"/>
            <a:r>
              <a:rPr lang="en-US" sz="2000" dirty="0" smtClean="0"/>
              <a:t>Strangers</a:t>
            </a:r>
            <a:endParaRPr lang="en-US" sz="2000" dirty="0"/>
          </a:p>
        </p:txBody>
      </p:sp>
      <p:sp>
        <p:nvSpPr>
          <p:cNvPr id="8" name="Line Callout 2 7"/>
          <p:cNvSpPr/>
          <p:nvPr/>
        </p:nvSpPr>
        <p:spPr>
          <a:xfrm>
            <a:off x="2579045" y="1930090"/>
            <a:ext cx="2062576" cy="1578763"/>
          </a:xfrm>
          <a:prstGeom prst="borderCallout2">
            <a:avLst>
              <a:gd name="adj1" fmla="val 14351"/>
              <a:gd name="adj2" fmla="val -7631"/>
              <a:gd name="adj3" fmla="val 14351"/>
              <a:gd name="adj4" fmla="val -15965"/>
              <a:gd name="adj5" fmla="val 53824"/>
              <a:gd name="adj6" fmla="val -3405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Surprise discussion for Emery at </a:t>
            </a:r>
            <a:r>
              <a:rPr lang="en-US" sz="2000" b="1" dirty="0" smtClean="0">
                <a:solidFill>
                  <a:schemeClr val="tx1"/>
                </a:solidFill>
              </a:rPr>
              <a:t>Chuck E. Cheese.</a:t>
            </a:r>
            <a:endParaRPr lang="en-US" sz="2000" b="1" dirty="0">
              <a:solidFill>
                <a:schemeClr val="tx1"/>
              </a:solidFill>
            </a:endParaRPr>
          </a:p>
        </p:txBody>
      </p:sp>
      <p:sp>
        <p:nvSpPr>
          <p:cNvPr id="9" name="Line Callout 2 8"/>
          <p:cNvSpPr/>
          <p:nvPr/>
        </p:nvSpPr>
        <p:spPr>
          <a:xfrm>
            <a:off x="6156106" y="1918060"/>
            <a:ext cx="1848692" cy="1275125"/>
          </a:xfrm>
          <a:prstGeom prst="borderCallout2">
            <a:avLst>
              <a:gd name="adj1" fmla="val 18750"/>
              <a:gd name="adj2" fmla="val -8333"/>
              <a:gd name="adj3" fmla="val 18750"/>
              <a:gd name="adj4" fmla="val -16667"/>
              <a:gd name="adj5" fmla="val 72806"/>
              <a:gd name="adj6" fmla="val -3402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a:t>
            </a:r>
            <a:r>
              <a:rPr lang="en-US" sz="2000" b="1" dirty="0" smtClean="0">
                <a:solidFill>
                  <a:schemeClr val="tx1"/>
                </a:solidFill>
              </a:rPr>
              <a:t>izza</a:t>
            </a:r>
            <a:r>
              <a:rPr lang="en-US" sz="2000" dirty="0" smtClean="0">
                <a:solidFill>
                  <a:schemeClr val="tx1"/>
                </a:solidFill>
              </a:rPr>
              <a:t> with Arjun/Jean.</a:t>
            </a:r>
            <a:endParaRPr lang="en-US" sz="2000" dirty="0">
              <a:solidFill>
                <a:schemeClr val="tx1"/>
              </a:solidFill>
            </a:endParaRPr>
          </a:p>
        </p:txBody>
      </p:sp>
      <p:sp>
        <p:nvSpPr>
          <p:cNvPr id="10" name="Line Callout 2 9"/>
          <p:cNvSpPr/>
          <p:nvPr/>
        </p:nvSpPr>
        <p:spPr>
          <a:xfrm>
            <a:off x="4440512" y="4401606"/>
            <a:ext cx="1993738" cy="1514075"/>
          </a:xfrm>
          <a:prstGeom prst="borderCallout2">
            <a:avLst>
              <a:gd name="adj1" fmla="val 18750"/>
              <a:gd name="adj2" fmla="val -8333"/>
              <a:gd name="adj3" fmla="val 18750"/>
              <a:gd name="adj4" fmla="val -16667"/>
              <a:gd name="adj5" fmla="val 53137"/>
              <a:gd name="adj6" fmla="val -3885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Private event </a:t>
            </a:r>
            <a:r>
              <a:rPr lang="en-US" sz="2000" dirty="0" smtClean="0">
                <a:solidFill>
                  <a:schemeClr val="tx1"/>
                </a:solidFill>
              </a:rPr>
              <a:t>at Chuck E. Cheese.</a:t>
            </a:r>
            <a:endParaRPr lang="en-US" sz="2000" dirty="0">
              <a:solidFill>
                <a:schemeClr val="tx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712" y="2882797"/>
            <a:ext cx="693934" cy="88643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117" y="2880906"/>
            <a:ext cx="894714" cy="89471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247" y="2840604"/>
            <a:ext cx="947993" cy="943080"/>
          </a:xfrm>
          <a:prstGeom prst="rect">
            <a:avLst/>
          </a:prstGeom>
        </p:spPr>
      </p:pic>
      <p:pic>
        <p:nvPicPr>
          <p:cNvPr id="17" name="Picture 20" descr="http://indianakitchen.com/img/visuals/birthday-h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80800">
            <a:off x="1151996" y="2548794"/>
            <a:ext cx="295199" cy="4603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indianakitchen.com/img/visuals/birthday-h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09055">
            <a:off x="2085533" y="2588255"/>
            <a:ext cx="275847" cy="4301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8122" y="5133430"/>
            <a:ext cx="1239241" cy="887674"/>
          </a:xfrm>
          <a:prstGeom prst="rect">
            <a:avLst/>
          </a:prstGeom>
        </p:spPr>
      </p:pic>
    </p:spTree>
    <p:extLst>
      <p:ext uri="{BB962C8B-B14F-4D97-AF65-F5344CB8AC3E}">
        <p14:creationId xmlns:p14="http://schemas.microsoft.com/office/powerpoint/2010/main" val="26826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28623</TotalTime>
  <Words>5201</Words>
  <Application>Microsoft Office PowerPoint</Application>
  <PresentationFormat>On-screen Show (4:3)</PresentationFormat>
  <Paragraphs>628</Paragraphs>
  <Slides>38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 Math</vt:lpstr>
      <vt:lpstr>Century Schoolbook</vt:lpstr>
      <vt:lpstr>Courier New</vt:lpstr>
      <vt:lpstr>Helvetica</vt:lpstr>
      <vt:lpstr>Mathematica1</vt:lpstr>
      <vt:lpstr>Wingdings 2</vt:lpstr>
      <vt:lpstr>View</vt:lpstr>
      <vt:lpstr>Precise, Dynamic Information Flow for Database-Backed Applications</vt:lpstr>
      <vt:lpstr>PowerPoint Presentation</vt:lpstr>
      <vt:lpstr>PowerPoint Presentation</vt:lpstr>
      <vt:lpstr>The Relationship Between Design and Accidents</vt:lpstr>
      <vt:lpstr>PowerPoint Presentation</vt:lpstr>
      <vt:lpstr>Wanted: Double Hull for Information Security</vt:lpstr>
      <vt:lpstr>This Talk: Making It Easier to Secure Web Programs</vt:lpstr>
      <vt:lpstr>Social Calendar Example</vt:lpstr>
      <vt:lpstr>Challenge: Different Viewers Should See Different Events</vt:lpstr>
      <vt:lpstr>Policies May Depend on Sensitive Values</vt:lpstr>
      <vt:lpstr>A Story of Leaky Enforcement</vt:lpstr>
      <vt:lpstr>A Story of Leaky Enforcement</vt:lpstr>
      <vt:lpstr>Need to Track Policies and Viewers Across the Code</vt:lpstr>
      <vt:lpstr>“Policy Spaghetti” in HotCRP</vt:lpstr>
      <vt:lpstr>Jacqueline Web Framework to the Rescue!</vt:lpstr>
      <vt:lpstr>Contributions</vt:lpstr>
      <vt:lpstr>Jacqueline Web Framework</vt:lpstr>
      <vt:lpstr>Coding in Jacqueline</vt:lpstr>
      <vt:lpstr>Centralized Policies in Jacqueline</vt:lpstr>
      <vt:lpstr>Closer Look at the Policy-Agnostic Runtime</vt:lpstr>
      <vt:lpstr>Labels Track Sensitive Values to Prevent Leaks</vt:lpstr>
      <vt:lpstr>PowerPoint Presentation</vt:lpstr>
      <vt:lpstr>PowerPoint Presentation</vt:lpstr>
      <vt:lpstr>The Dangers of Interacting with Vanilla Databases</vt:lpstr>
      <vt:lpstr>Semantics of a Faceted Database</vt:lpstr>
      <vt:lpstr>Solution: Use ORM to Map Facets onto Database Rows</vt:lpstr>
      <vt:lpstr>Supporting Queries in Jacqueline</vt:lpstr>
      <vt:lpstr>PowerPoint Presentation</vt:lpstr>
      <vt:lpstr>Early Pruning Optimization</vt:lpstr>
      <vt:lpstr>PowerPoint Presentation</vt:lpstr>
      <vt:lpstr>Review: Traditional Non-Interference</vt:lpstr>
      <vt:lpstr>Policy-Agnostic Non-Interference</vt:lpstr>
      <vt:lpstr>PowerPoint Presentation</vt:lpstr>
      <vt:lpstr>Application Case Studies</vt:lpstr>
      <vt:lpstr>Demo</vt:lpstr>
      <vt:lpstr>Conference Management System Running Times</vt:lpstr>
      <vt:lpstr>Summary: Policy-Agnostic Web Programming with Jacqueline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dc:creator>
  <cp:lastModifiedBy>Jean</cp:lastModifiedBy>
  <cp:revision>1035</cp:revision>
  <dcterms:created xsi:type="dcterms:W3CDTF">2016-05-24T22:48:34Z</dcterms:created>
  <dcterms:modified xsi:type="dcterms:W3CDTF">2016-06-20T15:27:51Z</dcterms:modified>
</cp:coreProperties>
</file>