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1"/>
  </p:notesMasterIdLst>
  <p:handoutMasterIdLst>
    <p:handoutMasterId r:id="rId22"/>
  </p:handoutMasterIdLst>
  <p:sldIdLst>
    <p:sldId id="256" r:id="rId2"/>
    <p:sldId id="314" r:id="rId3"/>
    <p:sldId id="307" r:id="rId4"/>
    <p:sldId id="318" r:id="rId5"/>
    <p:sldId id="319" r:id="rId6"/>
    <p:sldId id="315" r:id="rId7"/>
    <p:sldId id="257" r:id="rId8"/>
    <p:sldId id="326" r:id="rId9"/>
    <p:sldId id="298" r:id="rId10"/>
    <p:sldId id="325" r:id="rId11"/>
    <p:sldId id="321" r:id="rId12"/>
    <p:sldId id="287" r:id="rId13"/>
    <p:sldId id="324" r:id="rId14"/>
    <p:sldId id="289" r:id="rId15"/>
    <p:sldId id="283" r:id="rId16"/>
    <p:sldId id="301" r:id="rId17"/>
    <p:sldId id="285" r:id="rId18"/>
    <p:sldId id="304" r:id="rId19"/>
    <p:sldId id="262"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90000"/>
    <a:srgbClr val="CCFF66"/>
    <a:srgbClr val="9999FF"/>
    <a:srgbClr val="DDDDDD"/>
    <a:srgbClr val="CCFFFF"/>
    <a:srgbClr val="CCECFF"/>
    <a:srgbClr val="FF5050"/>
    <a:srgbClr val="800000"/>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92" autoAdjust="0"/>
    <p:restoredTop sz="75588" autoAdjust="0"/>
  </p:normalViewPr>
  <p:slideViewPr>
    <p:cSldViewPr>
      <p:cViewPr>
        <p:scale>
          <a:sx n="100" d="100"/>
          <a:sy n="100" d="100"/>
        </p:scale>
        <p:origin x="72"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90" y="-9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150FB56-7968-43F4-BAAA-91867C506FAC}" type="datetimeFigureOut">
              <a:rPr lang="en-US" smtClean="0"/>
              <a:pPr/>
              <a:t>6/7/2010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5F722CD-106B-47DB-90C2-690BA2ACA3FA}" type="slidenum">
              <a:rPr lang="en-US" smtClean="0"/>
              <a:pPr/>
              <a:t>‹#›</a:t>
            </a:fld>
            <a:endParaRPr lang="en-US"/>
          </a:p>
        </p:txBody>
      </p:sp>
    </p:spTree>
    <p:extLst>
      <p:ext uri="{BB962C8B-B14F-4D97-AF65-F5344CB8AC3E}">
        <p14:creationId xmlns:p14="http://schemas.microsoft.com/office/powerpoint/2010/main" xmlns="" val="292941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0770042-AB35-40F2-84F1-EA6CEDD1F42D}" type="datetimeFigureOut">
              <a:rPr lang="en-US" smtClean="0"/>
              <a:pPr/>
              <a:t>6/7/2010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DFE22D0-0CBC-4FDE-BADD-F9856CAB7626}" type="slidenum">
              <a:rPr lang="en-US" smtClean="0"/>
              <a:pPr/>
              <a:t>‹#›</a:t>
            </a:fld>
            <a:endParaRPr lang="en-US"/>
          </a:p>
        </p:txBody>
      </p:sp>
    </p:spTree>
    <p:extLst>
      <p:ext uri="{BB962C8B-B14F-4D97-AF65-F5344CB8AC3E}">
        <p14:creationId xmlns:p14="http://schemas.microsoft.com/office/powerpoint/2010/main" xmlns="" val="2705620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The biggest</a:t>
            </a:r>
            <a:r>
              <a:rPr lang="en-US" baseline="0" dirty="0" smtClean="0"/>
              <a:t> component of our Nucleus is the allocator and garbage collector.  We have integrated both the copying and mark-sweep collectors that Hawblitzel and </a:t>
            </a:r>
            <a:r>
              <a:rPr lang="en-US" baseline="0" dirty="0" err="1" smtClean="0"/>
              <a:t>Petrank</a:t>
            </a:r>
            <a:r>
              <a:rPr lang="en-US" baseline="0" dirty="0" smtClean="0"/>
              <a:t> described their 2009 POPL paper.</a:t>
            </a:r>
          </a:p>
          <a:p>
            <a:pPr>
              <a:buFont typeface="Arial" pitchFamily="34" charset="0"/>
              <a:buChar char="•"/>
            </a:pPr>
            <a:r>
              <a:rPr lang="en-US" baseline="0" dirty="0" smtClean="0"/>
              <a:t>The Nucleus also describes the thread context stacks and handles context switching.</a:t>
            </a:r>
          </a:p>
          <a:p>
            <a:pPr>
              <a:buFont typeface="Arial" pitchFamily="34" charset="0"/>
              <a:buChar char="•"/>
            </a:pPr>
            <a:r>
              <a:rPr lang="en-US" baseline="0" dirty="0" smtClean="0"/>
              <a:t>The Nucleus exports access to devices such as the screen, keyboard, and timer.</a:t>
            </a:r>
          </a:p>
          <a:p>
            <a:pPr>
              <a:buFont typeface="Arial" pitchFamily="34" charset="0"/>
              <a:buChar char="•"/>
            </a:pPr>
            <a:r>
              <a:rPr lang="en-US" baseline="0" dirty="0" smtClean="0"/>
              <a:t>Additionally the Nucleus contains functionality for error and interrupt handling.</a:t>
            </a:r>
          </a:p>
          <a:p>
            <a:pPr>
              <a:buFont typeface="Arial" pitchFamily="34" charset="0"/>
              <a:buChar char="•"/>
            </a:pPr>
            <a:r>
              <a:rPr lang="en-US" dirty="0" smtClean="0"/>
              <a:t>The</a:t>
            </a:r>
            <a:r>
              <a:rPr lang="en-US" baseline="0" dirty="0" smtClean="0"/>
              <a:t> nucleus sits </a:t>
            </a:r>
            <a:r>
              <a:rPr lang="en-US" dirty="0" smtClean="0"/>
              <a:t>on top of a trusted</a:t>
            </a:r>
            <a:r>
              <a:rPr lang="en-US" baseline="0" dirty="0" smtClean="0"/>
              <a:t> hardware specification of absolute x86 instructions, memory bounds, and device interfaces.</a:t>
            </a:r>
          </a:p>
          <a:p>
            <a:pPr>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verify the partial correctness of Nucleus code.  For instance, we verify that we restore the appropriate observed registers when switching back to a context, that the garbage-collected heap to be well-formed, and that thread contexts are pushed onto the stack correctly when there is an interrupt.</a:t>
            </a:r>
          </a:p>
          <a:p>
            <a:pPr>
              <a:buFont typeface="Arial" pitchFamily="34" charset="0"/>
              <a:buChar char="•"/>
            </a:pPr>
            <a:r>
              <a:rPr lang="en-US" baseline="0" dirty="0" smtClean="0"/>
              <a:t>Another goal of our verification was to ensure that the low-level code interacts properly with the typed-checked code.  Specifically, we verify that the low-level code does not interfere with well-</a:t>
            </a:r>
            <a:r>
              <a:rPr lang="en-US" baseline="0" dirty="0" err="1" smtClean="0"/>
              <a:t>formedness</a:t>
            </a:r>
            <a:r>
              <a:rPr lang="en-US" baseline="0" dirty="0" smtClean="0"/>
              <a:t> of the garbage-collected heap and that the managed code does not interfere with thread context memory.</a:t>
            </a:r>
          </a:p>
          <a:p>
            <a:pPr>
              <a:buFont typeface="Arial" pitchFamily="34" charset="0"/>
              <a:buChar char="•"/>
            </a:pPr>
            <a:r>
              <a:rPr lang="en-US" baseline="0" dirty="0" smtClean="0"/>
              <a:t>The rest of the data structures used by the scheduler are implemented in C#.  In the type-checked kernel we have, for example, the ready queue, the GC queue, and the semaphore queues.</a:t>
            </a:r>
          </a:p>
          <a:p>
            <a:pPr>
              <a:buFont typeface="Arial"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a:t>
            </a:r>
            <a:r>
              <a:rPr lang="en-US" baseline="0" dirty="0" smtClean="0"/>
              <a:t> We have written Nucleus invariants in Boogie.</a:t>
            </a:r>
          </a:p>
          <a:p>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10</a:t>
            </a:fld>
            <a:endParaRPr lang="en-US"/>
          </a:p>
        </p:txBody>
      </p:sp>
    </p:spTree>
    <p:extLst>
      <p:ext uri="{BB962C8B-B14F-4D97-AF65-F5344CB8AC3E}">
        <p14:creationId xmlns:p14="http://schemas.microsoft.com/office/powerpoint/2010/main" xmlns="" val="31946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Here we show an invariant that has the goal of describing what it means to be a well-formed thread context for the purpose of allowing us to define what it means to context switch back to an “appropriate” context.</a:t>
            </a:r>
          </a:p>
          <a:p>
            <a:pPr>
              <a:buFont typeface="Arial" pitchFamily="34" charset="0"/>
              <a:buChar char="•"/>
            </a:pPr>
            <a:r>
              <a:rPr lang="en-US" baseline="0" dirty="0" smtClean="0"/>
              <a:t>This is a Boogie function, which is mathematical function in that it express relationships between values.  I have shown all functions in light green.</a:t>
            </a:r>
          </a:p>
          <a:p>
            <a:pPr>
              <a:buFont typeface="Arial" pitchFamily="34" charset="0"/>
              <a:buChar char="•"/>
            </a:pPr>
            <a:r>
              <a:rPr lang="en-US" baseline="0" dirty="0" smtClean="0"/>
              <a:t>This function takes as arguments an identifier ‘s’ specifying the context and a description “state” of the stack state.  It also references global variables </a:t>
            </a:r>
            <a:r>
              <a:rPr lang="en-US" baseline="0" dirty="0" err="1" smtClean="0"/>
              <a:t>tMems</a:t>
            </a:r>
            <a:r>
              <a:rPr lang="en-US" baseline="0" dirty="0" smtClean="0"/>
              <a:t> and </a:t>
            </a:r>
            <a:r>
              <a:rPr lang="en-US" baseline="0" dirty="0" err="1" smtClean="0"/>
              <a:t>fMems</a:t>
            </a:r>
            <a:r>
              <a:rPr lang="en-US" baseline="0" dirty="0" smtClean="0"/>
              <a:t>, which are mathematical maps used to model the memory.</a:t>
            </a:r>
          </a:p>
          <a:p>
            <a:pPr>
              <a:buFont typeface="Arial" pitchFamily="34" charset="0"/>
              <a:buChar char="•"/>
            </a:pPr>
            <a:r>
              <a:rPr lang="en-US" baseline="0" dirty="0" smtClean="0"/>
              <a:t>This invariant says that state must match what we have stored in memory for the context s and that the state should adhere to certain properties depending on whether it is not empty, interrupted, or yielded.</a:t>
            </a:r>
          </a:p>
          <a:p>
            <a:pPr>
              <a:buFont typeface="Arial" pitchFamily="34" charset="0"/>
              <a:buChar char="•"/>
            </a:pPr>
            <a:r>
              <a:rPr lang="en-US" baseline="0" dirty="0" smtClean="0"/>
              <a:t>If the stack has yielded, one of the properties that should hold is that we have captured the frame pointer, the stack pointer, and the return address.</a:t>
            </a:r>
          </a:p>
          <a:p>
            <a:pPr>
              <a:buFont typeface="Arial" pitchFamily="34" charset="0"/>
              <a:buNone/>
            </a:pPr>
            <a:endParaRPr lang="en-US" dirty="0" smtClean="0"/>
          </a:p>
          <a:p>
            <a:pPr algn="l"/>
            <a:r>
              <a:rPr lang="en-US" dirty="0" smtClean="0"/>
              <a:t>TRANSITION: We use</a:t>
            </a:r>
            <a:r>
              <a:rPr lang="en-US" baseline="0" dirty="0" smtClean="0"/>
              <a:t> invariants such as this one to specify the partial correctness of our Nucleus code, and also to provide trusted specifications of hardware instructions and device interfaces.</a:t>
            </a: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For instance, here is specification for the load instruction, which takes a pointer to a memory address and returns the value in memory at that location.</a:t>
            </a:r>
          </a:p>
          <a:p>
            <a:pPr>
              <a:buFont typeface="Arial" pitchFamily="34" charset="0"/>
              <a:buChar char="•"/>
            </a:pPr>
            <a:r>
              <a:rPr lang="en-US" baseline="0" dirty="0" smtClean="0"/>
              <a:t>We have the post-conditions that we have a 32-bit word and that the result matches the memory value at that location.</a:t>
            </a:r>
          </a:p>
          <a:p>
            <a:pPr>
              <a:buFont typeface="Arial" pitchFamily="34" charset="0"/>
              <a:buChar char="•"/>
            </a:pPr>
            <a:r>
              <a:rPr lang="en-US" baseline="0" dirty="0" smtClean="0"/>
              <a:t>Note that we need to ensure that the result is a word because Boogie has mathematical integers.</a:t>
            </a:r>
          </a:p>
          <a:p>
            <a:pPr>
              <a:buFont typeface="Arial" pitchFamily="34" charset="0"/>
              <a:buChar char="•"/>
            </a:pPr>
            <a:r>
              <a:rPr lang="en-US" baseline="0" dirty="0" smtClean="0"/>
              <a:t>In order to be able to call the Load instruction, we need to also satisfy the precondition that the address we have is in bounds and that it is 4-byte aligned.</a:t>
            </a:r>
          </a:p>
          <a:p>
            <a:pPr>
              <a:buFont typeface="Arial" pitchFamily="34" charset="0"/>
              <a:buChar char="•"/>
            </a:pPr>
            <a:r>
              <a:rPr lang="en-US" dirty="0" smtClean="0"/>
              <a:t>Our</a:t>
            </a:r>
            <a:r>
              <a:rPr lang="en-US" baseline="0" dirty="0" smtClean="0"/>
              <a:t> specification also declares that we modify the instruction pointer </a:t>
            </a:r>
            <a:r>
              <a:rPr lang="en-US" baseline="0" dirty="0" err="1" smtClean="0"/>
              <a:t>eip</a:t>
            </a:r>
            <a:r>
              <a:rPr lang="en-US" baseline="0" dirty="0" smtClean="0"/>
              <a:t>.</a:t>
            </a:r>
          </a:p>
          <a:p>
            <a:pPr>
              <a:buFont typeface="Arial" pitchFamily="34" charset="0"/>
              <a:buChar char="•"/>
            </a:pPr>
            <a:r>
              <a:rPr lang="en-US" baseline="0" dirty="0" smtClean="0"/>
              <a:t>Thus any procedure that calls load can use these </a:t>
            </a:r>
            <a:r>
              <a:rPr lang="en-US" baseline="0" dirty="0" err="1" smtClean="0"/>
              <a:t>postconditions</a:t>
            </a:r>
            <a:r>
              <a:rPr lang="en-US" baseline="0" dirty="0" smtClean="0"/>
              <a:t>, but they must satisfy the preconditions and cannot make any assumptions about the value of the instruction pointer afterward.</a:t>
            </a:r>
          </a:p>
          <a:p>
            <a:pPr>
              <a:buFont typeface="Arial" pitchFamily="34" charset="0"/>
              <a:buChar char="•"/>
            </a:pPr>
            <a:endParaRPr lang="en-US" dirty="0" smtClean="0"/>
          </a:p>
          <a:p>
            <a:pPr>
              <a:buFont typeface="Arial" pitchFamily="34" charset="0"/>
              <a:buNone/>
            </a:pPr>
            <a:r>
              <a:rPr lang="en-US" dirty="0" smtClean="0"/>
              <a:t>TRANSITION:</a:t>
            </a:r>
            <a:r>
              <a:rPr lang="en-US" baseline="0" dirty="0" smtClean="0"/>
              <a:t> Our Nucleus consists of Boogie procedures using these specifications.</a:t>
            </a: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We have defined how Boogie procedures correspond to x86 assembly instructions.</a:t>
            </a:r>
          </a:p>
          <a:p>
            <a:pPr>
              <a:buFont typeface="Arial" pitchFamily="34" charset="0"/>
              <a:buChar char="•"/>
            </a:pPr>
            <a:r>
              <a:rPr lang="en-US" baseline="0" dirty="0" smtClean="0"/>
              <a:t>We translate Nucleus procedures to x86 to run them.</a:t>
            </a:r>
            <a:endParaRPr lang="en-US" dirty="0" smtClean="0"/>
          </a:p>
          <a:p>
            <a:endParaRPr lang="en-US" dirty="0" smtClean="0"/>
          </a:p>
          <a:p>
            <a:r>
              <a:rPr lang="en-US" dirty="0" smtClean="0"/>
              <a:t>TRANSITION: Let us </a:t>
            </a:r>
            <a:r>
              <a:rPr lang="en-US" baseline="0" dirty="0" smtClean="0"/>
              <a:t>take a look at one of these procedures.</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Here</a:t>
            </a:r>
            <a:r>
              <a:rPr lang="en-US" baseline="0" dirty="0" smtClean="0"/>
              <a:t> is an example of a Nucleus procedure we verified for reading keystrokes from a keyboard.</a:t>
            </a:r>
          </a:p>
          <a:p>
            <a:pPr marL="171450" indent="-171450">
              <a:buFont typeface="Arial" pitchFamily="34" charset="0"/>
              <a:buChar char="•"/>
            </a:pPr>
            <a:r>
              <a:rPr lang="en-US" dirty="0" smtClean="0"/>
              <a:t>We</a:t>
            </a:r>
            <a:r>
              <a:rPr lang="en-US" baseline="0" dirty="0" smtClean="0"/>
              <a:t> first call an </a:t>
            </a:r>
            <a:r>
              <a:rPr lang="en-US" dirty="0" smtClean="0"/>
              <a:t>x86 input instruction to see if a keystroke is available.  KeyboardStatusIn8 is the trusted</a:t>
            </a:r>
            <a:r>
              <a:rPr lang="en-US" baseline="0" dirty="0" smtClean="0"/>
              <a:t> interface for reading from the keyboard.</a:t>
            </a:r>
          </a:p>
          <a:p>
            <a:pPr marL="171450" indent="-171450">
              <a:buFont typeface="Arial" pitchFamily="34" charset="0"/>
              <a:buChar char="•"/>
            </a:pPr>
            <a:r>
              <a:rPr lang="en-US" baseline="0" dirty="0" smtClean="0"/>
              <a:t>We get the keyboard status in register </a:t>
            </a:r>
            <a:r>
              <a:rPr lang="en-US" baseline="0" dirty="0" err="1" smtClean="0"/>
              <a:t>eax</a:t>
            </a:r>
            <a:r>
              <a:rPr lang="en-US" baseline="0" dirty="0" smtClean="0"/>
              <a:t> and we perform a bit-wise and operation to discover the status.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If no</a:t>
            </a:r>
            <a:r>
              <a:rPr lang="en-US" baseline="0" dirty="0" smtClean="0"/>
              <a:t> input was</a:t>
            </a:r>
            <a:r>
              <a:rPr lang="en-US" dirty="0" smtClean="0"/>
              <a:t> available, it returns.</a:t>
            </a:r>
            <a:r>
              <a:rPr lang="en-US" baseline="0" dirty="0" smtClean="0"/>
              <a:t>  O</a:t>
            </a:r>
            <a:r>
              <a:rPr lang="en-US" dirty="0" smtClean="0"/>
              <a:t>therwise does</a:t>
            </a:r>
            <a:r>
              <a:rPr lang="en-US" baseline="0" dirty="0" smtClean="0"/>
              <a:t> an input instruction to find out what key it is. [TODO: Why do we have the and here?]</a:t>
            </a:r>
          </a:p>
          <a:p>
            <a:pPr marL="171450" indent="-171450">
              <a:buFont typeface="Arial" pitchFamily="34" charset="0"/>
              <a:buChar char="•"/>
            </a:pPr>
            <a:r>
              <a:rPr lang="en-US" baseline="0" dirty="0" smtClean="0"/>
              <a:t>The functions Go() and Ret() update the global state about the location of the instruction pointer.  Our translator requires a Go, which states that we modify the instruction pointer, before a conditional.  The translator also requires ret, which updates the return address.</a:t>
            </a:r>
            <a:endParaRPr lang="en-US" dirty="0" smtClean="0"/>
          </a:p>
          <a:p>
            <a:pPr marL="171450" indent="-171450">
              <a:buFont typeface="Arial" pitchFamily="34" charset="0"/>
              <a:buChar char="•"/>
            </a:pPr>
            <a:r>
              <a:rPr lang="en-US" dirty="0" smtClean="0"/>
              <a:t>It gets translated to the following assembly.</a:t>
            </a:r>
            <a:endParaRPr lang="en-US" baseline="0" dirty="0" smtClean="0"/>
          </a:p>
          <a:p>
            <a:pPr marL="171450" indent="-171450">
              <a:buFont typeface="Arial" pitchFamily="34" charset="0"/>
              <a:buChar char="•"/>
            </a:pPr>
            <a:r>
              <a:rPr lang="en-US" baseline="0" dirty="0" smtClean="0"/>
              <a:t>Procedure calls get </a:t>
            </a:r>
            <a:r>
              <a:rPr lang="en-US" baseline="0" dirty="0" err="1" smtClean="0"/>
              <a:t>inlined</a:t>
            </a:r>
            <a:r>
              <a:rPr lang="en-US" baseline="0" dirty="0" smtClean="0"/>
              <a:t>.  The conditional gets turned into a comparison and a jump if not equal.</a:t>
            </a:r>
          </a:p>
          <a:p>
            <a:endParaRPr lang="en-US" dirty="0" smtClean="0"/>
          </a:p>
          <a:p>
            <a:r>
              <a:rPr lang="en-US" dirty="0" smtClean="0"/>
              <a:t>TRANSITION:</a:t>
            </a:r>
            <a:r>
              <a:rPr lang="en-US" baseline="0" dirty="0" smtClean="0"/>
              <a:t> We link the generated x86 with typed assembly that is generated from Bartok, and optimizing C# compiler.</a:t>
            </a: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In additions to the Nucleus we have the kernel and applications in C#, which we compiled to typed assembly using Bartok.  We check this using the Tal checker.</a:t>
            </a:r>
          </a:p>
          <a:p>
            <a:pPr>
              <a:buFont typeface="Arial" pitchFamily="34" charset="0"/>
              <a:buChar char="•"/>
            </a:pPr>
            <a:r>
              <a:rPr lang="en-US" baseline="0" dirty="0" smtClean="0"/>
              <a:t>The C# code is untrusted: we do not have to trust its correctness because any C# code that runs goes through the TAL checker.</a:t>
            </a:r>
          </a:p>
          <a:p>
            <a:pPr>
              <a:buFont typeface="Arial" pitchFamily="34" charset="0"/>
              <a:buChar char="•"/>
            </a:pPr>
            <a:r>
              <a:rPr lang="en-US" baseline="0" dirty="0" smtClean="0"/>
              <a:t>To create the bootable CD-ROM image, we translate and assembly the Nucleus and link it with the kernel.</a:t>
            </a:r>
          </a:p>
          <a:p>
            <a:pPr>
              <a:buFont typeface="Arial" pitchFamily="34" charset="0"/>
              <a:buChar char="•"/>
            </a:pPr>
            <a:r>
              <a:rPr lang="en-US" baseline="0" dirty="0" smtClean="0"/>
              <a:t>Other than the trusted specification, all other instructions in the system have been verified.</a:t>
            </a:r>
            <a:endParaRPr lang="en-US" dirty="0" smtClean="0"/>
          </a:p>
          <a:p>
            <a:endParaRPr lang="en-US" dirty="0" smtClean="0"/>
          </a:p>
          <a:p>
            <a:r>
              <a:rPr lang="en-US" dirty="0" smtClean="0"/>
              <a:t>TRANSITION: Now we will show that we have indeed built</a:t>
            </a:r>
            <a:r>
              <a:rPr lang="en-US" baseline="0" dirty="0" smtClean="0"/>
              <a:t> a real system using a scalable approach.</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solidFill>
                  <a:schemeClr val="accent1"/>
                </a:solidFill>
              </a:rPr>
              <a:t>We found that Verve running</a:t>
            </a:r>
            <a:r>
              <a:rPr lang="en-US" baseline="0" dirty="0" smtClean="0">
                <a:solidFill>
                  <a:schemeClr val="accent1"/>
                </a:solidFill>
              </a:rPr>
              <a:t> times compare favorably with other systems.</a:t>
            </a:r>
          </a:p>
          <a:p>
            <a:pPr>
              <a:buFont typeface="Arial" pitchFamily="34" charset="0"/>
              <a:buChar char="•"/>
            </a:pPr>
            <a:r>
              <a:rPr lang="en-US" baseline="0" dirty="0" smtClean="0">
                <a:solidFill>
                  <a:schemeClr val="accent1"/>
                </a:solidFill>
              </a:rPr>
              <a:t>Round-trip context switching takes 98 cycles and round-trip communication takes 26 cycles.  We compare this to </a:t>
            </a:r>
            <a:r>
              <a:rPr lang="en-US" baseline="0" dirty="0" err="1" smtClean="0">
                <a:solidFill>
                  <a:schemeClr val="accent1"/>
                </a:solidFill>
              </a:rPr>
              <a:t>interprocess</a:t>
            </a:r>
            <a:r>
              <a:rPr lang="en-US" baseline="0" dirty="0" smtClean="0">
                <a:solidFill>
                  <a:schemeClr val="accent1"/>
                </a:solidFill>
              </a:rPr>
              <a:t> communication on the L4 and SeL4 microkernels and thread yield on monolithic operating systems.</a:t>
            </a:r>
          </a:p>
          <a:p>
            <a:pPr>
              <a:buFont typeface="Arial" pitchFamily="34" charset="0"/>
              <a:buChar char="•"/>
            </a:pPr>
            <a:r>
              <a:rPr lang="en-US" baseline="0" dirty="0" smtClean="0">
                <a:solidFill>
                  <a:schemeClr val="accent1"/>
                </a:solidFill>
              </a:rPr>
              <a:t>There is the caveat, however, that Verve does much less than each of these systems.</a:t>
            </a:r>
          </a:p>
          <a:p>
            <a:pPr>
              <a:buFont typeface="Arial" pitchFamily="34" charset="0"/>
              <a:buChar char="•"/>
            </a:pPr>
            <a:endParaRPr lang="en-US" dirty="0" smtClean="0">
              <a:solidFill>
                <a:schemeClr val="accent1"/>
              </a:solidFill>
            </a:endParaRPr>
          </a:p>
          <a:p>
            <a:pPr>
              <a:buFont typeface="Arial" pitchFamily="34" charset="0"/>
              <a:buNone/>
            </a:pPr>
            <a:r>
              <a:rPr lang="en-US" dirty="0" smtClean="0">
                <a:solidFill>
                  <a:schemeClr val="accent1"/>
                </a:solidFill>
              </a:rPr>
              <a:t>TRANSITION:</a:t>
            </a:r>
            <a:r>
              <a:rPr lang="en-US" baseline="0" dirty="0" smtClean="0">
                <a:solidFill>
                  <a:schemeClr val="accent1"/>
                </a:solidFill>
              </a:rPr>
              <a:t> We are able to verify this system with low annotation overhead.</a:t>
            </a:r>
            <a:endParaRPr lang="en-US"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have about a thousand</a:t>
            </a:r>
            <a:r>
              <a:rPr lang="en-US" baseline="0" dirty="0" smtClean="0"/>
              <a:t> lines of specification, which includes definitions of assembly language instructions and device interfaces.  This code sets up the environment that the code lives in rather than describing what the code should do.</a:t>
            </a:r>
          </a:p>
          <a:p>
            <a:pPr>
              <a:buFont typeface="Arial" pitchFamily="34" charset="0"/>
              <a:buChar char="•"/>
            </a:pPr>
            <a:r>
              <a:rPr lang="en-US" baseline="0" dirty="0" smtClean="0"/>
              <a:t>This is the same specification for both garbage collectors.</a:t>
            </a:r>
            <a:endParaRPr lang="en-US" dirty="0" smtClean="0"/>
          </a:p>
          <a:p>
            <a:pPr>
              <a:buFont typeface="Arial" pitchFamily="34" charset="0"/>
              <a:buChar char="•"/>
            </a:pPr>
            <a:r>
              <a:rPr lang="en-US" dirty="0" smtClean="0"/>
              <a:t>Verification, which includes both executable statements and invariants,</a:t>
            </a:r>
            <a:r>
              <a:rPr lang="en-US" baseline="0" dirty="0" smtClean="0"/>
              <a:t> preconditions, post-conditions, is approximately 3x the size of the code.  The annotation overhead is much lower than systems that use interactive theorem proving.</a:t>
            </a:r>
          </a:p>
          <a:p>
            <a:pPr>
              <a:buFont typeface="Arial" pitchFamily="34" charset="0"/>
              <a:buChar char="•"/>
            </a:pPr>
            <a:r>
              <a:rPr lang="en-US" b="0" baseline="0" dirty="0" smtClean="0"/>
              <a:t>This implementation took nine person-months between two people.</a:t>
            </a:r>
            <a:endParaRPr lang="en-US" b="0" dirty="0" smtClean="0"/>
          </a:p>
          <a:p>
            <a:pPr>
              <a:buFont typeface="Arial" pitchFamily="34" charset="0"/>
              <a:buNone/>
            </a:pPr>
            <a:endParaRPr lang="en-US" dirty="0" smtClean="0"/>
          </a:p>
          <a:p>
            <a:pPr>
              <a:buFont typeface="Arial" pitchFamily="34" charset="0"/>
              <a:buNone/>
            </a:pPr>
            <a:r>
              <a:rPr lang="en-US" dirty="0" smtClean="0"/>
              <a:t>TRANSITION: How does Verve compare to SeL4,</a:t>
            </a:r>
            <a:r>
              <a:rPr lang="en-US" baseline="0" dirty="0" smtClean="0"/>
              <a:t> the state of the art in microkernel verification?</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SeL4 verifies the L4 microkernel and presents an approach for verifying the correctness of a large body of low-level code. SeL4 consist of 8700 lines of C verified to be equivalent to a Haskell reference implementation, which is verified to satisfy properties specified in the Isabelle theorem </a:t>
            </a:r>
            <a:r>
              <a:rPr lang="en-US" baseline="0" dirty="0" err="1" smtClean="0"/>
              <a:t>prover</a:t>
            </a:r>
            <a:r>
              <a:rPr lang="en-US" baseline="0" dirty="0" smtClean="0"/>
              <a:t>. </a:t>
            </a:r>
          </a:p>
          <a:p>
            <a:pPr>
              <a:buFont typeface="Arial" pitchFamily="34" charset="0"/>
              <a:buChar char="•"/>
            </a:pPr>
            <a:r>
              <a:rPr lang="en-US" baseline="0" dirty="0" smtClean="0"/>
              <a:t>The kernel interfaces with 600 lines of trusted ARM assembly.</a:t>
            </a:r>
          </a:p>
          <a:p>
            <a:pPr>
              <a:buFont typeface="Arial" pitchFamily="34" charset="0"/>
              <a:buChar char="•"/>
            </a:pPr>
            <a:r>
              <a:rPr lang="en-US" baseline="0" dirty="0" smtClean="0"/>
              <a:t>[Compare to Verve.]</a:t>
            </a:r>
          </a:p>
          <a:p>
            <a:pPr>
              <a:buFont typeface="Arial" pitchFamily="34" charset="0"/>
              <a:buChar char="•"/>
            </a:pPr>
            <a:r>
              <a:rPr lang="en-US" baseline="0" dirty="0" smtClean="0"/>
              <a:t>The verification takes 200,000 lines of proof script in the Isabelle interactive </a:t>
            </a:r>
            <a:r>
              <a:rPr lang="en-US" baseline="0" dirty="0" err="1" smtClean="0"/>
              <a:t>prover</a:t>
            </a:r>
            <a:r>
              <a:rPr lang="en-US" baseline="0" dirty="0" smtClean="0"/>
              <a:t>, which is 30 times the size of the code.  It also took the team 10-20 man-years.</a:t>
            </a:r>
          </a:p>
          <a:p>
            <a:pPr>
              <a:buFont typeface="Arial" pitchFamily="34" charset="0"/>
              <a:buChar char="•"/>
            </a:pPr>
            <a:endParaRPr lang="en-US" baseline="0" dirty="0" smtClean="0"/>
          </a:p>
          <a:p>
            <a:pPr>
              <a:buFont typeface="Arial" pitchFamily="34" charset="0"/>
              <a:buNone/>
            </a:pPr>
            <a:r>
              <a:rPr lang="en-US" baseline="0" dirty="0" smtClean="0"/>
              <a:t>TRANSITION: While SeL4 presents and impressive verification achievement, we are presenting a much lighter-weight approach to verifying important system properties.  Verve also verifies the whole system, relying on no lines of trusted assembly.</a:t>
            </a: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a:t>
            </a:r>
            <a:r>
              <a:rPr lang="en-US" baseline="0" dirty="0" smtClean="0"/>
              <a:t> this talk, we have</a:t>
            </a:r>
            <a:r>
              <a:rPr lang="en-US" dirty="0" smtClean="0"/>
              <a:t> presented the first mechanically verified operating system ensuring end-to-end</a:t>
            </a:r>
            <a:r>
              <a:rPr lang="en-US" baseline="0" dirty="0" smtClean="0"/>
              <a:t> type safety.</a:t>
            </a:r>
          </a:p>
          <a:p>
            <a:pPr>
              <a:buFont typeface="Arial" pitchFamily="34" charset="0"/>
              <a:buChar char="•"/>
            </a:pPr>
            <a:r>
              <a:rPr lang="en-US" baseline="0" dirty="0" smtClean="0"/>
              <a:t>We have described a real system that we’ve built on top of the x86 architecture with real language features such as classes, virtual methods, arrays, and preemptive threads.</a:t>
            </a:r>
          </a:p>
          <a:p>
            <a:pPr>
              <a:buFont typeface="Arial" pitchFamily="34" charset="0"/>
              <a:buChar char="•"/>
            </a:pPr>
            <a:r>
              <a:rPr lang="en-US" baseline="0" dirty="0" smtClean="0"/>
              <a:t>The operating system is efficient: we support typed assembly code generated from C#.</a:t>
            </a:r>
          </a:p>
          <a:p>
            <a:pPr>
              <a:buFont typeface="Arial" pitchFamily="34" charset="0"/>
              <a:buChar char="•"/>
            </a:pPr>
            <a:r>
              <a:rPr lang="en-US" baseline="0" dirty="0" smtClean="0"/>
              <a:t>This whole process demonstrates that we can use automated techniques to verify systems with low-level code.</a:t>
            </a:r>
          </a:p>
          <a:p>
            <a:pPr>
              <a:buFont typeface="Arial" pitchFamily="34" charset="0"/>
              <a:buChar char="•"/>
            </a:pPr>
            <a:r>
              <a:rPr lang="en-US" baseline="0" dirty="0" smtClean="0"/>
              <a:t>It is exciting that the programming languages and verification community has gotten us to the point where we can combine well-designed languages with efficient verification tools to automatically and mechanically verify important program properties.  Here’s to collaborating towards a safer future!</a:t>
            </a:r>
          </a:p>
        </p:txBody>
      </p:sp>
      <p:sp>
        <p:nvSpPr>
          <p:cNvPr id="4" name="Slide Number Placeholder 3"/>
          <p:cNvSpPr>
            <a:spLocks noGrp="1"/>
          </p:cNvSpPr>
          <p:nvPr>
            <p:ph type="sldNum" sz="quarter" idx="10"/>
          </p:nvPr>
        </p:nvSpPr>
        <p:spPr/>
        <p:txBody>
          <a:bodyPr/>
          <a:lstStyle/>
          <a:p>
            <a:fld id="{9DFE22D0-0CBC-4FDE-BADD-F9856CAB762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a:buFont typeface="Arial" pitchFamily="34" charset="0"/>
              <a:buNone/>
            </a:pPr>
            <a:r>
              <a:rPr lang="en-US" b="0" dirty="0" smtClean="0"/>
              <a:t>Safe languages give</a:t>
            </a:r>
            <a:r>
              <a:rPr lang="en-US" b="0" baseline="0" dirty="0" smtClean="0"/>
              <a:t> us me</a:t>
            </a:r>
            <a:r>
              <a:rPr lang="en-US" b="0" dirty="0" smtClean="0"/>
              <a:t>mory safety, which</a:t>
            </a:r>
            <a:r>
              <a:rPr lang="en-US" b="1" dirty="0" smtClean="0"/>
              <a:t> </a:t>
            </a:r>
            <a:r>
              <a:rPr lang="en-US" dirty="0" smtClean="0"/>
              <a:t>means that data</a:t>
            </a:r>
            <a:r>
              <a:rPr lang="en-US" baseline="0" dirty="0" smtClean="0"/>
              <a:t> access will not overflow memory boundaries or dereference dangling pointers.</a:t>
            </a:r>
          </a:p>
          <a:p>
            <a:pPr marL="228600" indent="-22860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None/>
            </a:pPr>
            <a:r>
              <a:rPr lang="en-US" b="0" baseline="0" dirty="0" smtClean="0"/>
              <a:t>We can also get type safety, which</a:t>
            </a:r>
            <a:r>
              <a:rPr lang="en-US" baseline="0" dirty="0" smtClean="0"/>
              <a:t> means that all data access adheres to properties of its type.</a:t>
            </a:r>
          </a:p>
          <a:p>
            <a:pPr marL="228600" indent="-228600">
              <a:buFont typeface="Arial" pitchFamily="34" charse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TRANSITION: What about using safe languages for end-to-end system guarantees?</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Projects such as Singularity and SPIN</a:t>
            </a:r>
            <a:r>
              <a:rPr lang="en-US" baseline="0" dirty="0" smtClean="0"/>
              <a:t> have taken the approach of writing operating systems in safe languages, with the reasoning that it is important for operating systems to be correct, but it is difficult to fully verify them because they are so large and complex.</a:t>
            </a:r>
            <a:endParaRPr lang="en-US" dirty="0" smtClean="0"/>
          </a:p>
          <a:p>
            <a:pPr marL="228600" indent="-228600">
              <a:buFont typeface="Arial" pitchFamily="34" charset="0"/>
              <a:buChar char="•"/>
            </a:pPr>
            <a:r>
              <a:rPr lang="en-US" baseline="0" dirty="0" smtClean="0"/>
              <a:t>All safe languages have a runtime system, however, and this runtime system contains unsafe code.</a:t>
            </a:r>
          </a:p>
          <a:p>
            <a:pPr marL="228600" indent="-228600">
              <a:buFont typeface="Arial" pitchFamily="34" charset="0"/>
              <a:buChar char="•"/>
            </a:pPr>
            <a:r>
              <a:rPr lang="en-US" baseline="0" dirty="0" smtClean="0"/>
              <a:t>We are crossing our fingers that this code will not inappropriately access memory, but a bug here can completely subvert our typing guarantees.</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Make it clear what the problems are with having the unsafe code.</a:t>
            </a:r>
          </a:p>
          <a:p>
            <a:pPr marL="228600" indent="-228600">
              <a:buFont typeface="Arial" pitchFamily="34" charset="0"/>
              <a:buChar char="•"/>
            </a:pPr>
            <a:r>
              <a:rPr lang="en-US" baseline="0" dirty="0" smtClean="0"/>
              <a:t>Make it clear what we are going to verify.  [Animate appear.]</a:t>
            </a:r>
          </a:p>
          <a:p>
            <a:pPr marL="228600" indent="-228600">
              <a:buFont typeface="Arial" pitchFamily="34" charset="0"/>
              <a:buChar char="•"/>
            </a:pPr>
            <a:r>
              <a:rPr lang="en-US" baseline="0" dirty="0" smtClean="0"/>
              <a:t>Make it clear only hardware instructions are part of the </a:t>
            </a:r>
            <a:r>
              <a:rPr lang="en-US" baseline="0" smtClean="0"/>
              <a:t>trusted computing base.</a:t>
            </a: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TRANSITION: We propose a system design that can give you end-to-end guarantees of type safety.</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Projects such as Singularity and SPIN</a:t>
            </a:r>
            <a:r>
              <a:rPr lang="en-US" baseline="0" dirty="0" smtClean="0"/>
              <a:t> have taken the approach of writing operating systems in safe languages, with the reasoning that it is important for operating systems to be correct, but it is difficult to fully verify them because they are so large and complex.</a:t>
            </a:r>
            <a:endParaRPr lang="en-US" dirty="0" smtClean="0"/>
          </a:p>
          <a:p>
            <a:pPr marL="228600" indent="-228600">
              <a:buFont typeface="Arial" pitchFamily="34" charset="0"/>
              <a:buChar char="•"/>
            </a:pPr>
            <a:r>
              <a:rPr lang="en-US" baseline="0" dirty="0" smtClean="0"/>
              <a:t>All safe languages have a runtime system, however, and this runtime system contains unsafe code.</a:t>
            </a:r>
          </a:p>
          <a:p>
            <a:pPr marL="228600" indent="-228600">
              <a:buFont typeface="Arial" pitchFamily="34" charset="0"/>
              <a:buChar char="•"/>
            </a:pPr>
            <a:r>
              <a:rPr lang="en-US" baseline="0" dirty="0" smtClean="0"/>
              <a:t>We are crossing our fingers that this code will not inappropriately access memory, but a bug here can completely subvert our typing guarantees.</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Make it clear what the problems are with having the unsafe code.</a:t>
            </a:r>
          </a:p>
          <a:p>
            <a:pPr marL="228600" indent="-228600">
              <a:buFont typeface="Arial" pitchFamily="34" charset="0"/>
              <a:buChar char="•"/>
            </a:pPr>
            <a:r>
              <a:rPr lang="en-US" baseline="0" dirty="0" smtClean="0"/>
              <a:t>Make it clear what we are going to verify.  [Animate appear.]</a:t>
            </a:r>
          </a:p>
          <a:p>
            <a:pPr marL="228600" indent="-228600">
              <a:buFont typeface="Arial" pitchFamily="34" charset="0"/>
              <a:buChar char="•"/>
            </a:pPr>
            <a:r>
              <a:rPr lang="en-US" baseline="0" dirty="0" smtClean="0"/>
              <a:t>Make it clear only hardware instructions are part of the </a:t>
            </a:r>
            <a:r>
              <a:rPr lang="en-US" baseline="0" smtClean="0"/>
              <a:t>trusted computing base.</a:t>
            </a: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TRANSITION: We propose a system design that can give you end-to-end guarantees of type safety.</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present</a:t>
            </a:r>
            <a:r>
              <a:rPr lang="en-US" baseline="0" dirty="0" smtClean="0"/>
              <a:t> Verve, an operating system where every assembly instruction in the software stack is mechanically verified for type safety.</a:t>
            </a:r>
            <a:endParaRPr lang="en-US" dirty="0" smtClean="0"/>
          </a:p>
          <a:p>
            <a:pPr>
              <a:buFont typeface="Arial" pitchFamily="34" charset="0"/>
              <a:buChar char="•"/>
            </a:pPr>
            <a:r>
              <a:rPr lang="en-US" baseline="0" dirty="0" smtClean="0"/>
              <a:t>At the core of Verve is the Nucleus, which contains the low-level functionality that cannot be expressed within the type system of our safe language</a:t>
            </a:r>
          </a:p>
          <a:p>
            <a:pPr>
              <a:buFont typeface="Arial" pitchFamily="34" charset="0"/>
              <a:buChar char="•"/>
            </a:pPr>
            <a:r>
              <a:rPr lang="en-US" baseline="0" dirty="0" smtClean="0"/>
              <a:t>We verify partial correctness properties of the Nucleus using Hoare logic with respect to a specification of device interfaces and assembly instructions.</a:t>
            </a:r>
          </a:p>
          <a:p>
            <a:pPr>
              <a:buFont typeface="Arial" pitchFamily="34" charset="0"/>
              <a:buChar char="•"/>
            </a:pPr>
            <a:r>
              <a:rPr lang="en-US" baseline="0" dirty="0" smtClean="0"/>
              <a:t>We hoist the rest of the system, the kernel and applications, into managed C# code we compile to typed assembly.  We verify that the low-level code and the managed code interact in a type-safe manner.</a:t>
            </a:r>
          </a:p>
          <a:p>
            <a:pPr>
              <a:buFont typeface="Arial" pitchFamily="34" charset="0"/>
              <a:buChar char="•"/>
            </a:pPr>
            <a:endParaRPr lang="en-US" baseline="0" dirty="0" smtClean="0"/>
          </a:p>
          <a:p>
            <a:pPr>
              <a:buFont typeface="Arial" pitchFamily="34" charset="0"/>
              <a:buNone/>
            </a:pPr>
            <a:r>
              <a:rPr lang="en-US" baseline="0" dirty="0" smtClean="0"/>
              <a:t>TRANSITION: Let us take a closer look at the Verve Nucleus..</a:t>
            </a:r>
            <a:endParaRPr lang="en-US" dirty="0"/>
          </a:p>
        </p:txBody>
      </p:sp>
      <p:sp>
        <p:nvSpPr>
          <p:cNvPr id="4" name="Slide Number Placeholder 3"/>
          <p:cNvSpPr>
            <a:spLocks noGrp="1"/>
          </p:cNvSpPr>
          <p:nvPr>
            <p:ph type="sldNum" sz="quarter" idx="10"/>
          </p:nvPr>
        </p:nvSpPr>
        <p:spPr/>
        <p:txBody>
          <a:bodyPr/>
          <a:lstStyle/>
          <a:p>
            <a:fld id="{9DFE22D0-0CBC-4FDE-BADD-F9856CAB76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5E5A7-8666-439D-88DD-AC573AD6267A}" type="datetime1">
              <a:rPr lang="en-US" smtClean="0"/>
              <a:pPr/>
              <a:t>6/7/2010</a:t>
            </a:fld>
            <a:endParaRPr lang="en-US"/>
          </a:p>
        </p:txBody>
      </p:sp>
      <p:sp>
        <p:nvSpPr>
          <p:cNvPr id="5" name="Footer Placeholder 4"/>
          <p:cNvSpPr>
            <a:spLocks noGrp="1"/>
          </p:cNvSpPr>
          <p:nvPr>
            <p:ph type="ftr" sz="quarter" idx="11"/>
          </p:nvPr>
        </p:nvSpPr>
        <p:spPr/>
        <p:txBody>
          <a:bodyPr/>
          <a:lstStyle/>
          <a:p>
            <a:r>
              <a:rPr lang="en-US" smtClean="0"/>
              <a:t>Safe to the Last Instruction / Jean Yang</a:t>
            </a:r>
            <a:endParaRPr lang="en-US"/>
          </a:p>
        </p:txBody>
      </p:sp>
      <p:sp>
        <p:nvSpPr>
          <p:cNvPr id="6" name="Slide Number Placeholder 5"/>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8086F-B8F7-451C-9ADF-9A166549F76E}" type="datetime1">
              <a:rPr lang="en-US" smtClean="0"/>
              <a:pPr/>
              <a:t>6/7/2010</a:t>
            </a:fld>
            <a:endParaRPr lang="en-US"/>
          </a:p>
        </p:txBody>
      </p:sp>
      <p:sp>
        <p:nvSpPr>
          <p:cNvPr id="5" name="Footer Placeholder 4"/>
          <p:cNvSpPr>
            <a:spLocks noGrp="1"/>
          </p:cNvSpPr>
          <p:nvPr>
            <p:ph type="ftr" sz="quarter" idx="11"/>
          </p:nvPr>
        </p:nvSpPr>
        <p:spPr/>
        <p:txBody>
          <a:bodyPr/>
          <a:lstStyle/>
          <a:p>
            <a:r>
              <a:rPr lang="en-US" smtClean="0"/>
              <a:t>Safe to the Last Instruction / Jean Yang</a:t>
            </a:r>
            <a:endParaRPr lang="en-US"/>
          </a:p>
        </p:txBody>
      </p:sp>
      <p:sp>
        <p:nvSpPr>
          <p:cNvPr id="6" name="Slide Number Placeholder 5"/>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1E3F7-DCA0-444E-8DE8-9ED7D3B0677B}" type="datetime1">
              <a:rPr lang="en-US" smtClean="0"/>
              <a:pPr/>
              <a:t>6/7/2010</a:t>
            </a:fld>
            <a:endParaRPr lang="en-US"/>
          </a:p>
        </p:txBody>
      </p:sp>
      <p:sp>
        <p:nvSpPr>
          <p:cNvPr id="5" name="Footer Placeholder 4"/>
          <p:cNvSpPr>
            <a:spLocks noGrp="1"/>
          </p:cNvSpPr>
          <p:nvPr>
            <p:ph type="ftr" sz="quarter" idx="11"/>
          </p:nvPr>
        </p:nvSpPr>
        <p:spPr/>
        <p:txBody>
          <a:bodyPr/>
          <a:lstStyle/>
          <a:p>
            <a:r>
              <a:rPr lang="en-US" smtClean="0"/>
              <a:t>Safe to the Last Instruction / Jean Yang</a:t>
            </a:r>
            <a:endParaRPr lang="en-US"/>
          </a:p>
        </p:txBody>
      </p:sp>
      <p:sp>
        <p:nvSpPr>
          <p:cNvPr id="6" name="Slide Number Placeholder 5"/>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DF29-EC77-4083-8FA7-94DA3FC32F22}" type="datetime1">
              <a:rPr lang="en-US" smtClean="0"/>
              <a:pPr/>
              <a:t>6/7/2010</a:t>
            </a:fld>
            <a:endParaRPr lang="en-US"/>
          </a:p>
        </p:txBody>
      </p:sp>
      <p:sp>
        <p:nvSpPr>
          <p:cNvPr id="5" name="Footer Placeholder 4"/>
          <p:cNvSpPr>
            <a:spLocks noGrp="1"/>
          </p:cNvSpPr>
          <p:nvPr>
            <p:ph type="ftr" sz="quarter" idx="11"/>
          </p:nvPr>
        </p:nvSpPr>
        <p:spPr/>
        <p:txBody>
          <a:bodyPr/>
          <a:lstStyle/>
          <a:p>
            <a:r>
              <a:rPr lang="en-US" smtClean="0"/>
              <a:t>Safe to the Last Instruction / Jean Yang</a:t>
            </a:r>
            <a:endParaRPr lang="en-US"/>
          </a:p>
        </p:txBody>
      </p:sp>
      <p:sp>
        <p:nvSpPr>
          <p:cNvPr id="6" name="Slide Number Placeholder 5"/>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61506-CA8E-4C8C-89D3-1563FE7BF72C}" type="datetime1">
              <a:rPr lang="en-US" smtClean="0"/>
              <a:pPr/>
              <a:t>6/7/2010</a:t>
            </a:fld>
            <a:endParaRPr lang="en-US"/>
          </a:p>
        </p:txBody>
      </p:sp>
      <p:sp>
        <p:nvSpPr>
          <p:cNvPr id="5" name="Footer Placeholder 4"/>
          <p:cNvSpPr>
            <a:spLocks noGrp="1"/>
          </p:cNvSpPr>
          <p:nvPr>
            <p:ph type="ftr" sz="quarter" idx="11"/>
          </p:nvPr>
        </p:nvSpPr>
        <p:spPr/>
        <p:txBody>
          <a:bodyPr/>
          <a:lstStyle/>
          <a:p>
            <a:r>
              <a:rPr lang="en-US" smtClean="0"/>
              <a:t>Safe to the Last Instruction / Jean Yang</a:t>
            </a:r>
            <a:endParaRPr lang="en-US"/>
          </a:p>
        </p:txBody>
      </p:sp>
      <p:sp>
        <p:nvSpPr>
          <p:cNvPr id="6" name="Slide Number Placeholder 5"/>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B1770-1182-4ABF-B293-E54B3B330940}" type="datetime1">
              <a:rPr lang="en-US" smtClean="0"/>
              <a:pPr/>
              <a:t>6/7/2010</a:t>
            </a:fld>
            <a:endParaRPr lang="en-US"/>
          </a:p>
        </p:txBody>
      </p:sp>
      <p:sp>
        <p:nvSpPr>
          <p:cNvPr id="6" name="Footer Placeholder 5"/>
          <p:cNvSpPr>
            <a:spLocks noGrp="1"/>
          </p:cNvSpPr>
          <p:nvPr>
            <p:ph type="ftr" sz="quarter" idx="11"/>
          </p:nvPr>
        </p:nvSpPr>
        <p:spPr/>
        <p:txBody>
          <a:bodyPr/>
          <a:lstStyle/>
          <a:p>
            <a:r>
              <a:rPr lang="en-US" smtClean="0"/>
              <a:t>Safe to the Last Instruction / Jean Yang</a:t>
            </a:r>
            <a:endParaRPr lang="en-US"/>
          </a:p>
        </p:txBody>
      </p:sp>
      <p:sp>
        <p:nvSpPr>
          <p:cNvPr id="7" name="Slide Number Placeholder 6"/>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73985-4673-4AAB-AB43-8EA039D9B9EC}" type="datetime1">
              <a:rPr lang="en-US" smtClean="0"/>
              <a:pPr/>
              <a:t>6/7/2010</a:t>
            </a:fld>
            <a:endParaRPr lang="en-US"/>
          </a:p>
        </p:txBody>
      </p:sp>
      <p:sp>
        <p:nvSpPr>
          <p:cNvPr id="8" name="Footer Placeholder 7"/>
          <p:cNvSpPr>
            <a:spLocks noGrp="1"/>
          </p:cNvSpPr>
          <p:nvPr>
            <p:ph type="ftr" sz="quarter" idx="11"/>
          </p:nvPr>
        </p:nvSpPr>
        <p:spPr/>
        <p:txBody>
          <a:bodyPr/>
          <a:lstStyle/>
          <a:p>
            <a:r>
              <a:rPr lang="en-US" smtClean="0"/>
              <a:t>Safe to the Last Instruction / Jean Yang</a:t>
            </a:r>
            <a:endParaRPr lang="en-US"/>
          </a:p>
        </p:txBody>
      </p:sp>
      <p:sp>
        <p:nvSpPr>
          <p:cNvPr id="9" name="Slide Number Placeholder 8"/>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1F050-5C35-4853-98EB-07732E70CD90}" type="datetime1">
              <a:rPr lang="en-US" smtClean="0"/>
              <a:pPr/>
              <a:t>6/7/2010</a:t>
            </a:fld>
            <a:endParaRPr lang="en-US"/>
          </a:p>
        </p:txBody>
      </p:sp>
      <p:sp>
        <p:nvSpPr>
          <p:cNvPr id="4" name="Footer Placeholder 3"/>
          <p:cNvSpPr>
            <a:spLocks noGrp="1"/>
          </p:cNvSpPr>
          <p:nvPr>
            <p:ph type="ftr" sz="quarter" idx="11"/>
          </p:nvPr>
        </p:nvSpPr>
        <p:spPr/>
        <p:txBody>
          <a:bodyPr/>
          <a:lstStyle/>
          <a:p>
            <a:r>
              <a:rPr lang="en-US" smtClean="0"/>
              <a:t>Safe to the Last Instruction / Jean Yang</a:t>
            </a:r>
            <a:endParaRPr lang="en-US"/>
          </a:p>
        </p:txBody>
      </p:sp>
      <p:sp>
        <p:nvSpPr>
          <p:cNvPr id="5" name="Slide Number Placeholder 4"/>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D195E-AFBF-4FBE-A45B-896D98A8AD52}" type="datetime1">
              <a:rPr lang="en-US" smtClean="0"/>
              <a:pPr/>
              <a:t>6/7/2010</a:t>
            </a:fld>
            <a:endParaRPr lang="en-US"/>
          </a:p>
        </p:txBody>
      </p:sp>
      <p:sp>
        <p:nvSpPr>
          <p:cNvPr id="3" name="Footer Placeholder 2"/>
          <p:cNvSpPr>
            <a:spLocks noGrp="1"/>
          </p:cNvSpPr>
          <p:nvPr>
            <p:ph type="ftr" sz="quarter" idx="11"/>
          </p:nvPr>
        </p:nvSpPr>
        <p:spPr/>
        <p:txBody>
          <a:bodyPr/>
          <a:lstStyle/>
          <a:p>
            <a:r>
              <a:rPr lang="en-US" smtClean="0"/>
              <a:t>Safe to the Last Instruction / Jean Yang</a:t>
            </a:r>
            <a:endParaRPr lang="en-US"/>
          </a:p>
        </p:txBody>
      </p:sp>
      <p:sp>
        <p:nvSpPr>
          <p:cNvPr id="4" name="Slide Number Placeholder 3"/>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6CA0D-D001-42E0-8916-C740ADA235FE}" type="datetime1">
              <a:rPr lang="en-US" smtClean="0"/>
              <a:pPr/>
              <a:t>6/7/2010</a:t>
            </a:fld>
            <a:endParaRPr lang="en-US"/>
          </a:p>
        </p:txBody>
      </p:sp>
      <p:sp>
        <p:nvSpPr>
          <p:cNvPr id="6" name="Footer Placeholder 5"/>
          <p:cNvSpPr>
            <a:spLocks noGrp="1"/>
          </p:cNvSpPr>
          <p:nvPr>
            <p:ph type="ftr" sz="quarter" idx="11"/>
          </p:nvPr>
        </p:nvSpPr>
        <p:spPr/>
        <p:txBody>
          <a:bodyPr/>
          <a:lstStyle/>
          <a:p>
            <a:r>
              <a:rPr lang="en-US" smtClean="0"/>
              <a:t>Safe to the Last Instruction / Jean Yang</a:t>
            </a:r>
            <a:endParaRPr lang="en-US"/>
          </a:p>
        </p:txBody>
      </p:sp>
      <p:sp>
        <p:nvSpPr>
          <p:cNvPr id="7" name="Slide Number Placeholder 6"/>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972DE-B2B9-4C1C-83F3-02AB95643EDD}" type="datetime1">
              <a:rPr lang="en-US" smtClean="0"/>
              <a:pPr/>
              <a:t>6/7/2010</a:t>
            </a:fld>
            <a:endParaRPr lang="en-US"/>
          </a:p>
        </p:txBody>
      </p:sp>
      <p:sp>
        <p:nvSpPr>
          <p:cNvPr id="6" name="Footer Placeholder 5"/>
          <p:cNvSpPr>
            <a:spLocks noGrp="1"/>
          </p:cNvSpPr>
          <p:nvPr>
            <p:ph type="ftr" sz="quarter" idx="11"/>
          </p:nvPr>
        </p:nvSpPr>
        <p:spPr/>
        <p:txBody>
          <a:bodyPr/>
          <a:lstStyle/>
          <a:p>
            <a:r>
              <a:rPr lang="en-US" smtClean="0"/>
              <a:t>Safe to the Last Instruction / Jean Yang</a:t>
            </a:r>
            <a:endParaRPr lang="en-US"/>
          </a:p>
        </p:txBody>
      </p:sp>
      <p:sp>
        <p:nvSpPr>
          <p:cNvPr id="7" name="Slide Number Placeholder 6"/>
          <p:cNvSpPr>
            <a:spLocks noGrp="1"/>
          </p:cNvSpPr>
          <p:nvPr>
            <p:ph type="sldNum" sz="quarter" idx="12"/>
          </p:nvPr>
        </p:nvSpPr>
        <p:spPr/>
        <p:txBody>
          <a:bodyPr/>
          <a:lstStyle/>
          <a:p>
            <a:fld id="{564B49AE-0108-471B-9842-CBF24D3AA3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9E7C0-5F1D-481D-A805-A95B4A225727}" type="datetime1">
              <a:rPr lang="en-US" smtClean="0"/>
              <a:pPr/>
              <a:t>6/7/2010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Safe to the Last Instruction / Jean Yang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49AE-0108-471B-9842-CBF24D3AA3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458200" cy="2895599"/>
          </a:xfrm>
          <a:solidFill>
            <a:schemeClr val="tx1">
              <a:alpha val="75000"/>
            </a:schemeClr>
          </a:solidFill>
        </p:spPr>
        <p:txBody>
          <a:bodyPr>
            <a:noAutofit/>
          </a:bodyPr>
          <a:lstStyle/>
          <a:p>
            <a:r>
              <a:rPr lang="en-US" sz="5400" b="1" dirty="0" smtClean="0">
                <a:solidFill>
                  <a:srgbClr val="CCFF66"/>
                </a:solidFill>
              </a:rPr>
              <a:t>Safe to the Last Instruction:</a:t>
            </a:r>
            <a:r>
              <a:rPr lang="en-US" sz="5400" dirty="0" smtClean="0">
                <a:solidFill>
                  <a:srgbClr val="CCFF66"/>
                </a:solidFill>
              </a:rPr>
              <a:t/>
            </a:r>
            <a:br>
              <a:rPr lang="en-US" sz="5400" dirty="0" smtClean="0">
                <a:solidFill>
                  <a:srgbClr val="CCFF66"/>
                </a:solidFill>
              </a:rPr>
            </a:br>
            <a:r>
              <a:rPr lang="en-US" sz="5400" b="1" dirty="0" smtClean="0">
                <a:solidFill>
                  <a:srgbClr val="CCFF66">
                    <a:alpha val="85000"/>
                  </a:srgbClr>
                </a:solidFill>
              </a:rPr>
              <a:t>Automated Verification of a Type-Safe Operating System</a:t>
            </a:r>
            <a:endParaRPr lang="en-US" sz="5400" b="1" dirty="0">
              <a:solidFill>
                <a:srgbClr val="CCFF66">
                  <a:alpha val="85000"/>
                </a:srgbClr>
              </a:solidFill>
            </a:endParaRPr>
          </a:p>
        </p:txBody>
      </p:sp>
      <p:sp>
        <p:nvSpPr>
          <p:cNvPr id="5" name="Subtitle 2"/>
          <p:cNvSpPr txBox="1">
            <a:spLocks/>
          </p:cNvSpPr>
          <p:nvPr/>
        </p:nvSpPr>
        <p:spPr>
          <a:xfrm>
            <a:off x="457200" y="4191000"/>
            <a:ext cx="3581400" cy="1676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1"/>
                </a:solidFill>
                <a:effectLst/>
                <a:uLnTx/>
                <a:uFillTx/>
                <a:latin typeface="+mn-lt"/>
                <a:ea typeface="+mn-ea"/>
                <a:cs typeface="+mn-cs"/>
              </a:rPr>
              <a:t>Jean Yang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MIT CSAIL</a:t>
            </a:r>
            <a:endParaRPr kumimoji="0" lang="en-US" sz="3600" b="0"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7" name="Subtitle 2"/>
          <p:cNvSpPr txBox="1">
            <a:spLocks/>
          </p:cNvSpPr>
          <p:nvPr/>
        </p:nvSpPr>
        <p:spPr>
          <a:xfrm>
            <a:off x="4114800" y="4191000"/>
            <a:ext cx="4343400" cy="1676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1"/>
                </a:solidFill>
                <a:effectLst/>
                <a:uLnTx/>
                <a:uFillTx/>
                <a:latin typeface="+mn-lt"/>
                <a:ea typeface="+mn-ea"/>
                <a:cs typeface="+mn-cs"/>
              </a:rPr>
              <a:t>Chris</a:t>
            </a:r>
            <a:r>
              <a:rPr kumimoji="0" lang="en-US" sz="4800" b="1" i="0" u="none" strike="noStrike" kern="1200" cap="none" spc="0" normalizeH="0" noProof="0" dirty="0" smtClean="0">
                <a:ln>
                  <a:noFill/>
                </a:ln>
                <a:solidFill>
                  <a:schemeClr val="accent1"/>
                </a:solidFill>
                <a:effectLst/>
                <a:uLnTx/>
                <a:uFillTx/>
                <a:latin typeface="+mn-lt"/>
                <a:ea typeface="+mn-ea"/>
                <a:cs typeface="+mn-cs"/>
              </a:rPr>
              <a:t> </a:t>
            </a:r>
            <a:r>
              <a:rPr kumimoji="0" lang="en-US" sz="4800" b="1" i="0" u="none" strike="noStrike" kern="1200" cap="none" spc="0" normalizeH="0" noProof="0" dirty="0" err="1" smtClean="0">
                <a:ln>
                  <a:noFill/>
                </a:ln>
                <a:solidFill>
                  <a:schemeClr val="accent1"/>
                </a:solidFill>
                <a:effectLst/>
                <a:uLnTx/>
                <a:uFillTx/>
                <a:latin typeface="+mn-lt"/>
                <a:ea typeface="+mn-ea"/>
                <a:cs typeface="+mn-cs"/>
              </a:rPr>
              <a:t>Hawblitzel</a:t>
            </a:r>
            <a:endParaRPr kumimoji="0" lang="en-US" sz="4800" b="1" i="0" u="none" strike="noStrike" kern="1200" cap="none" spc="0" normalizeH="0" baseline="0" noProof="0" dirty="0" smtClean="0">
              <a:ln>
                <a:noFill/>
              </a:ln>
              <a:solidFill>
                <a:schemeClr val="accent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Microsoft Research</a:t>
            </a:r>
            <a:endParaRPr kumimoji="0" lang="en-US" sz="3600" b="0" i="0" u="none" strike="noStrike" kern="120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CFF66"/>
                </a:solidFill>
              </a:rPr>
              <a:t>The Verve Nucleus</a:t>
            </a:r>
            <a:endParaRPr lang="en-US" sz="6600" b="1" dirty="0">
              <a:solidFill>
                <a:srgbClr val="CCFF66"/>
              </a:solidFill>
            </a:endParaRPr>
          </a:p>
        </p:txBody>
      </p:sp>
      <p:sp>
        <p:nvSpPr>
          <p:cNvPr id="4" name="Footer Placeholder 3"/>
          <p:cNvSpPr>
            <a:spLocks noGrp="1"/>
          </p:cNvSpPr>
          <p:nvPr>
            <p:ph type="ftr" sz="quarter" idx="11"/>
          </p:nvPr>
        </p:nvSpPr>
        <p:spPr/>
        <p:txBody>
          <a:bodyPr/>
          <a:lstStyle/>
          <a:p>
            <a:r>
              <a:rPr lang="en-US" smtClean="0"/>
              <a:t>Safe to the Last Instruction / Jean Yang</a:t>
            </a:r>
            <a:endParaRPr lang="en-US"/>
          </a:p>
        </p:txBody>
      </p:sp>
      <p:sp>
        <p:nvSpPr>
          <p:cNvPr id="5" name="Slide Number Placeholder 4"/>
          <p:cNvSpPr>
            <a:spLocks noGrp="1"/>
          </p:cNvSpPr>
          <p:nvPr>
            <p:ph type="sldNum" sz="quarter" idx="12"/>
          </p:nvPr>
        </p:nvSpPr>
        <p:spPr/>
        <p:txBody>
          <a:bodyPr/>
          <a:lstStyle/>
          <a:p>
            <a:fld id="{564B49AE-0108-471B-9842-CBF24D3AA399}" type="slidenum">
              <a:rPr lang="en-US" smtClean="0"/>
              <a:pPr/>
              <a:t>10</a:t>
            </a:fld>
            <a:endParaRPr lang="en-US"/>
          </a:p>
        </p:txBody>
      </p:sp>
      <p:grpSp>
        <p:nvGrpSpPr>
          <p:cNvPr id="18" name="Group 17"/>
          <p:cNvGrpSpPr/>
          <p:nvPr/>
        </p:nvGrpSpPr>
        <p:grpSpPr>
          <a:xfrm>
            <a:off x="381000" y="1524000"/>
            <a:ext cx="3429000" cy="4648200"/>
            <a:chOff x="381000" y="1524000"/>
            <a:chExt cx="3429000" cy="4648200"/>
          </a:xfrm>
        </p:grpSpPr>
        <p:sp>
          <p:nvSpPr>
            <p:cNvPr id="6" name="Rectangle 5"/>
            <p:cNvSpPr/>
            <p:nvPr/>
          </p:nvSpPr>
          <p:spPr>
            <a:xfrm>
              <a:off x="381000" y="4267200"/>
              <a:ext cx="34290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Verified</a:t>
              </a:r>
              <a:endParaRPr lang="en-US" sz="2400" dirty="0"/>
            </a:p>
          </p:txBody>
        </p:sp>
        <p:sp>
          <p:nvSpPr>
            <p:cNvPr id="7" name="Rectangle 6"/>
            <p:cNvSpPr/>
            <p:nvPr/>
          </p:nvSpPr>
          <p:spPr>
            <a:xfrm>
              <a:off x="381000" y="1524000"/>
              <a:ext cx="3429000" cy="266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Type-checked</a:t>
              </a:r>
              <a:endParaRPr lang="en-US" sz="2400" dirty="0"/>
            </a:p>
          </p:txBody>
        </p:sp>
        <p:sp>
          <p:nvSpPr>
            <p:cNvPr id="8" name="Rectangle 7"/>
            <p:cNvSpPr/>
            <p:nvPr/>
          </p:nvSpPr>
          <p:spPr>
            <a:xfrm>
              <a:off x="457200" y="4800600"/>
              <a:ext cx="2895600" cy="10668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smtClean="0"/>
                <a:t>Nucleus</a:t>
              </a:r>
              <a:endParaRPr lang="en-US" sz="2800" dirty="0"/>
            </a:p>
          </p:txBody>
        </p:sp>
        <p:sp>
          <p:nvSpPr>
            <p:cNvPr id="9" name="Rectangle 8"/>
            <p:cNvSpPr/>
            <p:nvPr/>
          </p:nvSpPr>
          <p:spPr>
            <a:xfrm>
              <a:off x="457200" y="1600200"/>
              <a:ext cx="2895600" cy="25146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10" name="Rectangle 9"/>
            <p:cNvSpPr/>
            <p:nvPr/>
          </p:nvSpPr>
          <p:spPr>
            <a:xfrm>
              <a:off x="1905000" y="2514600"/>
              <a:ext cx="13716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11" name="Rectangle 10"/>
            <p:cNvSpPr/>
            <p:nvPr/>
          </p:nvSpPr>
          <p:spPr>
            <a:xfrm>
              <a:off x="533400" y="2514600"/>
              <a:ext cx="12954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12" name="Rectangle 11"/>
            <p:cNvSpPr/>
            <p:nvPr/>
          </p:nvSpPr>
          <p:spPr>
            <a:xfrm>
              <a:off x="533400" y="1676400"/>
              <a:ext cx="2743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sp>
          <p:nvSpPr>
            <p:cNvPr id="13" name="Rectangle 12"/>
            <p:cNvSpPr/>
            <p:nvPr/>
          </p:nvSpPr>
          <p:spPr>
            <a:xfrm>
              <a:off x="533400" y="3429000"/>
              <a:ext cx="27432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Microkernel</a:t>
              </a:r>
              <a:endParaRPr lang="en-US" sz="2800" dirty="0"/>
            </a:p>
          </p:txBody>
        </p:sp>
        <p:sp>
          <p:nvSpPr>
            <p:cNvPr id="14" name="Down Arrow 13"/>
            <p:cNvSpPr/>
            <p:nvPr/>
          </p:nvSpPr>
          <p:spPr>
            <a:xfrm>
              <a:off x="2590800" y="4114800"/>
              <a:ext cx="304800" cy="685800"/>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Up Arrow 14"/>
            <p:cNvSpPr/>
            <p:nvPr/>
          </p:nvSpPr>
          <p:spPr>
            <a:xfrm>
              <a:off x="990600" y="4114800"/>
              <a:ext cx="304800" cy="685800"/>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57200" y="58674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Hardware specification</a:t>
              </a:r>
              <a:endParaRPr lang="en-US" sz="2000" dirty="0"/>
            </a:p>
          </p:txBody>
        </p:sp>
        <p:sp>
          <p:nvSpPr>
            <p:cNvPr id="17" name="Rectangle 16"/>
            <p:cNvSpPr/>
            <p:nvPr/>
          </p:nvSpPr>
          <p:spPr>
            <a:xfrm>
              <a:off x="457200" y="43434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Interface specification</a:t>
              </a:r>
              <a:endParaRPr lang="en-US" sz="2000" dirty="0"/>
            </a:p>
          </p:txBody>
        </p:sp>
      </p:grpSp>
      <p:grpSp>
        <p:nvGrpSpPr>
          <p:cNvPr id="23" name="Group 22"/>
          <p:cNvGrpSpPr/>
          <p:nvPr/>
        </p:nvGrpSpPr>
        <p:grpSpPr>
          <a:xfrm>
            <a:off x="381000" y="1524000"/>
            <a:ext cx="8305800" cy="4648200"/>
            <a:chOff x="533400" y="4419600"/>
            <a:chExt cx="3429000" cy="1905000"/>
          </a:xfrm>
        </p:grpSpPr>
        <p:sp>
          <p:nvSpPr>
            <p:cNvPr id="19" name="Rectangle 18"/>
            <p:cNvSpPr/>
            <p:nvPr/>
          </p:nvSpPr>
          <p:spPr>
            <a:xfrm>
              <a:off x="533400" y="4419600"/>
              <a:ext cx="34290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6600" dirty="0" smtClean="0"/>
                <a:t>Verified</a:t>
              </a:r>
              <a:endParaRPr lang="en-US" sz="6600" dirty="0"/>
            </a:p>
          </p:txBody>
        </p:sp>
        <p:sp>
          <p:nvSpPr>
            <p:cNvPr id="20" name="Rectangle 19"/>
            <p:cNvSpPr/>
            <p:nvPr/>
          </p:nvSpPr>
          <p:spPr>
            <a:xfrm>
              <a:off x="609600" y="4953000"/>
              <a:ext cx="2895600" cy="10668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6600" dirty="0"/>
            </a:p>
          </p:txBody>
        </p:sp>
        <p:sp>
          <p:nvSpPr>
            <p:cNvPr id="21" name="Rectangle 20"/>
            <p:cNvSpPr/>
            <p:nvPr/>
          </p:nvSpPr>
          <p:spPr>
            <a:xfrm>
              <a:off x="609600" y="60198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4800" dirty="0"/>
            </a:p>
          </p:txBody>
        </p:sp>
        <p:sp>
          <p:nvSpPr>
            <p:cNvPr id="22" name="Rectangle 21"/>
            <p:cNvSpPr/>
            <p:nvPr/>
          </p:nvSpPr>
          <p:spPr>
            <a:xfrm>
              <a:off x="609600" y="44958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0" dirty="0" smtClean="0">
                  <a:solidFill>
                    <a:srgbClr val="990000"/>
                  </a:solidFill>
                </a:rPr>
                <a:t>Interface specification</a:t>
              </a:r>
              <a:endParaRPr lang="en-US" sz="4000" dirty="0">
                <a:solidFill>
                  <a:srgbClr val="990000"/>
                </a:solidFill>
              </a:endParaRPr>
            </a:p>
          </p:txBody>
        </p:sp>
      </p:grpSp>
      <p:sp>
        <p:nvSpPr>
          <p:cNvPr id="41" name="Rectangle 40"/>
          <p:cNvSpPr/>
          <p:nvPr/>
        </p:nvSpPr>
        <p:spPr>
          <a:xfrm>
            <a:off x="565573" y="4876800"/>
            <a:ext cx="7013787" cy="11094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4800" dirty="0"/>
          </a:p>
        </p:txBody>
      </p:sp>
      <p:pic>
        <p:nvPicPr>
          <p:cNvPr id="42" name="Picture 2" descr="C:\Users\t-jeany\AppData\Local\Microsoft\Windows\Temporary Internet Files\Content.IE5\E31OD4QW\MM900283706[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994" y="4960871"/>
            <a:ext cx="1137611" cy="878408"/>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2133600" y="5046132"/>
            <a:ext cx="2133600" cy="707886"/>
          </a:xfrm>
          <a:prstGeom prst="rect">
            <a:avLst/>
          </a:prstGeom>
          <a:noFill/>
        </p:spPr>
        <p:txBody>
          <a:bodyPr wrap="square" rtlCol="0">
            <a:spAutoFit/>
          </a:bodyPr>
          <a:lstStyle/>
          <a:p>
            <a:r>
              <a:rPr lang="en-US" sz="2000" dirty="0" smtClean="0">
                <a:solidFill>
                  <a:schemeClr val="bg1">
                    <a:lumMod val="95000"/>
                  </a:schemeClr>
                </a:solidFill>
              </a:rPr>
              <a:t>    x86 instructions</a:t>
            </a:r>
          </a:p>
          <a:p>
            <a:r>
              <a:rPr lang="en-US" sz="2000" dirty="0" smtClean="0">
                <a:solidFill>
                  <a:schemeClr val="bg1">
                    <a:lumMod val="95000"/>
                  </a:schemeClr>
                </a:solidFill>
              </a:rPr>
              <a:t>Memory bounds</a:t>
            </a:r>
            <a:endParaRPr lang="en-US" sz="2000" dirty="0">
              <a:solidFill>
                <a:schemeClr val="bg1">
                  <a:lumMod val="95000"/>
                </a:schemeClr>
              </a:solidFill>
            </a:endParaRPr>
          </a:p>
        </p:txBody>
      </p:sp>
      <p:pic>
        <p:nvPicPr>
          <p:cNvPr id="44" name="Picture 7" descr="C:\Users\t-jeany\AppData\Local\Microsoft\Windows\Temporary Internet Files\Content.IE5\39F8QC53\MC900431566[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9752" y="4912106"/>
            <a:ext cx="838200" cy="843788"/>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9" descr="C:\Users\t-jeany\AppData\Local\Microsoft\Windows\Temporary Internet Files\Content.IE5\39F8QC53\MC90036059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75187" y="5057012"/>
            <a:ext cx="1003350" cy="47795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1" descr="C:\Users\t-jeany\AppData\Local\Microsoft\Windows\Temporary Internet Files\Content.IE5\E31OD4QW\MC90041276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026494" y="5019000"/>
            <a:ext cx="431679" cy="553976"/>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Box 46"/>
          <p:cNvSpPr txBox="1"/>
          <p:nvPr/>
        </p:nvSpPr>
        <p:spPr>
          <a:xfrm>
            <a:off x="5635190" y="5593771"/>
            <a:ext cx="1391304" cy="400110"/>
          </a:xfrm>
          <a:prstGeom prst="rect">
            <a:avLst/>
          </a:prstGeom>
          <a:noFill/>
        </p:spPr>
        <p:txBody>
          <a:bodyPr wrap="square" rtlCol="0">
            <a:spAutoFit/>
          </a:bodyPr>
          <a:lstStyle/>
          <a:p>
            <a:pPr algn="ctr"/>
            <a:r>
              <a:rPr lang="en-US" sz="2000" dirty="0" smtClean="0">
                <a:solidFill>
                  <a:schemeClr val="bg1">
                    <a:lumMod val="95000"/>
                  </a:schemeClr>
                </a:solidFill>
              </a:rPr>
              <a:t>Devices</a:t>
            </a:r>
            <a:endParaRPr lang="en-US" sz="2000" dirty="0">
              <a:solidFill>
                <a:schemeClr val="bg1">
                  <a:lumMod val="95000"/>
                </a:schemeClr>
              </a:solidFill>
            </a:endParaRPr>
          </a:p>
        </p:txBody>
      </p:sp>
      <p:sp>
        <p:nvSpPr>
          <p:cNvPr id="48" name="Rectangle 47"/>
          <p:cNvSpPr/>
          <p:nvPr/>
        </p:nvSpPr>
        <p:spPr>
          <a:xfrm>
            <a:off x="750455" y="2933700"/>
            <a:ext cx="1676400" cy="1257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95000"/>
                  </a:schemeClr>
                </a:solidFill>
              </a:rPr>
              <a:t>GC Heap</a:t>
            </a:r>
            <a:endParaRPr lang="en-US" sz="3200" dirty="0">
              <a:solidFill>
                <a:schemeClr val="bg1">
                  <a:lumMod val="95000"/>
                </a:schemeClr>
              </a:solidFill>
            </a:endParaRPr>
          </a:p>
        </p:txBody>
      </p:sp>
      <p:sp>
        <p:nvSpPr>
          <p:cNvPr id="49" name="TextBox 48"/>
          <p:cNvSpPr txBox="1"/>
          <p:nvPr/>
        </p:nvSpPr>
        <p:spPr>
          <a:xfrm>
            <a:off x="598055" y="4199692"/>
            <a:ext cx="1981200" cy="677108"/>
          </a:xfrm>
          <a:prstGeom prst="rect">
            <a:avLst/>
          </a:prstGeom>
          <a:noFill/>
        </p:spPr>
        <p:txBody>
          <a:bodyPr wrap="square" rtlCol="0">
            <a:spAutoFit/>
          </a:bodyPr>
          <a:lstStyle/>
          <a:p>
            <a:r>
              <a:rPr lang="en-US" sz="2000" dirty="0" smtClean="0">
                <a:solidFill>
                  <a:schemeClr val="bg1">
                    <a:lumMod val="95000"/>
                  </a:schemeClr>
                </a:solidFill>
              </a:rPr>
              <a:t>Allocator and GC</a:t>
            </a:r>
          </a:p>
          <a:p>
            <a:r>
              <a:rPr lang="en-US" dirty="0" smtClean="0">
                <a:solidFill>
                  <a:schemeClr val="bg1">
                    <a:lumMod val="95000"/>
                  </a:schemeClr>
                </a:solidFill>
              </a:rPr>
              <a:t>[POPL 2009]</a:t>
            </a:r>
            <a:endParaRPr lang="en-US" dirty="0">
              <a:solidFill>
                <a:schemeClr val="bg1">
                  <a:lumMod val="95000"/>
                </a:schemeClr>
              </a:solidFill>
            </a:endParaRPr>
          </a:p>
        </p:txBody>
      </p:sp>
      <p:sp>
        <p:nvSpPr>
          <p:cNvPr id="50" name="Rectangle 49"/>
          <p:cNvSpPr/>
          <p:nvPr/>
        </p:nvSpPr>
        <p:spPr>
          <a:xfrm>
            <a:off x="2875844" y="2970083"/>
            <a:ext cx="324556" cy="1143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51" name="Rectangle 50"/>
          <p:cNvSpPr/>
          <p:nvPr/>
        </p:nvSpPr>
        <p:spPr>
          <a:xfrm>
            <a:off x="3280540" y="2962661"/>
            <a:ext cx="324556"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52" name="Rectangle 51"/>
          <p:cNvSpPr/>
          <p:nvPr/>
        </p:nvSpPr>
        <p:spPr>
          <a:xfrm>
            <a:off x="3676290" y="2962661"/>
            <a:ext cx="324556" cy="1143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53" name="Rectangle 52"/>
          <p:cNvSpPr/>
          <p:nvPr/>
        </p:nvSpPr>
        <p:spPr>
          <a:xfrm>
            <a:off x="4076700" y="2962275"/>
            <a:ext cx="324556" cy="14869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54" name="TextBox 53"/>
          <p:cNvSpPr txBox="1"/>
          <p:nvPr/>
        </p:nvSpPr>
        <p:spPr>
          <a:xfrm>
            <a:off x="2828013" y="4481143"/>
            <a:ext cx="1608668" cy="400110"/>
          </a:xfrm>
          <a:prstGeom prst="rect">
            <a:avLst/>
          </a:prstGeom>
          <a:noFill/>
        </p:spPr>
        <p:txBody>
          <a:bodyPr wrap="square" rtlCol="0">
            <a:spAutoFit/>
          </a:bodyPr>
          <a:lstStyle/>
          <a:p>
            <a:pPr algn="ctr"/>
            <a:r>
              <a:rPr lang="en-US" sz="2000" dirty="0" smtClean="0">
                <a:solidFill>
                  <a:schemeClr val="bg1">
                    <a:lumMod val="95000"/>
                  </a:schemeClr>
                </a:solidFill>
              </a:rPr>
              <a:t>Stacks</a:t>
            </a:r>
            <a:endParaRPr lang="en-US" dirty="0">
              <a:solidFill>
                <a:schemeClr val="bg1">
                  <a:lumMod val="95000"/>
                </a:schemeClr>
              </a:solidFill>
            </a:endParaRPr>
          </a:p>
        </p:txBody>
      </p:sp>
      <p:sp>
        <p:nvSpPr>
          <p:cNvPr id="55" name="Rectangle 54"/>
          <p:cNvSpPr/>
          <p:nvPr/>
        </p:nvSpPr>
        <p:spPr>
          <a:xfrm>
            <a:off x="4866519" y="2952765"/>
            <a:ext cx="2555841" cy="10396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rPr>
              <a:t>Interrupt table</a:t>
            </a:r>
            <a:endParaRPr lang="en-US" sz="3200" dirty="0">
              <a:solidFill>
                <a:schemeClr val="bg2"/>
              </a:solidFill>
            </a:endParaRPr>
          </a:p>
        </p:txBody>
      </p:sp>
      <p:sp>
        <p:nvSpPr>
          <p:cNvPr id="56" name="Rectangle 55"/>
          <p:cNvSpPr/>
          <p:nvPr/>
        </p:nvSpPr>
        <p:spPr>
          <a:xfrm>
            <a:off x="4880349" y="4667310"/>
            <a:ext cx="2553019" cy="2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57" name="TextBox 56"/>
          <p:cNvSpPr txBox="1"/>
          <p:nvPr/>
        </p:nvSpPr>
        <p:spPr>
          <a:xfrm>
            <a:off x="4750756" y="3996090"/>
            <a:ext cx="2732157" cy="400110"/>
          </a:xfrm>
          <a:prstGeom prst="rect">
            <a:avLst/>
          </a:prstGeom>
          <a:noFill/>
        </p:spPr>
        <p:txBody>
          <a:bodyPr wrap="square" rtlCol="0">
            <a:spAutoFit/>
          </a:bodyPr>
          <a:lstStyle/>
          <a:p>
            <a:pPr algn="ctr"/>
            <a:r>
              <a:rPr lang="en-US" sz="2000" dirty="0" smtClean="0">
                <a:solidFill>
                  <a:schemeClr val="bg1">
                    <a:lumMod val="95000"/>
                  </a:schemeClr>
                </a:solidFill>
              </a:rPr>
              <a:t>Interrupt/error handling</a:t>
            </a:r>
            <a:endParaRPr lang="en-US" dirty="0">
              <a:solidFill>
                <a:schemeClr val="bg1">
                  <a:lumMod val="95000"/>
                </a:schemeClr>
              </a:solidFill>
            </a:endParaRPr>
          </a:p>
        </p:txBody>
      </p:sp>
      <p:sp>
        <p:nvSpPr>
          <p:cNvPr id="58" name="Rectangle 57"/>
          <p:cNvSpPr/>
          <p:nvPr/>
        </p:nvSpPr>
        <p:spPr>
          <a:xfrm>
            <a:off x="561975" y="1714500"/>
            <a:ext cx="7013787" cy="55778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0" dirty="0" smtClean="0">
                <a:solidFill>
                  <a:schemeClr val="bg2"/>
                </a:solidFill>
              </a:rPr>
              <a:t>Interface specification</a:t>
            </a:r>
            <a:endParaRPr lang="en-US" sz="4000" dirty="0">
              <a:solidFill>
                <a:schemeClr val="bg2"/>
              </a:solidFill>
            </a:endParaRPr>
          </a:p>
        </p:txBody>
      </p:sp>
    </p:spTree>
    <p:extLst>
      <p:ext uri="{BB962C8B-B14F-4D97-AF65-F5344CB8AC3E}">
        <p14:creationId xmlns:p14="http://schemas.microsoft.com/office/powerpoint/2010/main" xmlns="" val="16700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240000" y="240000"/>
                                    </p:animScale>
                                  </p:childTnLst>
                                </p:cTn>
                              </p:par>
                              <p:par>
                                <p:cTn id="7" presetID="50" presetClass="path" presetSubtype="0" accel="50000" decel="50000" fill="hold" nodeType="withEffect">
                                  <p:stCondLst>
                                    <p:cond delay="0"/>
                                  </p:stCondLst>
                                  <p:childTnLst>
                                    <p:animMotion origin="layout" path="M 3.33333E-6 -2.0444E-6 L 0.13541 -2.0444E-6 C 0.196 -2.0444E-6 0.27083 -0.12118 0.27083 -0.21993 L 0.27083 -0.43848 " pathEditMode="relative" rAng="0" ptsTypes="FfFF">
                                      <p:cBhvr>
                                        <p:cTn id="8" dur="2000" fill="hold"/>
                                        <p:tgtEl>
                                          <p:spTgt spid="18"/>
                                        </p:tgtEl>
                                        <p:attrNameLst>
                                          <p:attrName>ppt_x</p:attrName>
                                          <p:attrName>ppt_y</p:attrName>
                                        </p:attrNameLst>
                                      </p:cBhvr>
                                      <p:rCtr x="13542" y="-21924"/>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7" grpId="0"/>
      <p:bldP spid="48" grpId="0" animBg="1"/>
      <p:bldP spid="49" grpId="0"/>
      <p:bldP spid="50" grpId="0" animBg="1"/>
      <p:bldP spid="51" grpId="0" animBg="1"/>
      <p:bldP spid="52" grpId="0" animBg="1"/>
      <p:bldP spid="53" grpId="0" animBg="1"/>
      <p:bldP spid="54" grpId="0"/>
      <p:bldP spid="55" grpId="0" animBg="1"/>
      <p:bldP spid="56" grpId="0" animBg="1"/>
      <p:bldP spid="57" grpId="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CCFF66"/>
                </a:solidFill>
              </a:rPr>
              <a:t>Thread Context Invariant</a:t>
            </a:r>
            <a:endParaRPr lang="en-US" sz="6000" b="1" dirty="0">
              <a:solidFill>
                <a:srgbClr val="CCFF66"/>
              </a:solidFill>
            </a:endParaRPr>
          </a:p>
        </p:txBody>
      </p:sp>
      <p:sp>
        <p:nvSpPr>
          <p:cNvPr id="3" name="Content Placeholder 2"/>
          <p:cNvSpPr>
            <a:spLocks noGrp="1"/>
          </p:cNvSpPr>
          <p:nvPr>
            <p:ph idx="1"/>
          </p:nvPr>
        </p:nvSpPr>
        <p:spPr>
          <a:xfrm>
            <a:off x="228600" y="1600200"/>
            <a:ext cx="8686800" cy="4525963"/>
          </a:xfrm>
        </p:spPr>
        <p:txBody>
          <a:bodyPr>
            <a:noAutofit/>
          </a:bodyPr>
          <a:lstStyle/>
          <a:p>
            <a:pPr marL="0" indent="0">
              <a:buNone/>
            </a:pPr>
            <a:r>
              <a:rPr lang="en-US" sz="2400" b="1" dirty="0" smtClean="0">
                <a:solidFill>
                  <a:srgbClr val="99CCFF"/>
                </a:solidFill>
                <a:latin typeface="Courier New" pitchFamily="49" charset="0"/>
                <a:cs typeface="Courier New" pitchFamily="49" charset="0"/>
              </a:rPr>
              <a:t>function</a:t>
            </a:r>
            <a:r>
              <a:rPr lang="en-US" sz="2400" b="1" dirty="0" smtClean="0">
                <a:solidFill>
                  <a:schemeClr val="bg2"/>
                </a:solidFill>
                <a:latin typeface="Courier New" pitchFamily="49" charset="0"/>
                <a:cs typeface="Courier New" pitchFamily="49" charset="0"/>
              </a:rPr>
              <a:t> </a:t>
            </a:r>
            <a:r>
              <a:rPr lang="en-US" sz="2400" b="1" dirty="0" err="1" smtClean="0">
                <a:solidFill>
                  <a:srgbClr val="CCFF66"/>
                </a:solidFill>
                <a:latin typeface="Courier New" pitchFamily="49" charset="0"/>
                <a:cs typeface="Courier New" pitchFamily="49" charset="0"/>
              </a:rPr>
              <a:t>StateInv</a:t>
            </a:r>
            <a:endParaRPr lang="en-US" sz="2400" b="1" dirty="0" smtClean="0">
              <a:solidFill>
                <a:srgbClr val="CCFF66"/>
              </a:solidFill>
              <a:latin typeface="Courier New" pitchFamily="49" charset="0"/>
              <a:cs typeface="Courier New" pitchFamily="49" charset="0"/>
            </a:endParaRPr>
          </a:p>
          <a:p>
            <a:pPr marL="0" indent="0">
              <a:buNone/>
            </a:pPr>
            <a:r>
              <a:rPr lang="en-US" sz="2400" b="1" dirty="0" smtClean="0">
                <a:solidFill>
                  <a:srgbClr val="CCFF66"/>
                </a:solidFill>
                <a:latin typeface="Courier New" pitchFamily="49" charset="0"/>
                <a:cs typeface="Courier New" pitchFamily="49" charset="0"/>
              </a:rPr>
              <a:t>  </a:t>
            </a:r>
            <a:r>
              <a:rPr lang="en-US" sz="2400" b="1" dirty="0" smtClean="0">
                <a:solidFill>
                  <a:schemeClr val="bg2"/>
                </a:solidFill>
                <a:latin typeface="Courier New" pitchFamily="49" charset="0"/>
                <a:cs typeface="Courier New" pitchFamily="49" charset="0"/>
              </a:rPr>
              <a:t>(s</a:t>
            </a:r>
            <a:r>
              <a:rPr lang="en-US" sz="2400" b="1" dirty="0" smtClean="0">
                <a:solidFill>
                  <a:srgbClr val="FF5050"/>
                </a:solidFill>
                <a:latin typeface="Courier New" pitchFamily="49" charset="0"/>
                <a:cs typeface="Courier New" pitchFamily="49" charset="0"/>
              </a:rPr>
              <a:t>:StackID</a:t>
            </a:r>
            <a:r>
              <a:rPr lang="en-US" sz="2400" b="1" dirty="0" smtClean="0">
                <a:solidFill>
                  <a:schemeClr val="bg2"/>
                </a:solidFill>
                <a:latin typeface="Courier New" pitchFamily="49" charset="0"/>
                <a:cs typeface="Courier New" pitchFamily="49" charset="0"/>
              </a:rPr>
              <a:t>, </a:t>
            </a:r>
            <a:r>
              <a:rPr lang="en-US" sz="2400" b="1" dirty="0" err="1" smtClean="0">
                <a:solidFill>
                  <a:schemeClr val="bg2"/>
                </a:solidFill>
                <a:latin typeface="Courier New" pitchFamily="49" charset="0"/>
                <a:cs typeface="Courier New" pitchFamily="49" charset="0"/>
              </a:rPr>
              <a:t>state</a:t>
            </a:r>
            <a:r>
              <a:rPr lang="en-US" sz="2400" b="1" dirty="0" err="1" smtClean="0">
                <a:solidFill>
                  <a:srgbClr val="FF5050"/>
                </a:solidFill>
                <a:latin typeface="Courier New" pitchFamily="49" charset="0"/>
                <a:cs typeface="Courier New" pitchFamily="49" charset="0"/>
              </a:rPr>
              <a:t>:StackState</a:t>
            </a:r>
            <a:r>
              <a:rPr lang="en-US" sz="2400" b="1" dirty="0" smtClean="0">
                <a:solidFill>
                  <a:schemeClr val="bg2"/>
                </a:solidFill>
                <a:latin typeface="Courier New" pitchFamily="49" charset="0"/>
                <a:cs typeface="Courier New" pitchFamily="49" charset="0"/>
              </a:rPr>
              <a:t>, …)</a:t>
            </a:r>
          </a:p>
          <a:p>
            <a:pPr marL="0" indent="0">
              <a:buNone/>
            </a:pPr>
            <a:r>
              <a:rPr lang="en-US" sz="2400" b="1" dirty="0" smtClean="0">
                <a:solidFill>
                  <a:schemeClr val="bg2"/>
                </a:solidFill>
                <a:latin typeface="Courier New" pitchFamily="49" charset="0"/>
                <a:cs typeface="Courier New" pitchFamily="49" charset="0"/>
              </a:rPr>
              <a:t>   </a:t>
            </a:r>
            <a:r>
              <a:rPr lang="en-US" sz="2400" b="1" dirty="0" smtClean="0">
                <a:solidFill>
                  <a:srgbClr val="99CCFF"/>
                </a:solidFill>
                <a:latin typeface="Courier New" pitchFamily="49" charset="0"/>
                <a:cs typeface="Courier New" pitchFamily="49" charset="0"/>
              </a:rPr>
              <a:t>returns</a:t>
            </a:r>
            <a:r>
              <a:rPr lang="en-US" sz="2400" b="1" dirty="0" smtClean="0">
                <a:solidFill>
                  <a:schemeClr val="bg2"/>
                </a:solidFill>
                <a:latin typeface="Courier New" pitchFamily="49" charset="0"/>
                <a:cs typeface="Courier New" pitchFamily="49" charset="0"/>
              </a:rPr>
              <a:t>(</a:t>
            </a:r>
            <a:r>
              <a:rPr lang="en-US" sz="2400" b="1" dirty="0" err="1" smtClean="0">
                <a:solidFill>
                  <a:schemeClr val="bg2"/>
                </a:solidFill>
                <a:latin typeface="Courier New" pitchFamily="49" charset="0"/>
                <a:cs typeface="Courier New" pitchFamily="49" charset="0"/>
              </a:rPr>
              <a:t>bool</a:t>
            </a:r>
            <a:r>
              <a:rPr lang="en-US" sz="2400" b="1" dirty="0" smtClean="0">
                <a:solidFill>
                  <a:schemeClr val="bg2"/>
                </a:solidFill>
                <a:latin typeface="Courier New" pitchFamily="49" charset="0"/>
                <a:cs typeface="Courier New" pitchFamily="49" charset="0"/>
              </a:rPr>
              <a:t>) {</a:t>
            </a:r>
            <a:endParaRPr lang="en-US" sz="2400" b="1" dirty="0">
              <a:solidFill>
                <a:schemeClr val="bg2"/>
              </a:solidFill>
              <a:latin typeface="Courier New" pitchFamily="49" charset="0"/>
              <a:cs typeface="Courier New" pitchFamily="49" charset="0"/>
            </a:endParaRPr>
          </a:p>
          <a:p>
            <a:pPr marL="228600" indent="0">
              <a:buNone/>
            </a:pPr>
            <a:r>
              <a:rPr lang="en-US" sz="2400" b="1" dirty="0" smtClean="0">
                <a:solidFill>
                  <a:schemeClr val="bg2"/>
                </a:solidFill>
                <a:latin typeface="Courier New" pitchFamily="49" charset="0"/>
                <a:cs typeface="Courier New" pitchFamily="49" charset="0"/>
              </a:rPr>
              <a:t>   (</a:t>
            </a:r>
            <a:r>
              <a:rPr lang="en-US" sz="2400" b="1" dirty="0" smtClean="0">
                <a:solidFill>
                  <a:srgbClr val="CCFF66"/>
                </a:solidFill>
                <a:latin typeface="Courier New" pitchFamily="49" charset="0"/>
                <a:cs typeface="Courier New" pitchFamily="49" charset="0"/>
              </a:rPr>
              <a:t>!</a:t>
            </a:r>
            <a:r>
              <a:rPr lang="en-US" sz="2400" b="1" dirty="0" err="1" smtClean="0">
                <a:solidFill>
                  <a:srgbClr val="CCFF66"/>
                </a:solidFill>
                <a:latin typeface="Courier New" pitchFamily="49" charset="0"/>
                <a:cs typeface="Courier New" pitchFamily="49" charset="0"/>
              </a:rPr>
              <a:t>IsEmpty</a:t>
            </a:r>
            <a:r>
              <a:rPr lang="en-US" sz="2400" b="1" dirty="0" smtClean="0">
                <a:solidFill>
                  <a:schemeClr val="bg2"/>
                </a:solidFill>
                <a:latin typeface="Courier New" pitchFamily="49" charset="0"/>
                <a:cs typeface="Courier New" pitchFamily="49" charset="0"/>
              </a:rPr>
              <a:t>(state) </a:t>
            </a:r>
            <a:r>
              <a:rPr lang="en-US" sz="2400" b="1" dirty="0" smtClean="0">
                <a:solidFill>
                  <a:schemeClr val="bg2"/>
                </a:solidFill>
                <a:latin typeface="Courier New" pitchFamily="49" charset="0"/>
                <a:cs typeface="Courier New" pitchFamily="49" charset="0"/>
                <a:sym typeface="Wingdings" pitchFamily="2" charset="2"/>
              </a:rPr>
              <a:t></a:t>
            </a:r>
            <a:r>
              <a:rPr lang="en-US" sz="2400" b="1" dirty="0" smtClean="0">
                <a:solidFill>
                  <a:schemeClr val="bg2"/>
                </a:solidFill>
                <a:latin typeface="Courier New" pitchFamily="49" charset="0"/>
                <a:cs typeface="Courier New" pitchFamily="49" charset="0"/>
              </a:rPr>
              <a:t>  …</a:t>
            </a:r>
            <a:br>
              <a:rPr lang="en-US" sz="2400" b="1" dirty="0" smtClean="0">
                <a:solidFill>
                  <a:schemeClr val="bg2"/>
                </a:solidFill>
                <a:latin typeface="Courier New" pitchFamily="49" charset="0"/>
                <a:cs typeface="Courier New" pitchFamily="49" charset="0"/>
              </a:rPr>
            </a:br>
            <a:r>
              <a:rPr lang="en-US" sz="2400" b="1" dirty="0" smtClean="0">
                <a:solidFill>
                  <a:schemeClr val="bg2"/>
                </a:solidFill>
                <a:latin typeface="Courier New" pitchFamily="49" charset="0"/>
                <a:cs typeface="Courier New" pitchFamily="49" charset="0"/>
              </a:rPr>
              <a:t>&amp;&amp; (</a:t>
            </a:r>
            <a:r>
              <a:rPr lang="en-US" sz="2400" b="1" dirty="0" err="1" smtClean="0">
                <a:solidFill>
                  <a:srgbClr val="CCFF66"/>
                </a:solidFill>
                <a:latin typeface="Courier New" pitchFamily="49" charset="0"/>
                <a:cs typeface="Courier New" pitchFamily="49" charset="0"/>
              </a:rPr>
              <a:t>IsInterrupted</a:t>
            </a:r>
            <a:r>
              <a:rPr lang="en-US" sz="2400" b="1" dirty="0" smtClean="0">
                <a:solidFill>
                  <a:schemeClr val="bg2"/>
                </a:solidFill>
                <a:latin typeface="Courier New" pitchFamily="49" charset="0"/>
                <a:cs typeface="Courier New" pitchFamily="49" charset="0"/>
              </a:rPr>
              <a:t>(state) </a:t>
            </a:r>
            <a:r>
              <a:rPr lang="en-US" sz="2400" b="1" dirty="0" smtClean="0">
                <a:solidFill>
                  <a:schemeClr val="bg2"/>
                </a:solidFill>
                <a:latin typeface="Courier New" pitchFamily="49" charset="0"/>
                <a:cs typeface="Courier New" pitchFamily="49" charset="0"/>
                <a:sym typeface="Wingdings" pitchFamily="2" charset="2"/>
              </a:rPr>
              <a:t></a:t>
            </a:r>
            <a:r>
              <a:rPr lang="en-US" sz="2400" b="1" dirty="0" smtClean="0">
                <a:solidFill>
                  <a:schemeClr val="bg2"/>
                </a:solidFill>
                <a:latin typeface="Courier New" pitchFamily="49" charset="0"/>
                <a:cs typeface="Courier New" pitchFamily="49" charset="0"/>
              </a:rPr>
              <a:t> …</a:t>
            </a:r>
          </a:p>
          <a:p>
            <a:pPr marL="228600" indent="0">
              <a:buNone/>
            </a:pPr>
            <a:r>
              <a:rPr lang="en-US" sz="2400" b="1" dirty="0">
                <a:solidFill>
                  <a:schemeClr val="bg2"/>
                </a:solidFill>
                <a:latin typeface="Courier New" pitchFamily="49" charset="0"/>
                <a:cs typeface="Courier New" pitchFamily="49" charset="0"/>
              </a:rPr>
              <a:t>&amp;&amp; (</a:t>
            </a:r>
            <a:r>
              <a:rPr lang="en-US" sz="2400" b="1" dirty="0" err="1" smtClean="0">
                <a:solidFill>
                  <a:srgbClr val="CCFF66"/>
                </a:solidFill>
                <a:latin typeface="Courier New" pitchFamily="49" charset="0"/>
                <a:cs typeface="Courier New" pitchFamily="49" charset="0"/>
              </a:rPr>
              <a:t>IsYielded</a:t>
            </a:r>
            <a:r>
              <a:rPr lang="en-US" sz="2400" b="1" dirty="0" smtClean="0">
                <a:solidFill>
                  <a:schemeClr val="bg2"/>
                </a:solidFill>
                <a:latin typeface="Courier New" pitchFamily="49" charset="0"/>
                <a:cs typeface="Courier New" pitchFamily="49" charset="0"/>
              </a:rPr>
              <a:t>(state</a:t>
            </a:r>
            <a:r>
              <a:rPr lang="en-US" sz="2400" b="1" dirty="0">
                <a:solidFill>
                  <a:schemeClr val="bg2"/>
                </a:solidFill>
                <a:latin typeface="Courier New" pitchFamily="49" charset="0"/>
                <a:cs typeface="Courier New" pitchFamily="49" charset="0"/>
              </a:rPr>
              <a:t>) </a:t>
            </a:r>
            <a:r>
              <a:rPr lang="en-US" sz="2400" b="1" dirty="0">
                <a:solidFill>
                  <a:schemeClr val="bg2"/>
                </a:solidFill>
                <a:latin typeface="Courier New" pitchFamily="49" charset="0"/>
                <a:cs typeface="Courier New" pitchFamily="49" charset="0"/>
                <a:sym typeface="Wingdings" pitchFamily="2" charset="2"/>
              </a:rPr>
              <a:t></a:t>
            </a:r>
            <a:r>
              <a:rPr lang="en-US" sz="2400" b="1" dirty="0">
                <a:solidFill>
                  <a:schemeClr val="bg2"/>
                </a:solidFill>
                <a:latin typeface="Courier New" pitchFamily="49" charset="0"/>
                <a:cs typeface="Courier New" pitchFamily="49" charset="0"/>
              </a:rPr>
              <a:t> …</a:t>
            </a:r>
          </a:p>
          <a:p>
            <a:pPr marL="228600" indent="0">
              <a:buNone/>
            </a:pPr>
            <a:r>
              <a:rPr lang="en-US" sz="2400" b="1" dirty="0" smtClean="0">
                <a:solidFill>
                  <a:schemeClr val="bg2"/>
                </a:solidFill>
                <a:latin typeface="Courier New" pitchFamily="49" charset="0"/>
                <a:cs typeface="Courier New" pitchFamily="49" charset="0"/>
              </a:rPr>
              <a:t>	&amp;&amp; state == </a:t>
            </a:r>
            <a:r>
              <a:rPr lang="en-US" sz="2400" b="1" dirty="0" err="1" smtClean="0">
                <a:solidFill>
                  <a:srgbClr val="CCFF66"/>
                </a:solidFill>
                <a:latin typeface="Courier New" pitchFamily="49" charset="0"/>
                <a:cs typeface="Courier New" pitchFamily="49" charset="0"/>
              </a:rPr>
              <a:t>StackYielded</a:t>
            </a:r>
            <a:r>
              <a:rPr lang="en-US" sz="2400" b="1" dirty="0" smtClean="0">
                <a:solidFill>
                  <a:schemeClr val="bg2"/>
                </a:solidFill>
                <a:latin typeface="Courier New" pitchFamily="49" charset="0"/>
                <a:cs typeface="Courier New" pitchFamily="49" charset="0"/>
              </a:rPr>
              <a:t>(</a:t>
            </a:r>
          </a:p>
          <a:p>
            <a:pPr marL="228600" indent="0">
              <a:buNone/>
            </a:pPr>
            <a:r>
              <a:rPr lang="en-US" sz="2400" b="1" dirty="0" smtClean="0">
                <a:solidFill>
                  <a:schemeClr val="bg2"/>
                </a:solidFill>
                <a:latin typeface="Courier New" pitchFamily="49" charset="0"/>
                <a:cs typeface="Courier New" pitchFamily="49" charset="0"/>
              </a:rPr>
              <a:t>		  </a:t>
            </a:r>
            <a:r>
              <a:rPr lang="en-US" sz="2400" b="1" dirty="0" err="1" smtClean="0">
                <a:solidFill>
                  <a:srgbClr val="CCFF66"/>
                </a:solidFill>
                <a:latin typeface="Courier New" pitchFamily="49" charset="0"/>
                <a:cs typeface="Courier New" pitchFamily="49" charset="0"/>
              </a:rPr>
              <a:t>StackEbp</a:t>
            </a:r>
            <a:r>
              <a:rPr lang="en-US" sz="2400" b="1" dirty="0" smtClean="0">
                <a:solidFill>
                  <a:schemeClr val="bg2"/>
                </a:solidFill>
                <a:latin typeface="Courier New" pitchFamily="49" charset="0"/>
                <a:cs typeface="Courier New" pitchFamily="49" charset="0"/>
              </a:rPr>
              <a:t>(s, </a:t>
            </a:r>
            <a:r>
              <a:rPr lang="en-US" sz="2400" b="1" dirty="0" err="1" smtClean="0">
                <a:solidFill>
                  <a:schemeClr val="bg2"/>
                </a:solidFill>
                <a:latin typeface="Courier New" pitchFamily="49" charset="0"/>
                <a:cs typeface="Courier New" pitchFamily="49" charset="0"/>
              </a:rPr>
              <a:t>tMems</a:t>
            </a:r>
            <a:r>
              <a:rPr lang="en-US" sz="2400" b="1" dirty="0" smtClean="0">
                <a:solidFill>
                  <a:schemeClr val="bg2"/>
                </a:solidFill>
                <a:latin typeface="Courier New" pitchFamily="49" charset="0"/>
                <a:cs typeface="Courier New" pitchFamily="49" charset="0"/>
              </a:rPr>
              <a:t>)</a:t>
            </a:r>
          </a:p>
          <a:p>
            <a:pPr marL="228600" indent="0">
              <a:buNone/>
            </a:pPr>
            <a:r>
              <a:rPr lang="en-US" sz="2400" b="1" dirty="0" smtClean="0">
                <a:solidFill>
                  <a:schemeClr val="bg2"/>
                </a:solidFill>
                <a:latin typeface="Courier New" pitchFamily="49" charset="0"/>
                <a:cs typeface="Courier New" pitchFamily="49" charset="0"/>
              </a:rPr>
              <a:t>		, </a:t>
            </a:r>
            <a:r>
              <a:rPr lang="en-US" sz="2400" b="1" dirty="0" err="1" smtClean="0">
                <a:solidFill>
                  <a:srgbClr val="CCFF66"/>
                </a:solidFill>
                <a:latin typeface="Courier New" pitchFamily="49" charset="0"/>
                <a:cs typeface="Courier New" pitchFamily="49" charset="0"/>
              </a:rPr>
              <a:t>StackEsp</a:t>
            </a:r>
            <a:r>
              <a:rPr lang="en-US" sz="2400" b="1" dirty="0" smtClean="0">
                <a:solidFill>
                  <a:schemeClr val="bg2"/>
                </a:solidFill>
                <a:latin typeface="Courier New" pitchFamily="49" charset="0"/>
                <a:cs typeface="Courier New" pitchFamily="49" charset="0"/>
              </a:rPr>
              <a:t>(s, </a:t>
            </a:r>
            <a:r>
              <a:rPr lang="en-US" sz="2400" b="1" dirty="0" err="1" smtClean="0">
                <a:solidFill>
                  <a:schemeClr val="bg2"/>
                </a:solidFill>
                <a:latin typeface="Courier New" pitchFamily="49" charset="0"/>
                <a:cs typeface="Courier New" pitchFamily="49" charset="0"/>
              </a:rPr>
              <a:t>tMems</a:t>
            </a:r>
            <a:r>
              <a:rPr lang="en-US" sz="2400" b="1" dirty="0" smtClean="0">
                <a:solidFill>
                  <a:schemeClr val="bg2"/>
                </a:solidFill>
                <a:latin typeface="Courier New" pitchFamily="49" charset="0"/>
                <a:cs typeface="Courier New" pitchFamily="49" charset="0"/>
              </a:rPr>
              <a:t>) + 4</a:t>
            </a:r>
          </a:p>
          <a:p>
            <a:pPr marL="228600" indent="0">
              <a:buNone/>
            </a:pPr>
            <a:r>
              <a:rPr lang="en-US" sz="2400" b="1" dirty="0" smtClean="0">
                <a:solidFill>
                  <a:schemeClr val="bg2"/>
                </a:solidFill>
                <a:latin typeface="Courier New" pitchFamily="49" charset="0"/>
                <a:cs typeface="Courier New" pitchFamily="49" charset="0"/>
              </a:rPr>
              <a:t>		, </a:t>
            </a:r>
            <a:r>
              <a:rPr lang="en-US" sz="2400" b="1" dirty="0" err="1" smtClean="0">
                <a:solidFill>
                  <a:srgbClr val="CCFF66"/>
                </a:solidFill>
                <a:latin typeface="Courier New" pitchFamily="49" charset="0"/>
                <a:cs typeface="Courier New" pitchFamily="49" charset="0"/>
              </a:rPr>
              <a:t>StackRA</a:t>
            </a:r>
            <a:r>
              <a:rPr lang="en-US" sz="2400" b="1" dirty="0" smtClean="0">
                <a:solidFill>
                  <a:schemeClr val="bg2"/>
                </a:solidFill>
                <a:latin typeface="Courier New" pitchFamily="49" charset="0"/>
                <a:cs typeface="Courier New" pitchFamily="49" charset="0"/>
              </a:rPr>
              <a:t>(s, </a:t>
            </a:r>
            <a:r>
              <a:rPr lang="en-US" sz="2400" b="1" dirty="0" err="1" smtClean="0">
                <a:solidFill>
                  <a:schemeClr val="bg2"/>
                </a:solidFill>
                <a:latin typeface="Courier New" pitchFamily="49" charset="0"/>
                <a:cs typeface="Courier New" pitchFamily="49" charset="0"/>
              </a:rPr>
              <a:t>tMems</a:t>
            </a:r>
            <a:r>
              <a:rPr lang="en-US" sz="2400" b="1" dirty="0" smtClean="0">
                <a:solidFill>
                  <a:schemeClr val="bg2"/>
                </a:solidFill>
                <a:latin typeface="Courier New" pitchFamily="49" charset="0"/>
                <a:cs typeface="Courier New" pitchFamily="49" charset="0"/>
              </a:rPr>
              <a:t>, </a:t>
            </a:r>
            <a:r>
              <a:rPr lang="en-US" sz="2400" b="1" dirty="0" err="1" smtClean="0">
                <a:solidFill>
                  <a:schemeClr val="bg2"/>
                </a:solidFill>
                <a:latin typeface="Courier New" pitchFamily="49" charset="0"/>
                <a:cs typeface="Courier New" pitchFamily="49" charset="0"/>
              </a:rPr>
              <a:t>fMems</a:t>
            </a:r>
            <a:r>
              <a:rPr lang="en-US" sz="2400" b="1" dirty="0" smtClean="0">
                <a:solidFill>
                  <a:schemeClr val="bg2"/>
                </a:solidFill>
                <a:latin typeface="Courier New" pitchFamily="49" charset="0"/>
                <a:cs typeface="Courier New" pitchFamily="49" charset="0"/>
              </a:rPr>
              <a:t>)) &amp;&amp; …</a:t>
            </a:r>
          </a:p>
          <a:p>
            <a:pPr marL="0" indent="0">
              <a:buNone/>
            </a:pPr>
            <a:r>
              <a:rPr lang="en-US" sz="2400" b="1" dirty="0" smtClean="0">
                <a:solidFill>
                  <a:schemeClr val="bg2"/>
                </a:solidFill>
                <a:latin typeface="Courier New" pitchFamily="49" charset="0"/>
                <a:cs typeface="Courier New" pitchFamily="49" charset="0"/>
              </a:rPr>
              <a:t>}</a:t>
            </a:r>
            <a:endParaRPr lang="en-US" sz="2400" b="1" dirty="0">
              <a:solidFill>
                <a:schemeClr val="bg2"/>
              </a:solidFill>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Safe to the Last Instruction / Jean Yang</a:t>
            </a:r>
            <a:endParaRPr lang="en-US"/>
          </a:p>
        </p:txBody>
      </p:sp>
      <p:sp>
        <p:nvSpPr>
          <p:cNvPr id="5" name="Slide Number Placeholder 4"/>
          <p:cNvSpPr>
            <a:spLocks noGrp="1"/>
          </p:cNvSpPr>
          <p:nvPr>
            <p:ph type="sldNum" sz="quarter" idx="12"/>
          </p:nvPr>
        </p:nvSpPr>
        <p:spPr/>
        <p:txBody>
          <a:bodyPr/>
          <a:lstStyle/>
          <a:p>
            <a:fld id="{564B49AE-0108-471B-9842-CBF24D3AA399}"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CCFF66"/>
                </a:solidFill>
              </a:rPr>
              <a:t>“Load” Specification</a:t>
            </a:r>
            <a:endParaRPr lang="en-US" sz="6000" b="1" dirty="0">
              <a:solidFill>
                <a:srgbClr val="CCFF66"/>
              </a:solidFill>
            </a:endParaRPr>
          </a:p>
        </p:txBody>
      </p:sp>
      <p:sp>
        <p:nvSpPr>
          <p:cNvPr id="3" name="Content Placeholder 2"/>
          <p:cNvSpPr>
            <a:spLocks noGrp="1"/>
          </p:cNvSpPr>
          <p:nvPr>
            <p:ph idx="1"/>
          </p:nvPr>
        </p:nvSpPr>
        <p:spPr>
          <a:xfrm>
            <a:off x="457200" y="1600200"/>
            <a:ext cx="8305800" cy="4525963"/>
          </a:xfrm>
        </p:spPr>
        <p:txBody>
          <a:bodyPr>
            <a:normAutofit/>
          </a:bodyPr>
          <a:lstStyle/>
          <a:p>
            <a:pPr>
              <a:buNone/>
            </a:pPr>
            <a:r>
              <a:rPr lang="en-US" b="1" dirty="0" smtClean="0">
                <a:solidFill>
                  <a:srgbClr val="99CCFF"/>
                </a:solidFill>
                <a:latin typeface="Courier New" pitchFamily="49" charset="0"/>
                <a:cs typeface="Courier New" pitchFamily="49" charset="0"/>
              </a:rPr>
              <a:t>procedure</a:t>
            </a:r>
            <a:r>
              <a:rPr lang="en-US" dirty="0" smtClean="0">
                <a:solidFill>
                  <a:schemeClr val="accent2"/>
                </a:solidFill>
                <a:latin typeface="Courier New" pitchFamily="49" charset="0"/>
                <a:cs typeface="Courier New" pitchFamily="49" charset="0"/>
              </a:rPr>
              <a:t> </a:t>
            </a:r>
            <a:r>
              <a:rPr lang="en-US" b="1" dirty="0" smtClean="0">
                <a:solidFill>
                  <a:schemeClr val="bg2"/>
                </a:solidFill>
                <a:latin typeface="Courier New" pitchFamily="49" charset="0"/>
                <a:cs typeface="Courier New" pitchFamily="49" charset="0"/>
              </a:rPr>
              <a:t>Load(</a:t>
            </a:r>
            <a:r>
              <a:rPr lang="en-US" b="1" dirty="0" err="1" smtClean="0">
                <a:solidFill>
                  <a:schemeClr val="bg2"/>
                </a:solidFill>
                <a:latin typeface="Courier New" pitchFamily="49" charset="0"/>
                <a:cs typeface="Courier New" pitchFamily="49" charset="0"/>
              </a:rPr>
              <a:t>ptr</a:t>
            </a:r>
            <a:r>
              <a:rPr lang="en-US" dirty="0" err="1" smtClean="0">
                <a:solidFill>
                  <a:srgbClr val="FF5050"/>
                </a:solidFill>
                <a:latin typeface="Courier New" pitchFamily="49" charset="0"/>
                <a:cs typeface="Courier New" pitchFamily="49" charset="0"/>
              </a:rPr>
              <a:t>:</a:t>
            </a:r>
            <a:r>
              <a:rPr lang="en-US" b="1" dirty="0" err="1" smtClean="0">
                <a:solidFill>
                  <a:srgbClr val="FF5050"/>
                </a:solidFill>
                <a:latin typeface="Courier New" pitchFamily="49" charset="0"/>
                <a:cs typeface="Courier New" pitchFamily="49" charset="0"/>
              </a:rPr>
              <a:t>int</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99CCFF"/>
                </a:solidFill>
                <a:latin typeface="Courier New" pitchFamily="49" charset="0"/>
                <a:cs typeface="Courier New" pitchFamily="49" charset="0"/>
              </a:rPr>
              <a:t>returns</a:t>
            </a:r>
            <a:r>
              <a:rPr lang="en-US" dirty="0" smtClean="0">
                <a:solidFill>
                  <a:schemeClr val="accent2"/>
                </a:solidFill>
                <a:latin typeface="Courier New" pitchFamily="49" charset="0"/>
                <a:cs typeface="Courier New" pitchFamily="49" charset="0"/>
              </a:rPr>
              <a:t> </a:t>
            </a:r>
            <a:r>
              <a:rPr lang="en-US" b="1" dirty="0" smtClean="0">
                <a:solidFill>
                  <a:schemeClr val="bg2"/>
                </a:solidFill>
                <a:latin typeface="Courier New" pitchFamily="49" charset="0"/>
                <a:cs typeface="Courier New" pitchFamily="49" charset="0"/>
              </a:rPr>
              <a:t>(</a:t>
            </a:r>
            <a:r>
              <a:rPr lang="en-US" b="1" dirty="0" err="1" smtClean="0">
                <a:solidFill>
                  <a:schemeClr val="bg2"/>
                </a:solidFill>
                <a:latin typeface="Courier New" pitchFamily="49" charset="0"/>
                <a:cs typeface="Courier New" pitchFamily="49" charset="0"/>
              </a:rPr>
              <a:t>val</a:t>
            </a:r>
            <a:r>
              <a:rPr lang="en-US" dirty="0" err="1" smtClean="0">
                <a:solidFill>
                  <a:srgbClr val="FF5050"/>
                </a:solidFill>
                <a:latin typeface="Courier New" pitchFamily="49" charset="0"/>
                <a:cs typeface="Courier New" pitchFamily="49" charset="0"/>
              </a:rPr>
              <a:t>:</a:t>
            </a:r>
            <a:r>
              <a:rPr lang="en-US" b="1" dirty="0" err="1" smtClean="0">
                <a:solidFill>
                  <a:srgbClr val="FF5050"/>
                </a:solidFill>
                <a:latin typeface="Courier New" pitchFamily="49" charset="0"/>
                <a:cs typeface="Courier New" pitchFamily="49" charset="0"/>
              </a:rPr>
              <a:t>int</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FF3300"/>
                </a:solidFill>
                <a:latin typeface="Courier New" pitchFamily="49" charset="0"/>
                <a:cs typeface="Courier New" pitchFamily="49" charset="0"/>
              </a:rPr>
              <a:t>requires</a:t>
            </a:r>
            <a:r>
              <a:rPr lang="en-US" dirty="0" smtClean="0">
                <a:solidFill>
                  <a:schemeClr val="accent2"/>
                </a:solidFill>
                <a:latin typeface="Courier New" pitchFamily="49" charset="0"/>
                <a:cs typeface="Courier New" pitchFamily="49" charset="0"/>
              </a:rPr>
              <a:t> </a:t>
            </a:r>
            <a:r>
              <a:rPr lang="en-US" b="1" dirty="0" err="1" smtClean="0">
                <a:solidFill>
                  <a:srgbClr val="CCFF66"/>
                </a:solidFill>
                <a:latin typeface="Courier New" pitchFamily="49" charset="0"/>
                <a:cs typeface="Courier New" pitchFamily="49" charset="0"/>
              </a:rPr>
              <a:t>memAddr</a:t>
            </a:r>
            <a:r>
              <a:rPr lang="en-US" b="1" dirty="0" smtClean="0">
                <a:solidFill>
                  <a:schemeClr val="bg2"/>
                </a:solidFill>
                <a:latin typeface="Courier New" pitchFamily="49" charset="0"/>
                <a:cs typeface="Courier New" pitchFamily="49" charset="0"/>
              </a:rPr>
              <a:t>(</a:t>
            </a:r>
            <a:r>
              <a:rPr lang="en-US" b="1" dirty="0" err="1" smtClean="0">
                <a:solidFill>
                  <a:schemeClr val="bg2"/>
                </a:solidFill>
                <a:latin typeface="Courier New" pitchFamily="49" charset="0"/>
                <a:cs typeface="Courier New" pitchFamily="49" charset="0"/>
              </a:rPr>
              <a:t>ptr</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FF3300"/>
                </a:solidFill>
                <a:latin typeface="Courier New" pitchFamily="49" charset="0"/>
                <a:cs typeface="Courier New" pitchFamily="49" charset="0"/>
              </a:rPr>
              <a:t>requires</a:t>
            </a:r>
            <a:r>
              <a:rPr lang="en-US" dirty="0" smtClean="0">
                <a:solidFill>
                  <a:schemeClr val="accent2"/>
                </a:solidFill>
                <a:latin typeface="Courier New" pitchFamily="49" charset="0"/>
                <a:cs typeface="Courier New" pitchFamily="49" charset="0"/>
              </a:rPr>
              <a:t> </a:t>
            </a:r>
            <a:r>
              <a:rPr lang="en-US" b="1" dirty="0" smtClean="0">
                <a:solidFill>
                  <a:srgbClr val="CCFF66"/>
                </a:solidFill>
                <a:latin typeface="Courier New" pitchFamily="49" charset="0"/>
                <a:cs typeface="Courier New" pitchFamily="49" charset="0"/>
              </a:rPr>
              <a:t>Aligned</a:t>
            </a:r>
            <a:r>
              <a:rPr lang="en-US" b="1" dirty="0" smtClean="0">
                <a:solidFill>
                  <a:schemeClr val="bg2"/>
                </a:solidFill>
                <a:latin typeface="Courier New" pitchFamily="49" charset="0"/>
                <a:cs typeface="Courier New" pitchFamily="49" charset="0"/>
              </a:rPr>
              <a:t>(</a:t>
            </a:r>
            <a:r>
              <a:rPr lang="en-US" b="1" dirty="0" err="1" smtClean="0">
                <a:solidFill>
                  <a:schemeClr val="bg2"/>
                </a:solidFill>
                <a:latin typeface="Courier New" pitchFamily="49" charset="0"/>
                <a:cs typeface="Courier New" pitchFamily="49" charset="0"/>
              </a:rPr>
              <a:t>ptr</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FF9933"/>
                </a:solidFill>
                <a:latin typeface="Courier New" pitchFamily="49" charset="0"/>
                <a:cs typeface="Courier New" pitchFamily="49" charset="0"/>
              </a:rPr>
              <a:t>modifies</a:t>
            </a:r>
            <a:r>
              <a:rPr lang="en-US" b="1" dirty="0" smtClean="0">
                <a:solidFill>
                  <a:schemeClr val="accent2"/>
                </a:solidFill>
                <a:latin typeface="Courier New" pitchFamily="49" charset="0"/>
                <a:cs typeface="Courier New" pitchFamily="49" charset="0"/>
              </a:rPr>
              <a:t> </a:t>
            </a:r>
            <a:r>
              <a:rPr lang="en-US" b="1" dirty="0" err="1" smtClean="0">
                <a:solidFill>
                  <a:schemeClr val="bg2"/>
                </a:solidFill>
                <a:latin typeface="Courier New" pitchFamily="49" charset="0"/>
                <a:cs typeface="Courier New" pitchFamily="49" charset="0"/>
              </a:rPr>
              <a:t>Eip</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9999FF"/>
                </a:solidFill>
                <a:latin typeface="Courier New" pitchFamily="49" charset="0"/>
                <a:cs typeface="Courier New" pitchFamily="49" charset="0"/>
              </a:rPr>
              <a:t>ensures</a:t>
            </a:r>
            <a:r>
              <a:rPr lang="en-US" dirty="0" smtClean="0">
                <a:solidFill>
                  <a:schemeClr val="accent2"/>
                </a:solidFill>
                <a:latin typeface="Courier New" pitchFamily="49" charset="0"/>
                <a:cs typeface="Courier New" pitchFamily="49" charset="0"/>
              </a:rPr>
              <a:t> </a:t>
            </a:r>
            <a:r>
              <a:rPr lang="en-US" b="1" dirty="0" smtClean="0">
                <a:solidFill>
                  <a:srgbClr val="CCFF66"/>
                </a:solidFill>
                <a:latin typeface="Courier New" pitchFamily="49" charset="0"/>
                <a:cs typeface="Courier New" pitchFamily="49" charset="0"/>
              </a:rPr>
              <a:t>word</a:t>
            </a:r>
            <a:r>
              <a:rPr lang="en-US" b="1" dirty="0" smtClean="0">
                <a:solidFill>
                  <a:schemeClr val="bg2"/>
                </a:solidFill>
                <a:latin typeface="Courier New" pitchFamily="49" charset="0"/>
                <a:cs typeface="Courier New" pitchFamily="49" charset="0"/>
              </a:rPr>
              <a:t>(</a:t>
            </a:r>
            <a:r>
              <a:rPr lang="en-US" b="1" dirty="0" err="1" smtClean="0">
                <a:solidFill>
                  <a:schemeClr val="bg2"/>
                </a:solidFill>
                <a:latin typeface="Courier New" pitchFamily="49" charset="0"/>
                <a:cs typeface="Courier New" pitchFamily="49" charset="0"/>
              </a:rPr>
              <a:t>val</a:t>
            </a:r>
            <a:r>
              <a:rPr lang="en-US" b="1" dirty="0" smtClean="0">
                <a:solidFill>
                  <a:schemeClr val="bg2"/>
                </a:solidFill>
                <a:latin typeface="Courier New" pitchFamily="49" charset="0"/>
                <a:cs typeface="Courier New" pitchFamily="49" charset="0"/>
              </a:rPr>
              <a:t>);</a:t>
            </a:r>
          </a:p>
          <a:p>
            <a:pPr>
              <a:buNone/>
            </a:pPr>
            <a:r>
              <a:rPr lang="en-US" dirty="0" smtClean="0">
                <a:solidFill>
                  <a:schemeClr val="accent2"/>
                </a:solidFill>
                <a:latin typeface="Courier New" pitchFamily="49" charset="0"/>
                <a:cs typeface="Courier New" pitchFamily="49" charset="0"/>
              </a:rPr>
              <a:t>	</a:t>
            </a:r>
            <a:r>
              <a:rPr lang="en-US" b="1" dirty="0" smtClean="0">
                <a:solidFill>
                  <a:srgbClr val="9999FF"/>
                </a:solidFill>
                <a:latin typeface="Courier New" pitchFamily="49" charset="0"/>
                <a:cs typeface="Courier New" pitchFamily="49" charset="0"/>
              </a:rPr>
              <a:t>ensures</a:t>
            </a:r>
            <a:r>
              <a:rPr lang="en-US" dirty="0" smtClean="0">
                <a:solidFill>
                  <a:schemeClr val="accent2"/>
                </a:solidFill>
                <a:latin typeface="Courier New" pitchFamily="49" charset="0"/>
                <a:cs typeface="Courier New" pitchFamily="49" charset="0"/>
              </a:rPr>
              <a:t> </a:t>
            </a:r>
            <a:r>
              <a:rPr lang="en-US" b="1" dirty="0" err="1" smtClean="0">
                <a:solidFill>
                  <a:schemeClr val="bg2"/>
                </a:solidFill>
                <a:latin typeface="Courier New" pitchFamily="49" charset="0"/>
                <a:cs typeface="Courier New" pitchFamily="49" charset="0"/>
              </a:rPr>
              <a:t>val</a:t>
            </a:r>
            <a:r>
              <a:rPr lang="en-US" b="1" dirty="0" smtClean="0">
                <a:solidFill>
                  <a:schemeClr val="bg2"/>
                </a:solidFill>
                <a:latin typeface="Courier New" pitchFamily="49" charset="0"/>
                <a:cs typeface="Courier New" pitchFamily="49" charset="0"/>
              </a:rPr>
              <a:t> == </a:t>
            </a:r>
            <a:r>
              <a:rPr lang="en-US" b="1" dirty="0" err="1" smtClean="0">
                <a:solidFill>
                  <a:schemeClr val="bg2"/>
                </a:solidFill>
                <a:latin typeface="Courier New" pitchFamily="49" charset="0"/>
                <a:cs typeface="Courier New" pitchFamily="49" charset="0"/>
              </a:rPr>
              <a:t>Mem</a:t>
            </a:r>
            <a:r>
              <a:rPr lang="en-US" b="1" dirty="0" smtClean="0">
                <a:solidFill>
                  <a:schemeClr val="bg2"/>
                </a:solidFill>
                <a:latin typeface="Courier New" pitchFamily="49" charset="0"/>
                <a:cs typeface="Courier New" pitchFamily="49" charset="0"/>
              </a:rPr>
              <a:t>[</a:t>
            </a:r>
            <a:r>
              <a:rPr lang="en-US" b="1" dirty="0" err="1" smtClean="0">
                <a:solidFill>
                  <a:schemeClr val="bg2"/>
                </a:solidFill>
                <a:latin typeface="Courier New" pitchFamily="49" charset="0"/>
                <a:cs typeface="Courier New" pitchFamily="49" charset="0"/>
              </a:rPr>
              <a:t>ptr</a:t>
            </a:r>
            <a:r>
              <a:rPr lang="en-US" b="1" dirty="0" smtClean="0">
                <a:solidFill>
                  <a:schemeClr val="bg2"/>
                </a:solidFill>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dirty="0" smtClean="0"/>
              <a:t>Safe to the Last Instruction / Jean Yang</a:t>
            </a:r>
            <a:endParaRPr lang="en-US" dirty="0"/>
          </a:p>
        </p:txBody>
      </p:sp>
      <p:sp>
        <p:nvSpPr>
          <p:cNvPr id="5" name="Slide Number Placeholder 4"/>
          <p:cNvSpPr>
            <a:spLocks noGrp="1"/>
          </p:cNvSpPr>
          <p:nvPr>
            <p:ph type="sldNum" sz="quarter" idx="12"/>
          </p:nvPr>
        </p:nvSpPr>
        <p:spPr/>
        <p:txBody>
          <a:bodyPr/>
          <a:lstStyle/>
          <a:p>
            <a:fld id="{564B49AE-0108-471B-9842-CBF24D3AA399}"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FF66"/>
                </a:solidFill>
              </a:rPr>
              <a:t>Assembling Verve</a:t>
            </a:r>
            <a:endParaRPr lang="en-US" sz="6000" b="1" dirty="0">
              <a:solidFill>
                <a:srgbClr val="CCFF66"/>
              </a:solidFill>
            </a:endParaRPr>
          </a:p>
        </p:txBody>
      </p:sp>
      <p:sp>
        <p:nvSpPr>
          <p:cNvPr id="64" name="Rectangle 63"/>
          <p:cNvSpPr/>
          <p:nvPr/>
        </p:nvSpPr>
        <p:spPr>
          <a:xfrm>
            <a:off x="381000" y="2819400"/>
            <a:ext cx="8382000" cy="1295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2800" b="1" dirty="0" smtClean="0"/>
              <a:t>Verified</a:t>
            </a:r>
            <a:endParaRPr lang="en-US" sz="2800" b="1" dirty="0"/>
          </a:p>
        </p:txBody>
      </p:sp>
      <p:sp>
        <p:nvSpPr>
          <p:cNvPr id="67" name="Footer Placeholder 3"/>
          <p:cNvSpPr>
            <a:spLocks noGrp="1"/>
          </p:cNvSpPr>
          <p:nvPr>
            <p:ph type="ftr" sz="quarter" idx="11"/>
          </p:nvPr>
        </p:nvSpPr>
        <p:spPr>
          <a:xfrm>
            <a:off x="3124200" y="6356350"/>
            <a:ext cx="2895600" cy="365125"/>
          </a:xfrm>
        </p:spPr>
        <p:txBody>
          <a:bodyPr/>
          <a:lstStyle/>
          <a:p>
            <a:r>
              <a:rPr lang="en-US" dirty="0" smtClean="0"/>
              <a:t>Safe to the Last Instruction / Jean Yang</a:t>
            </a:r>
            <a:endParaRPr lang="en-US" dirty="0"/>
          </a:p>
        </p:txBody>
      </p:sp>
      <p:sp>
        <p:nvSpPr>
          <p:cNvPr id="89" name="Rectangle 88"/>
          <p:cNvSpPr/>
          <p:nvPr/>
        </p:nvSpPr>
        <p:spPr>
          <a:xfrm>
            <a:off x="2133600" y="4267200"/>
            <a:ext cx="15240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Boogie/Z3</a:t>
            </a:r>
            <a:endParaRPr lang="en-US" sz="2400" dirty="0">
              <a:solidFill>
                <a:schemeClr val="tx1">
                  <a:lumMod val="95000"/>
                  <a:lumOff val="5000"/>
                </a:schemeClr>
              </a:solidFill>
            </a:endParaRPr>
          </a:p>
        </p:txBody>
      </p:sp>
      <p:sp>
        <p:nvSpPr>
          <p:cNvPr id="91" name="Rectangle 90"/>
          <p:cNvSpPr/>
          <p:nvPr/>
        </p:nvSpPr>
        <p:spPr>
          <a:xfrm>
            <a:off x="647700" y="4868332"/>
            <a:ext cx="1752600" cy="106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Translator/</a:t>
            </a:r>
          </a:p>
          <a:p>
            <a:pPr algn="ctr"/>
            <a:r>
              <a:rPr lang="en-US" sz="2400" dirty="0" smtClean="0">
                <a:solidFill>
                  <a:schemeClr val="tx1">
                    <a:lumMod val="95000"/>
                    <a:lumOff val="5000"/>
                  </a:schemeClr>
                </a:solidFill>
              </a:rPr>
              <a:t>Assembler</a:t>
            </a:r>
            <a:endParaRPr lang="en-US" sz="2400" dirty="0">
              <a:solidFill>
                <a:schemeClr val="tx1">
                  <a:lumMod val="95000"/>
                  <a:lumOff val="5000"/>
                </a:schemeClr>
              </a:solidFill>
            </a:endParaRPr>
          </a:p>
        </p:txBody>
      </p:sp>
      <p:sp>
        <p:nvSpPr>
          <p:cNvPr id="42" name="Rounded Rectangle 41"/>
          <p:cNvSpPr/>
          <p:nvPr/>
        </p:nvSpPr>
        <p:spPr>
          <a:xfrm>
            <a:off x="381000" y="1371600"/>
            <a:ext cx="228600" cy="2286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2"/>
              </a:solidFill>
            </a:endParaRPr>
          </a:p>
        </p:txBody>
      </p:sp>
      <p:sp>
        <p:nvSpPr>
          <p:cNvPr id="43" name="Rectangle 42"/>
          <p:cNvSpPr/>
          <p:nvPr/>
        </p:nvSpPr>
        <p:spPr>
          <a:xfrm>
            <a:off x="381000" y="2084541"/>
            <a:ext cx="2286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4" name="Rectangle 43"/>
          <p:cNvSpPr/>
          <p:nvPr/>
        </p:nvSpPr>
        <p:spPr>
          <a:xfrm>
            <a:off x="381000" y="1739668"/>
            <a:ext cx="228600" cy="2286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5" name="TextBox 44"/>
          <p:cNvSpPr txBox="1"/>
          <p:nvPr/>
        </p:nvSpPr>
        <p:spPr>
          <a:xfrm>
            <a:off x="609600" y="1295400"/>
            <a:ext cx="1828800" cy="461665"/>
          </a:xfrm>
          <a:prstGeom prst="rect">
            <a:avLst/>
          </a:prstGeom>
          <a:noFill/>
        </p:spPr>
        <p:txBody>
          <a:bodyPr wrap="square" rtlCol="0">
            <a:spAutoFit/>
          </a:bodyPr>
          <a:lstStyle/>
          <a:p>
            <a:r>
              <a:rPr lang="en-US" sz="2400" b="1" dirty="0" smtClean="0">
                <a:solidFill>
                  <a:schemeClr val="accent1"/>
                </a:solidFill>
              </a:rPr>
              <a:t>Source file</a:t>
            </a:r>
            <a:endParaRPr lang="en-US" sz="2400" b="1" dirty="0">
              <a:solidFill>
                <a:schemeClr val="accent1"/>
              </a:solidFill>
            </a:endParaRPr>
          </a:p>
        </p:txBody>
      </p:sp>
      <p:sp>
        <p:nvSpPr>
          <p:cNvPr id="46" name="TextBox 45"/>
          <p:cNvSpPr txBox="1"/>
          <p:nvPr/>
        </p:nvSpPr>
        <p:spPr>
          <a:xfrm>
            <a:off x="609600" y="2008341"/>
            <a:ext cx="2362200" cy="461665"/>
          </a:xfrm>
          <a:prstGeom prst="rect">
            <a:avLst/>
          </a:prstGeom>
          <a:noFill/>
        </p:spPr>
        <p:txBody>
          <a:bodyPr wrap="square" rtlCol="0">
            <a:spAutoFit/>
          </a:bodyPr>
          <a:lstStyle/>
          <a:p>
            <a:r>
              <a:rPr lang="en-US" sz="2400" b="1" dirty="0" smtClean="0">
                <a:solidFill>
                  <a:schemeClr val="accent1"/>
                </a:solidFill>
              </a:rPr>
              <a:t>Compilation tool</a:t>
            </a:r>
            <a:endParaRPr lang="en-US" sz="2400" b="1" dirty="0">
              <a:solidFill>
                <a:schemeClr val="accent1"/>
              </a:solidFill>
            </a:endParaRPr>
          </a:p>
        </p:txBody>
      </p:sp>
      <p:sp>
        <p:nvSpPr>
          <p:cNvPr id="47" name="TextBox 46"/>
          <p:cNvSpPr txBox="1"/>
          <p:nvPr/>
        </p:nvSpPr>
        <p:spPr>
          <a:xfrm>
            <a:off x="609600" y="1663468"/>
            <a:ext cx="2590800" cy="461665"/>
          </a:xfrm>
          <a:prstGeom prst="rect">
            <a:avLst/>
          </a:prstGeom>
          <a:noFill/>
        </p:spPr>
        <p:txBody>
          <a:bodyPr wrap="square" rtlCol="0">
            <a:spAutoFit/>
          </a:bodyPr>
          <a:lstStyle/>
          <a:p>
            <a:r>
              <a:rPr lang="en-US" sz="2400" b="1" dirty="0" smtClean="0">
                <a:solidFill>
                  <a:schemeClr val="accent1"/>
                </a:solidFill>
              </a:rPr>
              <a:t>Verification tool</a:t>
            </a:r>
            <a:endParaRPr lang="en-US" sz="2400" b="1" dirty="0">
              <a:solidFill>
                <a:schemeClr val="accent1"/>
              </a:solidFill>
            </a:endParaRPr>
          </a:p>
        </p:txBody>
      </p:sp>
      <p:sp>
        <p:nvSpPr>
          <p:cNvPr id="95" name="Rounded Rectangle 94"/>
          <p:cNvSpPr/>
          <p:nvPr/>
        </p:nvSpPr>
        <p:spPr>
          <a:xfrm>
            <a:off x="609600" y="3124200"/>
            <a:ext cx="26670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solidFill>
              </a:rPr>
              <a:t>Nucleus.bpl (x86)</a:t>
            </a:r>
            <a:endParaRPr lang="en-US" sz="2400" i="1" dirty="0">
              <a:solidFill>
                <a:schemeClr val="bg2"/>
              </a:solidFill>
            </a:endParaRPr>
          </a:p>
        </p:txBody>
      </p:sp>
      <p:sp>
        <p:nvSpPr>
          <p:cNvPr id="33" name="Slide Number Placeholder 32"/>
          <p:cNvSpPr>
            <a:spLocks noGrp="1"/>
          </p:cNvSpPr>
          <p:nvPr>
            <p:ph type="sldNum" sz="quarter" idx="12"/>
          </p:nvPr>
        </p:nvSpPr>
        <p:spPr/>
        <p:txBody>
          <a:bodyPr/>
          <a:lstStyle/>
          <a:p>
            <a:fld id="{564B49AE-0108-471B-9842-CBF24D3AA399}" type="slidenum">
              <a:rPr lang="en-US" smtClean="0"/>
              <a:pPr/>
              <a:t>13</a:t>
            </a:fld>
            <a:endParaRPr lang="en-US"/>
          </a:p>
        </p:txBody>
      </p:sp>
      <p:sp>
        <p:nvSpPr>
          <p:cNvPr id="37" name="Down Arrow 36"/>
          <p:cNvSpPr/>
          <p:nvPr/>
        </p:nvSpPr>
        <p:spPr>
          <a:xfrm>
            <a:off x="2766130" y="3808588"/>
            <a:ext cx="258939" cy="45861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241425" y="3808588"/>
            <a:ext cx="267053" cy="10597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283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43" grpId="0" animBg="1"/>
      <p:bldP spid="46"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600200"/>
            <a:ext cx="4800600" cy="441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1600200"/>
            <a:ext cx="3733800" cy="441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b="1" dirty="0" smtClean="0">
                <a:solidFill>
                  <a:srgbClr val="CCFF66"/>
                </a:solidFill>
              </a:rPr>
              <a:t>Boogie to x86</a:t>
            </a:r>
            <a:endParaRPr lang="en-US" sz="6000" b="1" dirty="0">
              <a:solidFill>
                <a:srgbClr val="CCFF66"/>
              </a:solidFill>
            </a:endParaRPr>
          </a:p>
        </p:txBody>
      </p:sp>
      <p:sp>
        <p:nvSpPr>
          <p:cNvPr id="3" name="Content Placeholder 2"/>
          <p:cNvSpPr>
            <a:spLocks noGrp="1"/>
          </p:cNvSpPr>
          <p:nvPr>
            <p:ph idx="1"/>
          </p:nvPr>
        </p:nvSpPr>
        <p:spPr>
          <a:xfrm>
            <a:off x="228600" y="1600200"/>
            <a:ext cx="4876800" cy="3962400"/>
          </a:xfrm>
        </p:spPr>
        <p:txBody>
          <a:bodyPr>
            <a:noAutofit/>
          </a:bodyPr>
          <a:lstStyle/>
          <a:p>
            <a:pPr>
              <a:buNone/>
            </a:pPr>
            <a:r>
              <a:rPr lang="en-US" sz="2000" b="1" dirty="0" smtClean="0">
                <a:solidFill>
                  <a:srgbClr val="99CCFF"/>
                </a:solidFill>
                <a:latin typeface="Courier New" pitchFamily="49" charset="0"/>
                <a:cs typeface="Courier New" pitchFamily="49" charset="0"/>
              </a:rPr>
              <a:t>implementation</a:t>
            </a: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ReadKeyboard</a:t>
            </a:r>
            <a:r>
              <a:rPr lang="en-US" sz="2000" b="1" dirty="0" smtClean="0">
                <a:solidFill>
                  <a:schemeClr val="accent1"/>
                </a:solidFill>
                <a:latin typeface="Courier New" pitchFamily="49" charset="0"/>
                <a:cs typeface="Courier New" pitchFamily="49" charset="0"/>
              </a:rPr>
              <a:t>(){</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call</a:t>
            </a:r>
            <a:r>
              <a:rPr lang="en-US" sz="2000" b="1" dirty="0" smtClean="0">
                <a:solidFill>
                  <a:schemeClr val="accent1"/>
                </a:solidFill>
                <a:latin typeface="Courier New" pitchFamily="49" charset="0"/>
                <a:cs typeface="Courier New" pitchFamily="49" charset="0"/>
              </a:rPr>
              <a:t> KeyboardStatusIn8();</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call</a:t>
            </a: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 And(</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1);</a:t>
            </a:r>
          </a:p>
          <a:p>
            <a:pPr>
              <a:buNone/>
            </a:pPr>
            <a:r>
              <a:rPr lang="en-US" sz="2000" b="1" dirty="0" smtClean="0">
                <a:solidFill>
                  <a:schemeClr val="accent1"/>
                </a:solidFill>
                <a:latin typeface="Courier New" pitchFamily="49" charset="0"/>
                <a:cs typeface="Courier New" pitchFamily="49" charset="0"/>
              </a:rPr>
              <a:t>	if (</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 0) { </a:t>
            </a:r>
            <a:r>
              <a:rPr lang="en-US" sz="2000" b="1" dirty="0" err="1" smtClean="0">
                <a:solidFill>
                  <a:srgbClr val="FFFF00"/>
                </a:solidFill>
                <a:latin typeface="Courier New" pitchFamily="49" charset="0"/>
                <a:cs typeface="Courier New" pitchFamily="49" charset="0"/>
              </a:rPr>
              <a:t>goto</a:t>
            </a:r>
            <a:r>
              <a:rPr lang="en-US" sz="2000" b="1" dirty="0" smtClean="0">
                <a:solidFill>
                  <a:schemeClr val="accent1"/>
                </a:solidFill>
                <a:latin typeface="Courier New" pitchFamily="49" charset="0"/>
                <a:cs typeface="Courier New" pitchFamily="49" charset="0"/>
              </a:rPr>
              <a:t> proc; }</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call</a:t>
            </a: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 </a:t>
            </a:r>
            <a:r>
              <a:rPr lang="en-US" sz="2000" b="1" dirty="0" err="1" smtClean="0">
                <a:solidFill>
                  <a:schemeClr val="accent1"/>
                </a:solidFill>
                <a:latin typeface="Courier New" pitchFamily="49" charset="0"/>
                <a:cs typeface="Courier New" pitchFamily="49" charset="0"/>
              </a:rPr>
              <a:t>mov</a:t>
            </a:r>
            <a:r>
              <a:rPr lang="en-US" sz="2000" b="1" dirty="0" smtClean="0">
                <a:solidFill>
                  <a:schemeClr val="accent1"/>
                </a:solidFill>
                <a:latin typeface="Courier New" pitchFamily="49" charset="0"/>
                <a:cs typeface="Courier New" pitchFamily="49" charset="0"/>
              </a:rPr>
              <a:t>(256);</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99CCFF"/>
                </a:solidFill>
                <a:latin typeface="Courier New" pitchFamily="49" charset="0"/>
                <a:cs typeface="Courier New" pitchFamily="49" charset="0"/>
              </a:rPr>
              <a:t>return;</a:t>
            </a:r>
          </a:p>
          <a:p>
            <a:pPr>
              <a:buNone/>
            </a:pPr>
            <a:r>
              <a:rPr lang="en-US" sz="2000" b="1" dirty="0" smtClean="0">
                <a:solidFill>
                  <a:schemeClr val="accent1"/>
                </a:solidFill>
                <a:latin typeface="Courier New" pitchFamily="49" charset="0"/>
                <a:cs typeface="Courier New" pitchFamily="49" charset="0"/>
              </a:rPr>
              <a:t>	proc:</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call</a:t>
            </a:r>
            <a:r>
              <a:rPr lang="en-US" sz="2000" b="1" dirty="0" smtClean="0">
                <a:solidFill>
                  <a:schemeClr val="accent1"/>
                </a:solidFill>
                <a:latin typeface="Courier New" pitchFamily="49" charset="0"/>
                <a:cs typeface="Courier New" pitchFamily="49" charset="0"/>
              </a:rPr>
              <a:t> KeyboardDataIn8();</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call</a:t>
            </a: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 And(</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255);</a:t>
            </a:r>
          </a:p>
          <a:p>
            <a:pPr>
              <a:buNone/>
            </a:pPr>
            <a:r>
              <a:rPr lang="en-US" sz="2000" b="1" dirty="0" smtClean="0">
                <a:solidFill>
                  <a:schemeClr val="accent1"/>
                </a:solidFill>
                <a:latin typeface="Courier New" pitchFamily="49" charset="0"/>
                <a:cs typeface="Courier New" pitchFamily="49" charset="0"/>
              </a:rPr>
              <a:t>	</a:t>
            </a:r>
            <a:r>
              <a:rPr lang="en-US" sz="2000" b="1" dirty="0" smtClean="0">
                <a:solidFill>
                  <a:srgbClr val="99CCFF"/>
                </a:solidFill>
                <a:latin typeface="Courier New" pitchFamily="49" charset="0"/>
                <a:cs typeface="Courier New" pitchFamily="49" charset="0"/>
              </a:rPr>
              <a:t>return;</a:t>
            </a:r>
          </a:p>
          <a:p>
            <a:pPr>
              <a:buNone/>
            </a:pPr>
            <a:r>
              <a:rPr lang="en-US" sz="2000" b="1" dirty="0" smtClean="0">
                <a:solidFill>
                  <a:schemeClr val="accent1"/>
                </a:solidFill>
                <a:latin typeface="Courier New" pitchFamily="49" charset="0"/>
                <a:cs typeface="Courier New" pitchFamily="49" charset="0"/>
              </a:rPr>
              <a:t>}</a:t>
            </a:r>
            <a:endParaRPr lang="en-US" sz="2000" b="1" dirty="0">
              <a:solidFill>
                <a:schemeClr val="accent1"/>
              </a:solidFill>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Safe to the Last Instruction / Jean Yang</a:t>
            </a:r>
            <a:endParaRPr lang="en-US"/>
          </a:p>
        </p:txBody>
      </p:sp>
      <p:sp>
        <p:nvSpPr>
          <p:cNvPr id="6" name="Content Placeholder 2"/>
          <p:cNvSpPr txBox="1">
            <a:spLocks/>
          </p:cNvSpPr>
          <p:nvPr/>
        </p:nvSpPr>
        <p:spPr>
          <a:xfrm>
            <a:off x="5181600" y="1600201"/>
            <a:ext cx="3733800" cy="4114800"/>
          </a:xfrm>
          <a:prstGeom prst="rect">
            <a:avLst/>
          </a:prstGeom>
          <a:ln>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err="1" smtClean="0">
                <a:solidFill>
                  <a:schemeClr val="accent1"/>
                </a:solidFill>
                <a:latin typeface="Courier New" pitchFamily="49" charset="0"/>
                <a:cs typeface="Courier New" pitchFamily="49" charset="0"/>
              </a:rPr>
              <a:t>ReadKeyboard</a:t>
            </a:r>
            <a:r>
              <a:rPr lang="en-US" sz="2000" b="1" dirty="0" smtClean="0">
                <a:solidFill>
                  <a:schemeClr val="accent1"/>
                </a:solidFill>
                <a:latin typeface="Courier New" pitchFamily="49" charset="0"/>
                <a:cs typeface="Courier New" pitchFamily="49" charset="0"/>
              </a:rPr>
              <a:t> proc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in</a:t>
            </a:r>
            <a:r>
              <a:rPr kumimoji="0" lang="en-US" sz="2000" b="1" i="0" u="none" strike="noStrike" kern="1200" cap="none" spc="0" normalizeH="0" noProof="0" dirty="0" smtClean="0">
                <a:ln>
                  <a:noFill/>
                </a:ln>
                <a:solidFill>
                  <a:schemeClr val="accent1"/>
                </a:solidFill>
                <a:effectLst/>
                <a:uLnTx/>
                <a:uFillTx/>
                <a:latin typeface="Courier New" pitchFamily="49" charset="0"/>
                <a:cs typeface="Courier New" pitchFamily="49" charset="0"/>
              </a:rPr>
              <a:t> al, 064h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baseline="0" dirty="0" smtClean="0">
                <a:solidFill>
                  <a:schemeClr val="accent1"/>
                </a:solidFill>
                <a:latin typeface="Courier New" pitchFamily="49" charset="0"/>
                <a:cs typeface="Courier New" pitchFamily="49" charset="0"/>
              </a:rPr>
              <a:t>	and</a:t>
            </a: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eax</a:t>
            </a:r>
            <a:r>
              <a:rPr lang="en-US" sz="2000" b="1" dirty="0" smtClean="0">
                <a:solidFill>
                  <a:schemeClr val="accent1"/>
                </a:solidFill>
                <a:latin typeface="Courier New" pitchFamily="49" charset="0"/>
                <a:cs typeface="Courier New" pitchFamily="49" charset="0"/>
              </a:rPr>
              <a:t>,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cmp</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eax</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0</a:t>
            </a:r>
            <a:endParaRPr lang="en-US" sz="2000" b="1" dirty="0" smtClean="0">
              <a:solidFill>
                <a:schemeClr val="accent1"/>
              </a:solidFill>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jne</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ReadKeyboard$proc</a:t>
            </a:r>
            <a:endParaRPr lang="en-US" sz="2000" b="1" dirty="0" smtClean="0">
              <a:solidFill>
                <a:schemeClr val="accent1"/>
              </a:solidFill>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mov</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eax</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256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solidFill>
                  <a:schemeClr val="accent1"/>
                </a:solidFill>
                <a:latin typeface="Courier New" pitchFamily="49" charset="0"/>
                <a:cs typeface="Courier New" pitchFamily="49" charset="0"/>
              </a:rPr>
              <a:t>	ret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err="1" smtClean="0">
                <a:solidFill>
                  <a:schemeClr val="accent1"/>
                </a:solidFill>
                <a:latin typeface="Courier New" pitchFamily="49" charset="0"/>
                <a:cs typeface="Courier New" pitchFamily="49" charset="0"/>
              </a:rPr>
              <a:t>ReadKeyboard</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$skip: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solidFill>
                  <a:schemeClr val="accent1"/>
                </a:solidFill>
                <a:latin typeface="Courier New" pitchFamily="49" charset="0"/>
                <a:cs typeface="Courier New" pitchFamily="49" charset="0"/>
              </a:rPr>
              <a:t>	in al, 060h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and </a:t>
            </a:r>
            <a:r>
              <a:rPr kumimoji="0" lang="en-US" sz="2000" b="1" i="0" u="none" strike="noStrike" kern="1200" cap="none" spc="0" normalizeH="0" baseline="0" noProof="0" dirty="0" err="1" smtClean="0">
                <a:ln>
                  <a:noFill/>
                </a:ln>
                <a:solidFill>
                  <a:schemeClr val="accent1"/>
                </a:solidFill>
                <a:effectLst/>
                <a:uLnTx/>
                <a:uFillTx/>
                <a:latin typeface="Courier New" pitchFamily="49" charset="0"/>
                <a:cs typeface="Courier New" pitchFamily="49" charset="0"/>
              </a:rPr>
              <a:t>eax</a:t>
            </a:r>
            <a:r>
              <a:rPr kumimoji="0" lang="en-US" sz="2000" b="1" i="0" u="none" strike="noStrike" kern="1200" cap="none" spc="0" normalizeH="0" baseline="0" noProof="0" dirty="0" smtClean="0">
                <a:ln>
                  <a:noFill/>
                </a:ln>
                <a:solidFill>
                  <a:schemeClr val="accent1"/>
                </a:solidFill>
                <a:effectLst/>
                <a:uLnTx/>
                <a:uFillTx/>
                <a:latin typeface="Courier New" pitchFamily="49" charset="0"/>
                <a:cs typeface="Courier New" pitchFamily="49" charset="0"/>
              </a:rPr>
              <a:t>, 255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solidFill>
                  <a:schemeClr val="accent1"/>
                </a:solidFill>
                <a:latin typeface="Courier New" pitchFamily="49" charset="0"/>
                <a:cs typeface="Courier New" pitchFamily="49" charset="0"/>
              </a:rPr>
              <a:t>	ret</a:t>
            </a:r>
            <a:endParaRPr kumimoji="0" lang="en-US" sz="2000" b="1" i="0" u="none" strike="noStrike" kern="1200" cap="none" spc="0" normalizeH="0" baseline="0" noProof="0" dirty="0">
              <a:ln>
                <a:noFill/>
              </a:ln>
              <a:solidFill>
                <a:schemeClr val="accent1"/>
              </a:solidFill>
              <a:effectLst/>
              <a:uLnTx/>
              <a:uFillTx/>
              <a:latin typeface="Courier New" pitchFamily="49" charset="0"/>
              <a:cs typeface="Courier New" pitchFamily="49" charset="0"/>
            </a:endParaRPr>
          </a:p>
        </p:txBody>
      </p:sp>
      <p:sp>
        <p:nvSpPr>
          <p:cNvPr id="8" name="Right Arrow 7"/>
          <p:cNvSpPr/>
          <p:nvPr/>
        </p:nvSpPr>
        <p:spPr>
          <a:xfrm>
            <a:off x="4800600" y="3429000"/>
            <a:ext cx="685800" cy="457200"/>
          </a:xfrm>
          <a:prstGeom prst="right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564B49AE-0108-471B-9842-CBF24D3AA39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FF66"/>
                </a:solidFill>
              </a:rPr>
              <a:t>Building Verve</a:t>
            </a:r>
            <a:endParaRPr lang="en-US" sz="6000" b="1" dirty="0">
              <a:solidFill>
                <a:srgbClr val="CCFF66"/>
              </a:solidFill>
            </a:endParaRPr>
          </a:p>
        </p:txBody>
      </p:sp>
      <p:sp>
        <p:nvSpPr>
          <p:cNvPr id="64" name="Rectangle 63"/>
          <p:cNvSpPr/>
          <p:nvPr/>
        </p:nvSpPr>
        <p:spPr>
          <a:xfrm>
            <a:off x="381000" y="2819400"/>
            <a:ext cx="8382000" cy="1295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2800" b="1" dirty="0" smtClean="0"/>
              <a:t>Verified</a:t>
            </a:r>
            <a:endParaRPr lang="en-US" sz="2800" b="1" dirty="0"/>
          </a:p>
        </p:txBody>
      </p:sp>
      <p:sp>
        <p:nvSpPr>
          <p:cNvPr id="67" name="Footer Placeholder 3"/>
          <p:cNvSpPr>
            <a:spLocks noGrp="1"/>
          </p:cNvSpPr>
          <p:nvPr>
            <p:ph type="ftr" sz="quarter" idx="11"/>
          </p:nvPr>
        </p:nvSpPr>
        <p:spPr>
          <a:xfrm>
            <a:off x="3124200" y="6356350"/>
            <a:ext cx="2895600" cy="365125"/>
          </a:xfrm>
        </p:spPr>
        <p:txBody>
          <a:bodyPr/>
          <a:lstStyle/>
          <a:p>
            <a:r>
              <a:rPr lang="en-US" dirty="0" smtClean="0"/>
              <a:t>Safe to the Last Instruction / Jean Yang</a:t>
            </a:r>
            <a:endParaRPr lang="en-US" dirty="0"/>
          </a:p>
        </p:txBody>
      </p:sp>
      <p:sp>
        <p:nvSpPr>
          <p:cNvPr id="70" name="Rectangle 69"/>
          <p:cNvSpPr/>
          <p:nvPr/>
        </p:nvSpPr>
        <p:spPr>
          <a:xfrm>
            <a:off x="5486400" y="2133600"/>
            <a:ext cx="19812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C# compiler</a:t>
            </a:r>
            <a:endParaRPr lang="en-US" sz="2400" dirty="0">
              <a:solidFill>
                <a:schemeClr val="tx1">
                  <a:lumMod val="95000"/>
                  <a:lumOff val="5000"/>
                </a:schemeClr>
              </a:solidFill>
            </a:endParaRPr>
          </a:p>
        </p:txBody>
      </p:sp>
      <p:sp>
        <p:nvSpPr>
          <p:cNvPr id="72" name="Rounded Rectangle 71"/>
          <p:cNvSpPr/>
          <p:nvPr/>
        </p:nvSpPr>
        <p:spPr>
          <a:xfrm>
            <a:off x="5791200" y="1259532"/>
            <a:ext cx="1447800" cy="533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smtClean="0">
                <a:solidFill>
                  <a:schemeClr val="bg2"/>
                </a:solidFill>
              </a:rPr>
              <a:t>Kernel.cs</a:t>
            </a:r>
            <a:endParaRPr lang="en-US" sz="2400" i="1" dirty="0">
              <a:solidFill>
                <a:schemeClr val="bg2"/>
              </a:solidFill>
            </a:endParaRPr>
          </a:p>
        </p:txBody>
      </p:sp>
      <p:sp>
        <p:nvSpPr>
          <p:cNvPr id="89" name="Rectangle 88"/>
          <p:cNvSpPr/>
          <p:nvPr/>
        </p:nvSpPr>
        <p:spPr>
          <a:xfrm>
            <a:off x="2133600" y="4267200"/>
            <a:ext cx="15240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Boogie/Z3</a:t>
            </a:r>
            <a:endParaRPr lang="en-US" sz="2400" dirty="0">
              <a:solidFill>
                <a:schemeClr val="tx1">
                  <a:lumMod val="95000"/>
                  <a:lumOff val="5000"/>
                </a:schemeClr>
              </a:solidFill>
            </a:endParaRPr>
          </a:p>
        </p:txBody>
      </p:sp>
      <p:sp>
        <p:nvSpPr>
          <p:cNvPr id="91" name="Rectangle 90"/>
          <p:cNvSpPr/>
          <p:nvPr/>
        </p:nvSpPr>
        <p:spPr>
          <a:xfrm>
            <a:off x="647700" y="4868332"/>
            <a:ext cx="1752600" cy="106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Translator/</a:t>
            </a:r>
          </a:p>
          <a:p>
            <a:pPr algn="ctr"/>
            <a:r>
              <a:rPr lang="en-US" sz="2400" dirty="0" smtClean="0">
                <a:solidFill>
                  <a:schemeClr val="tx1">
                    <a:lumMod val="95000"/>
                    <a:lumOff val="5000"/>
                  </a:schemeClr>
                </a:solidFill>
              </a:rPr>
              <a:t>Assembler</a:t>
            </a:r>
            <a:endParaRPr lang="en-US" sz="2400" dirty="0">
              <a:solidFill>
                <a:schemeClr val="tx1">
                  <a:lumMod val="95000"/>
                  <a:lumOff val="5000"/>
                </a:schemeClr>
              </a:solidFill>
            </a:endParaRPr>
          </a:p>
        </p:txBody>
      </p:sp>
      <p:sp>
        <p:nvSpPr>
          <p:cNvPr id="92" name="Rectangle 91"/>
          <p:cNvSpPr/>
          <p:nvPr/>
        </p:nvSpPr>
        <p:spPr>
          <a:xfrm>
            <a:off x="6248400" y="4267200"/>
            <a:ext cx="18288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TAL checker</a:t>
            </a:r>
            <a:endParaRPr lang="en-US" sz="2400" dirty="0">
              <a:solidFill>
                <a:schemeClr val="tx1">
                  <a:lumMod val="95000"/>
                  <a:lumOff val="5000"/>
                </a:schemeClr>
              </a:solidFill>
            </a:endParaRPr>
          </a:p>
        </p:txBody>
      </p:sp>
      <p:sp>
        <p:nvSpPr>
          <p:cNvPr id="94" name="Rectangle 93"/>
          <p:cNvSpPr/>
          <p:nvPr/>
        </p:nvSpPr>
        <p:spPr>
          <a:xfrm>
            <a:off x="5181600" y="5181600"/>
            <a:ext cx="28956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Linker/ISO generator</a:t>
            </a:r>
            <a:endParaRPr lang="en-US" sz="2400" dirty="0">
              <a:solidFill>
                <a:schemeClr val="tx1">
                  <a:lumMod val="95000"/>
                  <a:lumOff val="5000"/>
                </a:schemeClr>
              </a:solidFill>
            </a:endParaRPr>
          </a:p>
        </p:txBody>
      </p:sp>
      <p:sp>
        <p:nvSpPr>
          <p:cNvPr id="176" name="Rounded Rectangle 175"/>
          <p:cNvSpPr/>
          <p:nvPr/>
        </p:nvSpPr>
        <p:spPr>
          <a:xfrm>
            <a:off x="5867400" y="6019800"/>
            <a:ext cx="13716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solidFill>
              </a:rPr>
              <a:t>Verve.iso </a:t>
            </a:r>
            <a:endParaRPr lang="en-US" sz="2400" i="1" dirty="0">
              <a:solidFill>
                <a:schemeClr val="bg2"/>
              </a:solidFill>
            </a:endParaRPr>
          </a:p>
        </p:txBody>
      </p:sp>
      <p:sp>
        <p:nvSpPr>
          <p:cNvPr id="42" name="Rounded Rectangle 41"/>
          <p:cNvSpPr/>
          <p:nvPr/>
        </p:nvSpPr>
        <p:spPr>
          <a:xfrm>
            <a:off x="381000" y="1371600"/>
            <a:ext cx="228600" cy="2286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2"/>
              </a:solidFill>
            </a:endParaRPr>
          </a:p>
        </p:txBody>
      </p:sp>
      <p:sp>
        <p:nvSpPr>
          <p:cNvPr id="43" name="Rectangle 42"/>
          <p:cNvSpPr/>
          <p:nvPr/>
        </p:nvSpPr>
        <p:spPr>
          <a:xfrm>
            <a:off x="381000" y="2084541"/>
            <a:ext cx="2286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4" name="Rectangle 43"/>
          <p:cNvSpPr/>
          <p:nvPr/>
        </p:nvSpPr>
        <p:spPr>
          <a:xfrm>
            <a:off x="381000" y="1739668"/>
            <a:ext cx="228600" cy="2286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5" name="TextBox 44"/>
          <p:cNvSpPr txBox="1"/>
          <p:nvPr/>
        </p:nvSpPr>
        <p:spPr>
          <a:xfrm>
            <a:off x="609600" y="1295400"/>
            <a:ext cx="1828800" cy="461665"/>
          </a:xfrm>
          <a:prstGeom prst="rect">
            <a:avLst/>
          </a:prstGeom>
          <a:noFill/>
        </p:spPr>
        <p:txBody>
          <a:bodyPr wrap="square" rtlCol="0">
            <a:spAutoFit/>
          </a:bodyPr>
          <a:lstStyle/>
          <a:p>
            <a:r>
              <a:rPr lang="en-US" sz="2400" b="1" dirty="0" smtClean="0">
                <a:solidFill>
                  <a:schemeClr val="accent1"/>
                </a:solidFill>
              </a:rPr>
              <a:t>Source file</a:t>
            </a:r>
            <a:endParaRPr lang="en-US" sz="2400" b="1" dirty="0">
              <a:solidFill>
                <a:schemeClr val="accent1"/>
              </a:solidFill>
            </a:endParaRPr>
          </a:p>
        </p:txBody>
      </p:sp>
      <p:sp>
        <p:nvSpPr>
          <p:cNvPr id="46" name="TextBox 45"/>
          <p:cNvSpPr txBox="1"/>
          <p:nvPr/>
        </p:nvSpPr>
        <p:spPr>
          <a:xfrm>
            <a:off x="609600" y="2008341"/>
            <a:ext cx="2362200" cy="461665"/>
          </a:xfrm>
          <a:prstGeom prst="rect">
            <a:avLst/>
          </a:prstGeom>
          <a:noFill/>
        </p:spPr>
        <p:txBody>
          <a:bodyPr wrap="square" rtlCol="0">
            <a:spAutoFit/>
          </a:bodyPr>
          <a:lstStyle/>
          <a:p>
            <a:r>
              <a:rPr lang="en-US" sz="2400" b="1" dirty="0" smtClean="0">
                <a:solidFill>
                  <a:schemeClr val="accent1"/>
                </a:solidFill>
              </a:rPr>
              <a:t>Compilation tool</a:t>
            </a:r>
            <a:endParaRPr lang="en-US" sz="2400" b="1" dirty="0">
              <a:solidFill>
                <a:schemeClr val="accent1"/>
              </a:solidFill>
            </a:endParaRPr>
          </a:p>
        </p:txBody>
      </p:sp>
      <p:sp>
        <p:nvSpPr>
          <p:cNvPr id="47" name="TextBox 46"/>
          <p:cNvSpPr txBox="1"/>
          <p:nvPr/>
        </p:nvSpPr>
        <p:spPr>
          <a:xfrm>
            <a:off x="609600" y="1663468"/>
            <a:ext cx="2590800" cy="461665"/>
          </a:xfrm>
          <a:prstGeom prst="rect">
            <a:avLst/>
          </a:prstGeom>
          <a:noFill/>
        </p:spPr>
        <p:txBody>
          <a:bodyPr wrap="square" rtlCol="0">
            <a:spAutoFit/>
          </a:bodyPr>
          <a:lstStyle/>
          <a:p>
            <a:r>
              <a:rPr lang="en-US" sz="2400" b="1" dirty="0" smtClean="0">
                <a:solidFill>
                  <a:schemeClr val="accent1"/>
                </a:solidFill>
              </a:rPr>
              <a:t>Verification tool</a:t>
            </a:r>
            <a:endParaRPr lang="en-US" sz="2400" b="1" dirty="0">
              <a:solidFill>
                <a:schemeClr val="accent1"/>
              </a:solidFill>
            </a:endParaRPr>
          </a:p>
        </p:txBody>
      </p:sp>
      <p:sp>
        <p:nvSpPr>
          <p:cNvPr id="95" name="Rounded Rectangle 94"/>
          <p:cNvSpPr/>
          <p:nvPr/>
        </p:nvSpPr>
        <p:spPr>
          <a:xfrm>
            <a:off x="609600" y="3124200"/>
            <a:ext cx="26670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solidFill>
              </a:rPr>
              <a:t>Nucleus.bpl (x86)</a:t>
            </a:r>
            <a:endParaRPr lang="en-US" sz="2400" i="1" dirty="0">
              <a:solidFill>
                <a:schemeClr val="bg2"/>
              </a:solidFill>
            </a:endParaRPr>
          </a:p>
        </p:txBody>
      </p:sp>
      <p:sp>
        <p:nvSpPr>
          <p:cNvPr id="159" name="Rounded Rectangle 158"/>
          <p:cNvSpPr/>
          <p:nvPr/>
        </p:nvSpPr>
        <p:spPr>
          <a:xfrm>
            <a:off x="5181600" y="3124200"/>
            <a:ext cx="25908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solidFill>
              </a:rPr>
              <a:t>Kernel.obj (x86)</a:t>
            </a:r>
            <a:endParaRPr lang="en-US" sz="2400" i="1" dirty="0">
              <a:solidFill>
                <a:schemeClr val="bg2"/>
              </a:solidFill>
            </a:endParaRPr>
          </a:p>
        </p:txBody>
      </p:sp>
      <p:sp>
        <p:nvSpPr>
          <p:cNvPr id="33" name="Slide Number Placeholder 32"/>
          <p:cNvSpPr>
            <a:spLocks noGrp="1"/>
          </p:cNvSpPr>
          <p:nvPr>
            <p:ph type="sldNum" sz="quarter" idx="12"/>
          </p:nvPr>
        </p:nvSpPr>
        <p:spPr/>
        <p:txBody>
          <a:bodyPr/>
          <a:lstStyle/>
          <a:p>
            <a:fld id="{564B49AE-0108-471B-9842-CBF24D3AA399}" type="slidenum">
              <a:rPr lang="en-US" smtClean="0"/>
              <a:pPr/>
              <a:t>15</a:t>
            </a:fld>
            <a:endParaRPr lang="en-US"/>
          </a:p>
        </p:txBody>
      </p:sp>
      <p:sp>
        <p:nvSpPr>
          <p:cNvPr id="31" name="Down Arrow 30"/>
          <p:cNvSpPr/>
          <p:nvPr/>
        </p:nvSpPr>
        <p:spPr>
          <a:xfrm>
            <a:off x="6373989" y="1805400"/>
            <a:ext cx="266700" cy="33220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6381750" y="2590800"/>
            <a:ext cx="258939" cy="533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7033330" y="3810000"/>
            <a:ext cx="258939" cy="4572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5608461" y="3808588"/>
            <a:ext cx="258939" cy="137301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6423730" y="5638800"/>
            <a:ext cx="258939" cy="381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2766130" y="3808588"/>
            <a:ext cx="258939" cy="45861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241425" y="3808588"/>
            <a:ext cx="267053" cy="10597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400300" y="5287431"/>
            <a:ext cx="2781300" cy="26670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92" grpId="0" animBg="1"/>
      <p:bldP spid="94" grpId="0" animBg="1"/>
      <p:bldP spid="176" grpId="0" animBg="1"/>
      <p:bldP spid="159" grpId="0" animBg="1"/>
      <p:bldP spid="31" grpId="0" animBg="1"/>
      <p:bldP spid="32" grpId="0" animBg="1"/>
      <p:bldP spid="34" grpId="0" animBg="1"/>
      <p:bldP spid="35" grpId="0" animBg="1"/>
      <p:bldP spid="3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FF66"/>
                </a:solidFill>
              </a:rPr>
              <a:t>Verve Performance</a:t>
            </a:r>
            <a:endParaRPr lang="en-US" sz="6000" b="1" dirty="0">
              <a:solidFill>
                <a:srgbClr val="CCFF66"/>
              </a:solidFill>
            </a:endParaRPr>
          </a:p>
        </p:txBody>
      </p:sp>
      <p:sp>
        <p:nvSpPr>
          <p:cNvPr id="4" name="Footer Placeholder 3"/>
          <p:cNvSpPr>
            <a:spLocks noGrp="1"/>
          </p:cNvSpPr>
          <p:nvPr>
            <p:ph type="ftr" sz="quarter" idx="11"/>
          </p:nvPr>
        </p:nvSpPr>
        <p:spPr/>
        <p:txBody>
          <a:bodyPr/>
          <a:lstStyle/>
          <a:p>
            <a:r>
              <a:rPr lang="en-US" smtClean="0"/>
              <a:t>Safe to the Last Instruction / Jean Yang</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663772653"/>
              </p:ext>
            </p:extLst>
          </p:nvPr>
        </p:nvGraphicFramePr>
        <p:xfrm>
          <a:off x="457200" y="1676400"/>
          <a:ext cx="3810000" cy="3017559"/>
        </p:xfrm>
        <a:graphic>
          <a:graphicData uri="http://schemas.openxmlformats.org/drawingml/2006/table">
            <a:tbl>
              <a:tblPr firstRow="1" bandRow="1">
                <a:tableStyleId>{F5AB1C69-6EDB-4FF4-983F-18BD219EF322}</a:tableStyleId>
              </a:tblPr>
              <a:tblGrid>
                <a:gridCol w="2198077"/>
                <a:gridCol w="1611923"/>
              </a:tblGrid>
              <a:tr h="883900">
                <a:tc>
                  <a:txBody>
                    <a:bodyPr/>
                    <a:lstStyle/>
                    <a:p>
                      <a:pPr algn="r"/>
                      <a:r>
                        <a:rPr lang="en-US" sz="2800" dirty="0" smtClean="0"/>
                        <a:t>Verve functionality</a:t>
                      </a:r>
                      <a:endParaRPr lang="en-US" sz="2800" dirty="0"/>
                    </a:p>
                  </a:txBody>
                  <a:tcPr/>
                </a:tc>
                <a:tc>
                  <a:txBody>
                    <a:bodyPr/>
                    <a:lstStyle/>
                    <a:p>
                      <a:pPr algn="r"/>
                      <a:r>
                        <a:rPr lang="en-US" sz="2800" baseline="0" dirty="0" smtClean="0"/>
                        <a:t>Cycles</a:t>
                      </a:r>
                      <a:endParaRPr lang="en-US" sz="2800" dirty="0"/>
                    </a:p>
                  </a:txBody>
                  <a:tcPr/>
                </a:tc>
              </a:tr>
              <a:tr h="883900">
                <a:tc>
                  <a:txBody>
                    <a:bodyPr/>
                    <a:lstStyle/>
                    <a:p>
                      <a:pPr algn="r"/>
                      <a:r>
                        <a:rPr lang="en-US" sz="2800" dirty="0" smtClean="0"/>
                        <a:t>Round-trip</a:t>
                      </a:r>
                      <a:r>
                        <a:rPr lang="en-US" sz="2800" baseline="0" dirty="0" smtClean="0"/>
                        <a:t> yield</a:t>
                      </a:r>
                      <a:endParaRPr lang="en-US" sz="2800" dirty="0"/>
                    </a:p>
                  </a:txBody>
                  <a:tcPr/>
                </a:tc>
                <a:tc>
                  <a:txBody>
                    <a:bodyPr/>
                    <a:lstStyle/>
                    <a:p>
                      <a:pPr algn="r"/>
                      <a:r>
                        <a:rPr lang="en-US" sz="2800" dirty="0" smtClean="0"/>
                        <a:t>98</a:t>
                      </a:r>
                      <a:endParaRPr lang="en-US" sz="2800" dirty="0"/>
                    </a:p>
                  </a:txBody>
                  <a:tcPr/>
                </a:tc>
              </a:tr>
              <a:tr h="1127799">
                <a:tc>
                  <a:txBody>
                    <a:bodyPr/>
                    <a:lstStyle/>
                    <a:p>
                      <a:pPr algn="r"/>
                      <a:r>
                        <a:rPr lang="en-US" sz="2800" dirty="0" smtClean="0"/>
                        <a:t>Round-trip</a:t>
                      </a:r>
                      <a:endParaRPr lang="en-US" sz="2800" baseline="0" dirty="0" smtClean="0"/>
                    </a:p>
                    <a:p>
                      <a:pPr algn="r"/>
                      <a:r>
                        <a:rPr lang="en-US" sz="2800" baseline="0" dirty="0" smtClean="0"/>
                        <a:t>wait + signal</a:t>
                      </a:r>
                      <a:endParaRPr lang="en-US" sz="2800" dirty="0"/>
                    </a:p>
                  </a:txBody>
                  <a:tcPr/>
                </a:tc>
                <a:tc>
                  <a:txBody>
                    <a:bodyPr/>
                    <a:lstStyle/>
                    <a:p>
                      <a:pPr algn="r"/>
                      <a:r>
                        <a:rPr lang="en-US" sz="2800" dirty="0" smtClean="0"/>
                        <a:t>216</a:t>
                      </a:r>
                      <a:endParaRPr lang="en-US" sz="2800" dirty="0"/>
                    </a:p>
                  </a:txBody>
                  <a:tcPr/>
                </a:tc>
              </a:tr>
            </a:tbl>
          </a:graphicData>
        </a:graphic>
      </p:graphicFrame>
      <p:sp>
        <p:nvSpPr>
          <p:cNvPr id="6" name="Slide Number Placeholder 5"/>
          <p:cNvSpPr>
            <a:spLocks noGrp="1"/>
          </p:cNvSpPr>
          <p:nvPr>
            <p:ph type="sldNum" sz="quarter" idx="12"/>
          </p:nvPr>
        </p:nvSpPr>
        <p:spPr/>
        <p:txBody>
          <a:bodyPr/>
          <a:lstStyle/>
          <a:p>
            <a:fld id="{564B49AE-0108-471B-9842-CBF24D3AA399}" type="slidenum">
              <a:rPr lang="en-US" smtClean="0"/>
              <a:pPr/>
              <a:t>16</a:t>
            </a:fld>
            <a:endParaRPr lang="en-US"/>
          </a:p>
        </p:txBody>
      </p:sp>
      <p:graphicFrame>
        <p:nvGraphicFramePr>
          <p:cNvPr id="7" name="Table 6"/>
          <p:cNvGraphicFramePr>
            <a:graphicFrameLocks noGrp="1"/>
          </p:cNvGraphicFramePr>
          <p:nvPr/>
        </p:nvGraphicFramePr>
        <p:xfrm>
          <a:off x="4648200" y="1676400"/>
          <a:ext cx="4038600" cy="4258735"/>
        </p:xfrm>
        <a:graphic>
          <a:graphicData uri="http://schemas.openxmlformats.org/drawingml/2006/table">
            <a:tbl>
              <a:tblPr firstRow="1" bandRow="1">
                <a:tableStyleId>{F5AB1C69-6EDB-4FF4-983F-18BD219EF322}</a:tableStyleId>
              </a:tblPr>
              <a:tblGrid>
                <a:gridCol w="2767189"/>
                <a:gridCol w="1271411"/>
              </a:tblGrid>
              <a:tr h="914400">
                <a:tc>
                  <a:txBody>
                    <a:bodyPr/>
                    <a:lstStyle/>
                    <a:p>
                      <a:pPr algn="r"/>
                      <a:r>
                        <a:rPr lang="en-US" sz="2800" dirty="0" smtClean="0"/>
                        <a:t>Comparisons</a:t>
                      </a:r>
                      <a:endParaRPr lang="en-US" sz="2800" dirty="0"/>
                    </a:p>
                  </a:txBody>
                  <a:tcPr/>
                </a:tc>
                <a:tc>
                  <a:txBody>
                    <a:bodyPr/>
                    <a:lstStyle/>
                    <a:p>
                      <a:pPr algn="r"/>
                      <a:r>
                        <a:rPr lang="en-US" sz="2800" dirty="0" smtClean="0"/>
                        <a:t>Cycles</a:t>
                      </a:r>
                      <a:endParaRPr lang="en-US" sz="2800" dirty="0"/>
                    </a:p>
                  </a:txBody>
                  <a:tcPr/>
                </a:tc>
              </a:tr>
              <a:tr h="668867">
                <a:tc>
                  <a:txBody>
                    <a:bodyPr/>
                    <a:lstStyle/>
                    <a:p>
                      <a:pPr algn="r"/>
                      <a:r>
                        <a:rPr lang="en-US" sz="2800" dirty="0" smtClean="0"/>
                        <a:t>L4 (IPC)</a:t>
                      </a:r>
                      <a:endParaRPr lang="en-US" sz="2800" dirty="0"/>
                    </a:p>
                  </a:txBody>
                  <a:tcPr>
                    <a:solidFill>
                      <a:schemeClr val="bg1">
                        <a:lumMod val="95000"/>
                      </a:schemeClr>
                    </a:solidFill>
                  </a:tcPr>
                </a:tc>
                <a:tc>
                  <a:txBody>
                    <a:bodyPr/>
                    <a:lstStyle/>
                    <a:p>
                      <a:pPr algn="r"/>
                      <a:r>
                        <a:rPr lang="en-US" sz="2800" dirty="0" smtClean="0"/>
                        <a:t>224</a:t>
                      </a:r>
                      <a:endParaRPr lang="en-US" sz="2800" dirty="0"/>
                    </a:p>
                  </a:txBody>
                  <a:tcPr>
                    <a:solidFill>
                      <a:schemeClr val="bg1">
                        <a:lumMod val="95000"/>
                      </a:schemeClr>
                    </a:solidFill>
                  </a:tcPr>
                </a:tc>
              </a:tr>
              <a:tr h="668867">
                <a:tc>
                  <a:txBody>
                    <a:bodyPr/>
                    <a:lstStyle/>
                    <a:p>
                      <a:pPr algn="r"/>
                      <a:r>
                        <a:rPr lang="en-US" sz="2800" dirty="0" smtClean="0"/>
                        <a:t>SeL4 (IPC)</a:t>
                      </a:r>
                      <a:endParaRPr lang="en-US" sz="2800" dirty="0"/>
                    </a:p>
                  </a:txBody>
                  <a:tcPr>
                    <a:solidFill>
                      <a:schemeClr val="bg1">
                        <a:lumMod val="95000"/>
                      </a:schemeClr>
                    </a:solidFill>
                  </a:tcPr>
                </a:tc>
                <a:tc>
                  <a:txBody>
                    <a:bodyPr/>
                    <a:lstStyle/>
                    <a:p>
                      <a:pPr algn="r"/>
                      <a:r>
                        <a:rPr lang="en-US" sz="2800" dirty="0" smtClean="0"/>
                        <a:t>448</a:t>
                      </a:r>
                      <a:endParaRPr lang="en-US" sz="2800" dirty="0"/>
                    </a:p>
                  </a:txBody>
                  <a:tcPr>
                    <a:solidFill>
                      <a:schemeClr val="bg1">
                        <a:lumMod val="95000"/>
                      </a:schemeClr>
                    </a:solidFill>
                  </a:tcPr>
                </a:tc>
              </a:tr>
              <a:tr h="668867">
                <a:tc>
                  <a:txBody>
                    <a:bodyPr/>
                    <a:lstStyle/>
                    <a:p>
                      <a:pPr algn="r"/>
                      <a:r>
                        <a:rPr lang="en-US" sz="2800" dirty="0" smtClean="0"/>
                        <a:t>Singularity</a:t>
                      </a:r>
                      <a:r>
                        <a:rPr lang="en-US" sz="2800" baseline="0" dirty="0" smtClean="0"/>
                        <a:t> (yield)</a:t>
                      </a:r>
                      <a:endParaRPr lang="en-US" sz="2800" dirty="0"/>
                    </a:p>
                  </a:txBody>
                  <a:tcPr>
                    <a:solidFill>
                      <a:schemeClr val="accent1"/>
                    </a:solidFill>
                  </a:tcPr>
                </a:tc>
                <a:tc>
                  <a:txBody>
                    <a:bodyPr/>
                    <a:lstStyle/>
                    <a:p>
                      <a:pPr algn="r"/>
                      <a:r>
                        <a:rPr lang="en-US" sz="2800" dirty="0" smtClean="0"/>
                        <a:t>2156</a:t>
                      </a:r>
                      <a:endParaRPr lang="en-US" sz="2800" dirty="0"/>
                    </a:p>
                  </a:txBody>
                  <a:tcPr>
                    <a:solidFill>
                      <a:schemeClr val="accent1"/>
                    </a:solidFill>
                  </a:tcPr>
                </a:tc>
              </a:tr>
              <a:tr h="668867">
                <a:tc>
                  <a:txBody>
                    <a:bodyPr/>
                    <a:lstStyle/>
                    <a:p>
                      <a:pPr algn="r"/>
                      <a:r>
                        <a:rPr lang="en-US" sz="2800" dirty="0" smtClean="0"/>
                        <a:t>Linux</a:t>
                      </a:r>
                      <a:r>
                        <a:rPr lang="en-US" sz="2800" baseline="0" dirty="0" smtClean="0"/>
                        <a:t> (yield)</a:t>
                      </a:r>
                      <a:endParaRPr lang="en-US" sz="2800" dirty="0"/>
                    </a:p>
                  </a:txBody>
                  <a:tcPr>
                    <a:solidFill>
                      <a:schemeClr val="accent1"/>
                    </a:solidFill>
                  </a:tcPr>
                </a:tc>
                <a:tc>
                  <a:txBody>
                    <a:bodyPr/>
                    <a:lstStyle/>
                    <a:p>
                      <a:pPr algn="r"/>
                      <a:r>
                        <a:rPr lang="en-US" sz="2800" dirty="0" smtClean="0"/>
                        <a:t>2390</a:t>
                      </a:r>
                      <a:endParaRPr lang="en-US" sz="2800" dirty="0"/>
                    </a:p>
                  </a:txBody>
                  <a:tcPr>
                    <a:solidFill>
                      <a:schemeClr val="accent1"/>
                    </a:solidFill>
                  </a:tcPr>
                </a:tc>
              </a:tr>
              <a:tr h="668867">
                <a:tc>
                  <a:txBody>
                    <a:bodyPr/>
                    <a:lstStyle/>
                    <a:p>
                      <a:pPr algn="r"/>
                      <a:r>
                        <a:rPr lang="en-US" sz="2800" dirty="0" smtClean="0"/>
                        <a:t>Windows (yield)</a:t>
                      </a:r>
                      <a:endParaRPr lang="en-US" sz="2800" dirty="0"/>
                    </a:p>
                  </a:txBody>
                  <a:tcPr>
                    <a:solidFill>
                      <a:schemeClr val="accent1"/>
                    </a:solidFill>
                  </a:tcPr>
                </a:tc>
                <a:tc>
                  <a:txBody>
                    <a:bodyPr/>
                    <a:lstStyle/>
                    <a:p>
                      <a:pPr algn="r"/>
                      <a:r>
                        <a:rPr lang="en-US" sz="2800" dirty="0" smtClean="0"/>
                        <a:t>3554</a:t>
                      </a:r>
                      <a:endParaRPr lang="en-US" sz="2800" dirty="0"/>
                    </a:p>
                  </a:txBody>
                  <a:tcPr>
                    <a:solidFill>
                      <a:schemeClr val="accent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1905000" y="3093720"/>
            <a:ext cx="381000" cy="609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858000" y="3093720"/>
            <a:ext cx="381000" cy="6858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b="1" dirty="0" smtClean="0">
                <a:solidFill>
                  <a:srgbClr val="CCFF66"/>
                </a:solidFill>
              </a:rPr>
              <a:t>Low Annotation Burden</a:t>
            </a:r>
            <a:endParaRPr lang="en-US" sz="6000" b="1" dirty="0">
              <a:solidFill>
                <a:srgbClr val="CCFF6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77340579"/>
              </p:ext>
            </p:extLst>
          </p:nvPr>
        </p:nvGraphicFramePr>
        <p:xfrm>
          <a:off x="457200" y="1645920"/>
          <a:ext cx="8229600" cy="1554480"/>
        </p:xfrm>
        <a:graphic>
          <a:graphicData uri="http://schemas.openxmlformats.org/drawingml/2006/table">
            <a:tbl>
              <a:tblPr firstRow="1" bandRow="1">
                <a:tableStyleId>{00A15C55-8517-42AA-B614-E9B94910E393}</a:tableStyleId>
              </a:tblPr>
              <a:tblGrid>
                <a:gridCol w="4572000"/>
                <a:gridCol w="1600200"/>
                <a:gridCol w="2057400"/>
              </a:tblGrid>
              <a:tr h="370840">
                <a:tc>
                  <a:txBody>
                    <a:bodyPr/>
                    <a:lstStyle/>
                    <a:p>
                      <a:endParaRPr lang="en-US" sz="2800" dirty="0"/>
                    </a:p>
                  </a:txBody>
                  <a:tcPr/>
                </a:tc>
                <a:tc>
                  <a:txBody>
                    <a:bodyPr/>
                    <a:lstStyle/>
                    <a:p>
                      <a:pPr algn="r"/>
                      <a:r>
                        <a:rPr lang="en-US" sz="2800" dirty="0" smtClean="0"/>
                        <a:t>Copying</a:t>
                      </a:r>
                      <a:endParaRPr lang="en-US" sz="2800" dirty="0"/>
                    </a:p>
                  </a:txBody>
                  <a:tcPr/>
                </a:tc>
                <a:tc>
                  <a:txBody>
                    <a:bodyPr/>
                    <a:lstStyle/>
                    <a:p>
                      <a:pPr algn="r"/>
                      <a:r>
                        <a:rPr lang="en-US" sz="2800" dirty="0" smtClean="0"/>
                        <a:t>Mark-sweep</a:t>
                      </a:r>
                      <a:endParaRPr lang="en-US" sz="2800" dirty="0"/>
                    </a:p>
                  </a:txBody>
                  <a:tcPr/>
                </a:tc>
              </a:tr>
              <a:tr h="370840">
                <a:tc>
                  <a:txBody>
                    <a:bodyPr/>
                    <a:lstStyle/>
                    <a:p>
                      <a:r>
                        <a:rPr lang="en-US" sz="2800" dirty="0" smtClean="0"/>
                        <a:t>Specification Boogie lines</a:t>
                      </a:r>
                      <a:endParaRPr lang="en-US" sz="2800" dirty="0"/>
                    </a:p>
                  </a:txBody>
                  <a:tcPr/>
                </a:tc>
                <a:tc gridSpan="2">
                  <a:txBody>
                    <a:bodyPr/>
                    <a:lstStyle/>
                    <a:p>
                      <a:pPr algn="ctr"/>
                      <a:r>
                        <a:rPr lang="en-US" sz="2800" dirty="0" smtClean="0"/>
                        <a:t>1185</a:t>
                      </a:r>
                      <a:endParaRPr lang="en-US" sz="2800" dirty="0"/>
                    </a:p>
                  </a:txBody>
                  <a:tcPr/>
                </a:tc>
                <a:tc hMerge="1">
                  <a:txBody>
                    <a:bodyPr/>
                    <a:lstStyle/>
                    <a:p>
                      <a:pPr algn="r"/>
                      <a:endParaRPr lang="en-US" sz="2800" dirty="0"/>
                    </a:p>
                  </a:txBody>
                  <a:tcPr/>
                </a:tc>
              </a:tr>
              <a:tr h="370840">
                <a:tc>
                  <a:txBody>
                    <a:bodyPr/>
                    <a:lstStyle/>
                    <a:p>
                      <a:r>
                        <a:rPr lang="en-US" sz="2800" b="0" dirty="0" smtClean="0"/>
                        <a:t>Verified Boogie</a:t>
                      </a:r>
                      <a:r>
                        <a:rPr lang="en-US" sz="2800" b="0" baseline="0" dirty="0" smtClean="0"/>
                        <a:t> lines</a:t>
                      </a:r>
                      <a:endParaRPr lang="en-US" sz="2800" b="0" dirty="0"/>
                    </a:p>
                  </a:txBody>
                  <a:tcPr/>
                </a:tc>
                <a:tc>
                  <a:txBody>
                    <a:bodyPr/>
                    <a:lstStyle/>
                    <a:p>
                      <a:pPr algn="r"/>
                      <a:r>
                        <a:rPr lang="en-US" sz="2800" b="0" dirty="0" smtClean="0"/>
                        <a:t>4309</a:t>
                      </a:r>
                      <a:endParaRPr lang="en-US" sz="2800" b="0" dirty="0"/>
                    </a:p>
                  </a:txBody>
                  <a:tcPr/>
                </a:tc>
                <a:tc>
                  <a:txBody>
                    <a:bodyPr/>
                    <a:lstStyle/>
                    <a:p>
                      <a:pPr algn="r"/>
                      <a:r>
                        <a:rPr lang="en-US" sz="2800" b="0" dirty="0" smtClean="0"/>
                        <a:t>4854</a:t>
                      </a:r>
                      <a:endParaRPr lang="en-US" sz="2800" b="0" dirty="0"/>
                    </a:p>
                  </a:txBody>
                  <a:tcPr/>
                </a:tc>
              </a:tr>
            </a:tbl>
          </a:graphicData>
        </a:graphic>
      </p:graphicFrame>
      <p:sp>
        <p:nvSpPr>
          <p:cNvPr id="4" name="Footer Placeholder 3"/>
          <p:cNvSpPr>
            <a:spLocks noGrp="1"/>
          </p:cNvSpPr>
          <p:nvPr>
            <p:ph type="ftr" sz="quarter" idx="11"/>
          </p:nvPr>
        </p:nvSpPr>
        <p:spPr/>
        <p:txBody>
          <a:bodyPr/>
          <a:lstStyle/>
          <a:p>
            <a:r>
              <a:rPr lang="en-US" dirty="0" smtClean="0"/>
              <a:t>Safe to the Last Instruction / Jean Yang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808307607"/>
              </p:ext>
            </p:extLst>
          </p:nvPr>
        </p:nvGraphicFramePr>
        <p:xfrm>
          <a:off x="457200" y="3779520"/>
          <a:ext cx="8229600" cy="518160"/>
        </p:xfrm>
        <a:graphic>
          <a:graphicData uri="http://schemas.openxmlformats.org/drawingml/2006/table">
            <a:tbl>
              <a:tblPr firstRow="1" bandRow="1">
                <a:tableStyleId>{C4B1156A-380E-4F78-BDF5-A606A8083BF9}</a:tableStyleId>
              </a:tblPr>
              <a:tblGrid>
                <a:gridCol w="4572000"/>
                <a:gridCol w="1600200"/>
                <a:gridCol w="2057400"/>
              </a:tblGrid>
              <a:tr h="137160">
                <a:tc>
                  <a:txBody>
                    <a:bodyPr/>
                    <a:lstStyle/>
                    <a:p>
                      <a:r>
                        <a:rPr lang="en-US" sz="2800" b="0" dirty="0" smtClean="0"/>
                        <a:t>x86</a:t>
                      </a:r>
                      <a:r>
                        <a:rPr lang="en-US" sz="2800" b="0" baseline="0" dirty="0" smtClean="0"/>
                        <a:t> instructions</a:t>
                      </a:r>
                      <a:endParaRPr lang="en-US" sz="2800" b="0" dirty="0"/>
                    </a:p>
                  </a:txBody>
                  <a:tcPr/>
                </a:tc>
                <a:tc>
                  <a:txBody>
                    <a:bodyPr/>
                    <a:lstStyle/>
                    <a:p>
                      <a:pPr algn="r"/>
                      <a:r>
                        <a:rPr lang="en-US" sz="2800" b="0" dirty="0" smtClean="0"/>
                        <a:t>1377</a:t>
                      </a:r>
                      <a:endParaRPr lang="en-US" sz="2800" b="0" dirty="0"/>
                    </a:p>
                  </a:txBody>
                  <a:tcPr/>
                </a:tc>
                <a:tc>
                  <a:txBody>
                    <a:bodyPr/>
                    <a:lstStyle/>
                    <a:p>
                      <a:pPr algn="r"/>
                      <a:r>
                        <a:rPr lang="en-US" sz="2800" b="0" dirty="0" smtClean="0"/>
                        <a:t>1489</a:t>
                      </a:r>
                      <a:endParaRPr lang="en-US" sz="2800" b="0" dirty="0"/>
                    </a:p>
                  </a:txBody>
                  <a:tcPr/>
                </a:tc>
              </a:tr>
            </a:tbl>
          </a:graphicData>
        </a:graphic>
      </p:graphicFrame>
      <p:sp>
        <p:nvSpPr>
          <p:cNvPr id="10" name="Slide Number Placeholder 9"/>
          <p:cNvSpPr>
            <a:spLocks noGrp="1"/>
          </p:cNvSpPr>
          <p:nvPr>
            <p:ph type="sldNum" sz="quarter" idx="12"/>
          </p:nvPr>
        </p:nvSpPr>
        <p:spPr/>
        <p:txBody>
          <a:bodyPr/>
          <a:lstStyle/>
          <a:p>
            <a:fld id="{564B49AE-0108-471B-9842-CBF24D3AA399}" type="slidenum">
              <a:rPr lang="en-US" smtClean="0"/>
              <a:pPr/>
              <a:t>17</a:t>
            </a:fld>
            <a:endParaRPr lang="en-US"/>
          </a:p>
        </p:txBody>
      </p:sp>
      <p:pic>
        <p:nvPicPr>
          <p:cNvPr id="12" name="Picture 11" descr="verve_personyrs.png"/>
          <p:cNvPicPr>
            <a:picLocks noChangeAspect="1"/>
          </p:cNvPicPr>
          <p:nvPr/>
        </p:nvPicPr>
        <p:blipFill>
          <a:blip r:embed="rId3" cstate="print"/>
          <a:stretch>
            <a:fillRect/>
          </a:stretch>
        </p:blipFill>
        <p:spPr>
          <a:xfrm>
            <a:off x="3499556" y="4779705"/>
            <a:ext cx="2298002" cy="926515"/>
          </a:xfrm>
          <a:prstGeom prst="rect">
            <a:avLst/>
          </a:prstGeom>
        </p:spPr>
      </p:pic>
      <p:sp>
        <p:nvSpPr>
          <p:cNvPr id="13" name="TextBox 12"/>
          <p:cNvSpPr txBox="1"/>
          <p:nvPr/>
        </p:nvSpPr>
        <p:spPr>
          <a:xfrm>
            <a:off x="2356556" y="5617905"/>
            <a:ext cx="4572000" cy="523220"/>
          </a:xfrm>
          <a:prstGeom prst="rect">
            <a:avLst/>
          </a:prstGeom>
          <a:noFill/>
        </p:spPr>
        <p:txBody>
          <a:bodyPr wrap="square" rtlCol="0">
            <a:spAutoFit/>
          </a:bodyPr>
          <a:lstStyle/>
          <a:p>
            <a:pPr algn="ctr"/>
            <a:r>
              <a:rPr lang="en-US" sz="2800" dirty="0" smtClean="0">
                <a:solidFill>
                  <a:schemeClr val="bg1"/>
                </a:solidFill>
              </a:rPr>
              <a:t>9 person-months</a:t>
            </a:r>
          </a:p>
        </p:txBody>
      </p:sp>
      <p:sp>
        <p:nvSpPr>
          <p:cNvPr id="14" name="TextBox 13"/>
          <p:cNvSpPr txBox="1"/>
          <p:nvPr/>
        </p:nvSpPr>
        <p:spPr>
          <a:xfrm>
            <a:off x="3962400" y="2690686"/>
            <a:ext cx="1588911" cy="523220"/>
          </a:xfrm>
          <a:prstGeom prst="rect">
            <a:avLst/>
          </a:prstGeom>
          <a:noFill/>
        </p:spPr>
        <p:txBody>
          <a:bodyPr wrap="square" rtlCol="0">
            <a:spAutoFit/>
          </a:bodyPr>
          <a:lstStyle/>
          <a:p>
            <a:r>
              <a:rPr lang="en-US" sz="2800" b="1" dirty="0" smtClean="0">
                <a:solidFill>
                  <a:srgbClr val="C00000"/>
                </a:solidFill>
              </a:rPr>
              <a:t>3x code</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H="1">
            <a:off x="3733800" y="2743200"/>
            <a:ext cx="762000" cy="1143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sz="6000" b="1" dirty="0" smtClean="0">
                <a:solidFill>
                  <a:srgbClr val="CCFF66"/>
                </a:solidFill>
              </a:rPr>
              <a:t>Verve vs. SeL4?</a:t>
            </a:r>
            <a:endParaRPr lang="en-US" sz="6000" b="1" dirty="0">
              <a:solidFill>
                <a:srgbClr val="CCFF66"/>
              </a:solidFill>
            </a:endParaRPr>
          </a:p>
        </p:txBody>
      </p:sp>
      <p:sp>
        <p:nvSpPr>
          <p:cNvPr id="4" name="Footer Placeholder 3"/>
          <p:cNvSpPr>
            <a:spLocks noGrp="1"/>
          </p:cNvSpPr>
          <p:nvPr>
            <p:ph type="ftr" sz="quarter" idx="11"/>
          </p:nvPr>
        </p:nvSpPr>
        <p:spPr/>
        <p:txBody>
          <a:bodyPr/>
          <a:lstStyle/>
          <a:p>
            <a:r>
              <a:rPr lang="en-US" dirty="0" smtClean="0"/>
              <a:t>Safe to the Last Instruction / Jean Yang</a:t>
            </a:r>
            <a:endParaRPr lang="en-US" dirty="0"/>
          </a:p>
        </p:txBody>
      </p:sp>
      <p:cxnSp>
        <p:nvCxnSpPr>
          <p:cNvPr id="5" name="Straight Connector 4"/>
          <p:cNvCxnSpPr/>
          <p:nvPr/>
        </p:nvCxnSpPr>
        <p:spPr>
          <a:xfrm rot="5400000">
            <a:off x="1257300" y="5552407"/>
            <a:ext cx="38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85800" y="3733800"/>
            <a:ext cx="3336793" cy="1648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en-US" sz="2800" b="1" dirty="0" smtClean="0">
                <a:solidFill>
                  <a:schemeClr val="accent6"/>
                </a:solidFill>
              </a:rPr>
              <a:t>SeL4</a:t>
            </a:r>
            <a:endParaRPr lang="en-US" sz="2800" b="1" dirty="0">
              <a:solidFill>
                <a:schemeClr val="accent6"/>
              </a:solidFill>
            </a:endParaRPr>
          </a:p>
        </p:txBody>
      </p:sp>
      <p:sp>
        <p:nvSpPr>
          <p:cNvPr id="9" name="Rectangle 8"/>
          <p:cNvSpPr/>
          <p:nvPr/>
        </p:nvSpPr>
        <p:spPr>
          <a:xfrm>
            <a:off x="1197617" y="3833168"/>
            <a:ext cx="2754351" cy="1110537"/>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Verified microkernel</a:t>
            </a:r>
          </a:p>
          <a:p>
            <a:pPr algn="ctr"/>
            <a:r>
              <a:rPr lang="en-US" sz="2400" dirty="0" smtClean="0"/>
              <a:t>8,700 lines of C</a:t>
            </a:r>
            <a:endParaRPr lang="en-US" sz="2400" dirty="0"/>
          </a:p>
        </p:txBody>
      </p:sp>
      <p:grpSp>
        <p:nvGrpSpPr>
          <p:cNvPr id="7" name="Group 6"/>
          <p:cNvGrpSpPr/>
          <p:nvPr/>
        </p:nvGrpSpPr>
        <p:grpSpPr>
          <a:xfrm>
            <a:off x="1126992" y="1447800"/>
            <a:ext cx="2895600" cy="1836234"/>
            <a:chOff x="762000" y="1464733"/>
            <a:chExt cx="3124200" cy="1981200"/>
          </a:xfrm>
        </p:grpSpPr>
        <p:sp>
          <p:nvSpPr>
            <p:cNvPr id="11" name="Rectangle 10"/>
            <p:cNvSpPr/>
            <p:nvPr/>
          </p:nvSpPr>
          <p:spPr>
            <a:xfrm>
              <a:off x="762000" y="1464733"/>
              <a:ext cx="3124200" cy="1981200"/>
            </a:xfrm>
            <a:prstGeom prst="rect">
              <a:avLst/>
            </a:prstGeom>
            <a:solidFill>
              <a:srgbClr val="FFCC6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12" name="Rectangle 11"/>
            <p:cNvSpPr/>
            <p:nvPr/>
          </p:nvSpPr>
          <p:spPr>
            <a:xfrm>
              <a:off x="2209800" y="2531533"/>
              <a:ext cx="1600200" cy="838200"/>
            </a:xfrm>
            <a:prstGeom prst="rect">
              <a:avLst/>
            </a:prstGeom>
            <a:solidFill>
              <a:srgbClr val="FF993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13" name="Rectangle 12"/>
            <p:cNvSpPr/>
            <p:nvPr/>
          </p:nvSpPr>
          <p:spPr>
            <a:xfrm>
              <a:off x="838200" y="2531533"/>
              <a:ext cx="1295400" cy="838200"/>
            </a:xfrm>
            <a:prstGeom prst="rect">
              <a:avLst/>
            </a:prstGeom>
            <a:solidFill>
              <a:srgbClr val="FF9933">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14" name="Rectangle 13"/>
            <p:cNvSpPr/>
            <p:nvPr/>
          </p:nvSpPr>
          <p:spPr>
            <a:xfrm>
              <a:off x="838200" y="1540933"/>
              <a:ext cx="2971800" cy="914400"/>
            </a:xfrm>
            <a:prstGeom prst="rect">
              <a:avLst/>
            </a:prstGeom>
            <a:solidFill>
              <a:srgbClr val="FF9933">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grpSp>
      <p:sp>
        <p:nvSpPr>
          <p:cNvPr id="15" name="Down Arrow 14"/>
          <p:cNvSpPr/>
          <p:nvPr/>
        </p:nvSpPr>
        <p:spPr>
          <a:xfrm>
            <a:off x="3260593" y="3284035"/>
            <a:ext cx="304800" cy="549133"/>
          </a:xfrm>
          <a:prstGeom prst="downArrow">
            <a:avLst/>
          </a:prstGeom>
          <a:solidFill>
            <a:srgbClr val="FFCC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7" name="Up Arrow 16"/>
          <p:cNvSpPr/>
          <p:nvPr/>
        </p:nvSpPr>
        <p:spPr>
          <a:xfrm>
            <a:off x="1584193" y="3284035"/>
            <a:ext cx="304800" cy="678366"/>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2152" y="5728796"/>
            <a:ext cx="3810000" cy="523220"/>
          </a:xfrm>
          <a:prstGeom prst="rect">
            <a:avLst/>
          </a:prstGeom>
          <a:noFill/>
        </p:spPr>
        <p:txBody>
          <a:bodyPr wrap="square" rtlCol="0">
            <a:spAutoFit/>
          </a:bodyPr>
          <a:lstStyle/>
          <a:p>
            <a:r>
              <a:rPr lang="en-US" sz="2800" b="1" dirty="0" smtClean="0">
                <a:solidFill>
                  <a:schemeClr val="bg1"/>
                </a:solidFill>
              </a:rPr>
              <a:t>200,000</a:t>
            </a:r>
            <a:r>
              <a:rPr lang="en-US" sz="2800" dirty="0" smtClean="0">
                <a:solidFill>
                  <a:schemeClr val="bg1"/>
                </a:solidFill>
              </a:rPr>
              <a:t> lines of Isabelle</a:t>
            </a:r>
            <a:endParaRPr lang="en-US" sz="2800" dirty="0">
              <a:solidFill>
                <a:schemeClr val="bg1"/>
              </a:solidFill>
            </a:endParaRPr>
          </a:p>
        </p:txBody>
      </p:sp>
      <p:pic>
        <p:nvPicPr>
          <p:cNvPr id="16" name="Picture 15" descr="sel4_personyrs.png"/>
          <p:cNvPicPr>
            <a:picLocks noChangeAspect="1"/>
          </p:cNvPicPr>
          <p:nvPr/>
        </p:nvPicPr>
        <p:blipFill>
          <a:blip r:embed="rId3" cstate="print"/>
          <a:stretch>
            <a:fillRect/>
          </a:stretch>
        </p:blipFill>
        <p:spPr>
          <a:xfrm>
            <a:off x="4622800" y="1413933"/>
            <a:ext cx="3256843" cy="1957570"/>
          </a:xfrm>
          <a:prstGeom prst="rect">
            <a:avLst/>
          </a:prstGeom>
        </p:spPr>
      </p:pic>
      <p:sp>
        <p:nvSpPr>
          <p:cNvPr id="18" name="Rectangle 17"/>
          <p:cNvSpPr/>
          <p:nvPr/>
        </p:nvSpPr>
        <p:spPr>
          <a:xfrm>
            <a:off x="1197617" y="4943705"/>
            <a:ext cx="2754351"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~600 lines ARM assembly</a:t>
            </a:r>
            <a:endParaRPr lang="en-US" dirty="0"/>
          </a:p>
        </p:txBody>
      </p:sp>
      <p:sp>
        <p:nvSpPr>
          <p:cNvPr id="19" name="TextBox 18"/>
          <p:cNvSpPr txBox="1"/>
          <p:nvPr/>
        </p:nvSpPr>
        <p:spPr>
          <a:xfrm>
            <a:off x="4648200" y="3371503"/>
            <a:ext cx="3256843" cy="461665"/>
          </a:xfrm>
          <a:prstGeom prst="rect">
            <a:avLst/>
          </a:prstGeom>
          <a:noFill/>
        </p:spPr>
        <p:txBody>
          <a:bodyPr wrap="square" rtlCol="0">
            <a:spAutoFit/>
          </a:bodyPr>
          <a:lstStyle/>
          <a:p>
            <a:pPr algn="ctr"/>
            <a:r>
              <a:rPr lang="en-US" sz="2400" dirty="0" smtClean="0">
                <a:solidFill>
                  <a:schemeClr val="bg1"/>
                </a:solidFill>
              </a:rPr>
              <a:t>120-240 person-months</a:t>
            </a:r>
          </a:p>
        </p:txBody>
      </p:sp>
      <p:sp>
        <p:nvSpPr>
          <p:cNvPr id="20" name="Slide Number Placeholder 19"/>
          <p:cNvSpPr>
            <a:spLocks noGrp="1"/>
          </p:cNvSpPr>
          <p:nvPr>
            <p:ph type="sldNum" sz="quarter" idx="12"/>
          </p:nvPr>
        </p:nvSpPr>
        <p:spPr/>
        <p:txBody>
          <a:bodyPr/>
          <a:lstStyle/>
          <a:p>
            <a:fld id="{564B49AE-0108-471B-9842-CBF24D3AA399}" type="slidenum">
              <a:rPr lang="en-US" smtClean="0"/>
              <a:pPr/>
              <a:t>18</a:t>
            </a:fld>
            <a:endParaRPr lang="en-US" dirty="0"/>
          </a:p>
        </p:txBody>
      </p:sp>
      <p:sp>
        <p:nvSpPr>
          <p:cNvPr id="3" name="TextBox 2"/>
          <p:cNvSpPr txBox="1"/>
          <p:nvPr/>
        </p:nvSpPr>
        <p:spPr>
          <a:xfrm>
            <a:off x="4648200" y="5742907"/>
            <a:ext cx="1588911" cy="523220"/>
          </a:xfrm>
          <a:prstGeom prst="rect">
            <a:avLst/>
          </a:prstGeom>
          <a:noFill/>
        </p:spPr>
        <p:txBody>
          <a:bodyPr wrap="square" rtlCol="0">
            <a:spAutoFit/>
          </a:bodyPr>
          <a:lstStyle/>
          <a:p>
            <a:r>
              <a:rPr lang="en-US" sz="2800" b="1" dirty="0" smtClean="0">
                <a:solidFill>
                  <a:srgbClr val="FF5050"/>
                </a:solidFill>
              </a:rPr>
              <a:t>20x code</a:t>
            </a:r>
            <a:endParaRPr lang="en-US" sz="2800" b="1" dirty="0">
              <a:solidFill>
                <a:srgbClr val="FF5050"/>
              </a:solidFill>
            </a:endParaRPr>
          </a:p>
        </p:txBody>
      </p:sp>
      <p:sp>
        <p:nvSpPr>
          <p:cNvPr id="22" name="Rectangle 21"/>
          <p:cNvSpPr/>
          <p:nvPr/>
        </p:nvSpPr>
        <p:spPr>
          <a:xfrm>
            <a:off x="4622800" y="3962400"/>
            <a:ext cx="3336793" cy="1420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en-US" sz="2800" b="1" dirty="0" smtClean="0">
                <a:solidFill>
                  <a:schemeClr val="accent6"/>
                </a:solidFill>
              </a:rPr>
              <a:t>Verve</a:t>
            </a:r>
            <a:endParaRPr lang="en-US" sz="2800" b="1" dirty="0">
              <a:solidFill>
                <a:schemeClr val="accent6"/>
              </a:solidFill>
            </a:endParaRPr>
          </a:p>
        </p:txBody>
      </p:sp>
      <p:sp>
        <p:nvSpPr>
          <p:cNvPr id="23" name="Rectangle 22"/>
          <p:cNvSpPr/>
          <p:nvPr/>
        </p:nvSpPr>
        <p:spPr>
          <a:xfrm>
            <a:off x="5125292" y="4453052"/>
            <a:ext cx="2754351" cy="837787"/>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Verified Nucleus</a:t>
            </a:r>
          </a:p>
          <a:p>
            <a:pPr algn="ctr"/>
            <a:r>
              <a:rPr lang="en-US" sz="2000" dirty="0" smtClean="0"/>
              <a:t>~1500 lines of x86</a:t>
            </a:r>
            <a:endParaRPr lang="en-US" sz="2000" dirty="0"/>
          </a:p>
        </p:txBody>
      </p:sp>
      <p:sp>
        <p:nvSpPr>
          <p:cNvPr id="27" name="Rectangle 26"/>
          <p:cNvSpPr/>
          <p:nvPr/>
        </p:nvSpPr>
        <p:spPr>
          <a:xfrm>
            <a:off x="5125291" y="4038600"/>
            <a:ext cx="2754351" cy="4144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C# kernel</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3" grpId="0"/>
      <p:bldP spid="22" grpId="0" animBg="1"/>
      <p:bldP spid="23"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solidFill>
                  <a:srgbClr val="CCFF66"/>
                </a:solidFill>
              </a:rPr>
              <a:t>Contributions</a:t>
            </a:r>
            <a:endParaRPr lang="en-US" sz="6000" b="1" dirty="0"/>
          </a:p>
        </p:txBody>
      </p:sp>
      <p:sp>
        <p:nvSpPr>
          <p:cNvPr id="6" name="Footer Placeholder 5"/>
          <p:cNvSpPr>
            <a:spLocks noGrp="1"/>
          </p:cNvSpPr>
          <p:nvPr>
            <p:ph type="ftr" sz="quarter" idx="11"/>
          </p:nvPr>
        </p:nvSpPr>
        <p:spPr/>
        <p:txBody>
          <a:bodyPr/>
          <a:lstStyle/>
          <a:p>
            <a:r>
              <a:rPr lang="en-US" dirty="0" smtClean="0"/>
              <a:t>Safe to the Last Instruction / Jean Yang</a:t>
            </a:r>
            <a:endParaRPr lang="en-US" dirty="0"/>
          </a:p>
        </p:txBody>
      </p:sp>
      <p:sp>
        <p:nvSpPr>
          <p:cNvPr id="13" name="Content Placeholder 5"/>
          <p:cNvSpPr>
            <a:spLocks noGrp="1"/>
          </p:cNvSpPr>
          <p:nvPr>
            <p:ph sz="quarter" idx="4294967295"/>
          </p:nvPr>
        </p:nvSpPr>
        <p:spPr>
          <a:xfrm>
            <a:off x="3962400" y="1524000"/>
            <a:ext cx="4648200" cy="4419600"/>
          </a:xfrm>
          <a:prstGeom prst="rect">
            <a:avLst/>
          </a:prstGeom>
        </p:spPr>
        <p:txBody>
          <a:bodyPr>
            <a:noAutofit/>
          </a:bodyPr>
          <a:lstStyle/>
          <a:p>
            <a:r>
              <a:rPr lang="en-US" dirty="0" smtClean="0">
                <a:solidFill>
                  <a:schemeClr val="accent1"/>
                </a:solidFill>
              </a:rPr>
              <a:t>First </a:t>
            </a:r>
            <a:r>
              <a:rPr lang="en-US" b="1" dirty="0" smtClean="0">
                <a:solidFill>
                  <a:srgbClr val="CCFF66"/>
                </a:solidFill>
              </a:rPr>
              <a:t>automatically, mechanically verified </a:t>
            </a:r>
            <a:r>
              <a:rPr lang="en-US" dirty="0" smtClean="0">
                <a:solidFill>
                  <a:schemeClr val="accent1"/>
                </a:solidFill>
              </a:rPr>
              <a:t>OS</a:t>
            </a:r>
            <a:r>
              <a:rPr lang="en-US" b="1" dirty="0" smtClean="0">
                <a:solidFill>
                  <a:schemeClr val="accent1"/>
                </a:solidFill>
              </a:rPr>
              <a:t> </a:t>
            </a:r>
            <a:r>
              <a:rPr lang="en-US" dirty="0" smtClean="0">
                <a:solidFill>
                  <a:schemeClr val="accent1"/>
                </a:solidFill>
              </a:rPr>
              <a:t>for</a:t>
            </a:r>
            <a:r>
              <a:rPr lang="en-US" b="1" dirty="0" smtClean="0">
                <a:solidFill>
                  <a:schemeClr val="accent1"/>
                </a:solidFill>
              </a:rPr>
              <a:t> </a:t>
            </a:r>
            <a:r>
              <a:rPr lang="en-US" b="1" dirty="0" smtClean="0">
                <a:solidFill>
                  <a:srgbClr val="CCFF66"/>
                </a:solidFill>
              </a:rPr>
              <a:t>type safety</a:t>
            </a:r>
            <a:r>
              <a:rPr lang="en-US" dirty="0" smtClean="0">
                <a:solidFill>
                  <a:schemeClr val="accent1"/>
                </a:solidFill>
              </a:rPr>
              <a:t>.</a:t>
            </a:r>
          </a:p>
          <a:p>
            <a:r>
              <a:rPr lang="en-US" b="1" dirty="0" smtClean="0">
                <a:solidFill>
                  <a:srgbClr val="CCFF66"/>
                </a:solidFill>
              </a:rPr>
              <a:t>Real system </a:t>
            </a:r>
            <a:r>
              <a:rPr lang="en-US" dirty="0" smtClean="0">
                <a:solidFill>
                  <a:schemeClr val="accent1"/>
                </a:solidFill>
              </a:rPr>
              <a:t>running on x86 with </a:t>
            </a:r>
            <a:r>
              <a:rPr lang="en-US" b="1" dirty="0" smtClean="0">
                <a:solidFill>
                  <a:srgbClr val="CCFF66"/>
                </a:solidFill>
              </a:rPr>
              <a:t>efficient code</a:t>
            </a:r>
            <a:r>
              <a:rPr lang="en-US" dirty="0" smtClean="0">
                <a:solidFill>
                  <a:schemeClr val="accent1"/>
                </a:solidFill>
              </a:rPr>
              <a:t>.</a:t>
            </a:r>
          </a:p>
          <a:p>
            <a:r>
              <a:rPr lang="en-US" dirty="0" smtClean="0">
                <a:solidFill>
                  <a:schemeClr val="accent1"/>
                </a:solidFill>
              </a:rPr>
              <a:t>Approach  for using </a:t>
            </a:r>
            <a:r>
              <a:rPr lang="en-US" b="1" dirty="0" smtClean="0">
                <a:solidFill>
                  <a:srgbClr val="CCFF66"/>
                </a:solidFill>
              </a:rPr>
              <a:t>automated techniques</a:t>
            </a:r>
            <a:r>
              <a:rPr lang="en-US" dirty="0" smtClean="0">
                <a:solidFill>
                  <a:schemeClr val="accent1"/>
                </a:solidFill>
              </a:rPr>
              <a:t> to verify safety.</a:t>
            </a:r>
          </a:p>
        </p:txBody>
      </p:sp>
      <p:sp>
        <p:nvSpPr>
          <p:cNvPr id="34" name="Rectangle 33"/>
          <p:cNvSpPr/>
          <p:nvPr/>
        </p:nvSpPr>
        <p:spPr>
          <a:xfrm>
            <a:off x="381000" y="4114800"/>
            <a:ext cx="3429000" cy="16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Verified</a:t>
            </a:r>
            <a:endParaRPr lang="en-US" sz="2400" dirty="0"/>
          </a:p>
        </p:txBody>
      </p:sp>
      <p:sp>
        <p:nvSpPr>
          <p:cNvPr id="35" name="Rectangle 34"/>
          <p:cNvSpPr/>
          <p:nvPr/>
        </p:nvSpPr>
        <p:spPr>
          <a:xfrm>
            <a:off x="381000" y="1524000"/>
            <a:ext cx="3429000" cy="2438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Type-checked</a:t>
            </a:r>
            <a:endParaRPr lang="en-US" sz="2400" dirty="0"/>
          </a:p>
        </p:txBody>
      </p:sp>
      <p:sp>
        <p:nvSpPr>
          <p:cNvPr id="36" name="Rectangle 35"/>
          <p:cNvSpPr/>
          <p:nvPr/>
        </p:nvSpPr>
        <p:spPr>
          <a:xfrm>
            <a:off x="457200" y="4572000"/>
            <a:ext cx="2743200" cy="7620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smtClean="0"/>
              <a:t>Verified nucleus</a:t>
            </a:r>
            <a:endParaRPr lang="en-US" sz="2800" dirty="0"/>
          </a:p>
        </p:txBody>
      </p:sp>
      <p:sp>
        <p:nvSpPr>
          <p:cNvPr id="37" name="Rectangle 36"/>
          <p:cNvSpPr/>
          <p:nvPr/>
        </p:nvSpPr>
        <p:spPr>
          <a:xfrm>
            <a:off x="457200" y="1600200"/>
            <a:ext cx="2743200" cy="2286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38" name="Rectangle 37"/>
          <p:cNvSpPr/>
          <p:nvPr/>
        </p:nvSpPr>
        <p:spPr>
          <a:xfrm>
            <a:off x="1905000" y="2286000"/>
            <a:ext cx="12192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39" name="Rectangle 38"/>
          <p:cNvSpPr/>
          <p:nvPr/>
        </p:nvSpPr>
        <p:spPr>
          <a:xfrm>
            <a:off x="533400" y="2286000"/>
            <a:ext cx="12954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40" name="Rectangle 39"/>
          <p:cNvSpPr/>
          <p:nvPr/>
        </p:nvSpPr>
        <p:spPr>
          <a:xfrm>
            <a:off x="533400" y="1676400"/>
            <a:ext cx="25908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sp>
        <p:nvSpPr>
          <p:cNvPr id="41" name="Rectangle 40"/>
          <p:cNvSpPr/>
          <p:nvPr/>
        </p:nvSpPr>
        <p:spPr>
          <a:xfrm>
            <a:off x="533400" y="3200400"/>
            <a:ext cx="25908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Microkernel</a:t>
            </a:r>
            <a:endParaRPr lang="en-US" sz="2800" dirty="0"/>
          </a:p>
        </p:txBody>
      </p:sp>
      <p:sp>
        <p:nvSpPr>
          <p:cNvPr id="42" name="Down Arrow 41"/>
          <p:cNvSpPr/>
          <p:nvPr/>
        </p:nvSpPr>
        <p:spPr>
          <a:xfrm>
            <a:off x="2590800" y="3886200"/>
            <a:ext cx="304800" cy="685800"/>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3" name="Up Arrow 42"/>
          <p:cNvSpPr/>
          <p:nvPr/>
        </p:nvSpPr>
        <p:spPr>
          <a:xfrm>
            <a:off x="990600" y="3886200"/>
            <a:ext cx="304800" cy="685800"/>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57200" y="5410200"/>
            <a:ext cx="27432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Hardware specification</a:t>
            </a:r>
            <a:endParaRPr lang="en-US" sz="2000" dirty="0"/>
          </a:p>
        </p:txBody>
      </p:sp>
      <p:sp>
        <p:nvSpPr>
          <p:cNvPr id="45" name="Rectangle 44"/>
          <p:cNvSpPr/>
          <p:nvPr/>
        </p:nvSpPr>
        <p:spPr>
          <a:xfrm>
            <a:off x="457200" y="4191000"/>
            <a:ext cx="27432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Interface specification</a:t>
            </a:r>
            <a:endParaRPr lang="en-US" sz="2000" dirty="0"/>
          </a:p>
        </p:txBody>
      </p:sp>
      <p:sp>
        <p:nvSpPr>
          <p:cNvPr id="17" name="TextBox 16"/>
          <p:cNvSpPr txBox="1"/>
          <p:nvPr/>
        </p:nvSpPr>
        <p:spPr>
          <a:xfrm>
            <a:off x="457200" y="5867400"/>
            <a:ext cx="8153400" cy="584775"/>
          </a:xfrm>
          <a:prstGeom prst="rect">
            <a:avLst/>
          </a:prstGeom>
          <a:noFill/>
        </p:spPr>
        <p:txBody>
          <a:bodyPr wrap="square" rtlCol="0">
            <a:spAutoFit/>
          </a:bodyPr>
          <a:lstStyle/>
          <a:p>
            <a:pPr algn="ctr"/>
            <a:r>
              <a:rPr lang="en-US" sz="3200" dirty="0" smtClean="0">
                <a:solidFill>
                  <a:srgbClr val="99CCFF"/>
                </a:solidFill>
              </a:rPr>
              <a:t>http://www.codeplex.com/</a:t>
            </a:r>
            <a:r>
              <a:rPr lang="en-US" sz="3200" b="1" dirty="0" smtClean="0">
                <a:solidFill>
                  <a:srgbClr val="99CCFF"/>
                </a:solidFill>
              </a:rPr>
              <a:t>singularity</a:t>
            </a:r>
            <a:endParaRPr lang="en-US" sz="3200" b="1" dirty="0">
              <a:solidFill>
                <a:srgbClr val="99CCFF"/>
              </a:solidFill>
            </a:endParaRPr>
          </a:p>
        </p:txBody>
      </p:sp>
      <p:sp>
        <p:nvSpPr>
          <p:cNvPr id="18" name="Slide Number Placeholder 17"/>
          <p:cNvSpPr>
            <a:spLocks noGrp="1"/>
          </p:cNvSpPr>
          <p:nvPr>
            <p:ph type="sldNum" sz="quarter" idx="12"/>
          </p:nvPr>
        </p:nvSpPr>
        <p:spPr/>
        <p:txBody>
          <a:bodyPr/>
          <a:lstStyle/>
          <a:p>
            <a:fld id="{564B49AE-0108-471B-9842-CBF24D3AA399}"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458200" cy="2895599"/>
          </a:xfrm>
          <a:solidFill>
            <a:schemeClr val="tx1">
              <a:alpha val="75000"/>
            </a:schemeClr>
          </a:solidFill>
        </p:spPr>
        <p:txBody>
          <a:bodyPr>
            <a:noAutofit/>
          </a:bodyPr>
          <a:lstStyle/>
          <a:p>
            <a:r>
              <a:rPr lang="en-US" sz="5400" b="1" dirty="0" smtClean="0">
                <a:solidFill>
                  <a:srgbClr val="CCFF66"/>
                </a:solidFill>
              </a:rPr>
              <a:t>Safe to the Last Instruction:</a:t>
            </a:r>
            <a:r>
              <a:rPr lang="en-US" sz="5400" dirty="0" smtClean="0">
                <a:solidFill>
                  <a:srgbClr val="CCFF66"/>
                </a:solidFill>
              </a:rPr>
              <a:t/>
            </a:r>
            <a:br>
              <a:rPr lang="en-US" sz="5400" dirty="0" smtClean="0">
                <a:solidFill>
                  <a:srgbClr val="CCFF66"/>
                </a:solidFill>
              </a:rPr>
            </a:br>
            <a:r>
              <a:rPr lang="en-US" sz="5400" b="1" dirty="0" smtClean="0">
                <a:solidFill>
                  <a:srgbClr val="CCFF66">
                    <a:alpha val="85000"/>
                  </a:srgbClr>
                </a:solidFill>
              </a:rPr>
              <a:t>Automated Verification of a Type-Safe Operating System</a:t>
            </a:r>
            <a:endParaRPr lang="en-US" sz="5400" b="1" dirty="0">
              <a:solidFill>
                <a:srgbClr val="CCFF66">
                  <a:alpha val="85000"/>
                </a:srgbClr>
              </a:solidFill>
            </a:endParaRPr>
          </a:p>
        </p:txBody>
      </p:sp>
      <p:sp>
        <p:nvSpPr>
          <p:cNvPr id="5" name="Subtitle 2"/>
          <p:cNvSpPr txBox="1">
            <a:spLocks/>
          </p:cNvSpPr>
          <p:nvPr/>
        </p:nvSpPr>
        <p:spPr>
          <a:xfrm>
            <a:off x="457200" y="4191000"/>
            <a:ext cx="3581400" cy="1676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1"/>
                </a:solidFill>
                <a:effectLst/>
                <a:uLnTx/>
                <a:uFillTx/>
                <a:latin typeface="+mn-lt"/>
                <a:ea typeface="+mn-ea"/>
                <a:cs typeface="+mn-cs"/>
              </a:rPr>
              <a:t>Jean Yang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MIT CSAIL</a:t>
            </a:r>
            <a:endParaRPr kumimoji="0" lang="en-US" sz="3600" b="0"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7" name="Subtitle 2"/>
          <p:cNvSpPr txBox="1">
            <a:spLocks/>
          </p:cNvSpPr>
          <p:nvPr/>
        </p:nvSpPr>
        <p:spPr>
          <a:xfrm>
            <a:off x="4114800" y="4191000"/>
            <a:ext cx="4343400" cy="1676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1"/>
                </a:solidFill>
                <a:effectLst/>
                <a:uLnTx/>
                <a:uFillTx/>
                <a:latin typeface="+mn-lt"/>
                <a:ea typeface="+mn-ea"/>
                <a:cs typeface="+mn-cs"/>
              </a:rPr>
              <a:t>Chris</a:t>
            </a:r>
            <a:r>
              <a:rPr kumimoji="0" lang="en-US" sz="4800" b="1" i="0" u="none" strike="noStrike" kern="1200" cap="none" spc="0" normalizeH="0" noProof="0" dirty="0" smtClean="0">
                <a:ln>
                  <a:noFill/>
                </a:ln>
                <a:solidFill>
                  <a:schemeClr val="accent1"/>
                </a:solidFill>
                <a:effectLst/>
                <a:uLnTx/>
                <a:uFillTx/>
                <a:latin typeface="+mn-lt"/>
                <a:ea typeface="+mn-ea"/>
                <a:cs typeface="+mn-cs"/>
              </a:rPr>
              <a:t> </a:t>
            </a:r>
            <a:r>
              <a:rPr kumimoji="0" lang="en-US" sz="4800" b="1" i="0" u="none" strike="noStrike" kern="1200" cap="none" spc="0" normalizeH="0" noProof="0" dirty="0" err="1" smtClean="0">
                <a:ln>
                  <a:noFill/>
                </a:ln>
                <a:solidFill>
                  <a:schemeClr val="accent1"/>
                </a:solidFill>
                <a:effectLst/>
                <a:uLnTx/>
                <a:uFillTx/>
                <a:latin typeface="+mn-lt"/>
                <a:ea typeface="+mn-ea"/>
                <a:cs typeface="+mn-cs"/>
              </a:rPr>
              <a:t>Hawblitzel</a:t>
            </a:r>
            <a:endParaRPr kumimoji="0" lang="en-US" sz="4800" b="1" i="0" u="none" strike="noStrike" kern="1200" cap="none" spc="0" normalizeH="0" baseline="0" noProof="0" dirty="0" smtClean="0">
              <a:ln>
                <a:noFill/>
              </a:ln>
              <a:solidFill>
                <a:schemeClr val="accent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Microsoft Research</a:t>
            </a:r>
            <a:endParaRPr kumimoji="0" lang="en-US" sz="3600" b="0"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8" name="Rectangle 7"/>
          <p:cNvSpPr/>
          <p:nvPr/>
        </p:nvSpPr>
        <p:spPr>
          <a:xfrm>
            <a:off x="0" y="0"/>
            <a:ext cx="9144000" cy="6858000"/>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jeanyang\AppData\Local\Temp\PowerPoint-Error.bmp"/>
          <p:cNvPicPr>
            <a:picLocks noChangeAspect="1" noChangeArrowheads="1"/>
          </p:cNvPicPr>
          <p:nvPr/>
        </p:nvPicPr>
        <p:blipFill>
          <a:blip r:embed="rId3" cstate="print"/>
          <a:srcRect/>
          <a:stretch>
            <a:fillRect/>
          </a:stretch>
        </p:blipFill>
        <p:spPr bwMode="auto">
          <a:xfrm>
            <a:off x="1981200" y="1752600"/>
            <a:ext cx="5105400" cy="31857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pic>
        <p:nvPicPr>
          <p:cNvPr id="1028" name="Picture 4" descr="http://www.bionixwallpaper.com/wallpapers/package4/BioniX%20-%20Blue-screen-of-deat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09806"/>
            <a:ext cx="9497311" cy="71202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64B49AE-0108-471B-9842-CBF24D3AA39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Safe to the Last Instruction / Jean Yang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Safe to the Last Instruction / Jean Yang</a:t>
            </a:r>
            <a:endParaRPr lang="en-US"/>
          </a:p>
        </p:txBody>
      </p:sp>
      <p:sp>
        <p:nvSpPr>
          <p:cNvPr id="5" name="Slide Number Placeholder 4"/>
          <p:cNvSpPr>
            <a:spLocks noGrp="1"/>
          </p:cNvSpPr>
          <p:nvPr>
            <p:ph type="sldNum" sz="quarter" idx="12"/>
          </p:nvPr>
        </p:nvSpPr>
        <p:spPr/>
        <p:txBody>
          <a:bodyPr/>
          <a:lstStyle/>
          <a:p>
            <a:fld id="{564B49AE-0108-471B-9842-CBF24D3AA399}"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Safe to the Last Instruction / Jean Yang</a:t>
            </a:r>
            <a:endParaRPr lang="en-US"/>
          </a:p>
        </p:txBody>
      </p:sp>
      <p:pic>
        <p:nvPicPr>
          <p:cNvPr id="4102" name="Picture 6"/>
          <p:cNvPicPr>
            <a:picLocks noChangeAspect="1" noChangeArrowheads="1"/>
          </p:cNvPicPr>
          <p:nvPr/>
        </p:nvPicPr>
        <p:blipFill>
          <a:blip r:embed="rId3" cstate="print"/>
          <a:srcRect/>
          <a:stretch>
            <a:fillRect/>
          </a:stretch>
        </p:blipFill>
        <p:spPr bwMode="auto">
          <a:xfrm>
            <a:off x="990600" y="685800"/>
            <a:ext cx="2743200" cy="4114800"/>
          </a:xfrm>
          <a:prstGeom prst="rect">
            <a:avLst/>
          </a:prstGeom>
          <a:noFill/>
          <a:ln w="9525">
            <a:noFill/>
            <a:miter lim="800000"/>
            <a:headEnd/>
            <a:tailEnd/>
          </a:ln>
        </p:spPr>
      </p:pic>
      <p:sp>
        <p:nvSpPr>
          <p:cNvPr id="12" name="TextBox 11"/>
          <p:cNvSpPr txBox="1"/>
          <p:nvPr/>
        </p:nvSpPr>
        <p:spPr>
          <a:xfrm>
            <a:off x="1447800" y="4953000"/>
            <a:ext cx="6096000" cy="1015663"/>
          </a:xfrm>
          <a:prstGeom prst="rect">
            <a:avLst/>
          </a:prstGeom>
          <a:noFill/>
        </p:spPr>
        <p:txBody>
          <a:bodyPr wrap="square" rtlCol="0">
            <a:spAutoFit/>
          </a:bodyPr>
          <a:lstStyle/>
          <a:p>
            <a:pPr algn="ctr"/>
            <a:r>
              <a:rPr lang="en-US" sz="6000" b="1" dirty="0" smtClean="0">
                <a:solidFill>
                  <a:srgbClr val="CCFF66"/>
                </a:solidFill>
              </a:rPr>
              <a:t>Memory Safety</a:t>
            </a:r>
            <a:endParaRPr lang="en-US" sz="6000" b="1" dirty="0">
              <a:solidFill>
                <a:srgbClr val="CCFF66"/>
              </a:solidFill>
            </a:endParaRPr>
          </a:p>
        </p:txBody>
      </p:sp>
      <p:pic>
        <p:nvPicPr>
          <p:cNvPr id="1026" name="Picture 2"/>
          <p:cNvPicPr>
            <a:picLocks noChangeAspect="1" noChangeArrowheads="1"/>
          </p:cNvPicPr>
          <p:nvPr/>
        </p:nvPicPr>
        <p:blipFill>
          <a:blip r:embed="rId4" cstate="print"/>
          <a:srcRect/>
          <a:stretch>
            <a:fillRect/>
          </a:stretch>
        </p:blipFill>
        <p:spPr bwMode="auto">
          <a:xfrm>
            <a:off x="4038600" y="685800"/>
            <a:ext cx="4114800" cy="4114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564B49AE-0108-471B-9842-CBF24D3AA39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5" name="Picture 31"/>
          <p:cNvPicPr>
            <a:picLocks noChangeAspect="1" noChangeArrowheads="1"/>
          </p:cNvPicPr>
          <p:nvPr/>
        </p:nvPicPr>
        <p:blipFill>
          <a:blip r:embed="rId3" cstate="print"/>
          <a:srcRect/>
          <a:stretch>
            <a:fillRect/>
          </a:stretch>
        </p:blipFill>
        <p:spPr bwMode="auto">
          <a:xfrm>
            <a:off x="2057400" y="685800"/>
            <a:ext cx="2057400" cy="4176896"/>
          </a:xfrm>
          <a:prstGeom prst="rect">
            <a:avLst/>
          </a:prstGeom>
          <a:noFill/>
          <a:ln w="9525">
            <a:noFill/>
            <a:miter lim="800000"/>
            <a:headEnd/>
            <a:tailEnd/>
          </a:ln>
        </p:spPr>
      </p:pic>
      <p:sp>
        <p:nvSpPr>
          <p:cNvPr id="82" name="TextBox 81"/>
          <p:cNvSpPr txBox="1"/>
          <p:nvPr/>
        </p:nvSpPr>
        <p:spPr>
          <a:xfrm>
            <a:off x="1905000" y="4953000"/>
            <a:ext cx="5334000" cy="1015663"/>
          </a:xfrm>
          <a:prstGeom prst="rect">
            <a:avLst/>
          </a:prstGeom>
          <a:noFill/>
        </p:spPr>
        <p:txBody>
          <a:bodyPr wrap="square" rtlCol="0">
            <a:spAutoFit/>
          </a:bodyPr>
          <a:lstStyle/>
          <a:p>
            <a:pPr algn="ctr"/>
            <a:r>
              <a:rPr lang="en-US" sz="6000" b="1" dirty="0" smtClean="0">
                <a:solidFill>
                  <a:srgbClr val="CCFF66"/>
                </a:solidFill>
              </a:rPr>
              <a:t>Type Safety</a:t>
            </a:r>
            <a:endParaRPr lang="en-US" sz="6000" b="1" dirty="0">
              <a:solidFill>
                <a:srgbClr val="CCFF66"/>
              </a:solidFill>
            </a:endParaRPr>
          </a:p>
        </p:txBody>
      </p:sp>
      <p:pic>
        <p:nvPicPr>
          <p:cNvPr id="1057" name="Picture 33" descr="C:\Users\jeanyang\AppData\Local\Microsoft\Windows\Temporary Internet Files\Content.IE5\2T593BZO\MP900163415[1].jpg"/>
          <p:cNvPicPr>
            <a:picLocks noChangeAspect="1" noChangeArrowheads="1"/>
          </p:cNvPicPr>
          <p:nvPr/>
        </p:nvPicPr>
        <p:blipFill>
          <a:blip r:embed="rId4" cstate="print"/>
          <a:srcRect/>
          <a:stretch>
            <a:fillRect/>
          </a:stretch>
        </p:blipFill>
        <p:spPr bwMode="auto">
          <a:xfrm>
            <a:off x="4419600" y="685800"/>
            <a:ext cx="2590800" cy="4101530"/>
          </a:xfrm>
          <a:prstGeom prst="rect">
            <a:avLst/>
          </a:prstGeom>
          <a:noFill/>
        </p:spPr>
      </p:pic>
      <p:sp>
        <p:nvSpPr>
          <p:cNvPr id="5" name="Slide Number Placeholder 4"/>
          <p:cNvSpPr>
            <a:spLocks noGrp="1"/>
          </p:cNvSpPr>
          <p:nvPr>
            <p:ph type="sldNum" sz="quarter" idx="12"/>
          </p:nvPr>
        </p:nvSpPr>
        <p:spPr/>
        <p:txBody>
          <a:bodyPr/>
          <a:lstStyle/>
          <a:p>
            <a:fld id="{564B49AE-0108-471B-9842-CBF24D3AA39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Safe to the Last Instruction / Jean Yang</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2"/>
          <p:cNvSpPr>
            <a:spLocks noGrp="1"/>
          </p:cNvSpPr>
          <p:nvPr>
            <p:ph type="ftr" sz="quarter" idx="11"/>
          </p:nvPr>
        </p:nvSpPr>
        <p:spPr/>
        <p:txBody>
          <a:bodyPr/>
          <a:lstStyle/>
          <a:p>
            <a:r>
              <a:rPr lang="en-US" smtClean="0"/>
              <a:t>Safe to the Last Instruction / Jean Yang</a:t>
            </a:r>
            <a:endParaRPr lang="en-US"/>
          </a:p>
        </p:txBody>
      </p:sp>
      <p:sp>
        <p:nvSpPr>
          <p:cNvPr id="34" name="Rectangle 33"/>
          <p:cNvSpPr/>
          <p:nvPr/>
        </p:nvSpPr>
        <p:spPr>
          <a:xfrm>
            <a:off x="2667000" y="4495800"/>
            <a:ext cx="3810000" cy="1752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3200" dirty="0" err="1" smtClean="0"/>
              <a:t>Untyped</a:t>
            </a:r>
            <a:endParaRPr lang="en-US" sz="3200" dirty="0"/>
          </a:p>
        </p:txBody>
      </p:sp>
      <p:sp>
        <p:nvSpPr>
          <p:cNvPr id="35" name="Rectangle 34"/>
          <p:cNvSpPr/>
          <p:nvPr/>
        </p:nvSpPr>
        <p:spPr>
          <a:xfrm>
            <a:off x="2819400" y="4648200"/>
            <a:ext cx="29718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smtClean="0"/>
              <a:t>Unsafe code</a:t>
            </a:r>
          </a:p>
          <a:p>
            <a:pPr algn="ctr"/>
            <a:r>
              <a:rPr lang="en-US" sz="2000" dirty="0" smtClean="0"/>
              <a:t>(GC, stacks, drivers, …)</a:t>
            </a:r>
          </a:p>
        </p:txBody>
      </p:sp>
      <p:sp>
        <p:nvSpPr>
          <p:cNvPr id="37" name="Rectangle 36"/>
          <p:cNvSpPr/>
          <p:nvPr/>
        </p:nvSpPr>
        <p:spPr>
          <a:xfrm>
            <a:off x="2667000" y="1371600"/>
            <a:ext cx="3810000" cy="2819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2800" dirty="0" smtClean="0"/>
              <a:t>Type-checked OS</a:t>
            </a:r>
            <a:endParaRPr lang="en-US" sz="2800" dirty="0"/>
          </a:p>
        </p:txBody>
      </p:sp>
      <p:sp>
        <p:nvSpPr>
          <p:cNvPr id="38" name="Rectangle 37"/>
          <p:cNvSpPr/>
          <p:nvPr/>
        </p:nvSpPr>
        <p:spPr>
          <a:xfrm>
            <a:off x="2832946" y="1524000"/>
            <a:ext cx="2958253" cy="25146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39" name="Rectangle 38"/>
          <p:cNvSpPr/>
          <p:nvPr/>
        </p:nvSpPr>
        <p:spPr>
          <a:xfrm>
            <a:off x="4190998" y="2329873"/>
            <a:ext cx="1524001" cy="8543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40" name="Rectangle 39"/>
          <p:cNvSpPr/>
          <p:nvPr/>
        </p:nvSpPr>
        <p:spPr>
          <a:xfrm>
            <a:off x="2915919" y="2329873"/>
            <a:ext cx="1198880" cy="8543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41" name="Rectangle 40"/>
          <p:cNvSpPr/>
          <p:nvPr/>
        </p:nvSpPr>
        <p:spPr>
          <a:xfrm>
            <a:off x="2915919" y="1600200"/>
            <a:ext cx="2799080" cy="6442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sp>
        <p:nvSpPr>
          <p:cNvPr id="42" name="Rectangle 41"/>
          <p:cNvSpPr/>
          <p:nvPr/>
        </p:nvSpPr>
        <p:spPr>
          <a:xfrm>
            <a:off x="2915919" y="3276600"/>
            <a:ext cx="2799081" cy="6650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Microkernel</a:t>
            </a:r>
            <a:endParaRPr lang="en-US" sz="2800" dirty="0"/>
          </a:p>
        </p:txBody>
      </p:sp>
      <p:sp>
        <p:nvSpPr>
          <p:cNvPr id="43" name="Down Arrow 42"/>
          <p:cNvSpPr/>
          <p:nvPr/>
        </p:nvSpPr>
        <p:spPr>
          <a:xfrm>
            <a:off x="4953000" y="3962400"/>
            <a:ext cx="304800" cy="685800"/>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4" name="Up Arrow 43"/>
          <p:cNvSpPr/>
          <p:nvPr/>
        </p:nvSpPr>
        <p:spPr>
          <a:xfrm>
            <a:off x="3276600" y="4038600"/>
            <a:ext cx="304800" cy="609600"/>
          </a:xfrm>
          <a:prstGeom prst="up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19400" y="5562600"/>
            <a:ext cx="29718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Hardware</a:t>
            </a:r>
            <a:endParaRPr lang="en-US" sz="2800" dirty="0"/>
          </a:p>
        </p:txBody>
      </p:sp>
      <p:sp>
        <p:nvSpPr>
          <p:cNvPr id="23" name="Title 1"/>
          <p:cNvSpPr>
            <a:spLocks noGrp="1"/>
          </p:cNvSpPr>
          <p:nvPr>
            <p:ph type="title"/>
          </p:nvPr>
        </p:nvSpPr>
        <p:spPr>
          <a:xfrm>
            <a:off x="304800" y="274638"/>
            <a:ext cx="8610600" cy="1143000"/>
          </a:xfrm>
        </p:spPr>
        <p:txBody>
          <a:bodyPr>
            <a:normAutofit/>
          </a:bodyPr>
          <a:lstStyle/>
          <a:p>
            <a:r>
              <a:rPr lang="en-US" sz="6000" b="1" dirty="0" smtClean="0">
                <a:solidFill>
                  <a:srgbClr val="CCFF66"/>
                </a:solidFill>
              </a:rPr>
              <a:t>Previously: “Safe” Systems</a:t>
            </a:r>
            <a:endParaRPr lang="en-US" sz="6000" b="1" dirty="0">
              <a:solidFill>
                <a:srgbClr val="CCFF66"/>
              </a:solidFill>
            </a:endParaRPr>
          </a:p>
        </p:txBody>
      </p:sp>
      <p:cxnSp>
        <p:nvCxnSpPr>
          <p:cNvPr id="25" name="Straight Connector 24"/>
          <p:cNvCxnSpPr/>
          <p:nvPr/>
        </p:nvCxnSpPr>
        <p:spPr>
          <a:xfrm rot="16200000" flipH="1">
            <a:off x="4876800" y="2590800"/>
            <a:ext cx="2514600" cy="381000"/>
          </a:xfrm>
          <a:prstGeom prst="line">
            <a:avLst/>
          </a:prstGeom>
          <a:ln w="762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14900" y="2628900"/>
            <a:ext cx="2514600" cy="304800"/>
          </a:xfrm>
          <a:prstGeom prst="line">
            <a:avLst/>
          </a:prstGeom>
          <a:ln w="76200">
            <a:solidFill>
              <a:srgbClr val="990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564B49AE-0108-471B-9842-CBF24D3AA399}" type="slidenum">
              <a:rPr lang="en-US" smtClean="0"/>
              <a:pPr/>
              <a:t>7</a:t>
            </a:fld>
            <a:endParaRPr lang="en-US"/>
          </a:p>
        </p:txBody>
      </p:sp>
      <p:sp>
        <p:nvSpPr>
          <p:cNvPr id="20" name="TextBox 19"/>
          <p:cNvSpPr txBox="1"/>
          <p:nvPr/>
        </p:nvSpPr>
        <p:spPr>
          <a:xfrm>
            <a:off x="381000" y="4495800"/>
            <a:ext cx="1905000" cy="1754326"/>
          </a:xfrm>
          <a:prstGeom prst="rect">
            <a:avLst/>
          </a:prstGeom>
          <a:noFill/>
        </p:spPr>
        <p:txBody>
          <a:bodyPr wrap="square" rtlCol="0">
            <a:spAutoFit/>
          </a:bodyPr>
          <a:lstStyle/>
          <a:p>
            <a:r>
              <a:rPr lang="en-US" sz="3600" dirty="0" smtClean="0">
                <a:solidFill>
                  <a:schemeClr val="bg2"/>
                </a:solidFill>
              </a:rPr>
              <a:t>What currently exists</a:t>
            </a:r>
            <a:endParaRPr lang="en-US" sz="36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3" grpId="0" animBg="1"/>
      <p:bldP spid="44" grpId="0" animBg="1"/>
      <p:bldP spid="46"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2"/>
          <p:cNvSpPr>
            <a:spLocks noGrp="1"/>
          </p:cNvSpPr>
          <p:nvPr>
            <p:ph type="ftr" sz="quarter" idx="11"/>
          </p:nvPr>
        </p:nvSpPr>
        <p:spPr/>
        <p:txBody>
          <a:bodyPr/>
          <a:lstStyle/>
          <a:p>
            <a:r>
              <a:rPr lang="en-US" smtClean="0"/>
              <a:t>Safe to the Last Instruction / Jean Yang</a:t>
            </a:r>
            <a:endParaRPr lang="en-US"/>
          </a:p>
        </p:txBody>
      </p:sp>
      <p:sp>
        <p:nvSpPr>
          <p:cNvPr id="34" name="Rectangle 33"/>
          <p:cNvSpPr/>
          <p:nvPr/>
        </p:nvSpPr>
        <p:spPr>
          <a:xfrm>
            <a:off x="2667000" y="4495800"/>
            <a:ext cx="3810000" cy="1752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3200" dirty="0" err="1" smtClean="0"/>
              <a:t>Untyped</a:t>
            </a:r>
            <a:endParaRPr lang="en-US" sz="3200" dirty="0"/>
          </a:p>
        </p:txBody>
      </p:sp>
      <p:sp>
        <p:nvSpPr>
          <p:cNvPr id="35" name="Rectangle 34"/>
          <p:cNvSpPr/>
          <p:nvPr/>
        </p:nvSpPr>
        <p:spPr>
          <a:xfrm>
            <a:off x="2819400" y="4648200"/>
            <a:ext cx="29718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smtClean="0"/>
              <a:t>Unsafe code</a:t>
            </a:r>
          </a:p>
          <a:p>
            <a:pPr algn="ctr"/>
            <a:r>
              <a:rPr lang="en-US" sz="2000" dirty="0" smtClean="0"/>
              <a:t>(GC, stacks, drivers, …)</a:t>
            </a:r>
          </a:p>
        </p:txBody>
      </p:sp>
      <p:sp>
        <p:nvSpPr>
          <p:cNvPr id="37" name="Rectangle 36"/>
          <p:cNvSpPr/>
          <p:nvPr/>
        </p:nvSpPr>
        <p:spPr>
          <a:xfrm>
            <a:off x="2667000" y="1371600"/>
            <a:ext cx="3810000" cy="2819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2800" dirty="0" smtClean="0"/>
              <a:t>Type-checked OS</a:t>
            </a:r>
            <a:endParaRPr lang="en-US" sz="2800" dirty="0"/>
          </a:p>
        </p:txBody>
      </p:sp>
      <p:sp>
        <p:nvSpPr>
          <p:cNvPr id="38" name="Rectangle 37"/>
          <p:cNvSpPr/>
          <p:nvPr/>
        </p:nvSpPr>
        <p:spPr>
          <a:xfrm>
            <a:off x="2832946" y="1524000"/>
            <a:ext cx="2958253" cy="25146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39" name="Rectangle 38"/>
          <p:cNvSpPr/>
          <p:nvPr/>
        </p:nvSpPr>
        <p:spPr>
          <a:xfrm>
            <a:off x="4190998" y="2329873"/>
            <a:ext cx="1524001" cy="8543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40" name="Rectangle 39"/>
          <p:cNvSpPr/>
          <p:nvPr/>
        </p:nvSpPr>
        <p:spPr>
          <a:xfrm>
            <a:off x="2915919" y="2329873"/>
            <a:ext cx="1198880" cy="8543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41" name="Rectangle 40"/>
          <p:cNvSpPr/>
          <p:nvPr/>
        </p:nvSpPr>
        <p:spPr>
          <a:xfrm>
            <a:off x="2915919" y="1600200"/>
            <a:ext cx="2799080" cy="6442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sp>
        <p:nvSpPr>
          <p:cNvPr id="42" name="Rectangle 41"/>
          <p:cNvSpPr/>
          <p:nvPr/>
        </p:nvSpPr>
        <p:spPr>
          <a:xfrm>
            <a:off x="2915919" y="3276600"/>
            <a:ext cx="2799081" cy="6650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Microkernel</a:t>
            </a:r>
            <a:endParaRPr lang="en-US" sz="2800" dirty="0"/>
          </a:p>
        </p:txBody>
      </p:sp>
      <p:sp>
        <p:nvSpPr>
          <p:cNvPr id="43" name="Down Arrow 42"/>
          <p:cNvSpPr/>
          <p:nvPr/>
        </p:nvSpPr>
        <p:spPr>
          <a:xfrm>
            <a:off x="4953000" y="3962400"/>
            <a:ext cx="304800" cy="685800"/>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4" name="Up Arrow 43"/>
          <p:cNvSpPr/>
          <p:nvPr/>
        </p:nvSpPr>
        <p:spPr>
          <a:xfrm>
            <a:off x="3276600" y="4038600"/>
            <a:ext cx="304800" cy="609600"/>
          </a:xfrm>
          <a:prstGeom prst="up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19400" y="5562600"/>
            <a:ext cx="29718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Hardware</a:t>
            </a:r>
            <a:endParaRPr lang="en-US" sz="2800" dirty="0"/>
          </a:p>
        </p:txBody>
      </p:sp>
      <p:sp>
        <p:nvSpPr>
          <p:cNvPr id="23" name="Title 1"/>
          <p:cNvSpPr>
            <a:spLocks noGrp="1"/>
          </p:cNvSpPr>
          <p:nvPr>
            <p:ph type="title"/>
          </p:nvPr>
        </p:nvSpPr>
        <p:spPr>
          <a:xfrm>
            <a:off x="304800" y="274638"/>
            <a:ext cx="8610600" cy="1143000"/>
          </a:xfrm>
        </p:spPr>
        <p:txBody>
          <a:bodyPr>
            <a:normAutofit/>
          </a:bodyPr>
          <a:lstStyle/>
          <a:p>
            <a:r>
              <a:rPr lang="en-US" sz="6000" b="1" dirty="0" smtClean="0">
                <a:solidFill>
                  <a:srgbClr val="CCFF66"/>
                </a:solidFill>
              </a:rPr>
              <a:t>End-to-End Safe Systems</a:t>
            </a:r>
            <a:endParaRPr lang="en-US" sz="6000" b="1" dirty="0">
              <a:solidFill>
                <a:srgbClr val="CCFF66"/>
              </a:solidFill>
            </a:endParaRPr>
          </a:p>
        </p:txBody>
      </p:sp>
      <p:sp>
        <p:nvSpPr>
          <p:cNvPr id="17" name="Slide Number Placeholder 16"/>
          <p:cNvSpPr>
            <a:spLocks noGrp="1"/>
          </p:cNvSpPr>
          <p:nvPr>
            <p:ph type="sldNum" sz="quarter" idx="12"/>
          </p:nvPr>
        </p:nvSpPr>
        <p:spPr/>
        <p:txBody>
          <a:bodyPr/>
          <a:lstStyle/>
          <a:p>
            <a:fld id="{564B49AE-0108-471B-9842-CBF24D3AA399}" type="slidenum">
              <a:rPr lang="en-US" smtClean="0"/>
              <a:pPr/>
              <a:t>8</a:t>
            </a:fld>
            <a:endParaRPr lang="en-US"/>
          </a:p>
        </p:txBody>
      </p:sp>
      <p:sp>
        <p:nvSpPr>
          <p:cNvPr id="18" name="Rectangle 17"/>
          <p:cNvSpPr/>
          <p:nvPr/>
        </p:nvSpPr>
        <p:spPr>
          <a:xfrm>
            <a:off x="2819400" y="4648200"/>
            <a:ext cx="2971800" cy="914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smtClean="0"/>
              <a:t>Verified code</a:t>
            </a:r>
          </a:p>
          <a:p>
            <a:pPr algn="ctr"/>
            <a:r>
              <a:rPr lang="en-US" sz="2000" dirty="0" smtClean="0"/>
              <a:t>(GC, stacks, drivers, …)</a:t>
            </a:r>
          </a:p>
        </p:txBody>
      </p:sp>
      <p:sp>
        <p:nvSpPr>
          <p:cNvPr id="19" name="Up Arrow 18"/>
          <p:cNvSpPr/>
          <p:nvPr/>
        </p:nvSpPr>
        <p:spPr>
          <a:xfrm>
            <a:off x="3276600" y="4038600"/>
            <a:ext cx="304800" cy="609600"/>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1000" y="4495800"/>
            <a:ext cx="1905000" cy="1200329"/>
          </a:xfrm>
          <a:prstGeom prst="rect">
            <a:avLst/>
          </a:prstGeom>
          <a:noFill/>
        </p:spPr>
        <p:txBody>
          <a:bodyPr wrap="square" rtlCol="0">
            <a:spAutoFit/>
          </a:bodyPr>
          <a:lstStyle/>
          <a:p>
            <a:r>
              <a:rPr lang="en-US" sz="3600" dirty="0" smtClean="0">
                <a:solidFill>
                  <a:schemeClr val="bg2"/>
                </a:solidFill>
              </a:rPr>
              <a:t>What we want</a:t>
            </a:r>
            <a:endParaRPr lang="en-US" sz="36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81000" y="4267200"/>
            <a:ext cx="3429000"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Verified</a:t>
            </a:r>
            <a:endParaRPr lang="en-US" sz="2400" dirty="0"/>
          </a:p>
        </p:txBody>
      </p:sp>
      <p:sp>
        <p:nvSpPr>
          <p:cNvPr id="28" name="Rectangle 27"/>
          <p:cNvSpPr/>
          <p:nvPr/>
        </p:nvSpPr>
        <p:spPr>
          <a:xfrm>
            <a:off x="381000" y="1524000"/>
            <a:ext cx="3429000" cy="266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1"/>
          <a:lstStyle/>
          <a:p>
            <a:pPr algn="ctr"/>
            <a:r>
              <a:rPr lang="en-US" sz="2400" dirty="0" smtClean="0"/>
              <a:t>Type-checked</a:t>
            </a:r>
            <a:endParaRPr lang="en-US" sz="2400" dirty="0"/>
          </a:p>
        </p:txBody>
      </p:sp>
      <p:sp>
        <p:nvSpPr>
          <p:cNvPr id="4" name="Title 3"/>
          <p:cNvSpPr>
            <a:spLocks noGrp="1"/>
          </p:cNvSpPr>
          <p:nvPr>
            <p:ph type="title"/>
          </p:nvPr>
        </p:nvSpPr>
        <p:spPr>
          <a:xfrm>
            <a:off x="228600" y="274638"/>
            <a:ext cx="8610600" cy="1143000"/>
          </a:xfrm>
        </p:spPr>
        <p:txBody>
          <a:bodyPr>
            <a:noAutofit/>
          </a:bodyPr>
          <a:lstStyle/>
          <a:p>
            <a:pPr>
              <a:tabLst>
                <a:tab pos="4392613" algn="l"/>
              </a:tabLst>
            </a:pPr>
            <a:r>
              <a:rPr lang="en-US" sz="6000" b="1" dirty="0" smtClean="0">
                <a:solidFill>
                  <a:srgbClr val="CCFF66"/>
                </a:solidFill>
              </a:rPr>
              <a:t>Verve, a Type-Safe OS</a:t>
            </a:r>
            <a:endParaRPr lang="en-US" sz="6000" b="1" dirty="0">
              <a:solidFill>
                <a:srgbClr val="CCFF66"/>
              </a:solidFill>
            </a:endParaRPr>
          </a:p>
        </p:txBody>
      </p:sp>
      <p:sp>
        <p:nvSpPr>
          <p:cNvPr id="6" name="Footer Placeholder 5"/>
          <p:cNvSpPr>
            <a:spLocks noGrp="1"/>
          </p:cNvSpPr>
          <p:nvPr>
            <p:ph type="ftr" sz="quarter" idx="11"/>
          </p:nvPr>
        </p:nvSpPr>
        <p:spPr/>
        <p:txBody>
          <a:bodyPr/>
          <a:lstStyle/>
          <a:p>
            <a:r>
              <a:rPr lang="en-US" dirty="0" smtClean="0"/>
              <a:t>Safe to the Last Instruction / Jean Yang</a:t>
            </a:r>
            <a:endParaRPr lang="en-US" dirty="0"/>
          </a:p>
        </p:txBody>
      </p:sp>
      <p:sp>
        <p:nvSpPr>
          <p:cNvPr id="13" name="Content Placeholder 5"/>
          <p:cNvSpPr>
            <a:spLocks noGrp="1"/>
          </p:cNvSpPr>
          <p:nvPr>
            <p:ph sz="quarter" idx="4294967295"/>
          </p:nvPr>
        </p:nvSpPr>
        <p:spPr>
          <a:xfrm>
            <a:off x="4038600" y="1524000"/>
            <a:ext cx="4800600" cy="4419600"/>
          </a:xfrm>
          <a:prstGeom prst="rect">
            <a:avLst/>
          </a:prstGeom>
          <a:ln>
            <a:noFill/>
          </a:ln>
        </p:spPr>
        <p:txBody>
          <a:bodyPr>
            <a:noAutofit/>
          </a:bodyPr>
          <a:lstStyle/>
          <a:p>
            <a:r>
              <a:rPr lang="en-US" sz="3600" dirty="0" smtClean="0">
                <a:solidFill>
                  <a:schemeClr val="bg2"/>
                </a:solidFill>
              </a:rPr>
              <a:t>Verify </a:t>
            </a:r>
            <a:r>
              <a:rPr lang="en-US" sz="3600" b="1" dirty="0" smtClean="0">
                <a:solidFill>
                  <a:srgbClr val="CCFF66"/>
                </a:solidFill>
              </a:rPr>
              <a:t>partial correctness </a:t>
            </a:r>
            <a:r>
              <a:rPr lang="en-US" sz="3600" dirty="0" smtClean="0">
                <a:solidFill>
                  <a:schemeClr val="bg2"/>
                </a:solidFill>
              </a:rPr>
              <a:t>of low-level </a:t>
            </a:r>
            <a:r>
              <a:rPr lang="en-US" sz="3600" b="1" dirty="0" smtClean="0">
                <a:solidFill>
                  <a:srgbClr val="CCFF66"/>
                </a:solidFill>
              </a:rPr>
              <a:t>Nucleus</a:t>
            </a:r>
            <a:r>
              <a:rPr lang="en-US" sz="3600" dirty="0" smtClean="0">
                <a:solidFill>
                  <a:schemeClr val="accent1"/>
                </a:solidFill>
              </a:rPr>
              <a:t> </a:t>
            </a:r>
            <a:r>
              <a:rPr lang="en-US" sz="3600" dirty="0" smtClean="0">
                <a:solidFill>
                  <a:schemeClr val="bg2"/>
                </a:solidFill>
              </a:rPr>
              <a:t>using Hoare logic based on a </a:t>
            </a:r>
            <a:r>
              <a:rPr lang="en-US" sz="3600" b="1" dirty="0" smtClean="0">
                <a:solidFill>
                  <a:srgbClr val="CCFF66"/>
                </a:solidFill>
              </a:rPr>
              <a:t>hardware spec</a:t>
            </a:r>
            <a:r>
              <a:rPr lang="en-US" sz="3600" dirty="0" smtClean="0">
                <a:solidFill>
                  <a:schemeClr val="accent1"/>
                </a:solidFill>
              </a:rPr>
              <a:t>.</a:t>
            </a:r>
          </a:p>
          <a:p>
            <a:r>
              <a:rPr lang="en-US" sz="3600" dirty="0" smtClean="0">
                <a:solidFill>
                  <a:schemeClr val="bg2"/>
                </a:solidFill>
              </a:rPr>
              <a:t>Verify an</a:t>
            </a:r>
            <a:r>
              <a:rPr lang="en-US" sz="3600" b="1" dirty="0" smtClean="0">
                <a:solidFill>
                  <a:srgbClr val="CCFF66"/>
                </a:solidFill>
              </a:rPr>
              <a:t> interface to typed assembly </a:t>
            </a:r>
            <a:r>
              <a:rPr lang="en-US" sz="3600" dirty="0" smtClean="0">
                <a:solidFill>
                  <a:schemeClr val="bg2"/>
                </a:solidFill>
              </a:rPr>
              <a:t>for end-to-end safety</a:t>
            </a:r>
            <a:r>
              <a:rPr lang="en-US" sz="3600" dirty="0" smtClean="0">
                <a:solidFill>
                  <a:schemeClr val="accent1"/>
                </a:solidFill>
              </a:rPr>
              <a:t>.</a:t>
            </a:r>
          </a:p>
        </p:txBody>
      </p:sp>
      <p:sp>
        <p:nvSpPr>
          <p:cNvPr id="14" name="Rectangle 13"/>
          <p:cNvSpPr/>
          <p:nvPr/>
        </p:nvSpPr>
        <p:spPr>
          <a:xfrm>
            <a:off x="457200" y="4800600"/>
            <a:ext cx="2895600" cy="10668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smtClean="0"/>
              <a:t>Nucleus</a:t>
            </a:r>
            <a:endParaRPr lang="en-US" sz="2800" dirty="0"/>
          </a:p>
        </p:txBody>
      </p:sp>
      <p:sp>
        <p:nvSpPr>
          <p:cNvPr id="15" name="Rectangle 14"/>
          <p:cNvSpPr/>
          <p:nvPr/>
        </p:nvSpPr>
        <p:spPr>
          <a:xfrm>
            <a:off x="457200" y="1600200"/>
            <a:ext cx="2895600" cy="25146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16" name="Rectangle 15"/>
          <p:cNvSpPr/>
          <p:nvPr/>
        </p:nvSpPr>
        <p:spPr>
          <a:xfrm>
            <a:off x="1905000" y="2514600"/>
            <a:ext cx="13716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File System</a:t>
            </a:r>
            <a:endParaRPr lang="en-US" sz="2800" dirty="0"/>
          </a:p>
        </p:txBody>
      </p:sp>
      <p:sp>
        <p:nvSpPr>
          <p:cNvPr id="17" name="Rectangle 16"/>
          <p:cNvSpPr/>
          <p:nvPr/>
        </p:nvSpPr>
        <p:spPr>
          <a:xfrm>
            <a:off x="533400" y="2514600"/>
            <a:ext cx="12954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Drivers</a:t>
            </a:r>
            <a:endParaRPr lang="en-US" sz="2800" dirty="0"/>
          </a:p>
        </p:txBody>
      </p:sp>
      <p:sp>
        <p:nvSpPr>
          <p:cNvPr id="18" name="Rectangle 17"/>
          <p:cNvSpPr/>
          <p:nvPr/>
        </p:nvSpPr>
        <p:spPr>
          <a:xfrm>
            <a:off x="533400" y="1676400"/>
            <a:ext cx="2743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endParaRPr lang="en-US" sz="2800" dirty="0"/>
          </a:p>
        </p:txBody>
      </p:sp>
      <p:sp>
        <p:nvSpPr>
          <p:cNvPr id="20" name="Rectangle 19"/>
          <p:cNvSpPr/>
          <p:nvPr/>
        </p:nvSpPr>
        <p:spPr>
          <a:xfrm>
            <a:off x="533400" y="3429000"/>
            <a:ext cx="27432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Microkernel</a:t>
            </a:r>
            <a:endParaRPr lang="en-US" sz="2800" dirty="0"/>
          </a:p>
        </p:txBody>
      </p:sp>
      <p:sp>
        <p:nvSpPr>
          <p:cNvPr id="21" name="Down Arrow 20"/>
          <p:cNvSpPr/>
          <p:nvPr/>
        </p:nvSpPr>
        <p:spPr>
          <a:xfrm>
            <a:off x="2590800" y="4114800"/>
            <a:ext cx="304800" cy="685800"/>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9" name="Up Arrow 28"/>
          <p:cNvSpPr/>
          <p:nvPr/>
        </p:nvSpPr>
        <p:spPr>
          <a:xfrm>
            <a:off x="990600" y="4114800"/>
            <a:ext cx="304800" cy="685800"/>
          </a:xfrm>
          <a:prstGeom prst="upArrow">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57200" y="58674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Hardware specification</a:t>
            </a:r>
            <a:endParaRPr lang="en-US" sz="2000" dirty="0"/>
          </a:p>
        </p:txBody>
      </p:sp>
      <p:sp>
        <p:nvSpPr>
          <p:cNvPr id="31" name="Rectangle 30"/>
          <p:cNvSpPr/>
          <p:nvPr/>
        </p:nvSpPr>
        <p:spPr>
          <a:xfrm>
            <a:off x="457200" y="4343400"/>
            <a:ext cx="2895600" cy="2286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smtClean="0"/>
              <a:t>Interface specification</a:t>
            </a:r>
            <a:endParaRPr lang="en-US" sz="2000" dirty="0"/>
          </a:p>
        </p:txBody>
      </p:sp>
      <p:sp>
        <p:nvSpPr>
          <p:cNvPr id="19" name="Slide Number Placeholder 18"/>
          <p:cNvSpPr>
            <a:spLocks noGrp="1"/>
          </p:cNvSpPr>
          <p:nvPr>
            <p:ph type="sldNum" sz="quarter" idx="12"/>
          </p:nvPr>
        </p:nvSpPr>
        <p:spPr/>
        <p:txBody>
          <a:bodyPr/>
          <a:lstStyle/>
          <a:p>
            <a:fld id="{564B49AE-0108-471B-9842-CBF24D3AA39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14" grpId="0" animBg="1"/>
      <p:bldP spid="15" grpId="0" animBg="1"/>
      <p:bldP spid="16" grpId="0" animBg="1"/>
      <p:bldP spid="17" grpId="0" animBg="1"/>
      <p:bldP spid="18" grpId="0" animBg="1"/>
      <p:bldP spid="20" grpId="0" animBg="1"/>
      <p:bldP spid="21" grpId="0" animBg="1"/>
      <p:bldP spid="29" grpId="0" animBg="1"/>
      <p:bldP spid="31"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18583</TotalTime>
  <Words>2467</Words>
  <Application>Microsoft Office PowerPoint</Application>
  <PresentationFormat>On-screen Show (4:3)</PresentationFormat>
  <Paragraphs>346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Safe to the Last Instruction: Automated Verification of a Type-Safe Operating System</vt:lpstr>
      <vt:lpstr>Safe to the Last Instruction: Automated Verification of a Type-Safe Operating System</vt:lpstr>
      <vt:lpstr>Slide 3</vt:lpstr>
      <vt:lpstr>Slide 4</vt:lpstr>
      <vt:lpstr>Slide 5</vt:lpstr>
      <vt:lpstr>Slide 6</vt:lpstr>
      <vt:lpstr>Previously: “Safe” Systems</vt:lpstr>
      <vt:lpstr>End-to-End Safe Systems</vt:lpstr>
      <vt:lpstr>Verve, a Type-Safe OS</vt:lpstr>
      <vt:lpstr>The Verve Nucleus</vt:lpstr>
      <vt:lpstr>Thread Context Invariant</vt:lpstr>
      <vt:lpstr>“Load” Specification</vt:lpstr>
      <vt:lpstr>Assembling Verve</vt:lpstr>
      <vt:lpstr>Boogie to x86</vt:lpstr>
      <vt:lpstr>Building Verve</vt:lpstr>
      <vt:lpstr>Verve Performance</vt:lpstr>
      <vt:lpstr>Low Annotation Burden</vt:lpstr>
      <vt:lpstr>Verve vs. SeL4?</vt:lpstr>
      <vt:lpstr>Contributions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Yang</dc:creator>
  <cp:lastModifiedBy>jeanyang</cp:lastModifiedBy>
  <cp:revision>2829</cp:revision>
  <cp:lastPrinted>2010-06-04T02:46:17Z</cp:lastPrinted>
  <dcterms:created xsi:type="dcterms:W3CDTF">2009-09-09T16:29:28Z</dcterms:created>
  <dcterms:modified xsi:type="dcterms:W3CDTF">2010-06-08T01:37:24Z</dcterms:modified>
</cp:coreProperties>
</file>