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sldIdLst>
    <p:sldId id="308" r:id="rId2"/>
    <p:sldId id="452" r:id="rId3"/>
    <p:sldId id="451" r:id="rId4"/>
    <p:sldId id="480" r:id="rId5"/>
    <p:sldId id="481" r:id="rId6"/>
    <p:sldId id="458" r:id="rId7"/>
    <p:sldId id="469" r:id="rId8"/>
    <p:sldId id="423" r:id="rId9"/>
    <p:sldId id="425" r:id="rId10"/>
    <p:sldId id="482" r:id="rId11"/>
    <p:sldId id="427" r:id="rId12"/>
    <p:sldId id="483" r:id="rId13"/>
    <p:sldId id="484" r:id="rId14"/>
    <p:sldId id="485" r:id="rId15"/>
    <p:sldId id="426" r:id="rId16"/>
    <p:sldId id="486" r:id="rId17"/>
    <p:sldId id="429" r:id="rId18"/>
    <p:sldId id="487" r:id="rId19"/>
    <p:sldId id="488" r:id="rId20"/>
    <p:sldId id="474" r:id="rId21"/>
    <p:sldId id="453" r:id="rId22"/>
    <p:sldId id="473" r:id="rId23"/>
    <p:sldId id="476" r:id="rId24"/>
    <p:sldId id="477" r:id="rId25"/>
    <p:sldId id="454" r:id="rId26"/>
    <p:sldId id="479" r:id="rId27"/>
    <p:sldId id="465" r:id="rId28"/>
  </p:sldIdLst>
  <p:sldSz cx="14630400" cy="8229600"/>
  <p:notesSz cx="6858000" cy="9144000"/>
  <p:defaultTextStyle>
    <a:defPPr>
      <a:defRPr lang="es-E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592">
          <p15:clr>
            <a:srgbClr val="A4A3A4"/>
          </p15:clr>
        </p15:guide>
        <p15:guide id="4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1F1F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74" autoAdjust="0"/>
    <p:restoredTop sz="82323" autoAdjust="0"/>
  </p:normalViewPr>
  <p:slideViewPr>
    <p:cSldViewPr>
      <p:cViewPr varScale="1">
        <p:scale>
          <a:sx n="59" d="100"/>
          <a:sy n="59" d="100"/>
        </p:scale>
        <p:origin x="490" y="53"/>
      </p:cViewPr>
      <p:guideLst>
        <p:guide orient="horz" pos="1620"/>
        <p:guide pos="2880"/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2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EF0CC-3B63-44DF-AB92-2EEECBE7991A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FEA5E-F7F5-4500-A602-A04F11FD58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45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3303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9945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672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01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249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507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393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184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930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058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30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890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835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721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91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74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044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646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DEDD74-D315-47F9-B0A9-FC9A4E5154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60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679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006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FEA5E-F7F5-4500-A602-A04F11FD584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29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607040" y="329567"/>
            <a:ext cx="3291840" cy="702183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31520" y="329567"/>
            <a:ext cx="9631680" cy="702183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2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15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437120" y="1920242"/>
            <a:ext cx="6461760" cy="5431155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432042" y="2609849"/>
            <a:ext cx="6466840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1522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20080" y="327662"/>
            <a:ext cx="8178800" cy="702373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31522" y="1722123"/>
            <a:ext cx="4813301" cy="562927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31/12/2015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6304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e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3.png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810.png"/><Relationship Id="rId3" Type="http://schemas.openxmlformats.org/officeDocument/2006/relationships/image" Target="../media/image650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80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6.png"/><Relationship Id="rId10" Type="http://schemas.openxmlformats.org/officeDocument/2006/relationships/image" Target="../media/image116.png"/><Relationship Id="rId19" Type="http://schemas.openxmlformats.org/officeDocument/2006/relationships/image" Target="../media/image820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930.png"/><Relationship Id="rId18" Type="http://schemas.openxmlformats.org/officeDocument/2006/relationships/image" Target="../media/image136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31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30.png"/><Relationship Id="rId5" Type="http://schemas.openxmlformats.org/officeDocument/2006/relationships/image" Target="../media/image122.png"/><Relationship Id="rId15" Type="http://schemas.openxmlformats.org/officeDocument/2006/relationships/image" Target="../media/image133.png"/><Relationship Id="rId10" Type="http://schemas.openxmlformats.org/officeDocument/2006/relationships/image" Target="../media/image129.png"/><Relationship Id="rId19" Type="http://schemas.openxmlformats.org/officeDocument/2006/relationships/image" Target="../media/image990.png"/><Relationship Id="rId4" Type="http://schemas.openxmlformats.org/officeDocument/2006/relationships/image" Target="../media/image121.png"/><Relationship Id="rId9" Type="http://schemas.openxmlformats.org/officeDocument/2006/relationships/image" Target="../media/image128.png"/><Relationship Id="rId14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43.png"/><Relationship Id="rId9" Type="http://schemas.openxmlformats.org/officeDocument/2006/relationships/image" Target="../media/image1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image" Target="../media/image153.pn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5" Type="http://schemas.openxmlformats.org/officeDocument/2006/relationships/image" Target="../media/image146.png"/><Relationship Id="rId10" Type="http://schemas.openxmlformats.org/officeDocument/2006/relationships/image" Target="../media/image142.jpeg"/><Relationship Id="rId4" Type="http://schemas.openxmlformats.org/officeDocument/2006/relationships/image" Target="../media/image154.png"/><Relationship Id="rId9" Type="http://schemas.openxmlformats.org/officeDocument/2006/relationships/image" Target="../media/image141.jpeg"/><Relationship Id="rId14" Type="http://schemas.openxmlformats.org/officeDocument/2006/relationships/image" Target="../media/image1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63.png"/><Relationship Id="rId18" Type="http://schemas.openxmlformats.org/officeDocument/2006/relationships/image" Target="../media/image160.png"/><Relationship Id="rId3" Type="http://schemas.openxmlformats.org/officeDocument/2006/relationships/image" Target="../media/image161.png"/><Relationship Id="rId21" Type="http://schemas.openxmlformats.org/officeDocument/2006/relationships/image" Target="../media/image151.pn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7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5" Type="http://schemas.openxmlformats.org/officeDocument/2006/relationships/image" Target="../media/image146.png"/><Relationship Id="rId23" Type="http://schemas.openxmlformats.org/officeDocument/2006/relationships/image" Target="../media/image168.png"/><Relationship Id="rId10" Type="http://schemas.openxmlformats.org/officeDocument/2006/relationships/image" Target="../media/image142.jpeg"/><Relationship Id="rId19" Type="http://schemas.openxmlformats.org/officeDocument/2006/relationships/image" Target="../media/image149.png"/><Relationship Id="rId4" Type="http://schemas.openxmlformats.org/officeDocument/2006/relationships/image" Target="../media/image162.png"/><Relationship Id="rId9" Type="http://schemas.openxmlformats.org/officeDocument/2006/relationships/image" Target="../media/image141.jpeg"/><Relationship Id="rId14" Type="http://schemas.openxmlformats.org/officeDocument/2006/relationships/image" Target="../media/image145.png"/><Relationship Id="rId22" Type="http://schemas.openxmlformats.org/officeDocument/2006/relationships/image" Target="../media/image1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70.png"/><Relationship Id="rId3" Type="http://schemas.openxmlformats.org/officeDocument/2006/relationships/image" Target="../media/image169.png"/><Relationship Id="rId7" Type="http://schemas.openxmlformats.org/officeDocument/2006/relationships/image" Target="../media/image164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20.png"/><Relationship Id="rId5" Type="http://schemas.openxmlformats.org/officeDocument/2006/relationships/image" Target="../media/image158.png"/><Relationship Id="rId10" Type="http://schemas.openxmlformats.org/officeDocument/2006/relationships/image" Target="../media/image166.png"/><Relationship Id="rId4" Type="http://schemas.openxmlformats.org/officeDocument/2006/relationships/image" Target="../media/image157.png"/><Relationship Id="rId9" Type="http://schemas.openxmlformats.org/officeDocument/2006/relationships/image" Target="../media/image1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4080" y="737592"/>
            <a:ext cx="14523928" cy="51054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smtClean="0"/>
              <a:t>Learning and Improving Visual Realism</a:t>
            </a:r>
          </a:p>
          <a:p>
            <a:r>
              <a:rPr lang="en-US" sz="6600" dirty="0"/>
              <a:t>i</a:t>
            </a:r>
            <a:r>
              <a:rPr lang="en-US" sz="6600" dirty="0" smtClean="0"/>
              <a:t>n Image Compositing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520" y="4906888"/>
            <a:ext cx="14630400" cy="1295400"/>
          </a:xfrm>
          <a:prstGeom prst="rect">
            <a:avLst/>
          </a:prstGeom>
        </p:spPr>
        <p:txBody>
          <a:bodyPr vert="horz" lIns="130622" tIns="65311" rIns="130622" bIns="65311" rtlCol="0">
            <a:normAutofit fontScale="92500" lnSpcReduction="20000"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4800" i="1" dirty="0">
                <a:latin typeface="+mj-lt"/>
                <a:ea typeface="+mj-ea"/>
                <a:cs typeface="+mj-cs"/>
              </a:rPr>
              <a:t>Jun-Yan </a:t>
            </a:r>
            <a:r>
              <a:rPr lang="en-US" sz="4800" i="1" dirty="0" smtClean="0">
                <a:latin typeface="+mj-lt"/>
                <a:ea typeface="+mj-ea"/>
                <a:cs typeface="+mj-cs"/>
              </a:rPr>
              <a:t>Zhu</a:t>
            </a:r>
            <a:r>
              <a:rPr lang="en-US" sz="4800" i="1" baseline="30000" dirty="0" smtClean="0">
                <a:latin typeface="+mj-lt"/>
                <a:ea typeface="+mj-ea"/>
                <a:cs typeface="+mj-cs"/>
              </a:rPr>
              <a:t>1</a:t>
            </a:r>
            <a:r>
              <a:rPr lang="en-US" sz="4800" i="1" dirty="0" smtClean="0">
                <a:latin typeface="+mj-lt"/>
                <a:ea typeface="+mj-ea"/>
                <a:cs typeface="+mj-cs"/>
              </a:rPr>
              <a:t>    Philipp </a:t>
            </a:r>
            <a:r>
              <a:rPr lang="en-US" sz="4800" i="1" dirty="0">
                <a:latin typeface="+mj-lt"/>
                <a:ea typeface="+mj-ea"/>
                <a:cs typeface="+mj-cs"/>
              </a:rPr>
              <a:t>Krähenbühl</a:t>
            </a:r>
            <a:r>
              <a:rPr lang="en-US" sz="4800" i="1" baseline="30000" dirty="0" smtClean="0">
                <a:latin typeface="+mj-lt"/>
                <a:ea typeface="+mj-ea"/>
                <a:cs typeface="+mj-cs"/>
              </a:rPr>
              <a:t>1</a:t>
            </a:r>
            <a:r>
              <a:rPr lang="en-US" sz="4800" i="1" dirty="0" smtClean="0"/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4800" i="1" dirty="0" smtClean="0"/>
              <a:t>Eli </a:t>
            </a:r>
            <a:r>
              <a:rPr lang="en-US" sz="4800" i="1" dirty="0"/>
              <a:t>Shechtman</a:t>
            </a:r>
            <a:r>
              <a:rPr lang="en-US" sz="4800" i="1" baseline="30000" dirty="0"/>
              <a:t>2</a:t>
            </a:r>
            <a:r>
              <a:rPr lang="en-US" sz="4800" i="1" dirty="0"/>
              <a:t> </a:t>
            </a:r>
            <a:r>
              <a:rPr lang="en-US" sz="4800" i="1" dirty="0" smtClean="0"/>
              <a:t>        </a:t>
            </a:r>
            <a:r>
              <a:rPr lang="en-US" sz="4800" i="1" dirty="0" smtClean="0">
                <a:latin typeface="+mj-lt"/>
                <a:ea typeface="+mj-ea"/>
                <a:cs typeface="+mj-cs"/>
              </a:rPr>
              <a:t>Alexei </a:t>
            </a:r>
            <a:r>
              <a:rPr lang="en-US" sz="4800" i="1" dirty="0">
                <a:latin typeface="+mj-lt"/>
                <a:ea typeface="+mj-ea"/>
                <a:cs typeface="+mj-cs"/>
              </a:rPr>
              <a:t>A. </a:t>
            </a:r>
            <a:r>
              <a:rPr lang="en-US" sz="4800" i="1" dirty="0" smtClean="0">
                <a:latin typeface="+mj-lt"/>
                <a:ea typeface="+mj-ea"/>
                <a:cs typeface="+mj-cs"/>
              </a:rPr>
              <a:t>Efros</a:t>
            </a:r>
            <a:r>
              <a:rPr lang="en-US" sz="4800" i="1" baseline="30000" dirty="0" smtClean="0">
                <a:latin typeface="+mj-lt"/>
                <a:ea typeface="+mj-ea"/>
                <a:cs typeface="+mj-cs"/>
              </a:rPr>
              <a:t>1</a:t>
            </a:r>
            <a:endParaRPr lang="en-US" sz="4800" i="1" dirty="0" smtClean="0">
              <a:latin typeface="+mj-lt"/>
              <a:ea typeface="+mj-ea"/>
              <a:cs typeface="+mj-cs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sz="4800" i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" y="6008696"/>
            <a:ext cx="2066544" cy="2066544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0" y="6419800"/>
            <a:ext cx="14630400" cy="129540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 marL="489833" indent="-489833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1304" indent="-408194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277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8588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899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4400" i="1" dirty="0" smtClean="0">
                <a:latin typeface="+mj-lt"/>
                <a:ea typeface="+mj-ea"/>
                <a:cs typeface="+mj-cs"/>
              </a:rPr>
              <a:t>UC Berkeley</a:t>
            </a:r>
            <a:r>
              <a:rPr lang="en-US" sz="4400" i="1" baseline="30000" dirty="0" smtClean="0">
                <a:latin typeface="+mj-lt"/>
                <a:ea typeface="+mj-ea"/>
                <a:cs typeface="+mj-cs"/>
              </a:rPr>
              <a:t>1</a:t>
            </a:r>
            <a:r>
              <a:rPr lang="en-US" sz="4400" i="1" dirty="0" smtClean="0">
                <a:latin typeface="+mj-lt"/>
                <a:ea typeface="+mj-ea"/>
                <a:cs typeface="+mj-cs"/>
              </a:rPr>
              <a:t>            Adobe</a:t>
            </a:r>
            <a:r>
              <a:rPr lang="en-US" sz="4400" i="1" baseline="30000" dirty="0" smtClean="0">
                <a:latin typeface="+mj-lt"/>
                <a:ea typeface="+mj-ea"/>
                <a:cs typeface="+mj-cs"/>
              </a:rPr>
              <a:t>2</a:t>
            </a:r>
            <a:endParaRPr lang="en-US" sz="4400" i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Junyan\Desktop\inde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872" y="6011104"/>
            <a:ext cx="2064136" cy="20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98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Ranking of Negative Training </a:t>
            </a:r>
            <a:r>
              <a:rPr lang="en-US" dirty="0" smtClean="0"/>
              <a:t>Examples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5308" y="5003664"/>
            <a:ext cx="13852660" cy="2468880"/>
            <a:chOff x="375308" y="4690864"/>
            <a:chExt cx="13852660" cy="24688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08" y="4690864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392" y="4690864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76" y="4690864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5560" y="4690864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5645" y="4690864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/>
          <p:cNvGrpSpPr/>
          <p:nvPr/>
        </p:nvGrpSpPr>
        <p:grpSpPr>
          <a:xfrm>
            <a:off x="375308" y="1805609"/>
            <a:ext cx="13852660" cy="2468880"/>
            <a:chOff x="375308" y="1738536"/>
            <a:chExt cx="13852660" cy="24688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08" y="1738536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392" y="1738536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76" y="1738536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5560" y="1738536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5645" y="1738536"/>
              <a:ext cx="2652323" cy="24688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extBox 15"/>
          <p:cNvSpPr txBox="1"/>
          <p:nvPr/>
        </p:nvSpPr>
        <p:spPr>
          <a:xfrm>
            <a:off x="4355167" y="4157772"/>
            <a:ext cx="58929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Most realistic composites</a:t>
            </a:r>
            <a:endParaRPr lang="en-US" sz="3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84658" y="7470140"/>
            <a:ext cx="58339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Least realistic composites</a:t>
            </a:r>
            <a:endParaRPr lang="en-US" sz="3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0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Evaluation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79296" y="1594520"/>
            <a:ext cx="5328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Dataset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[Lalonde 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32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Efros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Task: binary 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lassification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360 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realistic photos   (natural 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images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realistic composites)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360 unrealistic 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photos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9034455"/>
                  </p:ext>
                </p:extLst>
              </p:nvPr>
            </p:nvGraphicFramePr>
            <p:xfrm>
              <a:off x="706037" y="2195236"/>
              <a:ext cx="6838206" cy="569976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5300217"/>
                    <a:gridCol w="1537989"/>
                  </a:tblGrid>
                  <a:tr h="511078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Methods without object mask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Color Palette [2] (no mask)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0.61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VGG </a:t>
                          </a:r>
                          <a:r>
                            <a:rPr lang="en-US" sz="2800" dirty="0" err="1" smtClean="0"/>
                            <a:t>Net+SVM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0.76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>
                              <a:latin typeface="Calibri" panose="020F0502020204030204" pitchFamily="34" charset="0"/>
                            </a:rPr>
                            <a:t>PlaceCNN</a:t>
                          </a:r>
                          <a:r>
                            <a:rPr lang="en-US" sz="2800" baseline="0" dirty="0" smtClean="0">
                              <a:latin typeface="Calibri" panose="020F0502020204030204" pitchFamily="34" charset="0"/>
                            </a:rPr>
                            <a:t> + 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Calibri" panose="020F0502020204030204" pitchFamily="34" charset="0"/>
                            </a:rPr>
                            <a:t>0.75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>
                              <a:latin typeface="Calibri" panose="020F0502020204030204" pitchFamily="34" charset="0"/>
                            </a:rPr>
                            <a:t>AlexNet</a:t>
                          </a:r>
                          <a:r>
                            <a:rPr lang="en-US" sz="2800" dirty="0" smtClean="0">
                              <a:latin typeface="Calibri" panose="020F0502020204030204" pitchFamily="34" charset="0"/>
                            </a:rPr>
                            <a:t> + 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Calibri" panose="020F0502020204030204" pitchFamily="34" charset="0"/>
                            </a:rPr>
                            <a:t>0.73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/>
                            <a:t>RealismCNN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0.84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/>
                            <a:t>RealismCNN</a:t>
                          </a:r>
                          <a:r>
                            <a:rPr lang="en-US" sz="2800" baseline="0" dirty="0" smtClean="0"/>
                            <a:t> + 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𝟖𝟖</m:t>
                                </m:r>
                              </m:oMath>
                            </m:oMathPara>
                          </a14:m>
                          <a:endParaRPr lang="en-US" sz="28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Human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0.91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 gridSpan="2">
                      <a:txBody>
                        <a:bodyPr/>
                        <a:lstStyle/>
                        <a:p>
                          <a:pPr marL="0" marR="0" indent="0" algn="ctr" defTabSz="14630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kern="120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Methods using object mask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/>
                            <a:t>Reinhard</a:t>
                          </a:r>
                          <a:r>
                            <a:rPr lang="en-US" sz="2800" dirty="0" smtClean="0"/>
                            <a:t> et al. [2]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0.66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1078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Lalonde and </a:t>
                          </a:r>
                          <a:r>
                            <a:rPr lang="en-US" sz="2800" dirty="0" err="1" smtClean="0"/>
                            <a:t>Efros</a:t>
                          </a:r>
                          <a:r>
                            <a:rPr lang="en-US" sz="2800" baseline="0" dirty="0" smtClean="0"/>
                            <a:t> [1] (with mask) 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dirty="0" smtClean="0">
                                    <a:latin typeface="Cambria Math" panose="02040503050406030204" pitchFamily="18" charset="0"/>
                                  </a:rPr>
                                  <m:t>0.81</m:t>
                                </m:r>
                              </m:oMath>
                            </m:oMathPara>
                          </a14:m>
                          <a:endParaRPr lang="en-US" sz="2800" b="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59034455"/>
                  </p:ext>
                </p:extLst>
              </p:nvPr>
            </p:nvGraphicFramePr>
            <p:xfrm>
              <a:off x="706037" y="2195236"/>
              <a:ext cx="6838206" cy="569976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5300217"/>
                    <a:gridCol w="1537989"/>
                  </a:tblGrid>
                  <a:tr h="51816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/>
                            <a:t>Methods without object mask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Color Palette [2] (no mask)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44269" t="-110588" r="-791" b="-934118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VGG </a:t>
                          </a:r>
                          <a:r>
                            <a:rPr lang="en-US" sz="2800" dirty="0" err="1" smtClean="0"/>
                            <a:t>Net+SVM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44269" t="-210588" r="-791" b="-834118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>
                              <a:latin typeface="Calibri" panose="020F0502020204030204" pitchFamily="34" charset="0"/>
                            </a:rPr>
                            <a:t>PlaceCNN</a:t>
                          </a:r>
                          <a:r>
                            <a:rPr lang="en-US" sz="2800" baseline="0" dirty="0" smtClean="0">
                              <a:latin typeface="Calibri" panose="020F0502020204030204" pitchFamily="34" charset="0"/>
                            </a:rPr>
                            <a:t> + 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Calibri" panose="020F0502020204030204" pitchFamily="34" charset="0"/>
                            </a:rPr>
                            <a:t>0.75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>
                              <a:latin typeface="Calibri" panose="020F0502020204030204" pitchFamily="34" charset="0"/>
                            </a:rPr>
                            <a:t>AlexNet</a:t>
                          </a:r>
                          <a:r>
                            <a:rPr lang="en-US" sz="2800" dirty="0" smtClean="0">
                              <a:latin typeface="Calibri" panose="020F0502020204030204" pitchFamily="34" charset="0"/>
                            </a:rPr>
                            <a:t> + 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smtClean="0">
                              <a:latin typeface="Calibri" panose="020F0502020204030204" pitchFamily="34" charset="0"/>
                            </a:rPr>
                            <a:t>0.73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/>
                            <a:t>RealismCNN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44269" t="-504651" r="-791" b="-526744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/>
                            <a:t>RealismCNN</a:t>
                          </a:r>
                          <a:r>
                            <a:rPr lang="en-US" sz="2800" baseline="0" dirty="0" smtClean="0"/>
                            <a:t> + SVM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44269" t="-611765" r="-791" b="-432941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Human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44269" t="-711765" r="-791" b="-332941"/>
                          </a:stretch>
                        </a:blipFill>
                      </a:tcPr>
                    </a:tc>
                  </a:tr>
                  <a:tr h="518160">
                    <a:tc gridSpan="2">
                      <a:txBody>
                        <a:bodyPr/>
                        <a:lstStyle/>
                        <a:p>
                          <a:pPr marL="0" marR="0" indent="0" algn="ctr" defTabSz="146304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1" kern="1200" dirty="0" smtClean="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Methods using object mask</a:t>
                          </a:r>
                        </a:p>
                      </a:txBody>
                      <a:tcPr>
                        <a:solidFill>
                          <a:schemeClr val="accent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err="1" smtClean="0"/>
                            <a:t>Reinhard</a:t>
                          </a:r>
                          <a:r>
                            <a:rPr lang="en-US" sz="2800" dirty="0" smtClean="0"/>
                            <a:t> et al. [2]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44269" t="-911765" r="-791" b="-132941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dirty="0" smtClean="0"/>
                            <a:t>Lalonde and </a:t>
                          </a:r>
                          <a:r>
                            <a:rPr lang="en-US" sz="2800" dirty="0" err="1" smtClean="0"/>
                            <a:t>Efros</a:t>
                          </a:r>
                          <a:r>
                            <a:rPr lang="en-US" sz="2800" baseline="0" dirty="0" smtClean="0"/>
                            <a:t> [1] (with mask) </a:t>
                          </a:r>
                          <a:endParaRPr lang="en-US" sz="28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344269" t="-1011765" r="-791" b="-3294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extBox 7"/>
          <p:cNvSpPr txBox="1"/>
          <p:nvPr/>
        </p:nvSpPr>
        <p:spPr>
          <a:xfrm>
            <a:off x="1994304" y="1594520"/>
            <a:ext cx="4091618" cy="584775"/>
          </a:xfrm>
          <a:prstGeom prst="rect">
            <a:avLst/>
          </a:prstGeom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Area under ROC Curve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179296" y="4924108"/>
                <a:ext cx="5328592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Bells </a:t>
                </a:r>
                <a:r>
                  <a:rPr lang="en-US" sz="3200" b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and </a:t>
                </a:r>
                <a:r>
                  <a:rPr lang="en-US" sz="3200" b="1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Whistles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Indoor d</a:t>
                </a:r>
                <a:r>
                  <a:rPr lang="en-US" sz="32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ataset</a:t>
                </a:r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0.83</m:t>
                    </m:r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 err="1">
                    <a:latin typeface="Calibri" panose="020F0502020204030204" pitchFamily="34" charset="0"/>
                    <a:cs typeface="Times New Roman" panose="02020603050405020304" pitchFamily="18" charset="0"/>
                  </a:rPr>
                  <a:t>RealismCNN</a:t>
                </a:r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Object </a:t>
                </a:r>
                <a:r>
                  <a:rPr lang="en-US" sz="32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proposals </a:t>
                </a:r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vs. </a:t>
                </a:r>
                <a:r>
                  <a:rPr lang="en-US" sz="3200" dirty="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annotated segments</a:t>
                </a:r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0.84</m:t>
                    </m:r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vs.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0.88</m:t>
                    </m:r>
                  </m:oMath>
                </a14:m>
                <a:r>
                  <a:rPr lang="en-US" sz="32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(with SVM)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9296" y="4924108"/>
                <a:ext cx="5328592" cy="3046988"/>
              </a:xfrm>
              <a:prstGeom prst="rect">
                <a:avLst/>
              </a:prstGeom>
              <a:blipFill rotWithShape="0">
                <a:blip r:embed="rId4"/>
                <a:stretch>
                  <a:fillRect l="-2975" t="-2600" b="-5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208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8524" y="7465529"/>
            <a:ext cx="11868399" cy="615775"/>
          </a:xfrm>
          <a:prstGeom prst="rect">
            <a:avLst/>
          </a:prstGeom>
          <a:solidFill>
            <a:sysClr val="window" lastClr="FFFFFF"/>
          </a:solidFill>
          <a:ln w="57150" cap="rnd" cmpd="sng" algn="ctr">
            <a:solidFill>
              <a:schemeClr val="tx1"/>
            </a:solidFill>
            <a:prstDash val="solid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defPPr>
              <a:defRPr lang="en-GB"/>
            </a:defPPr>
            <a:lvl1pPr algn="ctr" defTabSz="93736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 sz="1846" kern="0">
                <a:solidFill>
                  <a:schemeClr val="tx1"/>
                </a:solidFill>
                <a:latin typeface="Adobe Garamond Pro" panose="02020502060506020403" pitchFamily="18" charset="0"/>
              </a:defRPr>
            </a:lvl1pPr>
          </a:lstStyle>
          <a:p>
            <a:r>
              <a:rPr lang="en-US" sz="3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3000" dirty="0">
                <a:latin typeface="Calibri" panose="020F0502020204030204" pitchFamily="34" charset="0"/>
              </a:rPr>
              <a:t>: unrealistic composite, </a:t>
            </a:r>
            <a:r>
              <a:rPr lang="en-US" sz="3000" b="1" dirty="0">
                <a:solidFill>
                  <a:srgbClr val="92D050"/>
                </a:solidFill>
                <a:latin typeface="Calibri" panose="020F0502020204030204" pitchFamily="34" charset="0"/>
              </a:rPr>
              <a:t>Green</a:t>
            </a:r>
            <a:r>
              <a:rPr lang="en-US" sz="3000" dirty="0">
                <a:latin typeface="Calibri" panose="020F0502020204030204" pitchFamily="34" charset="0"/>
              </a:rPr>
              <a:t>: realistic composite,  </a:t>
            </a:r>
            <a:r>
              <a:rPr lang="en-US" sz="3000" b="1" dirty="0">
                <a:solidFill>
                  <a:srgbClr val="0070C0"/>
                </a:solidFill>
                <a:latin typeface="Calibri" panose="020F0502020204030204" pitchFamily="34" charset="0"/>
              </a:rPr>
              <a:t>Blue</a:t>
            </a:r>
            <a:r>
              <a:rPr lang="en-US" sz="3000" dirty="0">
                <a:latin typeface="Calibri" panose="020F0502020204030204" pitchFamily="34" charset="0"/>
              </a:rPr>
              <a:t>: natural image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76200" y="2396872"/>
            <a:ext cx="13855652" cy="1645920"/>
            <a:chOff x="76200" y="2252856"/>
            <a:chExt cx="13855652" cy="164592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76200" y="2427744"/>
              <a:ext cx="2118348" cy="1296144"/>
            </a:xfrm>
            <a:prstGeom prst="rect">
              <a:avLst/>
            </a:prstGeom>
          </p:spPr>
          <p:txBody>
            <a:bodyPr vert="horz" lIns="146304" tIns="73152" rIns="146304" bIns="73152" rtlCol="0" anchor="ctr">
              <a:normAutofit/>
            </a:bodyPr>
            <a:lstStyle>
              <a:lvl1pPr algn="ctr" defTabSz="1463040" rtl="0" eaLnBrk="1" latinLnBrk="0" hangingPunct="1">
                <a:spcBef>
                  <a:spcPct val="0"/>
                </a:spcBef>
                <a:buNone/>
                <a:defRPr sz="7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85000"/>
                </a:lnSpc>
                <a:spcBef>
                  <a:spcPts val="0"/>
                </a:spcBef>
              </a:pPr>
              <a:r>
                <a:rPr lang="en-US" sz="3200" dirty="0" smtClean="0">
                  <a:latin typeface="Calibri" panose="020F0502020204030204" pitchFamily="34" charset="0"/>
                  <a:cs typeface="Times New Roman" pitchFamily="18" charset="0"/>
                </a:rPr>
                <a:t>Snowy</a:t>
              </a:r>
            </a:p>
            <a:p>
              <a:pPr>
                <a:lnSpc>
                  <a:spcPct val="85000"/>
                </a:lnSpc>
                <a:spcBef>
                  <a:spcPts val="0"/>
                </a:spcBef>
              </a:pPr>
              <a:r>
                <a:rPr lang="en-US" sz="3200" dirty="0" smtClean="0">
                  <a:latin typeface="Calibri" panose="020F0502020204030204" pitchFamily="34" charset="0"/>
                  <a:cs typeface="Times New Roman" pitchFamily="18" charset="0"/>
                </a:rPr>
                <a:t>Mountain</a:t>
              </a:r>
              <a:endParaRPr lang="en-US" sz="3200" dirty="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pic>
          <p:nvPicPr>
            <p:cNvPr id="9" name="Picture 8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9433" y="2252856"/>
              <a:ext cx="2057400" cy="16459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302" y="2252856"/>
              <a:ext cx="2057400" cy="164592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452" y="2252856"/>
              <a:ext cx="2057400" cy="164592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715" y="2252856"/>
              <a:ext cx="2057400" cy="164592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584" y="2252856"/>
              <a:ext cx="2057400" cy="1645920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6371012" y="3007236"/>
              <a:ext cx="914400" cy="137160"/>
              <a:chOff x="10250428" y="2508736"/>
              <a:chExt cx="560885" cy="87923"/>
            </a:xfrm>
          </p:grpSpPr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10250428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10486909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10723390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199004" y="5770984"/>
            <a:ext cx="13733457" cy="1645920"/>
            <a:chOff x="199004" y="5770984"/>
            <a:chExt cx="13733457" cy="164592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99004" y="5945872"/>
              <a:ext cx="1856812" cy="1296144"/>
            </a:xfrm>
            <a:prstGeom prst="rect">
              <a:avLst/>
            </a:prstGeom>
          </p:spPr>
          <p:txBody>
            <a:bodyPr vert="horz" lIns="146304" tIns="73152" rIns="146304" bIns="73152" rtlCol="0" anchor="ctr">
              <a:normAutofit/>
            </a:bodyPr>
            <a:lstStyle>
              <a:lvl1pPr algn="ctr" defTabSz="1463040" rtl="0" eaLnBrk="1" latinLnBrk="0" hangingPunct="1">
                <a:spcBef>
                  <a:spcPct val="0"/>
                </a:spcBef>
                <a:buNone/>
                <a:defRPr sz="7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latin typeface="Calibri" panose="020F0502020204030204" pitchFamily="34" charset="0"/>
                </a:rPr>
                <a:t>Ocean</a:t>
              </a:r>
              <a:endParaRPr lang="en-US" sz="3200" dirty="0">
                <a:latin typeface="Calibri" panose="020F0502020204030204" pitchFamily="34" charset="0"/>
              </a:endParaRPr>
            </a:p>
          </p:txBody>
        </p:sp>
        <p:pic>
          <p:nvPicPr>
            <p:cNvPr id="19" name="Picture 18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825" y="5770984"/>
              <a:ext cx="2057400" cy="164592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94" y="5770984"/>
              <a:ext cx="2057400" cy="16459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5061" y="5770984"/>
              <a:ext cx="2057400" cy="16459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3324" y="5770984"/>
              <a:ext cx="2057400" cy="164592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4193" y="5770984"/>
              <a:ext cx="2057400" cy="1645920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6371621" y="6525364"/>
              <a:ext cx="914400" cy="137160"/>
              <a:chOff x="10250428" y="2508736"/>
              <a:chExt cx="560885" cy="87923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10250428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10486909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10723390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199004" y="4125064"/>
            <a:ext cx="13732848" cy="1645920"/>
            <a:chOff x="199004" y="3981048"/>
            <a:chExt cx="13732848" cy="164592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99004" y="4155936"/>
              <a:ext cx="1856812" cy="1296144"/>
            </a:xfrm>
            <a:prstGeom prst="rect">
              <a:avLst/>
            </a:prstGeom>
          </p:spPr>
          <p:txBody>
            <a:bodyPr vert="horz" lIns="146304" tIns="73152" rIns="146304" bIns="73152" rtlCol="0" anchor="ctr">
              <a:normAutofit/>
            </a:bodyPr>
            <a:lstStyle>
              <a:lvl1pPr algn="ctr" defTabSz="1463040" rtl="0" eaLnBrk="1" latinLnBrk="0" hangingPunct="1">
                <a:spcBef>
                  <a:spcPct val="0"/>
                </a:spcBef>
                <a:buNone/>
                <a:defRPr sz="7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>
                  <a:latin typeface="Calibri" panose="020F0502020204030204" pitchFamily="34" charset="0"/>
                  <a:cs typeface="Times New Roman" pitchFamily="18" charset="0"/>
                </a:rPr>
                <a:t>Highway</a:t>
              </a:r>
            </a:p>
          </p:txBody>
        </p:sp>
        <p:pic>
          <p:nvPicPr>
            <p:cNvPr id="29" name="Picture 28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999" y="3981048"/>
              <a:ext cx="2057400" cy="164592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868" y="3981048"/>
              <a:ext cx="2057400" cy="164592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4452" y="3981048"/>
              <a:ext cx="2057400" cy="164592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715" y="3981048"/>
              <a:ext cx="2057400" cy="164592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3584" y="3981048"/>
              <a:ext cx="2057400" cy="1645920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6371012" y="4735428"/>
              <a:ext cx="914400" cy="137160"/>
              <a:chOff x="10250428" y="2508736"/>
              <a:chExt cx="560885" cy="87923"/>
            </a:xfrm>
          </p:grpSpPr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10250428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10486909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10723390" y="2508736"/>
                <a:ext cx="87923" cy="8792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4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1978524" y="1378496"/>
            <a:ext cx="3695985" cy="584775"/>
          </a:xfrm>
          <a:prstGeom prst="rect">
            <a:avLst/>
          </a:prstGeom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Least Realistic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440724" y="1378496"/>
            <a:ext cx="2830380" cy="584775"/>
          </a:xfrm>
          <a:prstGeom prst="rect">
            <a:avLst/>
          </a:prstGeom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Most Realistic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>
            <a:off x="1996999" y="1882552"/>
            <a:ext cx="11934853" cy="488939"/>
          </a:xfrm>
          <a:prstGeom prst="rightArrow">
            <a:avLst/>
          </a:prstGeom>
          <a:solidFill>
            <a:srgbClr val="6594DA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35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Visual Realism Ranking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6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" y="226368"/>
            <a:ext cx="13715998" cy="1499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752911"/>
            <a:ext cx="615553" cy="53155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0%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" y="1804099"/>
            <a:ext cx="13715998" cy="14992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2260576"/>
            <a:ext cx="615553" cy="7142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25%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" y="3381829"/>
            <a:ext cx="13715998" cy="14992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3838306"/>
            <a:ext cx="615553" cy="7142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50%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" y="4959560"/>
            <a:ext cx="13715998" cy="14992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534988"/>
            <a:ext cx="615553" cy="7142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75%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" y="6537290"/>
            <a:ext cx="13715998" cy="14992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923701"/>
            <a:ext cx="615553" cy="897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100%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Our Pipeline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46648" y="3044790"/>
            <a:ext cx="2918748" cy="27432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Realism</a:t>
            </a:r>
          </a:p>
          <a:p>
            <a:pPr algn="ctr"/>
            <a:r>
              <a:rPr lang="en-US" sz="4800" i="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CNN</a:t>
            </a:r>
            <a:endParaRPr lang="en-US" sz="4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619456" y="3044790"/>
            <a:ext cx="2907593" cy="27432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Image Editing Model</a:t>
            </a:r>
            <a:endParaRPr lang="en-US" sz="4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Bent Arrow 9"/>
          <p:cNvSpPr/>
          <p:nvPr/>
        </p:nvSpPr>
        <p:spPr>
          <a:xfrm rot="2899464">
            <a:off x="6072624" y="1580289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52651" y="2980328"/>
            <a:ext cx="2304256" cy="54703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Predict Realism</a:t>
            </a:r>
            <a:endParaRPr lang="en-US" sz="3200" i="1" dirty="0">
              <a:cs typeface="Times New Roman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rot="13699464">
            <a:off x="5957996" y="3997621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11906" y="4906888"/>
            <a:ext cx="3203494" cy="129805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Improve Composites</a:t>
            </a:r>
            <a:endParaRPr lang="en-US" sz="32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51140" y="2242592"/>
            <a:ext cx="1864860" cy="24414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Realism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CNN</a:t>
            </a:r>
            <a:endParaRPr lang="en-US" sz="4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4" y="2244116"/>
            <a:ext cx="2438400" cy="2438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827608" y="2242592"/>
                <a:ext cx="4431462" cy="244144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Compositing model</a:t>
                </a:r>
              </a:p>
              <a:p>
                <a:pPr algn="ctr"/>
                <a:r>
                  <a:rPr lang="en-US" sz="40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Color adjustment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𝒈</m:t>
                    </m:r>
                  </m:oMath>
                </a14:m>
                <a:endParaRPr lang="en-US" sz="4000" b="1" dirty="0" smtClean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Foreground object 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endParaRPr lang="en-US" sz="4000" b="1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7608" y="2242592"/>
                <a:ext cx="4431462" cy="2441448"/>
              </a:xfrm>
              <a:prstGeom prst="rect">
                <a:avLst/>
              </a:prstGeom>
              <a:blipFill rotWithShape="0">
                <a:blip r:embed="rId4"/>
                <a:stretch>
                  <a:fillRect l="-3261" r="-2989"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971692" y="6041152"/>
                <a:ext cx="6333062" cy="1746056"/>
              </a:xfrm>
              <a:prstGeom prst="roundRect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𝑔</m:t>
                      </m:r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𝐶𝑁𝑁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𝑟𝑒𝑔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92" y="6041152"/>
                <a:ext cx="6333062" cy="1746056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762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Improving Visual Realism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38211" y="3175284"/>
            <a:ext cx="8019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8346507" y="3175284"/>
            <a:ext cx="8019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11761741" y="3175284"/>
            <a:ext cx="8019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101624" y="4765772"/>
            <a:ext cx="3466397" cy="933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Original Composite </a:t>
            </a:r>
          </a:p>
          <a:p>
            <a:pPr algn="ctr">
              <a:lnSpc>
                <a:spcPct val="85000"/>
              </a:lnSpc>
            </a:pP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(Realism score: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0.0</a:t>
            </a: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14426" y="6041152"/>
            <a:ext cx="6333062" cy="1746056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Quasi-Newton (L-BFGS)</a:t>
            </a:r>
            <a:endParaRPr lang="en-US" sz="4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4025" y="4765772"/>
            <a:ext cx="3761735" cy="9294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Improved Composite 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85000"/>
              </a:lnSpc>
            </a:pPr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(Realism score: </a:t>
            </a:r>
            <a:r>
              <a:rPr lang="en-US" sz="3200" dirty="0" smtClean="0">
                <a:solidFill>
                  <a:srgbClr val="00B05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0.8</a:t>
            </a:r>
            <a:r>
              <a:rPr lang="en-US" sz="32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92" y="2323486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01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6" grpId="0" animBg="1"/>
      <p:bldP spid="40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alibri" panose="020F0502020204030204" pitchFamily="34" charset="0"/>
                <a:ea typeface="DejaVu Sans" charset="0"/>
                <a:cs typeface="DejaVu Sans" charset="0"/>
              </a:rPr>
              <a:t>Selecting Suitable </a:t>
            </a:r>
            <a:r>
              <a:rPr lang="en-GB" dirty="0" smtClean="0">
                <a:latin typeface="Calibri" panose="020F0502020204030204" pitchFamily="34" charset="0"/>
                <a:ea typeface="DejaVu Sans" charset="0"/>
                <a:cs typeface="DejaVu Sans" charset="0"/>
              </a:rPr>
              <a:t>Objects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31659" y="4167340"/>
            <a:ext cx="8831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Best-fitting object selected by </a:t>
            </a:r>
            <a:r>
              <a:rPr lang="en-US" sz="3600" dirty="0" err="1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RealismCNN</a:t>
            </a:r>
            <a:endParaRPr lang="en-US" sz="3600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012" y="7373834"/>
            <a:ext cx="853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Object with most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6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imilar shape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14400" y="1882552"/>
            <a:ext cx="14257584" cy="2286000"/>
            <a:chOff x="114400" y="1819193"/>
            <a:chExt cx="14257584" cy="2286000"/>
          </a:xfrm>
        </p:grpSpPr>
        <p:pic>
          <p:nvPicPr>
            <p:cNvPr id="4" name="Picture 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996" y="1819193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592" y="1819193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784" y="1819193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188" y="1819193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00" y="1819193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114400" y="5069160"/>
            <a:ext cx="14257584" cy="2286000"/>
            <a:chOff x="114400" y="4618856"/>
            <a:chExt cx="14257584" cy="2286000"/>
          </a:xfrm>
        </p:grpSpPr>
        <p:pic>
          <p:nvPicPr>
            <p:cNvPr id="10" name="Picture 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996" y="4618856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592" y="4618856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784" y="4618856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188" y="4618856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00" y="4618856"/>
              <a:ext cx="2743200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63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Optimizing Color </a:t>
            </a:r>
            <a:r>
              <a:rPr lang="en-US" dirty="0" err="1" smtClean="0">
                <a:cs typeface="Times New Roman" panose="02020603050405020304" pitchFamily="18" charset="0"/>
              </a:rPr>
              <a:t>Compatiability</a:t>
            </a:r>
            <a:endParaRPr lang="en-US" dirty="0"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7339" y="6779096"/>
            <a:ext cx="11757475" cy="584775"/>
            <a:chOff x="1297339" y="6851104"/>
            <a:chExt cx="11757475" cy="584775"/>
          </a:xfrm>
        </p:grpSpPr>
        <p:sp>
          <p:nvSpPr>
            <p:cNvPr id="24" name="TextBox 23"/>
            <p:cNvSpPr txBox="1"/>
            <p:nvPr/>
          </p:nvSpPr>
          <p:spPr>
            <a:xfrm>
              <a:off x="1297339" y="6851104"/>
              <a:ext cx="22509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+mj-lt"/>
                  <a:cs typeface="Times New Roman" panose="02020603050405020304" pitchFamily="18" charset="0"/>
                </a:rPr>
                <a:t>Object mask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93970" y="6851104"/>
              <a:ext cx="2131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+mj-lt"/>
                  <a:cs typeface="Times New Roman" panose="02020603050405020304" pitchFamily="18" charset="0"/>
                </a:rPr>
                <a:t>Cut-n-paste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63074" y="6851104"/>
              <a:ext cx="2420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i="1" dirty="0" smtClean="0">
                  <a:latin typeface="+mj-lt"/>
                  <a:cs typeface="Times New Roman" panose="02020603050405020304" pitchFamily="18" charset="0"/>
                </a:rPr>
                <a:t>Lalonde et al.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70236" y="6851104"/>
              <a:ext cx="17259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i="1" dirty="0" err="1" smtClean="0">
                  <a:latin typeface="+mj-lt"/>
                  <a:cs typeface="Times New Roman" panose="02020603050405020304" pitchFamily="18" charset="0"/>
                </a:rPr>
                <a:t>Xue</a:t>
              </a:r>
              <a:r>
                <a:rPr lang="en-US" sz="3200" i="1" dirty="0" smtClean="0">
                  <a:latin typeface="+mj-lt"/>
                  <a:cs typeface="Times New Roman" panose="02020603050405020304" pitchFamily="18" charset="0"/>
                </a:rPr>
                <a:t> et al.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085254" y="6851104"/>
              <a:ext cx="9695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latin typeface="+mj-lt"/>
                  <a:cs typeface="Times New Roman" panose="02020603050405020304" pitchFamily="18" charset="0"/>
                </a:rPr>
                <a:t>Ours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31410" y="3228106"/>
            <a:ext cx="800219" cy="2477922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Unrealistic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15" y="2155038"/>
            <a:ext cx="2441448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22" y="2155038"/>
            <a:ext cx="2441448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9" y="2155038"/>
            <a:ext cx="2441448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35" y="2155038"/>
            <a:ext cx="2441448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07" y="2155038"/>
            <a:ext cx="2441448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14" y="434069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21" y="434069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8" y="434069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34" y="434069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07" y="434069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14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Optimizing Color </a:t>
            </a:r>
            <a:r>
              <a:rPr lang="en-US" dirty="0" err="1" smtClean="0">
                <a:cs typeface="Times New Roman" panose="02020603050405020304" pitchFamily="18" charset="0"/>
              </a:rPr>
              <a:t>Compatiability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7339" y="6851104"/>
            <a:ext cx="2250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Object mask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93970" y="6851104"/>
            <a:ext cx="2131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Cut-n-paste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63074" y="6851104"/>
            <a:ext cx="2420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latin typeface="+mj-lt"/>
                <a:cs typeface="Times New Roman" panose="02020603050405020304" pitchFamily="18" charset="0"/>
              </a:rPr>
              <a:t>Lalonde et al.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0236" y="6851104"/>
            <a:ext cx="172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 smtClean="0">
                <a:latin typeface="+mj-lt"/>
                <a:cs typeface="Times New Roman" panose="02020603050405020304" pitchFamily="18" charset="0"/>
              </a:rPr>
              <a:t>Xue</a:t>
            </a:r>
            <a:r>
              <a:rPr lang="en-US" sz="3200" i="1" dirty="0" smtClean="0">
                <a:latin typeface="+mj-lt"/>
                <a:cs typeface="Times New Roman" panose="02020603050405020304" pitchFamily="18" charset="0"/>
              </a:rPr>
              <a:t> et al.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085254" y="6851104"/>
            <a:ext cx="969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Ours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02622" y="1844404"/>
            <a:ext cx="12585627" cy="5006700"/>
            <a:chOff x="922225" y="4967692"/>
            <a:chExt cx="12585627" cy="5006700"/>
          </a:xfrm>
        </p:grpSpPr>
        <p:grpSp>
          <p:nvGrpSpPr>
            <p:cNvPr id="20" name="Group 19"/>
            <p:cNvGrpSpPr/>
            <p:nvPr/>
          </p:nvGrpSpPr>
          <p:grpSpPr>
            <a:xfrm>
              <a:off x="922225" y="4967692"/>
              <a:ext cx="12585627" cy="2438400"/>
              <a:chOff x="922225" y="4967692"/>
              <a:chExt cx="12585627" cy="2438400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9032" y="49676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839" y="49676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2646" y="49676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9452" y="49676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37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225" y="49676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922225" y="7535992"/>
              <a:ext cx="12585627" cy="2438400"/>
              <a:chOff x="922225" y="7535992"/>
              <a:chExt cx="12585627" cy="24384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9032" y="75359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839" y="75359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2646" y="75359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9452" y="75359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Picture 32"/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225" y="7535992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47" name="TextBox 46"/>
          <p:cNvSpPr txBox="1"/>
          <p:nvPr/>
        </p:nvSpPr>
        <p:spPr>
          <a:xfrm>
            <a:off x="330424" y="3360625"/>
            <a:ext cx="800219" cy="1974259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Realistic</a:t>
            </a:r>
          </a:p>
        </p:txBody>
      </p:sp>
    </p:spTree>
    <p:extLst>
      <p:ext uri="{BB962C8B-B14F-4D97-AF65-F5344CB8AC3E}">
        <p14:creationId xmlns:p14="http://schemas.microsoft.com/office/powerpoint/2010/main" val="7304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Optimizing Color </a:t>
            </a:r>
            <a:r>
              <a:rPr lang="en-US" dirty="0" err="1" smtClean="0">
                <a:cs typeface="Times New Roman" panose="02020603050405020304" pitchFamily="18" charset="0"/>
              </a:rPr>
              <a:t>Compatiability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7339" y="6851104"/>
            <a:ext cx="2250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Object mask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93970" y="6851104"/>
            <a:ext cx="2131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Cut-n-paste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63074" y="6851104"/>
            <a:ext cx="2420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smtClean="0">
                <a:latin typeface="+mj-lt"/>
                <a:cs typeface="Times New Roman" panose="02020603050405020304" pitchFamily="18" charset="0"/>
              </a:rPr>
              <a:t>Lalonde et al.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0236" y="6851104"/>
            <a:ext cx="1725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 dirty="0" err="1" smtClean="0">
                <a:latin typeface="+mj-lt"/>
                <a:cs typeface="Times New Roman" panose="02020603050405020304" pitchFamily="18" charset="0"/>
              </a:rPr>
              <a:t>Xue</a:t>
            </a:r>
            <a:r>
              <a:rPr lang="en-US" sz="3200" i="1" dirty="0" smtClean="0">
                <a:latin typeface="+mj-lt"/>
                <a:cs typeface="Times New Roman" panose="02020603050405020304" pitchFamily="18" charset="0"/>
              </a:rPr>
              <a:t> et al.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085254" y="6851104"/>
            <a:ext cx="969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  <a:cs typeface="Times New Roman" panose="02020603050405020304" pitchFamily="18" charset="0"/>
              </a:rPr>
              <a:t>Ours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02622" y="1882552"/>
            <a:ext cx="12585627" cy="4982637"/>
            <a:chOff x="922225" y="10421931"/>
            <a:chExt cx="12585627" cy="4982637"/>
          </a:xfrm>
        </p:grpSpPr>
        <p:grpSp>
          <p:nvGrpSpPr>
            <p:cNvPr id="23" name="Group 22"/>
            <p:cNvGrpSpPr/>
            <p:nvPr/>
          </p:nvGrpSpPr>
          <p:grpSpPr>
            <a:xfrm>
              <a:off x="922225" y="12966168"/>
              <a:ext cx="12585627" cy="2438400"/>
              <a:chOff x="922225" y="12966168"/>
              <a:chExt cx="12585627" cy="2438400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9031" y="12966168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7271" y="12966168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2646" y="12966168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69452" y="12966168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Picture 49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2225" y="12966168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922225" y="10421931"/>
              <a:ext cx="12585627" cy="2438400"/>
              <a:chOff x="686982" y="10167441"/>
              <a:chExt cx="12585627" cy="243840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23789" y="10167441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60596" y="10167441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7403" y="10167441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4209" y="10167441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4" name="Picture 43"/>
              <p:cNvPicPr>
                <a:picLocks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982" y="10167441"/>
                <a:ext cx="2438400" cy="2438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51" name="TextBox 50"/>
          <p:cNvSpPr txBox="1"/>
          <p:nvPr/>
        </p:nvSpPr>
        <p:spPr>
          <a:xfrm>
            <a:off x="330424" y="2814308"/>
            <a:ext cx="800219" cy="3119124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Natural (real)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30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71" y="4507767"/>
            <a:ext cx="3657599" cy="27449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7" y="446804"/>
            <a:ext cx="3657600" cy="27449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71" y="446804"/>
            <a:ext cx="3657600" cy="27449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669" y="2603937"/>
            <a:ext cx="3657600" cy="2743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4683750" y="1627369"/>
            <a:ext cx="573435" cy="38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9443" y="2191570"/>
            <a:ext cx="1316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Scale</a:t>
            </a:r>
          </a:p>
          <a:p>
            <a:pPr algn="ctr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Translate</a:t>
            </a:r>
          </a:p>
          <a:p>
            <a:pPr algn="ctr"/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Masking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Plus 10"/>
          <p:cNvSpPr/>
          <p:nvPr/>
        </p:nvSpPr>
        <p:spPr>
          <a:xfrm>
            <a:off x="7096094" y="3606208"/>
            <a:ext cx="746354" cy="74980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Equal 14"/>
          <p:cNvSpPr/>
          <p:nvPr/>
        </p:nvSpPr>
        <p:spPr>
          <a:xfrm>
            <a:off x="9489840" y="3743773"/>
            <a:ext cx="711200" cy="47467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60898" y="3226768"/>
                <a:ext cx="28909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+mj-lt"/>
                    <a:cs typeface="Times New Roman" panose="02020603050405020304" pitchFamily="18" charset="0"/>
                  </a:rPr>
                  <a:t>Foreground Object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</m:oMath>
                </a14:m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898" y="3226768"/>
                <a:ext cx="2890983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1055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93685" y="7321132"/>
                <a:ext cx="31511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+mj-lt"/>
                    <a:cs typeface="Times New Roman" panose="02020603050405020304" pitchFamily="18" charset="0"/>
                  </a:rPr>
                  <a:t>Background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⋅(1−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3685" y="7321132"/>
                <a:ext cx="3151184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2708" t="-10526" r="-96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0848999" y="5427425"/>
                <a:ext cx="25529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+mj-lt"/>
                    <a:cs typeface="Times New Roman" panose="02020603050405020304" pitchFamily="18" charset="0"/>
                  </a:rPr>
                  <a:t>Image Composite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8999" y="5427425"/>
                <a:ext cx="2552942" cy="461665"/>
              </a:xfrm>
              <a:prstGeom prst="rect">
                <a:avLst/>
              </a:prstGeom>
              <a:blipFill rotWithShape="0">
                <a:blip r:embed="rId11"/>
                <a:stretch>
                  <a:fillRect l="-334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880697" y="3226768"/>
                <a:ext cx="31771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+mj-lt"/>
                    <a:cs typeface="Times New Roman" panose="02020603050405020304" pitchFamily="18" charset="0"/>
                  </a:rPr>
                  <a:t>Segmented Object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2400" b="0" i="1" smtClean="0">
                        <a:latin typeface="Cambria Math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697" y="3226768"/>
                <a:ext cx="3177152" cy="461665"/>
              </a:xfrm>
              <a:prstGeom prst="rect">
                <a:avLst/>
              </a:prstGeom>
              <a:blipFill rotWithShape="0">
                <a:blip r:embed="rId12"/>
                <a:stretch>
                  <a:fillRect l="-268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03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>
                    <a:cs typeface="Times New Roman" panose="02020603050405020304" pitchFamily="18" charset="0"/>
                  </a:rPr>
                  <a:t>Visualizing and Localizing Errors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cs typeface="Times New Roman" panose="02020603050405020304" pitchFamily="18" charset="0"/>
                  </a:rPr>
                  <a:t>)</a:t>
                </a:r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8000" b="-14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99" y="507746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06" y="507746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13" y="507746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819" y="507746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92" y="5077466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99" y="2533227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06" y="2533227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013" y="2533227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819" y="2533227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92" y="2533227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236672" y="3429262"/>
            <a:ext cx="1338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Result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71870" y="7644933"/>
                <a:ext cx="10683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0" y="7644933"/>
                <a:ext cx="1068306" cy="64633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-2560" y="5696502"/>
            <a:ext cx="1817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Gradient</a:t>
            </a:r>
          </a:p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Map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2360318" y="7644933"/>
                <a:ext cx="14029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50.7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360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318" y="7644933"/>
                <a:ext cx="1402948" cy="646331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024564" y="7644933"/>
                <a:ext cx="11480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9.38</m:t>
                      </m:r>
                    </m:oMath>
                  </m:oMathPara>
                </a14:m>
                <a:endParaRPr lang="en-US" sz="3600" b="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4564" y="7644933"/>
                <a:ext cx="1148071" cy="646331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561371" y="7644933"/>
                <a:ext cx="11480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5.05</m:t>
                      </m:r>
                    </m:oMath>
                  </m:oMathPara>
                </a14:m>
                <a:endParaRPr lang="en-US" sz="3600" b="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371" y="7644933"/>
                <a:ext cx="1148071" cy="646331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0098178" y="7644933"/>
                <a:ext cx="114807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3.44</m:t>
                      </m:r>
                    </m:oMath>
                  </m:oMathPara>
                </a14:m>
                <a:endParaRPr lang="en-US" sz="3600" b="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8178" y="7644933"/>
                <a:ext cx="1148070" cy="64633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2634984" y="7644933"/>
                <a:ext cx="11480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3.00</m:t>
                      </m:r>
                    </m:oMath>
                  </m:oMathPara>
                </a14:m>
                <a:endParaRPr lang="en-US" sz="3600" b="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4984" y="7644933"/>
                <a:ext cx="1148071" cy="646331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324859" y="1635518"/>
            <a:ext cx="566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Number of L-BFGS iterations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82562" y="2251504"/>
            <a:ext cx="12545657" cy="6309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20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72" y="514400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79" y="514400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786" y="514400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592" y="514400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65" y="514400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92085" y="1410434"/>
            <a:ext cx="1636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Cut and</a:t>
            </a:r>
          </a:p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Paste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72" y="5626968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79" y="5626968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786" y="5626968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592" y="5626968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65" y="5626968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2392" y="6223465"/>
                <a:ext cx="1736373" cy="1245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+mj-lt"/>
                    <a:cs typeface="Times New Roman" panose="02020603050405020304" pitchFamily="18" charset="0"/>
                  </a:rPr>
                  <a:t>Without</a:t>
                </a:r>
                <a:endParaRPr lang="en-US" sz="3600" dirty="0"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𝑟𝑒𝑔</m:t>
                          </m:r>
                        </m:sub>
                      </m:sSub>
                    </m:oMath>
                  </m:oMathPara>
                </a14:m>
                <a:endParaRPr lang="en-US" sz="360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92" y="6223465"/>
                <a:ext cx="1736373" cy="1245406"/>
              </a:xfrm>
              <a:prstGeom prst="rect">
                <a:avLst/>
              </a:prstGeom>
              <a:blipFill rotWithShape="0">
                <a:blip r:embed="rId13"/>
                <a:stretch>
                  <a:fillRect l="-10175" t="-7843" r="-10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72" y="307068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79" y="307068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786" y="307068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592" y="3070684"/>
            <a:ext cx="24384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65" y="307068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20064" y="3667181"/>
                <a:ext cx="1181028" cy="1245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 smtClean="0">
                    <a:latin typeface="+mj-lt"/>
                    <a:cs typeface="Times New Roman" panose="02020603050405020304" pitchFamily="18" charset="0"/>
                  </a:rPr>
                  <a:t>With</a:t>
                </a:r>
                <a:endParaRPr lang="en-US" sz="3600" dirty="0">
                  <a:latin typeface="+mj-lt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𝑟𝑒𝑔</m:t>
                          </m:r>
                        </m:sub>
                      </m:sSub>
                    </m:oMath>
                  </m:oMathPara>
                </a14:m>
                <a:endParaRPr lang="en-US" sz="3600" dirty="0" smtClean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64" y="3667181"/>
                <a:ext cx="1181028" cy="1245406"/>
              </a:xfrm>
              <a:prstGeom prst="rect">
                <a:avLst/>
              </a:prstGeom>
              <a:blipFill rotWithShape="0">
                <a:blip r:embed="rId19"/>
                <a:stretch>
                  <a:fillRect l="-15544" t="-7843" r="-8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13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1800" y="-63096"/>
            <a:ext cx="13167360" cy="1371600"/>
          </a:xfrm>
        </p:spPr>
        <p:txBody>
          <a:bodyPr>
            <a:normAutofit/>
          </a:bodyPr>
          <a:lstStyle/>
          <a:p>
            <a:r>
              <a:rPr lang="en-US" sz="6400" dirty="0" smtClean="0">
                <a:cs typeface="Times New Roman" panose="02020603050405020304" pitchFamily="18" charset="0"/>
              </a:rPr>
              <a:t>Hard Negative Mining</a:t>
            </a:r>
            <a:endParaRPr lang="en-US" sz="6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4290864" y="1725461"/>
                <a:ext cx="2918748" cy="2743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Realism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𝐶𝑁</m:t>
                      </m:r>
                      <m:sSub>
                        <m:sSubPr>
                          <m:ctrlPr>
                            <a:rPr lang="en-US" sz="4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4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864" y="1725461"/>
                <a:ext cx="2918748" cy="274320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11563672" y="1725461"/>
                <a:ext cx="2907593" cy="2743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Image Editing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672" y="1725461"/>
                <a:ext cx="2907593" cy="2743200"/>
              </a:xfrm>
              <a:prstGeom prst="roundRect">
                <a:avLst/>
              </a:prstGeom>
              <a:blipFill rotWithShape="0">
                <a:blip r:embed="rId4"/>
                <a:stretch>
                  <a:fillRect l="-3534" b="-19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ent Arrow 9"/>
          <p:cNvSpPr/>
          <p:nvPr/>
        </p:nvSpPr>
        <p:spPr>
          <a:xfrm rot="2899464">
            <a:off x="8016840" y="260960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Bent Arrow 11"/>
          <p:cNvSpPr/>
          <p:nvPr/>
        </p:nvSpPr>
        <p:spPr>
          <a:xfrm rot="13699464">
            <a:off x="7902212" y="2678292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344" y="6261602"/>
            <a:ext cx="1905352" cy="1885646"/>
            <a:chOff x="690464" y="5901562"/>
            <a:chExt cx="1905352" cy="18856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16" y="687280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16" y="590156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64" y="687280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64" y="590156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3013530" y="6203032"/>
            <a:ext cx="0" cy="196596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62" y="7232848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62" y="6261602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10" y="7232848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010" y="6261602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039266" y="5700717"/>
            <a:ext cx="157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Natural</a:t>
            </a:r>
            <a:endParaRPr lang="en-US" sz="36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38736" y="5700717"/>
            <a:ext cx="2355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Cut-n-Paste</a:t>
            </a:r>
            <a:endParaRPr lang="en-US" sz="3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304522" y="5274336"/>
                <a:ext cx="14461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𝐶𝑁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22" y="5274336"/>
                <a:ext cx="1446165" cy="64633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1"/>
          <p:cNvSpPr txBox="1">
            <a:spLocks/>
          </p:cNvSpPr>
          <p:nvPr/>
        </p:nvSpPr>
        <p:spPr>
          <a:xfrm>
            <a:off x="8251304" y="1679111"/>
            <a:ext cx="2304256" cy="54703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Predict Realism</a:t>
            </a:r>
            <a:endParaRPr lang="en-US" sz="3200" i="1" dirty="0">
              <a:cs typeface="Times New Roman" pitchFamily="18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910559" y="3605671"/>
            <a:ext cx="3203494" cy="129805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Improve Composites</a:t>
            </a:r>
            <a:endParaRPr lang="en-US" sz="32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0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4290864" y="1725461"/>
                <a:ext cx="2918748" cy="2743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Realism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𝐶𝑁</m:t>
                      </m:r>
                      <m:sSub>
                        <m:sSubPr>
                          <m:ctrlPr>
                            <a:rPr lang="en-US" sz="4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4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864" y="1725461"/>
                <a:ext cx="2918748" cy="274320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11563672" y="1725461"/>
                <a:ext cx="2907593" cy="2743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Image Editing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672" y="1725461"/>
                <a:ext cx="2907593" cy="2743200"/>
              </a:xfrm>
              <a:prstGeom prst="roundRect">
                <a:avLst/>
              </a:prstGeom>
              <a:blipFill rotWithShape="0">
                <a:blip r:embed="rId4"/>
                <a:stretch>
                  <a:fillRect l="-3534" b="-19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ent Arrow 9"/>
          <p:cNvSpPr/>
          <p:nvPr/>
        </p:nvSpPr>
        <p:spPr>
          <a:xfrm rot="2899464">
            <a:off x="8016840" y="260960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Bent Arrow 11"/>
          <p:cNvSpPr/>
          <p:nvPr/>
        </p:nvSpPr>
        <p:spPr>
          <a:xfrm rot="13699464">
            <a:off x="7902212" y="2678292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344" y="6261602"/>
            <a:ext cx="1905352" cy="1885646"/>
            <a:chOff x="690464" y="5901562"/>
            <a:chExt cx="1905352" cy="18856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16" y="687280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16" y="590156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64" y="687280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64" y="590156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3013530" y="6203032"/>
            <a:ext cx="0" cy="196596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364010" y="6261602"/>
            <a:ext cx="1905352" cy="1885646"/>
            <a:chOff x="3364010" y="6261602"/>
            <a:chExt cx="1905352" cy="188564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62" y="723284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62" y="626160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010" y="723284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010" y="626160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TextBox 25"/>
          <p:cNvSpPr txBox="1"/>
          <p:nvPr/>
        </p:nvSpPr>
        <p:spPr>
          <a:xfrm>
            <a:off x="1039266" y="5700717"/>
            <a:ext cx="157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Natural</a:t>
            </a:r>
            <a:endParaRPr lang="en-US" sz="36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38736" y="5700717"/>
            <a:ext cx="2355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Cut-n-Paste</a:t>
            </a:r>
            <a:endParaRPr lang="en-US" sz="3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304522" y="5274336"/>
                <a:ext cx="14461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𝐶𝑁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22" y="5274336"/>
                <a:ext cx="1446165" cy="64633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93" y="7232848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93" y="6261602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7232848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6261602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163072" y="5700717"/>
                <a:ext cx="1991186" cy="703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072" y="5700717"/>
                <a:ext cx="1991186" cy="703847"/>
              </a:xfrm>
              <a:prstGeom prst="rect">
                <a:avLst/>
              </a:prstGeom>
              <a:blipFill rotWithShape="0">
                <a:blip r:embed="rId18"/>
                <a:stretch>
                  <a:fillRect l="-9174" t="-12069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Plus 33"/>
          <p:cNvSpPr/>
          <p:nvPr/>
        </p:nvSpPr>
        <p:spPr>
          <a:xfrm>
            <a:off x="5442992" y="6922336"/>
            <a:ext cx="548640" cy="5486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3344" y="2681563"/>
            <a:ext cx="304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+mj-lt"/>
              </a:rPr>
              <a:t>Retraining</a:t>
            </a:r>
            <a:endParaRPr lang="en-US" sz="4800" i="1" dirty="0">
              <a:latin typeface="+mj-lt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-2611800" y="-63096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smtClean="0">
                <a:cs typeface="Times New Roman" panose="02020603050405020304" pitchFamily="18" charset="0"/>
              </a:rPr>
              <a:t>Hard Negative Mining</a:t>
            </a:r>
            <a:endParaRPr lang="en-US" sz="6400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8251304" y="1679111"/>
            <a:ext cx="2304256" cy="54703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Predict Realism</a:t>
            </a:r>
            <a:endParaRPr lang="en-US" sz="3200" i="1" dirty="0">
              <a:cs typeface="Times New Roman" pitchFamily="18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910559" y="3605671"/>
            <a:ext cx="3203494" cy="129805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Improve Composites</a:t>
            </a:r>
            <a:endParaRPr lang="en-US" sz="32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4290864" y="1725461"/>
                <a:ext cx="2918748" cy="2743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Realism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𝐶𝑁</m:t>
                      </m:r>
                      <m:sSub>
                        <m:sSubPr>
                          <m:ctrlPr>
                            <a:rPr lang="en-US" sz="4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4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864" y="1725461"/>
                <a:ext cx="2918748" cy="274320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11563672" y="1725461"/>
                <a:ext cx="2907593" cy="274320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Image Editing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672" y="1725461"/>
                <a:ext cx="2907593" cy="2743200"/>
              </a:xfrm>
              <a:prstGeom prst="roundRect">
                <a:avLst/>
              </a:prstGeom>
              <a:blipFill rotWithShape="0">
                <a:blip r:embed="rId4"/>
                <a:stretch>
                  <a:fillRect l="-3534" b="-19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Bent Arrow 9"/>
          <p:cNvSpPr/>
          <p:nvPr/>
        </p:nvSpPr>
        <p:spPr>
          <a:xfrm rot="2899464">
            <a:off x="8016840" y="260960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Bent Arrow 11"/>
          <p:cNvSpPr/>
          <p:nvPr/>
        </p:nvSpPr>
        <p:spPr>
          <a:xfrm rot="13699464">
            <a:off x="7902212" y="2678292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3344" y="6261602"/>
            <a:ext cx="1905352" cy="1885646"/>
            <a:chOff x="690464" y="5901562"/>
            <a:chExt cx="1905352" cy="18856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16" y="687280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416" y="590156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64" y="687280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64" y="590156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20" name="Straight Connector 19"/>
          <p:cNvCxnSpPr/>
          <p:nvPr/>
        </p:nvCxnSpPr>
        <p:spPr>
          <a:xfrm>
            <a:off x="3013530" y="6203032"/>
            <a:ext cx="0" cy="196596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3364010" y="6261602"/>
            <a:ext cx="1905352" cy="1885646"/>
            <a:chOff x="3364010" y="6261602"/>
            <a:chExt cx="1905352" cy="188564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62" y="723284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62" y="626160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010" y="7232848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010" y="6261602"/>
              <a:ext cx="914400" cy="914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TextBox 25"/>
          <p:cNvSpPr txBox="1"/>
          <p:nvPr/>
        </p:nvSpPr>
        <p:spPr>
          <a:xfrm>
            <a:off x="1039266" y="5700717"/>
            <a:ext cx="1573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Natural</a:t>
            </a:r>
            <a:endParaRPr lang="en-US" sz="3600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38736" y="5700717"/>
            <a:ext cx="2355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Cut-n-Paste</a:t>
            </a:r>
            <a:endParaRPr lang="en-US" sz="3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304522" y="5274336"/>
                <a:ext cx="14461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𝐶𝑁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522" y="5274336"/>
                <a:ext cx="1446165" cy="64633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93" y="7232848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993" y="6261602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7232848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041" y="6261602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163072" y="5700717"/>
                <a:ext cx="1991186" cy="703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072" y="5700717"/>
                <a:ext cx="1991186" cy="703847"/>
              </a:xfrm>
              <a:prstGeom prst="rect">
                <a:avLst/>
              </a:prstGeom>
              <a:blipFill rotWithShape="0">
                <a:blip r:embed="rId18"/>
                <a:stretch>
                  <a:fillRect l="-9174" t="-12069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Plus 33"/>
          <p:cNvSpPr/>
          <p:nvPr/>
        </p:nvSpPr>
        <p:spPr>
          <a:xfrm>
            <a:off x="5442992" y="6922336"/>
            <a:ext cx="548640" cy="5486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3344" y="2681563"/>
            <a:ext cx="304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latin typeface="+mj-lt"/>
              </a:rPr>
              <a:t>Retraining</a:t>
            </a:r>
            <a:endParaRPr lang="en-US" sz="4800" i="1" dirty="0"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06" y="7231107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06" y="6259861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54" y="7231107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254" y="6259861"/>
            <a:ext cx="914400" cy="91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9013285" y="5700717"/>
                <a:ext cx="1991186" cy="7038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285" y="5700717"/>
                <a:ext cx="1991186" cy="703847"/>
              </a:xfrm>
              <a:prstGeom prst="rect">
                <a:avLst/>
              </a:prstGeom>
              <a:blipFill rotWithShape="0">
                <a:blip r:embed="rId23"/>
                <a:stretch>
                  <a:fillRect l="-9509" t="-12069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Plus 40"/>
          <p:cNvSpPr/>
          <p:nvPr/>
        </p:nvSpPr>
        <p:spPr>
          <a:xfrm>
            <a:off x="8293205" y="6920595"/>
            <a:ext cx="548640" cy="5486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2" name="Plus 41"/>
          <p:cNvSpPr/>
          <p:nvPr/>
        </p:nvSpPr>
        <p:spPr>
          <a:xfrm>
            <a:off x="11087040" y="6923112"/>
            <a:ext cx="548640" cy="54864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2009261" y="7078462"/>
            <a:ext cx="1097280" cy="164592"/>
            <a:chOff x="10250428" y="2508736"/>
            <a:chExt cx="560885" cy="87923"/>
          </a:xfrm>
          <a:solidFill>
            <a:schemeClr val="tx1"/>
          </a:solidFill>
        </p:grpSpPr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10250428" y="2508736"/>
              <a:ext cx="87923" cy="8792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10486909" y="2508736"/>
              <a:ext cx="87923" cy="8792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6" name="Oval 45"/>
            <p:cNvSpPr>
              <a:spLocks noChangeAspect="1"/>
            </p:cNvSpPr>
            <p:nvPr/>
          </p:nvSpPr>
          <p:spPr>
            <a:xfrm>
              <a:off x="10723390" y="2508736"/>
              <a:ext cx="87923" cy="8792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4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-2611800" y="-63096"/>
            <a:ext cx="13167360" cy="1371600"/>
          </a:xfrm>
        </p:spPr>
        <p:txBody>
          <a:bodyPr>
            <a:normAutofit/>
          </a:bodyPr>
          <a:lstStyle/>
          <a:p>
            <a:r>
              <a:rPr lang="en-US" sz="6400" dirty="0" smtClean="0">
                <a:cs typeface="Times New Roman" panose="02020603050405020304" pitchFamily="18" charset="0"/>
              </a:rPr>
              <a:t>Hard Negative Mining</a:t>
            </a:r>
            <a:endParaRPr lang="en-US" sz="6400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8251304" y="1679111"/>
            <a:ext cx="2304256" cy="54703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Predict Realism</a:t>
            </a:r>
            <a:endParaRPr lang="en-US" sz="3200" i="1" dirty="0">
              <a:cs typeface="Times New Roman" pitchFamily="18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7910559" y="3605671"/>
            <a:ext cx="3203494" cy="129805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Improve Composites</a:t>
            </a:r>
            <a:endParaRPr lang="en-US" sz="32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4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>
                    <a:cs typeface="Times New Roman" panose="02020603050405020304" pitchFamily="18" charset="0"/>
                  </a:rPr>
                  <a:t>With Hard </a:t>
                </a:r>
                <a:r>
                  <a:rPr lang="en-US" dirty="0">
                    <a:cs typeface="Times New Roman" panose="02020603050405020304" pitchFamily="18" charset="0"/>
                  </a:rPr>
                  <a:t>N</a:t>
                </a:r>
                <a:r>
                  <a:rPr lang="en-US" dirty="0" smtClean="0">
                    <a:cs typeface="Times New Roman" panose="02020603050405020304" pitchFamily="18" charset="0"/>
                  </a:rPr>
                  <a:t>egative Mining (no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𝑟𝑒𝑔</m:t>
                        </m:r>
                      </m:sub>
                    </m:sSub>
                  </m:oMath>
                </a14:m>
                <a:r>
                  <a:rPr lang="en-US" dirty="0" smtClean="0">
                    <a:cs typeface="Times New Roman" panose="02020603050405020304" pitchFamily="18" charset="0"/>
                  </a:rPr>
                  <a:t>)</a:t>
                </a:r>
                <a:endParaRPr lang="en-US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4444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3397017" y="6996861"/>
            <a:ext cx="236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Cut-n-paste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4011" y="6996861"/>
            <a:ext cx="2131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Iteration 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90343" y="6996861"/>
            <a:ext cx="2131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Iteration 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135718" y="6996861"/>
            <a:ext cx="2131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Iteration 3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67" y="4457493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74" y="4457493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81" y="4457493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60" y="4457493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67" y="191325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74" y="191325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81" y="191325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60" y="191325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3" y="4457493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477264" y="6996861"/>
            <a:ext cx="250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+mj-lt"/>
                <a:cs typeface="Times New Roman" panose="02020603050405020304" pitchFamily="18" charset="0"/>
              </a:rPr>
              <a:t>Object mask</a:t>
            </a:r>
          </a:p>
        </p:txBody>
      </p:sp>
      <p:pic>
        <p:nvPicPr>
          <p:cNvPr id="39" name="Picture 38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3" y="1913254"/>
            <a:ext cx="24384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5349" y="1281595"/>
            <a:ext cx="6663091" cy="584775"/>
          </a:xfrm>
          <a:prstGeom prst="rect">
            <a:avLst/>
          </a:prstGeom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endParaRPr lang="en-US" sz="3200" b="1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0643764"/>
                  </p:ext>
                </p:extLst>
              </p:nvPr>
            </p:nvGraphicFramePr>
            <p:xfrm>
              <a:off x="1590647" y="2005571"/>
              <a:ext cx="11376932" cy="382104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3633755"/>
                    <a:gridCol w="2581059"/>
                    <a:gridCol w="2581059"/>
                    <a:gridCol w="2581059"/>
                  </a:tblGrid>
                  <a:tr h="1260728">
                    <a:tc>
                      <a:txBody>
                        <a:bodyPr/>
                        <a:lstStyle/>
                        <a:p>
                          <a:pPr algn="ctr"/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Unrealistic</a:t>
                          </a:r>
                          <a:r>
                            <a:rPr lang="en-US" sz="3600" baseline="0" dirty="0" smtClean="0"/>
                            <a:t> Composites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Realistic Composites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Natural Photos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 smtClean="0"/>
                            <a:t>cut-n-paste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-0.024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0.263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0.287</a:t>
                          </a:r>
                          <a:endParaRPr lang="en-US" sz="36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 smtClean="0"/>
                            <a:t>Lalonde</a:t>
                          </a:r>
                          <a:r>
                            <a:rPr lang="en-US" sz="3600" baseline="0" dirty="0" smtClean="0"/>
                            <a:t> and </a:t>
                          </a:r>
                          <a:r>
                            <a:rPr lang="en-US" sz="3600" baseline="0" dirty="0" err="1" smtClean="0"/>
                            <a:t>Efros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dirty="0" smtClean="0">
                                    <a:latin typeface="Cambria Math" panose="02040503050406030204" pitchFamily="18" charset="0"/>
                                  </a:rPr>
                                  <m:t>0.123</m:t>
                                </m:r>
                              </m:oMath>
                            </m:oMathPara>
                          </a14:m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-0.299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-0.247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baseline="0" dirty="0" err="1" smtClean="0"/>
                            <a:t>Xue</a:t>
                          </a:r>
                          <a:r>
                            <a:rPr lang="en-US" sz="3600" baseline="0" dirty="0" smtClean="0"/>
                            <a:t> et al.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dirty="0" smtClean="0">
                                    <a:latin typeface="Cambria Math" panose="02040503050406030204" pitchFamily="18" charset="0"/>
                                  </a:rPr>
                                  <m:t>−0.410</m:t>
                                </m:r>
                              </m:oMath>
                            </m:oMathPara>
                          </a14:m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-0.242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-0.237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3600" dirty="0" smtClean="0"/>
                            <a:t>Ours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3600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3600" smtClean="0">
                                    <a:latin typeface="Cambria Math" panose="02040503050406030204" pitchFamily="18" charset="0"/>
                                  </a:rPr>
                                  <m:t>𝟑𝟏𝟏</m:t>
                                </m:r>
                              </m:oMath>
                            </m:oMathPara>
                          </a14:m>
                          <a:endParaRPr lang="en-US" sz="36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0.279</a:t>
                          </a:r>
                          <a:endParaRPr lang="en-US" sz="36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0.196</a:t>
                          </a:r>
                          <a:endParaRPr lang="en-US" sz="3600" b="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0643764"/>
                  </p:ext>
                </p:extLst>
              </p:nvPr>
            </p:nvGraphicFramePr>
            <p:xfrm>
              <a:off x="1590647" y="2005571"/>
              <a:ext cx="11376932" cy="3821048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3633755"/>
                    <a:gridCol w="2581059"/>
                    <a:gridCol w="2581059"/>
                    <a:gridCol w="2581059"/>
                  </a:tblGrid>
                  <a:tr h="1260728">
                    <a:tc>
                      <a:txBody>
                        <a:bodyPr/>
                        <a:lstStyle/>
                        <a:p>
                          <a:pPr algn="ctr"/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Unrealistic</a:t>
                          </a:r>
                          <a:r>
                            <a:rPr lang="en-US" sz="3600" baseline="0" dirty="0" smtClean="0"/>
                            <a:t> Composites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Realistic Composites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Natural Photos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 smtClean="0"/>
                            <a:t>cut-n-paste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-0.024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0.263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0.287</a:t>
                          </a:r>
                          <a:endParaRPr lang="en-US" sz="36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 smtClean="0"/>
                            <a:t>Lalonde</a:t>
                          </a:r>
                          <a:r>
                            <a:rPr lang="en-US" sz="3600" baseline="0" dirty="0" smtClean="0"/>
                            <a:t> and </a:t>
                          </a:r>
                          <a:r>
                            <a:rPr lang="en-US" sz="3600" baseline="0" dirty="0" err="1" smtClean="0"/>
                            <a:t>Efros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1371" t="-308491" r="-200946" b="-2339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-0.299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-0.247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baseline="0" dirty="0" err="1" smtClean="0"/>
                            <a:t>Xue</a:t>
                          </a:r>
                          <a:r>
                            <a:rPr lang="en-US" sz="3600" baseline="0" dirty="0" smtClean="0"/>
                            <a:t> et al.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1371" t="-412381" r="-200946" b="-1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-0.242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-0.237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3600" dirty="0" smtClean="0"/>
                            <a:t>Ours</a:t>
                          </a:r>
                          <a:endParaRPr lang="en-US" sz="360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141371" t="-512381" r="-200946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0.279</a:t>
                          </a:r>
                          <a:endParaRPr lang="en-US" sz="3600" b="1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0.196</a:t>
                          </a:r>
                          <a:endParaRPr lang="en-US" sz="3600" b="0" dirty="0">
                            <a:latin typeface="Calibri" panose="020F050202020403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Box 8"/>
          <p:cNvSpPr txBox="1"/>
          <p:nvPr/>
        </p:nvSpPr>
        <p:spPr>
          <a:xfrm>
            <a:off x="1626485" y="5982940"/>
            <a:ext cx="11521364" cy="1569660"/>
          </a:xfrm>
          <a:prstGeom prst="rect">
            <a:avLst/>
          </a:prstGeom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Significantly improve the visual realism of unrealistic composites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Does not alter much color distribution of realistic composites and natural photos.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Evaluation (average Human ratings)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8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1520" y="3429000"/>
            <a:ext cx="13167360" cy="1371600"/>
          </a:xfrm>
        </p:spPr>
        <p:txBody>
          <a:bodyPr>
            <a:noAutofit/>
          </a:bodyPr>
          <a:lstStyle/>
          <a:p>
            <a:r>
              <a:rPr lang="en-US" sz="10000" dirty="0" smtClean="0"/>
              <a:t>Thank You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35227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94928"/>
            <a:ext cx="13167360" cy="1371600"/>
          </a:xfrm>
        </p:spPr>
        <p:txBody>
          <a:bodyPr/>
          <a:lstStyle/>
          <a:p>
            <a:r>
              <a:rPr lang="en-US" dirty="0" smtClean="0"/>
              <a:t>Which Image Looks </a:t>
            </a:r>
            <a:r>
              <a:rPr lang="en-US" dirty="0"/>
              <a:t>Realistic?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19008" y="2098576"/>
            <a:ext cx="11992385" cy="3744416"/>
            <a:chOff x="1319008" y="2098576"/>
            <a:chExt cx="11992385" cy="37444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993" y="2098576"/>
              <a:ext cx="3744416" cy="37444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008" y="2098576"/>
              <a:ext cx="3744416" cy="37444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6977" y="2098576"/>
              <a:ext cx="3744416" cy="37444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1379592" y="5897502"/>
            <a:ext cx="12128296" cy="685800"/>
            <a:chOff x="1379592" y="5897502"/>
            <a:chExt cx="12128296" cy="685800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1379592" y="5897502"/>
              <a:ext cx="3631352" cy="685800"/>
            </a:xfrm>
            <a:prstGeom prst="rect">
              <a:avLst/>
            </a:prstGeom>
          </p:spPr>
          <p:txBody>
            <a:bodyPr vert="horz" lIns="146304" tIns="73152" rIns="146304" bIns="73152" rtlCol="0" anchor="ctr">
              <a:normAutofit/>
            </a:bodyPr>
            <a:lstStyle>
              <a:lvl1pPr algn="ctr" defTabSz="1463040" rtl="0" eaLnBrk="1" latinLnBrk="0" hangingPunct="1">
                <a:spcBef>
                  <a:spcPct val="0"/>
                </a:spcBef>
                <a:buNone/>
                <a:defRPr sz="7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cs typeface="Times New Roman" pitchFamily="18" charset="0"/>
                </a:rPr>
                <a:t>Natural Photo</a:t>
              </a:r>
              <a:endParaRPr lang="en-US" sz="3200" dirty="0">
                <a:cs typeface="Times New Roman" pitchFamily="18" charset="0"/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515000" y="5897502"/>
              <a:ext cx="3631352" cy="685800"/>
            </a:xfrm>
            <a:prstGeom prst="rect">
              <a:avLst/>
            </a:prstGeom>
          </p:spPr>
          <p:txBody>
            <a:bodyPr vert="horz" lIns="146304" tIns="73152" rIns="146304" bIns="73152" rtlCol="0" anchor="ctr">
              <a:normAutofit/>
            </a:bodyPr>
            <a:lstStyle>
              <a:lvl1pPr algn="ctr" defTabSz="1463040" rtl="0" eaLnBrk="1" latinLnBrk="0" hangingPunct="1">
                <a:spcBef>
                  <a:spcPct val="0"/>
                </a:spcBef>
                <a:buNone/>
                <a:defRPr sz="7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cs typeface="Times New Roman" pitchFamily="18" charset="0"/>
                </a:rPr>
                <a:t>Realistic Composite</a:t>
              </a:r>
              <a:endParaRPr lang="en-US" sz="3200" dirty="0">
                <a:cs typeface="Times New Roman" pitchFamily="18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9494969" y="5897502"/>
              <a:ext cx="4012919" cy="685800"/>
            </a:xfrm>
            <a:prstGeom prst="rect">
              <a:avLst/>
            </a:prstGeom>
          </p:spPr>
          <p:txBody>
            <a:bodyPr vert="horz" lIns="146304" tIns="73152" rIns="146304" bIns="73152" rtlCol="0" anchor="ctr">
              <a:noAutofit/>
            </a:bodyPr>
            <a:lstStyle>
              <a:lvl1pPr algn="ctr" defTabSz="1463040" rtl="0" eaLnBrk="1" latinLnBrk="0" hangingPunct="1">
                <a:spcBef>
                  <a:spcPct val="0"/>
                </a:spcBef>
                <a:buNone/>
                <a:defRPr sz="7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cs typeface="Times New Roman" pitchFamily="18" charset="0"/>
                </a:rPr>
                <a:t>Unrealistic Composite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249988" y="1677888"/>
            <a:ext cx="0" cy="502920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2909729" y="6923112"/>
            <a:ext cx="4680519" cy="809376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Photo Forensics</a:t>
            </a:r>
          </a:p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[Johnson and </a:t>
            </a:r>
            <a:r>
              <a:rPr lang="en-US" sz="3200" i="1" dirty="0" err="1">
                <a:cs typeface="Times New Roman" pitchFamily="18" charset="0"/>
              </a:rPr>
              <a:t>Farid</a:t>
            </a:r>
            <a:r>
              <a:rPr lang="en-US" sz="3200" i="1" dirty="0">
                <a:cs typeface="Times New Roman" pitchFamily="18" charset="0"/>
              </a:rPr>
              <a:t> 2005] 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367428" y="1677888"/>
            <a:ext cx="0" cy="502920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7027169" y="6923112"/>
            <a:ext cx="4680519" cy="813816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Visual Realism</a:t>
            </a:r>
          </a:p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(This work)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31520" y="294928"/>
            <a:ext cx="13167360" cy="13716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Which Image is Real?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6" grpId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 work: Heuristic-based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097" y="1954560"/>
            <a:ext cx="4128279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10544" y="7297036"/>
            <a:ext cx="4623385" cy="6858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cs typeface="Times New Roman" pitchFamily="18" charset="0"/>
              </a:rPr>
              <a:t>Color</a:t>
            </a:r>
            <a:r>
              <a:rPr lang="en-US" sz="2800" i="1" dirty="0" smtClean="0">
                <a:cs typeface="Times New Roman" pitchFamily="18" charset="0"/>
              </a:rPr>
              <a:t> [</a:t>
            </a:r>
            <a:r>
              <a:rPr lang="en-US" sz="2800" i="1" dirty="0" err="1" smtClean="0">
                <a:cs typeface="Times New Roman" pitchFamily="18" charset="0"/>
              </a:rPr>
              <a:t>Reinhard</a:t>
            </a:r>
            <a:r>
              <a:rPr lang="en-US" sz="2800" i="1" dirty="0" smtClean="0">
                <a:cs typeface="Times New Roman" pitchFamily="18" charset="0"/>
              </a:rPr>
              <a:t> et </a:t>
            </a:r>
            <a:r>
              <a:rPr lang="en-US" sz="2800" i="1" dirty="0">
                <a:cs typeface="Times New Roman" pitchFamily="18" charset="0"/>
              </a:rPr>
              <a:t>al. </a:t>
            </a:r>
            <a:r>
              <a:rPr lang="en-US" sz="2800" i="1" dirty="0" smtClean="0">
                <a:cs typeface="Times New Roman" pitchFamily="18" charset="0"/>
              </a:rPr>
              <a:t>2004]</a:t>
            </a:r>
            <a:endParaRPr lang="en-US" sz="2800" i="1" dirty="0"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441" y="5033739"/>
            <a:ext cx="3477591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028838" y="7297036"/>
            <a:ext cx="6066889" cy="685800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cs typeface="Times New Roman" pitchFamily="18" charset="0"/>
              </a:rPr>
              <a:t>Color and Texture </a:t>
            </a:r>
            <a:r>
              <a:rPr lang="en-US" sz="2800" i="1" dirty="0" smtClean="0">
                <a:cs typeface="Times New Roman" pitchFamily="18" charset="0"/>
              </a:rPr>
              <a:t>[</a:t>
            </a:r>
            <a:r>
              <a:rPr lang="en-US" sz="2800" dirty="0" smtClean="0">
                <a:cs typeface="Times New Roman" pitchFamily="18" charset="0"/>
              </a:rPr>
              <a:t>Johnson </a:t>
            </a:r>
            <a:r>
              <a:rPr lang="en-US" sz="2800" i="1" dirty="0" smtClean="0">
                <a:cs typeface="Times New Roman" pitchFamily="18" charset="0"/>
              </a:rPr>
              <a:t>et </a:t>
            </a:r>
            <a:r>
              <a:rPr lang="en-US" sz="2800" i="1" dirty="0">
                <a:cs typeface="Times New Roman" pitchFamily="18" charset="0"/>
              </a:rPr>
              <a:t>al. </a:t>
            </a:r>
            <a:r>
              <a:rPr lang="en-US" sz="2800" i="1" dirty="0" smtClean="0">
                <a:cs typeface="Times New Roman" pitchFamily="18" charset="0"/>
              </a:rPr>
              <a:t>2011]</a:t>
            </a:r>
            <a:endParaRPr lang="en-US" sz="2800" i="1" dirty="0"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42418" y="5033739"/>
            <a:ext cx="6239728" cy="2286000"/>
            <a:chOff x="6934544" y="5033739"/>
            <a:chExt cx="6239728" cy="2286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34544" y="5033739"/>
              <a:ext cx="3041703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9320" y="5033739"/>
              <a:ext cx="3044952" cy="2286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1410544" y="4225592"/>
            <a:ext cx="4623385" cy="6858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cs typeface="Times New Roman" pitchFamily="18" charset="0"/>
              </a:rPr>
              <a:t>Gradient </a:t>
            </a:r>
            <a:r>
              <a:rPr lang="en-US" sz="2800" i="1" dirty="0" smtClean="0">
                <a:cs typeface="Times New Roman" pitchFamily="18" charset="0"/>
              </a:rPr>
              <a:t>[</a:t>
            </a:r>
            <a:r>
              <a:rPr lang="en-US" sz="2800" dirty="0" smtClean="0">
                <a:cs typeface="Times New Roman" pitchFamily="18" charset="0"/>
              </a:rPr>
              <a:t>Perez </a:t>
            </a:r>
            <a:r>
              <a:rPr lang="en-US" sz="2800" i="1" dirty="0" smtClean="0">
                <a:cs typeface="Times New Roman" pitchFamily="18" charset="0"/>
              </a:rPr>
              <a:t>et </a:t>
            </a:r>
            <a:r>
              <a:rPr lang="en-US" sz="2800" i="1" dirty="0">
                <a:cs typeface="Times New Roman" pitchFamily="18" charset="0"/>
              </a:rPr>
              <a:t>al. </a:t>
            </a:r>
            <a:r>
              <a:rPr lang="en-US" sz="2800" i="1" dirty="0" smtClean="0">
                <a:cs typeface="Times New Roman" pitchFamily="18" charset="0"/>
              </a:rPr>
              <a:t>2003]</a:t>
            </a:r>
            <a:endParaRPr lang="en-US" sz="2800" i="1" dirty="0"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942418" y="1954560"/>
            <a:ext cx="6239728" cy="2257028"/>
            <a:chOff x="6934544" y="1954560"/>
            <a:chExt cx="6239728" cy="2257028"/>
          </a:xfrm>
        </p:grpSpPr>
        <p:pic>
          <p:nvPicPr>
            <p:cNvPr id="12" name="Picture 11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4544" y="1954560"/>
              <a:ext cx="3044952" cy="22422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29320" y="1971308"/>
              <a:ext cx="3044952" cy="22402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7160876" y="4225592"/>
            <a:ext cx="5802812" cy="6858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cs typeface="Times New Roman" pitchFamily="18" charset="0"/>
              </a:rPr>
              <a:t>“Bleeding” artifacts </a:t>
            </a:r>
            <a:r>
              <a:rPr lang="en-US" sz="2800" i="1" dirty="0" smtClean="0">
                <a:cs typeface="Times New Roman" pitchFamily="18" charset="0"/>
              </a:rPr>
              <a:t>[Tao et </a:t>
            </a:r>
            <a:r>
              <a:rPr lang="en-US" sz="2800" i="1" dirty="0">
                <a:cs typeface="Times New Roman" pitchFamily="18" charset="0"/>
              </a:rPr>
              <a:t>al. </a:t>
            </a:r>
            <a:r>
              <a:rPr lang="en-US" sz="2800" i="1" dirty="0" smtClean="0">
                <a:cs typeface="Times New Roman" pitchFamily="18" charset="0"/>
              </a:rPr>
              <a:t>2010]</a:t>
            </a:r>
            <a:endParaRPr lang="en-US" sz="28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 work: </a:t>
            </a:r>
            <a:r>
              <a:rPr lang="en-US" dirty="0"/>
              <a:t>D</a:t>
            </a:r>
            <a:r>
              <a:rPr lang="en-US" dirty="0" smtClean="0"/>
              <a:t>iscriminative </a:t>
            </a:r>
            <a:r>
              <a:rPr lang="en-US" dirty="0"/>
              <a:t>L</a:t>
            </a:r>
            <a:r>
              <a:rPr lang="en-US" dirty="0" smtClean="0"/>
              <a:t>earning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86517" y="5915000"/>
            <a:ext cx="4360931" cy="1581912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Image Compositing </a:t>
            </a:r>
          </a:p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(20 images)</a:t>
            </a:r>
          </a:p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[</a:t>
            </a:r>
            <a:r>
              <a:rPr lang="en-US" sz="3200" i="1" dirty="0" err="1">
                <a:cs typeface="Times New Roman" pitchFamily="18" charset="0"/>
              </a:rPr>
              <a:t>Xue</a:t>
            </a:r>
            <a:r>
              <a:rPr lang="en-US" sz="3200" i="1" dirty="0">
                <a:cs typeface="Times New Roman" pitchFamily="18" charset="0"/>
              </a:rPr>
              <a:t> et al. 2012]</a:t>
            </a:r>
          </a:p>
        </p:txBody>
      </p:sp>
      <p:pic>
        <p:nvPicPr>
          <p:cNvPr id="6" name="Picture 2" descr="C:\Users\juzhu\Desktop\xueta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8667" y="2308642"/>
            <a:ext cx="3876631" cy="3291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688610" y="5915000"/>
            <a:ext cx="4480201" cy="1581912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Image </a:t>
            </a:r>
            <a:r>
              <a:rPr lang="en-US" sz="3200" i="1" dirty="0" err="1">
                <a:cs typeface="Times New Roman" pitchFamily="18" charset="0"/>
              </a:rPr>
              <a:t>Deblurring</a:t>
            </a:r>
            <a:endParaRPr lang="en-US" sz="3200" i="1" dirty="0"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(40 images) </a:t>
            </a:r>
          </a:p>
          <a:p>
            <a:pPr>
              <a:lnSpc>
                <a:spcPct val="85000"/>
              </a:lnSpc>
            </a:pPr>
            <a:r>
              <a:rPr lang="en-US" sz="3200" i="1" dirty="0">
                <a:cs typeface="Times New Roman" pitchFamily="18" charset="0"/>
              </a:rPr>
              <a:t>[Liu et al. 2013]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619" y="2308642"/>
            <a:ext cx="4346182" cy="3291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3" y="2308642"/>
            <a:ext cx="4386179" cy="32918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45827" y="5915000"/>
            <a:ext cx="4360931" cy="1581912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Natural Human Motion</a:t>
            </a:r>
          </a:p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(34 subjects)</a:t>
            </a:r>
          </a:p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[Ren et </a:t>
            </a:r>
            <a:r>
              <a:rPr lang="en-US" sz="3200" i="1" dirty="0">
                <a:cs typeface="Times New Roman" pitchFamily="18" charset="0"/>
              </a:rPr>
              <a:t>al. </a:t>
            </a:r>
            <a:r>
              <a:rPr lang="en-US" sz="3200" i="1" dirty="0" smtClean="0">
                <a:cs typeface="Times New Roman" pitchFamily="18" charset="0"/>
              </a:rPr>
              <a:t>2005]</a:t>
            </a:r>
            <a:endParaRPr lang="en-US" sz="32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9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2403626"/>
            <a:ext cx="79236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Our Goal: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8656" y="4114800"/>
            <a:ext cx="11830744" cy="2209800"/>
          </a:xfrm>
          <a:prstGeom prst="rect">
            <a:avLst/>
          </a:prstGeom>
        </p:spPr>
        <p:txBody>
          <a:bodyPr vert="horz" lIns="130622" tIns="65311" rIns="130622" bIns="65311" rtlCol="0" anchor="ctr">
            <a:noAutofit/>
          </a:bodyPr>
          <a:lstStyle>
            <a:lvl1pPr algn="ctr" defTabSz="1306220" rtl="0" eaLnBrk="1" latinLnBrk="0" hangingPunct="1">
              <a:spcBef>
                <a:spcPct val="0"/>
              </a:spcBef>
              <a:buNone/>
              <a:defRPr sz="6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Tx/>
              <a:buChar char="-"/>
            </a:pPr>
            <a:r>
              <a:rPr lang="en-US" sz="5200" b="1" i="1" dirty="0" smtClean="0"/>
              <a:t>Learn</a:t>
            </a:r>
            <a:r>
              <a:rPr lang="en-US" sz="5200" dirty="0" smtClean="0"/>
              <a:t> a visual realism model without using human annotations</a:t>
            </a:r>
          </a:p>
          <a:p>
            <a:pPr marL="685800" indent="-685800" algn="l">
              <a:buFontTx/>
              <a:buChar char="-"/>
            </a:pPr>
            <a:r>
              <a:rPr lang="en-US" sz="5200" b="1" i="1" dirty="0" smtClean="0"/>
              <a:t>Improve</a:t>
            </a:r>
            <a:r>
              <a:rPr lang="en-US" sz="5200" dirty="0" smtClean="0"/>
              <a:t> image compositing by optimizing visual realism</a:t>
            </a:r>
            <a:endParaRPr lang="en-US" sz="5200" i="1" dirty="0" smtClean="0"/>
          </a:p>
        </p:txBody>
      </p:sp>
    </p:spTree>
    <p:extLst>
      <p:ext uri="{BB962C8B-B14F-4D97-AF65-F5344CB8AC3E}">
        <p14:creationId xmlns:p14="http://schemas.microsoft.com/office/powerpoint/2010/main" val="357559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Our Pipeline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46648" y="3044790"/>
            <a:ext cx="2918748" cy="27432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Realism</a:t>
            </a:r>
          </a:p>
          <a:p>
            <a:pPr algn="ctr"/>
            <a:r>
              <a:rPr lang="en-US" sz="4800" i="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CNN</a:t>
            </a:r>
            <a:endParaRPr lang="en-US" sz="4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619456" y="3044790"/>
            <a:ext cx="2907593" cy="274320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Image Editing Model</a:t>
            </a:r>
            <a:endParaRPr lang="en-US" sz="4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Bent Arrow 9"/>
          <p:cNvSpPr/>
          <p:nvPr/>
        </p:nvSpPr>
        <p:spPr>
          <a:xfrm rot="2899464">
            <a:off x="6072624" y="1580289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252651" y="2980328"/>
            <a:ext cx="2304256" cy="54703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Predict Realism</a:t>
            </a:r>
            <a:endParaRPr lang="en-US" sz="3200" i="1" dirty="0">
              <a:cs typeface="Times New Roman" pitchFamily="18" charset="0"/>
            </a:endParaRPr>
          </a:p>
        </p:txBody>
      </p:sp>
      <p:sp>
        <p:nvSpPr>
          <p:cNvPr id="12" name="Bent Arrow 11"/>
          <p:cNvSpPr/>
          <p:nvPr/>
        </p:nvSpPr>
        <p:spPr>
          <a:xfrm rot="13699464">
            <a:off x="5957996" y="3997621"/>
            <a:ext cx="2892006" cy="3254869"/>
          </a:xfrm>
          <a:prstGeom prst="bentArrow">
            <a:avLst>
              <a:gd name="adj1" fmla="val 14963"/>
              <a:gd name="adj2" fmla="val 15605"/>
              <a:gd name="adj3" fmla="val 25000"/>
              <a:gd name="adj4" fmla="val 75000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11906" y="4906888"/>
            <a:ext cx="3203494" cy="1298057"/>
          </a:xfrm>
          <a:prstGeom prst="rect">
            <a:avLst/>
          </a:prstGeom>
        </p:spPr>
        <p:txBody>
          <a:bodyPr vert="horz" lIns="146304" tIns="73152" rIns="146304" bIns="73152" rtlCol="0" anchor="ctr">
            <a:noAutofit/>
          </a:bodyPr>
          <a:lstStyle>
            <a:lvl1pPr algn="ctr" defTabSz="146304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 smtClean="0">
                <a:cs typeface="Times New Roman" pitchFamily="18" charset="0"/>
              </a:rPr>
              <a:t>Improve Composites</a:t>
            </a:r>
            <a:endParaRPr lang="en-US" sz="3200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482185" y="3576983"/>
            <a:ext cx="2845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+mj-lt"/>
                <a:cs typeface="Times New Roman" panose="02020603050405020304" pitchFamily="18" charset="0"/>
              </a:rPr>
              <a:t>Composite images</a:t>
            </a:r>
            <a:endParaRPr lang="en-US" sz="2800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78" y="6173610"/>
            <a:ext cx="2070222" cy="17942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32" y="5024458"/>
            <a:ext cx="2067638" cy="17942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27" y="4147741"/>
            <a:ext cx="2070222" cy="17942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2898723" y="1853816"/>
            <a:ext cx="3670488" cy="4671195"/>
            <a:chOff x="2898723" y="1853816"/>
            <a:chExt cx="3670488" cy="4671195"/>
          </a:xfrm>
        </p:grpSpPr>
        <p:sp>
          <p:nvSpPr>
            <p:cNvPr id="21" name="Freeform 20"/>
            <p:cNvSpPr/>
            <p:nvPr/>
          </p:nvSpPr>
          <p:spPr>
            <a:xfrm>
              <a:off x="2898723" y="1853816"/>
              <a:ext cx="3370791" cy="4462968"/>
            </a:xfrm>
            <a:custGeom>
              <a:avLst/>
              <a:gdLst>
                <a:gd name="connsiteX0" fmla="*/ 0 w 3471818"/>
                <a:gd name="connsiteY0" fmla="*/ 4834647 h 4834647"/>
                <a:gd name="connsiteX1" fmla="*/ 437745 w 3471818"/>
                <a:gd name="connsiteY1" fmla="*/ 3171217 h 4834647"/>
                <a:gd name="connsiteX2" fmla="*/ 2373549 w 3471818"/>
                <a:gd name="connsiteY2" fmla="*/ 2480553 h 4834647"/>
                <a:gd name="connsiteX3" fmla="*/ 3365770 w 3471818"/>
                <a:gd name="connsiteY3" fmla="*/ 1673157 h 4834647"/>
                <a:gd name="connsiteX4" fmla="*/ 3443592 w 3471818"/>
                <a:gd name="connsiteY4" fmla="*/ 0 h 4834647"/>
                <a:gd name="connsiteX5" fmla="*/ 3443592 w 3471818"/>
                <a:gd name="connsiteY5" fmla="*/ 0 h 48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1818" h="4834647">
                  <a:moveTo>
                    <a:pt x="0" y="4834647"/>
                  </a:moveTo>
                  <a:cubicBezTo>
                    <a:pt x="21077" y="4199106"/>
                    <a:pt x="42154" y="3563566"/>
                    <a:pt x="437745" y="3171217"/>
                  </a:cubicBezTo>
                  <a:cubicBezTo>
                    <a:pt x="833336" y="2778868"/>
                    <a:pt x="1885545" y="2730230"/>
                    <a:pt x="2373549" y="2480553"/>
                  </a:cubicBezTo>
                  <a:cubicBezTo>
                    <a:pt x="2861553" y="2230876"/>
                    <a:pt x="3187430" y="2086582"/>
                    <a:pt x="3365770" y="1673157"/>
                  </a:cubicBezTo>
                  <a:cubicBezTo>
                    <a:pt x="3544110" y="1259732"/>
                    <a:pt x="3443592" y="0"/>
                    <a:pt x="3443592" y="0"/>
                  </a:cubicBezTo>
                  <a:lnTo>
                    <a:pt x="3443592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048571" y="1957929"/>
              <a:ext cx="3370791" cy="4462968"/>
            </a:xfrm>
            <a:custGeom>
              <a:avLst/>
              <a:gdLst>
                <a:gd name="connsiteX0" fmla="*/ 0 w 3471818"/>
                <a:gd name="connsiteY0" fmla="*/ 4834647 h 4834647"/>
                <a:gd name="connsiteX1" fmla="*/ 437745 w 3471818"/>
                <a:gd name="connsiteY1" fmla="*/ 3171217 h 4834647"/>
                <a:gd name="connsiteX2" fmla="*/ 2373549 w 3471818"/>
                <a:gd name="connsiteY2" fmla="*/ 2480553 h 4834647"/>
                <a:gd name="connsiteX3" fmla="*/ 3365770 w 3471818"/>
                <a:gd name="connsiteY3" fmla="*/ 1673157 h 4834647"/>
                <a:gd name="connsiteX4" fmla="*/ 3443592 w 3471818"/>
                <a:gd name="connsiteY4" fmla="*/ 0 h 4834647"/>
                <a:gd name="connsiteX5" fmla="*/ 3443592 w 3471818"/>
                <a:gd name="connsiteY5" fmla="*/ 0 h 48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1818" h="4834647">
                  <a:moveTo>
                    <a:pt x="0" y="4834647"/>
                  </a:moveTo>
                  <a:cubicBezTo>
                    <a:pt x="21077" y="4199106"/>
                    <a:pt x="42154" y="3563566"/>
                    <a:pt x="437745" y="3171217"/>
                  </a:cubicBezTo>
                  <a:cubicBezTo>
                    <a:pt x="833336" y="2778868"/>
                    <a:pt x="1885545" y="2730230"/>
                    <a:pt x="2373549" y="2480553"/>
                  </a:cubicBezTo>
                  <a:cubicBezTo>
                    <a:pt x="2861553" y="2230876"/>
                    <a:pt x="3187430" y="2086582"/>
                    <a:pt x="3365770" y="1673157"/>
                  </a:cubicBezTo>
                  <a:cubicBezTo>
                    <a:pt x="3544110" y="1259732"/>
                    <a:pt x="3443592" y="0"/>
                    <a:pt x="3443592" y="0"/>
                  </a:cubicBezTo>
                  <a:lnTo>
                    <a:pt x="3443592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198420" y="2062043"/>
              <a:ext cx="3370791" cy="4462968"/>
            </a:xfrm>
            <a:custGeom>
              <a:avLst/>
              <a:gdLst>
                <a:gd name="connsiteX0" fmla="*/ 0 w 3471818"/>
                <a:gd name="connsiteY0" fmla="*/ 4834647 h 4834647"/>
                <a:gd name="connsiteX1" fmla="*/ 437745 w 3471818"/>
                <a:gd name="connsiteY1" fmla="*/ 3171217 h 4834647"/>
                <a:gd name="connsiteX2" fmla="*/ 2373549 w 3471818"/>
                <a:gd name="connsiteY2" fmla="*/ 2480553 h 4834647"/>
                <a:gd name="connsiteX3" fmla="*/ 3365770 w 3471818"/>
                <a:gd name="connsiteY3" fmla="*/ 1673157 h 4834647"/>
                <a:gd name="connsiteX4" fmla="*/ 3443592 w 3471818"/>
                <a:gd name="connsiteY4" fmla="*/ 0 h 4834647"/>
                <a:gd name="connsiteX5" fmla="*/ 3443592 w 3471818"/>
                <a:gd name="connsiteY5" fmla="*/ 0 h 483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71818" h="4834647">
                  <a:moveTo>
                    <a:pt x="0" y="4834647"/>
                  </a:moveTo>
                  <a:cubicBezTo>
                    <a:pt x="21077" y="4199106"/>
                    <a:pt x="42154" y="3563566"/>
                    <a:pt x="437745" y="3171217"/>
                  </a:cubicBezTo>
                  <a:cubicBezTo>
                    <a:pt x="833336" y="2778868"/>
                    <a:pt x="1885545" y="2730230"/>
                    <a:pt x="2373549" y="2480553"/>
                  </a:cubicBezTo>
                  <a:cubicBezTo>
                    <a:pt x="2861553" y="2230876"/>
                    <a:pt x="3187430" y="2086582"/>
                    <a:pt x="3365770" y="1673157"/>
                  </a:cubicBezTo>
                  <a:cubicBezTo>
                    <a:pt x="3544110" y="1259732"/>
                    <a:pt x="3443592" y="0"/>
                    <a:pt x="3443592" y="0"/>
                  </a:cubicBezTo>
                  <a:lnTo>
                    <a:pt x="3443592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30511" y="2111666"/>
            <a:ext cx="3061792" cy="636613"/>
            <a:chOff x="4830511" y="2111666"/>
            <a:chExt cx="3061792" cy="636613"/>
          </a:xfrm>
        </p:grpSpPr>
        <p:sp>
          <p:nvSpPr>
            <p:cNvPr id="25" name="Left Arrow 24"/>
            <p:cNvSpPr/>
            <p:nvPr/>
          </p:nvSpPr>
          <p:spPr>
            <a:xfrm rot="1800000">
              <a:off x="4830511" y="2575387"/>
              <a:ext cx="2952668" cy="17289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1804218">
              <a:off x="5072069" y="2111666"/>
              <a:ext cx="2820234" cy="6328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accent1"/>
                  </a:solidFill>
                  <a:latin typeface="+mj-lt"/>
                  <a:cs typeface="Times New Roman" panose="02020603050405020304" pitchFamily="18" charset="0"/>
                </a:rPr>
                <a:t>More Realistic</a:t>
              </a:r>
              <a:endParaRPr lang="en-US" sz="3200" b="1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0424" y="514400"/>
            <a:ext cx="4537972" cy="4411619"/>
            <a:chOff x="330424" y="514400"/>
            <a:chExt cx="4537972" cy="4411619"/>
          </a:xfrm>
        </p:grpSpPr>
        <p:sp>
          <p:nvSpPr>
            <p:cNvPr id="18" name="TextBox 17"/>
            <p:cNvSpPr txBox="1"/>
            <p:nvPr/>
          </p:nvSpPr>
          <p:spPr>
            <a:xfrm>
              <a:off x="402432" y="4402799"/>
              <a:ext cx="23700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smtClean="0">
                  <a:latin typeface="+mj-lt"/>
                  <a:cs typeface="Times New Roman" panose="02020603050405020304" pitchFamily="18" charset="0"/>
                </a:rPr>
                <a:t>Natural Photos</a:t>
              </a:r>
              <a:endParaRPr lang="en-US" sz="2800" i="1" dirty="0">
                <a:latin typeface="+mj-lt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558" y="514400"/>
              <a:ext cx="2067638" cy="17942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24" y="2443309"/>
              <a:ext cx="2067638" cy="17942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Picture 28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758" y="2578980"/>
              <a:ext cx="2067638" cy="17942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1" name="TextBox 30"/>
          <p:cNvSpPr txBox="1"/>
          <p:nvPr/>
        </p:nvSpPr>
        <p:spPr>
          <a:xfrm>
            <a:off x="9619456" y="2674640"/>
            <a:ext cx="4572000" cy="4188381"/>
          </a:xfrm>
          <a:prstGeom prst="roundRect">
            <a:avLst/>
          </a:prstGeom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CNN Training</a:t>
            </a:r>
          </a:p>
          <a:p>
            <a:pPr algn="ctr"/>
            <a:r>
              <a:rPr lang="en-US" sz="4800" dirty="0" smtClean="0">
                <a:latin typeface="+mj-lt"/>
                <a:cs typeface="Times New Roman" panose="02020603050405020304" pitchFamily="18" charset="0"/>
              </a:rPr>
              <a:t>Classifying </a:t>
            </a:r>
          </a:p>
          <a:p>
            <a:pPr algn="ctr"/>
            <a:r>
              <a:rPr lang="en-US" sz="4800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4800" dirty="0" smtClean="0">
                <a:latin typeface="+mj-lt"/>
                <a:cs typeface="Times New Roman" panose="02020603050405020304" pitchFamily="18" charset="0"/>
              </a:rPr>
              <a:t>atural 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p</a:t>
            </a:r>
            <a:r>
              <a:rPr lang="en-US" sz="4800" dirty="0" smtClean="0">
                <a:latin typeface="+mj-lt"/>
                <a:cs typeface="Times New Roman" panose="02020603050405020304" pitchFamily="18" charset="0"/>
              </a:rPr>
              <a:t>hotos</a:t>
            </a:r>
          </a:p>
          <a:p>
            <a:pPr algn="ctr"/>
            <a:r>
              <a:rPr lang="en-US" sz="4800" dirty="0"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4800" dirty="0" smtClean="0">
                <a:latin typeface="+mj-lt"/>
                <a:cs typeface="Times New Roman" panose="02020603050405020304" pitchFamily="18" charset="0"/>
              </a:rPr>
              <a:t>s. composite </a:t>
            </a:r>
            <a:r>
              <a:rPr lang="en-US" sz="480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4800" dirty="0" smtClean="0">
                <a:latin typeface="+mj-lt"/>
                <a:cs typeface="Times New Roman" panose="02020603050405020304" pitchFamily="18" charset="0"/>
              </a:rPr>
              <a:t>mages</a:t>
            </a:r>
            <a:endParaRPr lang="en-US" sz="4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37567" y="4147741"/>
            <a:ext cx="2067638" cy="179421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990168" y="6173610"/>
            <a:ext cx="2067638" cy="17942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98132" y="5024458"/>
            <a:ext cx="2067638" cy="1794212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292856" y="196841"/>
            <a:ext cx="13167360" cy="1371600"/>
          </a:xfrm>
        </p:spPr>
        <p:txBody>
          <a:bodyPr/>
          <a:lstStyle/>
          <a:p>
            <a:r>
              <a:rPr lang="en-US" dirty="0" smtClean="0"/>
              <a:t>Learning Visual Realism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359691" y="6966084"/>
            <a:ext cx="119110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latin typeface="+mj-lt"/>
                <a:cs typeface="Times New Roman" panose="02020603050405020304" pitchFamily="18" charset="0"/>
              </a:rPr>
              <a:t>Object Mask:  (1) Human Annotation  (2) Object Proposal</a:t>
            </a:r>
            <a:endParaRPr lang="en-US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5909" y="7675602"/>
            <a:ext cx="41987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smtClean="0">
                <a:latin typeface="+mj-lt"/>
                <a:cs typeface="Times New Roman" panose="02020603050405020304" pitchFamily="18" charset="0"/>
              </a:rPr>
              <a:t>[</a:t>
            </a:r>
            <a:r>
              <a:rPr lang="en-US" sz="3000" i="1" dirty="0" err="1" smtClean="0">
                <a:latin typeface="+mj-lt"/>
                <a:cs typeface="Times New Roman" panose="02020603050405020304" pitchFamily="18" charset="0"/>
              </a:rPr>
              <a:t>Lalonde</a:t>
            </a:r>
            <a:r>
              <a:rPr lang="en-US" sz="3000" i="1" dirty="0" smtClean="0">
                <a:latin typeface="+mj-lt"/>
                <a:cs typeface="Times New Roman" panose="02020603050405020304" pitchFamily="18" charset="0"/>
              </a:rPr>
              <a:t> and </a:t>
            </a:r>
            <a:r>
              <a:rPr lang="en-US" sz="3000" i="1" dirty="0" err="1" smtClean="0">
                <a:latin typeface="+mj-lt"/>
                <a:cs typeface="Times New Roman" panose="02020603050405020304" pitchFamily="18" charset="0"/>
              </a:rPr>
              <a:t>Efros</a:t>
            </a:r>
            <a:r>
              <a:rPr lang="en-US" sz="3000" i="1" dirty="0" smtClean="0">
                <a:latin typeface="+mj-lt"/>
                <a:cs typeface="Times New Roman" panose="02020603050405020304" pitchFamily="18" charset="0"/>
              </a:rPr>
              <a:t> 2007]</a:t>
            </a:r>
            <a:endParaRPr lang="en-US" sz="3000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Automatically Generating Composites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85" y="2160118"/>
            <a:ext cx="1900559" cy="16032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85" y="4535359"/>
            <a:ext cx="1900559" cy="1600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TextBox 67"/>
          <p:cNvSpPr txBox="1"/>
          <p:nvPr/>
        </p:nvSpPr>
        <p:spPr>
          <a:xfrm>
            <a:off x="1057821" y="3812065"/>
            <a:ext cx="2129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Target Object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15818" y="6180720"/>
            <a:ext cx="2013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Object Mask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21836" y="3812065"/>
            <a:ext cx="2970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Composite Images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016437" y="6180720"/>
            <a:ext cx="5181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  <a:cs typeface="Times New Roman" panose="02020603050405020304" pitchFamily="18" charset="0"/>
              </a:rPr>
              <a:t>Object Masks with Similar Shapes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723593" y="2160118"/>
            <a:ext cx="9766787" cy="1600200"/>
            <a:chOff x="4141759" y="647712"/>
            <a:chExt cx="14097037" cy="2057400"/>
          </a:xfrm>
        </p:grpSpPr>
        <p:pic>
          <p:nvPicPr>
            <p:cNvPr id="81" name="Picture 80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759" y="64771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2" name="Picture 8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219" y="64771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3" name="Picture 82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78" y="64771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4" name="Picture 83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137" y="64771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5" name="Picture 84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5596" y="64771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3" name="Group 72"/>
          <p:cNvGrpSpPr/>
          <p:nvPr/>
        </p:nvGrpSpPr>
        <p:grpSpPr>
          <a:xfrm>
            <a:off x="3723593" y="4535359"/>
            <a:ext cx="9766786" cy="1600200"/>
            <a:chOff x="4141759" y="3701592"/>
            <a:chExt cx="14097036" cy="2057400"/>
          </a:xfrm>
        </p:grpSpPr>
        <p:pic>
          <p:nvPicPr>
            <p:cNvPr id="76" name="Picture 75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759" y="370159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Picture 76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218" y="370159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77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677" y="370159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Picture 78"/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7136" y="370159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0" name="Picture 79"/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5595" y="3701592"/>
              <a:ext cx="2743200" cy="20574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4" name="Rounded Rectangle 73"/>
          <p:cNvSpPr/>
          <p:nvPr/>
        </p:nvSpPr>
        <p:spPr>
          <a:xfrm>
            <a:off x="3525956" y="1690535"/>
            <a:ext cx="10190044" cy="50878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914400" y="1690535"/>
            <a:ext cx="2416528" cy="5085081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2" grpId="0"/>
    </p:bld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icin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691</Words>
  <Application>Microsoft Office PowerPoint</Application>
  <PresentationFormat>Custom</PresentationFormat>
  <Paragraphs>247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DejaVu Sans</vt:lpstr>
      <vt:lpstr>Arial</vt:lpstr>
      <vt:lpstr>Calibri</vt:lpstr>
      <vt:lpstr>Cambria Math</vt:lpstr>
      <vt:lpstr>Times New Roman</vt:lpstr>
      <vt:lpstr>Tema de Office</vt:lpstr>
      <vt:lpstr>PowerPoint Presentation</vt:lpstr>
      <vt:lpstr>PowerPoint Presentation</vt:lpstr>
      <vt:lpstr>Which Image Looks Realistic?</vt:lpstr>
      <vt:lpstr>Prior work: Heuristic-based</vt:lpstr>
      <vt:lpstr>Prior work: Discriminative Learning</vt:lpstr>
      <vt:lpstr>PowerPoint Presentation</vt:lpstr>
      <vt:lpstr>Our Pipeline</vt:lpstr>
      <vt:lpstr>Learning Visual Realism</vt:lpstr>
      <vt:lpstr>Automatically Generating Composites</vt:lpstr>
      <vt:lpstr>Ranking of Negative Training Examples</vt:lpstr>
      <vt:lpstr>Evaluation</vt:lpstr>
      <vt:lpstr>Visual Realism Ranking</vt:lpstr>
      <vt:lpstr>PowerPoint Presentation</vt:lpstr>
      <vt:lpstr>Our Pipeline</vt:lpstr>
      <vt:lpstr>Improving Visual Realism</vt:lpstr>
      <vt:lpstr>Selecting Suitable Objects</vt:lpstr>
      <vt:lpstr>Optimizing Color Compatiability</vt:lpstr>
      <vt:lpstr>Optimizing Color Compatiability</vt:lpstr>
      <vt:lpstr>Optimizing Color Compatiability</vt:lpstr>
      <vt:lpstr>Visualizing and Localizing Errors (∂E/(∂I_p ))</vt:lpstr>
      <vt:lpstr>PowerPoint Presentation</vt:lpstr>
      <vt:lpstr>Hard Negative Mining</vt:lpstr>
      <vt:lpstr>PowerPoint Presentation</vt:lpstr>
      <vt:lpstr>Hard Negative Mining</vt:lpstr>
      <vt:lpstr>With Hard Negative Mining (no E_reg)</vt:lpstr>
      <vt:lpstr>Evaluation (average Human ratings)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Jun-Yan Zhu</dc:creator>
  <cp:lastModifiedBy/>
  <cp:revision>1</cp:revision>
  <dcterms:created xsi:type="dcterms:W3CDTF">2016-01-01T05:41:51Z</dcterms:created>
  <dcterms:modified xsi:type="dcterms:W3CDTF">2016-01-01T05:43:23Z</dcterms:modified>
</cp:coreProperties>
</file>