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08" r:id="rId2"/>
    <p:sldId id="452" r:id="rId3"/>
    <p:sldId id="451" r:id="rId4"/>
    <p:sldId id="480" r:id="rId5"/>
    <p:sldId id="481" r:id="rId6"/>
    <p:sldId id="458" r:id="rId7"/>
    <p:sldId id="469" r:id="rId8"/>
    <p:sldId id="423" r:id="rId9"/>
    <p:sldId id="425" r:id="rId10"/>
    <p:sldId id="427" r:id="rId11"/>
    <p:sldId id="456" r:id="rId12"/>
    <p:sldId id="468" r:id="rId13"/>
    <p:sldId id="426" r:id="rId14"/>
    <p:sldId id="429" r:id="rId15"/>
    <p:sldId id="474" r:id="rId16"/>
    <p:sldId id="453" r:id="rId17"/>
    <p:sldId id="473" r:id="rId18"/>
    <p:sldId id="476" r:id="rId19"/>
    <p:sldId id="477" r:id="rId20"/>
    <p:sldId id="454" r:id="rId21"/>
    <p:sldId id="479" r:id="rId22"/>
    <p:sldId id="471" r:id="rId23"/>
    <p:sldId id="447" r:id="rId24"/>
    <p:sldId id="475" r:id="rId25"/>
    <p:sldId id="472" r:id="rId26"/>
    <p:sldId id="470" r:id="rId27"/>
    <p:sldId id="478" r:id="rId28"/>
    <p:sldId id="465" r:id="rId29"/>
  </p:sldIdLst>
  <p:sldSz cx="14630400" cy="8229600"/>
  <p:notesSz cx="6858000" cy="9144000"/>
  <p:defaultTextStyle>
    <a:defPPr>
      <a:defRPr lang="es-ES"/>
    </a:defPPr>
    <a:lvl1pPr marL="0" algn="l" defTabSz="1463040" rtl="0" eaLnBrk="1" latinLnBrk="0" hangingPunct="1">
      <a:defRPr sz="2900" kern="1200">
        <a:solidFill>
          <a:schemeClr val="tx1"/>
        </a:solidFill>
        <a:latin typeface="+mn-lt"/>
        <a:ea typeface="+mn-ea"/>
        <a:cs typeface="+mn-cs"/>
      </a:defRPr>
    </a:lvl1pPr>
    <a:lvl2pPr marL="731520" algn="l" defTabSz="1463040" rtl="0" eaLnBrk="1" latinLnBrk="0" hangingPunct="1">
      <a:defRPr sz="2900" kern="1200">
        <a:solidFill>
          <a:schemeClr val="tx1"/>
        </a:solidFill>
        <a:latin typeface="+mn-lt"/>
        <a:ea typeface="+mn-ea"/>
        <a:cs typeface="+mn-cs"/>
      </a:defRPr>
    </a:lvl2pPr>
    <a:lvl3pPr marL="1463040" algn="l" defTabSz="1463040" rtl="0" eaLnBrk="1" latinLnBrk="0" hangingPunct="1">
      <a:defRPr sz="2900" kern="1200">
        <a:solidFill>
          <a:schemeClr val="tx1"/>
        </a:solidFill>
        <a:latin typeface="+mn-lt"/>
        <a:ea typeface="+mn-ea"/>
        <a:cs typeface="+mn-cs"/>
      </a:defRPr>
    </a:lvl3pPr>
    <a:lvl4pPr marL="2194560" algn="l" defTabSz="1463040" rtl="0" eaLnBrk="1" latinLnBrk="0" hangingPunct="1">
      <a:defRPr sz="2900" kern="1200">
        <a:solidFill>
          <a:schemeClr val="tx1"/>
        </a:solidFill>
        <a:latin typeface="+mn-lt"/>
        <a:ea typeface="+mn-ea"/>
        <a:cs typeface="+mn-cs"/>
      </a:defRPr>
    </a:lvl4pPr>
    <a:lvl5pPr marL="2926080" algn="l" defTabSz="1463040" rtl="0" eaLnBrk="1" latinLnBrk="0" hangingPunct="1">
      <a:defRPr sz="2900" kern="1200">
        <a:solidFill>
          <a:schemeClr val="tx1"/>
        </a:solidFill>
        <a:latin typeface="+mn-lt"/>
        <a:ea typeface="+mn-ea"/>
        <a:cs typeface="+mn-cs"/>
      </a:defRPr>
    </a:lvl5pPr>
    <a:lvl6pPr marL="3657600" algn="l" defTabSz="1463040" rtl="0" eaLnBrk="1" latinLnBrk="0" hangingPunct="1">
      <a:defRPr sz="2900" kern="1200">
        <a:solidFill>
          <a:schemeClr val="tx1"/>
        </a:solidFill>
        <a:latin typeface="+mn-lt"/>
        <a:ea typeface="+mn-ea"/>
        <a:cs typeface="+mn-cs"/>
      </a:defRPr>
    </a:lvl6pPr>
    <a:lvl7pPr marL="4389120" algn="l" defTabSz="1463040" rtl="0" eaLnBrk="1" latinLnBrk="0" hangingPunct="1">
      <a:defRPr sz="2900" kern="1200">
        <a:solidFill>
          <a:schemeClr val="tx1"/>
        </a:solidFill>
        <a:latin typeface="+mn-lt"/>
        <a:ea typeface="+mn-ea"/>
        <a:cs typeface="+mn-cs"/>
      </a:defRPr>
    </a:lvl7pPr>
    <a:lvl8pPr marL="5120640" algn="l" defTabSz="1463040" rtl="0" eaLnBrk="1" latinLnBrk="0" hangingPunct="1">
      <a:defRPr sz="2900" kern="1200">
        <a:solidFill>
          <a:schemeClr val="tx1"/>
        </a:solidFill>
        <a:latin typeface="+mn-lt"/>
        <a:ea typeface="+mn-ea"/>
        <a:cs typeface="+mn-cs"/>
      </a:defRPr>
    </a:lvl8pPr>
    <a:lvl9pPr marL="5852160" algn="l" defTabSz="1463040" rtl="0" eaLnBrk="1" latinLnBrk="0" hangingPunct="1">
      <a:defRPr sz="2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orient="horz" pos="2592">
          <p15:clr>
            <a:srgbClr val="A4A3A4"/>
          </p15:clr>
        </p15:guide>
        <p15:guide id="4" pos="4608">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00FF"/>
    <a:srgbClr val="F1F1F1"/>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774" autoAdjust="0"/>
    <p:restoredTop sz="82323" autoAdjust="0"/>
  </p:normalViewPr>
  <p:slideViewPr>
    <p:cSldViewPr>
      <p:cViewPr varScale="1">
        <p:scale>
          <a:sx n="45" d="100"/>
          <a:sy n="45" d="100"/>
        </p:scale>
        <p:origin x="38" y="398"/>
      </p:cViewPr>
      <p:guideLst>
        <p:guide orient="horz" pos="1620"/>
        <p:guide pos="2880"/>
        <p:guide orient="horz" pos="2592"/>
        <p:guide pos="460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95" d="100"/>
          <a:sy n="95" d="100"/>
        </p:scale>
        <p:origin x="3252"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8EF0CC-3B63-44DF-AB92-2EEECBE7991A}" type="datetimeFigureOut">
              <a:rPr lang="es-ES" smtClean="0"/>
              <a:t>18/08/2015</a:t>
            </a:fld>
            <a:endParaRPr lang="es-ES"/>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7FEA5E-F7F5-4500-A602-A04F11FD5847}" type="slidenum">
              <a:rPr lang="es-ES" smtClean="0"/>
              <a:t>‹#›</a:t>
            </a:fld>
            <a:endParaRPr lang="es-ES"/>
          </a:p>
        </p:txBody>
      </p:sp>
    </p:spTree>
    <p:extLst>
      <p:ext uri="{BB962C8B-B14F-4D97-AF65-F5344CB8AC3E}">
        <p14:creationId xmlns:p14="http://schemas.microsoft.com/office/powerpoint/2010/main" val="3867454027"/>
      </p:ext>
    </p:extLst>
  </p:cSld>
  <p:clrMap bg1="lt1" tx1="dk1" bg2="lt2" tx2="dk2" accent1="accent1" accent2="accent2" accent3="accent3" accent4="accent4" accent5="accent5" accent6="accent6" hlink="hlink" folHlink="folHlink"/>
  <p:notesStyle>
    <a:lvl1pPr marL="0" algn="l" defTabSz="1463040" rtl="0" eaLnBrk="1" latinLnBrk="0" hangingPunct="1">
      <a:defRPr sz="1900" kern="1200">
        <a:solidFill>
          <a:schemeClr val="tx1"/>
        </a:solidFill>
        <a:latin typeface="+mn-lt"/>
        <a:ea typeface="+mn-ea"/>
        <a:cs typeface="+mn-cs"/>
      </a:defRPr>
    </a:lvl1pPr>
    <a:lvl2pPr marL="731520" algn="l" defTabSz="1463040" rtl="0" eaLnBrk="1" latinLnBrk="0" hangingPunct="1">
      <a:defRPr sz="1900" kern="1200">
        <a:solidFill>
          <a:schemeClr val="tx1"/>
        </a:solidFill>
        <a:latin typeface="+mn-lt"/>
        <a:ea typeface="+mn-ea"/>
        <a:cs typeface="+mn-cs"/>
      </a:defRPr>
    </a:lvl2pPr>
    <a:lvl3pPr marL="1463040" algn="l" defTabSz="1463040" rtl="0" eaLnBrk="1" latinLnBrk="0" hangingPunct="1">
      <a:defRPr sz="1900" kern="1200">
        <a:solidFill>
          <a:schemeClr val="tx1"/>
        </a:solidFill>
        <a:latin typeface="+mn-lt"/>
        <a:ea typeface="+mn-ea"/>
        <a:cs typeface="+mn-cs"/>
      </a:defRPr>
    </a:lvl3pPr>
    <a:lvl4pPr marL="2194560" algn="l" defTabSz="1463040" rtl="0" eaLnBrk="1" latinLnBrk="0" hangingPunct="1">
      <a:defRPr sz="1900" kern="1200">
        <a:solidFill>
          <a:schemeClr val="tx1"/>
        </a:solidFill>
        <a:latin typeface="+mn-lt"/>
        <a:ea typeface="+mn-ea"/>
        <a:cs typeface="+mn-cs"/>
      </a:defRPr>
    </a:lvl4pPr>
    <a:lvl5pPr marL="2926080" algn="l" defTabSz="1463040" rtl="0" eaLnBrk="1" latinLnBrk="0" hangingPunct="1">
      <a:defRPr sz="1900" kern="1200">
        <a:solidFill>
          <a:schemeClr val="tx1"/>
        </a:solidFill>
        <a:latin typeface="+mn-lt"/>
        <a:ea typeface="+mn-ea"/>
        <a:cs typeface="+mn-cs"/>
      </a:defRPr>
    </a:lvl5pPr>
    <a:lvl6pPr marL="3657600" algn="l" defTabSz="1463040" rtl="0" eaLnBrk="1" latinLnBrk="0" hangingPunct="1">
      <a:defRPr sz="1900" kern="1200">
        <a:solidFill>
          <a:schemeClr val="tx1"/>
        </a:solidFill>
        <a:latin typeface="+mn-lt"/>
        <a:ea typeface="+mn-ea"/>
        <a:cs typeface="+mn-cs"/>
      </a:defRPr>
    </a:lvl6pPr>
    <a:lvl7pPr marL="4389120" algn="l" defTabSz="1463040" rtl="0" eaLnBrk="1" latinLnBrk="0" hangingPunct="1">
      <a:defRPr sz="1900" kern="1200">
        <a:solidFill>
          <a:schemeClr val="tx1"/>
        </a:solidFill>
        <a:latin typeface="+mn-lt"/>
        <a:ea typeface="+mn-ea"/>
        <a:cs typeface="+mn-cs"/>
      </a:defRPr>
    </a:lvl7pPr>
    <a:lvl8pPr marL="5120640" algn="l" defTabSz="1463040" rtl="0" eaLnBrk="1" latinLnBrk="0" hangingPunct="1">
      <a:defRPr sz="1900" kern="1200">
        <a:solidFill>
          <a:schemeClr val="tx1"/>
        </a:solidFill>
        <a:latin typeface="+mn-lt"/>
        <a:ea typeface="+mn-ea"/>
        <a:cs typeface="+mn-cs"/>
      </a:defRPr>
    </a:lvl8pPr>
    <a:lvl9pPr marL="5852160" algn="l" defTabSz="1463040"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My name is Jun-Yan, working on vision and graphics at UC Berkeley. </a:t>
            </a:r>
          </a:p>
          <a:p>
            <a:r>
              <a:rPr lang="en-US" baseline="0" dirty="0" smtClean="0"/>
              <a:t>In this project, we are interested in learning and improving visual realism for image </a:t>
            </a:r>
            <a:r>
              <a:rPr lang="en-US" baseline="0" dirty="0" smtClean="0"/>
              <a:t>compositing. </a:t>
            </a:r>
          </a:p>
        </p:txBody>
      </p:sp>
      <p:sp>
        <p:nvSpPr>
          <p:cNvPr id="4" name="Slide Number Placeholder 3"/>
          <p:cNvSpPr>
            <a:spLocks noGrp="1"/>
          </p:cNvSpPr>
          <p:nvPr>
            <p:ph type="sldNum" sz="quarter" idx="10"/>
          </p:nvPr>
        </p:nvSpPr>
        <p:spPr/>
        <p:txBody>
          <a:bodyPr/>
          <a:lstStyle/>
          <a:p>
            <a:fld id="{267FEA5E-F7F5-4500-A602-A04F11FD5847}" type="slidenum">
              <a:rPr lang="es-ES" smtClean="0"/>
              <a:t>1</a:t>
            </a:fld>
            <a:endParaRPr lang="es-ES" dirty="0"/>
          </a:p>
        </p:txBody>
      </p:sp>
    </p:spTree>
    <p:extLst>
      <p:ext uri="{BB962C8B-B14F-4D97-AF65-F5344CB8AC3E}">
        <p14:creationId xmlns:p14="http://schemas.microsoft.com/office/powerpoint/2010/main" val="743303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t>
            </a:r>
            <a:r>
              <a:rPr lang="en-US" dirty="0" smtClean="0"/>
              <a:t>then evaluate </a:t>
            </a:r>
            <a:r>
              <a:rPr lang="en-US" dirty="0" smtClean="0"/>
              <a:t>our</a:t>
            </a:r>
            <a:r>
              <a:rPr lang="en-US" baseline="0" dirty="0" smtClean="0"/>
              <a:t> </a:t>
            </a:r>
            <a:r>
              <a:rPr lang="en-US" baseline="0" dirty="0" smtClean="0"/>
              <a:t>method in </a:t>
            </a:r>
            <a:r>
              <a:rPr lang="en-US" baseline="0" dirty="0" smtClean="0"/>
              <a:t>a </a:t>
            </a:r>
            <a:r>
              <a:rPr lang="en-US" sz="1900" i="0" kern="1200" dirty="0" smtClean="0">
                <a:solidFill>
                  <a:schemeClr val="tx1"/>
                </a:solidFill>
                <a:effectLst/>
                <a:latin typeface="+mn-lt"/>
                <a:ea typeface="+mn-ea"/>
                <a:cs typeface="+mn-cs"/>
              </a:rPr>
              <a:t>public dataset</a:t>
            </a:r>
            <a:r>
              <a:rPr lang="en-US" sz="1900" i="0" kern="1200" baseline="0" dirty="0" smtClean="0">
                <a:solidFill>
                  <a:schemeClr val="tx1"/>
                </a:solidFill>
                <a:effectLst/>
                <a:latin typeface="+mn-lt"/>
                <a:ea typeface="+mn-ea"/>
                <a:cs typeface="+mn-cs"/>
              </a:rPr>
              <a:t> with human </a:t>
            </a:r>
            <a:r>
              <a:rPr lang="en-US" sz="1900" i="0" kern="1200" baseline="0" dirty="0" smtClean="0">
                <a:solidFill>
                  <a:schemeClr val="tx1"/>
                </a:solidFill>
                <a:effectLst/>
                <a:latin typeface="+mn-lt"/>
                <a:ea typeface="+mn-ea"/>
                <a:cs typeface="+mn-cs"/>
              </a:rPr>
              <a:t>annotations o</a:t>
            </a:r>
            <a:r>
              <a:rPr lang="en-US" sz="1900" i="0" kern="1200" dirty="0" smtClean="0">
                <a:solidFill>
                  <a:schemeClr val="tx1"/>
                </a:solidFill>
                <a:effectLst/>
                <a:latin typeface="+mn-lt"/>
                <a:ea typeface="+mn-ea"/>
                <a:cs typeface="+mn-cs"/>
              </a:rPr>
              <a:t>n </a:t>
            </a:r>
            <a:r>
              <a:rPr lang="en-US" sz="1900" i="0" kern="1200" dirty="0" smtClean="0">
                <a:solidFill>
                  <a:schemeClr val="tx1"/>
                </a:solidFill>
                <a:effectLst/>
                <a:latin typeface="+mn-lt"/>
                <a:ea typeface="+mn-ea"/>
                <a:cs typeface="+mn-cs"/>
              </a:rPr>
              <a:t>a binary classification task of </a:t>
            </a:r>
            <a:r>
              <a:rPr lang="en-US" sz="1900" i="0" kern="1200" dirty="0" smtClean="0">
                <a:solidFill>
                  <a:schemeClr val="tx1"/>
                </a:solidFill>
                <a:effectLst/>
                <a:latin typeface="+mn-lt"/>
                <a:ea typeface="+mn-ea"/>
                <a:cs typeface="+mn-cs"/>
              </a:rPr>
              <a:t>unrealistic </a:t>
            </a:r>
            <a:r>
              <a:rPr lang="en-US" sz="1900" i="0" kern="1200" dirty="0" smtClean="0">
                <a:solidFill>
                  <a:schemeClr val="tx1"/>
                </a:solidFill>
                <a:effectLst/>
                <a:latin typeface="+mn-lt"/>
                <a:ea typeface="+mn-ea"/>
                <a:cs typeface="+mn-cs"/>
              </a:rPr>
              <a:t>photos versus </a:t>
            </a:r>
            <a:r>
              <a:rPr lang="en-US" sz="1900" i="0" kern="1200" dirty="0" smtClean="0">
                <a:solidFill>
                  <a:schemeClr val="tx1"/>
                </a:solidFill>
                <a:effectLst/>
                <a:latin typeface="+mn-lt"/>
                <a:ea typeface="+mn-ea"/>
                <a:cs typeface="+mn-cs"/>
              </a:rPr>
              <a:t>realistic ones. Our model outperforms</a:t>
            </a:r>
            <a:r>
              <a:rPr lang="en-US" sz="1900" i="0" kern="1200" baseline="0" dirty="0" smtClean="0">
                <a:solidFill>
                  <a:schemeClr val="tx1"/>
                </a:solidFill>
                <a:effectLst/>
                <a:latin typeface="+mn-lt"/>
                <a:ea typeface="+mn-ea"/>
                <a:cs typeface="+mn-cs"/>
              </a:rPr>
              <a:t> previous methods, and the results are close to human performance</a:t>
            </a:r>
            <a:endParaRPr lang="en-US" sz="1900" i="0" kern="1200" dirty="0" smtClean="0">
              <a:solidFill>
                <a:schemeClr val="tx1"/>
              </a:solidFill>
              <a:effectLst/>
              <a:latin typeface="+mn-lt"/>
              <a:ea typeface="+mn-ea"/>
              <a:cs typeface="+mn-cs"/>
            </a:endParaRPr>
          </a:p>
          <a:p>
            <a:endParaRPr lang="en-US" sz="1900" i="0" kern="1200" dirty="0" smtClean="0">
              <a:solidFill>
                <a:schemeClr val="tx1"/>
              </a:solidFill>
              <a:effectLst/>
              <a:latin typeface="+mn-lt"/>
              <a:ea typeface="+mn-ea"/>
              <a:cs typeface="+mn-cs"/>
            </a:endParaRPr>
          </a:p>
          <a:p>
            <a:endParaRPr lang="en-US" sz="1900" i="0" kern="1200" dirty="0" smtClean="0">
              <a:solidFill>
                <a:schemeClr val="tx1"/>
              </a:solidFill>
              <a:effectLst/>
              <a:latin typeface="+mn-lt"/>
              <a:ea typeface="+mn-ea"/>
              <a:cs typeface="+mn-cs"/>
            </a:endParaRPr>
          </a:p>
          <a:p>
            <a:endParaRPr lang="en-US" sz="1900" i="0" kern="1200" dirty="0" smtClean="0">
              <a:solidFill>
                <a:schemeClr val="tx1"/>
              </a:solidFill>
              <a:effectLst/>
              <a:latin typeface="+mn-lt"/>
              <a:ea typeface="+mn-ea"/>
              <a:cs typeface="+mn-cs"/>
            </a:endParaRPr>
          </a:p>
          <a:p>
            <a:r>
              <a:rPr lang="en-US" sz="1900" i="0" kern="1200" dirty="0" smtClean="0">
                <a:solidFill>
                  <a:schemeClr val="tx1"/>
                </a:solidFill>
                <a:effectLst/>
                <a:latin typeface="+mn-lt"/>
                <a:ea typeface="+mn-ea"/>
                <a:cs typeface="+mn-cs"/>
              </a:rPr>
              <a:t>****</a:t>
            </a:r>
            <a:r>
              <a:rPr lang="en-US" sz="1900" i="0" kern="1200" dirty="0" smtClean="0">
                <a:solidFill>
                  <a:schemeClr val="tx1"/>
                </a:solidFill>
                <a:effectLst/>
                <a:latin typeface="+mn-lt"/>
                <a:ea typeface="+mn-ea"/>
                <a:cs typeface="+mn-cs"/>
              </a:rPr>
              <a:t/>
            </a:r>
            <a:br>
              <a:rPr lang="en-US" sz="1900" i="0" kern="1200" dirty="0" smtClean="0">
                <a:solidFill>
                  <a:schemeClr val="tx1"/>
                </a:solidFill>
                <a:effectLst/>
                <a:latin typeface="+mn-lt"/>
                <a:ea typeface="+mn-ea"/>
                <a:cs typeface="+mn-cs"/>
              </a:rPr>
            </a:br>
            <a:r>
              <a:rPr lang="en-US" sz="1900" i="0" kern="1200" dirty="0" smtClean="0">
                <a:solidFill>
                  <a:schemeClr val="tx1"/>
                </a:solidFill>
                <a:effectLst/>
                <a:latin typeface="+mn-lt"/>
                <a:ea typeface="+mn-ea"/>
                <a:cs typeface="+mn-cs"/>
              </a:rPr>
              <a:t>Without any human annotation on</a:t>
            </a:r>
            <a:r>
              <a:rPr lang="en-US" sz="1900" i="0" kern="1200" baseline="0" dirty="0" smtClean="0">
                <a:solidFill>
                  <a:schemeClr val="tx1"/>
                </a:solidFill>
                <a:effectLst/>
                <a:latin typeface="+mn-lt"/>
                <a:ea typeface="+mn-ea"/>
                <a:cs typeface="+mn-cs"/>
              </a:rPr>
              <a:t> </a:t>
            </a:r>
            <a:r>
              <a:rPr lang="en-US" sz="1900" i="0" kern="1200" dirty="0" smtClean="0">
                <a:solidFill>
                  <a:schemeClr val="tx1"/>
                </a:solidFill>
                <a:effectLst/>
                <a:latin typeface="+mn-lt"/>
                <a:ea typeface="+mn-ea"/>
                <a:cs typeface="+mn-cs"/>
              </a:rPr>
              <a:t>visual realism, our model already outperforms previous</a:t>
            </a:r>
            <a:r>
              <a:rPr lang="en-US" sz="1900" i="0" kern="1200" baseline="0" dirty="0" smtClean="0">
                <a:solidFill>
                  <a:schemeClr val="tx1"/>
                </a:solidFill>
                <a:effectLst/>
                <a:latin typeface="+mn-lt"/>
                <a:ea typeface="+mn-ea"/>
                <a:cs typeface="+mn-cs"/>
              </a:rPr>
              <a:t> </a:t>
            </a:r>
            <a:r>
              <a:rPr lang="en-US" sz="1900" i="0" kern="1200" dirty="0" smtClean="0">
                <a:solidFill>
                  <a:schemeClr val="tx1"/>
                </a:solidFill>
                <a:effectLst/>
                <a:latin typeface="+mn-lt"/>
                <a:ea typeface="+mn-ea"/>
                <a:cs typeface="+mn-cs"/>
              </a:rPr>
              <a:t>methods</a:t>
            </a:r>
            <a:br>
              <a:rPr lang="en-US" sz="1900" i="0" kern="1200" dirty="0" smtClean="0">
                <a:solidFill>
                  <a:schemeClr val="tx1"/>
                </a:solidFill>
                <a:effectLst/>
                <a:latin typeface="+mn-lt"/>
                <a:ea typeface="+mn-ea"/>
                <a:cs typeface="+mn-cs"/>
              </a:rPr>
            </a:br>
            <a:endParaRPr lang="en-US" sz="1900" i="0" kern="1200" dirty="0" smtClean="0">
              <a:solidFill>
                <a:schemeClr val="tx1"/>
              </a:solidFill>
              <a:effectLst/>
              <a:latin typeface="+mn-lt"/>
              <a:ea typeface="+mn-ea"/>
              <a:cs typeface="+mn-cs"/>
            </a:endParaRPr>
          </a:p>
          <a:p>
            <a:r>
              <a:rPr lang="en-US" sz="1900" i="0" kern="1200" dirty="0" smtClean="0">
                <a:solidFill>
                  <a:schemeClr val="tx1"/>
                </a:solidFill>
                <a:effectLst/>
                <a:latin typeface="+mn-lt"/>
                <a:ea typeface="+mn-ea"/>
                <a:cs typeface="+mn-cs"/>
              </a:rPr>
              <a:t>We then fine-tune</a:t>
            </a:r>
            <a:r>
              <a:rPr lang="en-US" sz="1900" i="0" kern="1200" baseline="0" dirty="0" smtClean="0">
                <a:solidFill>
                  <a:schemeClr val="tx1"/>
                </a:solidFill>
                <a:effectLst/>
                <a:latin typeface="+mn-lt"/>
                <a:ea typeface="+mn-ea"/>
                <a:cs typeface="+mn-cs"/>
              </a:rPr>
              <a:t> our model </a:t>
            </a:r>
            <a:r>
              <a:rPr lang="en-US" sz="1900" i="0" kern="1200" dirty="0" smtClean="0">
                <a:solidFill>
                  <a:schemeClr val="tx1"/>
                </a:solidFill>
                <a:effectLst/>
                <a:latin typeface="+mn-lt"/>
                <a:ea typeface="+mn-ea"/>
                <a:cs typeface="+mn-cs"/>
              </a:rPr>
              <a:t>with additional small amount of  human realism labeling,</a:t>
            </a:r>
            <a:r>
              <a:rPr lang="en-US" sz="1900" i="0" kern="1200" baseline="0" dirty="0" smtClean="0">
                <a:solidFill>
                  <a:schemeClr val="tx1"/>
                </a:solidFill>
                <a:effectLst/>
                <a:latin typeface="+mn-lt"/>
                <a:ea typeface="+mn-ea"/>
                <a:cs typeface="+mn-cs"/>
              </a:rPr>
              <a:t> and</a:t>
            </a:r>
            <a:r>
              <a:rPr lang="en-US" sz="1900" i="0" kern="1200" dirty="0" smtClean="0">
                <a:solidFill>
                  <a:schemeClr val="tx1"/>
                </a:solidFill>
                <a:effectLst/>
                <a:latin typeface="+mn-lt"/>
                <a:ea typeface="+mn-ea"/>
                <a:cs typeface="+mn-cs"/>
              </a:rPr>
              <a:t> use the human annotation, and train a linear SVM on top of the</a:t>
            </a:r>
            <a:r>
              <a:rPr lang="en-US" sz="1900" i="0" kern="1200" baseline="0" dirty="0" smtClean="0">
                <a:solidFill>
                  <a:schemeClr val="tx1"/>
                </a:solidFill>
                <a:effectLst/>
                <a:latin typeface="+mn-lt"/>
                <a:ea typeface="+mn-ea"/>
                <a:cs typeface="+mn-cs"/>
              </a:rPr>
              <a:t> </a:t>
            </a:r>
            <a:r>
              <a:rPr lang="en-US" sz="1900" i="1" kern="1200" dirty="0" smtClean="0">
                <a:solidFill>
                  <a:schemeClr val="tx1"/>
                </a:solidFill>
                <a:effectLst/>
                <a:latin typeface="+mn-lt"/>
                <a:ea typeface="+mn-ea"/>
                <a:cs typeface="+mn-cs"/>
              </a:rPr>
              <a:t>fc</a:t>
            </a:r>
            <a:r>
              <a:rPr lang="en-US" sz="1900" i="0" kern="1200" dirty="0" smtClean="0">
                <a:solidFill>
                  <a:schemeClr val="tx1"/>
                </a:solidFill>
                <a:effectLst/>
                <a:latin typeface="+mn-lt"/>
                <a:ea typeface="+mn-ea"/>
                <a:cs typeface="+mn-cs"/>
              </a:rPr>
              <a:t>7</a:t>
            </a:r>
            <a:r>
              <a:rPr lang="en-US" sz="1900" i="0" kern="1200" baseline="0" dirty="0" smtClean="0">
                <a:solidFill>
                  <a:schemeClr val="tx1"/>
                </a:solidFill>
                <a:effectLst/>
                <a:latin typeface="+mn-lt"/>
                <a:ea typeface="+mn-ea"/>
                <a:cs typeface="+mn-cs"/>
              </a:rPr>
              <a:t> feature, and outperform the previous method by a large margin.</a:t>
            </a:r>
            <a:r>
              <a:rPr lang="en-US" sz="1900" i="0" kern="1200" dirty="0" smtClean="0">
                <a:solidFill>
                  <a:schemeClr val="tx1"/>
                </a:solidFill>
                <a:effectLst/>
                <a:latin typeface="+mn-lt"/>
                <a:ea typeface="+mn-ea"/>
                <a:cs typeface="+mn-cs"/>
              </a:rPr>
              <a:t/>
            </a:r>
            <a:br>
              <a:rPr lang="en-US" sz="1900" i="0" kern="1200" dirty="0" smtClean="0">
                <a:solidFill>
                  <a:schemeClr val="tx1"/>
                </a:solidFill>
                <a:effectLst/>
                <a:latin typeface="+mn-lt"/>
                <a:ea typeface="+mn-ea"/>
                <a:cs typeface="+mn-cs"/>
              </a:rPr>
            </a:br>
            <a:r>
              <a:rPr lang="en-US" sz="1900" i="0" kern="1200" dirty="0" smtClean="0">
                <a:solidFill>
                  <a:schemeClr val="tx1"/>
                </a:solidFill>
                <a:effectLst/>
                <a:latin typeface="+mn-lt"/>
                <a:ea typeface="+mn-ea"/>
                <a:cs typeface="+mn-cs"/>
              </a:rPr>
              <a:t/>
            </a:r>
            <a:br>
              <a:rPr lang="en-US" sz="1900" i="0" kern="1200" dirty="0" smtClean="0">
                <a:solidFill>
                  <a:schemeClr val="tx1"/>
                </a:solidFill>
                <a:effectLst/>
                <a:latin typeface="+mn-lt"/>
                <a:ea typeface="+mn-ea"/>
                <a:cs typeface="+mn-cs"/>
              </a:rPr>
            </a:br>
            <a:r>
              <a:rPr lang="en-US" sz="1900" i="0" kern="1200" dirty="0" smtClean="0">
                <a:solidFill>
                  <a:schemeClr val="tx1"/>
                </a:solidFill>
                <a:effectLst/>
                <a:latin typeface="+mn-lt"/>
                <a:ea typeface="+mn-ea"/>
                <a:cs typeface="+mn-cs"/>
              </a:rPr>
              <a:t/>
            </a:r>
            <a:br>
              <a:rPr lang="en-US" sz="1900" i="0" kern="1200" dirty="0" smtClean="0">
                <a:solidFill>
                  <a:schemeClr val="tx1"/>
                </a:solidFill>
                <a:effectLst/>
                <a:latin typeface="+mn-lt"/>
                <a:ea typeface="+mn-ea"/>
                <a:cs typeface="+mn-cs"/>
              </a:rPr>
            </a:br>
            <a:endParaRPr lang="en-US" sz="1900" i="0" kern="1200" dirty="0" smtClean="0">
              <a:solidFill>
                <a:schemeClr val="tx1"/>
              </a:solidFill>
              <a:effectLst/>
              <a:latin typeface="+mn-lt"/>
              <a:ea typeface="+mn-ea"/>
              <a:cs typeface="+mn-cs"/>
            </a:endParaRPr>
          </a:p>
          <a:p>
            <a:r>
              <a:rPr lang="en-US" sz="1900" i="0" kern="1200" dirty="0" smtClean="0">
                <a:solidFill>
                  <a:schemeClr val="tx1"/>
                </a:solidFill>
                <a:effectLst/>
                <a:latin typeface="+mn-lt"/>
                <a:ea typeface="+mn-ea"/>
                <a:cs typeface="+mn-cs"/>
              </a:rPr>
              <a:t/>
            </a:r>
            <a:br>
              <a:rPr lang="en-US" sz="1900" i="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10</a:t>
            </a:fld>
            <a:endParaRPr lang="es-ES"/>
          </a:p>
        </p:txBody>
      </p:sp>
    </p:spTree>
    <p:extLst>
      <p:ext uri="{BB962C8B-B14F-4D97-AF65-F5344CB8AC3E}">
        <p14:creationId xmlns:p14="http://schemas.microsoft.com/office/powerpoint/2010/main" val="1589945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show some</a:t>
            </a:r>
            <a:r>
              <a:rPr lang="en-US" baseline="0" dirty="0" smtClean="0"/>
              <a:t> ranking results from different types of scenes. </a:t>
            </a:r>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11</a:t>
            </a:fld>
            <a:endParaRPr lang="es-ES"/>
          </a:p>
        </p:txBody>
      </p:sp>
    </p:spTree>
    <p:extLst>
      <p:ext uri="{BB962C8B-B14F-4D97-AF65-F5344CB8AC3E}">
        <p14:creationId xmlns:p14="http://schemas.microsoft.com/office/powerpoint/2010/main" val="3616499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i="0" kern="1200" dirty="0" smtClean="0">
                <a:solidFill>
                  <a:schemeClr val="tx1"/>
                </a:solidFill>
                <a:effectLst/>
                <a:latin typeface="+mn-lt"/>
                <a:ea typeface="+mn-ea"/>
                <a:cs typeface="+mn-cs"/>
              </a:rPr>
              <a:t>Since</a:t>
            </a:r>
            <a:r>
              <a:rPr lang="en-US" sz="1900" i="0" kern="1200" baseline="0" dirty="0" smtClean="0">
                <a:solidFill>
                  <a:schemeClr val="tx1"/>
                </a:solidFill>
                <a:effectLst/>
                <a:latin typeface="+mn-lt"/>
                <a:ea typeface="+mn-ea"/>
                <a:cs typeface="+mn-cs"/>
              </a:rPr>
              <a:t> we have a classifier to predict the visual realism, we can optimize our image editing model so that the final composite looks more realistic according to CNN model. </a:t>
            </a:r>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12</a:t>
            </a:fld>
            <a:endParaRPr lang="es-ES"/>
          </a:p>
        </p:txBody>
      </p:sp>
    </p:spTree>
    <p:extLst>
      <p:ext uri="{BB962C8B-B14F-4D97-AF65-F5344CB8AC3E}">
        <p14:creationId xmlns:p14="http://schemas.microsoft.com/office/powerpoint/2010/main" val="2861431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i="0" kern="1200" baseline="0" dirty="0" smtClean="0">
                <a:solidFill>
                  <a:schemeClr val="tx1"/>
                </a:solidFill>
                <a:effectLst/>
                <a:latin typeface="+mn-lt"/>
                <a:ea typeface="+mn-ea"/>
                <a:cs typeface="+mn-cs"/>
              </a:rPr>
              <a:t>For </a:t>
            </a:r>
            <a:r>
              <a:rPr lang="en-US" sz="1900" i="0" kern="1200" baseline="0" dirty="0" smtClean="0">
                <a:solidFill>
                  <a:schemeClr val="tx1"/>
                </a:solidFill>
                <a:effectLst/>
                <a:latin typeface="+mn-lt"/>
                <a:ea typeface="+mn-ea"/>
                <a:cs typeface="+mn-cs"/>
              </a:rPr>
              <a:t>this, we add a composition layer between original image and CNN model. This </a:t>
            </a:r>
            <a:r>
              <a:rPr lang="en-US" sz="1900" i="0" kern="1200" baseline="0" dirty="0" smtClean="0">
                <a:solidFill>
                  <a:schemeClr val="tx1"/>
                </a:solidFill>
                <a:effectLst/>
                <a:latin typeface="+mn-lt"/>
                <a:ea typeface="+mn-ea"/>
                <a:cs typeface="+mn-cs"/>
              </a:rPr>
              <a:t>composition model encodes the object  instance, color and </a:t>
            </a:r>
            <a:r>
              <a:rPr lang="en-US" sz="1900" i="0" kern="1200" baseline="0" dirty="0" err="1" smtClean="0">
                <a:solidFill>
                  <a:schemeClr val="tx1"/>
                </a:solidFill>
                <a:effectLst/>
                <a:latin typeface="+mn-lt"/>
                <a:ea typeface="+mn-ea"/>
                <a:cs typeface="+mn-cs"/>
              </a:rPr>
              <a:t>segmenation</a:t>
            </a:r>
            <a:r>
              <a:rPr lang="en-US" sz="1900" i="0" kern="1200" baseline="0" dirty="0" smtClean="0">
                <a:solidFill>
                  <a:schemeClr val="tx1"/>
                </a:solidFill>
                <a:effectLst/>
                <a:latin typeface="+mn-lt"/>
                <a:ea typeface="+mn-ea"/>
                <a:cs typeface="+mn-cs"/>
              </a:rPr>
              <a:t>. This summer, we mainly focus on improving the color, and optimizing the foreground segmentation. We </a:t>
            </a:r>
            <a:r>
              <a:rPr lang="en-US" sz="1900" i="0" kern="1200" baseline="0" dirty="0" smtClean="0">
                <a:solidFill>
                  <a:schemeClr val="tx1"/>
                </a:solidFill>
                <a:effectLst/>
                <a:latin typeface="+mn-lt"/>
                <a:ea typeface="+mn-ea"/>
                <a:cs typeface="+mn-cs"/>
              </a:rPr>
              <a:t>want to minimize the energy function that contains the CNN loss, </a:t>
            </a:r>
            <a:r>
              <a:rPr lang="en-US" sz="1900" i="0" kern="1200" baseline="0" dirty="0" smtClean="0">
                <a:solidFill>
                  <a:schemeClr val="tx1"/>
                </a:solidFill>
                <a:effectLst/>
                <a:latin typeface="+mn-lt"/>
                <a:ea typeface="+mn-ea"/>
                <a:cs typeface="+mn-cs"/>
              </a:rPr>
              <a:t>and added regulation terms for the </a:t>
            </a:r>
            <a:r>
              <a:rPr lang="en-US" sz="1900" i="0" kern="1200" baseline="0" dirty="0" err="1" smtClean="0">
                <a:solidFill>
                  <a:schemeClr val="tx1"/>
                </a:solidFill>
                <a:effectLst/>
                <a:latin typeface="+mn-lt"/>
                <a:ea typeface="+mn-ea"/>
                <a:cs typeface="+mn-cs"/>
              </a:rPr>
              <a:t>pareamter</a:t>
            </a:r>
            <a:r>
              <a:rPr lang="en-US" sz="1900" i="0" kern="1200" baseline="0" dirty="0" smtClean="0">
                <a:solidFill>
                  <a:schemeClr val="tx1"/>
                </a:solidFill>
                <a:effectLst/>
                <a:latin typeface="+mn-lt"/>
                <a:ea typeface="+mn-ea"/>
                <a:cs typeface="+mn-cs"/>
              </a:rPr>
              <a:t> prior. </a:t>
            </a:r>
            <a:r>
              <a:rPr lang="en-US" sz="1900" i="0" kern="1200" dirty="0" smtClean="0">
                <a:solidFill>
                  <a:schemeClr val="tx1"/>
                </a:solidFill>
                <a:effectLst/>
                <a:latin typeface="+mn-lt"/>
                <a:ea typeface="+mn-ea"/>
                <a:cs typeface="+mn-cs"/>
              </a:rPr>
              <a:t/>
            </a:r>
            <a:br>
              <a:rPr lang="en-US" sz="1900" i="0" kern="1200" dirty="0" smtClean="0">
                <a:solidFill>
                  <a:schemeClr val="tx1"/>
                </a:solidFill>
                <a:effectLst/>
                <a:latin typeface="+mn-lt"/>
                <a:ea typeface="+mn-ea"/>
                <a:cs typeface="+mn-cs"/>
              </a:rPr>
            </a:br>
            <a:endParaRPr lang="en-US" sz="1900" i="0" kern="1200" dirty="0" smtClean="0">
              <a:solidFill>
                <a:schemeClr val="tx1"/>
              </a:solidFill>
              <a:effectLst/>
              <a:latin typeface="+mn-lt"/>
              <a:ea typeface="+mn-ea"/>
              <a:cs typeface="+mn-cs"/>
            </a:endParaRPr>
          </a:p>
          <a:p>
            <a:endParaRPr lang="en-US" sz="1900" i="0" kern="1200" dirty="0" smtClean="0">
              <a:solidFill>
                <a:schemeClr val="tx1"/>
              </a:solidFill>
              <a:effectLst/>
              <a:latin typeface="+mn-lt"/>
              <a:ea typeface="+mn-ea"/>
              <a:cs typeface="+mn-cs"/>
            </a:endParaRPr>
          </a:p>
          <a:p>
            <a:r>
              <a:rPr lang="en-US" sz="1900" i="0" kern="1200" dirty="0" smtClean="0">
                <a:solidFill>
                  <a:schemeClr val="tx1"/>
                </a:solidFill>
                <a:effectLst/>
                <a:latin typeface="+mn-lt"/>
                <a:ea typeface="+mn-ea"/>
                <a:cs typeface="+mn-cs"/>
              </a:rPr>
              <a:t>***************************</a:t>
            </a:r>
            <a:endParaRPr lang="en-US" sz="1900" i="0" kern="1200" dirty="0" smtClean="0">
              <a:solidFill>
                <a:schemeClr val="tx1"/>
              </a:solidFill>
              <a:effectLst/>
              <a:latin typeface="+mn-lt"/>
              <a:ea typeface="+mn-ea"/>
              <a:cs typeface="+mn-cs"/>
            </a:endParaRPr>
          </a:p>
          <a:p>
            <a:r>
              <a:rPr lang="en-US" sz="1900" i="0" kern="1200" dirty="0" smtClean="0">
                <a:solidFill>
                  <a:schemeClr val="tx1"/>
                </a:solidFill>
                <a:effectLst/>
                <a:latin typeface="+mn-lt"/>
                <a:ea typeface="+mn-ea"/>
                <a:cs typeface="+mn-cs"/>
              </a:rPr>
              <a:t>We</a:t>
            </a:r>
            <a:r>
              <a:rPr lang="en-US" sz="1900" i="0" kern="1200" baseline="0" dirty="0" smtClean="0">
                <a:solidFill>
                  <a:schemeClr val="tx1"/>
                </a:solidFill>
                <a:effectLst/>
                <a:latin typeface="+mn-lt"/>
                <a:ea typeface="+mn-ea"/>
                <a:cs typeface="+mn-cs"/>
              </a:rPr>
              <a:t> believe this pipeline can be used for other graphics algorithm. First, you train a CNN model to tell if a photo is natural or generated by computer graphics algorithm. Then you try to optimize your graphics algorithm so that the CNN model makes mistake. </a:t>
            </a:r>
            <a:r>
              <a:rPr lang="en-US" sz="1900" i="0" kern="1200" dirty="0" smtClean="0">
                <a:solidFill>
                  <a:schemeClr val="tx1"/>
                </a:solidFill>
                <a:effectLst/>
                <a:latin typeface="+mn-lt"/>
                <a:ea typeface="+mn-ea"/>
                <a:cs typeface="+mn-cs"/>
              </a:rPr>
              <a:t/>
            </a:r>
            <a:br>
              <a:rPr lang="en-US" sz="1900" i="0" kern="1200" dirty="0" smtClean="0">
                <a:solidFill>
                  <a:schemeClr val="tx1"/>
                </a:solidFill>
                <a:effectLst/>
                <a:latin typeface="+mn-lt"/>
                <a:ea typeface="+mn-ea"/>
                <a:cs typeface="+mn-cs"/>
              </a:rPr>
            </a:br>
            <a:endParaRPr lang="en-US" sz="1900" i="0" kern="1200" dirty="0" smtClean="0">
              <a:solidFill>
                <a:schemeClr val="tx1"/>
              </a:solidFill>
              <a:effectLst/>
              <a:latin typeface="+mn-lt"/>
              <a:ea typeface="+mn-ea"/>
              <a:cs typeface="+mn-cs"/>
            </a:endParaRPr>
          </a:p>
          <a:p>
            <a:r>
              <a:rPr lang="en-US" sz="1900" i="0" kern="1200" dirty="0" smtClean="0">
                <a:solidFill>
                  <a:schemeClr val="tx1"/>
                </a:solidFill>
                <a:effectLst/>
                <a:latin typeface="+mn-lt"/>
                <a:ea typeface="+mn-ea"/>
                <a:cs typeface="+mn-cs"/>
              </a:rPr>
              <a:t>This is a </a:t>
            </a:r>
            <a:r>
              <a:rPr lang="en-US" sz="1900" i="0" kern="1200" dirty="0" err="1" smtClean="0">
                <a:solidFill>
                  <a:schemeClr val="tx1"/>
                </a:solidFill>
                <a:effectLst/>
                <a:latin typeface="+mn-lt"/>
                <a:ea typeface="+mn-ea"/>
                <a:cs typeface="+mn-cs"/>
              </a:rPr>
              <a:t>regulaizatoin</a:t>
            </a:r>
            <a:r>
              <a:rPr lang="en-US" sz="1900" i="0" kern="1200" baseline="0" dirty="0" smtClean="0">
                <a:solidFill>
                  <a:schemeClr val="tx1"/>
                </a:solidFill>
                <a:effectLst/>
                <a:latin typeface="+mn-lt"/>
                <a:ea typeface="+mn-ea"/>
                <a:cs typeface="+mn-cs"/>
              </a:rPr>
              <a:t> term on the color model </a:t>
            </a:r>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13</a:t>
            </a:fld>
            <a:endParaRPr lang="es-ES"/>
          </a:p>
        </p:txBody>
      </p:sp>
    </p:spTree>
    <p:extLst>
      <p:ext uri="{BB962C8B-B14F-4D97-AF65-F5344CB8AC3E}">
        <p14:creationId xmlns:p14="http://schemas.microsoft.com/office/powerpoint/2010/main" val="6095019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14</a:t>
            </a:fld>
            <a:endParaRPr lang="es-ES"/>
          </a:p>
        </p:txBody>
      </p:sp>
    </p:spTree>
    <p:extLst>
      <p:ext uri="{BB962C8B-B14F-4D97-AF65-F5344CB8AC3E}">
        <p14:creationId xmlns:p14="http://schemas.microsoft.com/office/powerpoint/2010/main" val="9582497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thing</a:t>
            </a:r>
            <a:r>
              <a:rPr lang="en-US" baseline="0" dirty="0" smtClean="0"/>
              <a:t> </a:t>
            </a:r>
            <a:r>
              <a:rPr lang="en-US" baseline="0" dirty="0" smtClean="0"/>
              <a:t>suggested last time </a:t>
            </a:r>
            <a:r>
              <a:rPr lang="en-US" baseline="0" dirty="0" smtClean="0"/>
              <a:t>(by </a:t>
            </a:r>
            <a:r>
              <a:rPr lang="en-US" baseline="0" dirty="0" err="1" smtClean="0"/>
              <a:t>aaron</a:t>
            </a:r>
            <a:r>
              <a:rPr lang="en-US" baseline="0" dirty="0" smtClean="0"/>
              <a:t>) is to visualize locally what the model captures. Here </a:t>
            </a:r>
            <a:r>
              <a:rPr lang="en-US" baseline="0" dirty="0" smtClean="0"/>
              <a:t>we show a gradient map (partial of energy with respect to each pixel), Our model seems to mainly capture the color inconsistency  along the boundary. we show in each optimization iteration, the result improves as the energy function decreases.  </a:t>
            </a:r>
            <a:endParaRPr lang="en-US" baseline="0" dirty="0" smtClean="0"/>
          </a:p>
          <a:p>
            <a:endParaRPr lang="en-US" dirty="0" smtClean="0"/>
          </a:p>
          <a:p>
            <a:r>
              <a:rPr lang="en-US" dirty="0" smtClean="0"/>
              <a:t>Partial</a:t>
            </a:r>
            <a:r>
              <a:rPr lang="en-US" baseline="0" dirty="0" smtClean="0"/>
              <a:t> of energy with respect to each pixel </a:t>
            </a:r>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15</a:t>
            </a:fld>
            <a:endParaRPr lang="es-ES"/>
          </a:p>
        </p:txBody>
      </p:sp>
    </p:spTree>
    <p:extLst>
      <p:ext uri="{BB962C8B-B14F-4D97-AF65-F5344CB8AC3E}">
        <p14:creationId xmlns:p14="http://schemas.microsoft.com/office/powerpoint/2010/main" val="41171845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Our </a:t>
            </a:r>
            <a:r>
              <a:rPr lang="en-US" baseline="0" dirty="0" err="1" smtClean="0"/>
              <a:t>E_reg</a:t>
            </a:r>
            <a:r>
              <a:rPr lang="en-US" baseline="0" dirty="0" smtClean="0"/>
              <a:t> penalizes the large color change between the recolored object and the original object, </a:t>
            </a:r>
            <a:r>
              <a:rPr lang="en-US" baseline="0" dirty="0" smtClean="0"/>
              <a:t>but we are concerned that our model </a:t>
            </a:r>
            <a:r>
              <a:rPr lang="en-US" baseline="0" dirty="0" smtClean="0"/>
              <a:t>alone gives </a:t>
            </a:r>
            <a:r>
              <a:rPr lang="en-US" baseline="0" dirty="0" smtClean="0"/>
              <a:t>poor results. Not  a </a:t>
            </a:r>
            <a:r>
              <a:rPr lang="en-US" baseline="0" dirty="0" err="1" smtClean="0"/>
              <a:t>hearlty</a:t>
            </a:r>
            <a:r>
              <a:rPr lang="en-US" baseline="0" dirty="0" smtClean="0"/>
              <a:t> property</a:t>
            </a:r>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16</a:t>
            </a:fld>
            <a:endParaRPr lang="es-ES"/>
          </a:p>
        </p:txBody>
      </p:sp>
    </p:spTree>
    <p:extLst>
      <p:ext uri="{BB962C8B-B14F-4D97-AF65-F5344CB8AC3E}">
        <p14:creationId xmlns:p14="http://schemas.microsoft.com/office/powerpoint/2010/main" val="1117930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a:t>
            </a:r>
            <a:r>
              <a:rPr lang="en-US" baseline="0" dirty="0" smtClean="0"/>
              <a:t> </a:t>
            </a:r>
            <a:r>
              <a:rPr lang="en-US" baseline="0" smtClean="0"/>
              <a:t>animation more </a:t>
            </a:r>
            <a:endParaRPr lang="en-US"/>
          </a:p>
        </p:txBody>
      </p:sp>
      <p:sp>
        <p:nvSpPr>
          <p:cNvPr id="4" name="Slide Number Placeholder 3"/>
          <p:cNvSpPr>
            <a:spLocks noGrp="1"/>
          </p:cNvSpPr>
          <p:nvPr>
            <p:ph type="sldNum" sz="quarter" idx="10"/>
          </p:nvPr>
        </p:nvSpPr>
        <p:spPr/>
        <p:txBody>
          <a:bodyPr/>
          <a:lstStyle/>
          <a:p>
            <a:fld id="{267FEA5E-F7F5-4500-A602-A04F11FD5847}" type="slidenum">
              <a:rPr lang="es-ES" smtClean="0"/>
              <a:t>17</a:t>
            </a:fld>
            <a:endParaRPr lang="es-ES"/>
          </a:p>
        </p:txBody>
      </p:sp>
    </p:spTree>
    <p:extLst>
      <p:ext uri="{BB962C8B-B14F-4D97-AF65-F5344CB8AC3E}">
        <p14:creationId xmlns:p14="http://schemas.microsoft.com/office/powerpoint/2010/main" val="13960585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a:t>
            </a:r>
            <a:r>
              <a:rPr lang="en-US" baseline="0" dirty="0" smtClean="0"/>
              <a:t> </a:t>
            </a:r>
            <a:r>
              <a:rPr lang="en-US" baseline="0" smtClean="0"/>
              <a:t>animation more </a:t>
            </a:r>
            <a:endParaRPr lang="en-US"/>
          </a:p>
        </p:txBody>
      </p:sp>
      <p:sp>
        <p:nvSpPr>
          <p:cNvPr id="4" name="Slide Number Placeholder 3"/>
          <p:cNvSpPr>
            <a:spLocks noGrp="1"/>
          </p:cNvSpPr>
          <p:nvPr>
            <p:ph type="sldNum" sz="quarter" idx="10"/>
          </p:nvPr>
        </p:nvSpPr>
        <p:spPr/>
        <p:txBody>
          <a:bodyPr/>
          <a:lstStyle/>
          <a:p>
            <a:fld id="{267FEA5E-F7F5-4500-A602-A04F11FD5847}" type="slidenum">
              <a:rPr lang="es-ES" smtClean="0"/>
              <a:t>18</a:t>
            </a:fld>
            <a:endParaRPr lang="es-ES"/>
          </a:p>
        </p:txBody>
      </p:sp>
    </p:spTree>
    <p:extLst>
      <p:ext uri="{BB962C8B-B14F-4D97-AF65-F5344CB8AC3E}">
        <p14:creationId xmlns:p14="http://schemas.microsoft.com/office/powerpoint/2010/main" val="10673090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a:t>
            </a:r>
            <a:r>
              <a:rPr lang="en-US" baseline="0" dirty="0" smtClean="0"/>
              <a:t> </a:t>
            </a:r>
            <a:r>
              <a:rPr lang="en-US" baseline="0" smtClean="0"/>
              <a:t>animation more </a:t>
            </a:r>
            <a:endParaRPr lang="en-US"/>
          </a:p>
        </p:txBody>
      </p:sp>
      <p:sp>
        <p:nvSpPr>
          <p:cNvPr id="4" name="Slide Number Placeholder 3"/>
          <p:cNvSpPr>
            <a:spLocks noGrp="1"/>
          </p:cNvSpPr>
          <p:nvPr>
            <p:ph type="sldNum" sz="quarter" idx="10"/>
          </p:nvPr>
        </p:nvSpPr>
        <p:spPr/>
        <p:txBody>
          <a:bodyPr/>
          <a:lstStyle/>
          <a:p>
            <a:fld id="{267FEA5E-F7F5-4500-A602-A04F11FD5847}" type="slidenum">
              <a:rPr lang="es-ES" smtClean="0"/>
              <a:t>19</a:t>
            </a:fld>
            <a:endParaRPr lang="es-ES"/>
          </a:p>
        </p:txBody>
      </p:sp>
    </p:spTree>
    <p:extLst>
      <p:ext uri="{BB962C8B-B14F-4D97-AF65-F5344CB8AC3E}">
        <p14:creationId xmlns:p14="http://schemas.microsoft.com/office/powerpoint/2010/main" val="1810835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w</a:t>
            </a:r>
            <a:r>
              <a:rPr lang="en-US" dirty="0" smtClean="0"/>
              <a:t>hat is a composite image? </a:t>
            </a:r>
          </a:p>
          <a:p>
            <a:endParaRPr lang="en-US" dirty="0" smtClean="0"/>
          </a:p>
          <a:p>
            <a:r>
              <a:rPr lang="en-US" dirty="0" smtClean="0"/>
              <a:t>To produce a composite image, we combine a foreground object (such as this red</a:t>
            </a:r>
            <a:r>
              <a:rPr lang="en-US" baseline="0" dirty="0" smtClean="0"/>
              <a:t> car) with a masked background (such as this parking lot)  together</a:t>
            </a:r>
            <a:r>
              <a:rPr lang="en-US" baseline="0" dirty="0" smtClean="0"/>
              <a:t>.</a:t>
            </a:r>
            <a:endParaRPr lang="en-US" dirty="0" smtClean="0"/>
          </a:p>
        </p:txBody>
      </p:sp>
      <p:sp>
        <p:nvSpPr>
          <p:cNvPr id="4" name="Slide Number Placeholder 3"/>
          <p:cNvSpPr>
            <a:spLocks noGrp="1"/>
          </p:cNvSpPr>
          <p:nvPr>
            <p:ph type="sldNum" sz="quarter" idx="10"/>
          </p:nvPr>
        </p:nvSpPr>
        <p:spPr/>
        <p:txBody>
          <a:bodyPr/>
          <a:lstStyle/>
          <a:p>
            <a:fld id="{267FEA5E-F7F5-4500-A602-A04F11FD5847}" type="slidenum">
              <a:rPr lang="es-ES" smtClean="0"/>
              <a:t>2</a:t>
            </a:fld>
            <a:endParaRPr lang="es-ES"/>
          </a:p>
        </p:txBody>
      </p:sp>
    </p:spTree>
    <p:extLst>
      <p:ext uri="{BB962C8B-B14F-4D97-AF65-F5344CB8AC3E}">
        <p14:creationId xmlns:p14="http://schemas.microsoft.com/office/powerpoint/2010/main" val="6288904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 at </a:t>
            </a:r>
            <a:r>
              <a:rPr lang="en-US" dirty="0" err="1" smtClean="0"/>
              <a:t>mturk’s</a:t>
            </a:r>
            <a:r>
              <a:rPr lang="en-US" dirty="0" smtClean="0"/>
              <a:t> results </a:t>
            </a:r>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20</a:t>
            </a:fld>
            <a:endParaRPr lang="es-ES"/>
          </a:p>
        </p:txBody>
      </p:sp>
    </p:spTree>
    <p:extLst>
      <p:ext uri="{BB962C8B-B14F-4D97-AF65-F5344CB8AC3E}">
        <p14:creationId xmlns:p14="http://schemas.microsoft.com/office/powerpoint/2010/main" val="28417214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addition to color, segmentation also plays an important role on </a:t>
            </a:r>
            <a:r>
              <a:rPr lang="en-US" baseline="0" smtClean="0"/>
              <a:t>object compositing</a:t>
            </a:r>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22</a:t>
            </a:fld>
            <a:endParaRPr lang="es-ES"/>
          </a:p>
        </p:txBody>
      </p:sp>
    </p:spTree>
    <p:extLst>
      <p:ext uri="{BB962C8B-B14F-4D97-AF65-F5344CB8AC3E}">
        <p14:creationId xmlns:p14="http://schemas.microsoft.com/office/powerpoint/2010/main" val="26482809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23</a:t>
            </a:fld>
            <a:endParaRPr lang="es-ES"/>
          </a:p>
        </p:txBody>
      </p:sp>
    </p:spTree>
    <p:extLst>
      <p:ext uri="{BB962C8B-B14F-4D97-AF65-F5344CB8AC3E}">
        <p14:creationId xmlns:p14="http://schemas.microsoft.com/office/powerpoint/2010/main" val="3376508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Without</a:t>
            </a:r>
            <a:r>
              <a:rPr lang="en-US" baseline="0" dirty="0" smtClean="0"/>
              <a:t> </a:t>
            </a:r>
            <a:r>
              <a:rPr lang="en-US" baseline="0" dirty="0" err="1" smtClean="0"/>
              <a:t>colirng</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25</a:t>
            </a:fld>
            <a:endParaRPr lang="es-ES"/>
          </a:p>
        </p:txBody>
      </p:sp>
    </p:spTree>
    <p:extLst>
      <p:ext uri="{BB962C8B-B14F-4D97-AF65-F5344CB8AC3E}">
        <p14:creationId xmlns:p14="http://schemas.microsoft.com/office/powerpoint/2010/main" val="23852416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2000" kern="1200" dirty="0" smtClean="0">
                <a:solidFill>
                  <a:schemeClr val="tx1"/>
                </a:solidFill>
                <a:latin typeface="+mn-lt"/>
                <a:ea typeface="+mn-ea"/>
                <a:cs typeface="Times New Roman" panose="02020603050405020304" pitchFamily="18" charset="0"/>
              </a:rPr>
              <a:t>Challenges: </a:t>
            </a:r>
          </a:p>
          <a:p>
            <a:pPr algn="ctr"/>
            <a:r>
              <a:rPr lang="en-US" sz="2000" kern="1200" dirty="0" smtClean="0">
                <a:solidFill>
                  <a:schemeClr val="tx1"/>
                </a:solidFill>
                <a:latin typeface="+mn-lt"/>
                <a:ea typeface="+mn-ea"/>
                <a:cs typeface="Times New Roman" panose="02020603050405020304" pitchFamily="18" charset="0"/>
              </a:rPr>
              <a:t>Non-convex optimization </a:t>
            </a:r>
          </a:p>
          <a:p>
            <a:pPr algn="ctr"/>
            <a:r>
              <a:rPr lang="en-US" sz="2000" kern="1200" dirty="0" smtClean="0">
                <a:solidFill>
                  <a:schemeClr val="tx1"/>
                </a:solidFill>
                <a:latin typeface="+mn-lt"/>
                <a:ea typeface="+mn-ea"/>
                <a:cs typeface="Times New Roman" panose="02020603050405020304" pitchFamily="18" charset="0"/>
              </a:rPr>
              <a:t>with large number of variables (~10,000) </a:t>
            </a:r>
          </a:p>
          <a:p>
            <a:pPr algn="ctr"/>
            <a:endParaRPr lang="en-US" sz="2000" kern="1200" dirty="0">
              <a:solidFill>
                <a:schemeClr val="tx1"/>
              </a:solidFill>
              <a:latin typeface="+mn-lt"/>
              <a:ea typeface="+mn-ea"/>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67FEA5E-F7F5-4500-A602-A04F11FD5847}" type="slidenum">
              <a:rPr lang="es-ES" smtClean="0"/>
              <a:t>26</a:t>
            </a:fld>
            <a:endParaRPr lang="es-ES"/>
          </a:p>
        </p:txBody>
      </p:sp>
    </p:spTree>
    <p:extLst>
      <p:ext uri="{BB962C8B-B14F-4D97-AF65-F5344CB8AC3E}">
        <p14:creationId xmlns:p14="http://schemas.microsoft.com/office/powerpoint/2010/main" val="26884116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very much!</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267FEA5E-F7F5-4500-A602-A04F11FD5847}" type="slidenum">
              <a:rPr lang="es-ES" smtClean="0"/>
              <a:t>28</a:t>
            </a:fld>
            <a:endParaRPr lang="es-ES"/>
          </a:p>
        </p:txBody>
      </p:sp>
    </p:spTree>
    <p:extLst>
      <p:ext uri="{BB962C8B-B14F-4D97-AF65-F5344CB8AC3E}">
        <p14:creationId xmlns:p14="http://schemas.microsoft.com/office/powerpoint/2010/main" val="3048916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Given these</a:t>
            </a:r>
            <a:r>
              <a:rPr lang="en-US" baseline="0" dirty="0" smtClean="0"/>
              <a:t> three images, one of them is real, and the other two are composites. Anyone provide any guess? There are techniques called photo forensics (or anti-Photoshop) that tries to distinguish between natural photo and fake ones. However, since we are here at Adobe, we differ from them in the sense that we try to tell the difference between realistic looking photos from unrealistic ones. We also try to improve the visual realism of composites. </a:t>
            </a:r>
          </a:p>
          <a:p>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3</a:t>
            </a:fld>
            <a:endParaRPr lang="es-ES"/>
          </a:p>
        </p:txBody>
      </p:sp>
    </p:spTree>
    <p:extLst>
      <p:ext uri="{BB962C8B-B14F-4D97-AF65-F5344CB8AC3E}">
        <p14:creationId xmlns:p14="http://schemas.microsoft.com/office/powerpoint/2010/main" val="1197745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Lots</a:t>
            </a:r>
            <a:r>
              <a:rPr lang="en-US" baseline="0" dirty="0" smtClean="0"/>
              <a:t> of work tries to improve image compositing. The first successful idea is to make </a:t>
            </a:r>
            <a:r>
              <a:rPr lang="en-US" dirty="0" smtClean="0"/>
              <a:t>the </a:t>
            </a:r>
            <a:r>
              <a:rPr lang="en-US" dirty="0" smtClean="0"/>
              <a:t>boundary look </a:t>
            </a:r>
            <a:r>
              <a:rPr lang="en-US" dirty="0" smtClean="0"/>
              <a:t>seamless</a:t>
            </a:r>
            <a:r>
              <a:rPr lang="en-US" baseline="0" dirty="0" smtClean="0"/>
              <a:t> and artifacts-free. Another idea is to make the </a:t>
            </a:r>
            <a:r>
              <a:rPr lang="en-US" baseline="0" dirty="0" smtClean="0"/>
              <a:t>object’s color </a:t>
            </a:r>
            <a:r>
              <a:rPr lang="en-US" baseline="0" dirty="0" smtClean="0"/>
              <a:t>and texture compatible with background.  However, none of these methods tries </a:t>
            </a:r>
            <a:r>
              <a:rPr lang="en-US" sz="1900" i="0" kern="1200" dirty="0" smtClean="0">
                <a:solidFill>
                  <a:schemeClr val="tx1"/>
                </a:solidFill>
                <a:effectLst/>
                <a:latin typeface="+mn-lt"/>
                <a:ea typeface="+mn-ea"/>
                <a:cs typeface="+mn-cs"/>
              </a:rPr>
              <a:t>to directly improve or measure</a:t>
            </a:r>
            <a:r>
              <a:rPr lang="en-US" sz="1900" i="0" kern="1200" baseline="0" dirty="0" smtClean="0">
                <a:solidFill>
                  <a:schemeClr val="tx1"/>
                </a:solidFill>
                <a:effectLst/>
                <a:latin typeface="+mn-lt"/>
                <a:ea typeface="+mn-ea"/>
                <a:cs typeface="+mn-cs"/>
              </a:rPr>
              <a:t> </a:t>
            </a:r>
            <a:r>
              <a:rPr lang="en-US" sz="1900" i="0" kern="1200" dirty="0" smtClean="0">
                <a:solidFill>
                  <a:schemeClr val="tx1"/>
                </a:solidFill>
                <a:effectLst/>
                <a:latin typeface="+mn-lt"/>
                <a:ea typeface="+mn-ea"/>
                <a:cs typeface="+mn-cs"/>
              </a:rPr>
              <a:t>the realism of their results.</a:t>
            </a:r>
            <a:br>
              <a:rPr lang="en-US" sz="1900" i="0" kern="1200" dirty="0" smtClean="0">
                <a:solidFill>
                  <a:schemeClr val="tx1"/>
                </a:solidFill>
                <a:effectLst/>
                <a:latin typeface="+mn-lt"/>
                <a:ea typeface="+mn-ea"/>
                <a:cs typeface="+mn-cs"/>
              </a:rPr>
            </a:br>
            <a:r>
              <a:rPr lang="en-US" sz="1900" i="0" kern="1200" dirty="0" smtClean="0">
                <a:solidFill>
                  <a:schemeClr val="tx1"/>
                </a:solidFill>
                <a:effectLst/>
                <a:latin typeface="+mn-lt"/>
                <a:ea typeface="+mn-ea"/>
                <a:cs typeface="+mn-cs"/>
              </a:rPr>
              <a:t/>
            </a:r>
            <a:br>
              <a:rPr lang="en-US" sz="1900" i="0" kern="1200" dirty="0" smtClean="0">
                <a:solidFill>
                  <a:schemeClr val="tx1"/>
                </a:solidFill>
                <a:effectLst/>
                <a:latin typeface="+mn-lt"/>
                <a:ea typeface="+mn-ea"/>
                <a:cs typeface="+mn-cs"/>
              </a:rPr>
            </a:br>
            <a:endParaRPr lang="en-US" baseline="0" dirty="0" smtClean="0"/>
          </a:p>
        </p:txBody>
      </p:sp>
      <p:sp>
        <p:nvSpPr>
          <p:cNvPr id="4" name="Slide Number Placeholder 3"/>
          <p:cNvSpPr>
            <a:spLocks noGrp="1"/>
          </p:cNvSpPr>
          <p:nvPr>
            <p:ph type="sldNum" sz="quarter" idx="10"/>
          </p:nvPr>
        </p:nvSpPr>
        <p:spPr/>
        <p:txBody>
          <a:bodyPr/>
          <a:lstStyle/>
          <a:p>
            <a:fld id="{267FEA5E-F7F5-4500-A602-A04F11FD5847}" type="slidenum">
              <a:rPr lang="es-ES" smtClean="0"/>
              <a:t>4</a:t>
            </a:fld>
            <a:endParaRPr lang="es-ES"/>
          </a:p>
        </p:txBody>
      </p:sp>
    </p:spTree>
    <p:extLst>
      <p:ext uri="{BB962C8B-B14F-4D97-AF65-F5344CB8AC3E}">
        <p14:creationId xmlns:p14="http://schemas.microsoft.com/office/powerpoint/2010/main" val="3842044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researchers</a:t>
            </a:r>
            <a:r>
              <a:rPr lang="en-US" baseline="0" dirty="0" smtClean="0"/>
              <a:t> tries to use learning methods to predict the quality of their results. They typically generate a bunch of examples (1,000) with different parameters, and ask a human to label if results look nice or not.  Since the space of parameters is exponential, usually a few of images are used.  Instead, we try to use large-scale data without requiring expensive human annotation.</a:t>
            </a:r>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5</a:t>
            </a:fld>
            <a:endParaRPr lang="es-ES"/>
          </a:p>
        </p:txBody>
      </p:sp>
    </p:spTree>
    <p:extLst>
      <p:ext uri="{BB962C8B-B14F-4D97-AF65-F5344CB8AC3E}">
        <p14:creationId xmlns:p14="http://schemas.microsoft.com/office/powerpoint/2010/main" val="3841646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aseline="0" dirty="0" smtClean="0"/>
              <a:t>The first goal is to predict whether a photo looks realistic or not.  Second, once we learn a model of visual realism, we can use this model to further improve image editing tools. </a:t>
            </a:r>
            <a:r>
              <a:rPr lang="en-US" sz="2000" i="0" kern="1200" dirty="0" smtClean="0">
                <a:solidFill>
                  <a:schemeClr val="tx1"/>
                </a:solidFill>
                <a:effectLst/>
                <a:latin typeface="+mn-lt"/>
                <a:ea typeface="+mn-ea"/>
                <a:cs typeface="+mn-cs"/>
              </a:rPr>
              <a:t/>
            </a:r>
            <a:br>
              <a:rPr lang="en-US" sz="2000" i="0" kern="1200" dirty="0" smtClean="0">
                <a:solidFill>
                  <a:schemeClr val="tx1"/>
                </a:solidFill>
                <a:effectLst/>
                <a:latin typeface="+mn-lt"/>
                <a:ea typeface="+mn-ea"/>
                <a:cs typeface="+mn-cs"/>
              </a:rPr>
            </a:br>
            <a:endParaRPr lang="en-US" sz="2000" baseline="0" dirty="0" smtClean="0"/>
          </a:p>
        </p:txBody>
      </p:sp>
      <p:sp>
        <p:nvSpPr>
          <p:cNvPr id="4" name="Slide Number Placeholder 3"/>
          <p:cNvSpPr>
            <a:spLocks noGrp="1"/>
          </p:cNvSpPr>
          <p:nvPr>
            <p:ph type="sldNum" sz="quarter" idx="10"/>
          </p:nvPr>
        </p:nvSpPr>
        <p:spPr/>
        <p:txBody>
          <a:bodyPr/>
          <a:lstStyle/>
          <a:p>
            <a:fld id="{34DEDD74-D315-47F9-B0A9-FC9A4E5154F9}" type="slidenum">
              <a:rPr lang="en-US" smtClean="0"/>
              <a:t>6</a:t>
            </a:fld>
            <a:endParaRPr lang="en-US"/>
          </a:p>
        </p:txBody>
      </p:sp>
    </p:spTree>
    <p:extLst>
      <p:ext uri="{BB962C8B-B14F-4D97-AF65-F5344CB8AC3E}">
        <p14:creationId xmlns:p14="http://schemas.microsoft.com/office/powerpoint/2010/main" val="1693460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our pipeline. We</a:t>
            </a:r>
            <a:r>
              <a:rPr lang="en-US" baseline="0" dirty="0" smtClean="0"/>
              <a:t> first train a classifier to tell if a photo is natural or generated by a image editing model. Given the trained classifier, we then improve the image editing model so that the classifier outputs higher realism score. </a:t>
            </a:r>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7</a:t>
            </a:fld>
            <a:endParaRPr lang="es-ES"/>
          </a:p>
        </p:txBody>
      </p:sp>
    </p:spTree>
    <p:extLst>
      <p:ext uri="{BB962C8B-B14F-4D97-AF65-F5344CB8AC3E}">
        <p14:creationId xmlns:p14="http://schemas.microsoft.com/office/powerpoint/2010/main" val="1186793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i="0" kern="1200" baseline="0" dirty="0" smtClean="0">
                <a:solidFill>
                  <a:schemeClr val="tx1"/>
                </a:solidFill>
                <a:effectLst/>
                <a:latin typeface="+mn-lt"/>
                <a:ea typeface="+mn-ea"/>
                <a:cs typeface="+mn-cs"/>
              </a:rPr>
              <a:t>In our implementation, </a:t>
            </a:r>
            <a:r>
              <a:rPr lang="en-US" sz="1900" i="0" kern="1200" baseline="0" dirty="0" smtClean="0">
                <a:solidFill>
                  <a:schemeClr val="tx1"/>
                </a:solidFill>
                <a:effectLst/>
                <a:latin typeface="+mn-lt"/>
                <a:ea typeface="+mn-ea"/>
                <a:cs typeface="+mn-cs"/>
              </a:rPr>
              <a:t>w</a:t>
            </a:r>
            <a:r>
              <a:rPr lang="en-US" sz="1900" i="0" kern="1200" dirty="0" smtClean="0">
                <a:solidFill>
                  <a:schemeClr val="tx1"/>
                </a:solidFill>
                <a:effectLst/>
                <a:latin typeface="+mn-lt"/>
                <a:ea typeface="+mn-ea"/>
                <a:cs typeface="+mn-cs"/>
              </a:rPr>
              <a:t>e train a </a:t>
            </a:r>
            <a:r>
              <a:rPr lang="en-US" sz="1900" i="0" kern="1200" dirty="0" smtClean="0">
                <a:solidFill>
                  <a:schemeClr val="tx1"/>
                </a:solidFill>
                <a:effectLst/>
                <a:latin typeface="+mn-lt"/>
                <a:ea typeface="+mn-ea"/>
                <a:cs typeface="+mn-cs"/>
              </a:rPr>
              <a:t>convolutional</a:t>
            </a:r>
            <a:r>
              <a:rPr lang="en-US" sz="1900" i="0" kern="1200" baseline="0" dirty="0" smtClean="0">
                <a:solidFill>
                  <a:schemeClr val="tx1"/>
                </a:solidFill>
                <a:effectLst/>
                <a:latin typeface="+mn-lt"/>
                <a:ea typeface="+mn-ea"/>
                <a:cs typeface="+mn-cs"/>
              </a:rPr>
              <a:t> neural network </a:t>
            </a:r>
            <a:r>
              <a:rPr lang="en-US" sz="1900" i="0" kern="1200" dirty="0" smtClean="0">
                <a:solidFill>
                  <a:schemeClr val="tx1"/>
                </a:solidFill>
                <a:effectLst/>
                <a:latin typeface="+mn-lt"/>
                <a:ea typeface="+mn-ea"/>
                <a:cs typeface="+mn-cs"/>
              </a:rPr>
              <a:t>to </a:t>
            </a:r>
            <a:r>
              <a:rPr lang="en-US" sz="1900" i="0" kern="1200" dirty="0" smtClean="0">
                <a:solidFill>
                  <a:schemeClr val="tx1"/>
                </a:solidFill>
                <a:effectLst/>
                <a:latin typeface="+mn-lt"/>
                <a:ea typeface="+mn-ea"/>
                <a:cs typeface="+mn-cs"/>
              </a:rPr>
              <a:t>distinguish natural </a:t>
            </a:r>
            <a:r>
              <a:rPr lang="en-US" sz="1900" i="0" kern="1200" dirty="0" smtClean="0">
                <a:solidFill>
                  <a:schemeClr val="tx1"/>
                </a:solidFill>
                <a:effectLst/>
                <a:latin typeface="+mn-lt"/>
                <a:ea typeface="+mn-ea"/>
                <a:cs typeface="+mn-cs"/>
              </a:rPr>
              <a:t>from </a:t>
            </a:r>
            <a:r>
              <a:rPr lang="en-US" sz="1900" i="0" kern="1200" dirty="0" smtClean="0">
                <a:solidFill>
                  <a:schemeClr val="tx1"/>
                </a:solidFill>
                <a:effectLst/>
                <a:latin typeface="+mn-lt"/>
                <a:ea typeface="+mn-ea"/>
                <a:cs typeface="+mn-cs"/>
              </a:rPr>
              <a:t>automatically generated image </a:t>
            </a:r>
            <a:r>
              <a:rPr lang="en-US" sz="1900" i="0" kern="1200" dirty="0" smtClean="0">
                <a:solidFill>
                  <a:schemeClr val="tx1"/>
                </a:solidFill>
                <a:effectLst/>
                <a:latin typeface="+mn-lt"/>
                <a:ea typeface="+mn-ea"/>
                <a:cs typeface="+mn-cs"/>
              </a:rPr>
              <a:t>composites.</a:t>
            </a:r>
            <a:r>
              <a:rPr lang="en-US" sz="1900" i="0" kern="1200" baseline="0" dirty="0" smtClean="0">
                <a:solidFill>
                  <a:schemeClr val="tx1"/>
                </a:solidFill>
                <a:effectLst/>
                <a:latin typeface="+mn-lt"/>
                <a:ea typeface="+mn-ea"/>
                <a:cs typeface="+mn-cs"/>
              </a:rPr>
              <a:t> </a:t>
            </a:r>
            <a:r>
              <a:rPr lang="en-US" sz="1900" i="0" kern="1200" dirty="0" smtClean="0">
                <a:solidFill>
                  <a:schemeClr val="tx1"/>
                </a:solidFill>
                <a:effectLst/>
                <a:latin typeface="+mn-lt"/>
                <a:ea typeface="+mn-ea"/>
                <a:cs typeface="+mn-cs"/>
              </a:rPr>
              <a:t>In </a:t>
            </a:r>
            <a:r>
              <a:rPr lang="en-US" sz="1900" i="0" kern="1200" dirty="0" smtClean="0">
                <a:solidFill>
                  <a:schemeClr val="tx1"/>
                </a:solidFill>
                <a:effectLst/>
                <a:latin typeface="+mn-lt"/>
                <a:ea typeface="+mn-ea"/>
                <a:cs typeface="+mn-cs"/>
              </a:rPr>
              <a:t>fact, our model </a:t>
            </a:r>
            <a:r>
              <a:rPr lang="en-US" sz="1900" i="0" kern="1200" dirty="0" smtClean="0">
                <a:solidFill>
                  <a:schemeClr val="tx1"/>
                </a:solidFill>
                <a:effectLst/>
                <a:latin typeface="+mn-lt"/>
                <a:ea typeface="+mn-ea"/>
                <a:cs typeface="+mn-cs"/>
              </a:rPr>
              <a:t>seems to pick up on cues </a:t>
            </a:r>
            <a:r>
              <a:rPr lang="en-US" sz="1900" i="0" kern="1200" dirty="0" smtClean="0">
                <a:solidFill>
                  <a:schemeClr val="tx1"/>
                </a:solidFill>
                <a:effectLst/>
                <a:latin typeface="+mn-lt"/>
                <a:ea typeface="+mn-ea"/>
                <a:cs typeface="+mn-cs"/>
              </a:rPr>
              <a:t>about visual realism.</a:t>
            </a:r>
            <a:r>
              <a:rPr lang="en-US" sz="1900" i="0" kern="1200" baseline="0" dirty="0" smtClean="0">
                <a:solidFill>
                  <a:schemeClr val="tx1"/>
                </a:solidFill>
                <a:effectLst/>
                <a:latin typeface="+mn-lt"/>
                <a:ea typeface="+mn-ea"/>
                <a:cs typeface="+mn-cs"/>
              </a:rPr>
              <a:t> </a:t>
            </a:r>
            <a:r>
              <a:rPr lang="en-US" sz="1900" i="0" kern="1200" dirty="0" smtClean="0">
                <a:solidFill>
                  <a:schemeClr val="tx1"/>
                </a:solidFill>
                <a:effectLst/>
                <a:latin typeface="+mn-lt"/>
                <a:ea typeface="+mn-ea"/>
                <a:cs typeface="+mn-cs"/>
              </a:rPr>
              <a:t>For example, </a:t>
            </a:r>
            <a:r>
              <a:rPr lang="en-US" sz="1900" i="0" kern="1200" dirty="0" smtClean="0">
                <a:solidFill>
                  <a:schemeClr val="tx1"/>
                </a:solidFill>
                <a:effectLst/>
                <a:latin typeface="+mn-lt"/>
                <a:ea typeface="+mn-ea"/>
                <a:cs typeface="+mn-cs"/>
              </a:rPr>
              <a:t>our</a:t>
            </a:r>
            <a:r>
              <a:rPr lang="en-US" sz="1900" i="0" kern="1200" baseline="0" dirty="0" smtClean="0">
                <a:solidFill>
                  <a:schemeClr val="tx1"/>
                </a:solidFill>
                <a:effectLst/>
                <a:latin typeface="+mn-lt"/>
                <a:ea typeface="+mn-ea"/>
                <a:cs typeface="+mn-cs"/>
              </a:rPr>
              <a:t> model places these two green </a:t>
            </a:r>
            <a:r>
              <a:rPr lang="en-US" sz="1900" i="0" kern="1200" dirty="0" smtClean="0">
                <a:solidFill>
                  <a:schemeClr val="tx1"/>
                </a:solidFill>
                <a:effectLst/>
                <a:latin typeface="+mn-lt"/>
                <a:ea typeface="+mn-ea"/>
                <a:cs typeface="+mn-cs"/>
              </a:rPr>
              <a:t>composites close </a:t>
            </a:r>
            <a:r>
              <a:rPr lang="en-US" sz="1900" i="0" kern="1200" dirty="0" smtClean="0">
                <a:solidFill>
                  <a:schemeClr val="tx1"/>
                </a:solidFill>
                <a:effectLst/>
                <a:latin typeface="+mn-lt"/>
                <a:ea typeface="+mn-ea"/>
                <a:cs typeface="+mn-cs"/>
              </a:rPr>
              <a:t>to the decision boundary – these turn out to be composites which most of our human subjects thought were real </a:t>
            </a:r>
            <a:r>
              <a:rPr lang="en-US" sz="1900" i="0" kern="1200" dirty="0" smtClean="0">
                <a:solidFill>
                  <a:schemeClr val="tx1"/>
                </a:solidFill>
                <a:effectLst/>
                <a:latin typeface="+mn-lt"/>
                <a:ea typeface="+mn-ea"/>
                <a:cs typeface="+mn-cs"/>
              </a:rPr>
              <a:t>images</a:t>
            </a:r>
            <a:endParaRPr lang="en-US" sz="1900" i="0" kern="1200" dirty="0" smtClean="0">
              <a:solidFill>
                <a:schemeClr val="tx1"/>
              </a:solidFill>
              <a:effectLst/>
              <a:latin typeface="+mn-lt"/>
              <a:ea typeface="+mn-ea"/>
              <a:cs typeface="+mn-cs"/>
            </a:endParaRPr>
          </a:p>
          <a:p>
            <a:r>
              <a:rPr lang="en-US" sz="1900" i="0" kern="1200" dirty="0" smtClean="0">
                <a:solidFill>
                  <a:schemeClr val="tx1"/>
                </a:solidFill>
                <a:effectLst/>
                <a:latin typeface="+mn-lt"/>
                <a:ea typeface="+mn-ea"/>
                <a:cs typeface="+mn-cs"/>
              </a:rPr>
              <a:t/>
            </a:r>
            <a:br>
              <a:rPr lang="en-US" sz="1900" i="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8</a:t>
            </a:fld>
            <a:endParaRPr lang="es-ES"/>
          </a:p>
        </p:txBody>
      </p:sp>
    </p:spTree>
    <p:extLst>
      <p:ext uri="{BB962C8B-B14F-4D97-AF65-F5344CB8AC3E}">
        <p14:creationId xmlns:p14="http://schemas.microsoft.com/office/powerpoint/2010/main" val="2006006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i="0" kern="1200" dirty="0" smtClean="0">
                <a:solidFill>
                  <a:schemeClr val="tx1"/>
                </a:solidFill>
                <a:effectLst/>
                <a:latin typeface="+mn-lt"/>
                <a:ea typeface="+mn-ea"/>
                <a:cs typeface="+mn-cs"/>
              </a:rPr>
              <a:t>How </a:t>
            </a:r>
            <a:r>
              <a:rPr lang="en-US" sz="1900" i="0" kern="1200" dirty="0" smtClean="0">
                <a:solidFill>
                  <a:schemeClr val="tx1"/>
                </a:solidFill>
                <a:effectLst/>
                <a:latin typeface="+mn-lt"/>
                <a:ea typeface="+mn-ea"/>
                <a:cs typeface="+mn-cs"/>
              </a:rPr>
              <a:t>can</a:t>
            </a:r>
            <a:r>
              <a:rPr lang="en-US" sz="1900" i="0" kern="1200" baseline="0" dirty="0" smtClean="0">
                <a:solidFill>
                  <a:schemeClr val="tx1"/>
                </a:solidFill>
                <a:effectLst/>
                <a:latin typeface="+mn-lt"/>
                <a:ea typeface="+mn-ea"/>
                <a:cs typeface="+mn-cs"/>
              </a:rPr>
              <a:t> we automatically generate composite images for training? </a:t>
            </a:r>
          </a:p>
          <a:p>
            <a:r>
              <a:rPr lang="en-US" sz="1900" i="0" kern="1200" dirty="0" smtClean="0">
                <a:solidFill>
                  <a:schemeClr val="tx1"/>
                </a:solidFill>
                <a:effectLst/>
                <a:latin typeface="+mn-lt"/>
                <a:ea typeface="+mn-ea"/>
                <a:cs typeface="+mn-cs"/>
              </a:rPr>
              <a:t>Given an original photo with </a:t>
            </a:r>
            <a:r>
              <a:rPr lang="en-US" sz="1900" i="0" kern="1200" dirty="0" smtClean="0">
                <a:solidFill>
                  <a:schemeClr val="tx1"/>
                </a:solidFill>
                <a:effectLst/>
                <a:latin typeface="+mn-lt"/>
                <a:ea typeface="+mn-ea"/>
                <a:cs typeface="+mn-cs"/>
              </a:rPr>
              <a:t>a</a:t>
            </a:r>
            <a:r>
              <a:rPr lang="en-US" sz="1900" i="0" kern="1200" baseline="0" dirty="0" smtClean="0">
                <a:solidFill>
                  <a:schemeClr val="tx1"/>
                </a:solidFill>
                <a:effectLst/>
                <a:latin typeface="+mn-lt"/>
                <a:ea typeface="+mn-ea"/>
                <a:cs typeface="+mn-cs"/>
              </a:rPr>
              <a:t>n </a:t>
            </a:r>
            <a:r>
              <a:rPr lang="en-US" sz="1900" i="0" kern="1200" dirty="0" smtClean="0">
                <a:solidFill>
                  <a:schemeClr val="tx1"/>
                </a:solidFill>
                <a:effectLst/>
                <a:latin typeface="+mn-lt"/>
                <a:ea typeface="+mn-ea"/>
                <a:cs typeface="+mn-cs"/>
              </a:rPr>
              <a:t>object </a:t>
            </a:r>
            <a:r>
              <a:rPr lang="en-US" sz="1900" i="0" kern="1200" dirty="0" smtClean="0">
                <a:solidFill>
                  <a:schemeClr val="tx1"/>
                </a:solidFill>
                <a:effectLst/>
                <a:latin typeface="+mn-lt"/>
                <a:ea typeface="+mn-ea"/>
                <a:cs typeface="+mn-cs"/>
              </a:rPr>
              <a:t>and its object mask, we search for </a:t>
            </a:r>
            <a:r>
              <a:rPr lang="en-US" sz="1900" i="0" kern="1200" dirty="0" smtClean="0">
                <a:solidFill>
                  <a:schemeClr val="tx1"/>
                </a:solidFill>
                <a:effectLst/>
                <a:latin typeface="+mn-lt"/>
                <a:ea typeface="+mn-ea"/>
                <a:cs typeface="+mn-cs"/>
              </a:rPr>
              <a:t>new objects </a:t>
            </a:r>
            <a:r>
              <a:rPr lang="en-US" sz="1900" i="0" kern="1200" dirty="0" smtClean="0">
                <a:solidFill>
                  <a:schemeClr val="tx1"/>
                </a:solidFill>
                <a:effectLst/>
                <a:latin typeface="+mn-lt"/>
                <a:ea typeface="+mn-ea"/>
                <a:cs typeface="+mn-cs"/>
              </a:rPr>
              <a:t>whose object mask matches well the shape </a:t>
            </a:r>
            <a:r>
              <a:rPr lang="en-US" sz="1900" i="0" kern="1200" dirty="0" smtClean="0">
                <a:solidFill>
                  <a:schemeClr val="tx1"/>
                </a:solidFill>
                <a:effectLst/>
                <a:latin typeface="+mn-lt"/>
                <a:ea typeface="+mn-ea"/>
                <a:cs typeface="+mn-cs"/>
              </a:rPr>
              <a:t>of</a:t>
            </a:r>
            <a:r>
              <a:rPr lang="en-US" sz="1900" i="0" kern="1200" baseline="0" dirty="0" smtClean="0">
                <a:solidFill>
                  <a:schemeClr val="tx1"/>
                </a:solidFill>
                <a:effectLst/>
                <a:latin typeface="+mn-lt"/>
                <a:ea typeface="+mn-ea"/>
                <a:cs typeface="+mn-cs"/>
              </a:rPr>
              <a:t> original object</a:t>
            </a:r>
            <a:r>
              <a:rPr lang="en-US" sz="1900" i="0" kern="1200" dirty="0" smtClean="0">
                <a:solidFill>
                  <a:schemeClr val="tx1"/>
                </a:solidFill>
                <a:effectLst/>
                <a:latin typeface="+mn-lt"/>
                <a:ea typeface="+mn-ea"/>
                <a:cs typeface="+mn-cs"/>
              </a:rPr>
              <a:t>, and replace </a:t>
            </a:r>
            <a:r>
              <a:rPr lang="en-US" sz="1900" i="0" kern="1200" dirty="0" smtClean="0">
                <a:solidFill>
                  <a:schemeClr val="tx1"/>
                </a:solidFill>
                <a:effectLst/>
                <a:latin typeface="+mn-lt"/>
                <a:ea typeface="+mn-ea"/>
                <a:cs typeface="+mn-cs"/>
              </a:rPr>
              <a:t>the target object with them. </a:t>
            </a:r>
            <a:br>
              <a:rPr lang="en-US" sz="1900" i="0" kern="1200" dirty="0" smtClean="0">
                <a:solidFill>
                  <a:schemeClr val="tx1"/>
                </a:solidFill>
                <a:effectLst/>
                <a:latin typeface="+mn-lt"/>
                <a:ea typeface="+mn-ea"/>
                <a:cs typeface="+mn-cs"/>
              </a:rPr>
            </a:br>
            <a:endParaRPr lang="en-US" sz="1900" i="0" kern="1200" dirty="0" smtClean="0">
              <a:solidFill>
                <a:schemeClr val="tx1"/>
              </a:solidFill>
              <a:effectLst/>
              <a:latin typeface="+mn-lt"/>
              <a:ea typeface="+mn-ea"/>
              <a:cs typeface="+mn-cs"/>
            </a:endParaRPr>
          </a:p>
          <a:p>
            <a:r>
              <a:rPr lang="en-US" sz="1900" i="0" kern="1200" dirty="0" smtClean="0">
                <a:solidFill>
                  <a:schemeClr val="tx1"/>
                </a:solidFill>
                <a:effectLst/>
                <a:latin typeface="+mn-lt"/>
                <a:ea typeface="+mn-ea"/>
                <a:cs typeface="+mn-cs"/>
              </a:rPr>
              <a:t>The object mask</a:t>
            </a:r>
            <a:r>
              <a:rPr lang="en-US" sz="1900" i="0" kern="1200" baseline="0" dirty="0" smtClean="0">
                <a:solidFill>
                  <a:schemeClr val="tx1"/>
                </a:solidFill>
                <a:effectLst/>
                <a:latin typeface="+mn-lt"/>
                <a:ea typeface="+mn-ea"/>
                <a:cs typeface="+mn-cs"/>
              </a:rPr>
              <a:t> comes from either human annotation or region proposal.</a:t>
            </a:r>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9</a:t>
            </a:fld>
            <a:endParaRPr lang="es-ES"/>
          </a:p>
        </p:txBody>
      </p:sp>
    </p:spTree>
    <p:extLst>
      <p:ext uri="{BB962C8B-B14F-4D97-AF65-F5344CB8AC3E}">
        <p14:creationId xmlns:p14="http://schemas.microsoft.com/office/powerpoint/2010/main" val="3133296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1097280" y="2556511"/>
            <a:ext cx="12435840" cy="1764030"/>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2194560" y="4663440"/>
            <a:ext cx="10241280" cy="2103120"/>
          </a:xfrm>
        </p:spPr>
        <p:txBody>
          <a:bodyPr/>
          <a:lstStyle>
            <a:lvl1pPr marL="0" indent="0" algn="ctr">
              <a:buNone/>
              <a:defRPr>
                <a:solidFill>
                  <a:schemeClr val="tx1">
                    <a:tint val="75000"/>
                  </a:schemeClr>
                </a:solidFill>
              </a:defRPr>
            </a:lvl1pPr>
            <a:lvl2pPr marL="731520" indent="0" algn="ctr">
              <a:buNone/>
              <a:defRPr>
                <a:solidFill>
                  <a:schemeClr val="tx1">
                    <a:tint val="75000"/>
                  </a:schemeClr>
                </a:solidFill>
              </a:defRPr>
            </a:lvl2pPr>
            <a:lvl3pPr marL="1463040" indent="0" algn="ctr">
              <a:buNone/>
              <a:defRPr>
                <a:solidFill>
                  <a:schemeClr val="tx1">
                    <a:tint val="75000"/>
                  </a:schemeClr>
                </a:solidFill>
              </a:defRPr>
            </a:lvl3pPr>
            <a:lvl4pPr marL="2194560" indent="0" algn="ctr">
              <a:buNone/>
              <a:defRPr>
                <a:solidFill>
                  <a:schemeClr val="tx1">
                    <a:tint val="75000"/>
                  </a:schemeClr>
                </a:solidFill>
              </a:defRPr>
            </a:lvl4pPr>
            <a:lvl5pPr marL="2926080" indent="0" algn="ctr">
              <a:buNone/>
              <a:defRPr>
                <a:solidFill>
                  <a:schemeClr val="tx1">
                    <a:tint val="75000"/>
                  </a:schemeClr>
                </a:solidFill>
              </a:defRPr>
            </a:lvl5pPr>
            <a:lvl6pPr marL="3657600" indent="0" algn="ctr">
              <a:buNone/>
              <a:defRPr>
                <a:solidFill>
                  <a:schemeClr val="tx1">
                    <a:tint val="75000"/>
                  </a:schemeClr>
                </a:solidFill>
              </a:defRPr>
            </a:lvl6pPr>
            <a:lvl7pPr marL="4389120" indent="0" algn="ctr">
              <a:buNone/>
              <a:defRPr>
                <a:solidFill>
                  <a:schemeClr val="tx1">
                    <a:tint val="75000"/>
                  </a:schemeClr>
                </a:solidFill>
              </a:defRPr>
            </a:lvl7pPr>
            <a:lvl8pPr marL="5120640" indent="0" algn="ctr">
              <a:buNone/>
              <a:defRPr>
                <a:solidFill>
                  <a:schemeClr val="tx1">
                    <a:tint val="75000"/>
                  </a:schemeClr>
                </a:solidFill>
              </a:defRPr>
            </a:lvl8pPr>
            <a:lvl9pPr marL="585216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t>18/08/2015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t>18/08/2015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10607040" y="329567"/>
            <a:ext cx="3291840" cy="7021830"/>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731520" y="329567"/>
            <a:ext cx="9631680" cy="702183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t>18/08/2015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t>18/08/2015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1155701" y="5288281"/>
            <a:ext cx="12435840" cy="1634490"/>
          </a:xfrm>
        </p:spPr>
        <p:txBody>
          <a:bodyPr anchor="t"/>
          <a:lstStyle>
            <a:lvl1pPr algn="l">
              <a:defRPr sz="64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1155701" y="3488056"/>
            <a:ext cx="12435840" cy="1800224"/>
          </a:xfrm>
        </p:spPr>
        <p:txBody>
          <a:bodyPr anchor="b"/>
          <a:lstStyle>
            <a:lvl1pPr marL="0" indent="0">
              <a:buNone/>
              <a:defRPr sz="3200">
                <a:solidFill>
                  <a:schemeClr val="tx1">
                    <a:tint val="75000"/>
                  </a:schemeClr>
                </a:solidFill>
              </a:defRPr>
            </a:lvl1pPr>
            <a:lvl2pPr marL="731520" indent="0">
              <a:buNone/>
              <a:defRPr sz="2900">
                <a:solidFill>
                  <a:schemeClr val="tx1">
                    <a:tint val="75000"/>
                  </a:schemeClr>
                </a:solidFill>
              </a:defRPr>
            </a:lvl2pPr>
            <a:lvl3pPr marL="1463040" indent="0">
              <a:buNone/>
              <a:defRPr sz="2600">
                <a:solidFill>
                  <a:schemeClr val="tx1">
                    <a:tint val="75000"/>
                  </a:schemeClr>
                </a:solidFill>
              </a:defRPr>
            </a:lvl3pPr>
            <a:lvl4pPr marL="2194560" indent="0">
              <a:buNone/>
              <a:defRPr sz="2200">
                <a:solidFill>
                  <a:schemeClr val="tx1">
                    <a:tint val="75000"/>
                  </a:schemeClr>
                </a:solidFill>
              </a:defRPr>
            </a:lvl4pPr>
            <a:lvl5pPr marL="2926080" indent="0">
              <a:buNone/>
              <a:defRPr sz="2200">
                <a:solidFill>
                  <a:schemeClr val="tx1">
                    <a:tint val="75000"/>
                  </a:schemeClr>
                </a:solidFill>
              </a:defRPr>
            </a:lvl5pPr>
            <a:lvl6pPr marL="3657600" indent="0">
              <a:buNone/>
              <a:defRPr sz="2200">
                <a:solidFill>
                  <a:schemeClr val="tx1">
                    <a:tint val="75000"/>
                  </a:schemeClr>
                </a:solidFill>
              </a:defRPr>
            </a:lvl6pPr>
            <a:lvl7pPr marL="4389120" indent="0">
              <a:buNone/>
              <a:defRPr sz="2200">
                <a:solidFill>
                  <a:schemeClr val="tx1">
                    <a:tint val="75000"/>
                  </a:schemeClr>
                </a:solidFill>
              </a:defRPr>
            </a:lvl7pPr>
            <a:lvl8pPr marL="5120640" indent="0">
              <a:buNone/>
              <a:defRPr sz="2200">
                <a:solidFill>
                  <a:schemeClr val="tx1">
                    <a:tint val="75000"/>
                  </a:schemeClr>
                </a:solidFill>
              </a:defRPr>
            </a:lvl8pPr>
            <a:lvl9pPr marL="5852160" indent="0">
              <a:buNone/>
              <a:defRPr sz="22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t>18/08/2015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731520" y="1920242"/>
            <a:ext cx="6461760" cy="5431155"/>
          </a:xfrm>
        </p:spPr>
        <p:txBody>
          <a:bodyPr/>
          <a:lstStyle>
            <a:lvl1pPr>
              <a:defRPr sz="45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7437120" y="1920242"/>
            <a:ext cx="6461760" cy="5431155"/>
          </a:xfrm>
        </p:spPr>
        <p:txBody>
          <a:bodyPr/>
          <a:lstStyle>
            <a:lvl1pPr>
              <a:defRPr sz="45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7A847CFC-816F-41D0-AAC0-9BF4FEBC753E}" type="datetimeFigureOut">
              <a:rPr lang="es-ES" smtClean="0"/>
              <a:t>18/08/2015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t>‹#›</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31520" y="1842136"/>
            <a:ext cx="6464301" cy="767715"/>
          </a:xfrm>
        </p:spPr>
        <p:txBody>
          <a:bodyPr anchor="b"/>
          <a:lstStyle>
            <a:lvl1pPr marL="0" indent="0">
              <a:buNone/>
              <a:defRPr sz="3800" b="1"/>
            </a:lvl1pPr>
            <a:lvl2pPr marL="731520" indent="0">
              <a:buNone/>
              <a:defRPr sz="3200" b="1"/>
            </a:lvl2pPr>
            <a:lvl3pPr marL="1463040" indent="0">
              <a:buNone/>
              <a:defRPr sz="2900" b="1"/>
            </a:lvl3pPr>
            <a:lvl4pPr marL="2194560" indent="0">
              <a:buNone/>
              <a:defRPr sz="2600" b="1"/>
            </a:lvl4pPr>
            <a:lvl5pPr marL="2926080" indent="0">
              <a:buNone/>
              <a:defRPr sz="2600" b="1"/>
            </a:lvl5pPr>
            <a:lvl6pPr marL="3657600" indent="0">
              <a:buNone/>
              <a:defRPr sz="2600" b="1"/>
            </a:lvl6pPr>
            <a:lvl7pPr marL="4389120" indent="0">
              <a:buNone/>
              <a:defRPr sz="2600" b="1"/>
            </a:lvl7pPr>
            <a:lvl8pPr marL="5120640" indent="0">
              <a:buNone/>
              <a:defRPr sz="2600" b="1"/>
            </a:lvl8pPr>
            <a:lvl9pPr marL="5852160" indent="0">
              <a:buNone/>
              <a:defRPr sz="2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731520" y="2609849"/>
            <a:ext cx="6464301" cy="4741546"/>
          </a:xfrm>
        </p:spPr>
        <p:txBody>
          <a:bodyPr/>
          <a:lstStyle>
            <a:lvl1pPr>
              <a:defRPr sz="3800"/>
            </a:lvl1pPr>
            <a:lvl2pPr>
              <a:defRPr sz="3200"/>
            </a:lvl2pPr>
            <a:lvl3pPr>
              <a:defRPr sz="2900"/>
            </a:lvl3pPr>
            <a:lvl4pPr>
              <a:defRPr sz="2600"/>
            </a:lvl4pPr>
            <a:lvl5pPr>
              <a:defRPr sz="2600"/>
            </a:lvl5pPr>
            <a:lvl6pPr>
              <a:defRPr sz="2600"/>
            </a:lvl6pPr>
            <a:lvl7pPr>
              <a:defRPr sz="2600"/>
            </a:lvl7pPr>
            <a:lvl8pPr>
              <a:defRPr sz="2600"/>
            </a:lvl8pPr>
            <a:lvl9pPr>
              <a:defRPr sz="2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7432042" y="1842136"/>
            <a:ext cx="6466840" cy="767715"/>
          </a:xfrm>
        </p:spPr>
        <p:txBody>
          <a:bodyPr anchor="b"/>
          <a:lstStyle>
            <a:lvl1pPr marL="0" indent="0">
              <a:buNone/>
              <a:defRPr sz="3800" b="1"/>
            </a:lvl1pPr>
            <a:lvl2pPr marL="731520" indent="0">
              <a:buNone/>
              <a:defRPr sz="3200" b="1"/>
            </a:lvl2pPr>
            <a:lvl3pPr marL="1463040" indent="0">
              <a:buNone/>
              <a:defRPr sz="2900" b="1"/>
            </a:lvl3pPr>
            <a:lvl4pPr marL="2194560" indent="0">
              <a:buNone/>
              <a:defRPr sz="2600" b="1"/>
            </a:lvl4pPr>
            <a:lvl5pPr marL="2926080" indent="0">
              <a:buNone/>
              <a:defRPr sz="2600" b="1"/>
            </a:lvl5pPr>
            <a:lvl6pPr marL="3657600" indent="0">
              <a:buNone/>
              <a:defRPr sz="2600" b="1"/>
            </a:lvl6pPr>
            <a:lvl7pPr marL="4389120" indent="0">
              <a:buNone/>
              <a:defRPr sz="2600" b="1"/>
            </a:lvl7pPr>
            <a:lvl8pPr marL="5120640" indent="0">
              <a:buNone/>
              <a:defRPr sz="2600" b="1"/>
            </a:lvl8pPr>
            <a:lvl9pPr marL="5852160" indent="0">
              <a:buNone/>
              <a:defRPr sz="2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7432042" y="2609849"/>
            <a:ext cx="6466840" cy="4741546"/>
          </a:xfrm>
        </p:spPr>
        <p:txBody>
          <a:bodyPr/>
          <a:lstStyle>
            <a:lvl1pPr>
              <a:defRPr sz="3800"/>
            </a:lvl1pPr>
            <a:lvl2pPr>
              <a:defRPr sz="3200"/>
            </a:lvl2pPr>
            <a:lvl3pPr>
              <a:defRPr sz="2900"/>
            </a:lvl3pPr>
            <a:lvl4pPr>
              <a:defRPr sz="2600"/>
            </a:lvl4pPr>
            <a:lvl5pPr>
              <a:defRPr sz="2600"/>
            </a:lvl5pPr>
            <a:lvl6pPr>
              <a:defRPr sz="2600"/>
            </a:lvl6pPr>
            <a:lvl7pPr>
              <a:defRPr sz="2600"/>
            </a:lvl7pPr>
            <a:lvl8pPr>
              <a:defRPr sz="2600"/>
            </a:lvl8pPr>
            <a:lvl9pPr>
              <a:defRPr sz="2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7A847CFC-816F-41D0-AAC0-9BF4FEBC753E}" type="datetimeFigureOut">
              <a:rPr lang="es-ES" smtClean="0"/>
              <a:t>18/08/2015</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132FADFE-3B8F-471C-ABF0-DBC7717ECBBC}" type="slidenum">
              <a:rPr lang="es-ES" smtClean="0"/>
              <a:t>‹#›</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7A847CFC-816F-41D0-AAC0-9BF4FEBC753E}" type="datetimeFigureOut">
              <a:rPr lang="es-ES" smtClean="0"/>
              <a:t>18/08/2015</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132FADFE-3B8F-471C-ABF0-DBC7717ECBBC}" type="slidenum">
              <a:rPr lang="es-ES" smtClean="0"/>
              <a:t>‹#›</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A847CFC-816F-41D0-AAC0-9BF4FEBC753E}" type="datetimeFigureOut">
              <a:rPr lang="es-ES" smtClean="0"/>
              <a:t>18/08/2015</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132FADFE-3B8F-471C-ABF0-DBC7717ECBBC}" type="slidenum">
              <a:rPr lang="es-ES" smtClean="0"/>
              <a:t>‹#›</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731522" y="327659"/>
            <a:ext cx="4813301" cy="1394461"/>
          </a:xfrm>
        </p:spPr>
        <p:txBody>
          <a:bodyPr anchor="b"/>
          <a:lstStyle>
            <a:lvl1pPr algn="l">
              <a:defRPr sz="32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5720080" y="327662"/>
            <a:ext cx="8178800" cy="7023736"/>
          </a:xfrm>
        </p:spPr>
        <p:txBody>
          <a:bodyPr/>
          <a:lstStyle>
            <a:lvl1pPr>
              <a:defRPr sz="5100"/>
            </a:lvl1pPr>
            <a:lvl2pPr>
              <a:defRPr sz="4500"/>
            </a:lvl2pPr>
            <a:lvl3pPr>
              <a:defRPr sz="3800"/>
            </a:lvl3pPr>
            <a:lvl4pPr>
              <a:defRPr sz="3200"/>
            </a:lvl4pPr>
            <a:lvl5pPr>
              <a:defRPr sz="3200"/>
            </a:lvl5pPr>
            <a:lvl6pPr>
              <a:defRPr sz="3200"/>
            </a:lvl6pPr>
            <a:lvl7pPr>
              <a:defRPr sz="3200"/>
            </a:lvl7pPr>
            <a:lvl8pPr>
              <a:defRPr sz="3200"/>
            </a:lvl8pPr>
            <a:lvl9pPr>
              <a:defRPr sz="3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731522" y="1722123"/>
            <a:ext cx="4813301" cy="5629275"/>
          </a:xfrm>
        </p:spPr>
        <p:txBody>
          <a:bodyPr/>
          <a:lstStyle>
            <a:lvl1pPr marL="0" indent="0">
              <a:buNone/>
              <a:defRPr sz="2200"/>
            </a:lvl1pPr>
            <a:lvl2pPr marL="731520" indent="0">
              <a:buNone/>
              <a:defRPr sz="1900"/>
            </a:lvl2pPr>
            <a:lvl3pPr marL="1463040" indent="0">
              <a:buNone/>
              <a:defRPr sz="1600"/>
            </a:lvl3pPr>
            <a:lvl4pPr marL="2194560" indent="0">
              <a:buNone/>
              <a:defRPr sz="1400"/>
            </a:lvl4pPr>
            <a:lvl5pPr marL="2926080" indent="0">
              <a:buNone/>
              <a:defRPr sz="1400"/>
            </a:lvl5pPr>
            <a:lvl6pPr marL="3657600" indent="0">
              <a:buNone/>
              <a:defRPr sz="1400"/>
            </a:lvl6pPr>
            <a:lvl7pPr marL="4389120" indent="0">
              <a:buNone/>
              <a:defRPr sz="1400"/>
            </a:lvl7pPr>
            <a:lvl8pPr marL="5120640" indent="0">
              <a:buNone/>
              <a:defRPr sz="1400"/>
            </a:lvl8pPr>
            <a:lvl9pPr marL="5852160" indent="0">
              <a:buNone/>
              <a:defRPr sz="14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t>18/08/2015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t>‹#›</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867661" y="5760720"/>
            <a:ext cx="8778240" cy="680086"/>
          </a:xfrm>
        </p:spPr>
        <p:txBody>
          <a:bodyPr anchor="b"/>
          <a:lstStyle>
            <a:lvl1pPr algn="l">
              <a:defRPr sz="32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2867661" y="735330"/>
            <a:ext cx="8778240" cy="4937760"/>
          </a:xfrm>
        </p:spPr>
        <p:txBody>
          <a:bodyPr/>
          <a:lstStyle>
            <a:lvl1pPr marL="0" indent="0">
              <a:buNone/>
              <a:defRPr sz="5100"/>
            </a:lvl1pPr>
            <a:lvl2pPr marL="731520" indent="0">
              <a:buNone/>
              <a:defRPr sz="4500"/>
            </a:lvl2pPr>
            <a:lvl3pPr marL="1463040" indent="0">
              <a:buNone/>
              <a:defRPr sz="3800"/>
            </a:lvl3pPr>
            <a:lvl4pPr marL="2194560" indent="0">
              <a:buNone/>
              <a:defRPr sz="3200"/>
            </a:lvl4pPr>
            <a:lvl5pPr marL="2926080" indent="0">
              <a:buNone/>
              <a:defRPr sz="3200"/>
            </a:lvl5pPr>
            <a:lvl6pPr marL="3657600" indent="0">
              <a:buNone/>
              <a:defRPr sz="3200"/>
            </a:lvl6pPr>
            <a:lvl7pPr marL="4389120" indent="0">
              <a:buNone/>
              <a:defRPr sz="3200"/>
            </a:lvl7pPr>
            <a:lvl8pPr marL="5120640" indent="0">
              <a:buNone/>
              <a:defRPr sz="3200"/>
            </a:lvl8pPr>
            <a:lvl9pPr marL="5852160" indent="0">
              <a:buNone/>
              <a:defRPr sz="3200"/>
            </a:lvl9pPr>
          </a:lstStyle>
          <a:p>
            <a:endParaRPr lang="es-ES"/>
          </a:p>
        </p:txBody>
      </p:sp>
      <p:sp>
        <p:nvSpPr>
          <p:cNvPr id="4" name="3 Marcador de texto"/>
          <p:cNvSpPr>
            <a:spLocks noGrp="1"/>
          </p:cNvSpPr>
          <p:nvPr>
            <p:ph type="body" sz="half" idx="2"/>
          </p:nvPr>
        </p:nvSpPr>
        <p:spPr>
          <a:xfrm>
            <a:off x="2867661" y="6440806"/>
            <a:ext cx="8778240" cy="965835"/>
          </a:xfrm>
        </p:spPr>
        <p:txBody>
          <a:bodyPr/>
          <a:lstStyle>
            <a:lvl1pPr marL="0" indent="0">
              <a:buNone/>
              <a:defRPr sz="2200"/>
            </a:lvl1pPr>
            <a:lvl2pPr marL="731520" indent="0">
              <a:buNone/>
              <a:defRPr sz="1900"/>
            </a:lvl2pPr>
            <a:lvl3pPr marL="1463040" indent="0">
              <a:buNone/>
              <a:defRPr sz="1600"/>
            </a:lvl3pPr>
            <a:lvl4pPr marL="2194560" indent="0">
              <a:buNone/>
              <a:defRPr sz="1400"/>
            </a:lvl4pPr>
            <a:lvl5pPr marL="2926080" indent="0">
              <a:buNone/>
              <a:defRPr sz="1400"/>
            </a:lvl5pPr>
            <a:lvl6pPr marL="3657600" indent="0">
              <a:buNone/>
              <a:defRPr sz="1400"/>
            </a:lvl6pPr>
            <a:lvl7pPr marL="4389120" indent="0">
              <a:buNone/>
              <a:defRPr sz="1400"/>
            </a:lvl7pPr>
            <a:lvl8pPr marL="5120640" indent="0">
              <a:buNone/>
              <a:defRPr sz="1400"/>
            </a:lvl8pPr>
            <a:lvl9pPr marL="5852160" indent="0">
              <a:buNone/>
              <a:defRPr sz="14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t>18/08/2015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t>‹#›</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731520" y="329566"/>
            <a:ext cx="13167360" cy="1371600"/>
          </a:xfrm>
          <a:prstGeom prst="rect">
            <a:avLst/>
          </a:prstGeom>
        </p:spPr>
        <p:txBody>
          <a:bodyPr vert="horz" lIns="146304" tIns="73152" rIns="146304" bIns="73152"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31520" y="1920242"/>
            <a:ext cx="13167360" cy="5431155"/>
          </a:xfrm>
          <a:prstGeom prst="rect">
            <a:avLst/>
          </a:prstGeom>
        </p:spPr>
        <p:txBody>
          <a:bodyPr vert="horz" lIns="146304" tIns="73152" rIns="146304" bIns="73152"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731520" y="7627621"/>
            <a:ext cx="3413760" cy="438150"/>
          </a:xfrm>
          <a:prstGeom prst="rect">
            <a:avLst/>
          </a:prstGeom>
        </p:spPr>
        <p:txBody>
          <a:bodyPr vert="horz" lIns="146304" tIns="73152" rIns="146304" bIns="73152" rtlCol="0" anchor="ctr"/>
          <a:lstStyle>
            <a:lvl1pPr algn="l">
              <a:defRPr sz="1900">
                <a:solidFill>
                  <a:schemeClr val="tx1">
                    <a:tint val="75000"/>
                  </a:schemeClr>
                </a:solidFill>
              </a:defRPr>
            </a:lvl1pPr>
          </a:lstStyle>
          <a:p>
            <a:fld id="{7A847CFC-816F-41D0-AAC0-9BF4FEBC753E}" type="datetimeFigureOut">
              <a:rPr lang="es-ES" smtClean="0"/>
              <a:t>18/08/2015</a:t>
            </a:fld>
            <a:endParaRPr lang="es-ES"/>
          </a:p>
        </p:txBody>
      </p:sp>
      <p:sp>
        <p:nvSpPr>
          <p:cNvPr id="5" name="4 Marcador de pie de página"/>
          <p:cNvSpPr>
            <a:spLocks noGrp="1"/>
          </p:cNvSpPr>
          <p:nvPr>
            <p:ph type="ftr" sz="quarter" idx="3"/>
          </p:nvPr>
        </p:nvSpPr>
        <p:spPr>
          <a:xfrm>
            <a:off x="4998720" y="7627621"/>
            <a:ext cx="4632960" cy="438150"/>
          </a:xfrm>
          <a:prstGeom prst="rect">
            <a:avLst/>
          </a:prstGeom>
        </p:spPr>
        <p:txBody>
          <a:bodyPr vert="horz" lIns="146304" tIns="73152" rIns="146304" bIns="73152" rtlCol="0" anchor="ctr"/>
          <a:lstStyle>
            <a:lvl1pPr algn="ctr">
              <a:defRPr sz="19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10485120" y="7627621"/>
            <a:ext cx="3413760" cy="438150"/>
          </a:xfrm>
          <a:prstGeom prst="rect">
            <a:avLst/>
          </a:prstGeom>
        </p:spPr>
        <p:txBody>
          <a:bodyPr vert="horz" lIns="146304" tIns="73152" rIns="146304" bIns="73152" rtlCol="0" anchor="ctr"/>
          <a:lstStyle>
            <a:lvl1pPr algn="r">
              <a:defRPr sz="1900">
                <a:solidFill>
                  <a:schemeClr val="tx1">
                    <a:tint val="75000"/>
                  </a:schemeClr>
                </a:solidFill>
              </a:defRPr>
            </a:lvl1pPr>
          </a:lstStyle>
          <a:p>
            <a:fld id="{132FADFE-3B8F-471C-ABF0-DBC7717ECBBC}" type="slidenum">
              <a:rPr lang="es-ES" smtClean="0"/>
              <a:t>‹#›</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463040" rtl="0" eaLnBrk="1" latinLnBrk="0" hangingPunct="1">
        <a:spcBef>
          <a:spcPct val="0"/>
        </a:spcBef>
        <a:buNone/>
        <a:defRPr sz="7000" kern="1200">
          <a:solidFill>
            <a:schemeClr val="tx1"/>
          </a:solidFill>
          <a:latin typeface="+mj-lt"/>
          <a:ea typeface="+mj-ea"/>
          <a:cs typeface="+mj-cs"/>
        </a:defRPr>
      </a:lvl1pPr>
    </p:titleStyle>
    <p:bodyStyle>
      <a:lvl1pPr marL="548640" indent="-548640" algn="l" defTabSz="1463040"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88720" indent="-457200" algn="l" defTabSz="1463040" rtl="0" eaLnBrk="1" latinLnBrk="0" hangingPunct="1">
        <a:spcBef>
          <a:spcPct val="20000"/>
        </a:spcBef>
        <a:buFont typeface="Arial" pitchFamily="34" charset="0"/>
        <a:buChar char="–"/>
        <a:defRPr sz="4500" kern="1200">
          <a:solidFill>
            <a:schemeClr val="tx1"/>
          </a:solidFill>
          <a:latin typeface="+mn-lt"/>
          <a:ea typeface="+mn-ea"/>
          <a:cs typeface="+mn-cs"/>
        </a:defRPr>
      </a:lvl2pPr>
      <a:lvl3pPr marL="1828800" indent="-365760" algn="l" defTabSz="1463040"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6032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9184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402336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5488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8640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21792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s-ES"/>
      </a:defPPr>
      <a:lvl1pPr marL="0" algn="l" defTabSz="1463040" rtl="0" eaLnBrk="1" latinLnBrk="0" hangingPunct="1">
        <a:defRPr sz="2900" kern="1200">
          <a:solidFill>
            <a:schemeClr val="tx1"/>
          </a:solidFill>
          <a:latin typeface="+mn-lt"/>
          <a:ea typeface="+mn-ea"/>
          <a:cs typeface="+mn-cs"/>
        </a:defRPr>
      </a:lvl1pPr>
      <a:lvl2pPr marL="731520" algn="l" defTabSz="1463040" rtl="0" eaLnBrk="1" latinLnBrk="0" hangingPunct="1">
        <a:defRPr sz="2900" kern="1200">
          <a:solidFill>
            <a:schemeClr val="tx1"/>
          </a:solidFill>
          <a:latin typeface="+mn-lt"/>
          <a:ea typeface="+mn-ea"/>
          <a:cs typeface="+mn-cs"/>
        </a:defRPr>
      </a:lvl2pPr>
      <a:lvl3pPr marL="1463040" algn="l" defTabSz="1463040" rtl="0" eaLnBrk="1" latinLnBrk="0" hangingPunct="1">
        <a:defRPr sz="2900" kern="1200">
          <a:solidFill>
            <a:schemeClr val="tx1"/>
          </a:solidFill>
          <a:latin typeface="+mn-lt"/>
          <a:ea typeface="+mn-ea"/>
          <a:cs typeface="+mn-cs"/>
        </a:defRPr>
      </a:lvl3pPr>
      <a:lvl4pPr marL="2194560" algn="l" defTabSz="1463040" rtl="0" eaLnBrk="1" latinLnBrk="0" hangingPunct="1">
        <a:defRPr sz="2900" kern="1200">
          <a:solidFill>
            <a:schemeClr val="tx1"/>
          </a:solidFill>
          <a:latin typeface="+mn-lt"/>
          <a:ea typeface="+mn-ea"/>
          <a:cs typeface="+mn-cs"/>
        </a:defRPr>
      </a:lvl4pPr>
      <a:lvl5pPr marL="2926080" algn="l" defTabSz="1463040" rtl="0" eaLnBrk="1" latinLnBrk="0" hangingPunct="1">
        <a:defRPr sz="2900" kern="1200">
          <a:solidFill>
            <a:schemeClr val="tx1"/>
          </a:solidFill>
          <a:latin typeface="+mn-lt"/>
          <a:ea typeface="+mn-ea"/>
          <a:cs typeface="+mn-cs"/>
        </a:defRPr>
      </a:lvl5pPr>
      <a:lvl6pPr marL="3657600" algn="l" defTabSz="1463040" rtl="0" eaLnBrk="1" latinLnBrk="0" hangingPunct="1">
        <a:defRPr sz="2900" kern="1200">
          <a:solidFill>
            <a:schemeClr val="tx1"/>
          </a:solidFill>
          <a:latin typeface="+mn-lt"/>
          <a:ea typeface="+mn-ea"/>
          <a:cs typeface="+mn-cs"/>
        </a:defRPr>
      </a:lvl6pPr>
      <a:lvl7pPr marL="4389120" algn="l" defTabSz="1463040" rtl="0" eaLnBrk="1" latinLnBrk="0" hangingPunct="1">
        <a:defRPr sz="2900" kern="1200">
          <a:solidFill>
            <a:schemeClr val="tx1"/>
          </a:solidFill>
          <a:latin typeface="+mn-lt"/>
          <a:ea typeface="+mn-ea"/>
          <a:cs typeface="+mn-cs"/>
        </a:defRPr>
      </a:lvl7pPr>
      <a:lvl8pPr marL="5120640" algn="l" defTabSz="1463040" rtl="0" eaLnBrk="1" latinLnBrk="0" hangingPunct="1">
        <a:defRPr sz="2900" kern="1200">
          <a:solidFill>
            <a:schemeClr val="tx1"/>
          </a:solidFill>
          <a:latin typeface="+mn-lt"/>
          <a:ea typeface="+mn-ea"/>
          <a:cs typeface="+mn-cs"/>
        </a:defRPr>
      </a:lvl8pPr>
      <a:lvl9pPr marL="5852160" algn="l" defTabSz="1463040"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2.jpeg"/><Relationship Id="rId4" Type="http://schemas.openxmlformats.org/officeDocument/2006/relationships/image" Target="../media/image1.gif"/></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42.jpg"/><Relationship Id="rId13" Type="http://schemas.openxmlformats.org/officeDocument/2006/relationships/image" Target="../media/image47.jpg"/><Relationship Id="rId3" Type="http://schemas.openxmlformats.org/officeDocument/2006/relationships/image" Target="../media/image37.jpg"/><Relationship Id="rId7" Type="http://schemas.openxmlformats.org/officeDocument/2006/relationships/image" Target="../media/image41.jpg"/><Relationship Id="rId12" Type="http://schemas.openxmlformats.org/officeDocument/2006/relationships/image" Target="../media/image46.jpg"/><Relationship Id="rId17" Type="http://schemas.openxmlformats.org/officeDocument/2006/relationships/image" Target="../media/image51.jpg"/><Relationship Id="rId2" Type="http://schemas.openxmlformats.org/officeDocument/2006/relationships/notesSlide" Target="../notesSlides/notesSlide11.xml"/><Relationship Id="rId16" Type="http://schemas.openxmlformats.org/officeDocument/2006/relationships/image" Target="../media/image50.jpg"/><Relationship Id="rId1" Type="http://schemas.openxmlformats.org/officeDocument/2006/relationships/slideLayout" Target="../slideLayouts/slideLayout2.xml"/><Relationship Id="rId6" Type="http://schemas.openxmlformats.org/officeDocument/2006/relationships/image" Target="../media/image40.jpg"/><Relationship Id="rId11" Type="http://schemas.openxmlformats.org/officeDocument/2006/relationships/image" Target="../media/image45.jpg"/><Relationship Id="rId5" Type="http://schemas.openxmlformats.org/officeDocument/2006/relationships/image" Target="../media/image39.jpg"/><Relationship Id="rId15" Type="http://schemas.openxmlformats.org/officeDocument/2006/relationships/image" Target="../media/image49.jpg"/><Relationship Id="rId10" Type="http://schemas.openxmlformats.org/officeDocument/2006/relationships/image" Target="../media/image44.jpg"/><Relationship Id="rId4" Type="http://schemas.openxmlformats.org/officeDocument/2006/relationships/image" Target="../media/image38.jpg"/><Relationship Id="rId9" Type="http://schemas.openxmlformats.org/officeDocument/2006/relationships/image" Target="../media/image43.jpg"/><Relationship Id="rId14" Type="http://schemas.openxmlformats.org/officeDocument/2006/relationships/image" Target="../media/image48.jpg"/></Relationships>
</file>

<file path=ppt/slides/_rels/slide1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jp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8.jpg"/><Relationship Id="rId11" Type="http://schemas.openxmlformats.org/officeDocument/2006/relationships/image" Target="../media/image63.png"/><Relationship Id="rId5" Type="http://schemas.openxmlformats.org/officeDocument/2006/relationships/image" Target="../media/image57.jpg"/><Relationship Id="rId10" Type="http://schemas.openxmlformats.org/officeDocument/2006/relationships/image" Target="../media/image62.png"/><Relationship Id="rId4" Type="http://schemas.openxmlformats.org/officeDocument/2006/relationships/image" Target="../media/image56.jpg"/><Relationship Id="rId9" Type="http://schemas.openxmlformats.org/officeDocument/2006/relationships/image" Target="../media/image61.png"/></Relationships>
</file>

<file path=ppt/slides/_rels/slide15.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6.png"/><Relationship Id="rId18" Type="http://schemas.openxmlformats.org/officeDocument/2006/relationships/image" Target="../media/image81.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5.png"/><Relationship Id="rId17" Type="http://schemas.openxmlformats.org/officeDocument/2006/relationships/image" Target="../media/image80.png"/><Relationship Id="rId2" Type="http://schemas.openxmlformats.org/officeDocument/2006/relationships/notesSlide" Target="../notesSlides/notesSlide15.xml"/><Relationship Id="rId16"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78.png"/><Relationship Id="rId10" Type="http://schemas.openxmlformats.org/officeDocument/2006/relationships/image" Target="../media/image72.png"/><Relationship Id="rId19" Type="http://schemas.openxmlformats.org/officeDocument/2006/relationships/image" Target="../media/image82.pn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77.png"/></Relationships>
</file>

<file path=ppt/slides/_rels/slide16.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png"/><Relationship Id="rId18" Type="http://schemas.openxmlformats.org/officeDocument/2006/relationships/image" Target="../media/image98.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png"/><Relationship Id="rId17" Type="http://schemas.openxmlformats.org/officeDocument/2006/relationships/image" Target="../media/image97.png"/><Relationship Id="rId2" Type="http://schemas.openxmlformats.org/officeDocument/2006/relationships/notesSlide" Target="../notesSlides/notesSlide16.xml"/><Relationship Id="rId16"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5" Type="http://schemas.openxmlformats.org/officeDocument/2006/relationships/image" Target="../media/image95.png"/><Relationship Id="rId10" Type="http://schemas.openxmlformats.org/officeDocument/2006/relationships/image" Target="../media/image90.png"/><Relationship Id="rId19" Type="http://schemas.openxmlformats.org/officeDocument/2006/relationships/image" Target="../media/image99.png"/><Relationship Id="rId4" Type="http://schemas.openxmlformats.org/officeDocument/2006/relationships/image" Target="../media/image84.png"/><Relationship Id="rId9" Type="http://schemas.openxmlformats.org/officeDocument/2006/relationships/image" Target="../media/image89.png"/><Relationship Id="rId14" Type="http://schemas.openxmlformats.org/officeDocument/2006/relationships/image" Target="../media/image94.png"/></Relationships>
</file>

<file path=ppt/slides/_rels/slide17.xml.rels><?xml version="1.0" encoding="UTF-8" standalone="yes"?>
<Relationships xmlns="http://schemas.openxmlformats.org/package/2006/relationships"><Relationship Id="rId8" Type="http://schemas.openxmlformats.org/officeDocument/2006/relationships/image" Target="../media/image102.jpeg"/><Relationship Id="rId13" Type="http://schemas.openxmlformats.org/officeDocument/2006/relationships/image" Target="../media/image110.png"/><Relationship Id="rId3" Type="http://schemas.openxmlformats.org/officeDocument/2006/relationships/image" Target="../media/image100.png"/><Relationship Id="rId7" Type="http://schemas.openxmlformats.org/officeDocument/2006/relationships/image" Target="../media/image101.jpeg"/><Relationship Id="rId12" Type="http://schemas.openxmlformats.org/officeDocument/2006/relationships/image" Target="../media/image106.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00.jpeg"/><Relationship Id="rId11" Type="http://schemas.openxmlformats.org/officeDocument/2006/relationships/image" Target="../media/image105.jpeg"/><Relationship Id="rId5" Type="http://schemas.openxmlformats.org/officeDocument/2006/relationships/image" Target="../media/image99.jpeg"/><Relationship Id="rId10" Type="http://schemas.openxmlformats.org/officeDocument/2006/relationships/image" Target="../media/image104.jpeg"/><Relationship Id="rId4" Type="http://schemas.openxmlformats.org/officeDocument/2006/relationships/image" Target="../media/image101.png"/><Relationship Id="rId9" Type="http://schemas.openxmlformats.org/officeDocument/2006/relationships/image" Target="../media/image103.jpeg"/></Relationships>
</file>

<file path=ppt/slides/_rels/slide18.xml.rels><?xml version="1.0" encoding="UTF-8" standalone="yes"?>
<Relationships xmlns="http://schemas.openxmlformats.org/package/2006/relationships"><Relationship Id="rId8" Type="http://schemas.openxmlformats.org/officeDocument/2006/relationships/image" Target="../media/image102.jpeg"/><Relationship Id="rId13" Type="http://schemas.openxmlformats.org/officeDocument/2006/relationships/image" Target="../media/image113.png"/><Relationship Id="rId18" Type="http://schemas.openxmlformats.org/officeDocument/2006/relationships/image" Target="../media/image118.png"/><Relationship Id="rId3" Type="http://schemas.openxmlformats.org/officeDocument/2006/relationships/image" Target="../media/image111.png"/><Relationship Id="rId7" Type="http://schemas.openxmlformats.org/officeDocument/2006/relationships/image" Target="../media/image101.jpeg"/><Relationship Id="rId12" Type="http://schemas.openxmlformats.org/officeDocument/2006/relationships/image" Target="../media/image106.jpeg"/><Relationship Id="rId17" Type="http://schemas.openxmlformats.org/officeDocument/2006/relationships/image" Target="../media/image114.png"/><Relationship Id="rId2" Type="http://schemas.openxmlformats.org/officeDocument/2006/relationships/notesSlide" Target="../notesSlides/notesSlide18.xml"/><Relationship Id="rId16"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00.jpeg"/><Relationship Id="rId11" Type="http://schemas.openxmlformats.org/officeDocument/2006/relationships/image" Target="../media/image105.jpeg"/><Relationship Id="rId5" Type="http://schemas.openxmlformats.org/officeDocument/2006/relationships/image" Target="../media/image99.jpeg"/><Relationship Id="rId15" Type="http://schemas.openxmlformats.org/officeDocument/2006/relationships/image" Target="../media/image108.png"/><Relationship Id="rId10" Type="http://schemas.openxmlformats.org/officeDocument/2006/relationships/image" Target="../media/image104.jpeg"/><Relationship Id="rId4" Type="http://schemas.openxmlformats.org/officeDocument/2006/relationships/image" Target="../media/image112.png"/><Relationship Id="rId9" Type="http://schemas.openxmlformats.org/officeDocument/2006/relationships/image" Target="../media/image103.jpeg"/><Relationship Id="rId14" Type="http://schemas.openxmlformats.org/officeDocument/2006/relationships/image" Target="../media/image107.png"/></Relationships>
</file>

<file path=ppt/slides/_rels/slide19.xml.rels><?xml version="1.0" encoding="UTF-8" standalone="yes"?>
<Relationships xmlns="http://schemas.openxmlformats.org/package/2006/relationships"><Relationship Id="rId8" Type="http://schemas.openxmlformats.org/officeDocument/2006/relationships/image" Target="../media/image102.jpeg"/><Relationship Id="rId13" Type="http://schemas.openxmlformats.org/officeDocument/2006/relationships/image" Target="../media/image121.png"/><Relationship Id="rId18" Type="http://schemas.openxmlformats.org/officeDocument/2006/relationships/image" Target="../media/image118.png"/><Relationship Id="rId3" Type="http://schemas.openxmlformats.org/officeDocument/2006/relationships/image" Target="../media/image119.png"/><Relationship Id="rId21" Type="http://schemas.openxmlformats.org/officeDocument/2006/relationships/image" Target="../media/image117.png"/><Relationship Id="rId7" Type="http://schemas.openxmlformats.org/officeDocument/2006/relationships/image" Target="../media/image101.jpeg"/><Relationship Id="rId12" Type="http://schemas.openxmlformats.org/officeDocument/2006/relationships/image" Target="../media/image106.jpeg"/><Relationship Id="rId17" Type="http://schemas.openxmlformats.org/officeDocument/2006/relationships/image" Target="../media/image114.png"/><Relationship Id="rId2" Type="http://schemas.openxmlformats.org/officeDocument/2006/relationships/notesSlide" Target="../notesSlides/notesSlide19.xml"/><Relationship Id="rId16" Type="http://schemas.openxmlformats.org/officeDocument/2006/relationships/image" Target="../media/image109.png"/><Relationship Id="rId20"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100.jpeg"/><Relationship Id="rId11" Type="http://schemas.openxmlformats.org/officeDocument/2006/relationships/image" Target="../media/image105.jpeg"/><Relationship Id="rId5" Type="http://schemas.openxmlformats.org/officeDocument/2006/relationships/image" Target="../media/image99.jpeg"/><Relationship Id="rId15" Type="http://schemas.openxmlformats.org/officeDocument/2006/relationships/image" Target="../media/image108.png"/><Relationship Id="rId23" Type="http://schemas.openxmlformats.org/officeDocument/2006/relationships/image" Target="../media/image126.png"/><Relationship Id="rId10" Type="http://schemas.openxmlformats.org/officeDocument/2006/relationships/image" Target="../media/image104.jpeg"/><Relationship Id="rId19" Type="http://schemas.openxmlformats.org/officeDocument/2006/relationships/image" Target="../media/image115.png"/><Relationship Id="rId4" Type="http://schemas.openxmlformats.org/officeDocument/2006/relationships/image" Target="../media/image120.png"/><Relationship Id="rId9" Type="http://schemas.openxmlformats.org/officeDocument/2006/relationships/image" Target="../media/image103.jpeg"/><Relationship Id="rId14" Type="http://schemas.openxmlformats.org/officeDocument/2006/relationships/image" Target="../media/image107.png"/><Relationship Id="rId22" Type="http://schemas.openxmlformats.org/officeDocument/2006/relationships/image" Target="../media/image122.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3.png"/><Relationship Id="rId5" Type="http://schemas.openxmlformats.org/officeDocument/2006/relationships/image" Target="../media/image4.jpg"/><Relationship Id="rId10" Type="http://schemas.openxmlformats.org/officeDocument/2006/relationships/image" Target="../media/image12.png"/><Relationship Id="rId4" Type="http://schemas.microsoft.com/office/2007/relationships/hdphoto" Target="../media/hdphoto1.wdp"/><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131.png"/><Relationship Id="rId3" Type="http://schemas.openxmlformats.org/officeDocument/2006/relationships/image" Target="../media/image127.png"/><Relationship Id="rId7" Type="http://schemas.openxmlformats.org/officeDocument/2006/relationships/image" Target="../media/image128.png"/><Relationship Id="rId12"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25.png"/><Relationship Id="rId11" Type="http://schemas.openxmlformats.org/officeDocument/2006/relationships/image" Target="../media/image83.png"/><Relationship Id="rId5" Type="http://schemas.openxmlformats.org/officeDocument/2006/relationships/image" Target="../media/image124.png"/><Relationship Id="rId10" Type="http://schemas.openxmlformats.org/officeDocument/2006/relationships/image" Target="../media/image130.png"/><Relationship Id="rId4" Type="http://schemas.openxmlformats.org/officeDocument/2006/relationships/image" Target="../media/image123.png"/><Relationship Id="rId9" Type="http://schemas.openxmlformats.org/officeDocument/2006/relationships/image" Target="../media/image129.png"/></Relationships>
</file>

<file path=ppt/slides/_rels/slide21.xml.rels><?xml version="1.0" encoding="UTF-8" standalone="yes"?>
<Relationships xmlns="http://schemas.openxmlformats.org/package/2006/relationships"><Relationship Id="rId3" Type="http://schemas.openxmlformats.org/officeDocument/2006/relationships/image" Target="../media/image1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jpg"/></Relationships>
</file>

<file path=ppt/slides/_rels/slide2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39.jpg"/><Relationship Id="rId5" Type="http://schemas.openxmlformats.org/officeDocument/2006/relationships/image" Target="../media/image138.jpg"/><Relationship Id="rId4" Type="http://schemas.openxmlformats.org/officeDocument/2006/relationships/image" Target="../media/image137.jpg"/></Relationships>
</file>

<file path=ppt/slides/_rels/slide24.xml.rels><?xml version="1.0" encoding="UTF-8" standalone="yes"?>
<Relationships xmlns="http://schemas.openxmlformats.org/package/2006/relationships"><Relationship Id="rId8" Type="http://schemas.openxmlformats.org/officeDocument/2006/relationships/image" Target="../media/image146.png"/><Relationship Id="rId13" Type="http://schemas.openxmlformats.org/officeDocument/2006/relationships/image" Target="../media/image151.png"/><Relationship Id="rId3" Type="http://schemas.openxmlformats.org/officeDocument/2006/relationships/image" Target="../media/image140.png"/><Relationship Id="rId7" Type="http://schemas.openxmlformats.org/officeDocument/2006/relationships/image" Target="../media/image145.png"/><Relationship Id="rId12" Type="http://schemas.openxmlformats.org/officeDocument/2006/relationships/image" Target="../media/image150.png"/><Relationship Id="rId2" Type="http://schemas.openxmlformats.org/officeDocument/2006/relationships/image" Target="../media/image141.png"/><Relationship Id="rId1" Type="http://schemas.openxmlformats.org/officeDocument/2006/relationships/slideLayout" Target="../slideLayouts/slideLayout2.xml"/><Relationship Id="rId6" Type="http://schemas.openxmlformats.org/officeDocument/2006/relationships/image" Target="../media/image144.png"/><Relationship Id="rId11" Type="http://schemas.openxmlformats.org/officeDocument/2006/relationships/image" Target="../media/image149.png"/><Relationship Id="rId5" Type="http://schemas.openxmlformats.org/officeDocument/2006/relationships/image" Target="../media/image143.png"/><Relationship Id="rId10" Type="http://schemas.openxmlformats.org/officeDocument/2006/relationships/image" Target="../media/image148.png"/><Relationship Id="rId4" Type="http://schemas.openxmlformats.org/officeDocument/2006/relationships/image" Target="../media/image142.png"/><Relationship Id="rId9" Type="http://schemas.openxmlformats.org/officeDocument/2006/relationships/image" Target="../media/image147.png"/></Relationships>
</file>

<file path=ppt/slides/_rels/slide25.xml.rels><?xml version="1.0" encoding="UTF-8" standalone="yes"?>
<Relationships xmlns="http://schemas.openxmlformats.org/package/2006/relationships"><Relationship Id="rId8" Type="http://schemas.openxmlformats.org/officeDocument/2006/relationships/image" Target="../media/image157.png"/><Relationship Id="rId13" Type="http://schemas.openxmlformats.org/officeDocument/2006/relationships/image" Target="../media/image162.png"/><Relationship Id="rId3" Type="http://schemas.openxmlformats.org/officeDocument/2006/relationships/image" Target="../media/image152.png"/><Relationship Id="rId7" Type="http://schemas.openxmlformats.org/officeDocument/2006/relationships/image" Target="../media/image156.png"/><Relationship Id="rId12" Type="http://schemas.openxmlformats.org/officeDocument/2006/relationships/image" Target="../media/image161.png"/><Relationship Id="rId2" Type="http://schemas.openxmlformats.org/officeDocument/2006/relationships/notesSlide" Target="../notesSlides/notesSlide23.xml"/><Relationship Id="rId16" Type="http://schemas.openxmlformats.org/officeDocument/2006/relationships/image" Target="../media/image165.png"/><Relationship Id="rId1" Type="http://schemas.openxmlformats.org/officeDocument/2006/relationships/slideLayout" Target="../slideLayouts/slideLayout2.xml"/><Relationship Id="rId6" Type="http://schemas.openxmlformats.org/officeDocument/2006/relationships/image" Target="../media/image155.png"/><Relationship Id="rId11" Type="http://schemas.openxmlformats.org/officeDocument/2006/relationships/image" Target="../media/image160.png"/><Relationship Id="rId5" Type="http://schemas.openxmlformats.org/officeDocument/2006/relationships/image" Target="../media/image154.png"/><Relationship Id="rId15" Type="http://schemas.openxmlformats.org/officeDocument/2006/relationships/image" Target="../media/image164.png"/><Relationship Id="rId10" Type="http://schemas.openxmlformats.org/officeDocument/2006/relationships/image" Target="../media/image159.png"/><Relationship Id="rId4" Type="http://schemas.openxmlformats.org/officeDocument/2006/relationships/image" Target="../media/image153.png"/><Relationship Id="rId9" Type="http://schemas.openxmlformats.org/officeDocument/2006/relationships/image" Target="../media/image158.png"/><Relationship Id="rId14" Type="http://schemas.openxmlformats.org/officeDocument/2006/relationships/image" Target="../media/image163.png"/></Relationships>
</file>

<file path=ppt/slides/_rels/slide26.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620.png"/><Relationship Id="rId7" Type="http://schemas.openxmlformats.org/officeDocument/2006/relationships/image" Target="../media/image16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67.png"/><Relationship Id="rId5" Type="http://schemas.openxmlformats.org/officeDocument/2006/relationships/image" Target="../media/image166.png"/><Relationship Id="rId10" Type="http://schemas.openxmlformats.org/officeDocument/2006/relationships/image" Target="../media/image171.png"/><Relationship Id="rId4" Type="http://schemas.openxmlformats.org/officeDocument/2006/relationships/image" Target="../media/image1630.png"/><Relationship Id="rId9" Type="http://schemas.openxmlformats.org/officeDocument/2006/relationships/image" Target="../media/image17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0.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jpg"/><Relationship Id="rId7"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jpg"/><Relationship Id="rId7"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g"/><Relationship Id="rId10" Type="http://schemas.openxmlformats.org/officeDocument/2006/relationships/image" Target="../media/image35.png"/><Relationship Id="rId4" Type="http://schemas.openxmlformats.org/officeDocument/2006/relationships/image" Target="../media/image29.jpg"/><Relationship Id="rId9" Type="http://schemas.openxmlformats.org/officeDocument/2006/relationships/image" Target="../media/image34.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p:cNvSpPr txBox="1">
            <a:spLocks/>
          </p:cNvSpPr>
          <p:nvPr/>
        </p:nvSpPr>
        <p:spPr>
          <a:xfrm>
            <a:off x="64080" y="737592"/>
            <a:ext cx="14523928" cy="5105400"/>
          </a:xfrm>
          <a:prstGeom prst="rect">
            <a:avLst/>
          </a:prstGeom>
        </p:spPr>
        <p:txBody>
          <a:bodyPr vert="horz" lIns="146304" tIns="73152" rIns="146304" bIns="73152" rtlCol="0" anchor="ctr">
            <a:no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r>
              <a:rPr lang="en-US" sz="6600" dirty="0" smtClean="0"/>
              <a:t>Learning and Improving Visual Realism</a:t>
            </a:r>
          </a:p>
          <a:p>
            <a:r>
              <a:rPr lang="en-US" sz="6600" dirty="0" smtClean="0"/>
              <a:t>for Image Compositing</a:t>
            </a:r>
          </a:p>
        </p:txBody>
      </p:sp>
      <p:sp>
        <p:nvSpPr>
          <p:cNvPr id="8" name="Subtitle 2"/>
          <p:cNvSpPr txBox="1">
            <a:spLocks/>
          </p:cNvSpPr>
          <p:nvPr/>
        </p:nvSpPr>
        <p:spPr>
          <a:xfrm>
            <a:off x="5520" y="4906888"/>
            <a:ext cx="14630400" cy="1295400"/>
          </a:xfrm>
          <a:prstGeom prst="rect">
            <a:avLst/>
          </a:prstGeom>
        </p:spPr>
        <p:txBody>
          <a:bodyPr vert="horz" lIns="130622" tIns="65311" rIns="130622" bIns="65311" rtlCol="0">
            <a:normAutofit fontScale="92500" lnSpcReduction="20000"/>
          </a:bodyPr>
          <a:lstStyle>
            <a:lvl1pPr marL="489833" indent="-489833" algn="l" defTabSz="130622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61304" indent="-408194" algn="l" defTabSz="130622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32776" indent="-326555" algn="l" defTabSz="130622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85886"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4pPr>
            <a:lvl5pPr marL="2938996"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5pPr>
            <a:lvl6pPr marL="3592106"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6pPr>
            <a:lvl7pPr marL="4245216"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7pPr>
            <a:lvl8pPr marL="4898327"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8pPr>
            <a:lvl9pPr marL="5551437"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9pPr>
          </a:lstStyle>
          <a:p>
            <a:pPr marL="0" indent="0" algn="ctr">
              <a:spcBef>
                <a:spcPct val="0"/>
              </a:spcBef>
              <a:buNone/>
            </a:pPr>
            <a:r>
              <a:rPr lang="en-US" sz="4800" i="1" dirty="0">
                <a:latin typeface="+mj-lt"/>
                <a:ea typeface="+mj-ea"/>
                <a:cs typeface="+mj-cs"/>
              </a:rPr>
              <a:t>Jun-Yan </a:t>
            </a:r>
            <a:r>
              <a:rPr lang="en-US" sz="4800" i="1" dirty="0" smtClean="0">
                <a:latin typeface="+mj-lt"/>
                <a:ea typeface="+mj-ea"/>
                <a:cs typeface="+mj-cs"/>
              </a:rPr>
              <a:t>Zhu</a:t>
            </a:r>
            <a:r>
              <a:rPr lang="en-US" sz="4800" i="1" baseline="30000" dirty="0" smtClean="0">
                <a:latin typeface="+mj-lt"/>
                <a:ea typeface="+mj-ea"/>
                <a:cs typeface="+mj-cs"/>
              </a:rPr>
              <a:t>1</a:t>
            </a:r>
            <a:r>
              <a:rPr lang="en-US" sz="4800" i="1" dirty="0" smtClean="0">
                <a:latin typeface="+mj-lt"/>
                <a:ea typeface="+mj-ea"/>
                <a:cs typeface="+mj-cs"/>
              </a:rPr>
              <a:t>    Philipp </a:t>
            </a:r>
            <a:r>
              <a:rPr lang="en-US" sz="4800" i="1" dirty="0">
                <a:latin typeface="+mj-lt"/>
                <a:ea typeface="+mj-ea"/>
                <a:cs typeface="+mj-cs"/>
              </a:rPr>
              <a:t>Krähenbühl</a:t>
            </a:r>
            <a:r>
              <a:rPr lang="en-US" sz="4800" i="1" baseline="30000" dirty="0" smtClean="0">
                <a:latin typeface="+mj-lt"/>
                <a:ea typeface="+mj-ea"/>
                <a:cs typeface="+mj-cs"/>
              </a:rPr>
              <a:t>1</a:t>
            </a:r>
            <a:r>
              <a:rPr lang="en-US" sz="4800" i="1" dirty="0" smtClean="0"/>
              <a:t> </a:t>
            </a:r>
          </a:p>
          <a:p>
            <a:pPr marL="0" indent="0" algn="ctr">
              <a:spcBef>
                <a:spcPct val="0"/>
              </a:spcBef>
              <a:buNone/>
            </a:pPr>
            <a:r>
              <a:rPr lang="en-US" sz="4800" i="1" dirty="0" smtClean="0"/>
              <a:t>Eli </a:t>
            </a:r>
            <a:r>
              <a:rPr lang="en-US" sz="4800" i="1" dirty="0"/>
              <a:t>Shechtman</a:t>
            </a:r>
            <a:r>
              <a:rPr lang="en-US" sz="4800" i="1" baseline="30000" dirty="0"/>
              <a:t>2</a:t>
            </a:r>
            <a:r>
              <a:rPr lang="en-US" sz="4800" i="1" dirty="0"/>
              <a:t> </a:t>
            </a:r>
            <a:r>
              <a:rPr lang="en-US" sz="4800" i="1" dirty="0" smtClean="0"/>
              <a:t>        </a:t>
            </a:r>
            <a:r>
              <a:rPr lang="en-US" sz="4800" i="1" dirty="0" smtClean="0">
                <a:latin typeface="+mj-lt"/>
                <a:ea typeface="+mj-ea"/>
                <a:cs typeface="+mj-cs"/>
              </a:rPr>
              <a:t>Alexei </a:t>
            </a:r>
            <a:r>
              <a:rPr lang="en-US" sz="4800" i="1" dirty="0">
                <a:latin typeface="+mj-lt"/>
                <a:ea typeface="+mj-ea"/>
                <a:cs typeface="+mj-cs"/>
              </a:rPr>
              <a:t>A. </a:t>
            </a:r>
            <a:r>
              <a:rPr lang="en-US" sz="4800" i="1" dirty="0" smtClean="0">
                <a:latin typeface="+mj-lt"/>
                <a:ea typeface="+mj-ea"/>
                <a:cs typeface="+mj-cs"/>
              </a:rPr>
              <a:t>Efros</a:t>
            </a:r>
            <a:r>
              <a:rPr lang="en-US" sz="4800" i="1" baseline="30000" dirty="0" smtClean="0">
                <a:latin typeface="+mj-lt"/>
                <a:ea typeface="+mj-ea"/>
                <a:cs typeface="+mj-cs"/>
              </a:rPr>
              <a:t>1</a:t>
            </a:r>
            <a:endParaRPr lang="en-US" sz="4800" i="1" dirty="0" smtClean="0">
              <a:latin typeface="+mj-lt"/>
              <a:ea typeface="+mj-ea"/>
              <a:cs typeface="+mj-cs"/>
            </a:endParaRPr>
          </a:p>
          <a:p>
            <a:pPr marL="0" indent="0" algn="ctr">
              <a:spcBef>
                <a:spcPct val="0"/>
              </a:spcBef>
              <a:buNone/>
            </a:pPr>
            <a:endParaRPr lang="en-US" sz="4800" i="1" dirty="0" smtClean="0">
              <a:latin typeface="+mj-lt"/>
              <a:ea typeface="+mj-ea"/>
              <a:cs typeface="+mj-cs"/>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80" y="6008696"/>
            <a:ext cx="2066544" cy="2066544"/>
          </a:xfrm>
          <a:prstGeom prst="rect">
            <a:avLst/>
          </a:prstGeom>
        </p:spPr>
      </p:pic>
      <p:sp>
        <p:nvSpPr>
          <p:cNvPr id="12" name="Subtitle 2"/>
          <p:cNvSpPr txBox="1">
            <a:spLocks/>
          </p:cNvSpPr>
          <p:nvPr/>
        </p:nvSpPr>
        <p:spPr>
          <a:xfrm>
            <a:off x="0" y="6419800"/>
            <a:ext cx="14630400" cy="1295400"/>
          </a:xfrm>
          <a:prstGeom prst="rect">
            <a:avLst/>
          </a:prstGeom>
        </p:spPr>
        <p:txBody>
          <a:bodyPr vert="horz" lIns="130622" tIns="65311" rIns="130622" bIns="65311" rtlCol="0">
            <a:normAutofit/>
          </a:bodyPr>
          <a:lstStyle>
            <a:lvl1pPr marL="489833" indent="-489833" algn="l" defTabSz="130622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61304" indent="-408194" algn="l" defTabSz="130622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32776" indent="-326555" algn="l" defTabSz="130622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85886"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4pPr>
            <a:lvl5pPr marL="2938996"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5pPr>
            <a:lvl6pPr marL="3592106"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6pPr>
            <a:lvl7pPr marL="4245216"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7pPr>
            <a:lvl8pPr marL="4898327"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8pPr>
            <a:lvl9pPr marL="5551437"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9pPr>
          </a:lstStyle>
          <a:p>
            <a:pPr marL="0" indent="0" algn="ctr">
              <a:spcBef>
                <a:spcPct val="0"/>
              </a:spcBef>
              <a:buNone/>
            </a:pPr>
            <a:r>
              <a:rPr lang="en-US" sz="4400" i="1" dirty="0" smtClean="0">
                <a:latin typeface="+mj-lt"/>
                <a:ea typeface="+mj-ea"/>
                <a:cs typeface="+mj-cs"/>
              </a:rPr>
              <a:t>UC Berkeley</a:t>
            </a:r>
            <a:r>
              <a:rPr lang="en-US" sz="4400" i="1" baseline="30000" dirty="0" smtClean="0">
                <a:latin typeface="+mj-lt"/>
                <a:ea typeface="+mj-ea"/>
                <a:cs typeface="+mj-cs"/>
              </a:rPr>
              <a:t>1</a:t>
            </a:r>
            <a:r>
              <a:rPr lang="en-US" sz="4400" i="1" dirty="0" smtClean="0">
                <a:latin typeface="+mj-lt"/>
                <a:ea typeface="+mj-ea"/>
                <a:cs typeface="+mj-cs"/>
              </a:rPr>
              <a:t>            Adobe</a:t>
            </a:r>
            <a:r>
              <a:rPr lang="en-US" sz="4400" i="1" baseline="30000" dirty="0" smtClean="0">
                <a:latin typeface="+mj-lt"/>
                <a:ea typeface="+mj-ea"/>
                <a:cs typeface="+mj-cs"/>
              </a:rPr>
              <a:t>2</a:t>
            </a:r>
            <a:endParaRPr lang="en-US" sz="4400" i="1" dirty="0" smtClean="0">
              <a:latin typeface="+mj-lt"/>
              <a:ea typeface="+mj-ea"/>
              <a:cs typeface="+mj-cs"/>
            </a:endParaRPr>
          </a:p>
        </p:txBody>
      </p:sp>
      <p:pic>
        <p:nvPicPr>
          <p:cNvPr id="1027" name="Picture 3" descr="C:\Users\Junyan\Desktop\index.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23872" y="6011104"/>
            <a:ext cx="2064136" cy="2064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5987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cs typeface="Times New Roman" panose="02020603050405020304" pitchFamily="18" charset="0"/>
              </a:rPr>
              <a:t>Evaluation</a:t>
            </a:r>
            <a:endParaRPr lang="en-US" dirty="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TextBox 4"/>
              <p:cNvSpPr txBox="1"/>
              <p:nvPr/>
            </p:nvSpPr>
            <p:spPr>
              <a:xfrm>
                <a:off x="546448" y="2530624"/>
                <a:ext cx="5503560" cy="3847862"/>
              </a:xfrm>
              <a:prstGeom prst="roundRect">
                <a:avLst/>
              </a:prstGeom>
              <a:ln w="7620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b="1" dirty="0" smtClean="0">
                    <a:solidFill>
                      <a:schemeClr val="accent1"/>
                    </a:solidFill>
                    <a:latin typeface="+mj-lt"/>
                    <a:cs typeface="Times New Roman" panose="02020603050405020304" pitchFamily="18" charset="0"/>
                  </a:rPr>
                  <a:t>Dataset</a:t>
                </a:r>
              </a:p>
              <a:p>
                <a:pPr algn="ctr"/>
                <a:r>
                  <a:rPr lang="en-US" sz="3600" dirty="0" smtClean="0">
                    <a:latin typeface="+mj-lt"/>
                    <a:cs typeface="Times New Roman" panose="02020603050405020304" pitchFamily="18" charset="0"/>
                  </a:rPr>
                  <a:t>Binary Classification</a:t>
                </a:r>
              </a:p>
              <a:p>
                <a:r>
                  <a:rPr lang="en-US" sz="3600" dirty="0" smtClean="0">
                    <a:latin typeface="+mj-lt"/>
                    <a:cs typeface="Times New Roman" panose="02020603050405020304" pitchFamily="18" charset="0"/>
                  </a:rPr>
                  <a:t>(1) </a:t>
                </a:r>
                <a14:m>
                  <m:oMath xmlns:m="http://schemas.openxmlformats.org/officeDocument/2006/math">
                    <m:r>
                      <a:rPr lang="en-US" sz="3600" i="1" dirty="0" smtClean="0">
                        <a:latin typeface="Cambria Math"/>
                        <a:cs typeface="Times New Roman" panose="02020603050405020304" pitchFamily="18" charset="0"/>
                      </a:rPr>
                      <m:t>360</m:t>
                    </m:r>
                  </m:oMath>
                </a14:m>
                <a:r>
                  <a:rPr lang="en-US" sz="3600" dirty="0" smtClean="0">
                    <a:latin typeface="+mj-lt"/>
                    <a:cs typeface="Times New Roman" panose="02020603050405020304" pitchFamily="18" charset="0"/>
                  </a:rPr>
                  <a:t> realistic photos (</a:t>
                </a:r>
                <a:r>
                  <a:rPr lang="en-US" sz="3600" i="1" dirty="0" smtClean="0">
                    <a:latin typeface="+mj-lt"/>
                    <a:cs typeface="Times New Roman" panose="02020603050405020304" pitchFamily="18" charset="0"/>
                  </a:rPr>
                  <a:t>180</a:t>
                </a:r>
                <a:r>
                  <a:rPr lang="en-US" sz="3600" dirty="0" smtClean="0">
                    <a:latin typeface="+mj-lt"/>
                    <a:cs typeface="Times New Roman" panose="02020603050405020304" pitchFamily="18" charset="0"/>
                  </a:rPr>
                  <a:t> natural images, </a:t>
                </a:r>
                <a:r>
                  <a:rPr lang="en-US" sz="3600" i="1" dirty="0" smtClean="0">
                    <a:latin typeface="+mj-lt"/>
                    <a:cs typeface="Times New Roman" panose="02020603050405020304" pitchFamily="18" charset="0"/>
                  </a:rPr>
                  <a:t>180</a:t>
                </a:r>
                <a:r>
                  <a:rPr lang="en-US" sz="3600" dirty="0" smtClean="0">
                    <a:latin typeface="+mj-lt"/>
                    <a:cs typeface="Times New Roman" panose="02020603050405020304" pitchFamily="18" charset="0"/>
                  </a:rPr>
                  <a:t> realistic composites) </a:t>
                </a:r>
              </a:p>
              <a:p>
                <a:r>
                  <a:rPr lang="en-US" sz="3600" dirty="0" smtClean="0">
                    <a:latin typeface="+mj-lt"/>
                    <a:cs typeface="Times New Roman" panose="02020603050405020304" pitchFamily="18" charset="0"/>
                  </a:rPr>
                  <a:t>(2) </a:t>
                </a:r>
                <a:r>
                  <a:rPr lang="en-US" sz="3600" i="1" dirty="0" smtClean="0">
                    <a:latin typeface="+mj-lt"/>
                    <a:cs typeface="Times New Roman" panose="02020603050405020304" pitchFamily="18" charset="0"/>
                  </a:rPr>
                  <a:t>359</a:t>
                </a:r>
                <a:r>
                  <a:rPr lang="en-US" sz="3600" dirty="0" smtClean="0">
                    <a:latin typeface="+mj-lt"/>
                    <a:cs typeface="Times New Roman" panose="02020603050405020304" pitchFamily="18" charset="0"/>
                  </a:rPr>
                  <a:t> unrealistic photos</a:t>
                </a:r>
              </a:p>
            </p:txBody>
          </p:sp>
        </mc:Choice>
        <mc:Fallback xmlns="">
          <p:sp>
            <p:nvSpPr>
              <p:cNvPr id="5" name="TextBox 4"/>
              <p:cNvSpPr txBox="1">
                <a:spLocks noRot="1" noChangeAspect="1" noMove="1" noResize="1" noEditPoints="1" noAdjustHandles="1" noChangeArrowheads="1" noChangeShapeType="1" noTextEdit="1"/>
              </p:cNvSpPr>
              <p:nvPr/>
            </p:nvSpPr>
            <p:spPr>
              <a:xfrm>
                <a:off x="546448" y="2530624"/>
                <a:ext cx="5503560" cy="3847862"/>
              </a:xfrm>
              <a:prstGeom prst="roundRect">
                <a:avLst/>
              </a:prstGeom>
              <a:blipFill rotWithShape="1">
                <a:blip r:embed="rId3"/>
                <a:stretch>
                  <a:fillRect/>
                </a:stretch>
              </a:blipFill>
              <a:ln w="76200"/>
            </p:spPr>
            <p:txBody>
              <a:bodyPr/>
              <a:lstStyle/>
              <a:p>
                <a:r>
                  <a:rPr lang="en-US">
                    <a:noFill/>
                  </a:rPr>
                  <a:t> </a:t>
                </a:r>
              </a:p>
            </p:txBody>
          </p:sp>
        </mc:Fallback>
      </mc:AlternateContent>
      <p:pic>
        <p:nvPicPr>
          <p:cNvPr id="6" name="Picture 5"/>
          <p:cNvPicPr>
            <a:picLocks noChangeAspect="1"/>
          </p:cNvPicPr>
          <p:nvPr/>
        </p:nvPicPr>
        <p:blipFill rotWithShape="1">
          <a:blip r:embed="rId4"/>
          <a:srcRect b="25996"/>
          <a:stretch/>
        </p:blipFill>
        <p:spPr>
          <a:xfrm>
            <a:off x="6739137" y="1882552"/>
            <a:ext cx="6961720" cy="5328592"/>
          </a:xfrm>
          <a:prstGeom prst="rect">
            <a:avLst/>
          </a:prstGeom>
        </p:spPr>
      </p:pic>
    </p:spTree>
    <p:extLst>
      <p:ext uri="{BB962C8B-B14F-4D97-AF65-F5344CB8AC3E}">
        <p14:creationId xmlns:p14="http://schemas.microsoft.com/office/powerpoint/2010/main" val="1762086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19933" y="7491384"/>
            <a:ext cx="14590534" cy="646331"/>
          </a:xfrm>
          <a:prstGeom prst="rect">
            <a:avLst/>
          </a:prstGeom>
          <a:noFill/>
        </p:spPr>
        <p:txBody>
          <a:bodyPr wrap="none" rtlCol="0">
            <a:spAutoFit/>
          </a:bodyPr>
          <a:lstStyle/>
          <a:p>
            <a:pPr algn="ctr"/>
            <a:r>
              <a:rPr lang="en-US" sz="3600" b="1" dirty="0" smtClean="0">
                <a:solidFill>
                  <a:srgbClr val="FF0000"/>
                </a:solidFill>
                <a:latin typeface="+mj-lt"/>
                <a:cs typeface="Times New Roman" panose="02020603050405020304" pitchFamily="18" charset="0"/>
              </a:rPr>
              <a:t>Red</a:t>
            </a:r>
            <a:r>
              <a:rPr lang="en-US" sz="3600" dirty="0" smtClean="0">
                <a:latin typeface="+mj-lt"/>
                <a:cs typeface="Times New Roman" panose="02020603050405020304" pitchFamily="18" charset="0"/>
              </a:rPr>
              <a:t>: unrealistic composite; </a:t>
            </a:r>
            <a:r>
              <a:rPr lang="en-US" sz="3600" b="1" dirty="0" smtClean="0">
                <a:solidFill>
                  <a:srgbClr val="00FF00"/>
                </a:solidFill>
                <a:latin typeface="+mj-lt"/>
                <a:cs typeface="Times New Roman" panose="02020603050405020304" pitchFamily="18" charset="0"/>
              </a:rPr>
              <a:t>Green</a:t>
            </a:r>
            <a:r>
              <a:rPr lang="en-US" sz="3600" dirty="0" smtClean="0">
                <a:latin typeface="+mj-lt"/>
                <a:cs typeface="Times New Roman" panose="02020603050405020304" pitchFamily="18" charset="0"/>
              </a:rPr>
              <a:t>: realistic composite; </a:t>
            </a:r>
            <a:r>
              <a:rPr lang="en-US" sz="3600" b="1" dirty="0" smtClean="0">
                <a:solidFill>
                  <a:srgbClr val="0000FF"/>
                </a:solidFill>
                <a:latin typeface="+mj-lt"/>
                <a:cs typeface="Times New Roman" panose="02020603050405020304" pitchFamily="18" charset="0"/>
              </a:rPr>
              <a:t>Blue</a:t>
            </a:r>
            <a:r>
              <a:rPr lang="en-US" sz="3600" dirty="0" smtClean="0">
                <a:latin typeface="+mj-lt"/>
                <a:cs typeface="Times New Roman" panose="02020603050405020304" pitchFamily="18" charset="0"/>
              </a:rPr>
              <a:t>: natural image</a:t>
            </a:r>
          </a:p>
        </p:txBody>
      </p:sp>
      <p:grpSp>
        <p:nvGrpSpPr>
          <p:cNvPr id="61" name="Group 60"/>
          <p:cNvGrpSpPr/>
          <p:nvPr/>
        </p:nvGrpSpPr>
        <p:grpSpPr>
          <a:xfrm>
            <a:off x="1873424" y="1121296"/>
            <a:ext cx="4168269" cy="2057400"/>
            <a:chOff x="1873424" y="1121296"/>
            <a:chExt cx="4168269" cy="205740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3424" y="1121296"/>
              <a:ext cx="2057400" cy="20574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4293" y="1121296"/>
              <a:ext cx="2057400" cy="2057400"/>
            </a:xfrm>
            <a:prstGeom prst="rect">
              <a:avLst/>
            </a:prstGeom>
          </p:spPr>
        </p:pic>
      </p:grpSp>
      <p:grpSp>
        <p:nvGrpSpPr>
          <p:cNvPr id="62" name="Group 61"/>
          <p:cNvGrpSpPr/>
          <p:nvPr/>
        </p:nvGrpSpPr>
        <p:grpSpPr>
          <a:xfrm>
            <a:off x="8206031" y="1121296"/>
            <a:ext cx="6279137" cy="2057400"/>
            <a:chOff x="8206031" y="1121296"/>
            <a:chExt cx="6279137" cy="2057400"/>
          </a:xfrm>
        </p:grpSpPr>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27768" y="1121296"/>
              <a:ext cx="2057400" cy="2057400"/>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06031" y="1121296"/>
              <a:ext cx="2057400" cy="2057400"/>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16900" y="1121296"/>
              <a:ext cx="2057400" cy="2057400"/>
            </a:xfrm>
            <a:prstGeom prst="rect">
              <a:avLst/>
            </a:prstGeom>
          </p:spPr>
        </p:pic>
      </p:grpSp>
      <p:sp>
        <p:nvSpPr>
          <p:cNvPr id="23" name="Title 1"/>
          <p:cNvSpPr txBox="1">
            <a:spLocks/>
          </p:cNvSpPr>
          <p:nvPr/>
        </p:nvSpPr>
        <p:spPr>
          <a:xfrm>
            <a:off x="-27182" y="1501924"/>
            <a:ext cx="1856812" cy="1296144"/>
          </a:xfrm>
          <a:prstGeom prst="rect">
            <a:avLst/>
          </a:prstGeom>
        </p:spPr>
        <p:txBody>
          <a:bodyPr vert="horz" lIns="146304" tIns="73152" rIns="146304" bIns="73152" rtlCol="0" anchor="ctr">
            <a:normAutofit fontScale="92500"/>
          </a:bodyPr>
          <a:lstStyle>
            <a:lvl1pPr algn="ctr" defTabSz="1463040" rtl="0" eaLnBrk="1" latinLnBrk="0" hangingPunct="1">
              <a:spcBef>
                <a:spcPct val="0"/>
              </a:spcBef>
              <a:buNone/>
              <a:defRPr sz="7000" kern="1200">
                <a:solidFill>
                  <a:schemeClr val="tx1"/>
                </a:solidFill>
                <a:latin typeface="+mj-lt"/>
                <a:ea typeface="+mj-ea"/>
                <a:cs typeface="+mj-cs"/>
              </a:defRPr>
            </a:lvl1pPr>
          </a:lstStyle>
          <a:p>
            <a:r>
              <a:rPr lang="en-US" sz="3200" dirty="0" smtClean="0">
                <a:cs typeface="Times New Roman" pitchFamily="18" charset="0"/>
              </a:rPr>
              <a:t>Snowy Mountain</a:t>
            </a:r>
            <a:endParaRPr lang="en-US" sz="3200" dirty="0">
              <a:cs typeface="Times New Roman" pitchFamily="18" charset="0"/>
            </a:endParaRPr>
          </a:p>
        </p:txBody>
      </p:sp>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70990" y="3281536"/>
            <a:ext cx="2057400" cy="20574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81859" y="3281536"/>
            <a:ext cx="2057400" cy="2057400"/>
          </a:xfrm>
          <a:prstGeom prst="rect">
            <a:avLst/>
          </a:prstGeom>
        </p:spPr>
      </p:pic>
      <p:pic>
        <p:nvPicPr>
          <p:cNvPr id="29" name="Picture 2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425334" y="3281536"/>
            <a:ext cx="2057400" cy="2057400"/>
          </a:xfrm>
          <a:prstGeom prst="rect">
            <a:avLst/>
          </a:prstGeom>
        </p:spPr>
      </p:pic>
      <p:pic>
        <p:nvPicPr>
          <p:cNvPr id="30" name="Picture 2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03597" y="3281536"/>
            <a:ext cx="2057400" cy="2057400"/>
          </a:xfrm>
          <a:prstGeom prst="rect">
            <a:avLst/>
          </a:prstGeom>
        </p:spPr>
      </p:pic>
      <p:pic>
        <p:nvPicPr>
          <p:cNvPr id="31" name="Picture 3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14466" y="3281536"/>
            <a:ext cx="2057400" cy="2057400"/>
          </a:xfrm>
          <a:prstGeom prst="rect">
            <a:avLst/>
          </a:prstGeom>
        </p:spPr>
      </p:pic>
      <p:sp>
        <p:nvSpPr>
          <p:cNvPr id="32" name="Title 1"/>
          <p:cNvSpPr txBox="1">
            <a:spLocks/>
          </p:cNvSpPr>
          <p:nvPr/>
        </p:nvSpPr>
        <p:spPr>
          <a:xfrm>
            <a:off x="-29616" y="3662164"/>
            <a:ext cx="1856812" cy="1296144"/>
          </a:xfrm>
          <a:prstGeom prst="rect">
            <a:avLst/>
          </a:prstGeom>
        </p:spPr>
        <p:txBody>
          <a:bodyPr vert="horz" lIns="146304" tIns="73152" rIns="146304" bIns="73152" rtlCol="0" anchor="ctr">
            <a:norm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r>
              <a:rPr lang="en-US" sz="3000" dirty="0" smtClean="0"/>
              <a:t>Highway</a:t>
            </a:r>
            <a:endParaRPr lang="en-US" sz="3000" dirty="0"/>
          </a:p>
        </p:txBody>
      </p:sp>
      <p:pic>
        <p:nvPicPr>
          <p:cNvPr id="33" name="Picture 3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72207" y="5441776"/>
            <a:ext cx="2057400" cy="2057400"/>
          </a:xfrm>
          <a:prstGeom prst="rect">
            <a:avLst/>
          </a:prstGeom>
        </p:spPr>
      </p:pic>
      <p:pic>
        <p:nvPicPr>
          <p:cNvPr id="34" name="Picture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983076" y="5441776"/>
            <a:ext cx="2057400" cy="2057400"/>
          </a:xfrm>
          <a:prstGeom prst="rect">
            <a:avLst/>
          </a:prstGeom>
        </p:spPr>
      </p:pic>
      <p:pic>
        <p:nvPicPr>
          <p:cNvPr id="36" name="Picture 3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426551" y="5441776"/>
            <a:ext cx="2057400" cy="2057400"/>
          </a:xfrm>
          <a:prstGeom prst="rect">
            <a:avLst/>
          </a:prstGeom>
        </p:spPr>
      </p:pic>
      <p:pic>
        <p:nvPicPr>
          <p:cNvPr id="37" name="Picture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204814" y="5441776"/>
            <a:ext cx="2057400" cy="2057400"/>
          </a:xfrm>
          <a:prstGeom prst="rect">
            <a:avLst/>
          </a:prstGeom>
        </p:spPr>
      </p:pic>
      <p:pic>
        <p:nvPicPr>
          <p:cNvPr id="38" name="Picture 3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315683" y="5441776"/>
            <a:ext cx="2057400" cy="2057400"/>
          </a:xfrm>
          <a:prstGeom prst="rect">
            <a:avLst/>
          </a:prstGeom>
        </p:spPr>
      </p:pic>
      <p:sp>
        <p:nvSpPr>
          <p:cNvPr id="39" name="Title 1"/>
          <p:cNvSpPr txBox="1">
            <a:spLocks/>
          </p:cNvSpPr>
          <p:nvPr/>
        </p:nvSpPr>
        <p:spPr>
          <a:xfrm>
            <a:off x="-28399" y="5822404"/>
            <a:ext cx="1856812" cy="1296144"/>
          </a:xfrm>
          <a:prstGeom prst="rect">
            <a:avLst/>
          </a:prstGeom>
        </p:spPr>
        <p:txBody>
          <a:bodyPr vert="horz" lIns="146304" tIns="73152" rIns="146304" bIns="73152" rtlCol="0" anchor="ctr">
            <a:norm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r>
              <a:rPr lang="en-US" sz="3000" dirty="0" smtClean="0"/>
              <a:t>Ocean</a:t>
            </a:r>
            <a:endParaRPr lang="en-US" sz="3000" dirty="0"/>
          </a:p>
        </p:txBody>
      </p:sp>
      <p:sp>
        <p:nvSpPr>
          <p:cNvPr id="47" name="TextBox 46"/>
          <p:cNvSpPr txBox="1"/>
          <p:nvPr/>
        </p:nvSpPr>
        <p:spPr>
          <a:xfrm>
            <a:off x="2560417" y="372125"/>
            <a:ext cx="2798266" cy="646331"/>
          </a:xfrm>
          <a:prstGeom prst="rect">
            <a:avLst/>
          </a:prstGeom>
          <a:noFill/>
        </p:spPr>
        <p:txBody>
          <a:bodyPr wrap="none" rtlCol="0">
            <a:spAutoFit/>
          </a:bodyPr>
          <a:lstStyle/>
          <a:p>
            <a:pPr algn="ctr"/>
            <a:r>
              <a:rPr lang="en-US" sz="3600" dirty="0" smtClean="0">
                <a:latin typeface="+mj-lt"/>
                <a:cs typeface="Times New Roman" panose="02020603050405020304" pitchFamily="18" charset="0"/>
              </a:rPr>
              <a:t>Least Realistic</a:t>
            </a:r>
          </a:p>
        </p:txBody>
      </p:sp>
      <p:sp>
        <p:nvSpPr>
          <p:cNvPr id="48" name="TextBox 47"/>
          <p:cNvSpPr txBox="1"/>
          <p:nvPr/>
        </p:nvSpPr>
        <p:spPr>
          <a:xfrm>
            <a:off x="9949672" y="372125"/>
            <a:ext cx="2791854" cy="646331"/>
          </a:xfrm>
          <a:prstGeom prst="rect">
            <a:avLst/>
          </a:prstGeom>
          <a:noFill/>
        </p:spPr>
        <p:txBody>
          <a:bodyPr wrap="none" rtlCol="0">
            <a:spAutoFit/>
          </a:bodyPr>
          <a:lstStyle/>
          <a:p>
            <a:pPr algn="ctr"/>
            <a:r>
              <a:rPr lang="en-US" sz="3600" dirty="0" smtClean="0">
                <a:latin typeface="+mj-lt"/>
                <a:cs typeface="Times New Roman" panose="02020603050405020304" pitchFamily="18" charset="0"/>
              </a:rPr>
              <a:t>Most Realistic</a:t>
            </a:r>
          </a:p>
        </p:txBody>
      </p:sp>
      <p:grpSp>
        <p:nvGrpSpPr>
          <p:cNvPr id="49" name="Group 48"/>
          <p:cNvGrpSpPr/>
          <p:nvPr/>
        </p:nvGrpSpPr>
        <p:grpSpPr>
          <a:xfrm>
            <a:off x="6575222" y="2067700"/>
            <a:ext cx="1097280" cy="164592"/>
            <a:chOff x="10250428" y="2508736"/>
            <a:chExt cx="560885" cy="87923"/>
          </a:xfrm>
        </p:grpSpPr>
        <p:sp>
          <p:nvSpPr>
            <p:cNvPr id="50" name="Oval 49"/>
            <p:cNvSpPr>
              <a:spLocks noChangeAspect="1"/>
            </p:cNvSpPr>
            <p:nvPr/>
          </p:nvSpPr>
          <p:spPr>
            <a:xfrm>
              <a:off x="10250428" y="2508736"/>
              <a:ext cx="87923" cy="8792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a:p>
          </p:txBody>
        </p:sp>
        <p:sp>
          <p:nvSpPr>
            <p:cNvPr id="51" name="Oval 50"/>
            <p:cNvSpPr>
              <a:spLocks noChangeAspect="1"/>
            </p:cNvSpPr>
            <p:nvPr/>
          </p:nvSpPr>
          <p:spPr>
            <a:xfrm>
              <a:off x="10486909" y="2508736"/>
              <a:ext cx="87923" cy="8792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a:p>
          </p:txBody>
        </p:sp>
        <p:sp>
          <p:nvSpPr>
            <p:cNvPr id="52" name="Oval 51"/>
            <p:cNvSpPr>
              <a:spLocks noChangeAspect="1"/>
            </p:cNvSpPr>
            <p:nvPr/>
          </p:nvSpPr>
          <p:spPr>
            <a:xfrm>
              <a:off x="10723390" y="2508736"/>
              <a:ext cx="87923" cy="8792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a:p>
          </p:txBody>
        </p:sp>
      </p:grpSp>
      <p:grpSp>
        <p:nvGrpSpPr>
          <p:cNvPr id="53" name="Group 52"/>
          <p:cNvGrpSpPr/>
          <p:nvPr/>
        </p:nvGrpSpPr>
        <p:grpSpPr>
          <a:xfrm>
            <a:off x="6574005" y="6388180"/>
            <a:ext cx="1097280" cy="164592"/>
            <a:chOff x="10250428" y="2508736"/>
            <a:chExt cx="560885" cy="87923"/>
          </a:xfrm>
        </p:grpSpPr>
        <p:sp>
          <p:nvSpPr>
            <p:cNvPr id="54" name="Oval 53"/>
            <p:cNvSpPr>
              <a:spLocks noChangeAspect="1"/>
            </p:cNvSpPr>
            <p:nvPr/>
          </p:nvSpPr>
          <p:spPr>
            <a:xfrm>
              <a:off x="10250428" y="2508736"/>
              <a:ext cx="87923" cy="8792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a:p>
          </p:txBody>
        </p:sp>
        <p:sp>
          <p:nvSpPr>
            <p:cNvPr id="55" name="Oval 54"/>
            <p:cNvSpPr>
              <a:spLocks noChangeAspect="1"/>
            </p:cNvSpPr>
            <p:nvPr/>
          </p:nvSpPr>
          <p:spPr>
            <a:xfrm>
              <a:off x="10486909" y="2508736"/>
              <a:ext cx="87923" cy="8792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a:p>
          </p:txBody>
        </p:sp>
        <p:sp>
          <p:nvSpPr>
            <p:cNvPr id="56" name="Oval 55"/>
            <p:cNvSpPr>
              <a:spLocks noChangeAspect="1"/>
            </p:cNvSpPr>
            <p:nvPr/>
          </p:nvSpPr>
          <p:spPr>
            <a:xfrm>
              <a:off x="10723390" y="2508736"/>
              <a:ext cx="87923" cy="8792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a:p>
          </p:txBody>
        </p:sp>
      </p:grpSp>
      <p:grpSp>
        <p:nvGrpSpPr>
          <p:cNvPr id="57" name="Group 56"/>
          <p:cNvGrpSpPr/>
          <p:nvPr/>
        </p:nvGrpSpPr>
        <p:grpSpPr>
          <a:xfrm>
            <a:off x="6572788" y="4227940"/>
            <a:ext cx="1097280" cy="164592"/>
            <a:chOff x="10250428" y="2508736"/>
            <a:chExt cx="560885" cy="87923"/>
          </a:xfrm>
        </p:grpSpPr>
        <p:sp>
          <p:nvSpPr>
            <p:cNvPr id="58" name="Oval 57"/>
            <p:cNvSpPr>
              <a:spLocks noChangeAspect="1"/>
            </p:cNvSpPr>
            <p:nvPr/>
          </p:nvSpPr>
          <p:spPr>
            <a:xfrm>
              <a:off x="10250428" y="2508736"/>
              <a:ext cx="87923" cy="8792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a:p>
          </p:txBody>
        </p:sp>
        <p:sp>
          <p:nvSpPr>
            <p:cNvPr id="59" name="Oval 58"/>
            <p:cNvSpPr>
              <a:spLocks noChangeAspect="1"/>
            </p:cNvSpPr>
            <p:nvPr/>
          </p:nvSpPr>
          <p:spPr>
            <a:xfrm>
              <a:off x="10486909" y="2508736"/>
              <a:ext cx="87923" cy="8792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a:p>
          </p:txBody>
        </p:sp>
        <p:sp>
          <p:nvSpPr>
            <p:cNvPr id="60" name="Oval 59"/>
            <p:cNvSpPr>
              <a:spLocks noChangeAspect="1"/>
            </p:cNvSpPr>
            <p:nvPr/>
          </p:nvSpPr>
          <p:spPr>
            <a:xfrm>
              <a:off x="10723390" y="2508736"/>
              <a:ext cx="87923" cy="8792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a:p>
          </p:txBody>
        </p:sp>
      </p:grpSp>
    </p:spTree>
    <p:extLst>
      <p:ext uri="{BB962C8B-B14F-4D97-AF65-F5344CB8AC3E}">
        <p14:creationId xmlns:p14="http://schemas.microsoft.com/office/powerpoint/2010/main" val="1497004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cs typeface="Times New Roman" panose="02020603050405020304" pitchFamily="18" charset="0"/>
              </a:rPr>
              <a:t>Our Pipeline</a:t>
            </a:r>
            <a:endParaRPr lang="en-US" dirty="0"/>
          </a:p>
        </p:txBody>
      </p:sp>
      <mc:AlternateContent xmlns:mc="http://schemas.openxmlformats.org/markup-compatibility/2006" xmlns:a14="http://schemas.microsoft.com/office/drawing/2010/main">
        <mc:Choice Requires="a14">
          <p:sp>
            <p:nvSpPr>
              <p:cNvPr id="5" name="Rounded Rectangle 4"/>
              <p:cNvSpPr/>
              <p:nvPr/>
            </p:nvSpPr>
            <p:spPr>
              <a:xfrm>
                <a:off x="2346648" y="3044790"/>
                <a:ext cx="2918748" cy="2743200"/>
              </a:xfrm>
              <a:prstGeom prst="roundRect">
                <a:avLst/>
              </a:prstGeom>
              <a:no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dirty="0" smtClean="0">
                    <a:solidFill>
                      <a:schemeClr val="tx1"/>
                    </a:solidFill>
                    <a:latin typeface="+mj-lt"/>
                    <a:cs typeface="Times New Roman" panose="02020603050405020304" pitchFamily="18" charset="0"/>
                  </a:rPr>
                  <a:t>Realism Classifier</a:t>
                </a:r>
              </a:p>
              <a:p>
                <a:pPr algn="ctr"/>
                <a14:m>
                  <m:oMathPara xmlns:m="http://schemas.openxmlformats.org/officeDocument/2006/math">
                    <m:oMathParaPr>
                      <m:jc m:val="centerGroup"/>
                    </m:oMathParaPr>
                    <m:oMath xmlns:m="http://schemas.openxmlformats.org/officeDocument/2006/math">
                      <m:r>
                        <a:rPr lang="en-US" sz="4800" i="1" dirty="0" smtClean="0">
                          <a:solidFill>
                            <a:schemeClr val="tx1"/>
                          </a:solidFill>
                          <a:latin typeface="Cambria Math"/>
                          <a:cs typeface="Times New Roman" panose="02020603050405020304" pitchFamily="18" charset="0"/>
                        </a:rPr>
                        <m:t>𝐶𝑁𝑁</m:t>
                      </m:r>
                    </m:oMath>
                  </m:oMathPara>
                </a14:m>
                <a:endParaRPr lang="en-US" sz="4800" dirty="0">
                  <a:solidFill>
                    <a:schemeClr val="tx1"/>
                  </a:solidFill>
                  <a:latin typeface="+mj-lt"/>
                  <a:cs typeface="Times New Roman" panose="02020603050405020304" pitchFamily="18" charset="0"/>
                </a:endParaRPr>
              </a:p>
            </p:txBody>
          </p:sp>
        </mc:Choice>
        <mc:Fallback xmlns="">
          <p:sp>
            <p:nvSpPr>
              <p:cNvPr id="5" name="Rounded Rectangle 4"/>
              <p:cNvSpPr>
                <a:spLocks noRot="1" noChangeAspect="1" noMove="1" noResize="1" noEditPoints="1" noAdjustHandles="1" noChangeArrowheads="1" noChangeShapeType="1" noTextEdit="1"/>
              </p:cNvSpPr>
              <p:nvPr/>
            </p:nvSpPr>
            <p:spPr>
              <a:xfrm>
                <a:off x="2346648" y="3044790"/>
                <a:ext cx="2918748" cy="2743200"/>
              </a:xfrm>
              <a:prstGeom prst="roundRect">
                <a:avLst/>
              </a:prstGeom>
              <a:blipFill rotWithShape="1">
                <a:blip r:embed="rId3"/>
                <a:stretch>
                  <a:fillRect l="-207" r="-207"/>
                </a:stretch>
              </a:blipFill>
              <a:ln>
                <a:solidFill>
                  <a:schemeClr val="tx1"/>
                </a:solidFill>
              </a:ln>
            </p:spPr>
            <p:txBody>
              <a:bodyPr/>
              <a:lstStyle/>
              <a:p>
                <a:r>
                  <a:rPr lang="en-US">
                    <a:noFill/>
                  </a:rPr>
                  <a:t> </a:t>
                </a:r>
              </a:p>
            </p:txBody>
          </p:sp>
        </mc:Fallback>
      </mc:AlternateContent>
      <p:sp>
        <p:nvSpPr>
          <p:cNvPr id="6" name="Rounded Rectangle 5"/>
          <p:cNvSpPr/>
          <p:nvPr/>
        </p:nvSpPr>
        <p:spPr>
          <a:xfrm>
            <a:off x="9619456" y="3044790"/>
            <a:ext cx="2907593" cy="2743200"/>
          </a:xfrm>
          <a:prstGeom prst="roundRect">
            <a:avLst/>
          </a:prstGeom>
          <a:no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dirty="0" smtClean="0">
                <a:solidFill>
                  <a:schemeClr val="tx1"/>
                </a:solidFill>
                <a:latin typeface="+mj-lt"/>
                <a:cs typeface="Times New Roman" panose="02020603050405020304" pitchFamily="18" charset="0"/>
              </a:rPr>
              <a:t>Image Editing Model</a:t>
            </a:r>
            <a:endParaRPr lang="en-US" sz="4800" dirty="0">
              <a:solidFill>
                <a:schemeClr val="tx1"/>
              </a:solidFill>
              <a:latin typeface="+mj-lt"/>
              <a:cs typeface="Times New Roman" panose="02020603050405020304" pitchFamily="18" charset="0"/>
            </a:endParaRPr>
          </a:p>
        </p:txBody>
      </p:sp>
      <p:grpSp>
        <p:nvGrpSpPr>
          <p:cNvPr id="16" name="Group 15"/>
          <p:cNvGrpSpPr/>
          <p:nvPr/>
        </p:nvGrpSpPr>
        <p:grpSpPr>
          <a:xfrm>
            <a:off x="5891192" y="1761721"/>
            <a:ext cx="3254869" cy="2892006"/>
            <a:chOff x="5891192" y="1761721"/>
            <a:chExt cx="3254869" cy="2892006"/>
          </a:xfrm>
        </p:grpSpPr>
        <p:sp>
          <p:nvSpPr>
            <p:cNvPr id="10" name="Bent Arrow 9"/>
            <p:cNvSpPr/>
            <p:nvPr/>
          </p:nvSpPr>
          <p:spPr>
            <a:xfrm rot="2899464">
              <a:off x="6072624" y="1580289"/>
              <a:ext cx="2892006" cy="3254869"/>
            </a:xfrm>
            <a:prstGeom prst="bentArrow">
              <a:avLst>
                <a:gd name="adj1" fmla="val 14963"/>
                <a:gd name="adj2" fmla="val 15605"/>
                <a:gd name="adj3" fmla="val 25000"/>
                <a:gd name="adj4" fmla="val 75000"/>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ndParaRPr>
            </a:p>
          </p:txBody>
        </p:sp>
        <p:sp>
          <p:nvSpPr>
            <p:cNvPr id="14" name="Title 1"/>
            <p:cNvSpPr txBox="1">
              <a:spLocks/>
            </p:cNvSpPr>
            <p:nvPr/>
          </p:nvSpPr>
          <p:spPr>
            <a:xfrm>
              <a:off x="6163072" y="3189646"/>
              <a:ext cx="2304256" cy="547037"/>
            </a:xfrm>
            <a:prstGeom prst="rect">
              <a:avLst/>
            </a:prstGeom>
          </p:spPr>
          <p:txBody>
            <a:bodyPr vert="horz" lIns="146304" tIns="73152" rIns="146304" bIns="73152" rtlCol="0" anchor="ctr">
              <a:no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r>
                <a:rPr lang="en-US" sz="4000" i="1" dirty="0" smtClean="0">
                  <a:cs typeface="Times New Roman" pitchFamily="18" charset="0"/>
                </a:rPr>
                <a:t>Classify</a:t>
              </a:r>
              <a:endParaRPr lang="en-US" sz="4000" i="1" dirty="0">
                <a:cs typeface="Times New Roman" pitchFamily="18" charset="0"/>
              </a:endParaRPr>
            </a:p>
          </p:txBody>
        </p:sp>
      </p:grpSp>
      <p:grpSp>
        <p:nvGrpSpPr>
          <p:cNvPr id="17" name="Group 16"/>
          <p:cNvGrpSpPr/>
          <p:nvPr/>
        </p:nvGrpSpPr>
        <p:grpSpPr>
          <a:xfrm>
            <a:off x="5776564" y="4179053"/>
            <a:ext cx="3254869" cy="2892006"/>
            <a:chOff x="5776564" y="4179053"/>
            <a:chExt cx="3254869" cy="2892006"/>
          </a:xfrm>
        </p:grpSpPr>
        <p:sp>
          <p:nvSpPr>
            <p:cNvPr id="12" name="Bent Arrow 11"/>
            <p:cNvSpPr/>
            <p:nvPr/>
          </p:nvSpPr>
          <p:spPr>
            <a:xfrm rot="13699464">
              <a:off x="5957996" y="3997621"/>
              <a:ext cx="2892006" cy="3254869"/>
            </a:xfrm>
            <a:prstGeom prst="bentArrow">
              <a:avLst>
                <a:gd name="adj1" fmla="val 14963"/>
                <a:gd name="adj2" fmla="val 15605"/>
                <a:gd name="adj3" fmla="val 25000"/>
                <a:gd name="adj4" fmla="val 75000"/>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ndParaRPr>
            </a:p>
          </p:txBody>
        </p:sp>
        <p:sp>
          <p:nvSpPr>
            <p:cNvPr id="15" name="Title 1"/>
            <p:cNvSpPr txBox="1">
              <a:spLocks/>
            </p:cNvSpPr>
            <p:nvPr/>
          </p:nvSpPr>
          <p:spPr>
            <a:xfrm>
              <a:off x="6315472" y="5369876"/>
              <a:ext cx="2304256" cy="547037"/>
            </a:xfrm>
            <a:prstGeom prst="rect">
              <a:avLst/>
            </a:prstGeom>
          </p:spPr>
          <p:txBody>
            <a:bodyPr vert="horz" lIns="146304" tIns="73152" rIns="146304" bIns="73152" rtlCol="0" anchor="ctr">
              <a:no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r>
                <a:rPr lang="en-US" sz="4000" i="1" dirty="0" smtClean="0">
                  <a:cs typeface="Times New Roman" pitchFamily="18" charset="0"/>
                </a:rPr>
                <a:t>Improve</a:t>
              </a:r>
              <a:endParaRPr lang="en-US" sz="4000" i="1" dirty="0">
                <a:cs typeface="Times New Roman" pitchFamily="18" charset="0"/>
              </a:endParaRPr>
            </a:p>
          </p:txBody>
        </p:sp>
      </p:grpSp>
    </p:spTree>
    <p:extLst>
      <p:ext uri="{BB962C8B-B14F-4D97-AF65-F5344CB8AC3E}">
        <p14:creationId xmlns:p14="http://schemas.microsoft.com/office/powerpoint/2010/main" val="178809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7"/>
                                        </p:tgtEl>
                                      </p:cBhvr>
                                    </p:animEffect>
                                    <p:animScale>
                                      <p:cBhvr>
                                        <p:cTn id="7" dur="250" autoRev="1" fill="hold"/>
                                        <p:tgtEl>
                                          <p:spTgt spid="17"/>
                                        </p:tgtEl>
                                      </p:cBhvr>
                                      <p:by x="105000" y="105000"/>
                                    </p:animScale>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17"/>
                                        </p:tgtEl>
                                      </p:cBhvr>
                                    </p:animEffect>
                                    <p:animScale>
                                      <p:cBhvr>
                                        <p:cTn id="11"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579132" y="2761911"/>
            <a:ext cx="1864860" cy="1746056"/>
          </a:xfrm>
          <a:prstGeom prst="rect">
            <a:avLst/>
          </a:prstGeom>
          <a:no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dirty="0" smtClean="0">
                <a:solidFill>
                  <a:schemeClr val="tx1"/>
                </a:solidFill>
                <a:latin typeface="+mj-lt"/>
                <a:cs typeface="Times New Roman" panose="02020603050405020304" pitchFamily="18" charset="0"/>
              </a:rPr>
              <a:t>CNN</a:t>
            </a:r>
            <a:endParaRPr lang="en-US" sz="4800" dirty="0">
              <a:solidFill>
                <a:schemeClr val="tx1"/>
              </a:solidFill>
              <a:latin typeface="+mj-lt"/>
              <a:cs typeface="Times New Roman" panose="02020603050405020304" pitchFamily="18" charset="0"/>
            </a:endParaRPr>
          </a:p>
        </p:txBody>
      </p: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416" y="2415739"/>
            <a:ext cx="2438400" cy="2438400"/>
          </a:xfrm>
          <a:prstGeom prst="rect">
            <a:avLst/>
          </a:prstGeom>
          <a:noFill/>
          <a:ln>
            <a:noFill/>
          </a:ln>
        </p:spPr>
      </p:pic>
      <p:sp>
        <p:nvSpPr>
          <p:cNvPr id="35" name="Rectangle 34"/>
          <p:cNvSpPr/>
          <p:nvPr/>
        </p:nvSpPr>
        <p:spPr>
          <a:xfrm>
            <a:off x="3809970" y="1870743"/>
            <a:ext cx="4104456" cy="3528392"/>
          </a:xfrm>
          <a:prstGeom prst="rect">
            <a:avLst/>
          </a:prstGeom>
          <a:no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dirty="0" smtClean="0">
                <a:solidFill>
                  <a:schemeClr val="tx1"/>
                </a:solidFill>
                <a:latin typeface="+mj-lt"/>
                <a:cs typeface="Times New Roman" panose="02020603050405020304" pitchFamily="18" charset="0"/>
              </a:rPr>
              <a:t>Composition model:</a:t>
            </a:r>
          </a:p>
          <a:p>
            <a:pPr algn="ctr"/>
            <a:r>
              <a:rPr lang="en-US" sz="4800" dirty="0" smtClean="0">
                <a:solidFill>
                  <a:schemeClr val="tx1"/>
                </a:solidFill>
                <a:latin typeface="+mj-lt"/>
                <a:cs typeface="Times New Roman" panose="02020603050405020304" pitchFamily="18" charset="0"/>
              </a:rPr>
              <a:t>Object, Color,</a:t>
            </a:r>
          </a:p>
          <a:p>
            <a:pPr algn="ctr"/>
            <a:r>
              <a:rPr lang="en-US" sz="4800" dirty="0" smtClean="0">
                <a:solidFill>
                  <a:schemeClr val="tx1"/>
                </a:solidFill>
                <a:latin typeface="+mj-lt"/>
                <a:cs typeface="Times New Roman" panose="02020603050405020304" pitchFamily="18" charset="0"/>
              </a:rPr>
              <a:t>Segmentation</a:t>
            </a:r>
            <a:endParaRPr lang="en-US" sz="4800" dirty="0">
              <a:solidFill>
                <a:schemeClr val="tx1"/>
              </a:solidFill>
              <a:latin typeface="+mj-lt"/>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7" name="Rounded Rectangle 36"/>
              <p:cNvSpPr/>
              <p:nvPr/>
            </p:nvSpPr>
            <p:spPr>
              <a:xfrm>
                <a:off x="971692" y="5922558"/>
                <a:ext cx="6333062" cy="1746056"/>
              </a:xfrm>
              <a:prstGeom prst="roundRect">
                <a:avLst/>
              </a:prstGeom>
              <a:noFill/>
              <a:ln w="762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4800" b="0" i="1" smtClean="0">
                          <a:solidFill>
                            <a:schemeClr val="tx1"/>
                          </a:solidFill>
                          <a:latin typeface="Cambria Math"/>
                          <a:cs typeface="Times New Roman" panose="02020603050405020304" pitchFamily="18" charset="0"/>
                        </a:rPr>
                        <m:t>𝐸</m:t>
                      </m:r>
                      <m:r>
                        <a:rPr lang="en-US" sz="4800" b="0" i="1" smtClean="0">
                          <a:solidFill>
                            <a:schemeClr val="tx1"/>
                          </a:solidFill>
                          <a:latin typeface="Cambria Math"/>
                          <a:cs typeface="Times New Roman" panose="02020603050405020304" pitchFamily="18" charset="0"/>
                        </a:rPr>
                        <m:t>=</m:t>
                      </m:r>
                      <m:sSub>
                        <m:sSubPr>
                          <m:ctrlPr>
                            <a:rPr lang="en-US" sz="4800" b="0" i="1" smtClean="0">
                              <a:solidFill>
                                <a:schemeClr val="tx1"/>
                              </a:solidFill>
                              <a:latin typeface="Cambria Math" panose="02040503050406030204" pitchFamily="18" charset="0"/>
                              <a:cs typeface="Times New Roman" panose="02020603050405020304" pitchFamily="18" charset="0"/>
                            </a:rPr>
                          </m:ctrlPr>
                        </m:sSubPr>
                        <m:e>
                          <m:r>
                            <a:rPr lang="en-US" sz="4800" b="0" i="1" smtClean="0">
                              <a:solidFill>
                                <a:schemeClr val="tx1"/>
                              </a:solidFill>
                              <a:latin typeface="Cambria Math"/>
                              <a:cs typeface="Times New Roman" panose="02020603050405020304" pitchFamily="18" charset="0"/>
                            </a:rPr>
                            <m:t>𝐸</m:t>
                          </m:r>
                        </m:e>
                        <m:sub>
                          <m:r>
                            <a:rPr lang="en-US" sz="4800" b="0" i="1" smtClean="0">
                              <a:solidFill>
                                <a:schemeClr val="tx1"/>
                              </a:solidFill>
                              <a:latin typeface="Cambria Math"/>
                              <a:cs typeface="Times New Roman" panose="02020603050405020304" pitchFamily="18" charset="0"/>
                            </a:rPr>
                            <m:t>𝐶𝑁𝑁</m:t>
                          </m:r>
                        </m:sub>
                      </m:sSub>
                      <m:r>
                        <a:rPr lang="en-US" sz="4800" b="0" i="1" smtClean="0">
                          <a:solidFill>
                            <a:schemeClr val="tx1"/>
                          </a:solidFill>
                          <a:latin typeface="Cambria Math"/>
                          <a:cs typeface="Times New Roman" panose="02020603050405020304" pitchFamily="18" charset="0"/>
                        </a:rPr>
                        <m:t>+</m:t>
                      </m:r>
                      <m:sSub>
                        <m:sSubPr>
                          <m:ctrlPr>
                            <a:rPr lang="en-US" sz="4800" b="0" i="1" smtClean="0">
                              <a:solidFill>
                                <a:schemeClr val="tx1"/>
                              </a:solidFill>
                              <a:latin typeface="Cambria Math" panose="02040503050406030204" pitchFamily="18" charset="0"/>
                              <a:cs typeface="Times New Roman" panose="02020603050405020304" pitchFamily="18" charset="0"/>
                            </a:rPr>
                          </m:ctrlPr>
                        </m:sSubPr>
                        <m:e>
                          <m:r>
                            <a:rPr lang="en-US" sz="4800" b="0" i="1" smtClean="0">
                              <a:solidFill>
                                <a:schemeClr val="tx1"/>
                              </a:solidFill>
                              <a:latin typeface="Cambria Math"/>
                              <a:cs typeface="Times New Roman" panose="02020603050405020304" pitchFamily="18" charset="0"/>
                            </a:rPr>
                            <m:t>𝐸</m:t>
                          </m:r>
                        </m:e>
                        <m:sub>
                          <m:r>
                            <a:rPr lang="en-US" sz="4800" b="0" i="1" smtClean="0">
                              <a:solidFill>
                                <a:schemeClr val="tx1"/>
                              </a:solidFill>
                              <a:latin typeface="Cambria Math"/>
                              <a:cs typeface="Times New Roman" panose="02020603050405020304" pitchFamily="18" charset="0"/>
                            </a:rPr>
                            <m:t>𝑟𝑒𝑔</m:t>
                          </m:r>
                        </m:sub>
                      </m:sSub>
                    </m:oMath>
                  </m:oMathPara>
                </a14:m>
                <a:endParaRPr lang="en-US" sz="4800" dirty="0">
                  <a:solidFill>
                    <a:schemeClr val="tx1"/>
                  </a:solidFill>
                  <a:latin typeface="+mj-lt"/>
                  <a:cs typeface="Times New Roman" panose="02020603050405020304" pitchFamily="18" charset="0"/>
                </a:endParaRPr>
              </a:p>
            </p:txBody>
          </p:sp>
        </mc:Choice>
        <mc:Fallback xmlns="">
          <p:sp>
            <p:nvSpPr>
              <p:cNvPr id="37" name="Rounded Rectangle 36"/>
              <p:cNvSpPr>
                <a:spLocks noRot="1" noChangeAspect="1" noMove="1" noResize="1" noEditPoints="1" noAdjustHandles="1" noChangeArrowheads="1" noChangeShapeType="1" noTextEdit="1"/>
              </p:cNvSpPr>
              <p:nvPr/>
            </p:nvSpPr>
            <p:spPr>
              <a:xfrm>
                <a:off x="971692" y="5922558"/>
                <a:ext cx="6333062" cy="1746056"/>
              </a:xfrm>
              <a:prstGeom prst="roundRect">
                <a:avLst/>
              </a:prstGeom>
              <a:blipFill rotWithShape="0">
                <a:blip r:embed="rId4"/>
                <a:stretch>
                  <a:fillRect/>
                </a:stretch>
              </a:blipFill>
              <a:ln w="76200">
                <a:solidFill>
                  <a:schemeClr val="tx1"/>
                </a:solidFill>
              </a:ln>
            </p:spPr>
            <p:txBody>
              <a:bodyPr/>
              <a:lstStyle/>
              <a:p>
                <a:r>
                  <a:rPr lang="en-US">
                    <a:noFill/>
                  </a:rPr>
                  <a:t> </a:t>
                </a:r>
              </a:p>
            </p:txBody>
          </p:sp>
        </mc:Fallback>
      </mc:AlternateContent>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43392" y="2415739"/>
            <a:ext cx="2438400" cy="2438400"/>
          </a:xfrm>
          <a:prstGeom prst="rect">
            <a:avLst/>
          </a:prstGeom>
          <a:noFill/>
          <a:ln>
            <a:noFill/>
          </a:ln>
        </p:spPr>
      </p:pic>
      <p:sp>
        <p:nvSpPr>
          <p:cNvPr id="39" name="Title 1"/>
          <p:cNvSpPr>
            <a:spLocks noGrp="1"/>
          </p:cNvSpPr>
          <p:nvPr>
            <p:ph type="title"/>
          </p:nvPr>
        </p:nvSpPr>
        <p:spPr>
          <a:xfrm>
            <a:off x="731520" y="329566"/>
            <a:ext cx="13167360" cy="1371600"/>
          </a:xfrm>
        </p:spPr>
        <p:txBody>
          <a:bodyPr>
            <a:normAutofit/>
          </a:bodyPr>
          <a:lstStyle/>
          <a:p>
            <a:r>
              <a:rPr lang="en-US" sz="5600" dirty="0" smtClean="0">
                <a:cs typeface="Times New Roman" panose="02020603050405020304" pitchFamily="18" charset="0"/>
              </a:rPr>
              <a:t>Improving Visual Realism</a:t>
            </a:r>
            <a:endParaRPr lang="en-US" sz="5600" dirty="0">
              <a:cs typeface="Times New Roman" panose="02020603050405020304" pitchFamily="18" charset="0"/>
            </a:endParaRPr>
          </a:p>
        </p:txBody>
      </p:sp>
      <p:sp>
        <p:nvSpPr>
          <p:cNvPr id="6" name="Right Arrow 5"/>
          <p:cNvSpPr/>
          <p:nvPr/>
        </p:nvSpPr>
        <p:spPr>
          <a:xfrm>
            <a:off x="2852413" y="3346907"/>
            <a:ext cx="801960"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0" name="Right Arrow 39"/>
          <p:cNvSpPr/>
          <p:nvPr/>
        </p:nvSpPr>
        <p:spPr>
          <a:xfrm>
            <a:off x="8070023" y="3346907"/>
            <a:ext cx="801960"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1" name="Right Arrow 40"/>
          <p:cNvSpPr/>
          <p:nvPr/>
        </p:nvSpPr>
        <p:spPr>
          <a:xfrm>
            <a:off x="11621577" y="3346907"/>
            <a:ext cx="801960"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2" name="TextBox 41"/>
          <p:cNvSpPr txBox="1"/>
          <p:nvPr/>
        </p:nvSpPr>
        <p:spPr>
          <a:xfrm>
            <a:off x="994952" y="4772009"/>
            <a:ext cx="965329" cy="830997"/>
          </a:xfrm>
          <a:prstGeom prst="rect">
            <a:avLst/>
          </a:prstGeom>
          <a:noFill/>
        </p:spPr>
        <p:txBody>
          <a:bodyPr wrap="none" rtlCol="0">
            <a:spAutoFit/>
          </a:bodyPr>
          <a:lstStyle/>
          <a:p>
            <a:pPr algn="ctr"/>
            <a:r>
              <a:rPr lang="en-US" sz="4800" dirty="0" smtClean="0">
                <a:latin typeface="+mj-lt"/>
                <a:cs typeface="Times New Roman" panose="02020603050405020304" pitchFamily="18" charset="0"/>
              </a:rPr>
              <a:t>0.0</a:t>
            </a:r>
          </a:p>
        </p:txBody>
      </p:sp>
      <p:sp>
        <p:nvSpPr>
          <p:cNvPr id="43" name="TextBox 42"/>
          <p:cNvSpPr txBox="1"/>
          <p:nvPr/>
        </p:nvSpPr>
        <p:spPr>
          <a:xfrm>
            <a:off x="9764116" y="4795971"/>
            <a:ext cx="965329" cy="830997"/>
          </a:xfrm>
          <a:prstGeom prst="rect">
            <a:avLst/>
          </a:prstGeom>
          <a:noFill/>
        </p:spPr>
        <p:txBody>
          <a:bodyPr wrap="none" rtlCol="0">
            <a:spAutoFit/>
          </a:bodyPr>
          <a:lstStyle/>
          <a:p>
            <a:pPr algn="ctr"/>
            <a:r>
              <a:rPr lang="en-US" sz="4800" dirty="0" smtClean="0">
                <a:latin typeface="+mj-lt"/>
                <a:cs typeface="Times New Roman" panose="02020603050405020304" pitchFamily="18" charset="0"/>
              </a:rPr>
              <a:t>0.8</a:t>
            </a:r>
          </a:p>
        </p:txBody>
      </p:sp>
      <p:sp>
        <p:nvSpPr>
          <p:cNvPr id="13" name="Rounded Rectangle 12"/>
          <p:cNvSpPr/>
          <p:nvPr/>
        </p:nvSpPr>
        <p:spPr>
          <a:xfrm>
            <a:off x="7914426" y="5907434"/>
            <a:ext cx="6333062" cy="1746056"/>
          </a:xfrm>
          <a:prstGeom prst="roundRect">
            <a:avLst/>
          </a:prstGeom>
          <a:noFill/>
          <a:ln w="762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dirty="0" smtClean="0">
                <a:solidFill>
                  <a:schemeClr val="tx1"/>
                </a:solidFill>
                <a:latin typeface="+mj-lt"/>
                <a:cs typeface="Times New Roman" panose="02020603050405020304" pitchFamily="18" charset="0"/>
              </a:rPr>
              <a:t>Quasi-Newton (L-BFGS)</a:t>
            </a:r>
            <a:endParaRPr lang="en-US" sz="4800" dirty="0">
              <a:solidFill>
                <a:schemeClr val="tx1"/>
              </a:solidFill>
              <a:latin typeface="+mj-lt"/>
              <a:cs typeface="Times New Roman" panose="02020603050405020304" pitchFamily="18" charset="0"/>
            </a:endParaRPr>
          </a:p>
        </p:txBody>
      </p:sp>
    </p:spTree>
    <p:extLst>
      <p:ext uri="{BB962C8B-B14F-4D97-AF65-F5344CB8AC3E}">
        <p14:creationId xmlns:p14="http://schemas.microsoft.com/office/powerpoint/2010/main" val="235901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7" grpId="0" animBg="1"/>
      <p:bldP spid="6" grpId="0" animBg="1"/>
      <p:bldP spid="40" grpId="0" animBg="1"/>
      <p:bldP spid="43" grpId="0"/>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cs typeface="Times New Roman" panose="02020603050405020304" pitchFamily="18" charset="0"/>
              </a:rPr>
              <a:t>Automatic Color Adjustment</a:t>
            </a:r>
            <a:endParaRPr lang="en-US" dirty="0">
              <a:cs typeface="Times New Roman" panose="02020603050405020304" pitchFamily="18" charset="0"/>
            </a:endParaRPr>
          </a:p>
        </p:txBody>
      </p:sp>
      <p:sp>
        <p:nvSpPr>
          <p:cNvPr id="24" name="TextBox 23"/>
          <p:cNvSpPr txBox="1"/>
          <p:nvPr/>
        </p:nvSpPr>
        <p:spPr>
          <a:xfrm>
            <a:off x="996257" y="6996861"/>
            <a:ext cx="2505814" cy="646331"/>
          </a:xfrm>
          <a:prstGeom prst="rect">
            <a:avLst/>
          </a:prstGeom>
          <a:noFill/>
        </p:spPr>
        <p:txBody>
          <a:bodyPr wrap="none" rtlCol="0">
            <a:spAutoFit/>
          </a:bodyPr>
          <a:lstStyle/>
          <a:p>
            <a:pPr algn="ctr"/>
            <a:r>
              <a:rPr lang="en-US" sz="3600" dirty="0" smtClean="0">
                <a:latin typeface="+mj-lt"/>
                <a:cs typeface="Times New Roman" panose="02020603050405020304" pitchFamily="18" charset="0"/>
              </a:rPr>
              <a:t>Object mask</a:t>
            </a:r>
          </a:p>
        </p:txBody>
      </p:sp>
      <p:sp>
        <p:nvSpPr>
          <p:cNvPr id="25" name="TextBox 24"/>
          <p:cNvSpPr txBox="1"/>
          <p:nvPr/>
        </p:nvSpPr>
        <p:spPr>
          <a:xfrm>
            <a:off x="3578002" y="6996861"/>
            <a:ext cx="2369046" cy="646331"/>
          </a:xfrm>
          <a:prstGeom prst="rect">
            <a:avLst/>
          </a:prstGeom>
          <a:noFill/>
        </p:spPr>
        <p:txBody>
          <a:bodyPr wrap="none" rtlCol="0">
            <a:spAutoFit/>
          </a:bodyPr>
          <a:lstStyle/>
          <a:p>
            <a:pPr algn="ctr"/>
            <a:r>
              <a:rPr lang="en-US" sz="3600" dirty="0" smtClean="0">
                <a:latin typeface="+mj-lt"/>
                <a:cs typeface="Times New Roman" panose="02020603050405020304" pitchFamily="18" charset="0"/>
              </a:rPr>
              <a:t>Cut-n-paste</a:t>
            </a:r>
          </a:p>
        </p:txBody>
      </p:sp>
      <p:sp>
        <p:nvSpPr>
          <p:cNvPr id="26" name="TextBox 25"/>
          <p:cNvSpPr txBox="1"/>
          <p:nvPr/>
        </p:nvSpPr>
        <p:spPr>
          <a:xfrm>
            <a:off x="6019056" y="6996861"/>
            <a:ext cx="2695674" cy="646331"/>
          </a:xfrm>
          <a:prstGeom prst="rect">
            <a:avLst/>
          </a:prstGeom>
          <a:noFill/>
        </p:spPr>
        <p:txBody>
          <a:bodyPr wrap="none" rtlCol="0">
            <a:spAutoFit/>
          </a:bodyPr>
          <a:lstStyle/>
          <a:p>
            <a:pPr algn="ctr"/>
            <a:r>
              <a:rPr lang="en-US" sz="3600" i="1" dirty="0" err="1" smtClean="0">
                <a:latin typeface="+mj-lt"/>
                <a:cs typeface="Times New Roman" panose="02020603050405020304" pitchFamily="18" charset="0"/>
              </a:rPr>
              <a:t>Lalonde</a:t>
            </a:r>
            <a:r>
              <a:rPr lang="en-US" sz="3600" i="1" dirty="0">
                <a:latin typeface="+mj-lt"/>
                <a:cs typeface="Times New Roman" panose="02020603050405020304" pitchFamily="18" charset="0"/>
              </a:rPr>
              <a:t> </a:t>
            </a:r>
            <a:r>
              <a:rPr lang="en-US" sz="3600" i="1" dirty="0" smtClean="0">
                <a:latin typeface="+mj-lt"/>
                <a:cs typeface="Times New Roman" panose="02020603050405020304" pitchFamily="18" charset="0"/>
              </a:rPr>
              <a:t>et al.</a:t>
            </a:r>
          </a:p>
        </p:txBody>
      </p:sp>
      <p:sp>
        <p:nvSpPr>
          <p:cNvPr id="27" name="TextBox 26"/>
          <p:cNvSpPr txBox="1"/>
          <p:nvPr/>
        </p:nvSpPr>
        <p:spPr>
          <a:xfrm>
            <a:off x="8909337" y="6996861"/>
            <a:ext cx="1919243" cy="646331"/>
          </a:xfrm>
          <a:prstGeom prst="rect">
            <a:avLst/>
          </a:prstGeom>
          <a:noFill/>
        </p:spPr>
        <p:txBody>
          <a:bodyPr wrap="none" rtlCol="0">
            <a:spAutoFit/>
          </a:bodyPr>
          <a:lstStyle/>
          <a:p>
            <a:pPr algn="ctr"/>
            <a:r>
              <a:rPr lang="en-US" sz="3600" i="1" dirty="0" err="1" smtClean="0">
                <a:latin typeface="+mj-lt"/>
                <a:cs typeface="Times New Roman" panose="02020603050405020304" pitchFamily="18" charset="0"/>
              </a:rPr>
              <a:t>Xue</a:t>
            </a:r>
            <a:r>
              <a:rPr lang="en-US" sz="3600" i="1" dirty="0" smtClean="0">
                <a:latin typeface="+mj-lt"/>
                <a:cs typeface="Times New Roman" panose="02020603050405020304" pitchFamily="18" charset="0"/>
              </a:rPr>
              <a:t> et al.</a:t>
            </a:r>
          </a:p>
        </p:txBody>
      </p:sp>
      <p:sp>
        <p:nvSpPr>
          <p:cNvPr id="28" name="TextBox 27"/>
          <p:cNvSpPr txBox="1"/>
          <p:nvPr/>
        </p:nvSpPr>
        <p:spPr>
          <a:xfrm>
            <a:off x="11851704" y="6996861"/>
            <a:ext cx="1032654" cy="615553"/>
          </a:xfrm>
          <a:prstGeom prst="rect">
            <a:avLst/>
          </a:prstGeom>
          <a:noFill/>
        </p:spPr>
        <p:txBody>
          <a:bodyPr wrap="none" rtlCol="0">
            <a:spAutoFit/>
          </a:bodyPr>
          <a:lstStyle/>
          <a:p>
            <a:pPr algn="ctr"/>
            <a:r>
              <a:rPr lang="en-US" sz="3400" dirty="0" smtClean="0">
                <a:latin typeface="+mj-lt"/>
                <a:cs typeface="Times New Roman" panose="02020603050405020304" pitchFamily="18" charset="0"/>
              </a:rPr>
              <a:t>Ours</a:t>
            </a:r>
          </a:p>
        </p:txBody>
      </p: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9194" y="4457493"/>
            <a:ext cx="2438400" cy="2438400"/>
          </a:xfrm>
          <a:prstGeom prst="rect">
            <a:avLst/>
          </a:prstGeom>
          <a:ln>
            <a:solidFill>
              <a:schemeClr val="tx1"/>
            </a:solidFill>
          </a:ln>
          <a:effectLst>
            <a:outerShdw blurRad="50800" dist="38100" dir="2700000" algn="tl" rotWithShape="0">
              <a:prstClr val="black">
                <a:alpha val="40000"/>
              </a:prstClr>
            </a:outerShdw>
          </a:effectLst>
        </p:spPr>
      </p:pic>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1" y="4457493"/>
            <a:ext cx="2438400" cy="2438400"/>
          </a:xfrm>
          <a:prstGeom prst="rect">
            <a:avLst/>
          </a:prstGeom>
          <a:ln>
            <a:solidFill>
              <a:schemeClr val="tx1"/>
            </a:solidFill>
          </a:ln>
          <a:effectLst>
            <a:outerShdw blurRad="50800" dist="38100" dir="2700000" algn="tl" rotWithShape="0">
              <a:prstClr val="black">
                <a:alpha val="40000"/>
              </a:prstClr>
            </a:outerShdw>
          </a:effectLst>
        </p:spPr>
      </p:pic>
      <p:pic>
        <p:nvPicPr>
          <p:cNvPr id="36" name="Picture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32808" y="4457493"/>
            <a:ext cx="2438400" cy="2438400"/>
          </a:xfrm>
          <a:prstGeom prst="rect">
            <a:avLst/>
          </a:prstGeom>
          <a:ln>
            <a:solidFill>
              <a:schemeClr val="tx1"/>
            </a:solidFill>
          </a:ln>
          <a:effectLst>
            <a:outerShdw blurRad="50800" dist="38100" dir="2700000" algn="tl" rotWithShape="0">
              <a:prstClr val="black">
                <a:alpha val="40000"/>
              </a:prstClr>
            </a:outerShdw>
          </a:effectLst>
        </p:spPr>
      </p:pic>
      <p:pic>
        <p:nvPicPr>
          <p:cNvPr id="37" name="Picture 3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69614" y="4457493"/>
            <a:ext cx="2438400" cy="2438400"/>
          </a:xfrm>
          <a:prstGeom prst="rect">
            <a:avLst/>
          </a:prstGeom>
          <a:ln>
            <a:solidFill>
              <a:schemeClr val="tx1"/>
            </a:solidFill>
          </a:ln>
          <a:effectLst>
            <a:outerShdw blurRad="50800" dist="38100" dir="2700000" algn="tl" rotWithShape="0">
              <a:prstClr val="black">
                <a:alpha val="40000"/>
              </a:prstClr>
            </a:outerShdw>
          </a:effectLst>
        </p:spPr>
      </p:pic>
      <p:pic>
        <p:nvPicPr>
          <p:cNvPr id="38" name="Picture 37"/>
          <p:cNvPicPr>
            <a:picLocks/>
          </p:cNvPicPr>
          <p:nvPr/>
        </p:nvPicPr>
        <p:blipFill>
          <a:blip r:embed="rId7">
            <a:extLst>
              <a:ext uri="{28A0092B-C50C-407E-A947-70E740481C1C}">
                <a14:useLocalDpi xmlns:a14="http://schemas.microsoft.com/office/drawing/2010/main" val="0"/>
              </a:ext>
            </a:extLst>
          </a:blip>
          <a:stretch>
            <a:fillRect/>
          </a:stretch>
        </p:blipFill>
        <p:spPr>
          <a:xfrm>
            <a:off x="1022387" y="4457493"/>
            <a:ext cx="2438400" cy="2438400"/>
          </a:xfrm>
          <a:prstGeom prst="rect">
            <a:avLst/>
          </a:prstGeom>
          <a:ln>
            <a:solidFill>
              <a:schemeClr val="tx1"/>
            </a:solidFill>
          </a:ln>
          <a:effectLst>
            <a:outerShdw blurRad="50800" dist="38100" dir="2700000" algn="tl" rotWithShape="0">
              <a:prstClr val="black">
                <a:alpha val="40000"/>
              </a:prstClr>
            </a:outerShdw>
          </a:effectLst>
        </p:spPr>
      </p:pic>
      <p:pic>
        <p:nvPicPr>
          <p:cNvPr id="29" name="Picture 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59194" y="1913254"/>
            <a:ext cx="2438400" cy="2438400"/>
          </a:xfrm>
          <a:prstGeom prst="rect">
            <a:avLst/>
          </a:prstGeom>
          <a:ln>
            <a:solidFill>
              <a:schemeClr val="tx1"/>
            </a:solidFill>
          </a:ln>
          <a:effectLst>
            <a:outerShdw blurRad="50800" dist="38100" dir="2700000" algn="tl" rotWithShape="0">
              <a:prstClr val="black">
                <a:alpha val="40000"/>
              </a:prstClr>
            </a:outerShdw>
          </a:effectLst>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6001" y="1913254"/>
            <a:ext cx="2438400" cy="2438400"/>
          </a:xfrm>
          <a:prstGeom prst="rect">
            <a:avLst/>
          </a:prstGeom>
          <a:ln>
            <a:solidFill>
              <a:schemeClr val="tx1"/>
            </a:solidFill>
          </a:ln>
          <a:effectLst>
            <a:outerShdw blurRad="50800" dist="38100" dir="2700000" algn="tl" rotWithShape="0">
              <a:prstClr val="black">
                <a:alpha val="40000"/>
              </a:prstClr>
            </a:outerShdw>
          </a:effectLst>
        </p:spPr>
      </p:pic>
      <p:pic>
        <p:nvPicPr>
          <p:cNvPr id="31" name="Picture 3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32808" y="1913254"/>
            <a:ext cx="2438400" cy="2438400"/>
          </a:xfrm>
          <a:prstGeom prst="rect">
            <a:avLst/>
          </a:prstGeom>
          <a:ln>
            <a:solidFill>
              <a:schemeClr val="tx1"/>
            </a:solidFill>
          </a:ln>
          <a:effectLst>
            <a:outerShdw blurRad="50800" dist="38100" dir="2700000" algn="tl" rotWithShape="0">
              <a:prstClr val="black">
                <a:alpha val="40000"/>
              </a:prstClr>
            </a:outerShdw>
          </a:effectLst>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169614" y="1913254"/>
            <a:ext cx="2438400" cy="2438400"/>
          </a:xfrm>
          <a:prstGeom prst="rect">
            <a:avLst/>
          </a:prstGeom>
          <a:ln>
            <a:solidFill>
              <a:schemeClr val="tx1"/>
            </a:solidFill>
          </a:ln>
          <a:effectLst>
            <a:outerShdw blurRad="50800" dist="38100" dir="2700000" algn="tl" rotWithShape="0">
              <a:prstClr val="black">
                <a:alpha val="40000"/>
              </a:prstClr>
            </a:outerShdw>
          </a:effectLst>
        </p:spPr>
      </p:pic>
      <p:pic>
        <p:nvPicPr>
          <p:cNvPr id="33" name="Picture 32"/>
          <p:cNvPicPr>
            <a:picLocks/>
          </p:cNvPicPr>
          <p:nvPr/>
        </p:nvPicPr>
        <p:blipFill>
          <a:blip r:embed="rId12">
            <a:extLst>
              <a:ext uri="{28A0092B-C50C-407E-A947-70E740481C1C}">
                <a14:useLocalDpi xmlns:a14="http://schemas.microsoft.com/office/drawing/2010/main" val="0"/>
              </a:ext>
            </a:extLst>
          </a:blip>
          <a:stretch>
            <a:fillRect/>
          </a:stretch>
        </p:blipFill>
        <p:spPr>
          <a:xfrm>
            <a:off x="1022387" y="1913254"/>
            <a:ext cx="2438400" cy="243840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401427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fontScale="90000"/>
              </a:bodyPr>
              <a:lstStyle/>
              <a:p>
                <a:r>
                  <a:rPr lang="en-US" dirty="0" smtClean="0">
                    <a:cs typeface="Times New Roman" panose="02020603050405020304" pitchFamily="18" charset="0"/>
                  </a:rPr>
                  <a:t>Visualizing and Localizing Errors (</a:t>
                </a:r>
                <a14:m>
                  <m:oMath xmlns:m="http://schemas.openxmlformats.org/officeDocument/2006/math">
                    <m:f>
                      <m:fPr>
                        <m:ctrlPr>
                          <a:rPr lang="en-US" b="0" i="1" smtClean="0">
                            <a:latin typeface="Cambria Math" panose="02040503050406030204" pitchFamily="18" charset="0"/>
                            <a:cs typeface="Times New Roman" panose="02020603050405020304" pitchFamily="18" charset="0"/>
                          </a:rPr>
                        </m:ctrlPr>
                      </m:fPr>
                      <m:num>
                        <m:r>
                          <a:rPr lang="en-US" b="0" i="1" smtClean="0">
                            <a:latin typeface="Cambria Math" panose="02040503050406030204" pitchFamily="18" charset="0"/>
                            <a:cs typeface="Times New Roman" panose="02020603050405020304" pitchFamily="18" charset="0"/>
                          </a:rPr>
                          <m:t>𝜕</m:t>
                        </m:r>
                        <m:r>
                          <a:rPr lang="en-US" b="0" i="1" smtClean="0">
                            <a:latin typeface="Cambria Math" panose="02040503050406030204" pitchFamily="18" charset="0"/>
                            <a:cs typeface="Times New Roman" panose="02020603050405020304" pitchFamily="18" charset="0"/>
                          </a:rPr>
                          <m:t>𝐸</m:t>
                        </m:r>
                      </m:num>
                      <m:den>
                        <m:r>
                          <a:rPr lang="en-US" b="0" i="1" smtClean="0">
                            <a:latin typeface="Cambria Math" panose="02040503050406030204" pitchFamily="18" charset="0"/>
                            <a:cs typeface="Times New Roman" panose="02020603050405020304" pitchFamily="18" charset="0"/>
                          </a:rPr>
                          <m:t>𝜕</m:t>
                        </m:r>
                        <m:sSub>
                          <m:sSubPr>
                            <m:ctrlPr>
                              <a:rPr lang="en-US" b="0"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𝐼</m:t>
                            </m:r>
                          </m:e>
                          <m:sub>
                            <m:r>
                              <a:rPr lang="en-US" b="0" i="1" smtClean="0">
                                <a:latin typeface="Cambria Math" panose="02040503050406030204" pitchFamily="18" charset="0"/>
                                <a:cs typeface="Times New Roman" panose="02020603050405020304" pitchFamily="18" charset="0"/>
                              </a:rPr>
                              <m:t>𝑝</m:t>
                            </m:r>
                          </m:sub>
                        </m:sSub>
                      </m:den>
                    </m:f>
                  </m:oMath>
                </a14:m>
                <a:r>
                  <a:rPr lang="en-US" dirty="0" smtClean="0">
                    <a:cs typeface="Times New Roman" panose="02020603050405020304" pitchFamily="18" charset="0"/>
                  </a:rPr>
                  <a:t>)</a:t>
                </a:r>
                <a:endParaRPr lang="en-US" dirty="0">
                  <a:cs typeface="Times New Roman" panose="02020603050405020304" pitchFamily="18" charset="0"/>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t="-8000" b="-14222"/>
                </a:stretch>
              </a:blipFill>
            </p:spPr>
            <p:txBody>
              <a:bodyPr/>
              <a:lstStyle/>
              <a:p>
                <a:r>
                  <a:rPr lang="en-US">
                    <a:noFill/>
                  </a:rPr>
                  <a:t> </a:t>
                </a:r>
              </a:p>
            </p:txBody>
          </p:sp>
        </mc:Fallback>
      </mc:AlternateContent>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9399" y="5077466"/>
            <a:ext cx="2438400" cy="2438400"/>
          </a:xfrm>
          <a:prstGeom prst="rect">
            <a:avLst/>
          </a:prstGeom>
          <a:ln>
            <a:solidFill>
              <a:schemeClr val="tx1"/>
            </a:solidFill>
          </a:ln>
          <a:effectLst>
            <a:outerShdw blurRad="50800" dist="38100" dir="2700000" algn="tl" rotWithShape="0">
              <a:prstClr val="black">
                <a:alpha val="40000"/>
              </a:prstClr>
            </a:outerShdw>
          </a:effectLst>
        </p:spPr>
      </p:pic>
      <p:pic>
        <p:nvPicPr>
          <p:cNvPr id="44" name="Picture 4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6206" y="5077466"/>
            <a:ext cx="2438400" cy="2438400"/>
          </a:xfrm>
          <a:prstGeom prst="rect">
            <a:avLst/>
          </a:prstGeom>
          <a:ln>
            <a:solidFill>
              <a:schemeClr val="tx1"/>
            </a:solidFill>
          </a:ln>
          <a:effectLst>
            <a:outerShdw blurRad="50800" dist="38100" dir="2700000" algn="tl" rotWithShape="0">
              <a:prstClr val="black">
                <a:alpha val="40000"/>
              </a:prstClr>
            </a:outerShdw>
          </a:effectLst>
        </p:spPr>
      </p:pic>
      <p:pic>
        <p:nvPicPr>
          <p:cNvPr id="45" name="Picture 4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53013" y="5077466"/>
            <a:ext cx="2438400" cy="2438400"/>
          </a:xfrm>
          <a:prstGeom prst="rect">
            <a:avLst/>
          </a:prstGeom>
          <a:ln>
            <a:solidFill>
              <a:schemeClr val="tx1"/>
            </a:solidFill>
          </a:ln>
          <a:effectLst>
            <a:outerShdw blurRad="50800" dist="38100" dir="2700000" algn="tl" rotWithShape="0">
              <a:prstClr val="black">
                <a:alpha val="40000"/>
              </a:prstClr>
            </a:outerShdw>
          </a:effectLst>
        </p:spPr>
      </p:pic>
      <p:pic>
        <p:nvPicPr>
          <p:cNvPr id="46" name="Picture 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89819" y="5077466"/>
            <a:ext cx="2438400" cy="2438400"/>
          </a:xfrm>
          <a:prstGeom prst="rect">
            <a:avLst/>
          </a:prstGeom>
          <a:ln>
            <a:solidFill>
              <a:schemeClr val="tx1"/>
            </a:solidFill>
          </a:ln>
          <a:effectLst>
            <a:outerShdw blurRad="50800" dist="38100" dir="2700000" algn="tl" rotWithShape="0">
              <a:prstClr val="black">
                <a:alpha val="40000"/>
              </a:prstClr>
            </a:outerShdw>
          </a:effectLst>
        </p:spPr>
      </p:pic>
      <p:pic>
        <p:nvPicPr>
          <p:cNvPr id="47" name="Picture 46"/>
          <p:cNvPicPr>
            <a:picLocks/>
          </p:cNvPicPr>
          <p:nvPr/>
        </p:nvPicPr>
        <p:blipFill>
          <a:blip r:embed="rId8">
            <a:extLst>
              <a:ext uri="{28A0092B-C50C-407E-A947-70E740481C1C}">
                <a14:useLocalDpi xmlns:a14="http://schemas.microsoft.com/office/drawing/2010/main" val="0"/>
              </a:ext>
            </a:extLst>
          </a:blip>
          <a:stretch>
            <a:fillRect/>
          </a:stretch>
        </p:blipFill>
        <p:spPr>
          <a:xfrm>
            <a:off x="1842592" y="5077466"/>
            <a:ext cx="2438400" cy="2438400"/>
          </a:xfrm>
          <a:prstGeom prst="rect">
            <a:avLst/>
          </a:prstGeom>
          <a:ln>
            <a:solidFill>
              <a:schemeClr val="tx1"/>
            </a:solidFill>
          </a:ln>
          <a:effectLst>
            <a:outerShdw blurRad="50800" dist="38100" dir="2700000" algn="tl" rotWithShape="0">
              <a:prstClr val="black">
                <a:alpha val="40000"/>
              </a:prstClr>
            </a:outerShdw>
          </a:effectLst>
        </p:spPr>
      </p:pic>
      <p:pic>
        <p:nvPicPr>
          <p:cNvPr id="49" name="Picture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79399" y="2533227"/>
            <a:ext cx="2438400" cy="2438400"/>
          </a:xfrm>
          <a:prstGeom prst="rect">
            <a:avLst/>
          </a:prstGeom>
          <a:ln>
            <a:solidFill>
              <a:schemeClr val="tx1"/>
            </a:solidFill>
          </a:ln>
          <a:effectLst>
            <a:outerShdw blurRad="50800" dist="38100" dir="2700000" algn="tl" rotWithShape="0">
              <a:prstClr val="black">
                <a:alpha val="40000"/>
              </a:prstClr>
            </a:outerShdw>
          </a:effectLst>
        </p:spPr>
      </p:pic>
      <p:pic>
        <p:nvPicPr>
          <p:cNvPr id="50" name="Picture 4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16206" y="2533227"/>
            <a:ext cx="2438400" cy="2438400"/>
          </a:xfrm>
          <a:prstGeom prst="rect">
            <a:avLst/>
          </a:prstGeom>
          <a:ln>
            <a:solidFill>
              <a:schemeClr val="tx1"/>
            </a:solidFill>
          </a:ln>
          <a:effectLst>
            <a:outerShdw blurRad="50800" dist="38100" dir="2700000" algn="tl" rotWithShape="0">
              <a:prstClr val="black">
                <a:alpha val="40000"/>
              </a:prstClr>
            </a:outerShdw>
          </a:effectLst>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53013" y="2533227"/>
            <a:ext cx="2438400" cy="2438400"/>
          </a:xfrm>
          <a:prstGeom prst="rect">
            <a:avLst/>
          </a:prstGeom>
          <a:ln>
            <a:solidFill>
              <a:schemeClr val="tx1"/>
            </a:solidFill>
          </a:ln>
          <a:effectLst>
            <a:outerShdw blurRad="50800" dist="38100" dir="2700000" algn="tl" rotWithShape="0">
              <a:prstClr val="black">
                <a:alpha val="40000"/>
              </a:prstClr>
            </a:outerShdw>
          </a:effectLst>
        </p:spPr>
      </p:pic>
      <p:pic>
        <p:nvPicPr>
          <p:cNvPr id="52" name="Picture 5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989819" y="2533227"/>
            <a:ext cx="2438400" cy="2438400"/>
          </a:xfrm>
          <a:prstGeom prst="rect">
            <a:avLst/>
          </a:prstGeom>
          <a:ln>
            <a:solidFill>
              <a:schemeClr val="tx1"/>
            </a:solidFill>
          </a:ln>
          <a:effectLst>
            <a:outerShdw blurRad="50800" dist="38100" dir="2700000" algn="tl" rotWithShape="0">
              <a:prstClr val="black">
                <a:alpha val="40000"/>
              </a:prstClr>
            </a:outerShdw>
          </a:effectLst>
        </p:spPr>
      </p:pic>
      <p:pic>
        <p:nvPicPr>
          <p:cNvPr id="53" name="Picture 52"/>
          <p:cNvPicPr>
            <a:picLocks/>
          </p:cNvPicPr>
          <p:nvPr/>
        </p:nvPicPr>
        <p:blipFill>
          <a:blip r:embed="rId13">
            <a:extLst>
              <a:ext uri="{28A0092B-C50C-407E-A947-70E740481C1C}">
                <a14:useLocalDpi xmlns:a14="http://schemas.microsoft.com/office/drawing/2010/main" val="0"/>
              </a:ext>
            </a:extLst>
          </a:blip>
          <a:stretch>
            <a:fillRect/>
          </a:stretch>
        </p:blipFill>
        <p:spPr>
          <a:xfrm>
            <a:off x="1842592" y="2533227"/>
            <a:ext cx="2438400" cy="2438400"/>
          </a:xfrm>
          <a:prstGeom prst="rect">
            <a:avLst/>
          </a:prstGeom>
          <a:ln>
            <a:solidFill>
              <a:schemeClr val="tx1"/>
            </a:solidFill>
          </a:ln>
          <a:effectLst>
            <a:outerShdw blurRad="50800" dist="38100" dir="2700000" algn="tl" rotWithShape="0">
              <a:prstClr val="black">
                <a:alpha val="40000"/>
              </a:prstClr>
            </a:outerShdw>
          </a:effectLst>
        </p:spPr>
      </p:pic>
      <p:sp>
        <p:nvSpPr>
          <p:cNvPr id="54" name="TextBox 53"/>
          <p:cNvSpPr txBox="1"/>
          <p:nvPr/>
        </p:nvSpPr>
        <p:spPr>
          <a:xfrm>
            <a:off x="236672" y="3429262"/>
            <a:ext cx="1338700" cy="646331"/>
          </a:xfrm>
          <a:prstGeom prst="rect">
            <a:avLst/>
          </a:prstGeom>
          <a:noFill/>
        </p:spPr>
        <p:txBody>
          <a:bodyPr wrap="none" rtlCol="0">
            <a:spAutoFit/>
          </a:bodyPr>
          <a:lstStyle/>
          <a:p>
            <a:pPr algn="ctr"/>
            <a:r>
              <a:rPr lang="en-US" sz="3600" dirty="0" smtClean="0">
                <a:latin typeface="+mj-lt"/>
                <a:cs typeface="Times New Roman" panose="02020603050405020304" pitchFamily="18" charset="0"/>
              </a:rPr>
              <a:t>Result</a:t>
            </a:r>
          </a:p>
        </p:txBody>
      </p:sp>
      <mc:AlternateContent xmlns:mc="http://schemas.openxmlformats.org/markup-compatibility/2006" xmlns:a14="http://schemas.microsoft.com/office/drawing/2010/main">
        <mc:Choice Requires="a14">
          <p:sp>
            <p:nvSpPr>
              <p:cNvPr id="55" name="TextBox 54"/>
              <p:cNvSpPr txBox="1"/>
              <p:nvPr/>
            </p:nvSpPr>
            <p:spPr>
              <a:xfrm>
                <a:off x="371870" y="7644933"/>
                <a:ext cx="1068306" cy="646331"/>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cs typeface="Times New Roman" panose="02020603050405020304" pitchFamily="18" charset="0"/>
                        </a:rPr>
                        <m:t>𝐸</m:t>
                      </m:r>
                      <m:r>
                        <a:rPr lang="en-US" sz="3600" b="0" i="1" smtClean="0">
                          <a:latin typeface="Cambria Math" panose="02040503050406030204" pitchFamily="18" charset="0"/>
                          <a:cs typeface="Times New Roman" panose="02020603050405020304" pitchFamily="18" charset="0"/>
                        </a:rPr>
                        <m:t>=</m:t>
                      </m:r>
                    </m:oMath>
                  </m:oMathPara>
                </a14:m>
                <a:endParaRPr lang="en-US" sz="3600" dirty="0" smtClean="0">
                  <a:latin typeface="+mj-lt"/>
                  <a:cs typeface="Times New Roman" panose="02020603050405020304" pitchFamily="18" charset="0"/>
                </a:endParaRPr>
              </a:p>
            </p:txBody>
          </p:sp>
        </mc:Choice>
        <mc:Fallback xmlns="">
          <p:sp>
            <p:nvSpPr>
              <p:cNvPr id="55" name="TextBox 54"/>
              <p:cNvSpPr txBox="1">
                <a:spLocks noRot="1" noChangeAspect="1" noMove="1" noResize="1" noEditPoints="1" noAdjustHandles="1" noChangeArrowheads="1" noChangeShapeType="1" noTextEdit="1"/>
              </p:cNvSpPr>
              <p:nvPr/>
            </p:nvSpPr>
            <p:spPr>
              <a:xfrm>
                <a:off x="371870" y="7644933"/>
                <a:ext cx="1068306" cy="646331"/>
              </a:xfrm>
              <a:prstGeom prst="rect">
                <a:avLst/>
              </a:prstGeom>
              <a:blipFill rotWithShape="0">
                <a:blip r:embed="rId14"/>
                <a:stretch>
                  <a:fillRect/>
                </a:stretch>
              </a:blipFill>
            </p:spPr>
            <p:txBody>
              <a:bodyPr/>
              <a:lstStyle/>
              <a:p>
                <a:r>
                  <a:rPr lang="en-US">
                    <a:noFill/>
                  </a:rPr>
                  <a:t> </a:t>
                </a:r>
              </a:p>
            </p:txBody>
          </p:sp>
        </mc:Fallback>
      </mc:AlternateContent>
      <p:sp>
        <p:nvSpPr>
          <p:cNvPr id="56" name="TextBox 55"/>
          <p:cNvSpPr txBox="1"/>
          <p:nvPr/>
        </p:nvSpPr>
        <p:spPr>
          <a:xfrm>
            <a:off x="-2560" y="5696502"/>
            <a:ext cx="1817164" cy="1200329"/>
          </a:xfrm>
          <a:prstGeom prst="rect">
            <a:avLst/>
          </a:prstGeom>
          <a:noFill/>
        </p:spPr>
        <p:txBody>
          <a:bodyPr wrap="none" rtlCol="0">
            <a:spAutoFit/>
          </a:bodyPr>
          <a:lstStyle/>
          <a:p>
            <a:pPr algn="ctr"/>
            <a:r>
              <a:rPr lang="en-US" sz="3600" dirty="0" smtClean="0">
                <a:latin typeface="+mj-lt"/>
                <a:cs typeface="Times New Roman" panose="02020603050405020304" pitchFamily="18" charset="0"/>
              </a:rPr>
              <a:t>Gradient</a:t>
            </a:r>
          </a:p>
          <a:p>
            <a:pPr algn="ctr"/>
            <a:r>
              <a:rPr lang="en-US" sz="3600" dirty="0" smtClean="0">
                <a:latin typeface="+mj-lt"/>
                <a:cs typeface="Times New Roman" panose="02020603050405020304" pitchFamily="18" charset="0"/>
              </a:rPr>
              <a:t>Map</a:t>
            </a:r>
          </a:p>
        </p:txBody>
      </p:sp>
      <mc:AlternateContent xmlns:mc="http://schemas.openxmlformats.org/markup-compatibility/2006" xmlns:a14="http://schemas.microsoft.com/office/drawing/2010/main">
        <mc:Choice Requires="a14">
          <p:sp>
            <p:nvSpPr>
              <p:cNvPr id="57" name="TextBox 56"/>
              <p:cNvSpPr txBox="1"/>
              <p:nvPr/>
            </p:nvSpPr>
            <p:spPr>
              <a:xfrm>
                <a:off x="2360318" y="7644933"/>
                <a:ext cx="1402948" cy="646331"/>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3600" i="1" dirty="0" smtClean="0">
                          <a:latin typeface="Cambria Math" panose="02040503050406030204" pitchFamily="18" charset="0"/>
                          <a:cs typeface="Times New Roman" panose="02020603050405020304" pitchFamily="18" charset="0"/>
                        </a:rPr>
                        <m:t>50.7</m:t>
                      </m:r>
                      <m:r>
                        <a:rPr lang="en-US" sz="3600" b="0" i="1" dirty="0" smtClean="0">
                          <a:latin typeface="Cambria Math" panose="02040503050406030204" pitchFamily="18" charset="0"/>
                          <a:cs typeface="Times New Roman" panose="02020603050405020304" pitchFamily="18" charset="0"/>
                        </a:rPr>
                        <m:t>3</m:t>
                      </m:r>
                    </m:oMath>
                  </m:oMathPara>
                </a14:m>
                <a:endParaRPr lang="en-US" sz="3600" dirty="0" smtClean="0">
                  <a:latin typeface="+mj-lt"/>
                  <a:cs typeface="Times New Roman" panose="02020603050405020304" pitchFamily="18" charset="0"/>
                </a:endParaRPr>
              </a:p>
            </p:txBody>
          </p:sp>
        </mc:Choice>
        <mc:Fallback xmlns="">
          <p:sp>
            <p:nvSpPr>
              <p:cNvPr id="57" name="TextBox 56"/>
              <p:cNvSpPr txBox="1">
                <a:spLocks noRot="1" noChangeAspect="1" noMove="1" noResize="1" noEditPoints="1" noAdjustHandles="1" noChangeArrowheads="1" noChangeShapeType="1" noTextEdit="1"/>
              </p:cNvSpPr>
              <p:nvPr/>
            </p:nvSpPr>
            <p:spPr>
              <a:xfrm>
                <a:off x="2360318" y="7644933"/>
                <a:ext cx="1402948" cy="646331"/>
              </a:xfrm>
              <a:prstGeom prst="rect">
                <a:avLst/>
              </a:prstGeom>
              <a:blipFill rotWithShape="0">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p:cNvSpPr txBox="1"/>
              <p:nvPr/>
            </p:nvSpPr>
            <p:spPr>
              <a:xfrm>
                <a:off x="5024564" y="7644933"/>
                <a:ext cx="1148071" cy="646331"/>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3600" b="0" i="1" dirty="0" smtClean="0">
                          <a:latin typeface="Cambria Math" panose="02040503050406030204" pitchFamily="18" charset="0"/>
                          <a:cs typeface="Times New Roman" panose="02020603050405020304" pitchFamily="18" charset="0"/>
                        </a:rPr>
                        <m:t>9.38</m:t>
                      </m:r>
                    </m:oMath>
                  </m:oMathPara>
                </a14:m>
                <a:endParaRPr lang="en-US" sz="3600" b="0" dirty="0" smtClean="0">
                  <a:latin typeface="+mj-lt"/>
                  <a:cs typeface="Times New Roman" panose="02020603050405020304" pitchFamily="18" charset="0"/>
                </a:endParaRPr>
              </a:p>
            </p:txBody>
          </p:sp>
        </mc:Choice>
        <mc:Fallback xmlns="">
          <p:sp>
            <p:nvSpPr>
              <p:cNvPr id="58" name="TextBox 57"/>
              <p:cNvSpPr txBox="1">
                <a:spLocks noRot="1" noChangeAspect="1" noMove="1" noResize="1" noEditPoints="1" noAdjustHandles="1" noChangeArrowheads="1" noChangeShapeType="1" noTextEdit="1"/>
              </p:cNvSpPr>
              <p:nvPr/>
            </p:nvSpPr>
            <p:spPr>
              <a:xfrm>
                <a:off x="5024564" y="7644933"/>
                <a:ext cx="1148071" cy="646331"/>
              </a:xfrm>
              <a:prstGeom prst="rect">
                <a:avLst/>
              </a:prstGeom>
              <a:blipFill rotWithShape="0">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p:cNvSpPr txBox="1"/>
              <p:nvPr/>
            </p:nvSpPr>
            <p:spPr>
              <a:xfrm>
                <a:off x="7561371" y="7644933"/>
                <a:ext cx="1148071" cy="646331"/>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3600" b="0" i="1" dirty="0" smtClean="0">
                          <a:latin typeface="Cambria Math" panose="02040503050406030204" pitchFamily="18" charset="0"/>
                          <a:cs typeface="Times New Roman" panose="02020603050405020304" pitchFamily="18" charset="0"/>
                        </a:rPr>
                        <m:t>5.05</m:t>
                      </m:r>
                    </m:oMath>
                  </m:oMathPara>
                </a14:m>
                <a:endParaRPr lang="en-US" sz="3600" b="0" dirty="0" smtClean="0">
                  <a:latin typeface="+mj-lt"/>
                  <a:cs typeface="Times New Roman" panose="02020603050405020304" pitchFamily="18" charset="0"/>
                </a:endParaRPr>
              </a:p>
            </p:txBody>
          </p:sp>
        </mc:Choice>
        <mc:Fallback xmlns="">
          <p:sp>
            <p:nvSpPr>
              <p:cNvPr id="59" name="TextBox 58"/>
              <p:cNvSpPr txBox="1">
                <a:spLocks noRot="1" noChangeAspect="1" noMove="1" noResize="1" noEditPoints="1" noAdjustHandles="1" noChangeArrowheads="1" noChangeShapeType="1" noTextEdit="1"/>
              </p:cNvSpPr>
              <p:nvPr/>
            </p:nvSpPr>
            <p:spPr>
              <a:xfrm>
                <a:off x="7561371" y="7644933"/>
                <a:ext cx="1148071" cy="646331"/>
              </a:xfrm>
              <a:prstGeom prst="rect">
                <a:avLst/>
              </a:prstGeom>
              <a:blipFill rotWithShape="0">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10098178" y="7644933"/>
                <a:ext cx="1148070" cy="646331"/>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3600" b="0" i="1" dirty="0" smtClean="0">
                          <a:latin typeface="Cambria Math" panose="02040503050406030204" pitchFamily="18" charset="0"/>
                          <a:cs typeface="Times New Roman" panose="02020603050405020304" pitchFamily="18" charset="0"/>
                        </a:rPr>
                        <m:t>3.44</m:t>
                      </m:r>
                    </m:oMath>
                  </m:oMathPara>
                </a14:m>
                <a:endParaRPr lang="en-US" sz="3600" b="0" dirty="0" smtClean="0">
                  <a:latin typeface="+mj-lt"/>
                  <a:cs typeface="Times New Roman" panose="02020603050405020304" pitchFamily="18" charset="0"/>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10098178" y="7644933"/>
                <a:ext cx="1148070" cy="646331"/>
              </a:xfrm>
              <a:prstGeom prst="rect">
                <a:avLst/>
              </a:prstGeom>
              <a:blipFill rotWithShape="0">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60"/>
              <p:cNvSpPr txBox="1"/>
              <p:nvPr/>
            </p:nvSpPr>
            <p:spPr>
              <a:xfrm>
                <a:off x="12634984" y="7644933"/>
                <a:ext cx="1148071" cy="646331"/>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3600" b="0" i="1" dirty="0" smtClean="0">
                          <a:latin typeface="Cambria Math" panose="02040503050406030204" pitchFamily="18" charset="0"/>
                          <a:cs typeface="Times New Roman" panose="02020603050405020304" pitchFamily="18" charset="0"/>
                        </a:rPr>
                        <m:t>3.00</m:t>
                      </m:r>
                    </m:oMath>
                  </m:oMathPara>
                </a14:m>
                <a:endParaRPr lang="en-US" sz="3600" b="0" dirty="0" smtClean="0">
                  <a:latin typeface="+mj-lt"/>
                  <a:cs typeface="Times New Roman" panose="02020603050405020304" pitchFamily="18" charset="0"/>
                </a:endParaRPr>
              </a:p>
            </p:txBody>
          </p:sp>
        </mc:Choice>
        <mc:Fallback xmlns="">
          <p:sp>
            <p:nvSpPr>
              <p:cNvPr id="61" name="TextBox 60"/>
              <p:cNvSpPr txBox="1">
                <a:spLocks noRot="1" noChangeAspect="1" noMove="1" noResize="1" noEditPoints="1" noAdjustHandles="1" noChangeArrowheads="1" noChangeShapeType="1" noTextEdit="1"/>
              </p:cNvSpPr>
              <p:nvPr/>
            </p:nvSpPr>
            <p:spPr>
              <a:xfrm>
                <a:off x="12634984" y="7644933"/>
                <a:ext cx="1148071" cy="646331"/>
              </a:xfrm>
              <a:prstGeom prst="rect">
                <a:avLst/>
              </a:prstGeom>
              <a:blipFill rotWithShape="0">
                <a:blip r:embed="rId19"/>
                <a:stretch>
                  <a:fillRect/>
                </a:stretch>
              </a:blipFill>
            </p:spPr>
            <p:txBody>
              <a:bodyPr/>
              <a:lstStyle/>
              <a:p>
                <a:r>
                  <a:rPr lang="en-US">
                    <a:noFill/>
                  </a:rPr>
                  <a:t> </a:t>
                </a:r>
              </a:p>
            </p:txBody>
          </p:sp>
        </mc:Fallback>
      </mc:AlternateContent>
      <p:sp>
        <p:nvSpPr>
          <p:cNvPr id="21" name="TextBox 20"/>
          <p:cNvSpPr txBox="1"/>
          <p:nvPr/>
        </p:nvSpPr>
        <p:spPr>
          <a:xfrm>
            <a:off x="5324859" y="1635518"/>
            <a:ext cx="5661063" cy="646331"/>
          </a:xfrm>
          <a:prstGeom prst="rect">
            <a:avLst/>
          </a:prstGeom>
          <a:noFill/>
        </p:spPr>
        <p:txBody>
          <a:bodyPr wrap="square" rtlCol="0">
            <a:spAutoFit/>
          </a:bodyPr>
          <a:lstStyle/>
          <a:p>
            <a:pPr algn="ctr"/>
            <a:r>
              <a:rPr lang="en-US" sz="3600" dirty="0" smtClean="0">
                <a:latin typeface="+mj-lt"/>
                <a:cs typeface="Times New Roman" panose="02020603050405020304" pitchFamily="18" charset="0"/>
              </a:rPr>
              <a:t>Number of L-BFGS iterations</a:t>
            </a:r>
          </a:p>
        </p:txBody>
      </p:sp>
      <p:cxnSp>
        <p:nvCxnSpPr>
          <p:cNvPr id="4" name="Straight Arrow Connector 3"/>
          <p:cNvCxnSpPr/>
          <p:nvPr/>
        </p:nvCxnSpPr>
        <p:spPr>
          <a:xfrm>
            <a:off x="1882562" y="2251504"/>
            <a:ext cx="12545657" cy="6309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02088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5172" y="514400"/>
            <a:ext cx="2438400" cy="2438400"/>
          </a:xfrm>
          <a:prstGeom prst="rect">
            <a:avLst/>
          </a:prstGeom>
          <a:ln>
            <a:solidFill>
              <a:schemeClr val="tx1"/>
            </a:solidFill>
          </a:ln>
          <a:effectLst>
            <a:outerShdw blurRad="50800" dist="38100" dir="2700000" algn="tl" rotWithShape="0">
              <a:prstClr val="black">
                <a:alpha val="40000"/>
              </a:prstClr>
            </a:outerShdw>
          </a:effectLst>
        </p:spPr>
      </p:pic>
      <p:pic>
        <p:nvPicPr>
          <p:cNvPr id="40" name="Picture 3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1979" y="514400"/>
            <a:ext cx="2438400" cy="2438400"/>
          </a:xfrm>
          <a:prstGeom prst="rect">
            <a:avLst/>
          </a:prstGeom>
          <a:ln>
            <a:solidFill>
              <a:schemeClr val="tx1"/>
            </a:solidFill>
          </a:ln>
          <a:effectLst>
            <a:outerShdw blurRad="50800" dist="38100" dir="2700000" algn="tl" rotWithShape="0">
              <a:prstClr val="black">
                <a:alpha val="40000"/>
              </a:prstClr>
            </a:outerShdw>
          </a:effectLst>
        </p:spPr>
      </p:pic>
      <p:pic>
        <p:nvPicPr>
          <p:cNvPr id="41" name="Picture 4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68786" y="514400"/>
            <a:ext cx="2438400" cy="2438400"/>
          </a:xfrm>
          <a:prstGeom prst="rect">
            <a:avLst/>
          </a:prstGeom>
          <a:ln>
            <a:solidFill>
              <a:schemeClr val="tx1"/>
            </a:solidFill>
          </a:ln>
          <a:effectLst>
            <a:outerShdw blurRad="50800" dist="38100" dir="2700000" algn="tl" rotWithShape="0">
              <a:prstClr val="black">
                <a:alpha val="40000"/>
              </a:prstClr>
            </a:outerShdw>
          </a:effectLst>
        </p:spPr>
      </p:pic>
      <p:pic>
        <p:nvPicPr>
          <p:cNvPr id="42" name="Picture 4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05592" y="514400"/>
            <a:ext cx="2438400" cy="2438400"/>
          </a:xfrm>
          <a:prstGeom prst="rect">
            <a:avLst/>
          </a:prstGeom>
          <a:noFill/>
          <a:ln>
            <a:noFill/>
          </a:ln>
        </p:spPr>
      </p:pic>
      <p:pic>
        <p:nvPicPr>
          <p:cNvPr id="43" name="Picture 42"/>
          <p:cNvPicPr>
            <a:picLocks/>
          </p:cNvPicPr>
          <p:nvPr/>
        </p:nvPicPr>
        <p:blipFill>
          <a:blip r:embed="rId7">
            <a:extLst>
              <a:ext uri="{28A0092B-C50C-407E-A947-70E740481C1C}">
                <a14:useLocalDpi xmlns:a14="http://schemas.microsoft.com/office/drawing/2010/main" val="0"/>
              </a:ext>
            </a:extLst>
          </a:blip>
          <a:stretch>
            <a:fillRect/>
          </a:stretch>
        </p:blipFill>
        <p:spPr>
          <a:xfrm>
            <a:off x="1858365" y="514400"/>
            <a:ext cx="2438400" cy="2438400"/>
          </a:xfrm>
          <a:prstGeom prst="rect">
            <a:avLst/>
          </a:prstGeom>
          <a:ln>
            <a:solidFill>
              <a:schemeClr val="tx1"/>
            </a:solidFill>
          </a:ln>
          <a:effectLst>
            <a:outerShdw blurRad="50800" dist="38100" dir="2700000" algn="tl" rotWithShape="0">
              <a:prstClr val="black">
                <a:alpha val="40000"/>
              </a:prstClr>
            </a:outerShdw>
          </a:effectLst>
        </p:spPr>
      </p:pic>
      <p:sp>
        <p:nvSpPr>
          <p:cNvPr id="44" name="TextBox 43"/>
          <p:cNvSpPr txBox="1"/>
          <p:nvPr/>
        </p:nvSpPr>
        <p:spPr>
          <a:xfrm>
            <a:off x="92085" y="1410434"/>
            <a:ext cx="1636988" cy="1200329"/>
          </a:xfrm>
          <a:prstGeom prst="rect">
            <a:avLst/>
          </a:prstGeom>
          <a:noFill/>
        </p:spPr>
        <p:txBody>
          <a:bodyPr wrap="none" rtlCol="0">
            <a:spAutoFit/>
          </a:bodyPr>
          <a:lstStyle/>
          <a:p>
            <a:pPr algn="ctr"/>
            <a:r>
              <a:rPr lang="en-US" sz="3600" dirty="0" smtClean="0">
                <a:latin typeface="+mj-lt"/>
                <a:cs typeface="Times New Roman" panose="02020603050405020304" pitchFamily="18" charset="0"/>
              </a:rPr>
              <a:t>Cut and</a:t>
            </a:r>
          </a:p>
          <a:p>
            <a:pPr algn="ctr"/>
            <a:r>
              <a:rPr lang="en-US" sz="3600" dirty="0" smtClean="0">
                <a:latin typeface="+mj-lt"/>
                <a:cs typeface="Times New Roman" panose="02020603050405020304" pitchFamily="18" charset="0"/>
              </a:rPr>
              <a:t>Paste</a:t>
            </a:r>
          </a:p>
        </p:txBody>
      </p:sp>
      <p:pic>
        <p:nvPicPr>
          <p:cNvPr id="29" name="Picture 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95172" y="5626968"/>
            <a:ext cx="2438400" cy="2438400"/>
          </a:xfrm>
          <a:prstGeom prst="rect">
            <a:avLst/>
          </a:prstGeom>
          <a:ln>
            <a:solidFill>
              <a:schemeClr val="tx1"/>
            </a:solidFill>
          </a:ln>
          <a:effectLst>
            <a:outerShdw blurRad="50800" dist="38100" dir="2700000" algn="tl" rotWithShape="0">
              <a:prstClr val="black">
                <a:alpha val="40000"/>
              </a:prstClr>
            </a:outerShdw>
          </a:effectLst>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1979" y="5626968"/>
            <a:ext cx="2438400" cy="2438400"/>
          </a:xfrm>
          <a:prstGeom prst="rect">
            <a:avLst/>
          </a:prstGeom>
          <a:ln>
            <a:solidFill>
              <a:schemeClr val="tx1"/>
            </a:solidFill>
          </a:ln>
          <a:effectLst>
            <a:outerShdw blurRad="50800" dist="38100" dir="2700000" algn="tl" rotWithShape="0">
              <a:prstClr val="black">
                <a:alpha val="40000"/>
              </a:prstClr>
            </a:outerShdw>
          </a:effectLst>
        </p:spPr>
      </p:pic>
      <p:pic>
        <p:nvPicPr>
          <p:cNvPr id="31" name="Picture 3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68786" y="5626968"/>
            <a:ext cx="2438400" cy="2438400"/>
          </a:xfrm>
          <a:prstGeom prst="rect">
            <a:avLst/>
          </a:prstGeom>
          <a:ln>
            <a:solidFill>
              <a:schemeClr val="tx1"/>
            </a:solidFill>
          </a:ln>
          <a:effectLst>
            <a:outerShdw blurRad="50800" dist="38100" dir="2700000" algn="tl" rotWithShape="0">
              <a:prstClr val="black">
                <a:alpha val="40000"/>
              </a:prstClr>
            </a:outerShdw>
          </a:effectLst>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005592" y="5626968"/>
            <a:ext cx="2438400" cy="2438400"/>
          </a:xfrm>
          <a:prstGeom prst="rect">
            <a:avLst/>
          </a:prstGeom>
          <a:noFill/>
          <a:ln>
            <a:noFill/>
          </a:ln>
        </p:spPr>
      </p:pic>
      <p:pic>
        <p:nvPicPr>
          <p:cNvPr id="33" name="Picture 32"/>
          <p:cNvPicPr>
            <a:picLocks/>
          </p:cNvPicPr>
          <p:nvPr/>
        </p:nvPicPr>
        <p:blipFill>
          <a:blip r:embed="rId12">
            <a:extLst>
              <a:ext uri="{28A0092B-C50C-407E-A947-70E740481C1C}">
                <a14:useLocalDpi xmlns:a14="http://schemas.microsoft.com/office/drawing/2010/main" val="0"/>
              </a:ext>
            </a:extLst>
          </a:blip>
          <a:stretch>
            <a:fillRect/>
          </a:stretch>
        </p:blipFill>
        <p:spPr>
          <a:xfrm>
            <a:off x="1858365" y="5626968"/>
            <a:ext cx="2438400" cy="2438400"/>
          </a:xfrm>
          <a:prstGeom prst="rect">
            <a:avLst/>
          </a:prstGeom>
          <a:ln>
            <a:solidFill>
              <a:schemeClr val="tx1"/>
            </a:solidFill>
          </a:ln>
          <a:effectLst>
            <a:outerShdw blurRad="50800" dist="38100" dir="2700000" algn="tl" rotWithShape="0">
              <a:prstClr val="black">
                <a:alpha val="40000"/>
              </a:prstClr>
            </a:outerShdw>
          </a:effectLst>
        </p:spPr>
      </p:pic>
      <mc:AlternateContent xmlns:mc="http://schemas.openxmlformats.org/markup-compatibility/2006" xmlns:a14="http://schemas.microsoft.com/office/drawing/2010/main">
        <mc:Choice Requires="a14">
          <p:sp>
            <p:nvSpPr>
              <p:cNvPr id="45" name="TextBox 44"/>
              <p:cNvSpPr txBox="1"/>
              <p:nvPr/>
            </p:nvSpPr>
            <p:spPr>
              <a:xfrm>
                <a:off x="42392" y="6223465"/>
                <a:ext cx="1736373" cy="1245406"/>
              </a:xfrm>
              <a:prstGeom prst="rect">
                <a:avLst/>
              </a:prstGeom>
              <a:noFill/>
            </p:spPr>
            <p:txBody>
              <a:bodyPr wrap="none" rtlCol="0">
                <a:spAutoFit/>
              </a:bodyPr>
              <a:lstStyle/>
              <a:p>
                <a:pPr algn="ctr"/>
                <a:r>
                  <a:rPr lang="en-US" sz="3600" dirty="0" smtClean="0">
                    <a:latin typeface="+mj-lt"/>
                    <a:cs typeface="Times New Roman" panose="02020603050405020304" pitchFamily="18" charset="0"/>
                  </a:rPr>
                  <a:t>Without</a:t>
                </a:r>
                <a:endParaRPr lang="en-US" sz="3600" dirty="0">
                  <a:latin typeface="+mj-lt"/>
                  <a:cs typeface="Times New Roman" panose="02020603050405020304" pitchFamily="18" charset="0"/>
                </a:endParaRPr>
              </a:p>
              <a:p>
                <a:pPr algn="ct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cs typeface="Times New Roman" panose="02020603050405020304" pitchFamily="18" charset="0"/>
                            </a:rPr>
                          </m:ctrlPr>
                        </m:sSubPr>
                        <m:e>
                          <m:r>
                            <a:rPr lang="en-US" sz="3600" b="0" i="1" smtClean="0">
                              <a:latin typeface="Cambria Math" panose="02040503050406030204" pitchFamily="18" charset="0"/>
                              <a:cs typeface="Times New Roman" panose="02020603050405020304" pitchFamily="18" charset="0"/>
                            </a:rPr>
                            <m:t>𝐸</m:t>
                          </m:r>
                        </m:e>
                        <m:sub>
                          <m:r>
                            <a:rPr lang="en-US" sz="3600" b="0" i="1" smtClean="0">
                              <a:latin typeface="Cambria Math" panose="02040503050406030204" pitchFamily="18" charset="0"/>
                              <a:cs typeface="Times New Roman" panose="02020603050405020304" pitchFamily="18" charset="0"/>
                            </a:rPr>
                            <m:t>𝑟𝑒𝑔</m:t>
                          </m:r>
                        </m:sub>
                      </m:sSub>
                    </m:oMath>
                  </m:oMathPara>
                </a14:m>
                <a:endParaRPr lang="en-US" sz="3600" dirty="0" smtClean="0">
                  <a:latin typeface="+mj-lt"/>
                  <a:cs typeface="Times New Roman" panose="02020603050405020304" pitchFamily="18" charset="0"/>
                </a:endParaRPr>
              </a:p>
            </p:txBody>
          </p:sp>
        </mc:Choice>
        <mc:Fallback xmlns="">
          <p:sp>
            <p:nvSpPr>
              <p:cNvPr id="45" name="TextBox 44"/>
              <p:cNvSpPr txBox="1">
                <a:spLocks noRot="1" noChangeAspect="1" noMove="1" noResize="1" noEditPoints="1" noAdjustHandles="1" noChangeArrowheads="1" noChangeShapeType="1" noTextEdit="1"/>
              </p:cNvSpPr>
              <p:nvPr/>
            </p:nvSpPr>
            <p:spPr>
              <a:xfrm>
                <a:off x="42392" y="6223465"/>
                <a:ext cx="1736373" cy="1245406"/>
              </a:xfrm>
              <a:prstGeom prst="rect">
                <a:avLst/>
              </a:prstGeom>
              <a:blipFill rotWithShape="0">
                <a:blip r:embed="rId13"/>
                <a:stretch>
                  <a:fillRect l="-10175" t="-7843" r="-10175"/>
                </a:stretch>
              </a:blipFill>
            </p:spPr>
            <p:txBody>
              <a:bodyPr/>
              <a:lstStyle/>
              <a:p>
                <a:r>
                  <a:rPr lang="en-US">
                    <a:noFill/>
                  </a:rPr>
                  <a:t> </a:t>
                </a:r>
              </a:p>
            </p:txBody>
          </p:sp>
        </mc:Fallback>
      </mc:AlternateContent>
      <p:pic>
        <p:nvPicPr>
          <p:cNvPr id="34" name="Picture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395172" y="3070684"/>
            <a:ext cx="2438400" cy="2438400"/>
          </a:xfrm>
          <a:prstGeom prst="rect">
            <a:avLst/>
          </a:prstGeom>
          <a:ln>
            <a:solidFill>
              <a:schemeClr val="tx1"/>
            </a:solidFill>
          </a:ln>
          <a:effectLst>
            <a:outerShdw blurRad="50800" dist="38100" dir="2700000" algn="tl" rotWithShape="0">
              <a:prstClr val="black">
                <a:alpha val="40000"/>
              </a:prstClr>
            </a:outerShdw>
          </a:effectLst>
        </p:spPr>
      </p:pic>
      <p:pic>
        <p:nvPicPr>
          <p:cNvPr id="35" name="Picture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31979" y="3070684"/>
            <a:ext cx="2438400" cy="2438400"/>
          </a:xfrm>
          <a:prstGeom prst="rect">
            <a:avLst/>
          </a:prstGeom>
          <a:ln>
            <a:solidFill>
              <a:schemeClr val="tx1"/>
            </a:solidFill>
          </a:ln>
          <a:effectLst>
            <a:outerShdw blurRad="50800" dist="38100" dir="2700000" algn="tl" rotWithShape="0">
              <a:prstClr val="black">
                <a:alpha val="40000"/>
              </a:prstClr>
            </a:outerShdw>
          </a:effectLst>
        </p:spPr>
      </p:pic>
      <p:pic>
        <p:nvPicPr>
          <p:cNvPr id="36" name="Picture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468786" y="3070684"/>
            <a:ext cx="2438400" cy="2438400"/>
          </a:xfrm>
          <a:prstGeom prst="rect">
            <a:avLst/>
          </a:prstGeom>
          <a:ln>
            <a:solidFill>
              <a:schemeClr val="tx1"/>
            </a:solidFill>
          </a:ln>
          <a:effectLst>
            <a:outerShdw blurRad="50800" dist="38100" dir="2700000" algn="tl" rotWithShape="0">
              <a:prstClr val="black">
                <a:alpha val="40000"/>
              </a:prstClr>
            </a:outerShdw>
          </a:effectLst>
        </p:spPr>
      </p:pic>
      <p:pic>
        <p:nvPicPr>
          <p:cNvPr id="37" name="Picture 3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005592" y="3070684"/>
            <a:ext cx="2438400" cy="2438400"/>
          </a:xfrm>
          <a:prstGeom prst="rect">
            <a:avLst/>
          </a:prstGeom>
          <a:noFill/>
          <a:ln>
            <a:noFill/>
          </a:ln>
        </p:spPr>
      </p:pic>
      <p:pic>
        <p:nvPicPr>
          <p:cNvPr id="38" name="Picture 37"/>
          <p:cNvPicPr>
            <a:picLocks/>
          </p:cNvPicPr>
          <p:nvPr/>
        </p:nvPicPr>
        <p:blipFill>
          <a:blip r:embed="rId18">
            <a:extLst>
              <a:ext uri="{28A0092B-C50C-407E-A947-70E740481C1C}">
                <a14:useLocalDpi xmlns:a14="http://schemas.microsoft.com/office/drawing/2010/main" val="0"/>
              </a:ext>
            </a:extLst>
          </a:blip>
          <a:stretch>
            <a:fillRect/>
          </a:stretch>
        </p:blipFill>
        <p:spPr>
          <a:xfrm>
            <a:off x="1858365" y="3070684"/>
            <a:ext cx="2438400" cy="2438400"/>
          </a:xfrm>
          <a:prstGeom prst="rect">
            <a:avLst/>
          </a:prstGeom>
          <a:ln>
            <a:solidFill>
              <a:schemeClr val="tx1"/>
            </a:solidFill>
          </a:ln>
          <a:effectLst>
            <a:outerShdw blurRad="50800" dist="38100" dir="2700000" algn="tl" rotWithShape="0">
              <a:prstClr val="black">
                <a:alpha val="40000"/>
              </a:prstClr>
            </a:outerShdw>
          </a:effectLst>
        </p:spPr>
      </p:pic>
      <mc:AlternateContent xmlns:mc="http://schemas.openxmlformats.org/markup-compatibility/2006" xmlns:a14="http://schemas.microsoft.com/office/drawing/2010/main">
        <mc:Choice Requires="a14">
          <p:sp>
            <p:nvSpPr>
              <p:cNvPr id="46" name="TextBox 45"/>
              <p:cNvSpPr txBox="1"/>
              <p:nvPr/>
            </p:nvSpPr>
            <p:spPr>
              <a:xfrm>
                <a:off x="320064" y="3667181"/>
                <a:ext cx="1181028" cy="1245406"/>
              </a:xfrm>
              <a:prstGeom prst="rect">
                <a:avLst/>
              </a:prstGeom>
              <a:noFill/>
            </p:spPr>
            <p:txBody>
              <a:bodyPr wrap="none" rtlCol="0">
                <a:spAutoFit/>
              </a:bodyPr>
              <a:lstStyle/>
              <a:p>
                <a:pPr algn="ctr"/>
                <a:r>
                  <a:rPr lang="en-US" sz="3600" dirty="0" smtClean="0">
                    <a:latin typeface="+mj-lt"/>
                    <a:cs typeface="Times New Roman" panose="02020603050405020304" pitchFamily="18" charset="0"/>
                  </a:rPr>
                  <a:t>With</a:t>
                </a:r>
                <a:endParaRPr lang="en-US" sz="3600" dirty="0">
                  <a:latin typeface="+mj-lt"/>
                  <a:cs typeface="Times New Roman" panose="02020603050405020304" pitchFamily="18" charset="0"/>
                </a:endParaRPr>
              </a:p>
              <a:p>
                <a:pPr algn="ct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cs typeface="Times New Roman" panose="02020603050405020304" pitchFamily="18" charset="0"/>
                            </a:rPr>
                          </m:ctrlPr>
                        </m:sSubPr>
                        <m:e>
                          <m:r>
                            <a:rPr lang="en-US" sz="3600" b="0" i="1" smtClean="0">
                              <a:latin typeface="Cambria Math" panose="02040503050406030204" pitchFamily="18" charset="0"/>
                              <a:cs typeface="Times New Roman" panose="02020603050405020304" pitchFamily="18" charset="0"/>
                            </a:rPr>
                            <m:t>𝐸</m:t>
                          </m:r>
                        </m:e>
                        <m:sub>
                          <m:r>
                            <a:rPr lang="en-US" sz="3600" b="0" i="1" smtClean="0">
                              <a:latin typeface="Cambria Math" panose="02040503050406030204" pitchFamily="18" charset="0"/>
                              <a:cs typeface="Times New Roman" panose="02020603050405020304" pitchFamily="18" charset="0"/>
                            </a:rPr>
                            <m:t>𝑟𝑒𝑔</m:t>
                          </m:r>
                        </m:sub>
                      </m:sSub>
                    </m:oMath>
                  </m:oMathPara>
                </a14:m>
                <a:endParaRPr lang="en-US" sz="3600" dirty="0" smtClean="0">
                  <a:latin typeface="+mj-lt"/>
                  <a:cs typeface="Times New Roman" panose="02020603050405020304" pitchFamily="18" charset="0"/>
                </a:endParaRPr>
              </a:p>
            </p:txBody>
          </p:sp>
        </mc:Choice>
        <mc:Fallback xmlns="">
          <p:sp>
            <p:nvSpPr>
              <p:cNvPr id="46" name="TextBox 45"/>
              <p:cNvSpPr txBox="1">
                <a:spLocks noRot="1" noChangeAspect="1" noMove="1" noResize="1" noEditPoints="1" noAdjustHandles="1" noChangeArrowheads="1" noChangeShapeType="1" noTextEdit="1"/>
              </p:cNvSpPr>
              <p:nvPr/>
            </p:nvSpPr>
            <p:spPr>
              <a:xfrm>
                <a:off x="320064" y="3667181"/>
                <a:ext cx="1181028" cy="1245406"/>
              </a:xfrm>
              <a:prstGeom prst="rect">
                <a:avLst/>
              </a:prstGeom>
              <a:blipFill rotWithShape="0">
                <a:blip r:embed="rId19"/>
                <a:stretch>
                  <a:fillRect l="-15544" t="-7843" r="-8290"/>
                </a:stretch>
              </a:blipFill>
            </p:spPr>
            <p:txBody>
              <a:bodyPr/>
              <a:lstStyle/>
              <a:p>
                <a:r>
                  <a:rPr lang="en-US">
                    <a:noFill/>
                  </a:rPr>
                  <a:t> </a:t>
                </a:r>
              </a:p>
            </p:txBody>
          </p:sp>
        </mc:Fallback>
      </mc:AlternateContent>
    </p:spTree>
    <p:extLst>
      <p:ext uri="{BB962C8B-B14F-4D97-AF65-F5344CB8AC3E}">
        <p14:creationId xmlns:p14="http://schemas.microsoft.com/office/powerpoint/2010/main" val="19661383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1141" y="-63096"/>
            <a:ext cx="13167360" cy="1371600"/>
          </a:xfrm>
        </p:spPr>
        <p:txBody>
          <a:bodyPr>
            <a:normAutofit/>
          </a:bodyPr>
          <a:lstStyle/>
          <a:p>
            <a:r>
              <a:rPr lang="en-US" dirty="0" smtClean="0">
                <a:latin typeface="Times New Roman" panose="02020603050405020304" pitchFamily="18" charset="0"/>
                <a:cs typeface="Times New Roman" panose="02020603050405020304" pitchFamily="18" charset="0"/>
              </a:rPr>
              <a:t>Adversarial Training</a:t>
            </a:r>
            <a:endParaRPr lang="en-US" dirty="0"/>
          </a:p>
        </p:txBody>
      </p:sp>
      <mc:AlternateContent xmlns:mc="http://schemas.openxmlformats.org/markup-compatibility/2006" xmlns:a14="http://schemas.microsoft.com/office/drawing/2010/main">
        <mc:Choice Requires="a14">
          <p:sp>
            <p:nvSpPr>
              <p:cNvPr id="5" name="Rounded Rectangle 4"/>
              <p:cNvSpPr/>
              <p:nvPr/>
            </p:nvSpPr>
            <p:spPr>
              <a:xfrm>
                <a:off x="4290864" y="1725461"/>
                <a:ext cx="2918748" cy="2743200"/>
              </a:xfrm>
              <a:prstGeom prst="roundRect">
                <a:avLst/>
              </a:prstGeom>
              <a:no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dirty="0" smtClean="0">
                    <a:solidFill>
                      <a:schemeClr val="tx1"/>
                    </a:solidFill>
                    <a:latin typeface="+mj-lt"/>
                    <a:cs typeface="Times New Roman" panose="02020603050405020304" pitchFamily="18" charset="0"/>
                  </a:rPr>
                  <a:t>Realism Classifier</a:t>
                </a:r>
              </a:p>
              <a:p>
                <a:pPr algn="ctr"/>
                <a14:m>
                  <m:oMathPara xmlns:m="http://schemas.openxmlformats.org/officeDocument/2006/math">
                    <m:oMathParaPr>
                      <m:jc m:val="centerGroup"/>
                    </m:oMathParaPr>
                    <m:oMath xmlns:m="http://schemas.openxmlformats.org/officeDocument/2006/math">
                      <m:r>
                        <a:rPr lang="en-US" sz="4800" i="1" dirty="0" smtClean="0">
                          <a:solidFill>
                            <a:srgbClr val="FF0000"/>
                          </a:solidFill>
                          <a:latin typeface="Cambria Math"/>
                          <a:cs typeface="Times New Roman" panose="02020603050405020304" pitchFamily="18" charset="0"/>
                        </a:rPr>
                        <m:t>𝐶𝑁</m:t>
                      </m:r>
                      <m:sSub>
                        <m:sSubPr>
                          <m:ctrlPr>
                            <a:rPr lang="en-US" sz="4800" b="0" i="1" dirty="0" smtClean="0">
                              <a:solidFill>
                                <a:srgbClr val="FF0000"/>
                              </a:solidFill>
                              <a:latin typeface="Cambria Math" panose="02040503050406030204" pitchFamily="18" charset="0"/>
                              <a:cs typeface="Times New Roman" panose="02020603050405020304" pitchFamily="18" charset="0"/>
                            </a:rPr>
                          </m:ctrlPr>
                        </m:sSubPr>
                        <m:e>
                          <m:r>
                            <a:rPr lang="en-US" sz="4800" i="1" dirty="0" smtClean="0">
                              <a:solidFill>
                                <a:srgbClr val="FF0000"/>
                              </a:solidFill>
                              <a:latin typeface="Cambria Math"/>
                              <a:cs typeface="Times New Roman" panose="02020603050405020304" pitchFamily="18" charset="0"/>
                            </a:rPr>
                            <m:t>𝑁</m:t>
                          </m:r>
                        </m:e>
                        <m:sub>
                          <m:r>
                            <a:rPr lang="en-US" sz="4800" b="0" i="1" dirty="0" smtClean="0">
                              <a:solidFill>
                                <a:srgbClr val="FF0000"/>
                              </a:solidFill>
                              <a:latin typeface="Cambria Math" panose="02040503050406030204" pitchFamily="18" charset="0"/>
                              <a:cs typeface="Times New Roman" panose="02020603050405020304" pitchFamily="18" charset="0"/>
                            </a:rPr>
                            <m:t>1</m:t>
                          </m:r>
                        </m:sub>
                      </m:sSub>
                    </m:oMath>
                  </m:oMathPara>
                </a14:m>
                <a:endParaRPr lang="en-US" sz="4800" dirty="0">
                  <a:solidFill>
                    <a:schemeClr val="tx1"/>
                  </a:solidFill>
                  <a:latin typeface="+mj-lt"/>
                  <a:cs typeface="Times New Roman" panose="02020603050405020304" pitchFamily="18" charset="0"/>
                </a:endParaRPr>
              </a:p>
            </p:txBody>
          </p:sp>
        </mc:Choice>
        <mc:Fallback xmlns="">
          <p:sp>
            <p:nvSpPr>
              <p:cNvPr id="5" name="Rounded Rectangle 4"/>
              <p:cNvSpPr>
                <a:spLocks noRot="1" noChangeAspect="1" noMove="1" noResize="1" noEditPoints="1" noAdjustHandles="1" noChangeArrowheads="1" noChangeShapeType="1" noTextEdit="1"/>
              </p:cNvSpPr>
              <p:nvPr/>
            </p:nvSpPr>
            <p:spPr>
              <a:xfrm>
                <a:off x="4290864" y="1725461"/>
                <a:ext cx="2918748" cy="2743200"/>
              </a:xfrm>
              <a:prstGeom prst="roundRect">
                <a:avLst/>
              </a:prstGeom>
              <a:blipFill rotWithShape="0">
                <a:blip r:embed="rId3"/>
                <a:stretch>
                  <a:fillRect l="-414"/>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ounded Rectangle 5"/>
              <p:cNvSpPr/>
              <p:nvPr/>
            </p:nvSpPr>
            <p:spPr>
              <a:xfrm>
                <a:off x="11563672" y="1725461"/>
                <a:ext cx="2907593" cy="2743200"/>
              </a:xfrm>
              <a:prstGeom prst="roundRect">
                <a:avLst/>
              </a:prstGeom>
              <a:no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dirty="0" smtClean="0">
                    <a:solidFill>
                      <a:schemeClr val="tx1"/>
                    </a:solidFill>
                    <a:latin typeface="+mj-lt"/>
                    <a:cs typeface="Times New Roman" panose="02020603050405020304" pitchFamily="18" charset="0"/>
                  </a:rPr>
                  <a:t>Image Editing Model </a:t>
                </a:r>
                <a14:m>
                  <m:oMath xmlns:m="http://schemas.openxmlformats.org/officeDocument/2006/math">
                    <m:sSub>
                      <m:sSubPr>
                        <m:ctrlPr>
                          <a:rPr lang="en-US" sz="4800" b="0" i="1" dirty="0" smtClean="0">
                            <a:solidFill>
                              <a:srgbClr val="FF0000"/>
                            </a:solidFill>
                            <a:latin typeface="Cambria Math" panose="02040503050406030204" pitchFamily="18" charset="0"/>
                            <a:cs typeface="Times New Roman" panose="02020603050405020304" pitchFamily="18" charset="0"/>
                          </a:rPr>
                        </m:ctrlPr>
                      </m:sSubPr>
                      <m:e>
                        <m:r>
                          <a:rPr lang="en-US" sz="4800" i="1" dirty="0" smtClean="0">
                            <a:solidFill>
                              <a:srgbClr val="FF0000"/>
                            </a:solidFill>
                            <a:latin typeface="Cambria Math"/>
                            <a:cs typeface="Times New Roman" panose="02020603050405020304" pitchFamily="18" charset="0"/>
                          </a:rPr>
                          <m:t>𝑔</m:t>
                        </m:r>
                      </m:e>
                      <m:sub>
                        <m:r>
                          <a:rPr lang="en-US" sz="4800" b="0" i="1" dirty="0" smtClean="0">
                            <a:solidFill>
                              <a:srgbClr val="FF0000"/>
                            </a:solidFill>
                            <a:latin typeface="Cambria Math" panose="02040503050406030204" pitchFamily="18" charset="0"/>
                            <a:cs typeface="Times New Roman" panose="02020603050405020304" pitchFamily="18" charset="0"/>
                          </a:rPr>
                          <m:t>1</m:t>
                        </m:r>
                      </m:sub>
                    </m:sSub>
                  </m:oMath>
                </a14:m>
                <a:endParaRPr lang="en-US" sz="4800" dirty="0">
                  <a:solidFill>
                    <a:schemeClr val="tx1"/>
                  </a:solidFill>
                  <a:latin typeface="+mj-lt"/>
                  <a:cs typeface="Times New Roman" panose="02020603050405020304" pitchFamily="18" charset="0"/>
                </a:endParaRPr>
              </a:p>
            </p:txBody>
          </p:sp>
        </mc:Choice>
        <mc:Fallback xmlns="">
          <p:sp>
            <p:nvSpPr>
              <p:cNvPr id="6" name="Rounded Rectangle 5"/>
              <p:cNvSpPr>
                <a:spLocks noRot="1" noChangeAspect="1" noMove="1" noResize="1" noEditPoints="1" noAdjustHandles="1" noChangeArrowheads="1" noChangeShapeType="1" noTextEdit="1"/>
              </p:cNvSpPr>
              <p:nvPr/>
            </p:nvSpPr>
            <p:spPr>
              <a:xfrm>
                <a:off x="11563672" y="1725461"/>
                <a:ext cx="2907593" cy="2743200"/>
              </a:xfrm>
              <a:prstGeom prst="roundRect">
                <a:avLst/>
              </a:prstGeom>
              <a:blipFill rotWithShape="0">
                <a:blip r:embed="rId4"/>
                <a:stretch>
                  <a:fillRect l="-3119" b="-3304"/>
                </a:stretch>
              </a:blipFill>
              <a:ln>
                <a:solidFill>
                  <a:schemeClr val="tx1"/>
                </a:solidFill>
              </a:ln>
            </p:spPr>
            <p:txBody>
              <a:bodyPr/>
              <a:lstStyle/>
              <a:p>
                <a:r>
                  <a:rPr lang="en-US">
                    <a:noFill/>
                  </a:rPr>
                  <a:t> </a:t>
                </a:r>
              </a:p>
            </p:txBody>
          </p:sp>
        </mc:Fallback>
      </mc:AlternateContent>
      <p:sp>
        <p:nvSpPr>
          <p:cNvPr id="9" name="TextBox 8"/>
          <p:cNvSpPr txBox="1"/>
          <p:nvPr/>
        </p:nvSpPr>
        <p:spPr>
          <a:xfrm>
            <a:off x="10539336" y="7100808"/>
            <a:ext cx="4120680" cy="1046440"/>
          </a:xfrm>
          <a:prstGeom prst="rect">
            <a:avLst/>
          </a:prstGeom>
          <a:noFill/>
        </p:spPr>
        <p:txBody>
          <a:bodyPr wrap="none" rtlCol="0">
            <a:spAutoFit/>
          </a:bodyPr>
          <a:lstStyle/>
          <a:p>
            <a:pPr algn="ctr"/>
            <a:r>
              <a:rPr lang="en-US" sz="3000" i="1" dirty="0" smtClean="0">
                <a:latin typeface="+mj-lt"/>
                <a:cs typeface="Times New Roman" panose="02020603050405020304" pitchFamily="18" charset="0"/>
              </a:rPr>
              <a:t>Adversarial Networks</a:t>
            </a:r>
          </a:p>
          <a:p>
            <a:pPr algn="ctr"/>
            <a:r>
              <a:rPr lang="en-US" sz="3000" i="1" dirty="0" smtClean="0">
                <a:latin typeface="+mj-lt"/>
                <a:cs typeface="Times New Roman" panose="02020603050405020304" pitchFamily="18" charset="0"/>
              </a:rPr>
              <a:t>[</a:t>
            </a:r>
            <a:r>
              <a:rPr lang="en-US" sz="3200" i="1" dirty="0" err="1" smtClean="0">
                <a:latin typeface="+mj-lt"/>
              </a:rPr>
              <a:t>Goodfellow</a:t>
            </a:r>
            <a:r>
              <a:rPr lang="en-US" sz="3200" i="1" dirty="0" smtClean="0">
                <a:latin typeface="+mj-lt"/>
              </a:rPr>
              <a:t> et al. </a:t>
            </a:r>
            <a:r>
              <a:rPr lang="en-US" sz="3000" i="1" dirty="0" smtClean="0">
                <a:latin typeface="+mj-lt"/>
                <a:cs typeface="Times New Roman" panose="02020603050405020304" pitchFamily="18" charset="0"/>
              </a:rPr>
              <a:t>2014]</a:t>
            </a:r>
            <a:endParaRPr lang="en-US" sz="3000" i="1" dirty="0">
              <a:latin typeface="+mj-lt"/>
              <a:cs typeface="Times New Roman" panose="02020603050405020304" pitchFamily="18" charset="0"/>
            </a:endParaRPr>
          </a:p>
        </p:txBody>
      </p:sp>
      <p:grpSp>
        <p:nvGrpSpPr>
          <p:cNvPr id="16" name="Group 15"/>
          <p:cNvGrpSpPr/>
          <p:nvPr/>
        </p:nvGrpSpPr>
        <p:grpSpPr>
          <a:xfrm>
            <a:off x="7835408" y="442392"/>
            <a:ext cx="3254869" cy="2892006"/>
            <a:chOff x="5891192" y="1761721"/>
            <a:chExt cx="3254869" cy="2892006"/>
          </a:xfrm>
        </p:grpSpPr>
        <p:sp>
          <p:nvSpPr>
            <p:cNvPr id="10" name="Bent Arrow 9"/>
            <p:cNvSpPr/>
            <p:nvPr/>
          </p:nvSpPr>
          <p:spPr>
            <a:xfrm rot="2899464">
              <a:off x="6072624" y="1580289"/>
              <a:ext cx="2892006" cy="3254869"/>
            </a:xfrm>
            <a:prstGeom prst="bentArrow">
              <a:avLst>
                <a:gd name="adj1" fmla="val 14963"/>
                <a:gd name="adj2" fmla="val 15605"/>
                <a:gd name="adj3" fmla="val 25000"/>
                <a:gd name="adj4" fmla="val 75000"/>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ndParaRPr>
            </a:p>
          </p:txBody>
        </p:sp>
        <p:sp>
          <p:nvSpPr>
            <p:cNvPr id="14" name="Title 1"/>
            <p:cNvSpPr txBox="1">
              <a:spLocks/>
            </p:cNvSpPr>
            <p:nvPr/>
          </p:nvSpPr>
          <p:spPr>
            <a:xfrm>
              <a:off x="6163072" y="3189646"/>
              <a:ext cx="2304256" cy="547037"/>
            </a:xfrm>
            <a:prstGeom prst="rect">
              <a:avLst/>
            </a:prstGeom>
          </p:spPr>
          <p:txBody>
            <a:bodyPr vert="horz" lIns="146304" tIns="73152" rIns="146304" bIns="73152" rtlCol="0" anchor="ctr">
              <a:no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r>
                <a:rPr lang="en-US" sz="4000" i="1" dirty="0" smtClean="0">
                  <a:cs typeface="Times New Roman" pitchFamily="18" charset="0"/>
                </a:rPr>
                <a:t>Classify</a:t>
              </a:r>
              <a:endParaRPr lang="en-US" sz="4000" i="1" dirty="0">
                <a:cs typeface="Times New Roman" pitchFamily="18" charset="0"/>
              </a:endParaRPr>
            </a:p>
          </p:txBody>
        </p:sp>
      </p:grpSp>
      <p:grpSp>
        <p:nvGrpSpPr>
          <p:cNvPr id="17" name="Group 16"/>
          <p:cNvGrpSpPr/>
          <p:nvPr/>
        </p:nvGrpSpPr>
        <p:grpSpPr>
          <a:xfrm>
            <a:off x="7720780" y="2859724"/>
            <a:ext cx="3254869" cy="2892006"/>
            <a:chOff x="5776564" y="4179053"/>
            <a:chExt cx="3254869" cy="2892006"/>
          </a:xfrm>
        </p:grpSpPr>
        <p:sp>
          <p:nvSpPr>
            <p:cNvPr id="12" name="Bent Arrow 11"/>
            <p:cNvSpPr/>
            <p:nvPr/>
          </p:nvSpPr>
          <p:spPr>
            <a:xfrm rot="13699464">
              <a:off x="5957996" y="3997621"/>
              <a:ext cx="2892006" cy="3254869"/>
            </a:xfrm>
            <a:prstGeom prst="bentArrow">
              <a:avLst>
                <a:gd name="adj1" fmla="val 14963"/>
                <a:gd name="adj2" fmla="val 15605"/>
                <a:gd name="adj3" fmla="val 25000"/>
                <a:gd name="adj4" fmla="val 75000"/>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ndParaRPr>
            </a:p>
          </p:txBody>
        </p:sp>
        <p:sp>
          <p:nvSpPr>
            <p:cNvPr id="15" name="Title 1"/>
            <p:cNvSpPr txBox="1">
              <a:spLocks/>
            </p:cNvSpPr>
            <p:nvPr/>
          </p:nvSpPr>
          <p:spPr>
            <a:xfrm>
              <a:off x="6315472" y="5369876"/>
              <a:ext cx="2304256" cy="547037"/>
            </a:xfrm>
            <a:prstGeom prst="rect">
              <a:avLst/>
            </a:prstGeom>
          </p:spPr>
          <p:txBody>
            <a:bodyPr vert="horz" lIns="146304" tIns="73152" rIns="146304" bIns="73152" rtlCol="0" anchor="ctr">
              <a:no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r>
                <a:rPr lang="en-US" sz="4000" i="1" dirty="0" smtClean="0">
                  <a:cs typeface="Times New Roman" pitchFamily="18" charset="0"/>
                </a:rPr>
                <a:t>Improve</a:t>
              </a:r>
              <a:endParaRPr lang="en-US" sz="4000" i="1" dirty="0">
                <a:cs typeface="Times New Roman" pitchFamily="18" charset="0"/>
              </a:endParaRPr>
            </a:p>
          </p:txBody>
        </p:sp>
      </p:grpSp>
      <p:grpSp>
        <p:nvGrpSpPr>
          <p:cNvPr id="13" name="Group 12"/>
          <p:cNvGrpSpPr/>
          <p:nvPr/>
        </p:nvGrpSpPr>
        <p:grpSpPr>
          <a:xfrm>
            <a:off x="873344" y="6261602"/>
            <a:ext cx="1905352" cy="1885646"/>
            <a:chOff x="690464" y="5901562"/>
            <a:chExt cx="1905352" cy="1885646"/>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81416" y="6872808"/>
              <a:ext cx="914400" cy="914400"/>
            </a:xfrm>
            <a:prstGeom prst="rect">
              <a:avLst/>
            </a:prstGeom>
            <a:ln>
              <a:solidFill>
                <a:schemeClr val="tx1"/>
              </a:solidFill>
            </a:ln>
            <a:effectLst>
              <a:outerShdw blurRad="50800" dist="38100" dir="2700000" algn="tl" rotWithShape="0">
                <a:prstClr val="black">
                  <a:alpha val="40000"/>
                </a:prstClr>
              </a:outerShdw>
            </a:effectLst>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81416" y="5901562"/>
              <a:ext cx="914400" cy="914400"/>
            </a:xfrm>
            <a:prstGeom prst="rect">
              <a:avLst/>
            </a:prstGeom>
            <a:ln>
              <a:solidFill>
                <a:schemeClr val="tx1"/>
              </a:solidFill>
            </a:ln>
            <a:effectLst>
              <a:outerShdw blurRad="50800" dist="38100" dir="2700000" algn="tl" rotWithShape="0">
                <a:prstClr val="black">
                  <a:alpha val="40000"/>
                </a:prstClr>
              </a:outerShdw>
            </a:effectLst>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0464" y="6872808"/>
              <a:ext cx="914400" cy="914400"/>
            </a:xfrm>
            <a:prstGeom prst="rect">
              <a:avLst/>
            </a:prstGeom>
            <a:ln>
              <a:solidFill>
                <a:schemeClr val="tx1"/>
              </a:solidFill>
            </a:ln>
            <a:effectLst>
              <a:outerShdw blurRad="50800" dist="38100" dir="2700000" algn="tl" rotWithShape="0">
                <a:prstClr val="black">
                  <a:alpha val="40000"/>
                </a:prstClr>
              </a:outerShdw>
            </a:effectLst>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0464" y="5901562"/>
              <a:ext cx="914400" cy="914400"/>
            </a:xfrm>
            <a:prstGeom prst="rect">
              <a:avLst/>
            </a:prstGeom>
            <a:ln>
              <a:solidFill>
                <a:schemeClr val="tx1"/>
              </a:solidFill>
            </a:ln>
            <a:effectLst>
              <a:outerShdw blurRad="50800" dist="38100" dir="2700000" algn="tl" rotWithShape="0">
                <a:prstClr val="black">
                  <a:alpha val="40000"/>
                </a:prstClr>
              </a:outerShdw>
            </a:effectLst>
          </p:spPr>
        </p:pic>
      </p:grpSp>
      <p:cxnSp>
        <p:nvCxnSpPr>
          <p:cNvPr id="20" name="Straight Connector 19"/>
          <p:cNvCxnSpPr/>
          <p:nvPr/>
        </p:nvCxnSpPr>
        <p:spPr>
          <a:xfrm>
            <a:off x="3013530" y="6203032"/>
            <a:ext cx="0" cy="1965960"/>
          </a:xfrm>
          <a:prstGeom prst="line">
            <a:avLst/>
          </a:prstGeom>
          <a:ln w="76200">
            <a:solidFill>
              <a:srgbClr val="FF0000"/>
            </a:solidFill>
            <a:prstDash val="sys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54962" y="7232848"/>
            <a:ext cx="914400" cy="914400"/>
          </a:xfrm>
          <a:prstGeom prst="rect">
            <a:avLst/>
          </a:prstGeom>
          <a:ln>
            <a:solidFill>
              <a:schemeClr val="tx1"/>
            </a:solidFill>
          </a:ln>
          <a:effectLst>
            <a:outerShdw blurRad="50800" dist="38100" dir="2700000" algn="tl" rotWithShape="0">
              <a:prstClr val="black">
                <a:alpha val="40000"/>
              </a:prstClr>
            </a:outerShdw>
          </a:effectLst>
        </p:spPr>
      </p:pic>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54962" y="6261602"/>
            <a:ext cx="914400" cy="914400"/>
          </a:xfrm>
          <a:prstGeom prst="rect">
            <a:avLst/>
          </a:prstGeom>
          <a:ln>
            <a:solidFill>
              <a:schemeClr val="tx1"/>
            </a:solidFill>
          </a:ln>
          <a:effectLst>
            <a:outerShdw blurRad="50800" dist="38100" dir="2700000" algn="tl" rotWithShape="0">
              <a:prstClr val="black">
                <a:alpha val="40000"/>
              </a:prstClr>
            </a:outerShdw>
          </a:effectLst>
        </p:spPr>
      </p:pic>
      <p:pic>
        <p:nvPicPr>
          <p:cNvPr id="24" name="Picture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64010" y="7232848"/>
            <a:ext cx="914400" cy="914400"/>
          </a:xfrm>
          <a:prstGeom prst="rect">
            <a:avLst/>
          </a:prstGeom>
          <a:ln>
            <a:solidFill>
              <a:schemeClr val="tx1"/>
            </a:solidFill>
          </a:ln>
          <a:effectLst>
            <a:outerShdw blurRad="50800" dist="38100" dir="2700000" algn="tl" rotWithShape="0">
              <a:prstClr val="black">
                <a:alpha val="40000"/>
              </a:prstClr>
            </a:outerShdw>
          </a:effectLst>
        </p:spPr>
      </p:pic>
      <p:pic>
        <p:nvPicPr>
          <p:cNvPr id="25" name="Picture 2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64010" y="6261602"/>
            <a:ext cx="914400" cy="914400"/>
          </a:xfrm>
          <a:prstGeom prst="rect">
            <a:avLst/>
          </a:prstGeom>
          <a:ln>
            <a:solidFill>
              <a:schemeClr val="tx1"/>
            </a:solidFill>
          </a:ln>
          <a:effectLst>
            <a:outerShdw blurRad="50800" dist="38100" dir="2700000" algn="tl" rotWithShape="0">
              <a:prstClr val="black">
                <a:alpha val="40000"/>
              </a:prstClr>
            </a:outerShdw>
          </a:effectLst>
        </p:spPr>
      </p:pic>
      <p:sp>
        <p:nvSpPr>
          <p:cNvPr id="26" name="TextBox 25"/>
          <p:cNvSpPr txBox="1"/>
          <p:nvPr/>
        </p:nvSpPr>
        <p:spPr>
          <a:xfrm>
            <a:off x="1039266" y="5700717"/>
            <a:ext cx="1573508" cy="646331"/>
          </a:xfrm>
          <a:prstGeom prst="rect">
            <a:avLst/>
          </a:prstGeom>
          <a:noFill/>
        </p:spPr>
        <p:txBody>
          <a:bodyPr wrap="none" rtlCol="0">
            <a:spAutoFit/>
          </a:bodyPr>
          <a:lstStyle/>
          <a:p>
            <a:r>
              <a:rPr lang="en-US" sz="3600" dirty="0" smtClean="0"/>
              <a:t>Natural</a:t>
            </a:r>
            <a:endParaRPr lang="en-US" sz="3600" dirty="0"/>
          </a:p>
        </p:txBody>
      </p:sp>
      <p:sp>
        <p:nvSpPr>
          <p:cNvPr id="27" name="TextBox 26"/>
          <p:cNvSpPr txBox="1"/>
          <p:nvPr/>
        </p:nvSpPr>
        <p:spPr>
          <a:xfrm>
            <a:off x="3138736" y="5700717"/>
            <a:ext cx="2355901" cy="646331"/>
          </a:xfrm>
          <a:prstGeom prst="rect">
            <a:avLst/>
          </a:prstGeom>
          <a:noFill/>
        </p:spPr>
        <p:txBody>
          <a:bodyPr wrap="none" rtlCol="0">
            <a:spAutoFit/>
          </a:bodyPr>
          <a:lstStyle/>
          <a:p>
            <a:r>
              <a:rPr lang="en-US" sz="3600" dirty="0" smtClean="0"/>
              <a:t>Cut-n-Paste</a:t>
            </a:r>
            <a:endParaRPr lang="en-US" sz="3600" dirty="0"/>
          </a:p>
        </p:txBody>
      </p:sp>
      <mc:AlternateContent xmlns:mc="http://schemas.openxmlformats.org/markup-compatibility/2006" xmlns:a14="http://schemas.microsoft.com/office/drawing/2010/main">
        <mc:Choice Requires="a14">
          <p:sp>
            <p:nvSpPr>
              <p:cNvPr id="29" name="TextBox 28"/>
              <p:cNvSpPr txBox="1"/>
              <p:nvPr/>
            </p:nvSpPr>
            <p:spPr>
              <a:xfrm>
                <a:off x="2304522" y="5274336"/>
                <a:ext cx="1418017"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solidFill>
                            <a:srgbClr val="FF0000"/>
                          </a:solidFill>
                          <a:latin typeface="Cambria Math" panose="02040503050406030204" pitchFamily="18" charset="0"/>
                        </a:rPr>
                        <m:t>𝐶𝑁</m:t>
                      </m:r>
                      <m:sSub>
                        <m:sSubPr>
                          <m:ctrlPr>
                            <a:rPr lang="en-US" sz="3600" b="0" i="1" smtClean="0">
                              <a:solidFill>
                                <a:srgbClr val="FF0000"/>
                              </a:solidFill>
                              <a:latin typeface="Cambria Math" panose="02040503050406030204" pitchFamily="18" charset="0"/>
                            </a:rPr>
                          </m:ctrlPr>
                        </m:sSubPr>
                        <m:e>
                          <m:r>
                            <a:rPr lang="en-US" sz="3600" b="0" i="1" smtClean="0">
                              <a:solidFill>
                                <a:srgbClr val="FF0000"/>
                              </a:solidFill>
                              <a:latin typeface="Cambria Math" panose="02040503050406030204" pitchFamily="18" charset="0"/>
                            </a:rPr>
                            <m:t>𝑁</m:t>
                          </m:r>
                        </m:e>
                        <m:sub>
                          <m:r>
                            <a:rPr lang="en-US" sz="3600" b="0" i="1" smtClean="0">
                              <a:solidFill>
                                <a:srgbClr val="FF0000"/>
                              </a:solidFill>
                              <a:latin typeface="Cambria Math" panose="02040503050406030204" pitchFamily="18" charset="0"/>
                            </a:rPr>
                            <m:t>1</m:t>
                          </m:r>
                        </m:sub>
                      </m:sSub>
                    </m:oMath>
                  </m:oMathPara>
                </a14:m>
                <a:endParaRPr lang="en-US" sz="3600" dirty="0">
                  <a:solidFill>
                    <a:srgbClr val="FF0000"/>
                  </a:solidFill>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2304522" y="5274336"/>
                <a:ext cx="1418017" cy="646331"/>
              </a:xfrm>
              <a:prstGeom prst="rect">
                <a:avLst/>
              </a:prstGeom>
              <a:blipFill rotWithShape="0">
                <a:blip r:embed="rId1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31906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6"/>
                                        </p:tgtEl>
                                      </p:cBhvr>
                                    </p:animEffect>
                                    <p:animScale>
                                      <p:cBhvr>
                                        <p:cTn id="7" dur="250" autoRev="1" fill="hold"/>
                                        <p:tgtEl>
                                          <p:spTgt spid="16"/>
                                        </p:tgtEl>
                                      </p:cBhvr>
                                      <p:by x="105000" y="105000"/>
                                    </p:animScale>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16"/>
                                        </p:tgtEl>
                                      </p:cBhvr>
                                    </p:animEffect>
                                    <p:animScale>
                                      <p:cBhvr>
                                        <p:cTn id="11" dur="250" autoRev="1" fill="hold"/>
                                        <p:tgtEl>
                                          <p:spTgt spid="16"/>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17"/>
                                        </p:tgtEl>
                                      </p:cBhvr>
                                    </p:animEffect>
                                    <p:animScale>
                                      <p:cBhvr>
                                        <p:cTn id="16" dur="250" autoRev="1" fill="hold"/>
                                        <p:tgtEl>
                                          <p:spTgt spid="17"/>
                                        </p:tgtEl>
                                      </p:cBhvr>
                                      <p:by x="105000" y="105000"/>
                                    </p:animScale>
                                  </p:childTnLst>
                                </p:cTn>
                              </p:par>
                            </p:childTnLst>
                          </p:cTn>
                        </p:par>
                        <p:par>
                          <p:cTn id="17" fill="hold">
                            <p:stCondLst>
                              <p:cond delay="500"/>
                            </p:stCondLst>
                            <p:childTnLst>
                              <p:par>
                                <p:cTn id="18" presetID="26" presetClass="emph" presetSubtype="0" fill="hold" nodeType="afterEffect">
                                  <p:stCondLst>
                                    <p:cond delay="0"/>
                                  </p:stCondLst>
                                  <p:childTnLst>
                                    <p:animEffect transition="out" filter="fade">
                                      <p:cBhvr>
                                        <p:cTn id="19" dur="500" tmFilter="0, 0; .2, .5; .8, .5; 1, 0"/>
                                        <p:tgtEl>
                                          <p:spTgt spid="17"/>
                                        </p:tgtEl>
                                      </p:cBhvr>
                                    </p:animEffect>
                                    <p:animScale>
                                      <p:cBhvr>
                                        <p:cTn id="20"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1141" y="-63096"/>
            <a:ext cx="13167360" cy="1371600"/>
          </a:xfrm>
        </p:spPr>
        <p:txBody>
          <a:bodyPr>
            <a:normAutofit/>
          </a:bodyPr>
          <a:lstStyle/>
          <a:p>
            <a:r>
              <a:rPr lang="en-US" dirty="0" smtClean="0">
                <a:latin typeface="Times New Roman" panose="02020603050405020304" pitchFamily="18" charset="0"/>
                <a:cs typeface="Times New Roman" panose="02020603050405020304" pitchFamily="18" charset="0"/>
              </a:rPr>
              <a:t>Adversarial Training</a:t>
            </a:r>
            <a:endParaRPr lang="en-US" dirty="0"/>
          </a:p>
        </p:txBody>
      </p:sp>
      <mc:AlternateContent xmlns:mc="http://schemas.openxmlformats.org/markup-compatibility/2006" xmlns:a14="http://schemas.microsoft.com/office/drawing/2010/main">
        <mc:Choice Requires="a14">
          <p:sp>
            <p:nvSpPr>
              <p:cNvPr id="5" name="Rounded Rectangle 4"/>
              <p:cNvSpPr/>
              <p:nvPr/>
            </p:nvSpPr>
            <p:spPr>
              <a:xfrm>
                <a:off x="4290864" y="1725461"/>
                <a:ext cx="2918748" cy="2743200"/>
              </a:xfrm>
              <a:prstGeom prst="roundRect">
                <a:avLst/>
              </a:prstGeom>
              <a:no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dirty="0" smtClean="0">
                    <a:solidFill>
                      <a:schemeClr val="tx1"/>
                    </a:solidFill>
                    <a:latin typeface="+mj-lt"/>
                    <a:cs typeface="Times New Roman" panose="02020603050405020304" pitchFamily="18" charset="0"/>
                  </a:rPr>
                  <a:t>Realism Classifier</a:t>
                </a:r>
              </a:p>
              <a:p>
                <a:pPr algn="ctr"/>
                <a14:m>
                  <m:oMathPara xmlns:m="http://schemas.openxmlformats.org/officeDocument/2006/math">
                    <m:oMathParaPr>
                      <m:jc m:val="centerGroup"/>
                    </m:oMathParaPr>
                    <m:oMath xmlns:m="http://schemas.openxmlformats.org/officeDocument/2006/math">
                      <m:r>
                        <a:rPr lang="en-US" sz="4800" i="1" dirty="0" smtClean="0">
                          <a:solidFill>
                            <a:srgbClr val="FF0000"/>
                          </a:solidFill>
                          <a:latin typeface="Cambria Math"/>
                          <a:cs typeface="Times New Roman" panose="02020603050405020304" pitchFamily="18" charset="0"/>
                        </a:rPr>
                        <m:t>𝐶𝑁</m:t>
                      </m:r>
                      <m:sSub>
                        <m:sSubPr>
                          <m:ctrlPr>
                            <a:rPr lang="en-US" sz="4800" b="0" i="1" dirty="0" smtClean="0">
                              <a:solidFill>
                                <a:srgbClr val="FF0000"/>
                              </a:solidFill>
                              <a:latin typeface="Cambria Math" panose="02040503050406030204" pitchFamily="18" charset="0"/>
                              <a:cs typeface="Times New Roman" panose="02020603050405020304" pitchFamily="18" charset="0"/>
                            </a:rPr>
                          </m:ctrlPr>
                        </m:sSubPr>
                        <m:e>
                          <m:r>
                            <a:rPr lang="en-US" sz="4800" i="1" dirty="0" smtClean="0">
                              <a:solidFill>
                                <a:srgbClr val="FF0000"/>
                              </a:solidFill>
                              <a:latin typeface="Cambria Math"/>
                              <a:cs typeface="Times New Roman" panose="02020603050405020304" pitchFamily="18" charset="0"/>
                            </a:rPr>
                            <m:t>𝑁</m:t>
                          </m:r>
                        </m:e>
                        <m:sub>
                          <m:r>
                            <a:rPr lang="en-US" sz="4800" b="0" i="1" dirty="0" smtClean="0">
                              <a:solidFill>
                                <a:srgbClr val="FF0000"/>
                              </a:solidFill>
                              <a:latin typeface="Cambria Math" panose="02040503050406030204" pitchFamily="18" charset="0"/>
                              <a:cs typeface="Times New Roman" panose="02020603050405020304" pitchFamily="18" charset="0"/>
                            </a:rPr>
                            <m:t>2</m:t>
                          </m:r>
                        </m:sub>
                      </m:sSub>
                    </m:oMath>
                  </m:oMathPara>
                </a14:m>
                <a:endParaRPr lang="en-US" sz="4800" dirty="0">
                  <a:solidFill>
                    <a:schemeClr val="tx1"/>
                  </a:solidFill>
                  <a:latin typeface="+mj-lt"/>
                  <a:cs typeface="Times New Roman" panose="02020603050405020304" pitchFamily="18" charset="0"/>
                </a:endParaRPr>
              </a:p>
            </p:txBody>
          </p:sp>
        </mc:Choice>
        <mc:Fallback xmlns="">
          <p:sp>
            <p:nvSpPr>
              <p:cNvPr id="5" name="Rounded Rectangle 4"/>
              <p:cNvSpPr>
                <a:spLocks noRot="1" noChangeAspect="1" noMove="1" noResize="1" noEditPoints="1" noAdjustHandles="1" noChangeArrowheads="1" noChangeShapeType="1" noTextEdit="1"/>
              </p:cNvSpPr>
              <p:nvPr/>
            </p:nvSpPr>
            <p:spPr>
              <a:xfrm>
                <a:off x="4290864" y="1725461"/>
                <a:ext cx="2918748" cy="2743200"/>
              </a:xfrm>
              <a:prstGeom prst="roundRect">
                <a:avLst/>
              </a:prstGeom>
              <a:blipFill rotWithShape="0">
                <a:blip r:embed="rId3"/>
                <a:stretch>
                  <a:fillRect l="-414"/>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ounded Rectangle 5"/>
              <p:cNvSpPr/>
              <p:nvPr/>
            </p:nvSpPr>
            <p:spPr>
              <a:xfrm>
                <a:off x="11563672" y="1725461"/>
                <a:ext cx="2907593" cy="2743200"/>
              </a:xfrm>
              <a:prstGeom prst="roundRect">
                <a:avLst/>
              </a:prstGeom>
              <a:no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dirty="0" smtClean="0">
                    <a:solidFill>
                      <a:schemeClr val="tx1"/>
                    </a:solidFill>
                    <a:latin typeface="+mj-lt"/>
                    <a:cs typeface="Times New Roman" panose="02020603050405020304" pitchFamily="18" charset="0"/>
                  </a:rPr>
                  <a:t>Image Editing Model </a:t>
                </a:r>
                <a14:m>
                  <m:oMath xmlns:m="http://schemas.openxmlformats.org/officeDocument/2006/math">
                    <m:sSub>
                      <m:sSubPr>
                        <m:ctrlPr>
                          <a:rPr lang="en-US" sz="4800" b="0" i="1" dirty="0" smtClean="0">
                            <a:solidFill>
                              <a:srgbClr val="FF0000"/>
                            </a:solidFill>
                            <a:latin typeface="Cambria Math" panose="02040503050406030204" pitchFamily="18" charset="0"/>
                            <a:cs typeface="Times New Roman" panose="02020603050405020304" pitchFamily="18" charset="0"/>
                          </a:rPr>
                        </m:ctrlPr>
                      </m:sSubPr>
                      <m:e>
                        <m:r>
                          <a:rPr lang="en-US" sz="4800" i="1" dirty="0" smtClean="0">
                            <a:solidFill>
                              <a:srgbClr val="FF0000"/>
                            </a:solidFill>
                            <a:latin typeface="Cambria Math"/>
                            <a:cs typeface="Times New Roman" panose="02020603050405020304" pitchFamily="18" charset="0"/>
                          </a:rPr>
                          <m:t>𝑔</m:t>
                        </m:r>
                      </m:e>
                      <m:sub>
                        <m:r>
                          <a:rPr lang="en-US" sz="4800" b="0" i="1" dirty="0" smtClean="0">
                            <a:solidFill>
                              <a:srgbClr val="FF0000"/>
                            </a:solidFill>
                            <a:latin typeface="Cambria Math" panose="02040503050406030204" pitchFamily="18" charset="0"/>
                            <a:cs typeface="Times New Roman" panose="02020603050405020304" pitchFamily="18" charset="0"/>
                          </a:rPr>
                          <m:t>2</m:t>
                        </m:r>
                      </m:sub>
                    </m:sSub>
                  </m:oMath>
                </a14:m>
                <a:endParaRPr lang="en-US" sz="4800" dirty="0">
                  <a:solidFill>
                    <a:schemeClr val="tx1"/>
                  </a:solidFill>
                  <a:latin typeface="+mj-lt"/>
                  <a:cs typeface="Times New Roman" panose="02020603050405020304" pitchFamily="18" charset="0"/>
                </a:endParaRPr>
              </a:p>
            </p:txBody>
          </p:sp>
        </mc:Choice>
        <mc:Fallback xmlns="">
          <p:sp>
            <p:nvSpPr>
              <p:cNvPr id="6" name="Rounded Rectangle 5"/>
              <p:cNvSpPr>
                <a:spLocks noRot="1" noChangeAspect="1" noMove="1" noResize="1" noEditPoints="1" noAdjustHandles="1" noChangeArrowheads="1" noChangeShapeType="1" noTextEdit="1"/>
              </p:cNvSpPr>
              <p:nvPr/>
            </p:nvSpPr>
            <p:spPr>
              <a:xfrm>
                <a:off x="11563672" y="1725461"/>
                <a:ext cx="2907593" cy="2743200"/>
              </a:xfrm>
              <a:prstGeom prst="roundRect">
                <a:avLst/>
              </a:prstGeom>
              <a:blipFill rotWithShape="0">
                <a:blip r:embed="rId4"/>
                <a:stretch>
                  <a:fillRect l="-3326" b="-3304"/>
                </a:stretch>
              </a:blipFill>
              <a:ln>
                <a:solidFill>
                  <a:schemeClr val="tx1"/>
                </a:solidFill>
              </a:ln>
            </p:spPr>
            <p:txBody>
              <a:bodyPr/>
              <a:lstStyle/>
              <a:p>
                <a:r>
                  <a:rPr lang="en-US">
                    <a:noFill/>
                  </a:rPr>
                  <a:t> </a:t>
                </a:r>
              </a:p>
            </p:txBody>
          </p:sp>
        </mc:Fallback>
      </mc:AlternateContent>
      <p:sp>
        <p:nvSpPr>
          <p:cNvPr id="9" name="TextBox 8"/>
          <p:cNvSpPr txBox="1"/>
          <p:nvPr/>
        </p:nvSpPr>
        <p:spPr>
          <a:xfrm>
            <a:off x="10539336" y="7100808"/>
            <a:ext cx="4120680" cy="1046440"/>
          </a:xfrm>
          <a:prstGeom prst="rect">
            <a:avLst/>
          </a:prstGeom>
          <a:noFill/>
        </p:spPr>
        <p:txBody>
          <a:bodyPr wrap="none" rtlCol="0">
            <a:spAutoFit/>
          </a:bodyPr>
          <a:lstStyle/>
          <a:p>
            <a:pPr algn="ctr"/>
            <a:r>
              <a:rPr lang="en-US" sz="3000" i="1" dirty="0" smtClean="0">
                <a:latin typeface="+mj-lt"/>
                <a:cs typeface="Times New Roman" panose="02020603050405020304" pitchFamily="18" charset="0"/>
              </a:rPr>
              <a:t>Adversarial Networks</a:t>
            </a:r>
          </a:p>
          <a:p>
            <a:pPr algn="ctr"/>
            <a:r>
              <a:rPr lang="en-US" sz="3000" i="1" dirty="0" smtClean="0">
                <a:latin typeface="+mj-lt"/>
                <a:cs typeface="Times New Roman" panose="02020603050405020304" pitchFamily="18" charset="0"/>
              </a:rPr>
              <a:t>[</a:t>
            </a:r>
            <a:r>
              <a:rPr lang="en-US" sz="3200" i="1" dirty="0" err="1" smtClean="0">
                <a:latin typeface="+mj-lt"/>
              </a:rPr>
              <a:t>Goodfellow</a:t>
            </a:r>
            <a:r>
              <a:rPr lang="en-US" sz="3200" i="1" dirty="0" smtClean="0">
                <a:latin typeface="+mj-lt"/>
              </a:rPr>
              <a:t> et al. </a:t>
            </a:r>
            <a:r>
              <a:rPr lang="en-US" sz="3000" i="1" dirty="0" smtClean="0">
                <a:latin typeface="+mj-lt"/>
                <a:cs typeface="Times New Roman" panose="02020603050405020304" pitchFamily="18" charset="0"/>
              </a:rPr>
              <a:t>2014]</a:t>
            </a:r>
            <a:endParaRPr lang="en-US" sz="3000" i="1" dirty="0">
              <a:latin typeface="+mj-lt"/>
              <a:cs typeface="Times New Roman" panose="02020603050405020304" pitchFamily="18" charset="0"/>
            </a:endParaRPr>
          </a:p>
        </p:txBody>
      </p:sp>
      <p:grpSp>
        <p:nvGrpSpPr>
          <p:cNvPr id="16" name="Group 15"/>
          <p:cNvGrpSpPr/>
          <p:nvPr/>
        </p:nvGrpSpPr>
        <p:grpSpPr>
          <a:xfrm>
            <a:off x="7835408" y="442392"/>
            <a:ext cx="3254869" cy="2892006"/>
            <a:chOff x="5891192" y="1761721"/>
            <a:chExt cx="3254869" cy="2892006"/>
          </a:xfrm>
        </p:grpSpPr>
        <p:sp>
          <p:nvSpPr>
            <p:cNvPr id="10" name="Bent Arrow 9"/>
            <p:cNvSpPr/>
            <p:nvPr/>
          </p:nvSpPr>
          <p:spPr>
            <a:xfrm rot="2899464">
              <a:off x="6072624" y="1580289"/>
              <a:ext cx="2892006" cy="3254869"/>
            </a:xfrm>
            <a:prstGeom prst="bentArrow">
              <a:avLst>
                <a:gd name="adj1" fmla="val 14963"/>
                <a:gd name="adj2" fmla="val 15605"/>
                <a:gd name="adj3" fmla="val 25000"/>
                <a:gd name="adj4" fmla="val 75000"/>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ndParaRPr>
            </a:p>
          </p:txBody>
        </p:sp>
        <p:sp>
          <p:nvSpPr>
            <p:cNvPr id="14" name="Title 1"/>
            <p:cNvSpPr txBox="1">
              <a:spLocks/>
            </p:cNvSpPr>
            <p:nvPr/>
          </p:nvSpPr>
          <p:spPr>
            <a:xfrm>
              <a:off x="6163072" y="3189646"/>
              <a:ext cx="2304256" cy="547037"/>
            </a:xfrm>
            <a:prstGeom prst="rect">
              <a:avLst/>
            </a:prstGeom>
          </p:spPr>
          <p:txBody>
            <a:bodyPr vert="horz" lIns="146304" tIns="73152" rIns="146304" bIns="73152" rtlCol="0" anchor="ctr">
              <a:no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r>
                <a:rPr lang="en-US" sz="4000" i="1" dirty="0" smtClean="0">
                  <a:cs typeface="Times New Roman" pitchFamily="18" charset="0"/>
                </a:rPr>
                <a:t>Classify</a:t>
              </a:r>
              <a:endParaRPr lang="en-US" sz="4000" i="1" dirty="0">
                <a:cs typeface="Times New Roman" pitchFamily="18" charset="0"/>
              </a:endParaRPr>
            </a:p>
          </p:txBody>
        </p:sp>
      </p:grpSp>
      <p:grpSp>
        <p:nvGrpSpPr>
          <p:cNvPr id="17" name="Group 16"/>
          <p:cNvGrpSpPr/>
          <p:nvPr/>
        </p:nvGrpSpPr>
        <p:grpSpPr>
          <a:xfrm>
            <a:off x="7720780" y="2859724"/>
            <a:ext cx="3254869" cy="2892006"/>
            <a:chOff x="5776564" y="4179053"/>
            <a:chExt cx="3254869" cy="2892006"/>
          </a:xfrm>
        </p:grpSpPr>
        <p:sp>
          <p:nvSpPr>
            <p:cNvPr id="12" name="Bent Arrow 11"/>
            <p:cNvSpPr/>
            <p:nvPr/>
          </p:nvSpPr>
          <p:spPr>
            <a:xfrm rot="13699464">
              <a:off x="5957996" y="3997621"/>
              <a:ext cx="2892006" cy="3254869"/>
            </a:xfrm>
            <a:prstGeom prst="bentArrow">
              <a:avLst>
                <a:gd name="adj1" fmla="val 14963"/>
                <a:gd name="adj2" fmla="val 15605"/>
                <a:gd name="adj3" fmla="val 25000"/>
                <a:gd name="adj4" fmla="val 75000"/>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ndParaRPr>
            </a:p>
          </p:txBody>
        </p:sp>
        <p:sp>
          <p:nvSpPr>
            <p:cNvPr id="15" name="Title 1"/>
            <p:cNvSpPr txBox="1">
              <a:spLocks/>
            </p:cNvSpPr>
            <p:nvPr/>
          </p:nvSpPr>
          <p:spPr>
            <a:xfrm>
              <a:off x="6315472" y="5369876"/>
              <a:ext cx="2304256" cy="547037"/>
            </a:xfrm>
            <a:prstGeom prst="rect">
              <a:avLst/>
            </a:prstGeom>
          </p:spPr>
          <p:txBody>
            <a:bodyPr vert="horz" lIns="146304" tIns="73152" rIns="146304" bIns="73152" rtlCol="0" anchor="ctr">
              <a:no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r>
                <a:rPr lang="en-US" sz="4000" i="1" dirty="0" smtClean="0">
                  <a:cs typeface="Times New Roman" pitchFamily="18" charset="0"/>
                </a:rPr>
                <a:t>Improve</a:t>
              </a:r>
              <a:endParaRPr lang="en-US" sz="4000" i="1" dirty="0">
                <a:cs typeface="Times New Roman" pitchFamily="18" charset="0"/>
              </a:endParaRPr>
            </a:p>
          </p:txBody>
        </p:sp>
      </p:grpSp>
      <p:grpSp>
        <p:nvGrpSpPr>
          <p:cNvPr id="13" name="Group 12"/>
          <p:cNvGrpSpPr/>
          <p:nvPr/>
        </p:nvGrpSpPr>
        <p:grpSpPr>
          <a:xfrm>
            <a:off x="873344" y="6261602"/>
            <a:ext cx="1905352" cy="1885646"/>
            <a:chOff x="690464" y="5901562"/>
            <a:chExt cx="1905352" cy="1885646"/>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81416" y="6872808"/>
              <a:ext cx="914400" cy="914400"/>
            </a:xfrm>
            <a:prstGeom prst="rect">
              <a:avLst/>
            </a:prstGeom>
            <a:ln>
              <a:solidFill>
                <a:schemeClr val="tx1"/>
              </a:solidFill>
            </a:ln>
            <a:effectLst>
              <a:outerShdw blurRad="50800" dist="38100" dir="2700000" algn="tl" rotWithShape="0">
                <a:prstClr val="black">
                  <a:alpha val="40000"/>
                </a:prstClr>
              </a:outerShdw>
            </a:effectLst>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81416" y="5901562"/>
              <a:ext cx="914400" cy="914400"/>
            </a:xfrm>
            <a:prstGeom prst="rect">
              <a:avLst/>
            </a:prstGeom>
            <a:ln>
              <a:solidFill>
                <a:schemeClr val="tx1"/>
              </a:solidFill>
            </a:ln>
            <a:effectLst>
              <a:outerShdw blurRad="50800" dist="38100" dir="2700000" algn="tl" rotWithShape="0">
                <a:prstClr val="black">
                  <a:alpha val="40000"/>
                </a:prstClr>
              </a:outerShdw>
            </a:effectLst>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0464" y="6872808"/>
              <a:ext cx="914400" cy="914400"/>
            </a:xfrm>
            <a:prstGeom prst="rect">
              <a:avLst/>
            </a:prstGeom>
            <a:ln>
              <a:solidFill>
                <a:schemeClr val="tx1"/>
              </a:solidFill>
            </a:ln>
            <a:effectLst>
              <a:outerShdw blurRad="50800" dist="38100" dir="2700000" algn="tl" rotWithShape="0">
                <a:prstClr val="black">
                  <a:alpha val="40000"/>
                </a:prstClr>
              </a:outerShdw>
            </a:effectLst>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0464" y="5901562"/>
              <a:ext cx="914400" cy="914400"/>
            </a:xfrm>
            <a:prstGeom prst="rect">
              <a:avLst/>
            </a:prstGeom>
            <a:ln>
              <a:solidFill>
                <a:schemeClr val="tx1"/>
              </a:solidFill>
            </a:ln>
            <a:effectLst>
              <a:outerShdw blurRad="50800" dist="38100" dir="2700000" algn="tl" rotWithShape="0">
                <a:prstClr val="black">
                  <a:alpha val="40000"/>
                </a:prstClr>
              </a:outerShdw>
            </a:effectLst>
          </p:spPr>
        </p:pic>
      </p:grpSp>
      <p:cxnSp>
        <p:nvCxnSpPr>
          <p:cNvPr id="20" name="Straight Connector 19"/>
          <p:cNvCxnSpPr/>
          <p:nvPr/>
        </p:nvCxnSpPr>
        <p:spPr>
          <a:xfrm>
            <a:off x="3013530" y="6203032"/>
            <a:ext cx="0" cy="1965960"/>
          </a:xfrm>
          <a:prstGeom prst="line">
            <a:avLst/>
          </a:prstGeom>
          <a:ln w="76200">
            <a:solidFill>
              <a:srgbClr val="FF0000"/>
            </a:solidFill>
            <a:prstDash val="sys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3364010" y="6261602"/>
            <a:ext cx="1905352" cy="1885646"/>
            <a:chOff x="3364010" y="6261602"/>
            <a:chExt cx="1905352" cy="1885646"/>
          </a:xfrm>
        </p:grpSpPr>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54962" y="7232848"/>
              <a:ext cx="914400" cy="914400"/>
            </a:xfrm>
            <a:prstGeom prst="rect">
              <a:avLst/>
            </a:prstGeom>
            <a:ln>
              <a:solidFill>
                <a:schemeClr val="tx1"/>
              </a:solidFill>
            </a:ln>
            <a:effectLst>
              <a:outerShdw blurRad="50800" dist="38100" dir="2700000" algn="tl" rotWithShape="0">
                <a:prstClr val="black">
                  <a:alpha val="40000"/>
                </a:prstClr>
              </a:outerShdw>
            </a:effectLst>
          </p:spPr>
        </p:pic>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54962" y="6261602"/>
              <a:ext cx="914400" cy="914400"/>
            </a:xfrm>
            <a:prstGeom prst="rect">
              <a:avLst/>
            </a:prstGeom>
            <a:ln>
              <a:solidFill>
                <a:schemeClr val="tx1"/>
              </a:solidFill>
            </a:ln>
            <a:effectLst>
              <a:outerShdw blurRad="50800" dist="38100" dir="2700000" algn="tl" rotWithShape="0">
                <a:prstClr val="black">
                  <a:alpha val="40000"/>
                </a:prstClr>
              </a:outerShdw>
            </a:effectLst>
          </p:spPr>
        </p:pic>
        <p:pic>
          <p:nvPicPr>
            <p:cNvPr id="24" name="Picture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64010" y="7232848"/>
              <a:ext cx="914400" cy="914400"/>
            </a:xfrm>
            <a:prstGeom prst="rect">
              <a:avLst/>
            </a:prstGeom>
            <a:ln>
              <a:solidFill>
                <a:schemeClr val="tx1"/>
              </a:solidFill>
            </a:ln>
            <a:effectLst>
              <a:outerShdw blurRad="50800" dist="38100" dir="2700000" algn="tl" rotWithShape="0">
                <a:prstClr val="black">
                  <a:alpha val="40000"/>
                </a:prstClr>
              </a:outerShdw>
            </a:effectLst>
          </p:spPr>
        </p:pic>
        <p:pic>
          <p:nvPicPr>
            <p:cNvPr id="25" name="Picture 2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64010" y="6261602"/>
              <a:ext cx="914400" cy="914400"/>
            </a:xfrm>
            <a:prstGeom prst="rect">
              <a:avLst/>
            </a:prstGeom>
            <a:ln>
              <a:solidFill>
                <a:schemeClr val="tx1"/>
              </a:solidFill>
            </a:ln>
            <a:effectLst>
              <a:outerShdw blurRad="50800" dist="38100" dir="2700000" algn="tl" rotWithShape="0">
                <a:prstClr val="black">
                  <a:alpha val="40000"/>
                </a:prstClr>
              </a:outerShdw>
            </a:effectLst>
          </p:spPr>
        </p:pic>
      </p:grpSp>
      <p:sp>
        <p:nvSpPr>
          <p:cNvPr id="26" name="TextBox 25"/>
          <p:cNvSpPr txBox="1"/>
          <p:nvPr/>
        </p:nvSpPr>
        <p:spPr>
          <a:xfrm>
            <a:off x="1039266" y="5700717"/>
            <a:ext cx="1573508" cy="646331"/>
          </a:xfrm>
          <a:prstGeom prst="rect">
            <a:avLst/>
          </a:prstGeom>
          <a:noFill/>
        </p:spPr>
        <p:txBody>
          <a:bodyPr wrap="none" rtlCol="0">
            <a:spAutoFit/>
          </a:bodyPr>
          <a:lstStyle/>
          <a:p>
            <a:r>
              <a:rPr lang="en-US" sz="3600" dirty="0" smtClean="0"/>
              <a:t>Natural</a:t>
            </a:r>
            <a:endParaRPr lang="en-US" sz="3600" dirty="0"/>
          </a:p>
        </p:txBody>
      </p:sp>
      <p:sp>
        <p:nvSpPr>
          <p:cNvPr id="27" name="TextBox 26"/>
          <p:cNvSpPr txBox="1"/>
          <p:nvPr/>
        </p:nvSpPr>
        <p:spPr>
          <a:xfrm>
            <a:off x="3138736" y="5700717"/>
            <a:ext cx="2355901" cy="646331"/>
          </a:xfrm>
          <a:prstGeom prst="rect">
            <a:avLst/>
          </a:prstGeom>
          <a:noFill/>
        </p:spPr>
        <p:txBody>
          <a:bodyPr wrap="none" rtlCol="0">
            <a:spAutoFit/>
          </a:bodyPr>
          <a:lstStyle/>
          <a:p>
            <a:r>
              <a:rPr lang="en-US" sz="3600" dirty="0" smtClean="0"/>
              <a:t>Cut-n-Paste</a:t>
            </a:r>
            <a:endParaRPr lang="en-US" sz="3600" dirty="0"/>
          </a:p>
        </p:txBody>
      </p:sp>
      <mc:AlternateContent xmlns:mc="http://schemas.openxmlformats.org/markup-compatibility/2006" xmlns:a14="http://schemas.microsoft.com/office/drawing/2010/main">
        <mc:Choice Requires="a14">
          <p:sp>
            <p:nvSpPr>
              <p:cNvPr id="29" name="TextBox 28"/>
              <p:cNvSpPr txBox="1"/>
              <p:nvPr/>
            </p:nvSpPr>
            <p:spPr>
              <a:xfrm>
                <a:off x="2304522" y="5274336"/>
                <a:ext cx="1428724"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solidFill>
                            <a:srgbClr val="FF0000"/>
                          </a:solidFill>
                          <a:latin typeface="Cambria Math" panose="02040503050406030204" pitchFamily="18" charset="0"/>
                        </a:rPr>
                        <m:t>𝐶𝑁</m:t>
                      </m:r>
                      <m:sSub>
                        <m:sSubPr>
                          <m:ctrlPr>
                            <a:rPr lang="en-US" sz="3600" b="0" i="1" smtClean="0">
                              <a:solidFill>
                                <a:srgbClr val="FF0000"/>
                              </a:solidFill>
                              <a:latin typeface="Cambria Math" panose="02040503050406030204" pitchFamily="18" charset="0"/>
                            </a:rPr>
                          </m:ctrlPr>
                        </m:sSubPr>
                        <m:e>
                          <m:r>
                            <a:rPr lang="en-US" sz="3600" b="0" i="1" smtClean="0">
                              <a:solidFill>
                                <a:srgbClr val="FF0000"/>
                              </a:solidFill>
                              <a:latin typeface="Cambria Math" panose="02040503050406030204" pitchFamily="18" charset="0"/>
                            </a:rPr>
                            <m:t>𝑁</m:t>
                          </m:r>
                        </m:e>
                        <m:sub>
                          <m:r>
                            <a:rPr lang="en-US" sz="3600" b="0" i="1" smtClean="0">
                              <a:solidFill>
                                <a:srgbClr val="FF0000"/>
                              </a:solidFill>
                              <a:latin typeface="Cambria Math" panose="02040503050406030204" pitchFamily="18" charset="0"/>
                            </a:rPr>
                            <m:t>2</m:t>
                          </m:r>
                        </m:sub>
                      </m:sSub>
                    </m:oMath>
                  </m:oMathPara>
                </a14:m>
                <a:endParaRPr lang="en-US" sz="3600" dirty="0">
                  <a:solidFill>
                    <a:srgbClr val="FF0000"/>
                  </a:solidFill>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2304522" y="5274336"/>
                <a:ext cx="1428724" cy="646331"/>
              </a:xfrm>
              <a:prstGeom prst="rect">
                <a:avLst/>
              </a:prstGeom>
              <a:blipFill rotWithShape="0">
                <a:blip r:embed="rId13"/>
                <a:stretch>
                  <a:fillRect/>
                </a:stretch>
              </a:blipFill>
            </p:spPr>
            <p:txBody>
              <a:bodyPr/>
              <a:lstStyle/>
              <a:p>
                <a:r>
                  <a:rPr lang="en-US">
                    <a:noFill/>
                  </a:rPr>
                  <a:t> </a:t>
                </a:r>
              </a:p>
            </p:txBody>
          </p:sp>
        </mc:Fallback>
      </mc:AlternateContent>
      <p:pic>
        <p:nvPicPr>
          <p:cNvPr id="28" name="Picture 2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095993" y="7232848"/>
            <a:ext cx="914400" cy="914400"/>
          </a:xfrm>
          <a:prstGeom prst="rect">
            <a:avLst/>
          </a:prstGeom>
          <a:ln>
            <a:solidFill>
              <a:schemeClr val="tx1"/>
            </a:solidFill>
          </a:ln>
          <a:effectLst>
            <a:outerShdw blurRad="50800" dist="38100" dir="2700000" algn="tl" rotWithShape="0">
              <a:prstClr val="black">
                <a:alpha val="40000"/>
              </a:prstClr>
            </a:outerShdw>
          </a:effectLst>
        </p:spPr>
      </p:pic>
      <p:pic>
        <p:nvPicPr>
          <p:cNvPr id="30" name="Picture 2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095993" y="6261602"/>
            <a:ext cx="914400" cy="914400"/>
          </a:xfrm>
          <a:prstGeom prst="rect">
            <a:avLst/>
          </a:prstGeom>
          <a:ln>
            <a:solidFill>
              <a:schemeClr val="tx1"/>
            </a:solidFill>
          </a:ln>
          <a:effectLst>
            <a:outerShdw blurRad="50800" dist="38100" dir="2700000" algn="tl" rotWithShape="0">
              <a:prstClr val="black">
                <a:alpha val="40000"/>
              </a:prstClr>
            </a:outerShdw>
          </a:effectLst>
        </p:spPr>
      </p:pic>
      <p:pic>
        <p:nvPicPr>
          <p:cNvPr id="31" name="Picture 3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105041" y="7232848"/>
            <a:ext cx="914400" cy="914400"/>
          </a:xfrm>
          <a:prstGeom prst="rect">
            <a:avLst/>
          </a:prstGeom>
          <a:ln>
            <a:solidFill>
              <a:schemeClr val="tx1"/>
            </a:solidFill>
          </a:ln>
          <a:effectLst>
            <a:outerShdw blurRad="50800" dist="38100" dir="2700000" algn="tl" rotWithShape="0">
              <a:prstClr val="black">
                <a:alpha val="40000"/>
              </a:prstClr>
            </a:outerShdw>
          </a:effectLst>
        </p:spPr>
      </p:pic>
      <p:pic>
        <p:nvPicPr>
          <p:cNvPr id="32" name="Picture 3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105041" y="6261602"/>
            <a:ext cx="914400" cy="914400"/>
          </a:xfrm>
          <a:prstGeom prst="rect">
            <a:avLst/>
          </a:prstGeom>
          <a:ln>
            <a:solidFill>
              <a:schemeClr val="tx1"/>
            </a:solidFill>
          </a:ln>
          <a:effectLst>
            <a:outerShdw blurRad="50800" dist="38100" dir="2700000" algn="tl" rotWithShape="0">
              <a:prstClr val="black">
                <a:alpha val="40000"/>
              </a:prstClr>
            </a:outerShdw>
          </a:effectLst>
        </p:spPr>
      </p:pic>
      <mc:AlternateContent xmlns:mc="http://schemas.openxmlformats.org/markup-compatibility/2006" xmlns:a14="http://schemas.microsoft.com/office/drawing/2010/main">
        <mc:Choice Requires="a14">
          <p:sp>
            <p:nvSpPr>
              <p:cNvPr id="33" name="TextBox 32"/>
              <p:cNvSpPr txBox="1"/>
              <p:nvPr/>
            </p:nvSpPr>
            <p:spPr>
              <a:xfrm>
                <a:off x="6163072" y="5700717"/>
                <a:ext cx="1974323" cy="646331"/>
              </a:xfrm>
              <a:prstGeom prst="rect">
                <a:avLst/>
              </a:prstGeom>
              <a:noFill/>
            </p:spPr>
            <p:txBody>
              <a:bodyPr wrap="none" rtlCol="0">
                <a:spAutoFit/>
              </a:bodyPr>
              <a:lstStyle/>
              <a:p>
                <a:r>
                  <a:rPr lang="en-US" sz="3600" dirty="0" smtClean="0"/>
                  <a:t>Model </a:t>
                </a:r>
                <a14:m>
                  <m:oMath xmlns:m="http://schemas.openxmlformats.org/officeDocument/2006/math">
                    <m:sSub>
                      <m:sSubPr>
                        <m:ctrlPr>
                          <a:rPr lang="en-US" sz="3600" b="0" i="1" dirty="0" smtClean="0">
                            <a:solidFill>
                              <a:srgbClr val="FF0000"/>
                            </a:solidFill>
                            <a:latin typeface="Cambria Math" panose="02040503050406030204" pitchFamily="18" charset="0"/>
                          </a:rPr>
                        </m:ctrlPr>
                      </m:sSubPr>
                      <m:e>
                        <m:r>
                          <a:rPr lang="en-US" sz="3600" i="1" dirty="0" smtClean="0">
                            <a:solidFill>
                              <a:srgbClr val="FF0000"/>
                            </a:solidFill>
                            <a:latin typeface="Cambria Math" panose="02040503050406030204" pitchFamily="18" charset="0"/>
                          </a:rPr>
                          <m:t>𝑔</m:t>
                        </m:r>
                      </m:e>
                      <m:sub>
                        <m:r>
                          <a:rPr lang="en-US" sz="3600" b="0" i="1" dirty="0" smtClean="0">
                            <a:solidFill>
                              <a:srgbClr val="FF0000"/>
                            </a:solidFill>
                            <a:latin typeface="Cambria Math" panose="02040503050406030204" pitchFamily="18" charset="0"/>
                          </a:rPr>
                          <m:t>1</m:t>
                        </m:r>
                      </m:sub>
                    </m:sSub>
                  </m:oMath>
                </a14:m>
                <a:endParaRPr lang="en-US" sz="3600" dirty="0">
                  <a:solidFill>
                    <a:srgbClr val="FF0000"/>
                  </a:solidFill>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6163072" y="5700717"/>
                <a:ext cx="1974323" cy="646331"/>
              </a:xfrm>
              <a:prstGeom prst="rect">
                <a:avLst/>
              </a:prstGeom>
              <a:blipFill rotWithShape="0">
                <a:blip r:embed="rId18"/>
                <a:stretch>
                  <a:fillRect l="-9259" t="-14151" b="-34906"/>
                </a:stretch>
              </a:blipFill>
            </p:spPr>
            <p:txBody>
              <a:bodyPr/>
              <a:lstStyle/>
              <a:p>
                <a:r>
                  <a:rPr lang="en-US">
                    <a:noFill/>
                  </a:rPr>
                  <a:t> </a:t>
                </a:r>
              </a:p>
            </p:txBody>
          </p:sp>
        </mc:Fallback>
      </mc:AlternateContent>
      <p:sp>
        <p:nvSpPr>
          <p:cNvPr id="34" name="Plus 33"/>
          <p:cNvSpPr/>
          <p:nvPr/>
        </p:nvSpPr>
        <p:spPr>
          <a:xfrm>
            <a:off x="5442992" y="6922336"/>
            <a:ext cx="548640" cy="548640"/>
          </a:xfrm>
          <a:prstGeom prst="mathPl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cs typeface="Times New Roman" panose="02020603050405020304" pitchFamily="18" charset="0"/>
            </a:endParaRPr>
          </a:p>
        </p:txBody>
      </p:sp>
      <p:sp>
        <p:nvSpPr>
          <p:cNvPr id="40" name="TextBox 39"/>
          <p:cNvSpPr txBox="1"/>
          <p:nvPr/>
        </p:nvSpPr>
        <p:spPr>
          <a:xfrm>
            <a:off x="873344" y="2681563"/>
            <a:ext cx="3045621" cy="830997"/>
          </a:xfrm>
          <a:prstGeom prst="rect">
            <a:avLst/>
          </a:prstGeom>
          <a:noFill/>
        </p:spPr>
        <p:txBody>
          <a:bodyPr wrap="square" rtlCol="0">
            <a:spAutoFit/>
          </a:bodyPr>
          <a:lstStyle/>
          <a:p>
            <a:pPr algn="ctr"/>
            <a:r>
              <a:rPr lang="en-US" sz="4800" i="1" dirty="0" smtClean="0"/>
              <a:t>Retraining</a:t>
            </a:r>
            <a:endParaRPr lang="en-US" sz="4800" i="1" dirty="0"/>
          </a:p>
        </p:txBody>
      </p:sp>
    </p:spTree>
    <p:extLst>
      <p:ext uri="{BB962C8B-B14F-4D97-AF65-F5344CB8AC3E}">
        <p14:creationId xmlns:p14="http://schemas.microsoft.com/office/powerpoint/2010/main" val="23261897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1141" y="-63096"/>
            <a:ext cx="13167360" cy="1371600"/>
          </a:xfrm>
        </p:spPr>
        <p:txBody>
          <a:bodyPr>
            <a:normAutofit/>
          </a:bodyPr>
          <a:lstStyle/>
          <a:p>
            <a:r>
              <a:rPr lang="en-US" dirty="0" smtClean="0">
                <a:latin typeface="Times New Roman" panose="02020603050405020304" pitchFamily="18" charset="0"/>
                <a:cs typeface="Times New Roman" panose="02020603050405020304" pitchFamily="18" charset="0"/>
              </a:rPr>
              <a:t>Adversarial Training</a:t>
            </a:r>
            <a:endParaRPr lang="en-US" dirty="0"/>
          </a:p>
        </p:txBody>
      </p:sp>
      <mc:AlternateContent xmlns:mc="http://schemas.openxmlformats.org/markup-compatibility/2006" xmlns:a14="http://schemas.microsoft.com/office/drawing/2010/main">
        <mc:Choice Requires="a14">
          <p:sp>
            <p:nvSpPr>
              <p:cNvPr id="5" name="Rounded Rectangle 4"/>
              <p:cNvSpPr/>
              <p:nvPr/>
            </p:nvSpPr>
            <p:spPr>
              <a:xfrm>
                <a:off x="4290864" y="1725461"/>
                <a:ext cx="2918748" cy="2743200"/>
              </a:xfrm>
              <a:prstGeom prst="roundRect">
                <a:avLst/>
              </a:prstGeom>
              <a:no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dirty="0" smtClean="0">
                    <a:solidFill>
                      <a:schemeClr val="tx1"/>
                    </a:solidFill>
                    <a:latin typeface="+mj-lt"/>
                    <a:cs typeface="Times New Roman" panose="02020603050405020304" pitchFamily="18" charset="0"/>
                  </a:rPr>
                  <a:t>Realism Classifier</a:t>
                </a:r>
              </a:p>
              <a:p>
                <a:pPr algn="ctr"/>
                <a14:m>
                  <m:oMathPara xmlns:m="http://schemas.openxmlformats.org/officeDocument/2006/math">
                    <m:oMathParaPr>
                      <m:jc m:val="centerGroup"/>
                    </m:oMathParaPr>
                    <m:oMath xmlns:m="http://schemas.openxmlformats.org/officeDocument/2006/math">
                      <m:r>
                        <a:rPr lang="en-US" sz="4800" i="1" dirty="0" smtClean="0">
                          <a:solidFill>
                            <a:srgbClr val="FF0000"/>
                          </a:solidFill>
                          <a:latin typeface="Cambria Math"/>
                          <a:cs typeface="Times New Roman" panose="02020603050405020304" pitchFamily="18" charset="0"/>
                        </a:rPr>
                        <m:t>𝐶𝑁</m:t>
                      </m:r>
                      <m:sSub>
                        <m:sSubPr>
                          <m:ctrlPr>
                            <a:rPr lang="en-US" sz="4800" b="0" i="1" dirty="0" smtClean="0">
                              <a:solidFill>
                                <a:srgbClr val="FF0000"/>
                              </a:solidFill>
                              <a:latin typeface="Cambria Math" panose="02040503050406030204" pitchFamily="18" charset="0"/>
                              <a:cs typeface="Times New Roman" panose="02020603050405020304" pitchFamily="18" charset="0"/>
                            </a:rPr>
                          </m:ctrlPr>
                        </m:sSubPr>
                        <m:e>
                          <m:r>
                            <a:rPr lang="en-US" sz="4800" i="1" dirty="0" smtClean="0">
                              <a:solidFill>
                                <a:srgbClr val="FF0000"/>
                              </a:solidFill>
                              <a:latin typeface="Cambria Math"/>
                              <a:cs typeface="Times New Roman" panose="02020603050405020304" pitchFamily="18" charset="0"/>
                            </a:rPr>
                            <m:t>𝑁</m:t>
                          </m:r>
                        </m:e>
                        <m:sub>
                          <m:r>
                            <a:rPr lang="en-US" sz="4800" b="0" i="1" dirty="0" smtClean="0">
                              <a:solidFill>
                                <a:srgbClr val="FF0000"/>
                              </a:solidFill>
                              <a:latin typeface="Cambria Math" panose="02040503050406030204" pitchFamily="18" charset="0"/>
                              <a:cs typeface="Times New Roman" panose="02020603050405020304" pitchFamily="18" charset="0"/>
                            </a:rPr>
                            <m:t>3</m:t>
                          </m:r>
                        </m:sub>
                      </m:sSub>
                    </m:oMath>
                  </m:oMathPara>
                </a14:m>
                <a:endParaRPr lang="en-US" sz="4800" dirty="0">
                  <a:solidFill>
                    <a:schemeClr val="tx1"/>
                  </a:solidFill>
                  <a:latin typeface="+mj-lt"/>
                  <a:cs typeface="Times New Roman" panose="02020603050405020304" pitchFamily="18" charset="0"/>
                </a:endParaRPr>
              </a:p>
            </p:txBody>
          </p:sp>
        </mc:Choice>
        <mc:Fallback xmlns="">
          <p:sp>
            <p:nvSpPr>
              <p:cNvPr id="5" name="Rounded Rectangle 4"/>
              <p:cNvSpPr>
                <a:spLocks noRot="1" noChangeAspect="1" noMove="1" noResize="1" noEditPoints="1" noAdjustHandles="1" noChangeArrowheads="1" noChangeShapeType="1" noTextEdit="1"/>
              </p:cNvSpPr>
              <p:nvPr/>
            </p:nvSpPr>
            <p:spPr>
              <a:xfrm>
                <a:off x="4290864" y="1725461"/>
                <a:ext cx="2918748" cy="2743200"/>
              </a:xfrm>
              <a:prstGeom prst="roundRect">
                <a:avLst/>
              </a:prstGeom>
              <a:blipFill rotWithShape="0">
                <a:blip r:embed="rId3"/>
                <a:stretch>
                  <a:fillRect l="-414"/>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ounded Rectangle 5"/>
              <p:cNvSpPr/>
              <p:nvPr/>
            </p:nvSpPr>
            <p:spPr>
              <a:xfrm>
                <a:off x="11563672" y="1725461"/>
                <a:ext cx="2907593" cy="2743200"/>
              </a:xfrm>
              <a:prstGeom prst="roundRect">
                <a:avLst/>
              </a:prstGeom>
              <a:no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dirty="0" smtClean="0">
                    <a:solidFill>
                      <a:schemeClr val="tx1"/>
                    </a:solidFill>
                    <a:latin typeface="+mj-lt"/>
                    <a:cs typeface="Times New Roman" panose="02020603050405020304" pitchFamily="18" charset="0"/>
                  </a:rPr>
                  <a:t>Image Editing Model </a:t>
                </a:r>
                <a14:m>
                  <m:oMath xmlns:m="http://schemas.openxmlformats.org/officeDocument/2006/math">
                    <m:sSub>
                      <m:sSubPr>
                        <m:ctrlPr>
                          <a:rPr lang="en-US" sz="4800" b="0" i="1" dirty="0" smtClean="0">
                            <a:solidFill>
                              <a:srgbClr val="FF0000"/>
                            </a:solidFill>
                            <a:latin typeface="Cambria Math" panose="02040503050406030204" pitchFamily="18" charset="0"/>
                            <a:cs typeface="Times New Roman" panose="02020603050405020304" pitchFamily="18" charset="0"/>
                          </a:rPr>
                        </m:ctrlPr>
                      </m:sSubPr>
                      <m:e>
                        <m:r>
                          <a:rPr lang="en-US" sz="4800" i="1" dirty="0" smtClean="0">
                            <a:solidFill>
                              <a:srgbClr val="FF0000"/>
                            </a:solidFill>
                            <a:latin typeface="Cambria Math"/>
                            <a:cs typeface="Times New Roman" panose="02020603050405020304" pitchFamily="18" charset="0"/>
                          </a:rPr>
                          <m:t>𝑔</m:t>
                        </m:r>
                      </m:e>
                      <m:sub>
                        <m:r>
                          <a:rPr lang="en-US" sz="4800" b="0" i="1" dirty="0" smtClean="0">
                            <a:solidFill>
                              <a:srgbClr val="FF0000"/>
                            </a:solidFill>
                            <a:latin typeface="Cambria Math" panose="02040503050406030204" pitchFamily="18" charset="0"/>
                            <a:cs typeface="Times New Roman" panose="02020603050405020304" pitchFamily="18" charset="0"/>
                          </a:rPr>
                          <m:t>3</m:t>
                        </m:r>
                      </m:sub>
                    </m:sSub>
                  </m:oMath>
                </a14:m>
                <a:endParaRPr lang="en-US" sz="4800" dirty="0">
                  <a:solidFill>
                    <a:schemeClr val="tx1"/>
                  </a:solidFill>
                  <a:latin typeface="+mj-lt"/>
                  <a:cs typeface="Times New Roman" panose="02020603050405020304" pitchFamily="18" charset="0"/>
                </a:endParaRPr>
              </a:p>
            </p:txBody>
          </p:sp>
        </mc:Choice>
        <mc:Fallback xmlns="">
          <p:sp>
            <p:nvSpPr>
              <p:cNvPr id="6" name="Rounded Rectangle 5"/>
              <p:cNvSpPr>
                <a:spLocks noRot="1" noChangeAspect="1" noMove="1" noResize="1" noEditPoints="1" noAdjustHandles="1" noChangeArrowheads="1" noChangeShapeType="1" noTextEdit="1"/>
              </p:cNvSpPr>
              <p:nvPr/>
            </p:nvSpPr>
            <p:spPr>
              <a:xfrm>
                <a:off x="11563672" y="1725461"/>
                <a:ext cx="2907593" cy="2743200"/>
              </a:xfrm>
              <a:prstGeom prst="roundRect">
                <a:avLst/>
              </a:prstGeom>
              <a:blipFill rotWithShape="0">
                <a:blip r:embed="rId4"/>
                <a:stretch>
                  <a:fillRect l="-3326" b="-3304"/>
                </a:stretch>
              </a:blipFill>
              <a:ln>
                <a:solidFill>
                  <a:schemeClr val="tx1"/>
                </a:solidFill>
              </a:ln>
            </p:spPr>
            <p:txBody>
              <a:bodyPr/>
              <a:lstStyle/>
              <a:p>
                <a:r>
                  <a:rPr lang="en-US">
                    <a:noFill/>
                  </a:rPr>
                  <a:t> </a:t>
                </a:r>
              </a:p>
            </p:txBody>
          </p:sp>
        </mc:Fallback>
      </mc:AlternateContent>
      <p:grpSp>
        <p:nvGrpSpPr>
          <p:cNvPr id="16" name="Group 15"/>
          <p:cNvGrpSpPr/>
          <p:nvPr/>
        </p:nvGrpSpPr>
        <p:grpSpPr>
          <a:xfrm>
            <a:off x="7835408" y="442392"/>
            <a:ext cx="3254869" cy="2892006"/>
            <a:chOff x="5891192" y="1761721"/>
            <a:chExt cx="3254869" cy="2892006"/>
          </a:xfrm>
        </p:grpSpPr>
        <p:sp>
          <p:nvSpPr>
            <p:cNvPr id="10" name="Bent Arrow 9"/>
            <p:cNvSpPr/>
            <p:nvPr/>
          </p:nvSpPr>
          <p:spPr>
            <a:xfrm rot="2899464">
              <a:off x="6072624" y="1580289"/>
              <a:ext cx="2892006" cy="3254869"/>
            </a:xfrm>
            <a:prstGeom prst="bentArrow">
              <a:avLst>
                <a:gd name="adj1" fmla="val 14963"/>
                <a:gd name="adj2" fmla="val 15605"/>
                <a:gd name="adj3" fmla="val 25000"/>
                <a:gd name="adj4" fmla="val 75000"/>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ndParaRPr>
            </a:p>
          </p:txBody>
        </p:sp>
        <p:sp>
          <p:nvSpPr>
            <p:cNvPr id="14" name="Title 1"/>
            <p:cNvSpPr txBox="1">
              <a:spLocks/>
            </p:cNvSpPr>
            <p:nvPr/>
          </p:nvSpPr>
          <p:spPr>
            <a:xfrm>
              <a:off x="6163072" y="3189646"/>
              <a:ext cx="2304256" cy="547037"/>
            </a:xfrm>
            <a:prstGeom prst="rect">
              <a:avLst/>
            </a:prstGeom>
          </p:spPr>
          <p:txBody>
            <a:bodyPr vert="horz" lIns="146304" tIns="73152" rIns="146304" bIns="73152" rtlCol="0" anchor="ctr">
              <a:no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r>
                <a:rPr lang="en-US" sz="4000" i="1" dirty="0" smtClean="0">
                  <a:cs typeface="Times New Roman" pitchFamily="18" charset="0"/>
                </a:rPr>
                <a:t>Classify</a:t>
              </a:r>
              <a:endParaRPr lang="en-US" sz="4000" i="1" dirty="0">
                <a:cs typeface="Times New Roman" pitchFamily="18" charset="0"/>
              </a:endParaRPr>
            </a:p>
          </p:txBody>
        </p:sp>
      </p:grpSp>
      <p:grpSp>
        <p:nvGrpSpPr>
          <p:cNvPr id="17" name="Group 16"/>
          <p:cNvGrpSpPr/>
          <p:nvPr/>
        </p:nvGrpSpPr>
        <p:grpSpPr>
          <a:xfrm>
            <a:off x="7720780" y="2859724"/>
            <a:ext cx="3254869" cy="2892006"/>
            <a:chOff x="5776564" y="4179053"/>
            <a:chExt cx="3254869" cy="2892006"/>
          </a:xfrm>
        </p:grpSpPr>
        <p:sp>
          <p:nvSpPr>
            <p:cNvPr id="12" name="Bent Arrow 11"/>
            <p:cNvSpPr/>
            <p:nvPr/>
          </p:nvSpPr>
          <p:spPr>
            <a:xfrm rot="13699464">
              <a:off x="5957996" y="3997621"/>
              <a:ext cx="2892006" cy="3254869"/>
            </a:xfrm>
            <a:prstGeom prst="bentArrow">
              <a:avLst>
                <a:gd name="adj1" fmla="val 14963"/>
                <a:gd name="adj2" fmla="val 15605"/>
                <a:gd name="adj3" fmla="val 25000"/>
                <a:gd name="adj4" fmla="val 75000"/>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ndParaRPr>
            </a:p>
          </p:txBody>
        </p:sp>
        <p:sp>
          <p:nvSpPr>
            <p:cNvPr id="15" name="Title 1"/>
            <p:cNvSpPr txBox="1">
              <a:spLocks/>
            </p:cNvSpPr>
            <p:nvPr/>
          </p:nvSpPr>
          <p:spPr>
            <a:xfrm>
              <a:off x="6315472" y="5369876"/>
              <a:ext cx="2304256" cy="547037"/>
            </a:xfrm>
            <a:prstGeom prst="rect">
              <a:avLst/>
            </a:prstGeom>
          </p:spPr>
          <p:txBody>
            <a:bodyPr vert="horz" lIns="146304" tIns="73152" rIns="146304" bIns="73152" rtlCol="0" anchor="ctr">
              <a:no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r>
                <a:rPr lang="en-US" sz="4000" i="1" dirty="0" smtClean="0">
                  <a:cs typeface="Times New Roman" pitchFamily="18" charset="0"/>
                </a:rPr>
                <a:t>Improve</a:t>
              </a:r>
              <a:endParaRPr lang="en-US" sz="4000" i="1" dirty="0">
                <a:cs typeface="Times New Roman" pitchFamily="18" charset="0"/>
              </a:endParaRPr>
            </a:p>
          </p:txBody>
        </p:sp>
      </p:grpSp>
      <p:grpSp>
        <p:nvGrpSpPr>
          <p:cNvPr id="13" name="Group 12"/>
          <p:cNvGrpSpPr/>
          <p:nvPr/>
        </p:nvGrpSpPr>
        <p:grpSpPr>
          <a:xfrm>
            <a:off x="873344" y="6261602"/>
            <a:ext cx="1905352" cy="1885646"/>
            <a:chOff x="690464" y="5901562"/>
            <a:chExt cx="1905352" cy="1885646"/>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81416" y="6872808"/>
              <a:ext cx="914400" cy="914400"/>
            </a:xfrm>
            <a:prstGeom prst="rect">
              <a:avLst/>
            </a:prstGeom>
            <a:ln>
              <a:solidFill>
                <a:schemeClr val="tx1"/>
              </a:solidFill>
            </a:ln>
            <a:effectLst>
              <a:outerShdw blurRad="50800" dist="38100" dir="2700000" algn="tl" rotWithShape="0">
                <a:prstClr val="black">
                  <a:alpha val="40000"/>
                </a:prstClr>
              </a:outerShdw>
            </a:effectLst>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81416" y="5901562"/>
              <a:ext cx="914400" cy="914400"/>
            </a:xfrm>
            <a:prstGeom prst="rect">
              <a:avLst/>
            </a:prstGeom>
            <a:ln>
              <a:solidFill>
                <a:schemeClr val="tx1"/>
              </a:solidFill>
            </a:ln>
            <a:effectLst>
              <a:outerShdw blurRad="50800" dist="38100" dir="2700000" algn="tl" rotWithShape="0">
                <a:prstClr val="black">
                  <a:alpha val="40000"/>
                </a:prstClr>
              </a:outerShdw>
            </a:effectLst>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0464" y="6872808"/>
              <a:ext cx="914400" cy="914400"/>
            </a:xfrm>
            <a:prstGeom prst="rect">
              <a:avLst/>
            </a:prstGeom>
            <a:ln>
              <a:solidFill>
                <a:schemeClr val="tx1"/>
              </a:solidFill>
            </a:ln>
            <a:effectLst>
              <a:outerShdw blurRad="50800" dist="38100" dir="2700000" algn="tl" rotWithShape="0">
                <a:prstClr val="black">
                  <a:alpha val="40000"/>
                </a:prstClr>
              </a:outerShdw>
            </a:effectLst>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0464" y="5901562"/>
              <a:ext cx="914400" cy="914400"/>
            </a:xfrm>
            <a:prstGeom prst="rect">
              <a:avLst/>
            </a:prstGeom>
            <a:ln>
              <a:solidFill>
                <a:schemeClr val="tx1"/>
              </a:solidFill>
            </a:ln>
            <a:effectLst>
              <a:outerShdw blurRad="50800" dist="38100" dir="2700000" algn="tl" rotWithShape="0">
                <a:prstClr val="black">
                  <a:alpha val="40000"/>
                </a:prstClr>
              </a:outerShdw>
            </a:effectLst>
          </p:spPr>
        </p:pic>
      </p:grpSp>
      <p:cxnSp>
        <p:nvCxnSpPr>
          <p:cNvPr id="20" name="Straight Connector 19"/>
          <p:cNvCxnSpPr/>
          <p:nvPr/>
        </p:nvCxnSpPr>
        <p:spPr>
          <a:xfrm>
            <a:off x="3013530" y="6203032"/>
            <a:ext cx="0" cy="1965960"/>
          </a:xfrm>
          <a:prstGeom prst="line">
            <a:avLst/>
          </a:prstGeom>
          <a:ln w="76200">
            <a:solidFill>
              <a:srgbClr val="FF0000"/>
            </a:solidFill>
            <a:prstDash val="sys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3364010" y="6261602"/>
            <a:ext cx="1905352" cy="1885646"/>
            <a:chOff x="3364010" y="6261602"/>
            <a:chExt cx="1905352" cy="1885646"/>
          </a:xfrm>
        </p:grpSpPr>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54962" y="7232848"/>
              <a:ext cx="914400" cy="914400"/>
            </a:xfrm>
            <a:prstGeom prst="rect">
              <a:avLst/>
            </a:prstGeom>
            <a:ln>
              <a:solidFill>
                <a:schemeClr val="tx1"/>
              </a:solidFill>
            </a:ln>
            <a:effectLst>
              <a:outerShdw blurRad="50800" dist="38100" dir="2700000" algn="tl" rotWithShape="0">
                <a:prstClr val="black">
                  <a:alpha val="40000"/>
                </a:prstClr>
              </a:outerShdw>
            </a:effectLst>
          </p:spPr>
        </p:pic>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54962" y="6261602"/>
              <a:ext cx="914400" cy="914400"/>
            </a:xfrm>
            <a:prstGeom prst="rect">
              <a:avLst/>
            </a:prstGeom>
            <a:ln>
              <a:solidFill>
                <a:schemeClr val="tx1"/>
              </a:solidFill>
            </a:ln>
            <a:effectLst>
              <a:outerShdw blurRad="50800" dist="38100" dir="2700000" algn="tl" rotWithShape="0">
                <a:prstClr val="black">
                  <a:alpha val="40000"/>
                </a:prstClr>
              </a:outerShdw>
            </a:effectLst>
          </p:spPr>
        </p:pic>
        <p:pic>
          <p:nvPicPr>
            <p:cNvPr id="24" name="Picture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64010" y="7232848"/>
              <a:ext cx="914400" cy="914400"/>
            </a:xfrm>
            <a:prstGeom prst="rect">
              <a:avLst/>
            </a:prstGeom>
            <a:ln>
              <a:solidFill>
                <a:schemeClr val="tx1"/>
              </a:solidFill>
            </a:ln>
            <a:effectLst>
              <a:outerShdw blurRad="50800" dist="38100" dir="2700000" algn="tl" rotWithShape="0">
                <a:prstClr val="black">
                  <a:alpha val="40000"/>
                </a:prstClr>
              </a:outerShdw>
            </a:effectLst>
          </p:spPr>
        </p:pic>
        <p:pic>
          <p:nvPicPr>
            <p:cNvPr id="25" name="Picture 2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64010" y="6261602"/>
              <a:ext cx="914400" cy="914400"/>
            </a:xfrm>
            <a:prstGeom prst="rect">
              <a:avLst/>
            </a:prstGeom>
            <a:ln>
              <a:solidFill>
                <a:schemeClr val="tx1"/>
              </a:solidFill>
            </a:ln>
            <a:effectLst>
              <a:outerShdw blurRad="50800" dist="38100" dir="2700000" algn="tl" rotWithShape="0">
                <a:prstClr val="black">
                  <a:alpha val="40000"/>
                </a:prstClr>
              </a:outerShdw>
            </a:effectLst>
          </p:spPr>
        </p:pic>
      </p:grpSp>
      <p:sp>
        <p:nvSpPr>
          <p:cNvPr id="26" name="TextBox 25"/>
          <p:cNvSpPr txBox="1"/>
          <p:nvPr/>
        </p:nvSpPr>
        <p:spPr>
          <a:xfrm>
            <a:off x="1039266" y="5700717"/>
            <a:ext cx="1573508" cy="646331"/>
          </a:xfrm>
          <a:prstGeom prst="rect">
            <a:avLst/>
          </a:prstGeom>
          <a:noFill/>
        </p:spPr>
        <p:txBody>
          <a:bodyPr wrap="none" rtlCol="0">
            <a:spAutoFit/>
          </a:bodyPr>
          <a:lstStyle/>
          <a:p>
            <a:r>
              <a:rPr lang="en-US" sz="3600" dirty="0" smtClean="0"/>
              <a:t>Natural</a:t>
            </a:r>
            <a:endParaRPr lang="en-US" sz="3600" dirty="0"/>
          </a:p>
        </p:txBody>
      </p:sp>
      <p:sp>
        <p:nvSpPr>
          <p:cNvPr id="27" name="TextBox 26"/>
          <p:cNvSpPr txBox="1"/>
          <p:nvPr/>
        </p:nvSpPr>
        <p:spPr>
          <a:xfrm>
            <a:off x="3138736" y="5700717"/>
            <a:ext cx="2355901" cy="646331"/>
          </a:xfrm>
          <a:prstGeom prst="rect">
            <a:avLst/>
          </a:prstGeom>
          <a:noFill/>
        </p:spPr>
        <p:txBody>
          <a:bodyPr wrap="none" rtlCol="0">
            <a:spAutoFit/>
          </a:bodyPr>
          <a:lstStyle/>
          <a:p>
            <a:r>
              <a:rPr lang="en-US" sz="3600" dirty="0" smtClean="0"/>
              <a:t>Cut-n-Paste</a:t>
            </a:r>
            <a:endParaRPr lang="en-US" sz="3600" dirty="0"/>
          </a:p>
        </p:txBody>
      </p:sp>
      <mc:AlternateContent xmlns:mc="http://schemas.openxmlformats.org/markup-compatibility/2006" xmlns:a14="http://schemas.microsoft.com/office/drawing/2010/main">
        <mc:Choice Requires="a14">
          <p:sp>
            <p:nvSpPr>
              <p:cNvPr id="29" name="TextBox 28"/>
              <p:cNvSpPr txBox="1"/>
              <p:nvPr/>
            </p:nvSpPr>
            <p:spPr>
              <a:xfrm>
                <a:off x="2304522" y="5274336"/>
                <a:ext cx="1428724"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solidFill>
                            <a:srgbClr val="FF0000"/>
                          </a:solidFill>
                          <a:latin typeface="Cambria Math" panose="02040503050406030204" pitchFamily="18" charset="0"/>
                        </a:rPr>
                        <m:t>𝐶𝑁</m:t>
                      </m:r>
                      <m:sSub>
                        <m:sSubPr>
                          <m:ctrlPr>
                            <a:rPr lang="en-US" sz="3600" b="0" i="1" smtClean="0">
                              <a:solidFill>
                                <a:srgbClr val="FF0000"/>
                              </a:solidFill>
                              <a:latin typeface="Cambria Math" panose="02040503050406030204" pitchFamily="18" charset="0"/>
                            </a:rPr>
                          </m:ctrlPr>
                        </m:sSubPr>
                        <m:e>
                          <m:r>
                            <a:rPr lang="en-US" sz="3600" b="0" i="1" smtClean="0">
                              <a:solidFill>
                                <a:srgbClr val="FF0000"/>
                              </a:solidFill>
                              <a:latin typeface="Cambria Math" panose="02040503050406030204" pitchFamily="18" charset="0"/>
                            </a:rPr>
                            <m:t>𝑁</m:t>
                          </m:r>
                        </m:e>
                        <m:sub>
                          <m:r>
                            <a:rPr lang="en-US" sz="3600" b="0" i="1" smtClean="0">
                              <a:solidFill>
                                <a:srgbClr val="FF0000"/>
                              </a:solidFill>
                              <a:latin typeface="Cambria Math" panose="02040503050406030204" pitchFamily="18" charset="0"/>
                            </a:rPr>
                            <m:t>3</m:t>
                          </m:r>
                        </m:sub>
                      </m:sSub>
                    </m:oMath>
                  </m:oMathPara>
                </a14:m>
                <a:endParaRPr lang="en-US" sz="3600" dirty="0">
                  <a:solidFill>
                    <a:srgbClr val="FF0000"/>
                  </a:solidFill>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2304522" y="5274336"/>
                <a:ext cx="1428724" cy="646331"/>
              </a:xfrm>
              <a:prstGeom prst="rect">
                <a:avLst/>
              </a:prstGeom>
              <a:blipFill rotWithShape="0">
                <a:blip r:embed="rId13"/>
                <a:stretch>
                  <a:fillRect/>
                </a:stretch>
              </a:blipFill>
            </p:spPr>
            <p:txBody>
              <a:bodyPr/>
              <a:lstStyle/>
              <a:p>
                <a:r>
                  <a:rPr lang="en-US">
                    <a:noFill/>
                  </a:rPr>
                  <a:t> </a:t>
                </a:r>
              </a:p>
            </p:txBody>
          </p:sp>
        </mc:Fallback>
      </mc:AlternateContent>
      <p:pic>
        <p:nvPicPr>
          <p:cNvPr id="28" name="Picture 2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095993" y="7232848"/>
            <a:ext cx="914400" cy="914400"/>
          </a:xfrm>
          <a:prstGeom prst="rect">
            <a:avLst/>
          </a:prstGeom>
          <a:ln>
            <a:solidFill>
              <a:schemeClr val="tx1"/>
            </a:solidFill>
          </a:ln>
          <a:effectLst>
            <a:outerShdw blurRad="50800" dist="38100" dir="2700000" algn="tl" rotWithShape="0">
              <a:prstClr val="black">
                <a:alpha val="40000"/>
              </a:prstClr>
            </a:outerShdw>
          </a:effectLst>
        </p:spPr>
      </p:pic>
      <p:pic>
        <p:nvPicPr>
          <p:cNvPr id="30" name="Picture 2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095993" y="6261602"/>
            <a:ext cx="914400" cy="914400"/>
          </a:xfrm>
          <a:prstGeom prst="rect">
            <a:avLst/>
          </a:prstGeom>
          <a:ln>
            <a:solidFill>
              <a:schemeClr val="tx1"/>
            </a:solidFill>
          </a:ln>
          <a:effectLst>
            <a:outerShdw blurRad="50800" dist="38100" dir="2700000" algn="tl" rotWithShape="0">
              <a:prstClr val="black">
                <a:alpha val="40000"/>
              </a:prstClr>
            </a:outerShdw>
          </a:effectLst>
        </p:spPr>
      </p:pic>
      <p:pic>
        <p:nvPicPr>
          <p:cNvPr id="31" name="Picture 3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105041" y="7232848"/>
            <a:ext cx="914400" cy="914400"/>
          </a:xfrm>
          <a:prstGeom prst="rect">
            <a:avLst/>
          </a:prstGeom>
          <a:ln>
            <a:solidFill>
              <a:schemeClr val="tx1"/>
            </a:solidFill>
          </a:ln>
          <a:effectLst>
            <a:outerShdw blurRad="50800" dist="38100" dir="2700000" algn="tl" rotWithShape="0">
              <a:prstClr val="black">
                <a:alpha val="40000"/>
              </a:prstClr>
            </a:outerShdw>
          </a:effectLst>
        </p:spPr>
      </p:pic>
      <p:pic>
        <p:nvPicPr>
          <p:cNvPr id="32" name="Picture 3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105041" y="6261602"/>
            <a:ext cx="914400" cy="914400"/>
          </a:xfrm>
          <a:prstGeom prst="rect">
            <a:avLst/>
          </a:prstGeom>
          <a:ln>
            <a:solidFill>
              <a:schemeClr val="tx1"/>
            </a:solidFill>
          </a:ln>
          <a:effectLst>
            <a:outerShdw blurRad="50800" dist="38100" dir="2700000" algn="tl" rotWithShape="0">
              <a:prstClr val="black">
                <a:alpha val="40000"/>
              </a:prstClr>
            </a:outerShdw>
          </a:effectLst>
        </p:spPr>
      </p:pic>
      <mc:AlternateContent xmlns:mc="http://schemas.openxmlformats.org/markup-compatibility/2006" xmlns:a14="http://schemas.microsoft.com/office/drawing/2010/main">
        <mc:Choice Requires="a14">
          <p:sp>
            <p:nvSpPr>
              <p:cNvPr id="33" name="TextBox 32"/>
              <p:cNvSpPr txBox="1"/>
              <p:nvPr/>
            </p:nvSpPr>
            <p:spPr>
              <a:xfrm>
                <a:off x="6163072" y="5700717"/>
                <a:ext cx="1974323" cy="646331"/>
              </a:xfrm>
              <a:prstGeom prst="rect">
                <a:avLst/>
              </a:prstGeom>
              <a:noFill/>
            </p:spPr>
            <p:txBody>
              <a:bodyPr wrap="none" rtlCol="0">
                <a:spAutoFit/>
              </a:bodyPr>
              <a:lstStyle/>
              <a:p>
                <a:r>
                  <a:rPr lang="en-US" sz="3600" dirty="0" smtClean="0"/>
                  <a:t>Model </a:t>
                </a:r>
                <a14:m>
                  <m:oMath xmlns:m="http://schemas.openxmlformats.org/officeDocument/2006/math">
                    <m:sSub>
                      <m:sSubPr>
                        <m:ctrlPr>
                          <a:rPr lang="en-US" sz="3600" b="0" i="1" dirty="0" smtClean="0">
                            <a:solidFill>
                              <a:srgbClr val="FF0000"/>
                            </a:solidFill>
                            <a:latin typeface="Cambria Math" panose="02040503050406030204" pitchFamily="18" charset="0"/>
                          </a:rPr>
                        </m:ctrlPr>
                      </m:sSubPr>
                      <m:e>
                        <m:r>
                          <a:rPr lang="en-US" sz="3600" i="1" dirty="0" smtClean="0">
                            <a:solidFill>
                              <a:srgbClr val="FF0000"/>
                            </a:solidFill>
                            <a:latin typeface="Cambria Math" panose="02040503050406030204" pitchFamily="18" charset="0"/>
                          </a:rPr>
                          <m:t>𝑔</m:t>
                        </m:r>
                      </m:e>
                      <m:sub>
                        <m:r>
                          <a:rPr lang="en-US" sz="3600" b="0" i="1" dirty="0" smtClean="0">
                            <a:solidFill>
                              <a:srgbClr val="FF0000"/>
                            </a:solidFill>
                            <a:latin typeface="Cambria Math" panose="02040503050406030204" pitchFamily="18" charset="0"/>
                          </a:rPr>
                          <m:t>1</m:t>
                        </m:r>
                      </m:sub>
                    </m:sSub>
                  </m:oMath>
                </a14:m>
                <a:endParaRPr lang="en-US" sz="3600" dirty="0">
                  <a:solidFill>
                    <a:srgbClr val="FF0000"/>
                  </a:solidFill>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6163072" y="5700717"/>
                <a:ext cx="1974323" cy="646331"/>
              </a:xfrm>
              <a:prstGeom prst="rect">
                <a:avLst/>
              </a:prstGeom>
              <a:blipFill rotWithShape="0">
                <a:blip r:embed="rId18"/>
                <a:stretch>
                  <a:fillRect l="-9259" t="-14151" b="-34906"/>
                </a:stretch>
              </a:blipFill>
            </p:spPr>
            <p:txBody>
              <a:bodyPr/>
              <a:lstStyle/>
              <a:p>
                <a:r>
                  <a:rPr lang="en-US">
                    <a:noFill/>
                  </a:rPr>
                  <a:t> </a:t>
                </a:r>
              </a:p>
            </p:txBody>
          </p:sp>
        </mc:Fallback>
      </mc:AlternateContent>
      <p:sp>
        <p:nvSpPr>
          <p:cNvPr id="34" name="Plus 33"/>
          <p:cNvSpPr/>
          <p:nvPr/>
        </p:nvSpPr>
        <p:spPr>
          <a:xfrm>
            <a:off x="5442992" y="6922336"/>
            <a:ext cx="548640" cy="548640"/>
          </a:xfrm>
          <a:prstGeom prst="mathPl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cs typeface="Times New Roman" panose="02020603050405020304" pitchFamily="18" charset="0"/>
            </a:endParaRPr>
          </a:p>
        </p:txBody>
      </p:sp>
      <p:sp>
        <p:nvSpPr>
          <p:cNvPr id="35" name="TextBox 34"/>
          <p:cNvSpPr txBox="1"/>
          <p:nvPr/>
        </p:nvSpPr>
        <p:spPr>
          <a:xfrm>
            <a:off x="873344" y="2681563"/>
            <a:ext cx="3045621" cy="830997"/>
          </a:xfrm>
          <a:prstGeom prst="rect">
            <a:avLst/>
          </a:prstGeom>
          <a:noFill/>
        </p:spPr>
        <p:txBody>
          <a:bodyPr wrap="square" rtlCol="0">
            <a:spAutoFit/>
          </a:bodyPr>
          <a:lstStyle/>
          <a:p>
            <a:pPr algn="ctr"/>
            <a:r>
              <a:rPr lang="en-US" sz="4800" i="1" dirty="0" smtClean="0"/>
              <a:t>Retraining</a:t>
            </a:r>
            <a:endParaRPr lang="en-US" sz="4800" i="1" dirty="0"/>
          </a:p>
        </p:txBody>
      </p:sp>
      <p:pic>
        <p:nvPicPr>
          <p:cNvPr id="36" name="Picture 3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946206" y="7231107"/>
            <a:ext cx="914400" cy="914400"/>
          </a:xfrm>
          <a:prstGeom prst="rect">
            <a:avLst/>
          </a:prstGeom>
          <a:ln>
            <a:solidFill>
              <a:schemeClr val="tx1"/>
            </a:solidFill>
          </a:ln>
          <a:effectLst>
            <a:outerShdw blurRad="50800" dist="38100" dir="2700000" algn="tl" rotWithShape="0">
              <a:prstClr val="black">
                <a:alpha val="40000"/>
              </a:prstClr>
            </a:outerShdw>
          </a:effectLst>
        </p:spPr>
      </p:pic>
      <p:pic>
        <p:nvPicPr>
          <p:cNvPr id="37" name="Picture 3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946206" y="6259861"/>
            <a:ext cx="914400" cy="914400"/>
          </a:xfrm>
          <a:prstGeom prst="rect">
            <a:avLst/>
          </a:prstGeom>
          <a:ln>
            <a:solidFill>
              <a:schemeClr val="tx1"/>
            </a:solidFill>
          </a:ln>
          <a:effectLst>
            <a:outerShdw blurRad="50800" dist="38100" dir="2700000" algn="tl" rotWithShape="0">
              <a:prstClr val="black">
                <a:alpha val="40000"/>
              </a:prstClr>
            </a:outerShdw>
          </a:effectLst>
        </p:spPr>
      </p:pic>
      <p:pic>
        <p:nvPicPr>
          <p:cNvPr id="38" name="Picture 3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955254" y="7231107"/>
            <a:ext cx="914400" cy="914400"/>
          </a:xfrm>
          <a:prstGeom prst="rect">
            <a:avLst/>
          </a:prstGeom>
          <a:ln>
            <a:solidFill>
              <a:schemeClr val="tx1"/>
            </a:solidFill>
          </a:ln>
          <a:effectLst>
            <a:outerShdw blurRad="50800" dist="38100" dir="2700000" algn="tl" rotWithShape="0">
              <a:prstClr val="black">
                <a:alpha val="40000"/>
              </a:prstClr>
            </a:outerShdw>
          </a:effectLst>
        </p:spPr>
      </p:pic>
      <p:pic>
        <p:nvPicPr>
          <p:cNvPr id="39" name="Picture 38"/>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955254" y="6259861"/>
            <a:ext cx="914400" cy="914400"/>
          </a:xfrm>
          <a:prstGeom prst="rect">
            <a:avLst/>
          </a:prstGeom>
          <a:ln>
            <a:solidFill>
              <a:schemeClr val="tx1"/>
            </a:solidFill>
          </a:ln>
          <a:effectLst>
            <a:outerShdw blurRad="50800" dist="38100" dir="2700000" algn="tl" rotWithShape="0">
              <a:prstClr val="black">
                <a:alpha val="40000"/>
              </a:prstClr>
            </a:outerShdw>
          </a:effectLst>
        </p:spPr>
      </p:pic>
      <mc:AlternateContent xmlns:mc="http://schemas.openxmlformats.org/markup-compatibility/2006" xmlns:a14="http://schemas.microsoft.com/office/drawing/2010/main">
        <mc:Choice Requires="a14">
          <p:sp>
            <p:nvSpPr>
              <p:cNvPr id="40" name="TextBox 39"/>
              <p:cNvSpPr txBox="1"/>
              <p:nvPr/>
            </p:nvSpPr>
            <p:spPr>
              <a:xfrm>
                <a:off x="9013285" y="5700717"/>
                <a:ext cx="1985031" cy="646331"/>
              </a:xfrm>
              <a:prstGeom prst="rect">
                <a:avLst/>
              </a:prstGeom>
              <a:noFill/>
            </p:spPr>
            <p:txBody>
              <a:bodyPr wrap="none" rtlCol="0">
                <a:spAutoFit/>
              </a:bodyPr>
              <a:lstStyle/>
              <a:p>
                <a:r>
                  <a:rPr lang="en-US" sz="3600" dirty="0" smtClean="0"/>
                  <a:t>Model </a:t>
                </a:r>
                <a14:m>
                  <m:oMath xmlns:m="http://schemas.openxmlformats.org/officeDocument/2006/math">
                    <m:sSub>
                      <m:sSubPr>
                        <m:ctrlPr>
                          <a:rPr lang="en-US" sz="3600" b="0" i="1" dirty="0" smtClean="0">
                            <a:solidFill>
                              <a:srgbClr val="FF0000"/>
                            </a:solidFill>
                            <a:latin typeface="Cambria Math" panose="02040503050406030204" pitchFamily="18" charset="0"/>
                          </a:rPr>
                        </m:ctrlPr>
                      </m:sSubPr>
                      <m:e>
                        <m:r>
                          <a:rPr lang="en-US" sz="3600" i="1" dirty="0" smtClean="0">
                            <a:solidFill>
                              <a:srgbClr val="FF0000"/>
                            </a:solidFill>
                            <a:latin typeface="Cambria Math" panose="02040503050406030204" pitchFamily="18" charset="0"/>
                          </a:rPr>
                          <m:t>𝑔</m:t>
                        </m:r>
                      </m:e>
                      <m:sub>
                        <m:r>
                          <a:rPr lang="en-US" sz="3600" b="0" i="1" dirty="0" smtClean="0">
                            <a:solidFill>
                              <a:srgbClr val="FF0000"/>
                            </a:solidFill>
                            <a:latin typeface="Cambria Math" panose="02040503050406030204" pitchFamily="18" charset="0"/>
                          </a:rPr>
                          <m:t>2</m:t>
                        </m:r>
                      </m:sub>
                    </m:sSub>
                  </m:oMath>
                </a14:m>
                <a:endParaRPr lang="en-US" sz="3600" dirty="0">
                  <a:solidFill>
                    <a:srgbClr val="FF0000"/>
                  </a:solidFill>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9013285" y="5700717"/>
                <a:ext cx="1985031" cy="646331"/>
              </a:xfrm>
              <a:prstGeom prst="rect">
                <a:avLst/>
              </a:prstGeom>
              <a:blipFill rotWithShape="0">
                <a:blip r:embed="rId23"/>
                <a:stretch>
                  <a:fillRect l="-9538" t="-14151" b="-34906"/>
                </a:stretch>
              </a:blipFill>
            </p:spPr>
            <p:txBody>
              <a:bodyPr/>
              <a:lstStyle/>
              <a:p>
                <a:r>
                  <a:rPr lang="en-US">
                    <a:noFill/>
                  </a:rPr>
                  <a:t> </a:t>
                </a:r>
              </a:p>
            </p:txBody>
          </p:sp>
        </mc:Fallback>
      </mc:AlternateContent>
      <p:sp>
        <p:nvSpPr>
          <p:cNvPr id="41" name="Plus 40"/>
          <p:cNvSpPr/>
          <p:nvPr/>
        </p:nvSpPr>
        <p:spPr>
          <a:xfrm>
            <a:off x="8293205" y="6920595"/>
            <a:ext cx="548640" cy="548640"/>
          </a:xfrm>
          <a:prstGeom prst="mathPl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cs typeface="Times New Roman" panose="02020603050405020304" pitchFamily="18" charset="0"/>
            </a:endParaRPr>
          </a:p>
        </p:txBody>
      </p:sp>
      <p:sp>
        <p:nvSpPr>
          <p:cNvPr id="42" name="Plus 41"/>
          <p:cNvSpPr/>
          <p:nvPr/>
        </p:nvSpPr>
        <p:spPr>
          <a:xfrm>
            <a:off x="11087040" y="6923112"/>
            <a:ext cx="548640" cy="548640"/>
          </a:xfrm>
          <a:prstGeom prst="mathPl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cs typeface="Times New Roman" panose="02020603050405020304" pitchFamily="18" charset="0"/>
            </a:endParaRPr>
          </a:p>
        </p:txBody>
      </p:sp>
      <p:grpSp>
        <p:nvGrpSpPr>
          <p:cNvPr id="43" name="Group 42"/>
          <p:cNvGrpSpPr/>
          <p:nvPr/>
        </p:nvGrpSpPr>
        <p:grpSpPr>
          <a:xfrm>
            <a:off x="12009261" y="7078462"/>
            <a:ext cx="1097280" cy="164592"/>
            <a:chOff x="10250428" y="2508736"/>
            <a:chExt cx="560885" cy="87923"/>
          </a:xfrm>
          <a:solidFill>
            <a:schemeClr val="tx1"/>
          </a:solidFill>
        </p:grpSpPr>
        <p:sp>
          <p:nvSpPr>
            <p:cNvPr id="44" name="Oval 43"/>
            <p:cNvSpPr>
              <a:spLocks noChangeAspect="1"/>
            </p:cNvSpPr>
            <p:nvPr/>
          </p:nvSpPr>
          <p:spPr>
            <a:xfrm>
              <a:off x="10250428" y="2508736"/>
              <a:ext cx="87923" cy="87923"/>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a:solidFill>
                  <a:srgbClr val="FF0000"/>
                </a:solidFill>
              </a:endParaRPr>
            </a:p>
          </p:txBody>
        </p:sp>
        <p:sp>
          <p:nvSpPr>
            <p:cNvPr id="45" name="Oval 44"/>
            <p:cNvSpPr>
              <a:spLocks noChangeAspect="1"/>
            </p:cNvSpPr>
            <p:nvPr/>
          </p:nvSpPr>
          <p:spPr>
            <a:xfrm>
              <a:off x="10486909" y="2508736"/>
              <a:ext cx="87923" cy="87923"/>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a:solidFill>
                  <a:srgbClr val="FF0000"/>
                </a:solidFill>
              </a:endParaRPr>
            </a:p>
          </p:txBody>
        </p:sp>
        <p:sp>
          <p:nvSpPr>
            <p:cNvPr id="46" name="Oval 45"/>
            <p:cNvSpPr>
              <a:spLocks noChangeAspect="1"/>
            </p:cNvSpPr>
            <p:nvPr/>
          </p:nvSpPr>
          <p:spPr>
            <a:xfrm>
              <a:off x="10723390" y="2508736"/>
              <a:ext cx="87923" cy="87923"/>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a:solidFill>
                  <a:srgbClr val="FF0000"/>
                </a:solidFill>
              </a:endParaRPr>
            </a:p>
          </p:txBody>
        </p:sp>
      </p:grpSp>
    </p:spTree>
    <p:extLst>
      <p:ext uri="{BB962C8B-B14F-4D97-AF65-F5344CB8AC3E}">
        <p14:creationId xmlns:p14="http://schemas.microsoft.com/office/powerpoint/2010/main" val="80444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640471" y="4507767"/>
            <a:ext cx="3657599" cy="2744909"/>
          </a:xfrm>
          <a:prstGeom prst="rect">
            <a:avLst/>
          </a:prstGeom>
          <a:ln>
            <a:solidFill>
              <a:schemeClr val="tx1"/>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7587" y="446804"/>
            <a:ext cx="3657600" cy="2744909"/>
          </a:xfrm>
          <a:prstGeom prst="rect">
            <a:avLst/>
          </a:prstGeom>
          <a:ln>
            <a:solidFill>
              <a:schemeClr val="tx1"/>
            </a:solidFill>
          </a:ln>
          <a:effectLst>
            <a:outerShdw blurRad="50800" dist="38100" dir="2700000" algn="tl" rotWithShape="0">
              <a:prstClr val="black">
                <a:alpha val="40000"/>
              </a:prstClr>
            </a:outerShdw>
          </a:effec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40471" y="446804"/>
            <a:ext cx="3657600" cy="2744909"/>
          </a:xfrm>
          <a:prstGeom prst="rect">
            <a:avLst/>
          </a:prstGeom>
          <a:ln>
            <a:solidFill>
              <a:schemeClr val="tx1"/>
            </a:solidFill>
          </a:ln>
          <a:effectLst>
            <a:outerShdw blurRad="50800" dist="38100" dir="2700000" algn="tl" rotWithShape="0">
              <a:prstClr val="black">
                <a:alpha val="40000"/>
              </a:prstClr>
            </a:outerShdw>
          </a:effectLst>
        </p:spPr>
      </p:pic>
      <p:pic>
        <p:nvPicPr>
          <p:cNvPr id="7" name="Picture 6"/>
          <p:cNvPicPr>
            <a:picLocks/>
          </p:cNvPicPr>
          <p:nvPr/>
        </p:nvPicPr>
        <p:blipFill>
          <a:blip r:embed="rId7">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296669" y="2603937"/>
            <a:ext cx="3657600" cy="2743200"/>
          </a:xfrm>
          <a:prstGeom prst="rect">
            <a:avLst/>
          </a:prstGeom>
          <a:ln>
            <a:solidFill>
              <a:schemeClr val="tx1"/>
            </a:solidFill>
          </a:ln>
          <a:effectLst>
            <a:outerShdw blurRad="50800" dist="38100" dir="2700000" algn="tl" rotWithShape="0">
              <a:prstClr val="black">
                <a:alpha val="40000"/>
              </a:prstClr>
            </a:outerShdw>
          </a:effectLst>
        </p:spPr>
      </p:pic>
      <p:sp>
        <p:nvSpPr>
          <p:cNvPr id="8" name="Right Arrow 7"/>
          <p:cNvSpPr/>
          <p:nvPr/>
        </p:nvSpPr>
        <p:spPr>
          <a:xfrm>
            <a:off x="4683750" y="1627369"/>
            <a:ext cx="573435" cy="3837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cs typeface="Times New Roman" panose="02020603050405020304" pitchFamily="18" charset="0"/>
            </a:endParaRPr>
          </a:p>
        </p:txBody>
      </p:sp>
      <p:sp>
        <p:nvSpPr>
          <p:cNvPr id="10" name="TextBox 9"/>
          <p:cNvSpPr txBox="1"/>
          <p:nvPr/>
        </p:nvSpPr>
        <p:spPr>
          <a:xfrm>
            <a:off x="4329443" y="2191570"/>
            <a:ext cx="1316771" cy="1200329"/>
          </a:xfrm>
          <a:prstGeom prst="rect">
            <a:avLst/>
          </a:prstGeom>
          <a:noFill/>
        </p:spPr>
        <p:txBody>
          <a:bodyPr wrap="none" rtlCol="0">
            <a:spAutoFit/>
          </a:bodyPr>
          <a:lstStyle/>
          <a:p>
            <a:pPr algn="ctr"/>
            <a:r>
              <a:rPr lang="en-US" sz="2400" dirty="0" smtClean="0">
                <a:latin typeface="+mj-lt"/>
                <a:cs typeface="Times New Roman" panose="02020603050405020304" pitchFamily="18" charset="0"/>
              </a:rPr>
              <a:t>Scale</a:t>
            </a:r>
          </a:p>
          <a:p>
            <a:pPr algn="ctr"/>
            <a:r>
              <a:rPr lang="en-US" sz="2400" dirty="0" smtClean="0">
                <a:latin typeface="+mj-lt"/>
                <a:cs typeface="Times New Roman" panose="02020603050405020304" pitchFamily="18" charset="0"/>
              </a:rPr>
              <a:t>Translate</a:t>
            </a:r>
          </a:p>
          <a:p>
            <a:pPr algn="ctr"/>
            <a:r>
              <a:rPr lang="en-US" sz="2400" dirty="0" smtClean="0">
                <a:latin typeface="+mj-lt"/>
                <a:cs typeface="Times New Roman" panose="02020603050405020304" pitchFamily="18" charset="0"/>
              </a:rPr>
              <a:t>Masking</a:t>
            </a:r>
            <a:endParaRPr lang="en-US" sz="2400" dirty="0">
              <a:latin typeface="+mj-lt"/>
              <a:cs typeface="Times New Roman" panose="02020603050405020304" pitchFamily="18" charset="0"/>
            </a:endParaRPr>
          </a:p>
        </p:txBody>
      </p:sp>
      <p:sp>
        <p:nvSpPr>
          <p:cNvPr id="11" name="Plus 10"/>
          <p:cNvSpPr/>
          <p:nvPr/>
        </p:nvSpPr>
        <p:spPr>
          <a:xfrm>
            <a:off x="7096094" y="3606208"/>
            <a:ext cx="746354" cy="749808"/>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cs typeface="Times New Roman" panose="02020603050405020304" pitchFamily="18" charset="0"/>
            </a:endParaRPr>
          </a:p>
        </p:txBody>
      </p:sp>
      <p:sp>
        <p:nvSpPr>
          <p:cNvPr id="15" name="Equal 14"/>
          <p:cNvSpPr/>
          <p:nvPr/>
        </p:nvSpPr>
        <p:spPr>
          <a:xfrm>
            <a:off x="9489840" y="3743773"/>
            <a:ext cx="711200" cy="474679"/>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cs typeface="Times New Roman" panose="02020603050405020304" pitchFamily="18" charset="0"/>
            </a:endParaRPr>
          </a:p>
        </p:txBody>
      </p:sp>
      <p:sp>
        <p:nvSpPr>
          <p:cNvPr id="16" name="TextBox 15"/>
          <p:cNvSpPr txBox="1"/>
          <p:nvPr/>
        </p:nvSpPr>
        <p:spPr>
          <a:xfrm>
            <a:off x="935479" y="3226768"/>
            <a:ext cx="3141822" cy="461665"/>
          </a:xfrm>
          <a:prstGeom prst="rect">
            <a:avLst/>
          </a:prstGeom>
          <a:noFill/>
        </p:spPr>
        <p:txBody>
          <a:bodyPr wrap="none" rtlCol="0">
            <a:spAutoFit/>
          </a:bodyPr>
          <a:lstStyle/>
          <a:p>
            <a:pPr algn="ctr"/>
            <a:r>
              <a:rPr lang="en-US" sz="2400" dirty="0" smtClean="0">
                <a:latin typeface="+mj-lt"/>
                <a:cs typeface="Times New Roman" panose="02020603050405020304" pitchFamily="18" charset="0"/>
              </a:rPr>
              <a:t>(a) Foreground Object F</a:t>
            </a:r>
            <a:endParaRPr lang="en-US" sz="2400" dirty="0">
              <a:latin typeface="+mj-lt"/>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8" name="TextBox 17"/>
              <p:cNvSpPr txBox="1"/>
              <p:nvPr/>
            </p:nvSpPr>
            <p:spPr>
              <a:xfrm>
                <a:off x="5658782" y="7321132"/>
                <a:ext cx="3620991" cy="461665"/>
              </a:xfrm>
              <a:prstGeom prst="rect">
                <a:avLst/>
              </a:prstGeom>
              <a:noFill/>
            </p:spPr>
            <p:txBody>
              <a:bodyPr wrap="none" rtlCol="0">
                <a:spAutoFit/>
              </a:bodyPr>
              <a:lstStyle/>
              <a:p>
                <a:pPr algn="ctr"/>
                <a:r>
                  <a:rPr lang="en-US" sz="2400" dirty="0" smtClean="0">
                    <a:latin typeface="+mj-lt"/>
                    <a:cs typeface="Times New Roman" panose="02020603050405020304" pitchFamily="18" charset="0"/>
                  </a:rPr>
                  <a:t>(d) Background </a:t>
                </a:r>
                <a14:m>
                  <m:oMath xmlns:m="http://schemas.openxmlformats.org/officeDocument/2006/math">
                    <m:r>
                      <a:rPr lang="en-US" sz="2400" b="0" i="1" smtClean="0">
                        <a:latin typeface="Cambria Math"/>
                        <a:cs typeface="Times New Roman" panose="02020603050405020304" pitchFamily="18" charset="0"/>
                      </a:rPr>
                      <m:t>𝐵</m:t>
                    </m:r>
                    <m:r>
                      <a:rPr lang="en-US" sz="2400" b="0" i="1" smtClean="0">
                        <a:latin typeface="Cambria Math"/>
                        <a:cs typeface="Times New Roman" panose="02020603050405020304" pitchFamily="18" charset="0"/>
                      </a:rPr>
                      <m:t>⋅(1−</m:t>
                    </m:r>
                    <m:r>
                      <a:rPr lang="en-US" sz="2400" b="0" i="1" smtClean="0">
                        <a:latin typeface="Cambria Math"/>
                        <a:cs typeface="Times New Roman" panose="02020603050405020304" pitchFamily="18" charset="0"/>
                      </a:rPr>
                      <m:t>𝛼</m:t>
                    </m:r>
                    <m:r>
                      <a:rPr lang="en-US" sz="2400" b="0" i="1" smtClean="0">
                        <a:latin typeface="Cambria Math"/>
                        <a:cs typeface="Times New Roman" panose="02020603050405020304" pitchFamily="18" charset="0"/>
                      </a:rPr>
                      <m:t>)</m:t>
                    </m:r>
                  </m:oMath>
                </a14:m>
                <a:endParaRPr lang="en-US" sz="2400" dirty="0">
                  <a:latin typeface="+mj-lt"/>
                  <a:cs typeface="Times New Roman" panose="02020603050405020304" pitchFamily="18"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5658782" y="7321132"/>
                <a:ext cx="3620991" cy="461665"/>
              </a:xfrm>
              <a:prstGeom prst="rect">
                <a:avLst/>
              </a:prstGeom>
              <a:blipFill rotWithShape="1">
                <a:blip r:embed="rId9"/>
                <a:stretch>
                  <a:fillRect l="-1178"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10574179" y="5427425"/>
                <a:ext cx="3102580" cy="496674"/>
              </a:xfrm>
              <a:prstGeom prst="rect">
                <a:avLst/>
              </a:prstGeom>
              <a:noFill/>
            </p:spPr>
            <p:txBody>
              <a:bodyPr wrap="none" rtlCol="0">
                <a:spAutoFit/>
              </a:bodyPr>
              <a:lstStyle/>
              <a:p>
                <a:pPr algn="ctr"/>
                <a:r>
                  <a:rPr lang="en-US" sz="2400" dirty="0" smtClean="0">
                    <a:latin typeface="+mj-lt"/>
                    <a:cs typeface="Times New Roman" panose="02020603050405020304" pitchFamily="18" charset="0"/>
                  </a:rPr>
                  <a:t>(e) Image Composite </a:t>
                </a:r>
                <a14:m>
                  <m:oMath xmlns:m="http://schemas.openxmlformats.org/officeDocument/2006/math">
                    <m:sSub>
                      <m:sSubPr>
                        <m:ctrlPr>
                          <a:rPr lang="en-US" sz="2400" b="0" i="1" smtClean="0">
                            <a:latin typeface="Cambria Math" panose="02040503050406030204" pitchFamily="18" charset="0"/>
                            <a:cs typeface="Times New Roman" panose="02020603050405020304" pitchFamily="18" charset="0"/>
                          </a:rPr>
                        </m:ctrlPr>
                      </m:sSubPr>
                      <m:e>
                        <m:r>
                          <a:rPr lang="en-US" sz="2400" b="0" i="1" smtClean="0">
                            <a:latin typeface="Cambria Math"/>
                            <a:cs typeface="Times New Roman" panose="02020603050405020304" pitchFamily="18" charset="0"/>
                          </a:rPr>
                          <m:t>𝐼</m:t>
                        </m:r>
                      </m:e>
                      <m:sub>
                        <m:r>
                          <a:rPr lang="en-US" sz="2400" b="0" i="1" smtClean="0">
                            <a:latin typeface="Cambria Math"/>
                            <a:cs typeface="Times New Roman" panose="02020603050405020304" pitchFamily="18" charset="0"/>
                          </a:rPr>
                          <m:t>𝑔</m:t>
                        </m:r>
                      </m:sub>
                    </m:sSub>
                  </m:oMath>
                </a14:m>
                <a:endParaRPr lang="en-US" sz="2400" dirty="0">
                  <a:latin typeface="+mj-lt"/>
                  <a:cs typeface="Times New Roman" panose="02020603050405020304" pitchFamily="18"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10574179" y="5427425"/>
                <a:ext cx="3102580" cy="496674"/>
              </a:xfrm>
              <a:prstGeom prst="rect">
                <a:avLst/>
              </a:prstGeom>
              <a:blipFill rotWithShape="1">
                <a:blip r:embed="rId10"/>
                <a:stretch>
                  <a:fillRect l="-2750" t="-8537" b="-207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5681220" y="3226768"/>
                <a:ext cx="3576107" cy="461665"/>
              </a:xfrm>
              <a:prstGeom prst="rect">
                <a:avLst/>
              </a:prstGeom>
              <a:noFill/>
            </p:spPr>
            <p:txBody>
              <a:bodyPr wrap="none" rtlCol="0">
                <a:spAutoFit/>
              </a:bodyPr>
              <a:lstStyle/>
              <a:p>
                <a:pPr algn="ctr"/>
                <a:r>
                  <a:rPr lang="en-US" sz="2400" dirty="0" smtClean="0">
                    <a:latin typeface="+mj-lt"/>
                    <a:cs typeface="Times New Roman" panose="02020603050405020304" pitchFamily="18" charset="0"/>
                  </a:rPr>
                  <a:t>(b) Segmented Object </a:t>
                </a:r>
                <a14:m>
                  <m:oMath xmlns:m="http://schemas.openxmlformats.org/officeDocument/2006/math">
                    <m:r>
                      <a:rPr lang="en-US" sz="2400" b="0" i="1" smtClean="0">
                        <a:latin typeface="Cambria Math"/>
                        <a:cs typeface="Times New Roman" panose="02020603050405020304" pitchFamily="18" charset="0"/>
                      </a:rPr>
                      <m:t>𝐹</m:t>
                    </m:r>
                    <m:r>
                      <a:rPr lang="en-US" sz="2400" b="0" i="1" smtClean="0">
                        <a:latin typeface="Cambria Math"/>
                        <a:cs typeface="Times New Roman" panose="02020603050405020304" pitchFamily="18" charset="0"/>
                      </a:rPr>
                      <m:t>⋅</m:t>
                    </m:r>
                    <m:r>
                      <a:rPr lang="en-US" sz="2400" b="0" i="1" smtClean="0">
                        <a:latin typeface="Cambria Math"/>
                        <a:cs typeface="Times New Roman" panose="02020603050405020304" pitchFamily="18" charset="0"/>
                      </a:rPr>
                      <m:t>𝛼</m:t>
                    </m:r>
                  </m:oMath>
                </a14:m>
                <a:endParaRPr lang="en-US" sz="2400" dirty="0">
                  <a:latin typeface="+mj-lt"/>
                  <a:cs typeface="Times New Roman" panose="02020603050405020304" pitchFamily="18"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5681220" y="3226768"/>
                <a:ext cx="3576107" cy="461665"/>
              </a:xfrm>
              <a:prstGeom prst="rect">
                <a:avLst/>
              </a:prstGeom>
              <a:blipFill rotWithShape="1">
                <a:blip r:embed="rId11"/>
                <a:stretch>
                  <a:fillRect l="-2215" t="-10526" b="-28947"/>
                </a:stretch>
              </a:blipFill>
            </p:spPr>
            <p:txBody>
              <a:bodyPr/>
              <a:lstStyle/>
              <a:p>
                <a:r>
                  <a:rPr lang="en-US">
                    <a:noFill/>
                  </a:rPr>
                  <a:t> </a:t>
                </a:r>
              </a:p>
            </p:txBody>
          </p:sp>
        </mc:Fallback>
      </mc:AlternateContent>
    </p:spTree>
    <p:extLst>
      <p:ext uri="{BB962C8B-B14F-4D97-AF65-F5344CB8AC3E}">
        <p14:creationId xmlns:p14="http://schemas.microsoft.com/office/powerpoint/2010/main" val="17740372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r>
                  <a:rPr lang="en-US" dirty="0" smtClean="0">
                    <a:cs typeface="Times New Roman" panose="02020603050405020304" pitchFamily="18" charset="0"/>
                  </a:rPr>
                  <a:t>With Adversarial Training (no </a:t>
                </a:r>
                <a14:m>
                  <m:oMath xmlns:m="http://schemas.openxmlformats.org/officeDocument/2006/math">
                    <m:sSub>
                      <m:sSubPr>
                        <m:ctrlPr>
                          <a:rPr lang="en-US" b="0"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𝐸</m:t>
                        </m:r>
                      </m:e>
                      <m:sub>
                        <m:r>
                          <a:rPr lang="en-US" b="0" i="1" smtClean="0">
                            <a:latin typeface="Cambria Math" panose="02040503050406030204" pitchFamily="18" charset="0"/>
                            <a:cs typeface="Times New Roman" panose="02020603050405020304" pitchFamily="18" charset="0"/>
                          </a:rPr>
                          <m:t>𝑟𝑒𝑔</m:t>
                        </m:r>
                      </m:sub>
                    </m:sSub>
                  </m:oMath>
                </a14:m>
                <a:r>
                  <a:rPr lang="en-US" dirty="0" smtClean="0">
                    <a:cs typeface="Times New Roman" panose="02020603050405020304" pitchFamily="18" charset="0"/>
                  </a:rPr>
                  <a:t>)</a:t>
                </a:r>
                <a:endParaRPr lang="en-US" dirty="0">
                  <a:cs typeface="Times New Roman" panose="02020603050405020304" pitchFamily="18" charset="0"/>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l="-1944" t="-10667" r="-1944" b="-25778"/>
                </a:stretch>
              </a:blipFill>
            </p:spPr>
            <p:txBody>
              <a:bodyPr/>
              <a:lstStyle/>
              <a:p>
                <a:r>
                  <a:rPr lang="en-US">
                    <a:noFill/>
                  </a:rPr>
                  <a:t> </a:t>
                </a:r>
              </a:p>
            </p:txBody>
          </p:sp>
        </mc:Fallback>
      </mc:AlternateContent>
      <p:sp>
        <p:nvSpPr>
          <p:cNvPr id="24" name="TextBox 23"/>
          <p:cNvSpPr txBox="1"/>
          <p:nvPr/>
        </p:nvSpPr>
        <p:spPr>
          <a:xfrm>
            <a:off x="3397017" y="6996861"/>
            <a:ext cx="2369046" cy="646331"/>
          </a:xfrm>
          <a:prstGeom prst="rect">
            <a:avLst/>
          </a:prstGeom>
          <a:noFill/>
        </p:spPr>
        <p:txBody>
          <a:bodyPr wrap="none" rtlCol="0">
            <a:spAutoFit/>
          </a:bodyPr>
          <a:lstStyle/>
          <a:p>
            <a:pPr algn="ctr"/>
            <a:r>
              <a:rPr lang="en-US" sz="3600" dirty="0" smtClean="0">
                <a:latin typeface="+mj-lt"/>
                <a:cs typeface="Times New Roman" panose="02020603050405020304" pitchFamily="18" charset="0"/>
              </a:rPr>
              <a:t>Cut-n-paste</a:t>
            </a:r>
          </a:p>
        </p:txBody>
      </p:sp>
      <p:sp>
        <p:nvSpPr>
          <p:cNvPr id="25" name="TextBox 24"/>
          <p:cNvSpPr txBox="1"/>
          <p:nvPr/>
        </p:nvSpPr>
        <p:spPr>
          <a:xfrm>
            <a:off x="6134011" y="6996861"/>
            <a:ext cx="2131225" cy="646331"/>
          </a:xfrm>
          <a:prstGeom prst="rect">
            <a:avLst/>
          </a:prstGeom>
          <a:noFill/>
        </p:spPr>
        <p:txBody>
          <a:bodyPr wrap="none" rtlCol="0">
            <a:spAutoFit/>
          </a:bodyPr>
          <a:lstStyle/>
          <a:p>
            <a:pPr algn="ctr"/>
            <a:r>
              <a:rPr lang="en-US" sz="3600" dirty="0" smtClean="0">
                <a:latin typeface="+mj-lt"/>
                <a:cs typeface="Times New Roman" panose="02020603050405020304" pitchFamily="18" charset="0"/>
              </a:rPr>
              <a:t>Iteration 1</a:t>
            </a:r>
          </a:p>
        </p:txBody>
      </p:sp>
      <p:sp>
        <p:nvSpPr>
          <p:cNvPr id="26" name="TextBox 25"/>
          <p:cNvSpPr txBox="1"/>
          <p:nvPr/>
        </p:nvSpPr>
        <p:spPr>
          <a:xfrm>
            <a:off x="8590343" y="6996861"/>
            <a:ext cx="2131225" cy="646331"/>
          </a:xfrm>
          <a:prstGeom prst="rect">
            <a:avLst/>
          </a:prstGeom>
          <a:noFill/>
        </p:spPr>
        <p:txBody>
          <a:bodyPr wrap="none" rtlCol="0">
            <a:spAutoFit/>
          </a:bodyPr>
          <a:lstStyle/>
          <a:p>
            <a:pPr algn="ctr"/>
            <a:r>
              <a:rPr lang="en-US" sz="3600" dirty="0" smtClean="0">
                <a:latin typeface="+mj-lt"/>
                <a:cs typeface="Times New Roman" panose="02020603050405020304" pitchFamily="18" charset="0"/>
              </a:rPr>
              <a:t>Iteration 2</a:t>
            </a:r>
          </a:p>
        </p:txBody>
      </p:sp>
      <p:sp>
        <p:nvSpPr>
          <p:cNvPr id="27" name="TextBox 26"/>
          <p:cNvSpPr txBox="1"/>
          <p:nvPr/>
        </p:nvSpPr>
        <p:spPr>
          <a:xfrm>
            <a:off x="11135718" y="6996861"/>
            <a:ext cx="2131225" cy="646331"/>
          </a:xfrm>
          <a:prstGeom prst="rect">
            <a:avLst/>
          </a:prstGeom>
          <a:noFill/>
        </p:spPr>
        <p:txBody>
          <a:bodyPr wrap="none" rtlCol="0">
            <a:spAutoFit/>
          </a:bodyPr>
          <a:lstStyle/>
          <a:p>
            <a:pPr algn="ctr"/>
            <a:r>
              <a:rPr lang="en-US" sz="3600" dirty="0" smtClean="0">
                <a:latin typeface="+mj-lt"/>
                <a:cs typeface="Times New Roman" panose="02020603050405020304" pitchFamily="18" charset="0"/>
              </a:rPr>
              <a:t>Iteration 3</a:t>
            </a:r>
          </a:p>
        </p:txBody>
      </p:sp>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1567" y="4457493"/>
            <a:ext cx="2438400" cy="2438400"/>
          </a:xfrm>
          <a:prstGeom prst="rect">
            <a:avLst/>
          </a:prstGeom>
          <a:ln>
            <a:solidFill>
              <a:schemeClr val="tx1"/>
            </a:solidFill>
          </a:ln>
          <a:effectLst>
            <a:outerShdw blurRad="50800" dist="38100" dir="2700000" algn="tl" rotWithShape="0">
              <a:prstClr val="black">
                <a:alpha val="40000"/>
              </a:prstClr>
            </a:outerShdw>
          </a:effectLst>
        </p:spPr>
      </p:pic>
      <p:pic>
        <p:nvPicPr>
          <p:cNvPr id="35" name="Picture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8374" y="4457493"/>
            <a:ext cx="2438400" cy="2438400"/>
          </a:xfrm>
          <a:prstGeom prst="rect">
            <a:avLst/>
          </a:prstGeom>
          <a:ln>
            <a:solidFill>
              <a:schemeClr val="tx1"/>
            </a:solidFill>
          </a:ln>
          <a:effectLst>
            <a:outerShdw blurRad="50800" dist="38100" dir="2700000" algn="tl" rotWithShape="0">
              <a:prstClr val="black">
                <a:alpha val="40000"/>
              </a:prstClr>
            </a:outerShdw>
          </a:effectLst>
        </p:spPr>
      </p:pic>
      <p:pic>
        <p:nvPicPr>
          <p:cNvPr id="36" name="Picture 3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65181" y="4457493"/>
            <a:ext cx="2438400" cy="2438400"/>
          </a:xfrm>
          <a:prstGeom prst="rect">
            <a:avLst/>
          </a:prstGeom>
          <a:ln>
            <a:solidFill>
              <a:schemeClr val="tx1"/>
            </a:solidFill>
          </a:ln>
          <a:effectLst>
            <a:outerShdw blurRad="50800" dist="38100" dir="2700000" algn="tl" rotWithShape="0">
              <a:prstClr val="black">
                <a:alpha val="40000"/>
              </a:prstClr>
            </a:outerShdw>
          </a:effectLst>
        </p:spPr>
      </p:pic>
      <p:pic>
        <p:nvPicPr>
          <p:cNvPr id="38" name="Picture 37"/>
          <p:cNvPicPr>
            <a:picLocks/>
          </p:cNvPicPr>
          <p:nvPr/>
        </p:nvPicPr>
        <p:blipFill>
          <a:blip r:embed="rId7">
            <a:extLst>
              <a:ext uri="{28A0092B-C50C-407E-A947-70E740481C1C}">
                <a14:useLocalDpi xmlns:a14="http://schemas.microsoft.com/office/drawing/2010/main" val="0"/>
              </a:ext>
            </a:extLst>
          </a:blip>
          <a:stretch>
            <a:fillRect/>
          </a:stretch>
        </p:blipFill>
        <p:spPr>
          <a:xfrm>
            <a:off x="3354760" y="4457493"/>
            <a:ext cx="2438400" cy="2438400"/>
          </a:xfrm>
          <a:prstGeom prst="rect">
            <a:avLst/>
          </a:prstGeom>
          <a:ln>
            <a:solidFill>
              <a:schemeClr val="tx1"/>
            </a:solidFill>
          </a:ln>
          <a:effectLst>
            <a:outerShdw blurRad="50800" dist="38100" dir="2700000" algn="tl" rotWithShape="0">
              <a:prstClr val="black">
                <a:alpha val="40000"/>
              </a:prstClr>
            </a:outerShdw>
          </a:effectLst>
        </p:spPr>
      </p:pic>
      <p:pic>
        <p:nvPicPr>
          <p:cNvPr id="29" name="Picture 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91567" y="1913254"/>
            <a:ext cx="2438400" cy="2438400"/>
          </a:xfrm>
          <a:prstGeom prst="rect">
            <a:avLst/>
          </a:prstGeom>
          <a:ln>
            <a:solidFill>
              <a:schemeClr val="tx1"/>
            </a:solidFill>
          </a:ln>
          <a:effectLst>
            <a:outerShdw blurRad="50800" dist="38100" dir="2700000" algn="tl" rotWithShape="0">
              <a:prstClr val="black">
                <a:alpha val="40000"/>
              </a:prstClr>
            </a:outerShdw>
          </a:effectLst>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28374" y="1913254"/>
            <a:ext cx="2438400" cy="2438400"/>
          </a:xfrm>
          <a:prstGeom prst="rect">
            <a:avLst/>
          </a:prstGeom>
          <a:ln>
            <a:solidFill>
              <a:schemeClr val="tx1"/>
            </a:solidFill>
          </a:ln>
          <a:effectLst>
            <a:outerShdw blurRad="50800" dist="38100" dir="2700000" algn="tl" rotWithShape="0">
              <a:prstClr val="black">
                <a:alpha val="40000"/>
              </a:prstClr>
            </a:outerShdw>
          </a:effectLst>
        </p:spPr>
      </p:pic>
      <p:pic>
        <p:nvPicPr>
          <p:cNvPr id="31" name="Picture 3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65181" y="1913254"/>
            <a:ext cx="2438400" cy="2438400"/>
          </a:xfrm>
          <a:prstGeom prst="rect">
            <a:avLst/>
          </a:prstGeom>
          <a:ln>
            <a:solidFill>
              <a:schemeClr val="tx1"/>
            </a:solidFill>
          </a:ln>
          <a:effectLst>
            <a:outerShdw blurRad="50800" dist="38100" dir="2700000" algn="tl" rotWithShape="0">
              <a:prstClr val="black">
                <a:alpha val="40000"/>
              </a:prstClr>
            </a:outerShdw>
          </a:effectLst>
        </p:spPr>
      </p:pic>
      <p:pic>
        <p:nvPicPr>
          <p:cNvPr id="33" name="Picture 32"/>
          <p:cNvPicPr>
            <a:picLocks/>
          </p:cNvPicPr>
          <p:nvPr/>
        </p:nvPicPr>
        <p:blipFill>
          <a:blip r:embed="rId11">
            <a:extLst>
              <a:ext uri="{28A0092B-C50C-407E-A947-70E740481C1C}">
                <a14:useLocalDpi xmlns:a14="http://schemas.microsoft.com/office/drawing/2010/main" val="0"/>
              </a:ext>
            </a:extLst>
          </a:blip>
          <a:stretch>
            <a:fillRect/>
          </a:stretch>
        </p:blipFill>
        <p:spPr>
          <a:xfrm>
            <a:off x="3354760" y="1913254"/>
            <a:ext cx="2438400" cy="2438400"/>
          </a:xfrm>
          <a:prstGeom prst="rect">
            <a:avLst/>
          </a:prstGeom>
          <a:ln>
            <a:solidFill>
              <a:schemeClr val="tx1"/>
            </a:solidFill>
          </a:ln>
          <a:effectLst>
            <a:outerShdw blurRad="50800" dist="38100" dir="2700000" algn="tl" rotWithShape="0">
              <a:prstClr val="black">
                <a:alpha val="40000"/>
              </a:prstClr>
            </a:outerShdw>
          </a:effectLst>
        </p:spPr>
      </p:pic>
      <p:pic>
        <p:nvPicPr>
          <p:cNvPr id="21" name="Picture 20"/>
          <p:cNvPicPr>
            <a:picLocks/>
          </p:cNvPicPr>
          <p:nvPr/>
        </p:nvPicPr>
        <p:blipFill>
          <a:blip r:embed="rId12">
            <a:extLst>
              <a:ext uri="{28A0092B-C50C-407E-A947-70E740481C1C}">
                <a14:useLocalDpi xmlns:a14="http://schemas.microsoft.com/office/drawing/2010/main" val="0"/>
              </a:ext>
            </a:extLst>
          </a:blip>
          <a:stretch>
            <a:fillRect/>
          </a:stretch>
        </p:blipFill>
        <p:spPr>
          <a:xfrm>
            <a:off x="511773" y="4457493"/>
            <a:ext cx="2438400" cy="2438400"/>
          </a:xfrm>
          <a:prstGeom prst="rect">
            <a:avLst/>
          </a:prstGeom>
          <a:ln>
            <a:solidFill>
              <a:schemeClr val="tx1"/>
            </a:solidFill>
          </a:ln>
          <a:effectLst>
            <a:outerShdw blurRad="50800" dist="38100" dir="2700000" algn="tl" rotWithShape="0">
              <a:prstClr val="black">
                <a:alpha val="40000"/>
              </a:prstClr>
            </a:outerShdw>
          </a:effectLst>
        </p:spPr>
      </p:pic>
      <p:sp>
        <p:nvSpPr>
          <p:cNvPr id="22" name="TextBox 21"/>
          <p:cNvSpPr txBox="1"/>
          <p:nvPr/>
        </p:nvSpPr>
        <p:spPr>
          <a:xfrm>
            <a:off x="477264" y="6996861"/>
            <a:ext cx="2507418" cy="646331"/>
          </a:xfrm>
          <a:prstGeom prst="rect">
            <a:avLst/>
          </a:prstGeom>
          <a:noFill/>
        </p:spPr>
        <p:txBody>
          <a:bodyPr wrap="none" rtlCol="0">
            <a:spAutoFit/>
          </a:bodyPr>
          <a:lstStyle/>
          <a:p>
            <a:pPr algn="ctr"/>
            <a:r>
              <a:rPr lang="en-US" sz="3600" dirty="0" smtClean="0">
                <a:latin typeface="+mj-lt"/>
                <a:cs typeface="Times New Roman" panose="02020603050405020304" pitchFamily="18" charset="0"/>
              </a:rPr>
              <a:t>Object mask</a:t>
            </a:r>
          </a:p>
        </p:txBody>
      </p:sp>
      <p:pic>
        <p:nvPicPr>
          <p:cNvPr id="39" name="Picture 38"/>
          <p:cNvPicPr>
            <a:picLocks/>
          </p:cNvPicPr>
          <p:nvPr/>
        </p:nvPicPr>
        <p:blipFill>
          <a:blip r:embed="rId13">
            <a:extLst>
              <a:ext uri="{28A0092B-C50C-407E-A947-70E740481C1C}">
                <a14:useLocalDpi xmlns:a14="http://schemas.microsoft.com/office/drawing/2010/main" val="0"/>
              </a:ext>
            </a:extLst>
          </a:blip>
          <a:stretch>
            <a:fillRect/>
          </a:stretch>
        </p:blipFill>
        <p:spPr>
          <a:xfrm>
            <a:off x="511773" y="1913254"/>
            <a:ext cx="2438400" cy="243840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66310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cs typeface="Times New Roman" panose="02020603050405020304" pitchFamily="18" charset="0"/>
              </a:rPr>
              <a:t>With Adversarial </a:t>
            </a:r>
            <a:r>
              <a:rPr lang="en-US" dirty="0" smtClean="0">
                <a:cs typeface="Times New Roman" panose="02020603050405020304" pitchFamily="18" charset="0"/>
              </a:rPr>
              <a:t>Training</a:t>
            </a:r>
            <a:endParaRPr lang="en-US" dirty="0"/>
          </a:p>
        </p:txBody>
      </p:sp>
      <mc:AlternateContent xmlns:mc="http://schemas.openxmlformats.org/markup-compatibility/2006" xmlns:a14="http://schemas.microsoft.com/office/drawing/2010/main">
        <mc:Choice Requires="a14">
          <p:graphicFrame>
            <p:nvGraphicFramePr>
              <p:cNvPr id="4" name="Content Placeholder 3"/>
              <p:cNvGraphicFramePr>
                <a:graphicFrameLocks noGrp="1"/>
              </p:cNvGraphicFramePr>
              <p:nvPr>
                <p:ph idx="1"/>
                <p:extLst>
                  <p:ext uri="{D42A27DB-BD31-4B8C-83A1-F6EECF244321}">
                    <p14:modId xmlns:p14="http://schemas.microsoft.com/office/powerpoint/2010/main" val="323990299"/>
                  </p:ext>
                </p:extLst>
              </p:nvPr>
            </p:nvGraphicFramePr>
            <p:xfrm>
              <a:off x="258416" y="2386608"/>
              <a:ext cx="14185575" cy="3779520"/>
            </p:xfrm>
            <a:graphic>
              <a:graphicData uri="http://schemas.openxmlformats.org/drawingml/2006/table">
                <a:tbl>
                  <a:tblPr firstRow="1" bandRow="1">
                    <a:tableStyleId>{5C22544A-7EE6-4342-B048-85BDC9FD1C3A}</a:tableStyleId>
                  </a:tblPr>
                  <a:tblGrid>
                    <a:gridCol w="2119222"/>
                    <a:gridCol w="2646164"/>
                    <a:gridCol w="3745959"/>
                    <a:gridCol w="2837115"/>
                    <a:gridCol w="2837115"/>
                  </a:tblGrid>
                  <a:tr h="370840">
                    <a:tc>
                      <a:txBody>
                        <a:bodyPr/>
                        <a:lstStyle/>
                        <a:p>
                          <a:pPr algn="ctr"/>
                          <a:endParaRPr lang="en-US" sz="3200" dirty="0"/>
                        </a:p>
                      </a:txBody>
                      <a:tcPr anchor="ctr"/>
                    </a:tc>
                    <a:tc>
                      <a:txBody>
                        <a:bodyPr/>
                        <a:lstStyle/>
                        <a:p>
                          <a:pPr algn="ctr"/>
                          <a:r>
                            <a:rPr lang="en-US" sz="3200" dirty="0" smtClean="0"/>
                            <a:t>Cut-and-paste</a:t>
                          </a:r>
                          <a:endParaRPr lang="en-US" sz="3200" dirty="0"/>
                        </a:p>
                      </a:txBody>
                      <a:tcPr anchor="ctr"/>
                    </a:tc>
                    <a:tc>
                      <a:txBody>
                        <a:bodyPr/>
                        <a:lstStyle/>
                        <a:p>
                          <a:pPr algn="ctr"/>
                          <a:r>
                            <a:rPr lang="en-US" sz="3200" dirty="0" err="1" smtClean="0"/>
                            <a:t>Lalonde</a:t>
                          </a:r>
                          <a:r>
                            <a:rPr lang="en-US" sz="3200" baseline="0" dirty="0" smtClean="0"/>
                            <a:t> and </a:t>
                          </a:r>
                          <a:r>
                            <a:rPr lang="en-US" sz="3200" baseline="0" dirty="0" err="1" smtClean="0"/>
                            <a:t>Efros</a:t>
                          </a:r>
                          <a:endParaRPr lang="en-US" sz="3200" dirty="0"/>
                        </a:p>
                      </a:txBody>
                      <a:tcPr anchor="ctr"/>
                    </a:tc>
                    <a:tc>
                      <a:txBody>
                        <a:bodyPr/>
                        <a:lstStyle/>
                        <a:p>
                          <a:pPr algn="ctr"/>
                          <a:r>
                            <a:rPr lang="en-US" sz="3200" dirty="0" err="1" smtClean="0"/>
                            <a:t>Xue</a:t>
                          </a:r>
                          <a:r>
                            <a:rPr lang="en-US" sz="3200" baseline="0" dirty="0" smtClean="0"/>
                            <a:t> </a:t>
                          </a:r>
                          <a:r>
                            <a:rPr lang="en-US" sz="3200" dirty="0" smtClean="0"/>
                            <a:t>et</a:t>
                          </a:r>
                          <a:r>
                            <a:rPr lang="en-US" sz="3200" baseline="0" dirty="0" smtClean="0"/>
                            <a:t> al. </a:t>
                          </a:r>
                          <a:endParaRPr lang="en-US" sz="3200" dirty="0"/>
                        </a:p>
                      </a:txBody>
                      <a:tcPr anchor="ctr"/>
                    </a:tc>
                    <a:tc>
                      <a:txBody>
                        <a:bodyPr/>
                        <a:lstStyle/>
                        <a:p>
                          <a:pPr algn="ctr"/>
                          <a:r>
                            <a:rPr lang="en-US" sz="3200" dirty="0" smtClean="0"/>
                            <a:t>Ours</a:t>
                          </a:r>
                          <a:endParaRPr lang="en-US" sz="3200" dirty="0"/>
                        </a:p>
                      </a:txBody>
                      <a:tcPr anchor="ctr"/>
                    </a:tc>
                  </a:tr>
                  <a:tr h="370840">
                    <a:tc>
                      <a:txBody>
                        <a:bodyPr/>
                        <a:lstStyle/>
                        <a:p>
                          <a:pPr algn="ctr"/>
                          <a:r>
                            <a:rPr lang="en-US" sz="3200" dirty="0" smtClean="0"/>
                            <a:t>Unrealistic</a:t>
                          </a:r>
                          <a:r>
                            <a:rPr lang="en-US" sz="3200" baseline="0" dirty="0" smtClean="0"/>
                            <a:t> composites</a:t>
                          </a:r>
                          <a:endParaRPr lang="en-US" sz="320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3200" i="1" dirty="0" smtClean="0">
                                    <a:latin typeface="Cambria Math" panose="02040503050406030204" pitchFamily="18" charset="0"/>
                                  </a:rPr>
                                  <m:t>0.026</m:t>
                                </m:r>
                              </m:oMath>
                            </m:oMathPara>
                          </a14:m>
                          <a:endParaRPr lang="en-US" sz="320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3200" i="1" dirty="0" smtClean="0">
                                    <a:latin typeface="Cambria Math" panose="02040503050406030204" pitchFamily="18" charset="0"/>
                                  </a:rPr>
                                  <m:t>0.110</m:t>
                                </m:r>
                              </m:oMath>
                            </m:oMathPara>
                          </a14:m>
                          <a:endParaRPr lang="en-US" sz="320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3200" i="1" dirty="0" smtClean="0">
                                    <a:latin typeface="Cambria Math" panose="02040503050406030204" pitchFamily="18" charset="0"/>
                                  </a:rPr>
                                  <m:t>−1.200</m:t>
                                </m:r>
                              </m:oMath>
                            </m:oMathPara>
                          </a14:m>
                          <a:endParaRPr lang="en-US" sz="3200" dirty="0"/>
                        </a:p>
                      </a:txBody>
                      <a:tcPr anchor="ctr"/>
                    </a:tc>
                    <a:tc>
                      <a:txBody>
                        <a:bodyPr/>
                        <a:lstStyle/>
                        <a:p>
                          <a:pPr algn="ctr"/>
                          <a14:m>
                            <m:oMath xmlns:m="http://schemas.openxmlformats.org/officeDocument/2006/math">
                              <m:r>
                                <a:rPr lang="en-US" sz="3200" b="1" i="1" dirty="0" smtClean="0">
                                  <a:latin typeface="Cambria Math" panose="02040503050406030204" pitchFamily="18" charset="0"/>
                                </a:rPr>
                                <m:t>𝟏</m:t>
                              </m:r>
                              <m:r>
                                <a:rPr lang="en-US" sz="3200" b="1" i="1" dirty="0" smtClean="0">
                                  <a:latin typeface="Cambria Math" panose="02040503050406030204" pitchFamily="18" charset="0"/>
                                </a:rPr>
                                <m:t>.</m:t>
                              </m:r>
                              <m:r>
                                <a:rPr lang="en-US" sz="3200" b="1" i="1" dirty="0" smtClean="0">
                                  <a:latin typeface="Cambria Math" panose="02040503050406030204" pitchFamily="18" charset="0"/>
                                </a:rPr>
                                <m:t>𝟎𝟔𝟒</m:t>
                              </m:r>
                            </m:oMath>
                          </a14:m>
                          <a:r>
                            <a:rPr lang="en-US" sz="3200" b="1" dirty="0" smtClean="0"/>
                            <a:t> </a:t>
                          </a:r>
                          <a:endParaRPr lang="en-US" sz="3200" b="1" dirty="0"/>
                        </a:p>
                      </a:txBody>
                      <a:tcPr anchor="ctr"/>
                    </a:tc>
                  </a:tr>
                  <a:tr h="370840">
                    <a:tc>
                      <a:txBody>
                        <a:bodyPr/>
                        <a:lstStyle/>
                        <a:p>
                          <a:pPr algn="ctr"/>
                          <a:r>
                            <a:rPr lang="en-US" sz="3200" dirty="0" smtClean="0"/>
                            <a:t>Realistic</a:t>
                          </a:r>
                          <a:r>
                            <a:rPr lang="en-US" sz="3200" baseline="0" dirty="0" smtClean="0"/>
                            <a:t> Composites</a:t>
                          </a:r>
                          <a:endParaRPr lang="en-US" sz="320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3200" i="1" dirty="0" smtClean="0">
                                    <a:latin typeface="Cambria Math" panose="02040503050406030204" pitchFamily="18" charset="0"/>
                                  </a:rPr>
                                  <m:t>0.895</m:t>
                                </m:r>
                              </m:oMath>
                            </m:oMathPara>
                          </a14:m>
                          <a:endParaRPr lang="en-US" sz="320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3200" i="1" dirty="0" smtClean="0">
                                    <a:latin typeface="Cambria Math" panose="02040503050406030204" pitchFamily="18" charset="0"/>
                                  </a:rPr>
                                  <m:t>−1.068</m:t>
                                </m:r>
                              </m:oMath>
                            </m:oMathPara>
                          </a14:m>
                          <a:endParaRPr lang="en-US" sz="320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3200" i="1" dirty="0" smtClean="0">
                                    <a:latin typeface="Cambria Math" panose="02040503050406030204" pitchFamily="18" charset="0"/>
                                  </a:rPr>
                                  <m:t>−1.049</m:t>
                                </m:r>
                              </m:oMath>
                            </m:oMathPara>
                          </a14:m>
                          <a:endParaRPr lang="en-US" sz="320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𝟏</m:t>
                                </m:r>
                                <m:r>
                                  <a:rPr lang="en-US" sz="3200" b="1" i="1" dirty="0" smtClean="0">
                                    <a:latin typeface="Cambria Math" panose="02040503050406030204" pitchFamily="18" charset="0"/>
                                  </a:rPr>
                                  <m:t>.</m:t>
                                </m:r>
                                <m:r>
                                  <a:rPr lang="en-US" sz="3200" b="1" i="1" dirty="0" smtClean="0">
                                    <a:latin typeface="Cambria Math" panose="02040503050406030204" pitchFamily="18" charset="0"/>
                                  </a:rPr>
                                  <m:t>𝟐𝟐𝟐</m:t>
                                </m:r>
                              </m:oMath>
                            </m:oMathPara>
                          </a14:m>
                          <a:endParaRPr lang="en-US" sz="3200" b="1" dirty="0"/>
                        </a:p>
                      </a:txBody>
                      <a:tcPr anchor="ctr"/>
                    </a:tc>
                  </a:tr>
                  <a:tr h="370840">
                    <a:tc>
                      <a:txBody>
                        <a:bodyPr/>
                        <a:lstStyle/>
                        <a:p>
                          <a:pPr algn="ctr"/>
                          <a:r>
                            <a:rPr lang="en-US" sz="3200" dirty="0" smtClean="0"/>
                            <a:t>Natural Photos</a:t>
                          </a:r>
                          <a:endParaRPr lang="en-US" sz="320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3200" i="1" dirty="0" smtClean="0">
                                    <a:latin typeface="Cambria Math" panose="02040503050406030204" pitchFamily="18" charset="0"/>
                                  </a:rPr>
                                  <m:t>0.915</m:t>
                                </m:r>
                              </m:oMath>
                            </m:oMathPara>
                          </a14:m>
                          <a:endParaRPr lang="en-US" sz="320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3200" i="1" dirty="0" smtClean="0">
                                    <a:latin typeface="Cambria Math" panose="02040503050406030204" pitchFamily="18" charset="0"/>
                                  </a:rPr>
                                  <m:t>−1.373</m:t>
                                </m:r>
                              </m:oMath>
                            </m:oMathPara>
                          </a14:m>
                          <a:endParaRPr lang="en-US" sz="320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3200" i="1" dirty="0" smtClean="0">
                                    <a:latin typeface="Cambria Math" panose="02040503050406030204" pitchFamily="18" charset="0"/>
                                  </a:rPr>
                                  <m:t>−0.816</m:t>
                                </m:r>
                              </m:oMath>
                            </m:oMathPara>
                          </a14:m>
                          <a:endParaRPr lang="en-US" sz="320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𝟏</m:t>
                                </m:r>
                                <m:r>
                                  <a:rPr lang="en-US" sz="3200" b="1" i="1" dirty="0" smtClean="0">
                                    <a:latin typeface="Cambria Math" panose="02040503050406030204" pitchFamily="18" charset="0"/>
                                  </a:rPr>
                                  <m:t>.</m:t>
                                </m:r>
                                <m:r>
                                  <a:rPr lang="en-US" sz="3200" b="1" i="1" dirty="0" smtClean="0">
                                    <a:latin typeface="Cambria Math" panose="02040503050406030204" pitchFamily="18" charset="0"/>
                                  </a:rPr>
                                  <m:t>𝟐𝟕𝟒</m:t>
                                </m:r>
                              </m:oMath>
                            </m:oMathPara>
                          </a14:m>
                          <a:endParaRPr lang="en-US" sz="3200" b="1" dirty="0"/>
                        </a:p>
                      </a:txBody>
                      <a:tcPr anchor="ctr"/>
                    </a:tc>
                  </a:tr>
                </a:tbl>
              </a:graphicData>
            </a:graphic>
          </p:graphicFrame>
        </mc:Choice>
        <mc:Fallback xmlns="">
          <p:graphicFrame>
            <p:nvGraphicFramePr>
              <p:cNvPr id="4" name="Content Placeholder 3"/>
              <p:cNvGraphicFramePr>
                <a:graphicFrameLocks noGrp="1"/>
              </p:cNvGraphicFramePr>
              <p:nvPr>
                <p:ph idx="1"/>
                <p:extLst>
                  <p:ext uri="{D42A27DB-BD31-4B8C-83A1-F6EECF244321}">
                    <p14:modId xmlns:p14="http://schemas.microsoft.com/office/powerpoint/2010/main" val="323990299"/>
                  </p:ext>
                </p:extLst>
              </p:nvPr>
            </p:nvGraphicFramePr>
            <p:xfrm>
              <a:off x="258416" y="2386608"/>
              <a:ext cx="14185575" cy="3779520"/>
            </p:xfrm>
            <a:graphic>
              <a:graphicData uri="http://schemas.openxmlformats.org/drawingml/2006/table">
                <a:tbl>
                  <a:tblPr firstRow="1" bandRow="1">
                    <a:tableStyleId>{5C22544A-7EE6-4342-B048-85BDC9FD1C3A}</a:tableStyleId>
                  </a:tblPr>
                  <a:tblGrid>
                    <a:gridCol w="2119222"/>
                    <a:gridCol w="2646164"/>
                    <a:gridCol w="3745959"/>
                    <a:gridCol w="2837115"/>
                    <a:gridCol w="2837115"/>
                  </a:tblGrid>
                  <a:tr h="579120">
                    <a:tc>
                      <a:txBody>
                        <a:bodyPr/>
                        <a:lstStyle/>
                        <a:p>
                          <a:pPr algn="ctr"/>
                          <a:endParaRPr lang="en-US" sz="3200" dirty="0"/>
                        </a:p>
                      </a:txBody>
                      <a:tcPr anchor="ctr"/>
                    </a:tc>
                    <a:tc>
                      <a:txBody>
                        <a:bodyPr/>
                        <a:lstStyle/>
                        <a:p>
                          <a:pPr algn="ctr"/>
                          <a:r>
                            <a:rPr lang="en-US" sz="3200" dirty="0" smtClean="0"/>
                            <a:t>Cut-and-paste</a:t>
                          </a:r>
                          <a:endParaRPr lang="en-US" sz="3200" dirty="0"/>
                        </a:p>
                      </a:txBody>
                      <a:tcPr anchor="ctr"/>
                    </a:tc>
                    <a:tc>
                      <a:txBody>
                        <a:bodyPr/>
                        <a:lstStyle/>
                        <a:p>
                          <a:pPr algn="ctr"/>
                          <a:r>
                            <a:rPr lang="en-US" sz="3200" dirty="0" err="1" smtClean="0"/>
                            <a:t>Lalonde</a:t>
                          </a:r>
                          <a:r>
                            <a:rPr lang="en-US" sz="3200" baseline="0" dirty="0" smtClean="0"/>
                            <a:t> and </a:t>
                          </a:r>
                          <a:r>
                            <a:rPr lang="en-US" sz="3200" baseline="0" dirty="0" err="1" smtClean="0"/>
                            <a:t>Efros</a:t>
                          </a:r>
                          <a:endParaRPr lang="en-US" sz="3200" dirty="0"/>
                        </a:p>
                      </a:txBody>
                      <a:tcPr anchor="ctr"/>
                    </a:tc>
                    <a:tc>
                      <a:txBody>
                        <a:bodyPr/>
                        <a:lstStyle/>
                        <a:p>
                          <a:pPr algn="ctr"/>
                          <a:r>
                            <a:rPr lang="en-US" sz="3200" dirty="0" err="1" smtClean="0"/>
                            <a:t>Xue</a:t>
                          </a:r>
                          <a:r>
                            <a:rPr lang="en-US" sz="3200" baseline="0" dirty="0" smtClean="0"/>
                            <a:t> </a:t>
                          </a:r>
                          <a:r>
                            <a:rPr lang="en-US" sz="3200" dirty="0" smtClean="0"/>
                            <a:t>et</a:t>
                          </a:r>
                          <a:r>
                            <a:rPr lang="en-US" sz="3200" baseline="0" dirty="0" smtClean="0"/>
                            <a:t> al. </a:t>
                          </a:r>
                          <a:endParaRPr lang="en-US" sz="3200" dirty="0"/>
                        </a:p>
                      </a:txBody>
                      <a:tcPr anchor="ctr"/>
                    </a:tc>
                    <a:tc>
                      <a:txBody>
                        <a:bodyPr/>
                        <a:lstStyle/>
                        <a:p>
                          <a:pPr algn="ctr"/>
                          <a:r>
                            <a:rPr lang="en-US" sz="3200" dirty="0" smtClean="0"/>
                            <a:t>Ours</a:t>
                          </a:r>
                          <a:endParaRPr lang="en-US" sz="3200" dirty="0"/>
                        </a:p>
                      </a:txBody>
                      <a:tcPr anchor="ctr"/>
                    </a:tc>
                  </a:tr>
                  <a:tr h="1066800">
                    <a:tc>
                      <a:txBody>
                        <a:bodyPr/>
                        <a:lstStyle/>
                        <a:p>
                          <a:pPr algn="ctr"/>
                          <a:r>
                            <a:rPr lang="en-US" sz="3200" dirty="0" smtClean="0"/>
                            <a:t>Unrealistic</a:t>
                          </a:r>
                          <a:r>
                            <a:rPr lang="en-US" sz="3200" baseline="0" dirty="0" smtClean="0"/>
                            <a:t> composites</a:t>
                          </a:r>
                          <a:endParaRPr lang="en-US" sz="3200" dirty="0"/>
                        </a:p>
                      </a:txBody>
                      <a:tcPr anchor="ctr"/>
                    </a:tc>
                    <a:tc>
                      <a:txBody>
                        <a:bodyPr/>
                        <a:lstStyle/>
                        <a:p>
                          <a:endParaRPr lang="en-US"/>
                        </a:p>
                      </a:txBody>
                      <a:tcPr anchor="ctr">
                        <a:blipFill rotWithShape="0">
                          <a:blip r:embed="rId3"/>
                          <a:stretch>
                            <a:fillRect l="-80415" t="-61143" r="-357143" b="-219429"/>
                          </a:stretch>
                        </a:blipFill>
                      </a:tcPr>
                    </a:tc>
                    <a:tc>
                      <a:txBody>
                        <a:bodyPr/>
                        <a:lstStyle/>
                        <a:p>
                          <a:endParaRPr lang="en-US"/>
                        </a:p>
                      </a:txBody>
                      <a:tcPr anchor="ctr">
                        <a:blipFill rotWithShape="0">
                          <a:blip r:embed="rId3"/>
                          <a:stretch>
                            <a:fillRect l="-127317" t="-61143" r="-152033" b="-219429"/>
                          </a:stretch>
                        </a:blipFill>
                      </a:tcPr>
                    </a:tc>
                    <a:tc>
                      <a:txBody>
                        <a:bodyPr/>
                        <a:lstStyle/>
                        <a:p>
                          <a:endParaRPr lang="en-US"/>
                        </a:p>
                      </a:txBody>
                      <a:tcPr anchor="ctr">
                        <a:blipFill rotWithShape="0">
                          <a:blip r:embed="rId3"/>
                          <a:stretch>
                            <a:fillRect l="-300645" t="-61143" r="-101075" b="-219429"/>
                          </a:stretch>
                        </a:blipFill>
                      </a:tcPr>
                    </a:tc>
                    <a:tc>
                      <a:txBody>
                        <a:bodyPr/>
                        <a:lstStyle/>
                        <a:p>
                          <a:endParaRPr lang="en-US"/>
                        </a:p>
                      </a:txBody>
                      <a:tcPr anchor="ctr">
                        <a:blipFill rotWithShape="0">
                          <a:blip r:embed="rId3"/>
                          <a:stretch>
                            <a:fillRect l="-399785" t="-61143" r="-858" b="-219429"/>
                          </a:stretch>
                        </a:blipFill>
                      </a:tcPr>
                    </a:tc>
                  </a:tr>
                  <a:tr h="1066800">
                    <a:tc>
                      <a:txBody>
                        <a:bodyPr/>
                        <a:lstStyle/>
                        <a:p>
                          <a:pPr algn="ctr"/>
                          <a:r>
                            <a:rPr lang="en-US" sz="3200" dirty="0" smtClean="0"/>
                            <a:t>Realistic</a:t>
                          </a:r>
                          <a:r>
                            <a:rPr lang="en-US" sz="3200" baseline="0" dirty="0" smtClean="0"/>
                            <a:t> Composites</a:t>
                          </a:r>
                          <a:endParaRPr lang="en-US" sz="3200" dirty="0"/>
                        </a:p>
                      </a:txBody>
                      <a:tcPr anchor="ctr"/>
                    </a:tc>
                    <a:tc>
                      <a:txBody>
                        <a:bodyPr/>
                        <a:lstStyle/>
                        <a:p>
                          <a:endParaRPr lang="en-US"/>
                        </a:p>
                      </a:txBody>
                      <a:tcPr anchor="ctr">
                        <a:blipFill rotWithShape="0">
                          <a:blip r:embed="rId3"/>
                          <a:stretch>
                            <a:fillRect l="-80415" t="-160227" r="-357143" b="-118182"/>
                          </a:stretch>
                        </a:blipFill>
                      </a:tcPr>
                    </a:tc>
                    <a:tc>
                      <a:txBody>
                        <a:bodyPr/>
                        <a:lstStyle/>
                        <a:p>
                          <a:endParaRPr lang="en-US"/>
                        </a:p>
                      </a:txBody>
                      <a:tcPr anchor="ctr">
                        <a:blipFill rotWithShape="0">
                          <a:blip r:embed="rId3"/>
                          <a:stretch>
                            <a:fillRect l="-127317" t="-160227" r="-152033" b="-118182"/>
                          </a:stretch>
                        </a:blipFill>
                      </a:tcPr>
                    </a:tc>
                    <a:tc>
                      <a:txBody>
                        <a:bodyPr/>
                        <a:lstStyle/>
                        <a:p>
                          <a:endParaRPr lang="en-US"/>
                        </a:p>
                      </a:txBody>
                      <a:tcPr anchor="ctr">
                        <a:blipFill rotWithShape="0">
                          <a:blip r:embed="rId3"/>
                          <a:stretch>
                            <a:fillRect l="-300645" t="-160227" r="-101075" b="-118182"/>
                          </a:stretch>
                        </a:blipFill>
                      </a:tcPr>
                    </a:tc>
                    <a:tc>
                      <a:txBody>
                        <a:bodyPr/>
                        <a:lstStyle/>
                        <a:p>
                          <a:endParaRPr lang="en-US"/>
                        </a:p>
                      </a:txBody>
                      <a:tcPr anchor="ctr">
                        <a:blipFill rotWithShape="0">
                          <a:blip r:embed="rId3"/>
                          <a:stretch>
                            <a:fillRect l="-399785" t="-160227" r="-858" b="-118182"/>
                          </a:stretch>
                        </a:blipFill>
                      </a:tcPr>
                    </a:tc>
                  </a:tr>
                  <a:tr h="1066800">
                    <a:tc>
                      <a:txBody>
                        <a:bodyPr/>
                        <a:lstStyle/>
                        <a:p>
                          <a:pPr algn="ctr"/>
                          <a:r>
                            <a:rPr lang="en-US" sz="3200" dirty="0" smtClean="0"/>
                            <a:t>Natural Photos</a:t>
                          </a:r>
                          <a:endParaRPr lang="en-US" sz="3200" dirty="0"/>
                        </a:p>
                      </a:txBody>
                      <a:tcPr anchor="ctr"/>
                    </a:tc>
                    <a:tc>
                      <a:txBody>
                        <a:bodyPr/>
                        <a:lstStyle/>
                        <a:p>
                          <a:endParaRPr lang="en-US"/>
                        </a:p>
                      </a:txBody>
                      <a:tcPr anchor="ctr">
                        <a:blipFill rotWithShape="0">
                          <a:blip r:embed="rId3"/>
                          <a:stretch>
                            <a:fillRect l="-80415" t="-261714" r="-357143" b="-18857"/>
                          </a:stretch>
                        </a:blipFill>
                      </a:tcPr>
                    </a:tc>
                    <a:tc>
                      <a:txBody>
                        <a:bodyPr/>
                        <a:lstStyle/>
                        <a:p>
                          <a:endParaRPr lang="en-US"/>
                        </a:p>
                      </a:txBody>
                      <a:tcPr anchor="ctr">
                        <a:blipFill rotWithShape="0">
                          <a:blip r:embed="rId3"/>
                          <a:stretch>
                            <a:fillRect l="-127317" t="-261714" r="-152033" b="-18857"/>
                          </a:stretch>
                        </a:blipFill>
                      </a:tcPr>
                    </a:tc>
                    <a:tc>
                      <a:txBody>
                        <a:bodyPr/>
                        <a:lstStyle/>
                        <a:p>
                          <a:endParaRPr lang="en-US"/>
                        </a:p>
                      </a:txBody>
                      <a:tcPr anchor="ctr">
                        <a:blipFill rotWithShape="0">
                          <a:blip r:embed="rId3"/>
                          <a:stretch>
                            <a:fillRect l="-300645" t="-261714" r="-101075" b="-18857"/>
                          </a:stretch>
                        </a:blipFill>
                      </a:tcPr>
                    </a:tc>
                    <a:tc>
                      <a:txBody>
                        <a:bodyPr/>
                        <a:lstStyle/>
                        <a:p>
                          <a:endParaRPr lang="en-US"/>
                        </a:p>
                      </a:txBody>
                      <a:tcPr anchor="ctr">
                        <a:blipFill rotWithShape="0">
                          <a:blip r:embed="rId3"/>
                          <a:stretch>
                            <a:fillRect l="-399785" t="-261714" r="-858" b="-18857"/>
                          </a:stretch>
                        </a:blipFill>
                      </a:tcPr>
                    </a:tc>
                  </a:tr>
                </a:tbl>
              </a:graphicData>
            </a:graphic>
          </p:graphicFrame>
        </mc:Fallback>
      </mc:AlternateContent>
    </p:spTree>
    <p:extLst>
      <p:ext uri="{BB962C8B-B14F-4D97-AF65-F5344CB8AC3E}">
        <p14:creationId xmlns:p14="http://schemas.microsoft.com/office/powerpoint/2010/main" val="7268246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1371600"/>
          </a:xfrm>
        </p:spPr>
        <p:txBody>
          <a:bodyPr/>
          <a:lstStyle/>
          <a:p>
            <a:r>
              <a:rPr lang="en-US" dirty="0" smtClean="0"/>
              <a:t>The Role of Object Segmentation</a:t>
            </a:r>
            <a:endParaRPr lang="en-US" dirty="0"/>
          </a:p>
        </p:txBody>
      </p:sp>
      <p:pic>
        <p:nvPicPr>
          <p:cNvPr id="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445" y="3256688"/>
            <a:ext cx="3528392" cy="2650864"/>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6262" y="3256240"/>
            <a:ext cx="3537597" cy="2651760"/>
          </a:xfrm>
          <a:prstGeom prst="rect">
            <a:avLst/>
          </a:prstGeom>
          <a:ln>
            <a:solidFill>
              <a:schemeClr val="tx1"/>
            </a:solidFill>
          </a:ln>
          <a:effectLst>
            <a:outerShdw blurRad="50800" dist="38100" dir="2700000" algn="tl" rotWithShape="0">
              <a:prstClr val="black">
                <a:alpha val="40000"/>
              </a:prstClr>
            </a:outerShdw>
          </a:effec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5168" y="2386608"/>
            <a:ext cx="5857875" cy="4391025"/>
          </a:xfrm>
          <a:prstGeom prst="rect">
            <a:avLst/>
          </a:prstGeom>
          <a:ln>
            <a:solidFill>
              <a:schemeClr val="tx1"/>
            </a:solidFill>
          </a:ln>
          <a:effectLst>
            <a:outerShdw blurRad="50800" dist="38100" dir="2700000" algn="tl" rotWithShape="0">
              <a:prstClr val="black">
                <a:alpha val="40000"/>
              </a:prstClr>
            </a:outerShdw>
          </a:effec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85168" y="2386608"/>
            <a:ext cx="5857875" cy="4391025"/>
          </a:xfrm>
          <a:prstGeom prst="rect">
            <a:avLst/>
          </a:prstGeom>
          <a:ln>
            <a:solidFill>
              <a:schemeClr val="tx1"/>
            </a:solidFill>
          </a:ln>
          <a:effectLst>
            <a:outerShdw blurRad="50800" dist="38100" dir="2700000" algn="tl" rotWithShape="0">
              <a:prstClr val="black">
                <a:alpha val="40000"/>
              </a:prstClr>
            </a:outerShdw>
          </a:effectLst>
        </p:spPr>
      </p:pic>
      <p:sp>
        <p:nvSpPr>
          <p:cNvPr id="11" name="TextBox 10"/>
          <p:cNvSpPr txBox="1"/>
          <p:nvPr/>
        </p:nvSpPr>
        <p:spPr>
          <a:xfrm>
            <a:off x="1679551" y="5927106"/>
            <a:ext cx="1422184" cy="646331"/>
          </a:xfrm>
          <a:prstGeom prst="rect">
            <a:avLst/>
          </a:prstGeom>
          <a:noFill/>
        </p:spPr>
        <p:txBody>
          <a:bodyPr wrap="none" rtlCol="0">
            <a:spAutoFit/>
          </a:bodyPr>
          <a:lstStyle/>
          <a:p>
            <a:pPr algn="ctr"/>
            <a:r>
              <a:rPr lang="en-US" sz="3600" dirty="0" smtClean="0">
                <a:latin typeface="+mj-lt"/>
                <a:cs typeface="Times New Roman" panose="02020603050405020304" pitchFamily="18" charset="0"/>
              </a:rPr>
              <a:t>Object</a:t>
            </a:r>
          </a:p>
        </p:txBody>
      </p:sp>
      <p:sp>
        <p:nvSpPr>
          <p:cNvPr id="14" name="TextBox 13"/>
          <p:cNvSpPr txBox="1"/>
          <p:nvPr/>
        </p:nvSpPr>
        <p:spPr>
          <a:xfrm>
            <a:off x="4953160" y="5927106"/>
            <a:ext cx="2403800" cy="646331"/>
          </a:xfrm>
          <a:prstGeom prst="rect">
            <a:avLst/>
          </a:prstGeom>
          <a:noFill/>
        </p:spPr>
        <p:txBody>
          <a:bodyPr wrap="none" rtlCol="0">
            <a:spAutoFit/>
          </a:bodyPr>
          <a:lstStyle/>
          <a:p>
            <a:pPr algn="ctr"/>
            <a:r>
              <a:rPr lang="en-US" sz="3600" dirty="0" smtClean="0">
                <a:latin typeface="+mj-lt"/>
                <a:cs typeface="Times New Roman" panose="02020603050405020304" pitchFamily="18" charset="0"/>
              </a:rPr>
              <a:t>Background</a:t>
            </a:r>
          </a:p>
        </p:txBody>
      </p:sp>
      <p:sp>
        <p:nvSpPr>
          <p:cNvPr id="15" name="TextBox 14"/>
          <p:cNvSpPr txBox="1"/>
          <p:nvPr/>
        </p:nvSpPr>
        <p:spPr>
          <a:xfrm>
            <a:off x="10116753" y="6827657"/>
            <a:ext cx="2194704" cy="646331"/>
          </a:xfrm>
          <a:prstGeom prst="rect">
            <a:avLst/>
          </a:prstGeom>
          <a:noFill/>
        </p:spPr>
        <p:txBody>
          <a:bodyPr wrap="none" rtlCol="0">
            <a:spAutoFit/>
          </a:bodyPr>
          <a:lstStyle/>
          <a:p>
            <a:pPr algn="ctr"/>
            <a:r>
              <a:rPr lang="en-US" sz="3600" dirty="0" smtClean="0">
                <a:latin typeface="+mj-lt"/>
                <a:cs typeface="Times New Roman" panose="02020603050405020304" pitchFamily="18" charset="0"/>
              </a:rPr>
              <a:t>Composite</a:t>
            </a:r>
          </a:p>
        </p:txBody>
      </p:sp>
    </p:spTree>
    <p:extLst>
      <p:ext uri="{BB962C8B-B14F-4D97-AF65-F5344CB8AC3E}">
        <p14:creationId xmlns:p14="http://schemas.microsoft.com/office/powerpoint/2010/main" val="122022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cs typeface="Times New Roman" panose="02020603050405020304" pitchFamily="18" charset="0"/>
              </a:rPr>
              <a:t>Graphcut</a:t>
            </a:r>
            <a:r>
              <a:rPr lang="en-US" dirty="0" smtClean="0">
                <a:cs typeface="Times New Roman" panose="02020603050405020304" pitchFamily="18" charset="0"/>
              </a:rPr>
              <a:t>-based Compositing</a:t>
            </a:r>
            <a:endParaRPr lang="en-US" dirty="0"/>
          </a:p>
        </p:txBody>
      </p:sp>
      <p:sp>
        <p:nvSpPr>
          <p:cNvPr id="5" name="TextBox 4"/>
          <p:cNvSpPr txBox="1"/>
          <p:nvPr/>
        </p:nvSpPr>
        <p:spPr>
          <a:xfrm>
            <a:off x="1003034" y="1666528"/>
            <a:ext cx="12418858" cy="707886"/>
          </a:xfrm>
          <a:prstGeom prst="rect">
            <a:avLst/>
          </a:prstGeom>
          <a:noFill/>
        </p:spPr>
        <p:txBody>
          <a:bodyPr wrap="square" rtlCol="0">
            <a:spAutoFit/>
          </a:bodyPr>
          <a:lstStyle/>
          <a:p>
            <a:pPr algn="ctr"/>
            <a:r>
              <a:rPr lang="en-US" sz="4000" dirty="0" smtClean="0"/>
              <a:t>Previous Work</a:t>
            </a:r>
            <a:endParaRPr lang="en-US" sz="4000" dirty="0"/>
          </a:p>
        </p:txBody>
      </p:sp>
      <mc:AlternateContent xmlns:mc="http://schemas.openxmlformats.org/markup-compatibility/2006" xmlns:a14="http://schemas.microsoft.com/office/drawing/2010/main">
        <mc:Choice Requires="a14">
          <p:sp>
            <p:nvSpPr>
              <p:cNvPr id="18" name="TextBox 17"/>
              <p:cNvSpPr txBox="1"/>
              <p:nvPr/>
            </p:nvSpPr>
            <p:spPr>
              <a:xfrm>
                <a:off x="731520" y="6203032"/>
                <a:ext cx="12848376" cy="1969770"/>
              </a:xfrm>
              <a:prstGeom prst="rect">
                <a:avLst/>
              </a:prstGeom>
              <a:noFill/>
            </p:spPr>
            <p:txBody>
              <a:bodyPr wrap="square" rtlCol="0">
                <a:spAutoFit/>
              </a:bodyPr>
              <a:lstStyle/>
              <a:p>
                <a:r>
                  <a:rPr lang="en-US" sz="3000" dirty="0" smtClean="0">
                    <a:latin typeface="+mj-lt"/>
                    <a:cs typeface="Times New Roman" panose="02020603050405020304" pitchFamily="18" charset="0"/>
                  </a:rPr>
                  <a:t>- Various methods: </a:t>
                </a:r>
                <a:r>
                  <a:rPr lang="en-US" sz="3000" i="1" dirty="0" smtClean="0">
                    <a:latin typeface="+mj-lt"/>
                    <a:cs typeface="Times New Roman" panose="02020603050405020304" pitchFamily="18" charset="0"/>
                  </a:rPr>
                  <a:t>[</a:t>
                </a:r>
                <a:r>
                  <a:rPr lang="en-US" sz="3000" i="1" dirty="0" err="1" smtClean="0">
                    <a:latin typeface="+mj-lt"/>
                    <a:cs typeface="Times New Roman" panose="02020603050405020304" pitchFamily="18" charset="0"/>
                  </a:rPr>
                  <a:t>Kwatra</a:t>
                </a:r>
                <a:r>
                  <a:rPr lang="en-US" sz="3000" i="1" dirty="0" smtClean="0">
                    <a:latin typeface="+mj-lt"/>
                    <a:cs typeface="Times New Roman" panose="02020603050405020304" pitchFamily="18" charset="0"/>
                  </a:rPr>
                  <a:t> et al. 2003], [</a:t>
                </a:r>
                <a:r>
                  <a:rPr lang="en-US" sz="3200" i="1" dirty="0" err="1" smtClean="0">
                    <a:latin typeface="+mj-lt"/>
                  </a:rPr>
                  <a:t>Aseem</a:t>
                </a:r>
                <a:r>
                  <a:rPr lang="en-US" sz="3200" i="1" dirty="0" smtClean="0">
                    <a:latin typeface="+mj-lt"/>
                  </a:rPr>
                  <a:t> et al. </a:t>
                </a:r>
                <a:r>
                  <a:rPr lang="en-US" sz="3000" i="1" dirty="0" smtClean="0">
                    <a:latin typeface="+mj-lt"/>
                    <a:cs typeface="Times New Roman" panose="02020603050405020304" pitchFamily="18" charset="0"/>
                  </a:rPr>
                  <a:t>2004], [Hays and </a:t>
                </a:r>
                <a:r>
                  <a:rPr lang="en-US" sz="3000" i="1" dirty="0" err="1" smtClean="0">
                    <a:latin typeface="+mj-lt"/>
                    <a:cs typeface="Times New Roman" panose="02020603050405020304" pitchFamily="18" charset="0"/>
                  </a:rPr>
                  <a:t>Efros</a:t>
                </a:r>
                <a:r>
                  <a:rPr lang="en-US" sz="3000" i="1" dirty="0" smtClean="0">
                    <a:latin typeface="+mj-lt"/>
                    <a:cs typeface="Times New Roman" panose="02020603050405020304" pitchFamily="18" charset="0"/>
                  </a:rPr>
                  <a:t> 2007], [</a:t>
                </a:r>
                <a:r>
                  <a:rPr lang="en-US" sz="3000" i="1" dirty="0" err="1" smtClean="0">
                    <a:latin typeface="+mj-lt"/>
                    <a:cs typeface="Times New Roman" panose="02020603050405020304" pitchFamily="18" charset="0"/>
                  </a:rPr>
                  <a:t>Jia</a:t>
                </a:r>
                <a:r>
                  <a:rPr lang="en-US" sz="3000" i="1" dirty="0">
                    <a:latin typeface="+mj-lt"/>
                    <a:cs typeface="Times New Roman" panose="02020603050405020304" pitchFamily="18" charset="0"/>
                  </a:rPr>
                  <a:t> </a:t>
                </a:r>
                <a:r>
                  <a:rPr lang="en-US" sz="3000" i="1" dirty="0" smtClean="0">
                    <a:latin typeface="+mj-lt"/>
                    <a:cs typeface="Times New Roman" panose="02020603050405020304" pitchFamily="18" charset="0"/>
                  </a:rPr>
                  <a:t>et al. 2006], [</a:t>
                </a:r>
                <a:r>
                  <a:rPr lang="en-US" sz="3000" i="1" dirty="0" err="1" smtClean="0">
                    <a:latin typeface="+mj-lt"/>
                    <a:cs typeface="Times New Roman" panose="02020603050405020304" pitchFamily="18" charset="0"/>
                  </a:rPr>
                  <a:t>Rother</a:t>
                </a:r>
                <a:r>
                  <a:rPr lang="en-US" sz="3000" i="1" dirty="0" smtClean="0">
                    <a:latin typeface="+mj-lt"/>
                    <a:cs typeface="Times New Roman" panose="02020603050405020304" pitchFamily="18" charset="0"/>
                  </a:rPr>
                  <a:t> et al. 2006], [</a:t>
                </a:r>
                <a:r>
                  <a:rPr lang="en-US" sz="3000" i="1" dirty="0" err="1" smtClean="0">
                    <a:latin typeface="+mj-lt"/>
                    <a:cs typeface="Times New Roman" panose="02020603050405020304" pitchFamily="18" charset="0"/>
                  </a:rPr>
                  <a:t>Lalonde</a:t>
                </a:r>
                <a:r>
                  <a:rPr lang="en-US" sz="3000" i="1" dirty="0" smtClean="0">
                    <a:latin typeface="+mj-lt"/>
                    <a:cs typeface="Times New Roman" panose="02020603050405020304" pitchFamily="18" charset="0"/>
                  </a:rPr>
                  <a:t> et al. 2007],  …</a:t>
                </a:r>
              </a:p>
              <a:p>
                <a:r>
                  <a:rPr lang="en-US" sz="3000" dirty="0" smtClean="0">
                    <a:latin typeface="+mj-lt"/>
                    <a:cs typeface="Times New Roman" panose="02020603050405020304" pitchFamily="18" charset="0"/>
                  </a:rPr>
                  <a:t>- Different seam objectives (colors, gradients, edges, etc.) and unary terms.</a:t>
                </a:r>
              </a:p>
              <a:p>
                <a:r>
                  <a:rPr lang="en-US" sz="3000" b="0" dirty="0" smtClean="0">
                    <a:cs typeface="Times New Roman" panose="02020603050405020304" pitchFamily="18" charset="0"/>
                  </a:rPr>
                  <a:t>- </a:t>
                </a:r>
                <a14:m>
                  <m:oMath xmlns:m="http://schemas.openxmlformats.org/officeDocument/2006/math">
                    <m:r>
                      <a:rPr lang="en-US" sz="3000" b="0" i="1" smtClean="0">
                        <a:latin typeface="Cambria Math" panose="02040503050406030204" pitchFamily="18" charset="0"/>
                        <a:cs typeface="Times New Roman" panose="02020603050405020304" pitchFamily="18" charset="0"/>
                      </a:rPr>
                      <m:t>1~3</m:t>
                    </m:r>
                  </m:oMath>
                </a14:m>
                <a:r>
                  <a:rPr lang="en-US" sz="3000" dirty="0" smtClean="0">
                    <a:latin typeface="+mj-lt"/>
                    <a:cs typeface="Times New Roman" panose="02020603050405020304" pitchFamily="18" charset="0"/>
                  </a:rPr>
                  <a:t> hyper-parameters in each method; Color space? </a:t>
                </a:r>
                <a:endParaRPr lang="en-US" sz="3000" dirty="0">
                  <a:latin typeface="+mj-lt"/>
                  <a:cs typeface="Times New Roman" panose="02020603050405020304" pitchFamily="18"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731520" y="6203032"/>
                <a:ext cx="12848376" cy="1969770"/>
              </a:xfrm>
              <a:prstGeom prst="rect">
                <a:avLst/>
              </a:prstGeom>
              <a:blipFill rotWithShape="0">
                <a:blip r:embed="rId3"/>
                <a:stretch>
                  <a:fillRect l="-1091" t="-4025" b="-8978"/>
                </a:stretch>
              </a:blipFill>
            </p:spPr>
            <p:txBody>
              <a:bodyPr/>
              <a:lstStyle/>
              <a:p>
                <a:r>
                  <a:rPr lang="en-US">
                    <a:noFill/>
                  </a:rPr>
                  <a:t> </a:t>
                </a:r>
              </a:p>
            </p:txBody>
          </p:sp>
        </mc:Fallback>
      </mc:AlternateContent>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2175" y="2464984"/>
            <a:ext cx="3999717" cy="2971800"/>
          </a:xfrm>
          <a:prstGeom prst="rect">
            <a:avLst/>
          </a:prstGeom>
          <a:ln>
            <a:solidFill>
              <a:schemeClr val="tx1"/>
            </a:solidFill>
          </a:ln>
          <a:effectLst>
            <a:outerShdw blurRad="50800" dist="38100" dir="2700000" algn="tl" rotWithShape="0">
              <a:prstClr val="black">
                <a:alpha val="40000"/>
              </a:prst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6707" y="2457317"/>
            <a:ext cx="3999717" cy="2971800"/>
          </a:xfrm>
          <a:prstGeom prst="rect">
            <a:avLst/>
          </a:prstGeom>
          <a:ln>
            <a:solidFill>
              <a:schemeClr val="tx1"/>
            </a:solidFill>
          </a:ln>
          <a:effectLst>
            <a:outerShdw blurRad="50800" dist="38100" dir="2700000" algn="tl" rotWithShape="0">
              <a:prstClr val="black">
                <a:alpha val="40000"/>
              </a:prstClr>
            </a:outerShdw>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4079" y="2464984"/>
            <a:ext cx="3836878" cy="2971800"/>
          </a:xfrm>
          <a:prstGeom prst="rect">
            <a:avLst/>
          </a:prstGeom>
          <a:ln>
            <a:solidFill>
              <a:schemeClr val="tx1"/>
            </a:solidFill>
          </a:ln>
          <a:effectLst>
            <a:outerShdw blurRad="50800" dist="38100" dir="2700000" algn="tl" rotWithShape="0">
              <a:prstClr val="black">
                <a:alpha val="40000"/>
              </a:prstClr>
            </a:outerShdw>
          </a:effectLst>
        </p:spPr>
      </p:pic>
      <p:sp>
        <p:nvSpPr>
          <p:cNvPr id="12" name="TextBox 11"/>
          <p:cNvSpPr txBox="1"/>
          <p:nvPr/>
        </p:nvSpPr>
        <p:spPr>
          <a:xfrm>
            <a:off x="2201427" y="5447373"/>
            <a:ext cx="1422184" cy="646331"/>
          </a:xfrm>
          <a:prstGeom prst="rect">
            <a:avLst/>
          </a:prstGeom>
          <a:noFill/>
        </p:spPr>
        <p:txBody>
          <a:bodyPr wrap="none" rtlCol="0">
            <a:spAutoFit/>
          </a:bodyPr>
          <a:lstStyle/>
          <a:p>
            <a:pPr algn="ctr"/>
            <a:r>
              <a:rPr lang="en-US" sz="3600" dirty="0" smtClean="0">
                <a:latin typeface="+mj-lt"/>
                <a:cs typeface="Times New Roman" panose="02020603050405020304" pitchFamily="18" charset="0"/>
              </a:rPr>
              <a:t>Object</a:t>
            </a:r>
          </a:p>
        </p:txBody>
      </p:sp>
      <p:sp>
        <p:nvSpPr>
          <p:cNvPr id="13" name="TextBox 12"/>
          <p:cNvSpPr txBox="1"/>
          <p:nvPr/>
        </p:nvSpPr>
        <p:spPr>
          <a:xfrm>
            <a:off x="5924665" y="5447373"/>
            <a:ext cx="2403800" cy="646331"/>
          </a:xfrm>
          <a:prstGeom prst="rect">
            <a:avLst/>
          </a:prstGeom>
          <a:noFill/>
        </p:spPr>
        <p:txBody>
          <a:bodyPr wrap="none" rtlCol="0">
            <a:spAutoFit/>
          </a:bodyPr>
          <a:lstStyle/>
          <a:p>
            <a:pPr algn="ctr"/>
            <a:r>
              <a:rPr lang="en-US" sz="3600" dirty="0" smtClean="0">
                <a:latin typeface="+mj-lt"/>
                <a:cs typeface="Times New Roman" panose="02020603050405020304" pitchFamily="18" charset="0"/>
              </a:rPr>
              <a:t>Background</a:t>
            </a:r>
          </a:p>
        </p:txBody>
      </p:sp>
      <p:sp>
        <p:nvSpPr>
          <p:cNvPr id="14" name="TextBox 13"/>
          <p:cNvSpPr txBox="1"/>
          <p:nvPr/>
        </p:nvSpPr>
        <p:spPr>
          <a:xfrm>
            <a:off x="10324681" y="5447373"/>
            <a:ext cx="2194704" cy="646331"/>
          </a:xfrm>
          <a:prstGeom prst="rect">
            <a:avLst/>
          </a:prstGeom>
          <a:noFill/>
        </p:spPr>
        <p:txBody>
          <a:bodyPr wrap="none" rtlCol="0">
            <a:spAutoFit/>
          </a:bodyPr>
          <a:lstStyle/>
          <a:p>
            <a:pPr algn="ctr"/>
            <a:r>
              <a:rPr lang="en-US" sz="3600" dirty="0" smtClean="0">
                <a:latin typeface="+mj-lt"/>
                <a:cs typeface="Times New Roman" panose="02020603050405020304" pitchFamily="18" charset="0"/>
              </a:rPr>
              <a:t>Composite</a:t>
            </a:r>
          </a:p>
        </p:txBody>
      </p:sp>
    </p:spTree>
    <p:extLst>
      <p:ext uri="{BB962C8B-B14F-4D97-AF65-F5344CB8AC3E}">
        <p14:creationId xmlns:p14="http://schemas.microsoft.com/office/powerpoint/2010/main" val="3217858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Times New Roman" panose="02020603050405020304" pitchFamily="18" charset="0"/>
              </a:rPr>
              <a:t>Generating </a:t>
            </a:r>
            <a:r>
              <a:rPr lang="en-US" dirty="0" err="1">
                <a:cs typeface="Times New Roman" panose="02020603050405020304" pitchFamily="18" charset="0"/>
              </a:rPr>
              <a:t>Graphcut</a:t>
            </a:r>
            <a:r>
              <a:rPr lang="en-US" dirty="0">
                <a:cs typeface="Times New Roman" panose="02020603050405020304" pitchFamily="18" charset="0"/>
              </a:rPr>
              <a:t> </a:t>
            </a:r>
            <a:r>
              <a:rPr lang="en-US" dirty="0" smtClean="0">
                <a:cs typeface="Times New Roman" panose="02020603050405020304" pitchFamily="18" charset="0"/>
              </a:rPr>
              <a:t>Candidates</a:t>
            </a:r>
            <a:endParaRPr lang="en-US" dirty="0"/>
          </a:p>
        </p:txBody>
      </p:sp>
      <mc:AlternateContent xmlns:mc="http://schemas.openxmlformats.org/markup-compatibility/2006" xmlns:a14="http://schemas.microsoft.com/office/drawing/2010/main">
        <mc:Choice Requires="a14">
          <p:sp>
            <p:nvSpPr>
              <p:cNvPr id="4" name="TextBox 3"/>
              <p:cNvSpPr txBox="1"/>
              <p:nvPr/>
            </p:nvSpPr>
            <p:spPr>
              <a:xfrm>
                <a:off x="-29616" y="1815768"/>
                <a:ext cx="5544616" cy="1938992"/>
              </a:xfrm>
              <a:prstGeom prst="rect">
                <a:avLst/>
              </a:prstGeom>
              <a:noFill/>
            </p:spPr>
            <p:txBody>
              <a:bodyPr wrap="square" rtlCol="0">
                <a:spAutoFit/>
              </a:bodyPr>
              <a:lstStyle/>
              <a:p>
                <a:pPr algn="ctr"/>
                <a:r>
                  <a:rPr lang="en-US" sz="4000" dirty="0" smtClean="0"/>
                  <a:t>Different formulations,</a:t>
                </a:r>
              </a:p>
              <a:p>
                <a:pPr algn="ctr"/>
                <a:r>
                  <a:rPr lang="en-US" sz="4000" dirty="0" smtClean="0"/>
                  <a:t>Parameters, Color Space </a:t>
                </a:r>
              </a:p>
              <a:p>
                <a:pPr algn="ctr"/>
                <a:r>
                  <a:rPr lang="en-US" sz="4000" dirty="0" smtClean="0"/>
                  <a:t>(</a:t>
                </a:r>
                <a14:m>
                  <m:oMath xmlns:m="http://schemas.openxmlformats.org/officeDocument/2006/math">
                    <m:r>
                      <a:rPr lang="en-US" sz="4000" b="0" i="0" smtClean="0">
                        <a:latin typeface="Cambria Math" panose="02040503050406030204" pitchFamily="18" charset="0"/>
                      </a:rPr>
                      <m:t>50</m:t>
                    </m:r>
                    <m:r>
                      <a:rPr lang="en-US" sz="4000" b="0" i="1" smtClean="0">
                        <a:latin typeface="Cambria Math" panose="02040503050406030204" pitchFamily="18" charset="0"/>
                      </a:rPr>
                      <m:t>~100</m:t>
                    </m:r>
                  </m:oMath>
                </a14:m>
                <a:r>
                  <a:rPr lang="en-US" sz="4000" dirty="0" smtClean="0"/>
                  <a:t> solutions)</a:t>
                </a:r>
                <a:endParaRPr lang="en-US" sz="4000" dirty="0"/>
              </a:p>
            </p:txBody>
          </p:sp>
        </mc:Choice>
        <mc:Fallback xmlns="">
          <p:sp>
            <p:nvSpPr>
              <p:cNvPr id="4" name="TextBox 3"/>
              <p:cNvSpPr txBox="1">
                <a:spLocks noRot="1" noChangeAspect="1" noMove="1" noResize="1" noEditPoints="1" noAdjustHandles="1" noChangeArrowheads="1" noChangeShapeType="1" noTextEdit="1"/>
              </p:cNvSpPr>
              <p:nvPr/>
            </p:nvSpPr>
            <p:spPr>
              <a:xfrm>
                <a:off x="-29616" y="1815768"/>
                <a:ext cx="5544616" cy="1938992"/>
              </a:xfrm>
              <a:prstGeom prst="rect">
                <a:avLst/>
              </a:prstGeom>
              <a:blipFill rotWithShape="0">
                <a:blip r:embed="rId2"/>
                <a:stretch>
                  <a:fillRect l="-769" t="-5660" r="-2747" b="-12579"/>
                </a:stretch>
              </a:blipFill>
            </p:spPr>
            <p:txBody>
              <a:bodyPr/>
              <a:lstStyle/>
              <a:p>
                <a:r>
                  <a:rPr lang="en-US">
                    <a:noFill/>
                  </a:rPr>
                  <a:t> </a:t>
                </a:r>
              </a:p>
            </p:txBody>
          </p:sp>
        </mc:Fallback>
      </mc:AlternateContent>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9656" y="1594520"/>
            <a:ext cx="2743200" cy="2057400"/>
          </a:xfrm>
          <a:prstGeom prst="rect">
            <a:avLst/>
          </a:prstGeom>
          <a:ln>
            <a:solidFill>
              <a:schemeClr val="tx1"/>
            </a:solidFill>
          </a:ln>
          <a:effectLst>
            <a:outerShdw blurRad="50800" dist="38100" dir="2700000" algn="tl" rotWithShape="0">
              <a:prstClr val="black">
                <a:alpha val="40000"/>
              </a:prst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8104" y="1594520"/>
            <a:ext cx="2743200" cy="2057400"/>
          </a:xfrm>
          <a:prstGeom prst="rect">
            <a:avLst/>
          </a:prstGeom>
          <a:ln>
            <a:solidFill>
              <a:schemeClr val="tx1"/>
            </a:solidFill>
          </a:ln>
          <a:effectLst>
            <a:outerShdw blurRad="50800" dist="38100" dir="2700000" algn="tl" rotWithShape="0">
              <a:prstClr val="black">
                <a:alpha val="40000"/>
              </a:prstClr>
            </a:outerShdw>
          </a:effec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3880" y="1594520"/>
            <a:ext cx="2743200" cy="2057400"/>
          </a:xfrm>
          <a:prstGeom prst="rect">
            <a:avLst/>
          </a:prstGeom>
          <a:ln>
            <a:solidFill>
              <a:schemeClr val="tx1"/>
            </a:solidFill>
          </a:ln>
          <a:effectLst>
            <a:outerShdw blurRad="50800" dist="38100" dir="2700000" algn="tl" rotWithShape="0">
              <a:prstClr val="black">
                <a:alpha val="40000"/>
              </a:prstClr>
            </a:outerShdw>
          </a:effectLst>
        </p:spPr>
      </p:pic>
      <p:sp>
        <p:nvSpPr>
          <p:cNvPr id="9" name="TextBox 8"/>
          <p:cNvSpPr txBox="1"/>
          <p:nvPr/>
        </p:nvSpPr>
        <p:spPr>
          <a:xfrm>
            <a:off x="6168612" y="3651920"/>
            <a:ext cx="1422184" cy="646331"/>
          </a:xfrm>
          <a:prstGeom prst="rect">
            <a:avLst/>
          </a:prstGeom>
          <a:noFill/>
        </p:spPr>
        <p:txBody>
          <a:bodyPr wrap="none" rtlCol="0">
            <a:spAutoFit/>
          </a:bodyPr>
          <a:lstStyle/>
          <a:p>
            <a:pPr algn="ctr"/>
            <a:r>
              <a:rPr lang="en-US" sz="3600" dirty="0" smtClean="0">
                <a:latin typeface="+mj-lt"/>
                <a:cs typeface="Times New Roman" panose="02020603050405020304" pitchFamily="18" charset="0"/>
              </a:rPr>
              <a:t>Object</a:t>
            </a:r>
          </a:p>
        </p:txBody>
      </p:sp>
      <p:sp>
        <p:nvSpPr>
          <p:cNvPr id="10" name="TextBox 9"/>
          <p:cNvSpPr txBox="1"/>
          <p:nvPr/>
        </p:nvSpPr>
        <p:spPr>
          <a:xfrm>
            <a:off x="8633580" y="3579912"/>
            <a:ext cx="2403800" cy="646331"/>
          </a:xfrm>
          <a:prstGeom prst="rect">
            <a:avLst/>
          </a:prstGeom>
          <a:noFill/>
        </p:spPr>
        <p:txBody>
          <a:bodyPr wrap="none" rtlCol="0">
            <a:spAutoFit/>
          </a:bodyPr>
          <a:lstStyle/>
          <a:p>
            <a:pPr algn="ctr"/>
            <a:r>
              <a:rPr lang="en-US" sz="3600" dirty="0" smtClean="0">
                <a:latin typeface="+mj-lt"/>
                <a:cs typeface="Times New Roman" panose="02020603050405020304" pitchFamily="18" charset="0"/>
              </a:rPr>
              <a:t>Background</a:t>
            </a:r>
          </a:p>
        </p:txBody>
      </p:sp>
      <p:sp>
        <p:nvSpPr>
          <p:cNvPr id="11" name="TextBox 10"/>
          <p:cNvSpPr txBox="1"/>
          <p:nvPr/>
        </p:nvSpPr>
        <p:spPr>
          <a:xfrm>
            <a:off x="12051985" y="3595213"/>
            <a:ext cx="1478546" cy="646331"/>
          </a:xfrm>
          <a:prstGeom prst="rect">
            <a:avLst/>
          </a:prstGeom>
          <a:noFill/>
        </p:spPr>
        <p:txBody>
          <a:bodyPr wrap="none" rtlCol="0">
            <a:spAutoFit/>
          </a:bodyPr>
          <a:lstStyle/>
          <a:p>
            <a:pPr algn="ctr"/>
            <a:r>
              <a:rPr lang="en-US" sz="3600" dirty="0" err="1" smtClean="0">
                <a:latin typeface="+mj-lt"/>
                <a:cs typeface="Times New Roman" panose="02020603050405020304" pitchFamily="18" charset="0"/>
              </a:rPr>
              <a:t>Trimap</a:t>
            </a:r>
            <a:endParaRPr lang="en-US" sz="3600" dirty="0" smtClean="0">
              <a:latin typeface="+mj-lt"/>
              <a:cs typeface="Times New Roman" panose="02020603050405020304" pitchFamily="18" charset="0"/>
            </a:endParaRPr>
          </a:p>
        </p:txBody>
      </p:sp>
      <p:pic>
        <p:nvPicPr>
          <p:cNvPr id="12" name="Picture 11"/>
          <p:cNvPicPr>
            <a:picLocks/>
          </p:cNvPicPr>
          <p:nvPr/>
        </p:nvPicPr>
        <p:blipFill>
          <a:blip r:embed="rId6">
            <a:extLst>
              <a:ext uri="{28A0092B-C50C-407E-A947-70E740481C1C}">
                <a14:useLocalDpi xmlns:a14="http://schemas.microsoft.com/office/drawing/2010/main" val="0"/>
              </a:ext>
            </a:extLst>
          </a:blip>
          <a:stretch>
            <a:fillRect/>
          </a:stretch>
        </p:blipFill>
        <p:spPr>
          <a:xfrm>
            <a:off x="618456" y="4269270"/>
            <a:ext cx="2560320" cy="1920240"/>
          </a:xfrm>
          <a:prstGeom prst="rect">
            <a:avLst/>
          </a:prstGeom>
          <a:ln>
            <a:solidFill>
              <a:schemeClr val="tx1"/>
            </a:solidFill>
          </a:ln>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8456" y="6269988"/>
            <a:ext cx="2560320" cy="1920240"/>
          </a:xfrm>
          <a:prstGeom prst="rect">
            <a:avLst/>
          </a:prstGeom>
          <a:ln>
            <a:solidFill>
              <a:schemeClr val="tx1"/>
            </a:solidFill>
          </a:ln>
          <a:effectLst>
            <a:outerShdw blurRad="50800" dist="38100" dir="2700000" algn="tl" rotWithShape="0">
              <a:prstClr val="black">
                <a:alpha val="40000"/>
              </a:prstClr>
            </a:outerShdw>
          </a:effectLst>
        </p:spPr>
      </p:pic>
      <p:pic>
        <p:nvPicPr>
          <p:cNvPr id="18" name="Picture 17"/>
          <p:cNvPicPr>
            <a:picLocks/>
          </p:cNvPicPr>
          <p:nvPr/>
        </p:nvPicPr>
        <p:blipFill>
          <a:blip r:embed="rId8">
            <a:extLst>
              <a:ext uri="{28A0092B-C50C-407E-A947-70E740481C1C}">
                <a14:useLocalDpi xmlns:a14="http://schemas.microsoft.com/office/drawing/2010/main" val="0"/>
              </a:ext>
            </a:extLst>
          </a:blip>
          <a:stretch>
            <a:fillRect/>
          </a:stretch>
        </p:blipFill>
        <p:spPr>
          <a:xfrm>
            <a:off x="3407092" y="4269270"/>
            <a:ext cx="2560320" cy="1920240"/>
          </a:xfrm>
          <a:prstGeom prst="rect">
            <a:avLst/>
          </a:prstGeom>
          <a:ln>
            <a:solidFill>
              <a:schemeClr val="tx1"/>
            </a:solidFill>
          </a:ln>
          <a:effectLst>
            <a:outerShdw blurRad="50800" dist="38100" dir="2700000" algn="tl" rotWithShape="0">
              <a:prstClr val="black">
                <a:alpha val="40000"/>
              </a:prstClr>
            </a:outerShdw>
          </a:effectLst>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07092" y="6269988"/>
            <a:ext cx="2560320" cy="1920240"/>
          </a:xfrm>
          <a:prstGeom prst="rect">
            <a:avLst/>
          </a:prstGeom>
          <a:ln>
            <a:solidFill>
              <a:schemeClr val="tx1"/>
            </a:solidFill>
          </a:ln>
          <a:effectLst>
            <a:outerShdw blurRad="50800" dist="38100" dir="2700000" algn="tl" rotWithShape="0">
              <a:prstClr val="black">
                <a:alpha val="40000"/>
              </a:prstClr>
            </a:outerShdw>
          </a:effectLst>
        </p:spPr>
      </p:pic>
      <p:pic>
        <p:nvPicPr>
          <p:cNvPr id="20" name="Picture 19"/>
          <p:cNvPicPr>
            <a:picLocks/>
          </p:cNvPicPr>
          <p:nvPr/>
        </p:nvPicPr>
        <p:blipFill>
          <a:blip r:embed="rId10">
            <a:extLst>
              <a:ext uri="{28A0092B-C50C-407E-A947-70E740481C1C}">
                <a14:useLocalDpi xmlns:a14="http://schemas.microsoft.com/office/drawing/2010/main" val="0"/>
              </a:ext>
            </a:extLst>
          </a:blip>
          <a:stretch>
            <a:fillRect/>
          </a:stretch>
        </p:blipFill>
        <p:spPr>
          <a:xfrm>
            <a:off x="6195728" y="4269270"/>
            <a:ext cx="2560320" cy="1920240"/>
          </a:xfrm>
          <a:prstGeom prst="rect">
            <a:avLst/>
          </a:prstGeom>
          <a:ln>
            <a:solidFill>
              <a:schemeClr val="tx1"/>
            </a:solidFill>
          </a:ln>
          <a:effectLst>
            <a:outerShdw blurRad="50800" dist="38100" dir="2700000" algn="tl" rotWithShape="0">
              <a:prstClr val="black">
                <a:alpha val="40000"/>
              </a:prstClr>
            </a:outerShdw>
          </a:effectLst>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95728" y="6269988"/>
            <a:ext cx="2560320" cy="1920240"/>
          </a:xfrm>
          <a:prstGeom prst="rect">
            <a:avLst/>
          </a:prstGeom>
          <a:ln>
            <a:solidFill>
              <a:schemeClr val="tx1"/>
            </a:solidFill>
          </a:ln>
          <a:effectLst>
            <a:outerShdw blurRad="50800" dist="38100" dir="2700000" algn="tl" rotWithShape="0">
              <a:prstClr val="black">
                <a:alpha val="40000"/>
              </a:prstClr>
            </a:outerShdw>
          </a:effectLst>
        </p:spPr>
      </p:pic>
      <p:pic>
        <p:nvPicPr>
          <p:cNvPr id="22" name="Picture 21"/>
          <p:cNvPicPr>
            <a:picLocks/>
          </p:cNvPicPr>
          <p:nvPr/>
        </p:nvPicPr>
        <p:blipFill>
          <a:blip r:embed="rId12">
            <a:extLst>
              <a:ext uri="{28A0092B-C50C-407E-A947-70E740481C1C}">
                <a14:useLocalDpi xmlns:a14="http://schemas.microsoft.com/office/drawing/2010/main" val="0"/>
              </a:ext>
            </a:extLst>
          </a:blip>
          <a:stretch>
            <a:fillRect/>
          </a:stretch>
        </p:blipFill>
        <p:spPr>
          <a:xfrm>
            <a:off x="8984363" y="4269270"/>
            <a:ext cx="2560320" cy="1920240"/>
          </a:xfrm>
          <a:prstGeom prst="rect">
            <a:avLst/>
          </a:prstGeom>
          <a:ln>
            <a:solidFill>
              <a:schemeClr val="tx1"/>
            </a:solidFill>
          </a:ln>
          <a:effectLst>
            <a:outerShdw blurRad="50800" dist="38100" dir="2700000" algn="tl" rotWithShape="0">
              <a:prstClr val="black">
                <a:alpha val="40000"/>
              </a:prstClr>
            </a:outerShdw>
          </a:effectLst>
        </p:spPr>
      </p:pic>
      <p:pic>
        <p:nvPicPr>
          <p:cNvPr id="23" name="Picture 2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984363" y="6269988"/>
            <a:ext cx="2560320" cy="1920240"/>
          </a:xfrm>
          <a:prstGeom prst="rect">
            <a:avLst/>
          </a:prstGeom>
          <a:ln>
            <a:solidFill>
              <a:schemeClr val="tx1"/>
            </a:solidFill>
          </a:ln>
          <a:effectLst>
            <a:outerShdw blurRad="50800" dist="38100" dir="2700000" algn="tl" rotWithShape="0">
              <a:prstClr val="black">
                <a:alpha val="40000"/>
              </a:prstClr>
            </a:outerShdw>
          </a:effectLst>
        </p:spPr>
      </p:pic>
      <p:grpSp>
        <p:nvGrpSpPr>
          <p:cNvPr id="24" name="Group 23"/>
          <p:cNvGrpSpPr/>
          <p:nvPr/>
        </p:nvGrpSpPr>
        <p:grpSpPr>
          <a:xfrm>
            <a:off x="12461875" y="6189510"/>
            <a:ext cx="1097280" cy="164592"/>
            <a:chOff x="10250428" y="2508736"/>
            <a:chExt cx="560885" cy="87923"/>
          </a:xfrm>
          <a:solidFill>
            <a:schemeClr val="tx1"/>
          </a:solidFill>
        </p:grpSpPr>
        <p:sp>
          <p:nvSpPr>
            <p:cNvPr id="25" name="Oval 24"/>
            <p:cNvSpPr>
              <a:spLocks noChangeAspect="1"/>
            </p:cNvSpPr>
            <p:nvPr/>
          </p:nvSpPr>
          <p:spPr>
            <a:xfrm>
              <a:off x="10250428" y="2508736"/>
              <a:ext cx="87923" cy="87923"/>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a:solidFill>
                  <a:srgbClr val="FF0000"/>
                </a:solidFill>
              </a:endParaRPr>
            </a:p>
          </p:txBody>
        </p:sp>
        <p:sp>
          <p:nvSpPr>
            <p:cNvPr id="26" name="Oval 25"/>
            <p:cNvSpPr>
              <a:spLocks noChangeAspect="1"/>
            </p:cNvSpPr>
            <p:nvPr/>
          </p:nvSpPr>
          <p:spPr>
            <a:xfrm>
              <a:off x="10486909" y="2508736"/>
              <a:ext cx="87923" cy="87923"/>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a:solidFill>
                  <a:srgbClr val="FF0000"/>
                </a:solidFill>
              </a:endParaRPr>
            </a:p>
          </p:txBody>
        </p:sp>
        <p:sp>
          <p:nvSpPr>
            <p:cNvPr id="27" name="Oval 26"/>
            <p:cNvSpPr>
              <a:spLocks noChangeAspect="1"/>
            </p:cNvSpPr>
            <p:nvPr/>
          </p:nvSpPr>
          <p:spPr>
            <a:xfrm>
              <a:off x="10723390" y="2508736"/>
              <a:ext cx="87923" cy="87923"/>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a:solidFill>
                  <a:srgbClr val="FF0000"/>
                </a:solidFill>
              </a:endParaRPr>
            </a:p>
          </p:txBody>
        </p:sp>
      </p:grpSp>
    </p:spTree>
    <p:extLst>
      <p:ext uri="{BB962C8B-B14F-4D97-AF65-F5344CB8AC3E}">
        <p14:creationId xmlns:p14="http://schemas.microsoft.com/office/powerpoint/2010/main" val="402542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cs typeface="Times New Roman" panose="02020603050405020304" pitchFamily="18" charset="0"/>
              </a:rPr>
              <a:t>Ranking </a:t>
            </a:r>
            <a:r>
              <a:rPr lang="en-US" dirty="0" err="1" smtClean="0">
                <a:cs typeface="Times New Roman" panose="02020603050405020304" pitchFamily="18" charset="0"/>
              </a:rPr>
              <a:t>Graphcut</a:t>
            </a:r>
            <a:r>
              <a:rPr lang="en-US" dirty="0" smtClean="0">
                <a:cs typeface="Times New Roman" panose="02020603050405020304" pitchFamily="18" charset="0"/>
              </a:rPr>
              <a:t> Solutions</a:t>
            </a:r>
            <a:endParaRPr lang="en-US" dirty="0"/>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8736" y="2203416"/>
            <a:ext cx="2743200" cy="2743200"/>
          </a:xfrm>
          <a:prstGeom prst="rect">
            <a:avLst/>
          </a:prstGeom>
          <a:ln>
            <a:solidFill>
              <a:schemeClr val="tx1"/>
            </a:solidFill>
          </a:ln>
          <a:effectLst>
            <a:outerShdw blurRad="50800" dist="38100" dir="2700000" algn="tl" rotWithShape="0">
              <a:prstClr val="black">
                <a:alpha val="40000"/>
              </a:prstClr>
            </a:outerShdw>
          </a:effectLst>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0254" y="2203416"/>
            <a:ext cx="2743200" cy="2743200"/>
          </a:xfrm>
          <a:prstGeom prst="rect">
            <a:avLst/>
          </a:prstGeom>
          <a:ln>
            <a:solidFill>
              <a:schemeClr val="tx1"/>
            </a:solidFill>
          </a:ln>
          <a:effectLst>
            <a:outerShdw blurRad="50800" dist="38100" dir="2700000" algn="tl" rotWithShape="0">
              <a:prstClr val="black">
                <a:alpha val="40000"/>
              </a:prstClr>
            </a:outerShdw>
          </a:effectLst>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13977" y="2203416"/>
            <a:ext cx="2743200" cy="2743200"/>
          </a:xfrm>
          <a:prstGeom prst="rect">
            <a:avLst/>
          </a:prstGeom>
          <a:ln>
            <a:solidFill>
              <a:schemeClr val="tx1"/>
            </a:solidFill>
          </a:ln>
          <a:effectLst>
            <a:outerShdw blurRad="50800" dist="38100" dir="2700000" algn="tl" rotWithShape="0">
              <a:prstClr val="black">
                <a:alpha val="40000"/>
              </a:prstClr>
            </a:outerShdw>
          </a:effectLst>
        </p:spPr>
      </p:pic>
      <p:pic>
        <p:nvPicPr>
          <p:cNvPr id="31" name="Picture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8736" y="2203416"/>
            <a:ext cx="2743200" cy="2743200"/>
          </a:xfrm>
          <a:prstGeom prst="rect">
            <a:avLst/>
          </a:prstGeom>
          <a:ln>
            <a:solidFill>
              <a:schemeClr val="tx1"/>
            </a:solidFill>
          </a:ln>
          <a:effectLst>
            <a:outerShdw blurRad="50800" dist="38100" dir="2700000" algn="tl" rotWithShape="0">
              <a:prstClr val="black">
                <a:alpha val="40000"/>
              </a:prstClr>
            </a:outerShdw>
          </a:effectLst>
        </p:spPr>
      </p:pic>
      <p:pic>
        <p:nvPicPr>
          <p:cNvPr id="32" name="Picture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90254" y="2203416"/>
            <a:ext cx="2743200" cy="2743200"/>
          </a:xfrm>
          <a:prstGeom prst="rect">
            <a:avLst/>
          </a:prstGeom>
          <a:ln>
            <a:solidFill>
              <a:schemeClr val="tx1"/>
            </a:solidFill>
          </a:ln>
          <a:effectLst>
            <a:outerShdw blurRad="50800" dist="38100" dir="2700000" algn="tl" rotWithShape="0">
              <a:prstClr val="black">
                <a:alpha val="40000"/>
              </a:prstClr>
            </a:outerShdw>
          </a:effectLst>
        </p:spPr>
      </p:pic>
      <p:pic>
        <p:nvPicPr>
          <p:cNvPr id="34" name="Picture 3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713977" y="2203416"/>
            <a:ext cx="2743200" cy="2743200"/>
          </a:xfrm>
          <a:prstGeom prst="rect">
            <a:avLst/>
          </a:prstGeom>
          <a:ln>
            <a:solidFill>
              <a:schemeClr val="tx1"/>
            </a:solidFill>
          </a:ln>
          <a:effectLst>
            <a:outerShdw blurRad="50800" dist="38100" dir="2700000" algn="tl" rotWithShape="0">
              <a:prstClr val="black">
                <a:alpha val="40000"/>
              </a:prstClr>
            </a:outerShdw>
          </a:effectLst>
        </p:spPr>
      </p:pic>
      <p:pic>
        <p:nvPicPr>
          <p:cNvPr id="35" name="Picture 34"/>
          <p:cNvPicPr>
            <a:picLocks/>
          </p:cNvPicPr>
          <p:nvPr/>
        </p:nvPicPr>
        <p:blipFill>
          <a:blip r:embed="rId9">
            <a:extLst>
              <a:ext uri="{28A0092B-C50C-407E-A947-70E740481C1C}">
                <a14:useLocalDpi xmlns:a14="http://schemas.microsoft.com/office/drawing/2010/main" val="0"/>
              </a:ext>
            </a:extLst>
          </a:blip>
          <a:stretch>
            <a:fillRect/>
          </a:stretch>
        </p:blipFill>
        <p:spPr>
          <a:xfrm>
            <a:off x="142109" y="2203416"/>
            <a:ext cx="2673990" cy="2743200"/>
          </a:xfrm>
          <a:prstGeom prst="rect">
            <a:avLst/>
          </a:prstGeom>
          <a:ln>
            <a:solidFill>
              <a:schemeClr val="tx1"/>
            </a:solidFill>
          </a:ln>
          <a:effectLst>
            <a:outerShdw blurRad="50800" dist="38100" dir="2700000" algn="tl" rotWithShape="0">
              <a:prstClr val="black">
                <a:alpha val="40000"/>
              </a:prstClr>
            </a:outerShdw>
          </a:effectLst>
        </p:spPr>
      </p:pic>
      <p:pic>
        <p:nvPicPr>
          <p:cNvPr id="40" name="Picture 39"/>
          <p:cNvPicPr>
            <a:picLocks/>
          </p:cNvPicPr>
          <p:nvPr/>
        </p:nvPicPr>
        <p:blipFill>
          <a:blip r:embed="rId10">
            <a:extLst>
              <a:ext uri="{28A0092B-C50C-407E-A947-70E740481C1C}">
                <a14:useLocalDpi xmlns:a14="http://schemas.microsoft.com/office/drawing/2010/main" val="0"/>
              </a:ext>
            </a:extLst>
          </a:blip>
          <a:stretch>
            <a:fillRect/>
          </a:stretch>
        </p:blipFill>
        <p:spPr>
          <a:xfrm>
            <a:off x="107504" y="5122912"/>
            <a:ext cx="2743200" cy="2743200"/>
          </a:xfrm>
          <a:prstGeom prst="rect">
            <a:avLst/>
          </a:prstGeom>
          <a:ln>
            <a:solidFill>
              <a:schemeClr val="tx1"/>
            </a:solidFill>
          </a:ln>
          <a:effectLst>
            <a:outerShdw blurRad="50800" dist="38100" dir="2700000" algn="tl" rotWithShape="0">
              <a:prstClr val="black">
                <a:alpha val="40000"/>
              </a:prstClr>
            </a:outerShdw>
          </a:effectLst>
        </p:spPr>
      </p:pic>
      <p:pic>
        <p:nvPicPr>
          <p:cNvPr id="36" name="Picture 3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38736" y="5122912"/>
            <a:ext cx="2743200" cy="2743200"/>
          </a:xfrm>
          <a:prstGeom prst="rect">
            <a:avLst/>
          </a:prstGeom>
          <a:ln>
            <a:solidFill>
              <a:schemeClr val="tx1"/>
            </a:solidFill>
          </a:ln>
          <a:effectLst>
            <a:outerShdw blurRad="50800" dist="38100" dir="2700000" algn="tl" rotWithShape="0">
              <a:prstClr val="black">
                <a:alpha val="40000"/>
              </a:prstClr>
            </a:outerShdw>
          </a:effectLst>
        </p:spPr>
      </p:pic>
      <p:pic>
        <p:nvPicPr>
          <p:cNvPr id="38" name="Picture 3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97150" y="5122912"/>
            <a:ext cx="2743200" cy="2743200"/>
          </a:xfrm>
          <a:prstGeom prst="rect">
            <a:avLst/>
          </a:prstGeom>
          <a:ln>
            <a:solidFill>
              <a:schemeClr val="tx1"/>
            </a:solidFill>
          </a:ln>
          <a:effectLst>
            <a:outerShdw blurRad="50800" dist="38100" dir="2700000" algn="tl" rotWithShape="0">
              <a:prstClr val="black">
                <a:alpha val="40000"/>
              </a:prstClr>
            </a:outerShdw>
          </a:effectLst>
        </p:spPr>
      </p:pic>
      <p:pic>
        <p:nvPicPr>
          <p:cNvPr id="52" name="Picture 5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713977" y="5122912"/>
            <a:ext cx="2743200" cy="2743200"/>
          </a:xfrm>
          <a:prstGeom prst="rect">
            <a:avLst/>
          </a:prstGeom>
          <a:ln>
            <a:solidFill>
              <a:schemeClr val="tx1"/>
            </a:solidFill>
          </a:ln>
          <a:effectLst>
            <a:outerShdw blurRad="50800" dist="38100" dir="2700000" algn="tl" rotWithShape="0">
              <a:prstClr val="black">
                <a:alpha val="40000"/>
              </a:prstClr>
            </a:outerShdw>
          </a:effectLst>
        </p:spPr>
      </p:pic>
      <p:pic>
        <p:nvPicPr>
          <p:cNvPr id="39" name="Picture 3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997150" y="5122912"/>
            <a:ext cx="2743200" cy="2743200"/>
          </a:xfrm>
          <a:prstGeom prst="rect">
            <a:avLst/>
          </a:prstGeom>
          <a:ln>
            <a:solidFill>
              <a:schemeClr val="tx1"/>
            </a:solidFill>
          </a:ln>
          <a:effectLst>
            <a:outerShdw blurRad="50800" dist="38100" dir="2700000" algn="tl" rotWithShape="0">
              <a:prstClr val="black">
                <a:alpha val="40000"/>
              </a:prstClr>
            </a:outerShdw>
          </a:effectLst>
        </p:spPr>
      </p:pic>
      <p:pic>
        <p:nvPicPr>
          <p:cNvPr id="43" name="Picture 4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138736" y="5122912"/>
            <a:ext cx="2743200" cy="2743200"/>
          </a:xfrm>
          <a:prstGeom prst="rect">
            <a:avLst/>
          </a:prstGeom>
          <a:ln>
            <a:solidFill>
              <a:schemeClr val="tx1"/>
            </a:solidFill>
          </a:ln>
          <a:effectLst>
            <a:outerShdw blurRad="50800" dist="38100" dir="2700000" algn="tl" rotWithShape="0">
              <a:prstClr val="black">
                <a:alpha val="40000"/>
              </a:prstClr>
            </a:outerShdw>
          </a:effectLst>
        </p:spPr>
      </p:pic>
      <p:pic>
        <p:nvPicPr>
          <p:cNvPr id="53" name="Picture 5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713977" y="5122912"/>
            <a:ext cx="2743200" cy="2743200"/>
          </a:xfrm>
          <a:prstGeom prst="rect">
            <a:avLst/>
          </a:prstGeom>
          <a:ln>
            <a:solidFill>
              <a:schemeClr val="tx1"/>
            </a:solidFill>
          </a:ln>
          <a:effectLst>
            <a:outerShdw blurRad="50800" dist="38100" dir="2700000" algn="tl" rotWithShape="0">
              <a:prstClr val="black">
                <a:alpha val="40000"/>
              </a:prstClr>
            </a:outerShdw>
          </a:effectLst>
        </p:spPr>
      </p:pic>
      <p:sp>
        <p:nvSpPr>
          <p:cNvPr id="37" name="TextBox 36"/>
          <p:cNvSpPr txBox="1"/>
          <p:nvPr/>
        </p:nvSpPr>
        <p:spPr>
          <a:xfrm>
            <a:off x="11653314" y="1524253"/>
            <a:ext cx="2798266" cy="646331"/>
          </a:xfrm>
          <a:prstGeom prst="rect">
            <a:avLst/>
          </a:prstGeom>
          <a:noFill/>
        </p:spPr>
        <p:txBody>
          <a:bodyPr wrap="none" rtlCol="0">
            <a:spAutoFit/>
          </a:bodyPr>
          <a:lstStyle/>
          <a:p>
            <a:pPr algn="ctr"/>
            <a:r>
              <a:rPr lang="en-US" sz="3600" dirty="0" smtClean="0">
                <a:latin typeface="+mj-lt"/>
                <a:cs typeface="Times New Roman" panose="02020603050405020304" pitchFamily="18" charset="0"/>
              </a:rPr>
              <a:t>Least Realistic</a:t>
            </a:r>
          </a:p>
        </p:txBody>
      </p:sp>
      <p:sp>
        <p:nvSpPr>
          <p:cNvPr id="44" name="TextBox 43"/>
          <p:cNvSpPr txBox="1"/>
          <p:nvPr/>
        </p:nvSpPr>
        <p:spPr>
          <a:xfrm>
            <a:off x="4218856" y="1524253"/>
            <a:ext cx="2791854" cy="646331"/>
          </a:xfrm>
          <a:prstGeom prst="rect">
            <a:avLst/>
          </a:prstGeom>
          <a:noFill/>
        </p:spPr>
        <p:txBody>
          <a:bodyPr wrap="none" rtlCol="0">
            <a:spAutoFit/>
          </a:bodyPr>
          <a:lstStyle/>
          <a:p>
            <a:pPr algn="ctr"/>
            <a:r>
              <a:rPr lang="en-US" sz="3600" dirty="0" smtClean="0">
                <a:latin typeface="+mj-lt"/>
                <a:cs typeface="Times New Roman" panose="02020603050405020304" pitchFamily="18" charset="0"/>
              </a:rPr>
              <a:t>Most Realistic</a:t>
            </a:r>
          </a:p>
        </p:txBody>
      </p:sp>
      <p:grpSp>
        <p:nvGrpSpPr>
          <p:cNvPr id="45" name="Group 44"/>
          <p:cNvGrpSpPr/>
          <p:nvPr/>
        </p:nvGrpSpPr>
        <p:grpSpPr>
          <a:xfrm>
            <a:off x="9686836" y="3492720"/>
            <a:ext cx="1097280" cy="164592"/>
            <a:chOff x="10250428" y="2508736"/>
            <a:chExt cx="560885" cy="87923"/>
          </a:xfrm>
          <a:solidFill>
            <a:schemeClr val="tx1"/>
          </a:solidFill>
        </p:grpSpPr>
        <p:sp>
          <p:nvSpPr>
            <p:cNvPr id="46" name="Oval 45"/>
            <p:cNvSpPr>
              <a:spLocks noChangeAspect="1"/>
            </p:cNvSpPr>
            <p:nvPr/>
          </p:nvSpPr>
          <p:spPr>
            <a:xfrm>
              <a:off x="10250428" y="2508736"/>
              <a:ext cx="87923" cy="87923"/>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a:solidFill>
                  <a:srgbClr val="FF0000"/>
                </a:solidFill>
              </a:endParaRPr>
            </a:p>
          </p:txBody>
        </p:sp>
        <p:sp>
          <p:nvSpPr>
            <p:cNvPr id="47" name="Oval 46"/>
            <p:cNvSpPr>
              <a:spLocks noChangeAspect="1"/>
            </p:cNvSpPr>
            <p:nvPr/>
          </p:nvSpPr>
          <p:spPr>
            <a:xfrm>
              <a:off x="10486909" y="2508736"/>
              <a:ext cx="87923" cy="87923"/>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a:solidFill>
                  <a:srgbClr val="FF0000"/>
                </a:solidFill>
              </a:endParaRPr>
            </a:p>
          </p:txBody>
        </p:sp>
        <p:sp>
          <p:nvSpPr>
            <p:cNvPr id="48" name="Oval 47"/>
            <p:cNvSpPr>
              <a:spLocks noChangeAspect="1"/>
            </p:cNvSpPr>
            <p:nvPr/>
          </p:nvSpPr>
          <p:spPr>
            <a:xfrm>
              <a:off x="10723390" y="2508736"/>
              <a:ext cx="87923" cy="87923"/>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a:solidFill>
                  <a:srgbClr val="FF0000"/>
                </a:solidFill>
              </a:endParaRPr>
            </a:p>
          </p:txBody>
        </p:sp>
      </p:grpSp>
      <p:grpSp>
        <p:nvGrpSpPr>
          <p:cNvPr id="49" name="Group 48"/>
          <p:cNvGrpSpPr/>
          <p:nvPr/>
        </p:nvGrpSpPr>
        <p:grpSpPr>
          <a:xfrm>
            <a:off x="9686836" y="6412216"/>
            <a:ext cx="1097280" cy="164592"/>
            <a:chOff x="10250428" y="2508736"/>
            <a:chExt cx="560885" cy="87923"/>
          </a:xfrm>
          <a:solidFill>
            <a:schemeClr val="tx1"/>
          </a:solidFill>
        </p:grpSpPr>
        <p:sp>
          <p:nvSpPr>
            <p:cNvPr id="50" name="Oval 49"/>
            <p:cNvSpPr>
              <a:spLocks noChangeAspect="1"/>
            </p:cNvSpPr>
            <p:nvPr/>
          </p:nvSpPr>
          <p:spPr>
            <a:xfrm>
              <a:off x="10250428" y="2508736"/>
              <a:ext cx="87923" cy="87923"/>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a:solidFill>
                  <a:srgbClr val="FF0000"/>
                </a:solidFill>
              </a:endParaRPr>
            </a:p>
          </p:txBody>
        </p:sp>
        <p:sp>
          <p:nvSpPr>
            <p:cNvPr id="51" name="Oval 50"/>
            <p:cNvSpPr>
              <a:spLocks noChangeAspect="1"/>
            </p:cNvSpPr>
            <p:nvPr/>
          </p:nvSpPr>
          <p:spPr>
            <a:xfrm>
              <a:off x="10486909" y="2508736"/>
              <a:ext cx="87923" cy="87923"/>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a:solidFill>
                  <a:srgbClr val="FF0000"/>
                </a:solidFill>
              </a:endParaRPr>
            </a:p>
          </p:txBody>
        </p:sp>
        <p:sp>
          <p:nvSpPr>
            <p:cNvPr id="54" name="Oval 53"/>
            <p:cNvSpPr>
              <a:spLocks noChangeAspect="1"/>
            </p:cNvSpPr>
            <p:nvPr/>
          </p:nvSpPr>
          <p:spPr>
            <a:xfrm>
              <a:off x="10723390" y="2508736"/>
              <a:ext cx="87923" cy="87923"/>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a:solidFill>
                  <a:srgbClr val="FF0000"/>
                </a:solidFill>
              </a:endParaRPr>
            </a:p>
          </p:txBody>
        </p:sp>
      </p:grpSp>
    </p:spTree>
    <p:extLst>
      <p:ext uri="{BB962C8B-B14F-4D97-AF65-F5344CB8AC3E}">
        <p14:creationId xmlns:p14="http://schemas.microsoft.com/office/powerpoint/2010/main" val="273999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9832" y="260648"/>
            <a:ext cx="13167360" cy="1371600"/>
          </a:xfrm>
        </p:spPr>
        <p:txBody>
          <a:bodyPr>
            <a:normAutofit/>
          </a:bodyPr>
          <a:lstStyle/>
          <a:p>
            <a:r>
              <a:rPr lang="en-US" dirty="0" smtClean="0">
                <a:cs typeface="Times New Roman" panose="02020603050405020304" pitchFamily="18" charset="0"/>
              </a:rPr>
              <a:t>Direct Optimization</a:t>
            </a:r>
            <a:endParaRPr lang="en-US" dirty="0"/>
          </a:p>
        </p:txBody>
      </p:sp>
      <mc:AlternateContent xmlns:mc="http://schemas.openxmlformats.org/markup-compatibility/2006" xmlns:a14="http://schemas.microsoft.com/office/drawing/2010/main">
        <mc:Choice Requires="a14">
          <p:sp>
            <p:nvSpPr>
              <p:cNvPr id="18" name="Rounded Rectangle 17"/>
              <p:cNvSpPr/>
              <p:nvPr/>
            </p:nvSpPr>
            <p:spPr>
              <a:xfrm>
                <a:off x="7531224" y="226368"/>
                <a:ext cx="6624736" cy="1440160"/>
              </a:xfrm>
              <a:prstGeom prst="roundRect">
                <a:avLst/>
              </a:prstGeom>
              <a:noFill/>
              <a:ln w="762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4200" b="0" i="1" smtClean="0">
                          <a:solidFill>
                            <a:schemeClr val="tx1"/>
                          </a:solidFill>
                          <a:latin typeface="Cambria Math"/>
                          <a:cs typeface="Times New Roman" panose="02020603050405020304" pitchFamily="18" charset="0"/>
                        </a:rPr>
                        <m:t>𝐸</m:t>
                      </m:r>
                      <m:r>
                        <a:rPr lang="en-US" sz="4200" b="0" i="1" smtClean="0">
                          <a:solidFill>
                            <a:schemeClr val="tx1"/>
                          </a:solidFill>
                          <a:latin typeface="Cambria Math" panose="02040503050406030204" pitchFamily="18" charset="0"/>
                          <a:cs typeface="Times New Roman" panose="02020603050405020304" pitchFamily="18" charset="0"/>
                        </a:rPr>
                        <m:t>(</m:t>
                      </m:r>
                      <m:r>
                        <a:rPr lang="en-US" sz="4200" b="0" i="1" smtClean="0">
                          <a:solidFill>
                            <a:schemeClr val="tx1"/>
                          </a:solidFill>
                          <a:latin typeface="Cambria Math" panose="02040503050406030204" pitchFamily="18" charset="0"/>
                          <a:cs typeface="Times New Roman" panose="02020603050405020304" pitchFamily="18" charset="0"/>
                        </a:rPr>
                        <m:t>𝛼</m:t>
                      </m:r>
                      <m:r>
                        <a:rPr lang="en-US" sz="4200" b="0" i="1" smtClean="0">
                          <a:solidFill>
                            <a:schemeClr val="tx1"/>
                          </a:solidFill>
                          <a:latin typeface="Cambria Math" panose="02040503050406030204" pitchFamily="18" charset="0"/>
                          <a:cs typeface="Times New Roman" panose="02020603050405020304" pitchFamily="18" charset="0"/>
                        </a:rPr>
                        <m:t>)=</m:t>
                      </m:r>
                      <m:sSub>
                        <m:sSubPr>
                          <m:ctrlPr>
                            <a:rPr lang="en-US" sz="4200" b="0" i="1" smtClean="0">
                              <a:solidFill>
                                <a:schemeClr val="tx1"/>
                              </a:solidFill>
                              <a:latin typeface="Cambria Math" panose="02040503050406030204" pitchFamily="18" charset="0"/>
                              <a:cs typeface="Times New Roman" panose="02020603050405020304" pitchFamily="18" charset="0"/>
                            </a:rPr>
                          </m:ctrlPr>
                        </m:sSubPr>
                        <m:e>
                          <m:r>
                            <a:rPr lang="en-US" sz="4200" b="0" i="1" smtClean="0">
                              <a:solidFill>
                                <a:schemeClr val="tx1"/>
                              </a:solidFill>
                              <a:latin typeface="Cambria Math"/>
                              <a:cs typeface="Times New Roman" panose="02020603050405020304" pitchFamily="18" charset="0"/>
                            </a:rPr>
                            <m:t>𝐸</m:t>
                          </m:r>
                        </m:e>
                        <m:sub>
                          <m:r>
                            <a:rPr lang="en-US" sz="4200" b="0" i="1" smtClean="0">
                              <a:solidFill>
                                <a:schemeClr val="tx1"/>
                              </a:solidFill>
                              <a:latin typeface="Cambria Math"/>
                              <a:cs typeface="Times New Roman" panose="02020603050405020304" pitchFamily="18" charset="0"/>
                            </a:rPr>
                            <m:t>𝐶𝑁𝑁</m:t>
                          </m:r>
                        </m:sub>
                      </m:sSub>
                      <m:r>
                        <a:rPr lang="en-US" sz="4200" b="0" i="1" smtClean="0">
                          <a:solidFill>
                            <a:schemeClr val="tx1"/>
                          </a:solidFill>
                          <a:latin typeface="Cambria Math" panose="02040503050406030204" pitchFamily="18" charset="0"/>
                          <a:cs typeface="Times New Roman" panose="02020603050405020304" pitchFamily="18" charset="0"/>
                        </a:rPr>
                        <m:t>(</m:t>
                      </m:r>
                      <m:r>
                        <a:rPr lang="en-US" sz="4200" b="0" i="1" smtClean="0">
                          <a:solidFill>
                            <a:schemeClr val="tx1"/>
                          </a:solidFill>
                          <a:latin typeface="Cambria Math" panose="02040503050406030204" pitchFamily="18" charset="0"/>
                          <a:cs typeface="Times New Roman" panose="02020603050405020304" pitchFamily="18" charset="0"/>
                        </a:rPr>
                        <m:t>𝛼</m:t>
                      </m:r>
                      <m:r>
                        <a:rPr lang="en-US" sz="4200" b="0" i="1" smtClean="0">
                          <a:solidFill>
                            <a:schemeClr val="tx1"/>
                          </a:solidFill>
                          <a:latin typeface="Cambria Math" panose="02040503050406030204" pitchFamily="18" charset="0"/>
                          <a:cs typeface="Times New Roman" panose="02020603050405020304" pitchFamily="18" charset="0"/>
                        </a:rPr>
                        <m:t>)+</m:t>
                      </m:r>
                      <m:sSub>
                        <m:sSubPr>
                          <m:ctrlPr>
                            <a:rPr lang="en-US" sz="4200" b="0" i="1" smtClean="0">
                              <a:solidFill>
                                <a:schemeClr val="tx1"/>
                              </a:solidFill>
                              <a:latin typeface="Cambria Math" panose="02040503050406030204" pitchFamily="18" charset="0"/>
                              <a:cs typeface="Times New Roman" panose="02020603050405020304" pitchFamily="18" charset="0"/>
                            </a:rPr>
                          </m:ctrlPr>
                        </m:sSubPr>
                        <m:e>
                          <m:r>
                            <a:rPr lang="en-US" sz="4200" b="0" i="1" smtClean="0">
                              <a:solidFill>
                                <a:schemeClr val="tx1"/>
                              </a:solidFill>
                              <a:latin typeface="Cambria Math"/>
                              <a:cs typeface="Times New Roman" panose="02020603050405020304" pitchFamily="18" charset="0"/>
                            </a:rPr>
                            <m:t>𝐸</m:t>
                          </m:r>
                        </m:e>
                        <m:sub>
                          <m:r>
                            <a:rPr lang="en-US" sz="4200" b="0" i="1" smtClean="0">
                              <a:solidFill>
                                <a:schemeClr val="tx1"/>
                              </a:solidFill>
                              <a:latin typeface="Cambria Math"/>
                              <a:cs typeface="Times New Roman" panose="02020603050405020304" pitchFamily="18" charset="0"/>
                            </a:rPr>
                            <m:t>𝑟𝑒𝑔</m:t>
                          </m:r>
                        </m:sub>
                      </m:sSub>
                      <m:r>
                        <a:rPr lang="en-US" sz="4200" b="0" i="1" smtClean="0">
                          <a:solidFill>
                            <a:schemeClr val="tx1"/>
                          </a:solidFill>
                          <a:latin typeface="Cambria Math" panose="02040503050406030204" pitchFamily="18" charset="0"/>
                          <a:cs typeface="Times New Roman" panose="02020603050405020304" pitchFamily="18" charset="0"/>
                        </a:rPr>
                        <m:t>(</m:t>
                      </m:r>
                      <m:r>
                        <a:rPr lang="en-US" sz="4200" b="0" i="1" smtClean="0">
                          <a:solidFill>
                            <a:schemeClr val="tx1"/>
                          </a:solidFill>
                          <a:latin typeface="Cambria Math" panose="02040503050406030204" pitchFamily="18" charset="0"/>
                          <a:cs typeface="Times New Roman" panose="02020603050405020304" pitchFamily="18" charset="0"/>
                        </a:rPr>
                        <m:t>𝛼</m:t>
                      </m:r>
                      <m:r>
                        <a:rPr lang="en-US" sz="4200" b="0" i="1" smtClean="0">
                          <a:solidFill>
                            <a:schemeClr val="tx1"/>
                          </a:solidFill>
                          <a:latin typeface="Cambria Math" panose="02040503050406030204" pitchFamily="18" charset="0"/>
                          <a:cs typeface="Times New Roman" panose="02020603050405020304" pitchFamily="18" charset="0"/>
                        </a:rPr>
                        <m:t>)</m:t>
                      </m:r>
                    </m:oMath>
                  </m:oMathPara>
                </a14:m>
                <a:endParaRPr lang="en-US" sz="4200" dirty="0">
                  <a:solidFill>
                    <a:schemeClr val="tx1"/>
                  </a:solidFill>
                  <a:latin typeface="+mj-lt"/>
                  <a:cs typeface="Times New Roman" panose="02020603050405020304" pitchFamily="18" charset="0"/>
                </a:endParaRPr>
              </a:p>
            </p:txBody>
          </p:sp>
        </mc:Choice>
        <mc:Fallback xmlns="">
          <p:sp>
            <p:nvSpPr>
              <p:cNvPr id="18" name="Rounded Rectangle 17"/>
              <p:cNvSpPr>
                <a:spLocks noRot="1" noChangeAspect="1" noMove="1" noResize="1" noEditPoints="1" noAdjustHandles="1" noChangeArrowheads="1" noChangeShapeType="1" noTextEdit="1"/>
              </p:cNvSpPr>
              <p:nvPr/>
            </p:nvSpPr>
            <p:spPr>
              <a:xfrm>
                <a:off x="7531224" y="226368"/>
                <a:ext cx="6624736" cy="1440160"/>
              </a:xfrm>
              <a:prstGeom prst="roundRect">
                <a:avLst/>
              </a:prstGeom>
              <a:blipFill rotWithShape="0">
                <a:blip r:embed="rId3"/>
                <a:stretch>
                  <a:fillRect/>
                </a:stretch>
              </a:blipFill>
              <a:ln w="76200">
                <a:solidFill>
                  <a:schemeClr val="tx1"/>
                </a:solidFill>
              </a:ln>
            </p:spPr>
            <p:txBody>
              <a:bodyPr/>
              <a:lstStyle/>
              <a:p>
                <a:r>
                  <a:rPr lang="en-US">
                    <a:noFill/>
                  </a:rPr>
                  <a:t> </a:t>
                </a:r>
              </a:p>
            </p:txBody>
          </p:sp>
        </mc:Fallback>
      </mc:AlternateContent>
      <p:sp>
        <p:nvSpPr>
          <p:cNvPr id="3" name="Up Arrow 2"/>
          <p:cNvSpPr/>
          <p:nvPr/>
        </p:nvSpPr>
        <p:spPr>
          <a:xfrm>
            <a:off x="12427768" y="1306488"/>
            <a:ext cx="288032" cy="720080"/>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0" name="Rounded Rectangle 19"/>
              <p:cNvSpPr/>
              <p:nvPr/>
            </p:nvSpPr>
            <p:spPr>
              <a:xfrm>
                <a:off x="9115400" y="1992288"/>
                <a:ext cx="6408712" cy="1114400"/>
              </a:xfrm>
              <a:prstGeom prst="round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nary>
                        <m:naryPr>
                          <m:chr m:val="∑"/>
                          <m:supHide m:val="on"/>
                          <m:ctrlPr>
                            <a:rPr lang="en-US" sz="4200" b="0" i="1" smtClean="0">
                              <a:solidFill>
                                <a:schemeClr val="tx1"/>
                              </a:solidFill>
                              <a:latin typeface="Cambria Math" panose="02040503050406030204" pitchFamily="18" charset="0"/>
                              <a:cs typeface="Times New Roman" panose="02020603050405020304" pitchFamily="18" charset="0"/>
                            </a:rPr>
                          </m:ctrlPr>
                        </m:naryPr>
                        <m:sub/>
                        <m:sup/>
                        <m:e>
                          <m:sSub>
                            <m:sSubPr>
                              <m:ctrlPr>
                                <a:rPr lang="en-US" sz="4200" b="0" i="1" smtClean="0">
                                  <a:solidFill>
                                    <a:schemeClr val="tx1"/>
                                  </a:solidFill>
                                  <a:latin typeface="Cambria Math" panose="02040503050406030204" pitchFamily="18" charset="0"/>
                                  <a:cs typeface="Times New Roman" panose="02020603050405020304" pitchFamily="18" charset="0"/>
                                </a:rPr>
                              </m:ctrlPr>
                            </m:sSubPr>
                            <m:e>
                              <m:r>
                                <a:rPr lang="en-US" sz="4200" b="0" i="1" smtClean="0">
                                  <a:solidFill>
                                    <a:schemeClr val="tx1"/>
                                  </a:solidFill>
                                  <a:latin typeface="Cambria Math" panose="02040503050406030204" pitchFamily="18" charset="0"/>
                                  <a:cs typeface="Times New Roman" panose="02020603050405020304" pitchFamily="18" charset="0"/>
                                </a:rPr>
                                <m:t>𝑤</m:t>
                              </m:r>
                            </m:e>
                            <m:sub>
                              <m:r>
                                <a:rPr lang="en-US" sz="4200" b="0" i="1" smtClean="0">
                                  <a:solidFill>
                                    <a:schemeClr val="tx1"/>
                                  </a:solidFill>
                                  <a:latin typeface="Cambria Math" panose="02040503050406030204" pitchFamily="18" charset="0"/>
                                  <a:cs typeface="Times New Roman" panose="02020603050405020304" pitchFamily="18" charset="0"/>
                                </a:rPr>
                                <m:t>𝑖𝑗</m:t>
                              </m:r>
                            </m:sub>
                          </m:sSub>
                          <m:sSup>
                            <m:sSupPr>
                              <m:ctrlPr>
                                <a:rPr lang="en-US" sz="4200" b="0" i="1" smtClean="0">
                                  <a:solidFill>
                                    <a:schemeClr val="tx1"/>
                                  </a:solidFill>
                                  <a:latin typeface="Cambria Math" panose="02040503050406030204" pitchFamily="18" charset="0"/>
                                  <a:cs typeface="Times New Roman" panose="02020603050405020304" pitchFamily="18" charset="0"/>
                                </a:rPr>
                              </m:ctrlPr>
                            </m:sSupPr>
                            <m:e>
                              <m:d>
                                <m:dPr>
                                  <m:ctrlPr>
                                    <a:rPr lang="en-US" sz="4200" b="0" i="1" smtClean="0">
                                      <a:solidFill>
                                        <a:schemeClr val="tx1"/>
                                      </a:solidFill>
                                      <a:latin typeface="Cambria Math" panose="02040503050406030204" pitchFamily="18" charset="0"/>
                                      <a:cs typeface="Times New Roman" panose="02020603050405020304" pitchFamily="18" charset="0"/>
                                    </a:rPr>
                                  </m:ctrlPr>
                                </m:dPr>
                                <m:e>
                                  <m:sSub>
                                    <m:sSubPr>
                                      <m:ctrlPr>
                                        <a:rPr lang="en-US" sz="4200" b="0" i="1" smtClean="0">
                                          <a:solidFill>
                                            <a:schemeClr val="tx1"/>
                                          </a:solidFill>
                                          <a:latin typeface="Cambria Math" panose="02040503050406030204" pitchFamily="18" charset="0"/>
                                          <a:cs typeface="Times New Roman" panose="02020603050405020304" pitchFamily="18" charset="0"/>
                                        </a:rPr>
                                      </m:ctrlPr>
                                    </m:sSubPr>
                                    <m:e>
                                      <m:r>
                                        <a:rPr lang="en-US" sz="4200" b="0" i="1" smtClean="0">
                                          <a:solidFill>
                                            <a:schemeClr val="tx1"/>
                                          </a:solidFill>
                                          <a:latin typeface="Cambria Math" panose="02040503050406030204" pitchFamily="18" charset="0"/>
                                          <a:cs typeface="Times New Roman" panose="02020603050405020304" pitchFamily="18" charset="0"/>
                                        </a:rPr>
                                        <m:t>𝛼</m:t>
                                      </m:r>
                                    </m:e>
                                    <m:sub>
                                      <m:r>
                                        <a:rPr lang="en-US" sz="4200" b="0" i="1" smtClean="0">
                                          <a:solidFill>
                                            <a:schemeClr val="tx1"/>
                                          </a:solidFill>
                                          <a:latin typeface="Cambria Math" panose="02040503050406030204" pitchFamily="18" charset="0"/>
                                          <a:cs typeface="Times New Roman" panose="02020603050405020304" pitchFamily="18" charset="0"/>
                                        </a:rPr>
                                        <m:t>𝑖</m:t>
                                      </m:r>
                                    </m:sub>
                                  </m:sSub>
                                  <m:r>
                                    <a:rPr lang="en-US" sz="4200" b="0" i="1" smtClean="0">
                                      <a:solidFill>
                                        <a:schemeClr val="tx1"/>
                                      </a:solidFill>
                                      <a:latin typeface="Cambria Math" panose="02040503050406030204" pitchFamily="18" charset="0"/>
                                      <a:cs typeface="Times New Roman" panose="02020603050405020304" pitchFamily="18" charset="0"/>
                                    </a:rPr>
                                    <m:t>−</m:t>
                                  </m:r>
                                  <m:sSub>
                                    <m:sSubPr>
                                      <m:ctrlPr>
                                        <a:rPr lang="en-US" sz="4200" b="0" i="1" smtClean="0">
                                          <a:solidFill>
                                            <a:schemeClr val="tx1"/>
                                          </a:solidFill>
                                          <a:latin typeface="Cambria Math" panose="02040503050406030204" pitchFamily="18" charset="0"/>
                                          <a:cs typeface="Times New Roman" panose="02020603050405020304" pitchFamily="18" charset="0"/>
                                        </a:rPr>
                                      </m:ctrlPr>
                                    </m:sSubPr>
                                    <m:e>
                                      <m:r>
                                        <a:rPr lang="en-US" sz="4200" b="0" i="1" smtClean="0">
                                          <a:solidFill>
                                            <a:schemeClr val="tx1"/>
                                          </a:solidFill>
                                          <a:latin typeface="Cambria Math" panose="02040503050406030204" pitchFamily="18" charset="0"/>
                                          <a:cs typeface="Times New Roman" panose="02020603050405020304" pitchFamily="18" charset="0"/>
                                        </a:rPr>
                                        <m:t>𝛼</m:t>
                                      </m:r>
                                    </m:e>
                                    <m:sub>
                                      <m:r>
                                        <a:rPr lang="en-US" sz="4200" b="0" i="1" smtClean="0">
                                          <a:solidFill>
                                            <a:schemeClr val="tx1"/>
                                          </a:solidFill>
                                          <a:latin typeface="Cambria Math" panose="02040503050406030204" pitchFamily="18" charset="0"/>
                                          <a:cs typeface="Times New Roman" panose="02020603050405020304" pitchFamily="18" charset="0"/>
                                        </a:rPr>
                                        <m:t>𝑗</m:t>
                                      </m:r>
                                    </m:sub>
                                  </m:sSub>
                                </m:e>
                              </m:d>
                            </m:e>
                            <m:sup>
                              <m:r>
                                <a:rPr lang="en-US" sz="4200" b="0" i="1" smtClean="0">
                                  <a:solidFill>
                                    <a:schemeClr val="tx1"/>
                                  </a:solidFill>
                                  <a:latin typeface="Cambria Math" panose="02040503050406030204" pitchFamily="18" charset="0"/>
                                  <a:cs typeface="Times New Roman" panose="02020603050405020304" pitchFamily="18" charset="0"/>
                                </a:rPr>
                                <m:t>2</m:t>
                              </m:r>
                            </m:sup>
                          </m:sSup>
                        </m:e>
                      </m:nary>
                    </m:oMath>
                  </m:oMathPara>
                </a14:m>
                <a:endParaRPr lang="en-US" sz="4200" dirty="0">
                  <a:solidFill>
                    <a:schemeClr val="tx1"/>
                  </a:solidFill>
                  <a:latin typeface="+mj-lt"/>
                  <a:cs typeface="Times New Roman" panose="02020603050405020304" pitchFamily="18" charset="0"/>
                </a:endParaRPr>
              </a:p>
            </p:txBody>
          </p:sp>
        </mc:Choice>
        <mc:Fallback xmlns="">
          <p:sp>
            <p:nvSpPr>
              <p:cNvPr id="20" name="Rounded Rectangle 19"/>
              <p:cNvSpPr>
                <a:spLocks noRot="1" noChangeAspect="1" noMove="1" noResize="1" noEditPoints="1" noAdjustHandles="1" noChangeArrowheads="1" noChangeShapeType="1" noTextEdit="1"/>
              </p:cNvSpPr>
              <p:nvPr/>
            </p:nvSpPr>
            <p:spPr>
              <a:xfrm>
                <a:off x="9115400" y="1992288"/>
                <a:ext cx="6408712" cy="1114400"/>
              </a:xfrm>
              <a:prstGeom prst="roundRect">
                <a:avLst/>
              </a:prstGeom>
              <a:blipFill rotWithShape="0">
                <a:blip r:embed="rId4"/>
                <a:stretch>
                  <a:fillRect t="-2186"/>
                </a:stretch>
              </a:blipFill>
              <a:ln w="76200">
                <a:noFill/>
              </a:ln>
            </p:spPr>
            <p:txBody>
              <a:bodyPr/>
              <a:lstStyle/>
              <a:p>
                <a:r>
                  <a:rPr lang="en-US">
                    <a:noFill/>
                  </a:rPr>
                  <a:t> </a:t>
                </a:r>
              </a:p>
            </p:txBody>
          </p:sp>
        </mc:Fallback>
      </mc:AlternateContent>
      <p:sp>
        <p:nvSpPr>
          <p:cNvPr id="22" name="Rounded Rectangle 21"/>
          <p:cNvSpPr/>
          <p:nvPr/>
        </p:nvSpPr>
        <p:spPr>
          <a:xfrm>
            <a:off x="8539336" y="5194920"/>
            <a:ext cx="6408712" cy="1114400"/>
          </a:xfrm>
          <a:prstGeom prst="round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4200" dirty="0">
              <a:solidFill>
                <a:schemeClr val="tx1"/>
              </a:solidFill>
              <a:latin typeface="+mj-lt"/>
              <a:cs typeface="Times New Roman" panose="02020603050405020304" pitchFamily="18" charset="0"/>
            </a:endParaRPr>
          </a:p>
        </p:txBody>
      </p:sp>
      <p:sp>
        <p:nvSpPr>
          <p:cNvPr id="6" name="TextBox 5"/>
          <p:cNvSpPr txBox="1"/>
          <p:nvPr/>
        </p:nvSpPr>
        <p:spPr>
          <a:xfrm>
            <a:off x="182528" y="1829415"/>
            <a:ext cx="7988597" cy="1938992"/>
          </a:xfrm>
          <a:prstGeom prst="rect">
            <a:avLst/>
          </a:prstGeom>
          <a:noFill/>
        </p:spPr>
        <p:txBody>
          <a:bodyPr wrap="none" rtlCol="0">
            <a:spAutoFit/>
          </a:bodyPr>
          <a:lstStyle/>
          <a:p>
            <a:r>
              <a:rPr lang="en-US" sz="4000" dirty="0">
                <a:cs typeface="Times New Roman" panose="02020603050405020304" pitchFamily="18" charset="0"/>
              </a:rPr>
              <a:t>Challenges: </a:t>
            </a:r>
            <a:endParaRPr lang="en-US" sz="4000" dirty="0" smtClean="0">
              <a:cs typeface="Times New Roman" panose="02020603050405020304" pitchFamily="18" charset="0"/>
            </a:endParaRPr>
          </a:p>
          <a:p>
            <a:r>
              <a:rPr lang="en-US" sz="4000" dirty="0" smtClean="0">
                <a:cs typeface="Times New Roman" panose="02020603050405020304" pitchFamily="18" charset="0"/>
              </a:rPr>
              <a:t>- Non-convex </a:t>
            </a:r>
            <a:r>
              <a:rPr lang="en-US" sz="4000" dirty="0">
                <a:cs typeface="Times New Roman" panose="02020603050405020304" pitchFamily="18" charset="0"/>
              </a:rPr>
              <a:t>optimization </a:t>
            </a:r>
            <a:endParaRPr lang="en-US" sz="4000" dirty="0" smtClean="0">
              <a:cs typeface="Times New Roman" panose="02020603050405020304" pitchFamily="18" charset="0"/>
            </a:endParaRPr>
          </a:p>
          <a:p>
            <a:r>
              <a:rPr lang="en-US" sz="4000" dirty="0" smtClean="0">
                <a:cs typeface="Times New Roman" panose="02020603050405020304" pitchFamily="18" charset="0"/>
              </a:rPr>
              <a:t>- large </a:t>
            </a:r>
            <a:r>
              <a:rPr lang="en-US" sz="4000" dirty="0">
                <a:cs typeface="Times New Roman" panose="02020603050405020304" pitchFamily="18" charset="0"/>
              </a:rPr>
              <a:t>number of variables (~10,000) </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0506" y="4107904"/>
            <a:ext cx="2743200" cy="2743200"/>
          </a:xfrm>
          <a:prstGeom prst="rect">
            <a:avLst/>
          </a:prstGeom>
          <a:ln>
            <a:solidFill>
              <a:schemeClr val="tx1"/>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34575" y="4107904"/>
            <a:ext cx="2743200" cy="2743200"/>
          </a:xfrm>
          <a:prstGeom prst="rect">
            <a:avLst/>
          </a:prstGeom>
          <a:ln>
            <a:solidFill>
              <a:schemeClr val="tx1"/>
            </a:solidFill>
          </a:ln>
          <a:effectLst>
            <a:outerShdw blurRad="50800" dist="38100" dir="2700000" algn="tl" rotWithShape="0">
              <a:prstClr val="black">
                <a:alpha val="40000"/>
              </a:prstClr>
            </a:outerShdw>
          </a:effec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18646" y="4107904"/>
            <a:ext cx="2743200" cy="2743200"/>
          </a:xfrm>
          <a:prstGeom prst="rect">
            <a:avLst/>
          </a:prstGeom>
          <a:ln>
            <a:solidFill>
              <a:schemeClr val="tx1"/>
            </a:solidFill>
          </a:ln>
          <a:effectLst>
            <a:outerShdw blurRad="50800" dist="38100" dir="2700000" algn="tl" rotWithShape="0">
              <a:prstClr val="black">
                <a:alpha val="40000"/>
              </a:prstClr>
            </a:outerShdw>
          </a:effectLst>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02717" y="4107904"/>
            <a:ext cx="2743200" cy="2743200"/>
          </a:xfrm>
          <a:prstGeom prst="rect">
            <a:avLst/>
          </a:prstGeom>
          <a:ln>
            <a:solidFill>
              <a:schemeClr val="tx1"/>
            </a:solidFill>
          </a:ln>
          <a:effectLst>
            <a:outerShdw blurRad="50800" dist="38100" dir="2700000" algn="tl" rotWithShape="0">
              <a:prstClr val="black">
                <a:alpha val="40000"/>
              </a:prstClr>
            </a:outerShdw>
          </a:effectLst>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59824" y="565448"/>
            <a:ext cx="2743200" cy="2743200"/>
          </a:xfrm>
          <a:prstGeom prst="rect">
            <a:avLst/>
          </a:prstGeom>
          <a:ln>
            <a:solidFill>
              <a:schemeClr val="tx1"/>
            </a:solidFill>
          </a:ln>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56168" y="565448"/>
            <a:ext cx="2743200" cy="2743200"/>
          </a:xfrm>
          <a:prstGeom prst="rect">
            <a:avLst/>
          </a:prstGeom>
          <a:ln>
            <a:solidFill>
              <a:schemeClr val="tx1"/>
            </a:solidFill>
          </a:ln>
          <a:effectLst>
            <a:outerShdw blurRad="50800" dist="38100" dir="2700000" algn="tl" rotWithShape="0">
              <a:prstClr val="black">
                <a:alpha val="40000"/>
              </a:prstClr>
            </a:outerShdw>
          </a:effectLst>
        </p:spPr>
      </p:pic>
      <p:sp>
        <p:nvSpPr>
          <p:cNvPr id="14" name="TextBox 13"/>
          <p:cNvSpPr txBox="1"/>
          <p:nvPr/>
        </p:nvSpPr>
        <p:spPr>
          <a:xfrm>
            <a:off x="1005949" y="6995120"/>
            <a:ext cx="2832314" cy="646331"/>
          </a:xfrm>
          <a:prstGeom prst="rect">
            <a:avLst/>
          </a:prstGeom>
          <a:noFill/>
        </p:spPr>
        <p:txBody>
          <a:bodyPr wrap="none" rtlCol="0">
            <a:spAutoFit/>
          </a:bodyPr>
          <a:lstStyle/>
          <a:p>
            <a:pPr algn="ctr"/>
            <a:r>
              <a:rPr lang="en-US" sz="3600" dirty="0" smtClean="0">
                <a:latin typeface="+mj-lt"/>
                <a:cs typeface="Times New Roman" panose="02020603050405020304" pitchFamily="18" charset="0"/>
              </a:rPr>
              <a:t>Cut-and-paste</a:t>
            </a:r>
          </a:p>
        </p:txBody>
      </p:sp>
      <p:sp>
        <p:nvSpPr>
          <p:cNvPr id="15" name="TextBox 14"/>
          <p:cNvSpPr txBox="1"/>
          <p:nvPr/>
        </p:nvSpPr>
        <p:spPr>
          <a:xfrm>
            <a:off x="4544149" y="6995120"/>
            <a:ext cx="1924053" cy="646331"/>
          </a:xfrm>
          <a:prstGeom prst="rect">
            <a:avLst/>
          </a:prstGeom>
          <a:noFill/>
        </p:spPr>
        <p:txBody>
          <a:bodyPr wrap="none" rtlCol="0">
            <a:spAutoFit/>
          </a:bodyPr>
          <a:lstStyle/>
          <a:p>
            <a:pPr algn="ctr"/>
            <a:r>
              <a:rPr lang="en-US" sz="3600" dirty="0" err="1" smtClean="0">
                <a:latin typeface="+mj-lt"/>
                <a:cs typeface="Times New Roman" panose="02020603050405020304" pitchFamily="18" charset="0"/>
              </a:rPr>
              <a:t>Graphcut</a:t>
            </a:r>
            <a:endParaRPr lang="en-US" sz="3600" dirty="0" smtClean="0">
              <a:latin typeface="+mj-lt"/>
              <a:cs typeface="Times New Roman" panose="02020603050405020304" pitchFamily="18" charset="0"/>
            </a:endParaRPr>
          </a:p>
        </p:txBody>
      </p:sp>
      <p:sp>
        <p:nvSpPr>
          <p:cNvPr id="16" name="TextBox 15"/>
          <p:cNvSpPr txBox="1"/>
          <p:nvPr/>
        </p:nvSpPr>
        <p:spPr>
          <a:xfrm>
            <a:off x="8076323" y="6995120"/>
            <a:ext cx="1027846" cy="646331"/>
          </a:xfrm>
          <a:prstGeom prst="rect">
            <a:avLst/>
          </a:prstGeom>
          <a:noFill/>
        </p:spPr>
        <p:txBody>
          <a:bodyPr wrap="none" rtlCol="0">
            <a:spAutoFit/>
          </a:bodyPr>
          <a:lstStyle/>
          <a:p>
            <a:pPr algn="ctr"/>
            <a:r>
              <a:rPr lang="en-US" sz="3600" dirty="0" smtClean="0">
                <a:latin typeface="+mj-lt"/>
                <a:cs typeface="Times New Roman" panose="02020603050405020304" pitchFamily="18" charset="0"/>
              </a:rPr>
              <a:t>CNN</a:t>
            </a:r>
          </a:p>
        </p:txBody>
      </p:sp>
      <p:sp>
        <p:nvSpPr>
          <p:cNvPr id="17" name="TextBox 16"/>
          <p:cNvSpPr txBox="1"/>
          <p:nvPr/>
        </p:nvSpPr>
        <p:spPr>
          <a:xfrm>
            <a:off x="10574497" y="6995120"/>
            <a:ext cx="2199641" cy="646331"/>
          </a:xfrm>
          <a:prstGeom prst="rect">
            <a:avLst/>
          </a:prstGeom>
          <a:noFill/>
        </p:spPr>
        <p:txBody>
          <a:bodyPr wrap="none" rtlCol="0">
            <a:spAutoFit/>
          </a:bodyPr>
          <a:lstStyle/>
          <a:p>
            <a:pPr algn="ctr"/>
            <a:r>
              <a:rPr lang="en-US" sz="3600" dirty="0" smtClean="0">
                <a:latin typeface="+mj-lt"/>
                <a:cs typeface="Times New Roman" panose="02020603050405020304" pitchFamily="18" charset="0"/>
              </a:rPr>
              <a:t>Alpha map</a:t>
            </a:r>
          </a:p>
        </p:txBody>
      </p:sp>
      <p:sp>
        <p:nvSpPr>
          <p:cNvPr id="19" name="TextBox 18"/>
          <p:cNvSpPr txBox="1"/>
          <p:nvPr/>
        </p:nvSpPr>
        <p:spPr>
          <a:xfrm>
            <a:off x="8129524" y="3250704"/>
            <a:ext cx="2403800" cy="646331"/>
          </a:xfrm>
          <a:prstGeom prst="rect">
            <a:avLst/>
          </a:prstGeom>
          <a:noFill/>
        </p:spPr>
        <p:txBody>
          <a:bodyPr wrap="none" rtlCol="0">
            <a:spAutoFit/>
          </a:bodyPr>
          <a:lstStyle/>
          <a:p>
            <a:pPr algn="ctr"/>
            <a:r>
              <a:rPr lang="en-US" sz="3600" dirty="0" smtClean="0">
                <a:latin typeface="+mj-lt"/>
                <a:cs typeface="Times New Roman" panose="02020603050405020304" pitchFamily="18" charset="0"/>
              </a:rPr>
              <a:t>Background</a:t>
            </a:r>
          </a:p>
        </p:txBody>
      </p:sp>
      <p:sp>
        <p:nvSpPr>
          <p:cNvPr id="21" name="TextBox 20"/>
          <p:cNvSpPr txBox="1"/>
          <p:nvPr/>
        </p:nvSpPr>
        <p:spPr>
          <a:xfrm>
            <a:off x="11688495" y="3250704"/>
            <a:ext cx="1478546" cy="646331"/>
          </a:xfrm>
          <a:prstGeom prst="rect">
            <a:avLst/>
          </a:prstGeom>
          <a:noFill/>
        </p:spPr>
        <p:txBody>
          <a:bodyPr wrap="none" rtlCol="0">
            <a:spAutoFit/>
          </a:bodyPr>
          <a:lstStyle/>
          <a:p>
            <a:pPr algn="ctr"/>
            <a:r>
              <a:rPr lang="en-US" sz="3600" dirty="0" err="1" smtClean="0">
                <a:latin typeface="+mj-lt"/>
                <a:cs typeface="Times New Roman" panose="02020603050405020304" pitchFamily="18" charset="0"/>
              </a:rPr>
              <a:t>Trimap</a:t>
            </a:r>
            <a:endParaRPr lang="en-US" sz="3600" dirty="0" smtClean="0">
              <a:latin typeface="+mj-lt"/>
              <a:cs typeface="Times New Roman" panose="02020603050405020304" pitchFamily="18" charset="0"/>
            </a:endParaRPr>
          </a:p>
        </p:txBody>
      </p:sp>
    </p:spTree>
    <p:extLst>
      <p:ext uri="{BB962C8B-B14F-4D97-AF65-F5344CB8AC3E}">
        <p14:creationId xmlns:p14="http://schemas.microsoft.com/office/powerpoint/2010/main" val="353157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animBg="1"/>
      <p:bldP spid="20" grpId="0"/>
      <p:bldP spid="6" grpId="0"/>
      <p:bldP spid="14" grpId="0"/>
      <p:bldP spid="15" grpId="0"/>
      <p:bldP spid="16" grpId="0"/>
      <p:bldP spid="17" grpId="0"/>
      <p:bldP spid="19"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a:t>
            </a:r>
            <a:endParaRPr lang="en-US" dirty="0"/>
          </a:p>
        </p:txBody>
      </p:sp>
      <p:sp>
        <p:nvSpPr>
          <p:cNvPr id="3" name="Content Placeholder 2"/>
          <p:cNvSpPr>
            <a:spLocks noGrp="1"/>
          </p:cNvSpPr>
          <p:nvPr>
            <p:ph idx="1"/>
          </p:nvPr>
        </p:nvSpPr>
        <p:spPr/>
        <p:txBody>
          <a:bodyPr/>
          <a:lstStyle/>
          <a:p>
            <a:r>
              <a:rPr lang="en-US" dirty="0" smtClean="0"/>
              <a:t>Ranking </a:t>
            </a:r>
            <a:r>
              <a:rPr lang="en-US" dirty="0" err="1" smtClean="0"/>
              <a:t>graphcut</a:t>
            </a:r>
            <a:r>
              <a:rPr lang="en-US" dirty="0" smtClean="0"/>
              <a:t> candidates (suboptimal)</a:t>
            </a:r>
          </a:p>
          <a:p>
            <a:pPr marL="0" indent="0">
              <a:buNone/>
            </a:pPr>
            <a:r>
              <a:rPr lang="en-US" dirty="0"/>
              <a:t> </a:t>
            </a:r>
            <a:r>
              <a:rPr lang="en-US" dirty="0" smtClean="0"/>
              <a:t>    vs.  </a:t>
            </a:r>
            <a:r>
              <a:rPr lang="en-US" dirty="0"/>
              <a:t>optimizing every </a:t>
            </a:r>
            <a:r>
              <a:rPr lang="en-US" dirty="0" smtClean="0"/>
              <a:t>pixel (expensive)?</a:t>
            </a:r>
          </a:p>
          <a:p>
            <a:r>
              <a:rPr lang="en-US" dirty="0" smtClean="0"/>
              <a:t>adjust </a:t>
            </a:r>
            <a:r>
              <a:rPr lang="en-US" dirty="0" err="1"/>
              <a:t>superpixels</a:t>
            </a:r>
            <a:r>
              <a:rPr lang="en-US" dirty="0" smtClean="0"/>
              <a:t>?</a:t>
            </a:r>
          </a:p>
          <a:p>
            <a:r>
              <a:rPr lang="en-US" dirty="0" smtClean="0"/>
              <a:t>Perspective, scale, location; </a:t>
            </a:r>
            <a:endParaRPr lang="en-US" dirty="0"/>
          </a:p>
          <a:p>
            <a:endParaRPr lang="en-US" dirty="0"/>
          </a:p>
        </p:txBody>
      </p:sp>
    </p:spTree>
    <p:extLst>
      <p:ext uri="{BB962C8B-B14F-4D97-AF65-F5344CB8AC3E}">
        <p14:creationId xmlns:p14="http://schemas.microsoft.com/office/powerpoint/2010/main" val="29173333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31520" y="3429000"/>
            <a:ext cx="13167360" cy="1371600"/>
          </a:xfrm>
        </p:spPr>
        <p:txBody>
          <a:bodyPr>
            <a:noAutofit/>
          </a:bodyPr>
          <a:lstStyle/>
          <a:p>
            <a:r>
              <a:rPr lang="en-US" sz="10000" dirty="0" smtClean="0"/>
              <a:t>Thank You</a:t>
            </a:r>
            <a:endParaRPr lang="en-US" sz="10000" dirty="0"/>
          </a:p>
        </p:txBody>
      </p:sp>
    </p:spTree>
    <p:extLst>
      <p:ext uri="{BB962C8B-B14F-4D97-AF65-F5344CB8AC3E}">
        <p14:creationId xmlns:p14="http://schemas.microsoft.com/office/powerpoint/2010/main" val="35227125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294928"/>
            <a:ext cx="13167360" cy="1371600"/>
          </a:xfrm>
        </p:spPr>
        <p:txBody>
          <a:bodyPr/>
          <a:lstStyle/>
          <a:p>
            <a:r>
              <a:rPr lang="en-US" dirty="0" smtClean="0"/>
              <a:t>Which Image Looks </a:t>
            </a:r>
            <a:r>
              <a:rPr lang="en-US" dirty="0"/>
              <a:t>Realistic?</a:t>
            </a:r>
          </a:p>
        </p:txBody>
      </p:sp>
      <p:grpSp>
        <p:nvGrpSpPr>
          <p:cNvPr id="12" name="Group 11"/>
          <p:cNvGrpSpPr/>
          <p:nvPr/>
        </p:nvGrpSpPr>
        <p:grpSpPr>
          <a:xfrm>
            <a:off x="1319008" y="2098576"/>
            <a:ext cx="11992385" cy="3744416"/>
            <a:chOff x="1319008" y="2098576"/>
            <a:chExt cx="11992385" cy="3744416"/>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2993" y="2098576"/>
              <a:ext cx="3744416" cy="3744416"/>
            </a:xfrm>
            <a:prstGeom prst="rect">
              <a:avLst/>
            </a:prstGeom>
            <a:ln>
              <a:solidFill>
                <a:schemeClr val="tx1"/>
              </a:solidFill>
            </a:ln>
            <a:effectLst>
              <a:outerShdw blurRad="50800" dist="38100" dir="2700000" algn="tl" rotWithShape="0">
                <a:prstClr val="black">
                  <a:alpha val="40000"/>
                </a:prst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08" y="2098576"/>
              <a:ext cx="3744416" cy="3744416"/>
            </a:xfrm>
            <a:prstGeom prst="rect">
              <a:avLst/>
            </a:prstGeom>
            <a:ln>
              <a:solidFill>
                <a:schemeClr val="tx1"/>
              </a:solidFill>
            </a:ln>
            <a:effectLst>
              <a:outerShdw blurRad="50800" dist="38100" dir="2700000" algn="tl" rotWithShape="0">
                <a:prstClr val="black">
                  <a:alpha val="40000"/>
                </a:prst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6977" y="2098576"/>
              <a:ext cx="3744416" cy="3744416"/>
            </a:xfrm>
            <a:prstGeom prst="rect">
              <a:avLst/>
            </a:prstGeom>
            <a:ln>
              <a:solidFill>
                <a:schemeClr val="tx1"/>
              </a:solidFill>
            </a:ln>
            <a:effectLst>
              <a:outerShdw blurRad="50800" dist="38100" dir="2700000" algn="tl" rotWithShape="0">
                <a:prstClr val="black">
                  <a:alpha val="40000"/>
                </a:prstClr>
              </a:outerShdw>
            </a:effectLst>
          </p:spPr>
        </p:pic>
      </p:grpSp>
      <p:grpSp>
        <p:nvGrpSpPr>
          <p:cNvPr id="13" name="Group 12"/>
          <p:cNvGrpSpPr/>
          <p:nvPr/>
        </p:nvGrpSpPr>
        <p:grpSpPr>
          <a:xfrm>
            <a:off x="1379592" y="5897502"/>
            <a:ext cx="12128296" cy="685800"/>
            <a:chOff x="1379592" y="5897502"/>
            <a:chExt cx="12128296" cy="685800"/>
          </a:xfrm>
        </p:grpSpPr>
        <p:sp>
          <p:nvSpPr>
            <p:cNvPr id="9" name="Title 1"/>
            <p:cNvSpPr txBox="1">
              <a:spLocks/>
            </p:cNvSpPr>
            <p:nvPr/>
          </p:nvSpPr>
          <p:spPr>
            <a:xfrm>
              <a:off x="1379592" y="5897502"/>
              <a:ext cx="3631352" cy="685800"/>
            </a:xfrm>
            <a:prstGeom prst="rect">
              <a:avLst/>
            </a:prstGeom>
          </p:spPr>
          <p:txBody>
            <a:bodyPr vert="horz" lIns="146304" tIns="73152" rIns="146304" bIns="73152" rtlCol="0" anchor="ctr">
              <a:norm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r>
                <a:rPr lang="en-US" sz="3200" dirty="0" smtClean="0">
                  <a:cs typeface="Times New Roman" pitchFamily="18" charset="0"/>
                </a:rPr>
                <a:t>Natural Photo</a:t>
              </a:r>
              <a:endParaRPr lang="en-US" sz="3200" dirty="0">
                <a:cs typeface="Times New Roman" pitchFamily="18" charset="0"/>
              </a:endParaRPr>
            </a:p>
          </p:txBody>
        </p:sp>
        <p:sp>
          <p:nvSpPr>
            <p:cNvPr id="10" name="Title 1"/>
            <p:cNvSpPr txBox="1">
              <a:spLocks/>
            </p:cNvSpPr>
            <p:nvPr/>
          </p:nvSpPr>
          <p:spPr>
            <a:xfrm>
              <a:off x="5515000" y="5897502"/>
              <a:ext cx="3631352" cy="685800"/>
            </a:xfrm>
            <a:prstGeom prst="rect">
              <a:avLst/>
            </a:prstGeom>
          </p:spPr>
          <p:txBody>
            <a:bodyPr vert="horz" lIns="146304" tIns="73152" rIns="146304" bIns="73152" rtlCol="0" anchor="ctr">
              <a:norm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r>
                <a:rPr lang="en-US" sz="3200" dirty="0" smtClean="0">
                  <a:cs typeface="Times New Roman" pitchFamily="18" charset="0"/>
                </a:rPr>
                <a:t>Realistic Composite</a:t>
              </a:r>
              <a:endParaRPr lang="en-US" sz="3200" dirty="0">
                <a:cs typeface="Times New Roman" pitchFamily="18" charset="0"/>
              </a:endParaRPr>
            </a:p>
          </p:txBody>
        </p:sp>
        <p:sp>
          <p:nvSpPr>
            <p:cNvPr id="11" name="Title 1"/>
            <p:cNvSpPr txBox="1">
              <a:spLocks/>
            </p:cNvSpPr>
            <p:nvPr/>
          </p:nvSpPr>
          <p:spPr>
            <a:xfrm>
              <a:off x="9494969" y="5897502"/>
              <a:ext cx="4012919" cy="685800"/>
            </a:xfrm>
            <a:prstGeom prst="rect">
              <a:avLst/>
            </a:prstGeom>
          </p:spPr>
          <p:txBody>
            <a:bodyPr vert="horz" lIns="146304" tIns="73152" rIns="146304" bIns="73152" rtlCol="0" anchor="ctr">
              <a:no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r>
                <a:rPr lang="en-US" sz="3200" dirty="0" smtClean="0">
                  <a:cs typeface="Times New Roman" pitchFamily="18" charset="0"/>
                </a:rPr>
                <a:t>Unrealistic Composite</a:t>
              </a:r>
            </a:p>
          </p:txBody>
        </p:sp>
      </p:grpSp>
      <p:cxnSp>
        <p:nvCxnSpPr>
          <p:cNvPr id="15" name="Straight Connector 14"/>
          <p:cNvCxnSpPr/>
          <p:nvPr/>
        </p:nvCxnSpPr>
        <p:spPr>
          <a:xfrm>
            <a:off x="5249988" y="1522512"/>
            <a:ext cx="0" cy="5616624"/>
          </a:xfrm>
          <a:prstGeom prst="line">
            <a:avLst/>
          </a:prstGeom>
          <a:ln w="76200">
            <a:solidFill>
              <a:schemeClr val="tx1"/>
            </a:solidFill>
            <a:prstDash val="sys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itle 1"/>
          <p:cNvSpPr txBox="1">
            <a:spLocks/>
          </p:cNvSpPr>
          <p:nvPr/>
        </p:nvSpPr>
        <p:spPr>
          <a:xfrm>
            <a:off x="2909729" y="7121848"/>
            <a:ext cx="4680519" cy="1192945"/>
          </a:xfrm>
          <a:prstGeom prst="rect">
            <a:avLst/>
          </a:prstGeom>
        </p:spPr>
        <p:txBody>
          <a:bodyPr vert="horz" lIns="146304" tIns="73152" rIns="146304" bIns="73152" rtlCol="0" anchor="ctr">
            <a:norm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r>
              <a:rPr lang="en-US" sz="3600" dirty="0" smtClean="0">
                <a:cs typeface="Times New Roman" pitchFamily="18" charset="0"/>
              </a:rPr>
              <a:t>Photo Forensics</a:t>
            </a:r>
            <a:endParaRPr lang="en-US" sz="3600" dirty="0" smtClean="0">
              <a:cs typeface="Times New Roman" pitchFamily="18" charset="0"/>
            </a:endParaRPr>
          </a:p>
          <a:p>
            <a:r>
              <a:rPr lang="en-US" sz="3200" i="1" dirty="0">
                <a:cs typeface="Times New Roman" pitchFamily="18" charset="0"/>
              </a:rPr>
              <a:t>[</a:t>
            </a:r>
            <a:r>
              <a:rPr lang="en-US" sz="3200" i="1" dirty="0" smtClean="0">
                <a:cs typeface="Times New Roman" pitchFamily="18" charset="0"/>
              </a:rPr>
              <a:t>Johnson </a:t>
            </a:r>
            <a:r>
              <a:rPr lang="en-US" sz="3200" i="1" dirty="0">
                <a:cs typeface="Times New Roman" pitchFamily="18" charset="0"/>
              </a:rPr>
              <a:t>and </a:t>
            </a:r>
            <a:r>
              <a:rPr lang="en-US" sz="3200" i="1" dirty="0" err="1" smtClean="0">
                <a:cs typeface="Times New Roman" pitchFamily="18" charset="0"/>
              </a:rPr>
              <a:t>Farid</a:t>
            </a:r>
            <a:r>
              <a:rPr lang="en-US" sz="3200" i="1" dirty="0" smtClean="0">
                <a:cs typeface="Times New Roman" pitchFamily="18" charset="0"/>
              </a:rPr>
              <a:t> 2005] </a:t>
            </a:r>
            <a:endParaRPr lang="en-US" sz="3200" i="1" dirty="0">
              <a:cs typeface="Times New Roman" pitchFamily="18" charset="0"/>
            </a:endParaRPr>
          </a:p>
        </p:txBody>
      </p:sp>
      <p:cxnSp>
        <p:nvCxnSpPr>
          <p:cNvPr id="17" name="Straight Connector 16"/>
          <p:cNvCxnSpPr/>
          <p:nvPr/>
        </p:nvCxnSpPr>
        <p:spPr>
          <a:xfrm>
            <a:off x="9367428" y="1522512"/>
            <a:ext cx="0" cy="5616624"/>
          </a:xfrm>
          <a:prstGeom prst="line">
            <a:avLst/>
          </a:prstGeom>
          <a:ln w="76200">
            <a:solidFill>
              <a:schemeClr val="tx1"/>
            </a:solidFill>
            <a:prstDash val="sys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Title 1"/>
          <p:cNvSpPr txBox="1">
            <a:spLocks/>
          </p:cNvSpPr>
          <p:nvPr/>
        </p:nvSpPr>
        <p:spPr>
          <a:xfrm>
            <a:off x="7027169" y="7121848"/>
            <a:ext cx="4680519" cy="1192945"/>
          </a:xfrm>
          <a:prstGeom prst="rect">
            <a:avLst/>
          </a:prstGeom>
        </p:spPr>
        <p:txBody>
          <a:bodyPr vert="horz" lIns="146304" tIns="73152" rIns="146304" bIns="73152" rtlCol="0" anchor="ctr">
            <a:norm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r>
              <a:rPr lang="en-US" sz="3600" dirty="0" smtClean="0">
                <a:cs typeface="Times New Roman" pitchFamily="18" charset="0"/>
              </a:rPr>
              <a:t>Visual Realism</a:t>
            </a:r>
          </a:p>
          <a:p>
            <a:r>
              <a:rPr lang="en-US" sz="3200" dirty="0" smtClean="0">
                <a:cs typeface="Times New Roman" pitchFamily="18" charset="0"/>
              </a:rPr>
              <a:t>(This work)</a:t>
            </a:r>
          </a:p>
        </p:txBody>
      </p:sp>
      <p:sp>
        <p:nvSpPr>
          <p:cNvPr id="19" name="Title 1"/>
          <p:cNvSpPr txBox="1">
            <a:spLocks/>
          </p:cNvSpPr>
          <p:nvPr/>
        </p:nvSpPr>
        <p:spPr>
          <a:xfrm>
            <a:off x="731520" y="294928"/>
            <a:ext cx="13167360" cy="1371600"/>
          </a:xfrm>
          <a:prstGeom prst="rect">
            <a:avLst/>
          </a:prstGeom>
        </p:spPr>
        <p:txBody>
          <a:bodyPr vert="horz" lIns="146304" tIns="73152" rIns="146304" bIns="73152" rtlCol="0" anchor="ctr">
            <a:norm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r>
              <a:rPr lang="en-US" dirty="0" smtClean="0"/>
              <a:t>Which Image is Real?</a:t>
            </a:r>
            <a:endParaRPr lang="en-US" dirty="0"/>
          </a:p>
        </p:txBody>
      </p:sp>
    </p:spTree>
    <p:extLst>
      <p:ext uri="{BB962C8B-B14F-4D97-AF65-F5344CB8AC3E}">
        <p14:creationId xmlns:p14="http://schemas.microsoft.com/office/powerpoint/2010/main" val="1836165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16"/>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5"/>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16" grpId="1"/>
      <p:bldP spid="18"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Previous work: heuristic-based</a:t>
            </a:r>
            <a:endParaRPr lang="en-US" dirty="0"/>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2051" y="1954560"/>
            <a:ext cx="4100371" cy="2270546"/>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6" name="Title 1"/>
          <p:cNvSpPr txBox="1">
            <a:spLocks/>
          </p:cNvSpPr>
          <p:nvPr/>
        </p:nvSpPr>
        <p:spPr>
          <a:xfrm>
            <a:off x="1410544" y="7389440"/>
            <a:ext cx="4623385" cy="685800"/>
          </a:xfrm>
          <a:prstGeom prst="rect">
            <a:avLst/>
          </a:prstGeom>
        </p:spPr>
        <p:txBody>
          <a:bodyPr vert="horz" lIns="146304" tIns="73152" rIns="146304" bIns="73152" rtlCol="0" anchor="ctr">
            <a:no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r>
              <a:rPr lang="en-US" sz="2800" dirty="0" smtClean="0">
                <a:cs typeface="Times New Roman" pitchFamily="18" charset="0"/>
              </a:rPr>
              <a:t>Color</a:t>
            </a:r>
            <a:r>
              <a:rPr lang="en-US" sz="2800" i="1" dirty="0" smtClean="0">
                <a:cs typeface="Times New Roman" pitchFamily="18" charset="0"/>
              </a:rPr>
              <a:t> [</a:t>
            </a:r>
            <a:r>
              <a:rPr lang="en-US" sz="2800" i="1" dirty="0" err="1" smtClean="0">
                <a:cs typeface="Times New Roman" pitchFamily="18" charset="0"/>
              </a:rPr>
              <a:t>Reinhard</a:t>
            </a:r>
            <a:r>
              <a:rPr lang="en-US" sz="2800" i="1" dirty="0" smtClean="0">
                <a:cs typeface="Times New Roman" pitchFamily="18" charset="0"/>
              </a:rPr>
              <a:t> et </a:t>
            </a:r>
            <a:r>
              <a:rPr lang="en-US" sz="2800" i="1" dirty="0">
                <a:cs typeface="Times New Roman" pitchFamily="18" charset="0"/>
              </a:rPr>
              <a:t>al. </a:t>
            </a:r>
            <a:r>
              <a:rPr lang="en-US" sz="2800" i="1" dirty="0" smtClean="0">
                <a:cs typeface="Times New Roman" pitchFamily="18" charset="0"/>
              </a:rPr>
              <a:t>2004]</a:t>
            </a:r>
            <a:endParaRPr lang="en-US" sz="2800" i="1" dirty="0">
              <a:cs typeface="Times New Roman" pitchFamily="18" charset="0"/>
            </a:endParaRPr>
          </a:p>
        </p:txBody>
      </p:sp>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3441" y="5033739"/>
            <a:ext cx="3477591" cy="228600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grpSp>
        <p:nvGrpSpPr>
          <p:cNvPr id="18" name="Group 17"/>
          <p:cNvGrpSpPr/>
          <p:nvPr/>
        </p:nvGrpSpPr>
        <p:grpSpPr>
          <a:xfrm>
            <a:off x="6862893" y="5033739"/>
            <a:ext cx="6328397" cy="2949097"/>
            <a:chOff x="6693653" y="1618909"/>
            <a:chExt cx="6328397" cy="2949097"/>
          </a:xfrm>
        </p:grpSpPr>
        <p:sp>
          <p:nvSpPr>
            <p:cNvPr id="4" name="Title 1"/>
            <p:cNvSpPr txBox="1">
              <a:spLocks/>
            </p:cNvSpPr>
            <p:nvPr/>
          </p:nvSpPr>
          <p:spPr>
            <a:xfrm>
              <a:off x="6785920" y="3882206"/>
              <a:ext cx="6066889" cy="685800"/>
            </a:xfrm>
            <a:prstGeom prst="rect">
              <a:avLst/>
            </a:prstGeom>
          </p:spPr>
          <p:txBody>
            <a:bodyPr vert="horz" lIns="146304" tIns="73152" rIns="146304" bIns="73152" rtlCol="0" anchor="ctr">
              <a:no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r>
                <a:rPr lang="en-US" sz="2800" dirty="0" smtClean="0">
                  <a:cs typeface="Times New Roman" pitchFamily="18" charset="0"/>
                </a:rPr>
                <a:t>Color and Texture </a:t>
              </a:r>
              <a:r>
                <a:rPr lang="en-US" sz="2800" i="1" dirty="0" smtClean="0">
                  <a:cs typeface="Times New Roman" pitchFamily="18" charset="0"/>
                </a:rPr>
                <a:t>[</a:t>
              </a:r>
              <a:r>
                <a:rPr lang="en-US" sz="2800" dirty="0" smtClean="0">
                  <a:cs typeface="Times New Roman" pitchFamily="18" charset="0"/>
                </a:rPr>
                <a:t>Johnson </a:t>
              </a:r>
              <a:r>
                <a:rPr lang="en-US" sz="2800" i="1" dirty="0" smtClean="0">
                  <a:cs typeface="Times New Roman" pitchFamily="18" charset="0"/>
                </a:rPr>
                <a:t>et </a:t>
              </a:r>
              <a:r>
                <a:rPr lang="en-US" sz="2800" i="1" dirty="0">
                  <a:cs typeface="Times New Roman" pitchFamily="18" charset="0"/>
                </a:rPr>
                <a:t>al. </a:t>
              </a:r>
              <a:r>
                <a:rPr lang="en-US" sz="2800" i="1" dirty="0" smtClean="0">
                  <a:cs typeface="Times New Roman" pitchFamily="18" charset="0"/>
                </a:rPr>
                <a:t>2011]</a:t>
              </a:r>
              <a:endParaRPr lang="en-US" sz="2800" i="1" dirty="0">
                <a:cs typeface="Times New Roman" pitchFamily="18" charset="0"/>
              </a:endParaRPr>
            </a:p>
          </p:txBody>
        </p:sp>
        <p:grpSp>
          <p:nvGrpSpPr>
            <p:cNvPr id="14" name="Group 13"/>
            <p:cNvGrpSpPr/>
            <p:nvPr/>
          </p:nvGrpSpPr>
          <p:grpSpPr>
            <a:xfrm>
              <a:off x="6693653" y="1618909"/>
              <a:ext cx="6328397" cy="2286000"/>
              <a:chOff x="7071839" y="1939106"/>
              <a:chExt cx="6328397" cy="2286000"/>
            </a:xfrm>
          </p:grpSpPr>
          <p:pic>
            <p:nvPicPr>
              <p:cNvPr id="9" name="Picture 8"/>
              <p:cNvPicPr>
                <a:picLocks noChangeAspect="1"/>
              </p:cNvPicPr>
              <p:nvPr/>
            </p:nvPicPr>
            <p:blipFill>
              <a:blip r:embed="rId5"/>
              <a:stretch>
                <a:fillRect/>
              </a:stretch>
            </p:blipFill>
            <p:spPr>
              <a:xfrm>
                <a:off x="7071839" y="1939106"/>
                <a:ext cx="3041703" cy="2286000"/>
              </a:xfrm>
              <a:prstGeom prst="rect">
                <a:avLst/>
              </a:prstGeom>
              <a:ln>
                <a:solidFill>
                  <a:schemeClr val="tx1"/>
                </a:solidFill>
              </a:ln>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6"/>
              <a:stretch>
                <a:fillRect/>
              </a:stretch>
            </p:blipFill>
            <p:spPr>
              <a:xfrm>
                <a:off x="10339536" y="1939106"/>
                <a:ext cx="3060700" cy="2286000"/>
              </a:xfrm>
              <a:prstGeom prst="rect">
                <a:avLst/>
              </a:prstGeom>
              <a:ln>
                <a:solidFill>
                  <a:schemeClr val="tx1"/>
                </a:solidFill>
              </a:ln>
              <a:effectLst>
                <a:outerShdw blurRad="50800" dist="38100" dir="2700000" algn="tl" rotWithShape="0">
                  <a:prstClr val="black">
                    <a:alpha val="40000"/>
                  </a:prstClr>
                </a:outerShdw>
              </a:effectLst>
            </p:spPr>
          </p:pic>
        </p:grpSp>
      </p:grpSp>
      <p:sp>
        <p:nvSpPr>
          <p:cNvPr id="11" name="Title 1"/>
          <p:cNvSpPr txBox="1">
            <a:spLocks/>
          </p:cNvSpPr>
          <p:nvPr/>
        </p:nvSpPr>
        <p:spPr>
          <a:xfrm>
            <a:off x="1410544" y="4271962"/>
            <a:ext cx="4623385" cy="685800"/>
          </a:xfrm>
          <a:prstGeom prst="rect">
            <a:avLst/>
          </a:prstGeom>
        </p:spPr>
        <p:txBody>
          <a:bodyPr vert="horz" lIns="146304" tIns="73152" rIns="146304" bIns="73152" rtlCol="0" anchor="ctr">
            <a:norm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r>
              <a:rPr lang="en-US" sz="2800" dirty="0" smtClean="0">
                <a:cs typeface="Times New Roman" pitchFamily="18" charset="0"/>
              </a:rPr>
              <a:t>Gradient </a:t>
            </a:r>
            <a:r>
              <a:rPr lang="en-US" sz="2800" i="1" dirty="0" smtClean="0">
                <a:cs typeface="Times New Roman" pitchFamily="18" charset="0"/>
              </a:rPr>
              <a:t>[</a:t>
            </a:r>
            <a:r>
              <a:rPr lang="en-US" sz="2800" dirty="0" smtClean="0">
                <a:cs typeface="Times New Roman" pitchFamily="18" charset="0"/>
              </a:rPr>
              <a:t>Perez </a:t>
            </a:r>
            <a:r>
              <a:rPr lang="en-US" sz="2800" i="1" dirty="0" smtClean="0">
                <a:cs typeface="Times New Roman" pitchFamily="18" charset="0"/>
              </a:rPr>
              <a:t>et </a:t>
            </a:r>
            <a:r>
              <a:rPr lang="en-US" sz="2800" i="1" dirty="0">
                <a:cs typeface="Times New Roman" pitchFamily="18" charset="0"/>
              </a:rPr>
              <a:t>al. </a:t>
            </a:r>
            <a:r>
              <a:rPr lang="en-US" sz="2800" i="1" dirty="0" smtClean="0">
                <a:cs typeface="Times New Roman" pitchFamily="18" charset="0"/>
              </a:rPr>
              <a:t>2003]</a:t>
            </a:r>
            <a:endParaRPr lang="en-US" sz="2800" i="1" dirty="0">
              <a:cs typeface="Times New Roman" pitchFamily="18" charset="0"/>
            </a:endParaRPr>
          </a:p>
        </p:txBody>
      </p:sp>
      <p:grpSp>
        <p:nvGrpSpPr>
          <p:cNvPr id="19" name="Group 18"/>
          <p:cNvGrpSpPr/>
          <p:nvPr/>
        </p:nvGrpSpPr>
        <p:grpSpPr>
          <a:xfrm>
            <a:off x="6861623" y="1954560"/>
            <a:ext cx="6330937" cy="2956832"/>
            <a:chOff x="7071839" y="5016579"/>
            <a:chExt cx="6330937" cy="2956832"/>
          </a:xfrm>
        </p:grpSpPr>
        <p:grpSp>
          <p:nvGrpSpPr>
            <p:cNvPr id="15" name="Group 14"/>
            <p:cNvGrpSpPr/>
            <p:nvPr/>
          </p:nvGrpSpPr>
          <p:grpSpPr>
            <a:xfrm>
              <a:off x="7071839" y="5016579"/>
              <a:ext cx="6330937" cy="2342270"/>
              <a:chOff x="7071839" y="5016579"/>
              <a:chExt cx="6330937" cy="2342270"/>
            </a:xfrm>
          </p:grpSpPr>
          <p:pic>
            <p:nvPicPr>
              <p:cNvPr id="12" name="Picture 11"/>
              <p:cNvPicPr>
                <a:picLocks noChangeAspect="1"/>
              </p:cNvPicPr>
              <p:nvPr/>
            </p:nvPicPr>
            <p:blipFill>
              <a:blip r:embed="rId7"/>
              <a:stretch>
                <a:fillRect/>
              </a:stretch>
            </p:blipFill>
            <p:spPr>
              <a:xfrm>
                <a:off x="7071839" y="5016579"/>
                <a:ext cx="3063240" cy="2297430"/>
              </a:xfrm>
              <a:prstGeom prst="rect">
                <a:avLst/>
              </a:prstGeom>
              <a:ln>
                <a:solidFill>
                  <a:schemeClr val="tx1"/>
                </a:solidFill>
              </a:ln>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8"/>
              <a:stretch>
                <a:fillRect/>
              </a:stretch>
            </p:blipFill>
            <p:spPr>
              <a:xfrm>
                <a:off x="10339536" y="5033739"/>
                <a:ext cx="3063240" cy="2325110"/>
              </a:xfrm>
              <a:prstGeom prst="rect">
                <a:avLst/>
              </a:prstGeom>
              <a:ln>
                <a:solidFill>
                  <a:schemeClr val="tx1"/>
                </a:solidFill>
              </a:ln>
              <a:effectLst>
                <a:outerShdw blurRad="50800" dist="38100" dir="2700000" algn="tl" rotWithShape="0">
                  <a:prstClr val="black">
                    <a:alpha val="40000"/>
                  </a:prstClr>
                </a:outerShdw>
              </a:effectLst>
            </p:spPr>
          </p:pic>
        </p:grpSp>
        <p:sp>
          <p:nvSpPr>
            <p:cNvPr id="16" name="Title 1"/>
            <p:cNvSpPr txBox="1">
              <a:spLocks/>
            </p:cNvSpPr>
            <p:nvPr/>
          </p:nvSpPr>
          <p:spPr>
            <a:xfrm>
              <a:off x="7071839" y="7287611"/>
              <a:ext cx="6328397" cy="685800"/>
            </a:xfrm>
            <a:prstGeom prst="rect">
              <a:avLst/>
            </a:prstGeom>
          </p:spPr>
          <p:txBody>
            <a:bodyPr vert="horz" lIns="146304" tIns="73152" rIns="146304" bIns="73152" rtlCol="0" anchor="ctr">
              <a:norm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r>
                <a:rPr lang="en-US" sz="2800" dirty="0" smtClean="0">
                  <a:cs typeface="Times New Roman" pitchFamily="18" charset="0"/>
                </a:rPr>
                <a:t>“Bleeding” artifacts </a:t>
              </a:r>
              <a:r>
                <a:rPr lang="en-US" sz="2800" i="1" dirty="0" smtClean="0">
                  <a:cs typeface="Times New Roman" pitchFamily="18" charset="0"/>
                </a:rPr>
                <a:t>[Tao et </a:t>
              </a:r>
              <a:r>
                <a:rPr lang="en-US" sz="2800" i="1" dirty="0">
                  <a:cs typeface="Times New Roman" pitchFamily="18" charset="0"/>
                </a:rPr>
                <a:t>al. </a:t>
              </a:r>
              <a:r>
                <a:rPr lang="en-US" sz="2800" i="1" dirty="0" smtClean="0">
                  <a:cs typeface="Times New Roman" pitchFamily="18" charset="0"/>
                </a:rPr>
                <a:t>2010]</a:t>
              </a:r>
              <a:endParaRPr lang="en-US" sz="2800" i="1" dirty="0">
                <a:cs typeface="Times New Roman" pitchFamily="18" charset="0"/>
              </a:endParaRPr>
            </a:p>
          </p:txBody>
        </p:sp>
      </p:grpSp>
    </p:spTree>
    <p:extLst>
      <p:ext uri="{BB962C8B-B14F-4D97-AF65-F5344CB8AC3E}">
        <p14:creationId xmlns:p14="http://schemas.microsoft.com/office/powerpoint/2010/main" val="5193559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Previous work: discriminative learning</a:t>
            </a:r>
            <a:endParaRPr lang="en-US" dirty="0"/>
          </a:p>
        </p:txBody>
      </p:sp>
      <p:sp>
        <p:nvSpPr>
          <p:cNvPr id="5" name="Title 1"/>
          <p:cNvSpPr txBox="1">
            <a:spLocks/>
          </p:cNvSpPr>
          <p:nvPr/>
        </p:nvSpPr>
        <p:spPr>
          <a:xfrm>
            <a:off x="5186517" y="5915000"/>
            <a:ext cx="4360931" cy="1810544"/>
          </a:xfrm>
          <a:prstGeom prst="rect">
            <a:avLst/>
          </a:prstGeom>
        </p:spPr>
        <p:txBody>
          <a:bodyPr vert="horz" lIns="146304" tIns="73152" rIns="146304" bIns="73152" rtlCol="0" anchor="ctr">
            <a:no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r>
              <a:rPr lang="en-US" sz="3200" i="1" dirty="0" smtClean="0">
                <a:cs typeface="Times New Roman" pitchFamily="18" charset="0"/>
              </a:rPr>
              <a:t>Image Compositing </a:t>
            </a:r>
          </a:p>
          <a:p>
            <a:r>
              <a:rPr lang="en-US" sz="3200" i="1" dirty="0" smtClean="0">
                <a:cs typeface="Times New Roman" pitchFamily="18" charset="0"/>
              </a:rPr>
              <a:t>(20 images)</a:t>
            </a:r>
          </a:p>
          <a:p>
            <a:r>
              <a:rPr lang="en-US" sz="3200" i="1" dirty="0" smtClean="0">
                <a:cs typeface="Times New Roman" pitchFamily="18" charset="0"/>
              </a:rPr>
              <a:t>[</a:t>
            </a:r>
            <a:r>
              <a:rPr lang="en-US" sz="3200" i="1" dirty="0" err="1" smtClean="0">
                <a:cs typeface="Times New Roman" pitchFamily="18" charset="0"/>
              </a:rPr>
              <a:t>Xue</a:t>
            </a:r>
            <a:r>
              <a:rPr lang="en-US" sz="3200" i="1" dirty="0" smtClean="0">
                <a:cs typeface="Times New Roman" pitchFamily="18" charset="0"/>
              </a:rPr>
              <a:t> </a:t>
            </a:r>
            <a:r>
              <a:rPr lang="en-US" sz="3200" i="1" dirty="0">
                <a:cs typeface="Times New Roman" pitchFamily="18" charset="0"/>
              </a:rPr>
              <a:t>et al. </a:t>
            </a:r>
            <a:r>
              <a:rPr lang="en-US" sz="3200" i="1" dirty="0" smtClean="0">
                <a:cs typeface="Times New Roman" pitchFamily="18" charset="0"/>
              </a:rPr>
              <a:t>2012]</a:t>
            </a:r>
          </a:p>
          <a:p>
            <a:endParaRPr lang="en-US" sz="3200" i="1" dirty="0">
              <a:cs typeface="Times New Roman" pitchFamily="18" charset="0"/>
            </a:endParaRPr>
          </a:p>
        </p:txBody>
      </p:sp>
      <p:pic>
        <p:nvPicPr>
          <p:cNvPr id="6" name="Picture 2" descr="C:\Users\juzhu\Desktop\xuetal.png"/>
          <p:cNvPicPr>
            <a:picLocks noChangeAspect="1" noChangeArrowheads="1"/>
          </p:cNvPicPr>
          <p:nvPr/>
        </p:nvPicPr>
        <p:blipFill rotWithShape="1">
          <a:blip r:embed="rId3">
            <a:extLst>
              <a:ext uri="{28A0092B-C50C-407E-A947-70E740481C1C}">
                <a14:useLocalDpi xmlns:a14="http://schemas.microsoft.com/office/drawing/2010/main" val="0"/>
              </a:ext>
            </a:extLst>
          </a:blip>
          <a:srcRect r="50883" b="29423"/>
          <a:stretch/>
        </p:blipFill>
        <p:spPr bwMode="auto">
          <a:xfrm>
            <a:off x="5428667" y="2313226"/>
            <a:ext cx="3876631" cy="329184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9688610" y="5915000"/>
            <a:ext cx="4480201" cy="1689094"/>
          </a:xfrm>
          <a:prstGeom prst="rect">
            <a:avLst/>
          </a:prstGeom>
        </p:spPr>
        <p:txBody>
          <a:bodyPr vert="horz" lIns="146304" tIns="73152" rIns="146304" bIns="73152" rtlCol="0" anchor="ctr">
            <a:no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r>
              <a:rPr lang="en-US" sz="3200" i="1" dirty="0" smtClean="0">
                <a:cs typeface="Times New Roman" pitchFamily="18" charset="0"/>
              </a:rPr>
              <a:t>Image </a:t>
            </a:r>
            <a:r>
              <a:rPr lang="en-US" sz="3200" i="1" dirty="0" err="1" smtClean="0">
                <a:cs typeface="Times New Roman" pitchFamily="18" charset="0"/>
              </a:rPr>
              <a:t>Deblurring</a:t>
            </a:r>
            <a:endParaRPr lang="en-US" sz="3200" i="1" dirty="0" smtClean="0">
              <a:cs typeface="Times New Roman" pitchFamily="18" charset="0"/>
            </a:endParaRPr>
          </a:p>
          <a:p>
            <a:r>
              <a:rPr lang="en-US" sz="3200" i="1" dirty="0" smtClean="0">
                <a:cs typeface="Times New Roman" pitchFamily="18" charset="0"/>
              </a:rPr>
              <a:t>(40 images) </a:t>
            </a:r>
          </a:p>
          <a:p>
            <a:r>
              <a:rPr lang="en-US" sz="3200" i="1" dirty="0" smtClean="0">
                <a:cs typeface="Times New Roman" pitchFamily="18" charset="0"/>
              </a:rPr>
              <a:t>[Liu </a:t>
            </a:r>
            <a:r>
              <a:rPr lang="en-US" sz="3200" i="1" dirty="0">
                <a:ea typeface="+mn-ea"/>
                <a:cs typeface="Times New Roman" panose="02020603050405020304" pitchFamily="18" charset="0"/>
              </a:rPr>
              <a:t>et</a:t>
            </a:r>
            <a:r>
              <a:rPr lang="en-US" sz="3200" i="1" dirty="0" smtClean="0">
                <a:cs typeface="Times New Roman" pitchFamily="18" charset="0"/>
              </a:rPr>
              <a:t> al. 2013]</a:t>
            </a:r>
            <a:endParaRPr lang="en-US" sz="3200" i="1" dirty="0">
              <a:cs typeface="Times New Roman" pitchFamily="18" charset="0"/>
            </a:endParaRPr>
          </a:p>
        </p:txBody>
      </p:sp>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55619" y="2308642"/>
            <a:ext cx="4346182" cy="329184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203" y="2313226"/>
            <a:ext cx="4386179" cy="3291840"/>
          </a:xfrm>
          <a:prstGeom prst="rect">
            <a:avLst/>
          </a:prstGeom>
          <a:ln>
            <a:solidFill>
              <a:schemeClr val="tx1"/>
            </a:solidFill>
          </a:ln>
          <a:effectLst>
            <a:outerShdw blurRad="50800" dist="38100" dir="2700000" algn="tl" rotWithShape="0">
              <a:prstClr val="black">
                <a:alpha val="40000"/>
              </a:prstClr>
            </a:outerShdw>
          </a:effectLst>
        </p:spPr>
      </p:pic>
      <p:sp>
        <p:nvSpPr>
          <p:cNvPr id="11" name="Title 1"/>
          <p:cNvSpPr txBox="1">
            <a:spLocks/>
          </p:cNvSpPr>
          <p:nvPr/>
        </p:nvSpPr>
        <p:spPr>
          <a:xfrm>
            <a:off x="545827" y="5915000"/>
            <a:ext cx="4360931" cy="1584176"/>
          </a:xfrm>
          <a:prstGeom prst="rect">
            <a:avLst/>
          </a:prstGeom>
        </p:spPr>
        <p:txBody>
          <a:bodyPr vert="horz" lIns="146304" tIns="73152" rIns="146304" bIns="73152" rtlCol="0" anchor="ctr">
            <a:no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r>
              <a:rPr lang="en-US" sz="3200" i="1" dirty="0" smtClean="0">
                <a:cs typeface="Times New Roman" pitchFamily="18" charset="0"/>
              </a:rPr>
              <a:t>Natural Human Motion</a:t>
            </a:r>
          </a:p>
          <a:p>
            <a:r>
              <a:rPr lang="en-US" sz="3200" i="1" dirty="0" smtClean="0">
                <a:cs typeface="Times New Roman" pitchFamily="18" charset="0"/>
              </a:rPr>
              <a:t>(34 subjects)</a:t>
            </a:r>
          </a:p>
          <a:p>
            <a:r>
              <a:rPr lang="en-US" sz="3200" i="1" dirty="0" smtClean="0">
                <a:cs typeface="Times New Roman" pitchFamily="18" charset="0"/>
              </a:rPr>
              <a:t>[Ren et </a:t>
            </a:r>
            <a:r>
              <a:rPr lang="en-US" sz="3200" i="1" dirty="0">
                <a:cs typeface="Times New Roman" pitchFamily="18" charset="0"/>
              </a:rPr>
              <a:t>al. </a:t>
            </a:r>
            <a:r>
              <a:rPr lang="en-US" sz="3200" i="1" dirty="0" smtClean="0">
                <a:cs typeface="Times New Roman" pitchFamily="18" charset="0"/>
              </a:rPr>
              <a:t>2005]</a:t>
            </a:r>
            <a:endParaRPr lang="en-US" sz="3200" i="1" dirty="0">
              <a:cs typeface="Times New Roman" pitchFamily="18" charset="0"/>
            </a:endParaRPr>
          </a:p>
        </p:txBody>
      </p:sp>
    </p:spTree>
    <p:extLst>
      <p:ext uri="{BB962C8B-B14F-4D97-AF65-F5344CB8AC3E}">
        <p14:creationId xmlns:p14="http://schemas.microsoft.com/office/powerpoint/2010/main" val="26898970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71600" y="2403626"/>
            <a:ext cx="7923613" cy="1323439"/>
          </a:xfrm>
          <a:prstGeom prst="rect">
            <a:avLst/>
          </a:prstGeom>
          <a:noFill/>
        </p:spPr>
        <p:txBody>
          <a:bodyPr wrap="square" rtlCol="0">
            <a:spAutoFit/>
          </a:bodyPr>
          <a:lstStyle/>
          <a:p>
            <a:r>
              <a:rPr lang="en-US" sz="8000" dirty="0" smtClean="0"/>
              <a:t>Our Goal:</a:t>
            </a:r>
          </a:p>
        </p:txBody>
      </p:sp>
      <p:sp>
        <p:nvSpPr>
          <p:cNvPr id="5" name="Title 1"/>
          <p:cNvSpPr txBox="1">
            <a:spLocks/>
          </p:cNvSpPr>
          <p:nvPr/>
        </p:nvSpPr>
        <p:spPr>
          <a:xfrm>
            <a:off x="2418656" y="4114800"/>
            <a:ext cx="11830744" cy="2209800"/>
          </a:xfrm>
          <a:prstGeom prst="rect">
            <a:avLst/>
          </a:prstGeom>
        </p:spPr>
        <p:txBody>
          <a:bodyPr vert="horz" lIns="130622" tIns="65311" rIns="130622" bIns="65311" rtlCol="0" anchor="ctr">
            <a:noAutofit/>
          </a:bodyPr>
          <a:lstStyle>
            <a:lvl1pPr algn="ctr" defTabSz="1306220" rtl="0" eaLnBrk="1" latinLnBrk="0" hangingPunct="1">
              <a:spcBef>
                <a:spcPct val="0"/>
              </a:spcBef>
              <a:buNone/>
              <a:defRPr sz="6300" kern="1200">
                <a:solidFill>
                  <a:schemeClr val="tx1"/>
                </a:solidFill>
                <a:latin typeface="+mj-lt"/>
                <a:ea typeface="+mj-ea"/>
                <a:cs typeface="+mj-cs"/>
              </a:defRPr>
            </a:lvl1pPr>
          </a:lstStyle>
          <a:p>
            <a:pPr marL="685800" indent="-685800" algn="l">
              <a:buFontTx/>
              <a:buChar char="-"/>
            </a:pPr>
            <a:r>
              <a:rPr lang="en-US" sz="5200" b="1" i="1" dirty="0" smtClean="0"/>
              <a:t>Learn</a:t>
            </a:r>
            <a:r>
              <a:rPr lang="en-US" sz="5200" dirty="0" smtClean="0"/>
              <a:t> a visual realism model without using human annotations</a:t>
            </a:r>
          </a:p>
          <a:p>
            <a:pPr marL="685800" indent="-685800" algn="l">
              <a:buFontTx/>
              <a:buChar char="-"/>
            </a:pPr>
            <a:r>
              <a:rPr lang="en-US" sz="5200" b="1" i="1" dirty="0" smtClean="0"/>
              <a:t>Improve</a:t>
            </a:r>
            <a:r>
              <a:rPr lang="en-US" sz="5200" dirty="0" smtClean="0"/>
              <a:t> image editing process by optimizing visual realism</a:t>
            </a:r>
            <a:endParaRPr lang="en-US" sz="5200" i="1" dirty="0" smtClean="0"/>
          </a:p>
        </p:txBody>
      </p:sp>
    </p:spTree>
    <p:extLst>
      <p:ext uri="{BB962C8B-B14F-4D97-AF65-F5344CB8AC3E}">
        <p14:creationId xmlns:p14="http://schemas.microsoft.com/office/powerpoint/2010/main" val="35755987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cs typeface="Times New Roman" panose="02020603050405020304" pitchFamily="18" charset="0"/>
              </a:rPr>
              <a:t>Our Pipeline</a:t>
            </a:r>
            <a:endParaRPr lang="en-US" dirty="0"/>
          </a:p>
        </p:txBody>
      </p:sp>
      <mc:AlternateContent xmlns:mc="http://schemas.openxmlformats.org/markup-compatibility/2006" xmlns:a14="http://schemas.microsoft.com/office/drawing/2010/main">
        <mc:Choice Requires="a14">
          <p:sp>
            <p:nvSpPr>
              <p:cNvPr id="5" name="Rounded Rectangle 4"/>
              <p:cNvSpPr/>
              <p:nvPr/>
            </p:nvSpPr>
            <p:spPr>
              <a:xfrm>
                <a:off x="2346648" y="3044790"/>
                <a:ext cx="2918748" cy="2743200"/>
              </a:xfrm>
              <a:prstGeom prst="roundRect">
                <a:avLst/>
              </a:prstGeom>
              <a:no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dirty="0" smtClean="0">
                    <a:solidFill>
                      <a:schemeClr val="tx1"/>
                    </a:solidFill>
                    <a:latin typeface="+mj-lt"/>
                    <a:cs typeface="Times New Roman" panose="02020603050405020304" pitchFamily="18" charset="0"/>
                  </a:rPr>
                  <a:t>Realism Classifier</a:t>
                </a:r>
              </a:p>
              <a:p>
                <a:pPr algn="ctr"/>
                <a14:m>
                  <m:oMathPara xmlns:m="http://schemas.openxmlformats.org/officeDocument/2006/math">
                    <m:oMathParaPr>
                      <m:jc m:val="centerGroup"/>
                    </m:oMathParaPr>
                    <m:oMath xmlns:m="http://schemas.openxmlformats.org/officeDocument/2006/math">
                      <m:r>
                        <a:rPr lang="en-US" sz="4800" i="1" dirty="0" smtClean="0">
                          <a:solidFill>
                            <a:schemeClr val="tx1"/>
                          </a:solidFill>
                          <a:latin typeface="Cambria Math"/>
                          <a:cs typeface="Times New Roman" panose="02020603050405020304" pitchFamily="18" charset="0"/>
                        </a:rPr>
                        <m:t>𝐶𝑁𝑁</m:t>
                      </m:r>
                    </m:oMath>
                  </m:oMathPara>
                </a14:m>
                <a:endParaRPr lang="en-US" sz="4800" dirty="0">
                  <a:solidFill>
                    <a:schemeClr val="tx1"/>
                  </a:solidFill>
                  <a:latin typeface="+mj-lt"/>
                  <a:cs typeface="Times New Roman" panose="02020603050405020304" pitchFamily="18" charset="0"/>
                </a:endParaRPr>
              </a:p>
            </p:txBody>
          </p:sp>
        </mc:Choice>
        <mc:Fallback xmlns="">
          <p:sp>
            <p:nvSpPr>
              <p:cNvPr id="5" name="Rounded Rectangle 4"/>
              <p:cNvSpPr>
                <a:spLocks noRot="1" noChangeAspect="1" noMove="1" noResize="1" noEditPoints="1" noAdjustHandles="1" noChangeArrowheads="1" noChangeShapeType="1" noTextEdit="1"/>
              </p:cNvSpPr>
              <p:nvPr/>
            </p:nvSpPr>
            <p:spPr>
              <a:xfrm>
                <a:off x="2346648" y="3044790"/>
                <a:ext cx="2918748" cy="2743200"/>
              </a:xfrm>
              <a:prstGeom prst="roundRect">
                <a:avLst/>
              </a:prstGeom>
              <a:blipFill rotWithShape="1">
                <a:blip r:embed="rId3"/>
                <a:stretch>
                  <a:fillRect l="-207" r="-207"/>
                </a:stretch>
              </a:blipFill>
              <a:ln>
                <a:solidFill>
                  <a:schemeClr val="tx1"/>
                </a:solidFill>
              </a:ln>
            </p:spPr>
            <p:txBody>
              <a:bodyPr/>
              <a:lstStyle/>
              <a:p>
                <a:r>
                  <a:rPr lang="en-US">
                    <a:noFill/>
                  </a:rPr>
                  <a:t> </a:t>
                </a:r>
              </a:p>
            </p:txBody>
          </p:sp>
        </mc:Fallback>
      </mc:AlternateContent>
      <p:sp>
        <p:nvSpPr>
          <p:cNvPr id="6" name="Rounded Rectangle 5"/>
          <p:cNvSpPr/>
          <p:nvPr/>
        </p:nvSpPr>
        <p:spPr>
          <a:xfrm>
            <a:off x="9619456" y="3044790"/>
            <a:ext cx="2907593" cy="2743200"/>
          </a:xfrm>
          <a:prstGeom prst="roundRect">
            <a:avLst/>
          </a:prstGeom>
          <a:no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dirty="0" smtClean="0">
                <a:solidFill>
                  <a:schemeClr val="tx1"/>
                </a:solidFill>
                <a:latin typeface="+mj-lt"/>
                <a:cs typeface="Times New Roman" panose="02020603050405020304" pitchFamily="18" charset="0"/>
              </a:rPr>
              <a:t>Image Editing Model</a:t>
            </a:r>
            <a:endParaRPr lang="en-US" sz="4800" dirty="0">
              <a:solidFill>
                <a:schemeClr val="tx1"/>
              </a:solidFill>
              <a:latin typeface="+mj-lt"/>
              <a:cs typeface="Times New Roman" panose="02020603050405020304" pitchFamily="18" charset="0"/>
            </a:endParaRPr>
          </a:p>
        </p:txBody>
      </p:sp>
      <p:grpSp>
        <p:nvGrpSpPr>
          <p:cNvPr id="16" name="Group 15"/>
          <p:cNvGrpSpPr/>
          <p:nvPr/>
        </p:nvGrpSpPr>
        <p:grpSpPr>
          <a:xfrm>
            <a:off x="5891192" y="1761721"/>
            <a:ext cx="3254869" cy="2892006"/>
            <a:chOff x="5891192" y="1761721"/>
            <a:chExt cx="3254869" cy="2892006"/>
          </a:xfrm>
        </p:grpSpPr>
        <p:sp>
          <p:nvSpPr>
            <p:cNvPr id="10" name="Bent Arrow 9"/>
            <p:cNvSpPr/>
            <p:nvPr/>
          </p:nvSpPr>
          <p:spPr>
            <a:xfrm rot="2899464">
              <a:off x="6072624" y="1580289"/>
              <a:ext cx="2892006" cy="3254869"/>
            </a:xfrm>
            <a:prstGeom prst="bentArrow">
              <a:avLst>
                <a:gd name="adj1" fmla="val 14963"/>
                <a:gd name="adj2" fmla="val 15605"/>
                <a:gd name="adj3" fmla="val 25000"/>
                <a:gd name="adj4" fmla="val 75000"/>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ndParaRPr>
            </a:p>
          </p:txBody>
        </p:sp>
        <p:sp>
          <p:nvSpPr>
            <p:cNvPr id="14" name="Title 1"/>
            <p:cNvSpPr txBox="1">
              <a:spLocks/>
            </p:cNvSpPr>
            <p:nvPr/>
          </p:nvSpPr>
          <p:spPr>
            <a:xfrm>
              <a:off x="6163072" y="3189646"/>
              <a:ext cx="2304256" cy="547037"/>
            </a:xfrm>
            <a:prstGeom prst="rect">
              <a:avLst/>
            </a:prstGeom>
          </p:spPr>
          <p:txBody>
            <a:bodyPr vert="horz" lIns="146304" tIns="73152" rIns="146304" bIns="73152" rtlCol="0" anchor="ctr">
              <a:no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r>
                <a:rPr lang="en-US" sz="4000" i="1" dirty="0" smtClean="0">
                  <a:cs typeface="Times New Roman" pitchFamily="18" charset="0"/>
                </a:rPr>
                <a:t>Classify</a:t>
              </a:r>
              <a:endParaRPr lang="en-US" sz="4000" i="1" dirty="0">
                <a:cs typeface="Times New Roman" pitchFamily="18" charset="0"/>
              </a:endParaRPr>
            </a:p>
          </p:txBody>
        </p:sp>
      </p:grpSp>
      <p:grpSp>
        <p:nvGrpSpPr>
          <p:cNvPr id="17" name="Group 16"/>
          <p:cNvGrpSpPr/>
          <p:nvPr/>
        </p:nvGrpSpPr>
        <p:grpSpPr>
          <a:xfrm>
            <a:off x="5776564" y="4179053"/>
            <a:ext cx="3254869" cy="2892006"/>
            <a:chOff x="5776564" y="4179053"/>
            <a:chExt cx="3254869" cy="2892006"/>
          </a:xfrm>
        </p:grpSpPr>
        <p:sp>
          <p:nvSpPr>
            <p:cNvPr id="12" name="Bent Arrow 11"/>
            <p:cNvSpPr/>
            <p:nvPr/>
          </p:nvSpPr>
          <p:spPr>
            <a:xfrm rot="13699464">
              <a:off x="5957996" y="3997621"/>
              <a:ext cx="2892006" cy="3254869"/>
            </a:xfrm>
            <a:prstGeom prst="bentArrow">
              <a:avLst>
                <a:gd name="adj1" fmla="val 14963"/>
                <a:gd name="adj2" fmla="val 15605"/>
                <a:gd name="adj3" fmla="val 25000"/>
                <a:gd name="adj4" fmla="val 75000"/>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ndParaRPr>
            </a:p>
          </p:txBody>
        </p:sp>
        <p:sp>
          <p:nvSpPr>
            <p:cNvPr id="15" name="Title 1"/>
            <p:cNvSpPr txBox="1">
              <a:spLocks/>
            </p:cNvSpPr>
            <p:nvPr/>
          </p:nvSpPr>
          <p:spPr>
            <a:xfrm>
              <a:off x="6315472" y="5369876"/>
              <a:ext cx="2304256" cy="547037"/>
            </a:xfrm>
            <a:prstGeom prst="rect">
              <a:avLst/>
            </a:prstGeom>
          </p:spPr>
          <p:txBody>
            <a:bodyPr vert="horz" lIns="146304" tIns="73152" rIns="146304" bIns="73152" rtlCol="0" anchor="ctr">
              <a:no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r>
                <a:rPr lang="en-US" sz="4000" i="1" dirty="0" smtClean="0">
                  <a:cs typeface="Times New Roman" pitchFamily="18" charset="0"/>
                </a:rPr>
                <a:t>Improve</a:t>
              </a:r>
              <a:endParaRPr lang="en-US" sz="4000" i="1" dirty="0">
                <a:cs typeface="Times New Roman" pitchFamily="18" charset="0"/>
              </a:endParaRPr>
            </a:p>
          </p:txBody>
        </p:sp>
      </p:grpSp>
    </p:spTree>
    <p:extLst>
      <p:ext uri="{BB962C8B-B14F-4D97-AF65-F5344CB8AC3E}">
        <p14:creationId xmlns:p14="http://schemas.microsoft.com/office/powerpoint/2010/main" val="406881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16"/>
                                        </p:tgtEl>
                                      </p:cBhvr>
                                    </p:animEffect>
                                    <p:animScale>
                                      <p:cBhvr>
                                        <p:cTn id="15" dur="250" autoRev="1" fill="hold"/>
                                        <p:tgtEl>
                                          <p:spTgt spid="16"/>
                                        </p:tgtEl>
                                      </p:cBhvr>
                                      <p:by x="105000" y="105000"/>
                                    </p:animScale>
                                  </p:childTnLst>
                                </p:cTn>
                              </p:par>
                            </p:childTnLst>
                          </p:cTn>
                        </p:par>
                        <p:par>
                          <p:cTn id="16" fill="hold">
                            <p:stCondLst>
                              <p:cond delay="500"/>
                            </p:stCondLst>
                            <p:childTnLst>
                              <p:par>
                                <p:cTn id="17" presetID="26" presetClass="emph" presetSubtype="0" fill="hold" nodeType="afterEffect">
                                  <p:stCondLst>
                                    <p:cond delay="0"/>
                                  </p:stCondLst>
                                  <p:childTnLst>
                                    <p:animEffect transition="out" filter="fade">
                                      <p:cBhvr>
                                        <p:cTn id="18" dur="500" tmFilter="0, 0; .2, .5; .8, .5; 1, 0"/>
                                        <p:tgtEl>
                                          <p:spTgt spid="16"/>
                                        </p:tgtEl>
                                      </p:cBhvr>
                                    </p:animEffect>
                                    <p:animScale>
                                      <p:cBhvr>
                                        <p:cTn id="19" dur="25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398132" y="3576983"/>
            <a:ext cx="5945349" cy="4390839"/>
            <a:chOff x="3398132" y="3576983"/>
            <a:chExt cx="5945349" cy="4390839"/>
          </a:xfrm>
        </p:grpSpPr>
        <p:sp>
          <p:nvSpPr>
            <p:cNvPr id="24" name="TextBox 23"/>
            <p:cNvSpPr txBox="1"/>
            <p:nvPr/>
          </p:nvSpPr>
          <p:spPr>
            <a:xfrm>
              <a:off x="6482185" y="3576983"/>
              <a:ext cx="2861296" cy="523220"/>
            </a:xfrm>
            <a:prstGeom prst="rect">
              <a:avLst/>
            </a:prstGeom>
            <a:noFill/>
          </p:spPr>
          <p:txBody>
            <a:bodyPr wrap="none" rtlCol="0">
              <a:spAutoFit/>
            </a:bodyPr>
            <a:lstStyle/>
            <a:p>
              <a:r>
                <a:rPr lang="en-US" sz="2800" dirty="0" smtClean="0">
                  <a:latin typeface="+mj-lt"/>
                  <a:cs typeface="Times New Roman" panose="02020603050405020304" pitchFamily="18" charset="0"/>
                </a:rPr>
                <a:t>Composite Images</a:t>
              </a:r>
              <a:endParaRPr lang="en-US" sz="2800" dirty="0">
                <a:latin typeface="+mj-lt"/>
                <a:cs typeface="Times New Roman" panose="02020603050405020304" pitchFamily="18" charset="0"/>
              </a:endParaRPr>
            </a:p>
          </p:txBody>
        </p:sp>
        <p:pic>
          <p:nvPicPr>
            <p:cNvPr id="27" name="Picture 26"/>
            <p:cNvPicPr>
              <a:picLocks/>
            </p:cNvPicPr>
            <p:nvPr/>
          </p:nvPicPr>
          <p:blipFill>
            <a:blip r:embed="rId3">
              <a:extLst>
                <a:ext uri="{28A0092B-C50C-407E-A947-70E740481C1C}">
                  <a14:useLocalDpi xmlns:a14="http://schemas.microsoft.com/office/drawing/2010/main" val="0"/>
                </a:ext>
              </a:extLst>
            </a:blip>
            <a:stretch>
              <a:fillRect/>
            </a:stretch>
          </p:blipFill>
          <p:spPr>
            <a:xfrm>
              <a:off x="6018378" y="6173610"/>
              <a:ext cx="2070222" cy="1794212"/>
            </a:xfrm>
            <a:prstGeom prst="rect">
              <a:avLst/>
            </a:prstGeom>
            <a:ln>
              <a:solidFill>
                <a:schemeClr val="tx1"/>
              </a:solidFill>
            </a:ln>
            <a:effectLst>
              <a:outerShdw blurRad="50800" dist="38100" dir="2700000" algn="tl" rotWithShape="0">
                <a:prstClr val="black">
                  <a:alpha val="40000"/>
                </a:prstClr>
              </a:outerShdw>
            </a:effectLst>
          </p:spPr>
        </p:pic>
        <p:pic>
          <p:nvPicPr>
            <p:cNvPr id="30" name="Picture 29"/>
            <p:cNvPicPr>
              <a:picLocks/>
            </p:cNvPicPr>
            <p:nvPr/>
          </p:nvPicPr>
          <p:blipFill>
            <a:blip r:embed="rId4">
              <a:extLst>
                <a:ext uri="{28A0092B-C50C-407E-A947-70E740481C1C}">
                  <a14:useLocalDpi xmlns:a14="http://schemas.microsoft.com/office/drawing/2010/main" val="0"/>
                </a:ext>
              </a:extLst>
            </a:blip>
            <a:stretch>
              <a:fillRect/>
            </a:stretch>
          </p:blipFill>
          <p:spPr>
            <a:xfrm>
              <a:off x="3398132" y="5024458"/>
              <a:ext cx="2067638" cy="1794212"/>
            </a:xfrm>
            <a:prstGeom prst="rect">
              <a:avLst/>
            </a:prstGeom>
            <a:ln>
              <a:solidFill>
                <a:schemeClr val="tx1"/>
              </a:solidFill>
            </a:ln>
            <a:effectLst>
              <a:outerShdw blurRad="50800" dist="38100" dir="2700000" algn="tl" rotWithShape="0">
                <a:prstClr val="black">
                  <a:alpha val="40000"/>
                </a:prstClr>
              </a:outerShdw>
            </a:effectLst>
          </p:spPr>
        </p:pic>
        <p:pic>
          <p:nvPicPr>
            <p:cNvPr id="26" name="Picture 25"/>
            <p:cNvPicPr>
              <a:picLocks/>
            </p:cNvPicPr>
            <p:nvPr/>
          </p:nvPicPr>
          <p:blipFill>
            <a:blip r:embed="rId5">
              <a:extLst>
                <a:ext uri="{28A0092B-C50C-407E-A947-70E740481C1C}">
                  <a14:useLocalDpi xmlns:a14="http://schemas.microsoft.com/office/drawing/2010/main" val="0"/>
                </a:ext>
              </a:extLst>
            </a:blip>
            <a:stretch>
              <a:fillRect/>
            </a:stretch>
          </p:blipFill>
          <p:spPr>
            <a:xfrm>
              <a:off x="5616527" y="4147741"/>
              <a:ext cx="2070222" cy="1794212"/>
            </a:xfrm>
            <a:prstGeom prst="rect">
              <a:avLst/>
            </a:prstGeom>
            <a:ln>
              <a:solidFill>
                <a:schemeClr val="tx1"/>
              </a:solidFill>
            </a:ln>
            <a:effectLst>
              <a:outerShdw blurRad="50800" dist="38100" dir="2700000" algn="tl" rotWithShape="0">
                <a:prstClr val="black">
                  <a:alpha val="40000"/>
                </a:prstClr>
              </a:outerShdw>
            </a:effectLst>
          </p:spPr>
        </p:pic>
      </p:grpSp>
      <p:grpSp>
        <p:nvGrpSpPr>
          <p:cNvPr id="4" name="Group 3"/>
          <p:cNvGrpSpPr/>
          <p:nvPr/>
        </p:nvGrpSpPr>
        <p:grpSpPr>
          <a:xfrm>
            <a:off x="2898723" y="1853816"/>
            <a:ext cx="3670488" cy="4671195"/>
            <a:chOff x="2898723" y="1853816"/>
            <a:chExt cx="3670488" cy="4671195"/>
          </a:xfrm>
        </p:grpSpPr>
        <p:sp>
          <p:nvSpPr>
            <p:cNvPr id="21" name="Freeform 20"/>
            <p:cNvSpPr/>
            <p:nvPr/>
          </p:nvSpPr>
          <p:spPr>
            <a:xfrm>
              <a:off x="2898723" y="1853816"/>
              <a:ext cx="3370791" cy="4462968"/>
            </a:xfrm>
            <a:custGeom>
              <a:avLst/>
              <a:gdLst>
                <a:gd name="connsiteX0" fmla="*/ 0 w 3471818"/>
                <a:gd name="connsiteY0" fmla="*/ 4834647 h 4834647"/>
                <a:gd name="connsiteX1" fmla="*/ 437745 w 3471818"/>
                <a:gd name="connsiteY1" fmla="*/ 3171217 h 4834647"/>
                <a:gd name="connsiteX2" fmla="*/ 2373549 w 3471818"/>
                <a:gd name="connsiteY2" fmla="*/ 2480553 h 4834647"/>
                <a:gd name="connsiteX3" fmla="*/ 3365770 w 3471818"/>
                <a:gd name="connsiteY3" fmla="*/ 1673157 h 4834647"/>
                <a:gd name="connsiteX4" fmla="*/ 3443592 w 3471818"/>
                <a:gd name="connsiteY4" fmla="*/ 0 h 4834647"/>
                <a:gd name="connsiteX5" fmla="*/ 3443592 w 3471818"/>
                <a:gd name="connsiteY5" fmla="*/ 0 h 483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1818" h="4834647">
                  <a:moveTo>
                    <a:pt x="0" y="4834647"/>
                  </a:moveTo>
                  <a:cubicBezTo>
                    <a:pt x="21077" y="4199106"/>
                    <a:pt x="42154" y="3563566"/>
                    <a:pt x="437745" y="3171217"/>
                  </a:cubicBezTo>
                  <a:cubicBezTo>
                    <a:pt x="833336" y="2778868"/>
                    <a:pt x="1885545" y="2730230"/>
                    <a:pt x="2373549" y="2480553"/>
                  </a:cubicBezTo>
                  <a:cubicBezTo>
                    <a:pt x="2861553" y="2230876"/>
                    <a:pt x="3187430" y="2086582"/>
                    <a:pt x="3365770" y="1673157"/>
                  </a:cubicBezTo>
                  <a:cubicBezTo>
                    <a:pt x="3544110" y="1259732"/>
                    <a:pt x="3443592" y="0"/>
                    <a:pt x="3443592" y="0"/>
                  </a:cubicBezTo>
                  <a:lnTo>
                    <a:pt x="3443592" y="0"/>
                  </a:lnTo>
                </a:path>
              </a:pathLst>
            </a:cu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latin typeface="+mj-lt"/>
              </a:endParaRPr>
            </a:p>
          </p:txBody>
        </p:sp>
        <p:sp>
          <p:nvSpPr>
            <p:cNvPr id="22" name="Freeform 21"/>
            <p:cNvSpPr/>
            <p:nvPr/>
          </p:nvSpPr>
          <p:spPr>
            <a:xfrm>
              <a:off x="3048571" y="1957929"/>
              <a:ext cx="3370791" cy="4462968"/>
            </a:xfrm>
            <a:custGeom>
              <a:avLst/>
              <a:gdLst>
                <a:gd name="connsiteX0" fmla="*/ 0 w 3471818"/>
                <a:gd name="connsiteY0" fmla="*/ 4834647 h 4834647"/>
                <a:gd name="connsiteX1" fmla="*/ 437745 w 3471818"/>
                <a:gd name="connsiteY1" fmla="*/ 3171217 h 4834647"/>
                <a:gd name="connsiteX2" fmla="*/ 2373549 w 3471818"/>
                <a:gd name="connsiteY2" fmla="*/ 2480553 h 4834647"/>
                <a:gd name="connsiteX3" fmla="*/ 3365770 w 3471818"/>
                <a:gd name="connsiteY3" fmla="*/ 1673157 h 4834647"/>
                <a:gd name="connsiteX4" fmla="*/ 3443592 w 3471818"/>
                <a:gd name="connsiteY4" fmla="*/ 0 h 4834647"/>
                <a:gd name="connsiteX5" fmla="*/ 3443592 w 3471818"/>
                <a:gd name="connsiteY5" fmla="*/ 0 h 483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1818" h="4834647">
                  <a:moveTo>
                    <a:pt x="0" y="4834647"/>
                  </a:moveTo>
                  <a:cubicBezTo>
                    <a:pt x="21077" y="4199106"/>
                    <a:pt x="42154" y="3563566"/>
                    <a:pt x="437745" y="3171217"/>
                  </a:cubicBezTo>
                  <a:cubicBezTo>
                    <a:pt x="833336" y="2778868"/>
                    <a:pt x="1885545" y="2730230"/>
                    <a:pt x="2373549" y="2480553"/>
                  </a:cubicBezTo>
                  <a:cubicBezTo>
                    <a:pt x="2861553" y="2230876"/>
                    <a:pt x="3187430" y="2086582"/>
                    <a:pt x="3365770" y="1673157"/>
                  </a:cubicBezTo>
                  <a:cubicBezTo>
                    <a:pt x="3544110" y="1259732"/>
                    <a:pt x="3443592" y="0"/>
                    <a:pt x="3443592" y="0"/>
                  </a:cubicBezTo>
                  <a:lnTo>
                    <a:pt x="3443592" y="0"/>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3" name="Freeform 22"/>
            <p:cNvSpPr/>
            <p:nvPr/>
          </p:nvSpPr>
          <p:spPr>
            <a:xfrm>
              <a:off x="3198420" y="2062043"/>
              <a:ext cx="3370791" cy="4462968"/>
            </a:xfrm>
            <a:custGeom>
              <a:avLst/>
              <a:gdLst>
                <a:gd name="connsiteX0" fmla="*/ 0 w 3471818"/>
                <a:gd name="connsiteY0" fmla="*/ 4834647 h 4834647"/>
                <a:gd name="connsiteX1" fmla="*/ 437745 w 3471818"/>
                <a:gd name="connsiteY1" fmla="*/ 3171217 h 4834647"/>
                <a:gd name="connsiteX2" fmla="*/ 2373549 w 3471818"/>
                <a:gd name="connsiteY2" fmla="*/ 2480553 h 4834647"/>
                <a:gd name="connsiteX3" fmla="*/ 3365770 w 3471818"/>
                <a:gd name="connsiteY3" fmla="*/ 1673157 h 4834647"/>
                <a:gd name="connsiteX4" fmla="*/ 3443592 w 3471818"/>
                <a:gd name="connsiteY4" fmla="*/ 0 h 4834647"/>
                <a:gd name="connsiteX5" fmla="*/ 3443592 w 3471818"/>
                <a:gd name="connsiteY5" fmla="*/ 0 h 483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1818" h="4834647">
                  <a:moveTo>
                    <a:pt x="0" y="4834647"/>
                  </a:moveTo>
                  <a:cubicBezTo>
                    <a:pt x="21077" y="4199106"/>
                    <a:pt x="42154" y="3563566"/>
                    <a:pt x="437745" y="3171217"/>
                  </a:cubicBezTo>
                  <a:cubicBezTo>
                    <a:pt x="833336" y="2778868"/>
                    <a:pt x="1885545" y="2730230"/>
                    <a:pt x="2373549" y="2480553"/>
                  </a:cubicBezTo>
                  <a:cubicBezTo>
                    <a:pt x="2861553" y="2230876"/>
                    <a:pt x="3187430" y="2086582"/>
                    <a:pt x="3365770" y="1673157"/>
                  </a:cubicBezTo>
                  <a:cubicBezTo>
                    <a:pt x="3544110" y="1259732"/>
                    <a:pt x="3443592" y="0"/>
                    <a:pt x="3443592" y="0"/>
                  </a:cubicBezTo>
                  <a:lnTo>
                    <a:pt x="3443592" y="0"/>
                  </a:lnTo>
                </a:path>
              </a:pathLst>
            </a:cu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latin typeface="+mj-lt"/>
              </a:endParaRPr>
            </a:p>
          </p:txBody>
        </p:sp>
      </p:grpSp>
      <p:grpSp>
        <p:nvGrpSpPr>
          <p:cNvPr id="5" name="Group 4"/>
          <p:cNvGrpSpPr/>
          <p:nvPr/>
        </p:nvGrpSpPr>
        <p:grpSpPr>
          <a:xfrm>
            <a:off x="4830511" y="2111666"/>
            <a:ext cx="3061792" cy="636613"/>
            <a:chOff x="4830511" y="2111666"/>
            <a:chExt cx="3061792" cy="636613"/>
          </a:xfrm>
        </p:grpSpPr>
        <p:sp>
          <p:nvSpPr>
            <p:cNvPr id="25" name="Left Arrow 24"/>
            <p:cNvSpPr/>
            <p:nvPr/>
          </p:nvSpPr>
          <p:spPr>
            <a:xfrm rot="1800000">
              <a:off x="4830511" y="2575387"/>
              <a:ext cx="2952668" cy="17289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8" name="Rectangle 27"/>
            <p:cNvSpPr/>
            <p:nvPr/>
          </p:nvSpPr>
          <p:spPr>
            <a:xfrm rot="1804218">
              <a:off x="5072069" y="2111666"/>
              <a:ext cx="2820234" cy="6328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accent1"/>
                  </a:solidFill>
                  <a:latin typeface="+mj-lt"/>
                  <a:cs typeface="Times New Roman" panose="02020603050405020304" pitchFamily="18" charset="0"/>
                </a:rPr>
                <a:t>More Realistic</a:t>
              </a:r>
              <a:endParaRPr lang="en-US" sz="3200" b="1" dirty="0">
                <a:solidFill>
                  <a:schemeClr val="accent1"/>
                </a:solidFill>
                <a:latin typeface="+mj-lt"/>
                <a:cs typeface="Times New Roman" panose="02020603050405020304" pitchFamily="18" charset="0"/>
              </a:endParaRPr>
            </a:p>
          </p:txBody>
        </p:sp>
      </p:grpSp>
      <p:grpSp>
        <p:nvGrpSpPr>
          <p:cNvPr id="2" name="Group 1"/>
          <p:cNvGrpSpPr/>
          <p:nvPr/>
        </p:nvGrpSpPr>
        <p:grpSpPr>
          <a:xfrm>
            <a:off x="330424" y="514400"/>
            <a:ext cx="4537972" cy="4411619"/>
            <a:chOff x="330424" y="514400"/>
            <a:chExt cx="4537972" cy="4411619"/>
          </a:xfrm>
        </p:grpSpPr>
        <p:sp>
          <p:nvSpPr>
            <p:cNvPr id="18" name="TextBox 17"/>
            <p:cNvSpPr txBox="1"/>
            <p:nvPr/>
          </p:nvSpPr>
          <p:spPr>
            <a:xfrm>
              <a:off x="1025715" y="4402799"/>
              <a:ext cx="2379947" cy="523220"/>
            </a:xfrm>
            <a:prstGeom prst="rect">
              <a:avLst/>
            </a:prstGeom>
            <a:noFill/>
          </p:spPr>
          <p:txBody>
            <a:bodyPr wrap="none" rtlCol="0">
              <a:spAutoFit/>
            </a:bodyPr>
            <a:lstStyle/>
            <a:p>
              <a:r>
                <a:rPr lang="en-US" sz="2800" dirty="0" smtClean="0">
                  <a:latin typeface="+mj-lt"/>
                  <a:cs typeface="Times New Roman" panose="02020603050405020304" pitchFamily="18" charset="0"/>
                </a:rPr>
                <a:t>Natural Images</a:t>
              </a:r>
              <a:endParaRPr lang="en-US" sz="2800" dirty="0">
                <a:latin typeface="+mj-lt"/>
                <a:cs typeface="Times New Roman" panose="02020603050405020304" pitchFamily="18" charset="0"/>
              </a:endParaRPr>
            </a:p>
          </p:txBody>
        </p:sp>
        <p:pic>
          <p:nvPicPr>
            <p:cNvPr id="19" name="Picture 18"/>
            <p:cNvPicPr>
              <a:picLocks/>
            </p:cNvPicPr>
            <p:nvPr/>
          </p:nvPicPr>
          <p:blipFill>
            <a:blip r:embed="rId6">
              <a:extLst>
                <a:ext uri="{28A0092B-C50C-407E-A947-70E740481C1C}">
                  <a14:useLocalDpi xmlns:a14="http://schemas.microsoft.com/office/drawing/2010/main" val="0"/>
                </a:ext>
              </a:extLst>
            </a:blip>
            <a:stretch>
              <a:fillRect/>
            </a:stretch>
          </p:blipFill>
          <p:spPr>
            <a:xfrm>
              <a:off x="1657558" y="514400"/>
              <a:ext cx="2067638" cy="1794212"/>
            </a:xfrm>
            <a:prstGeom prst="rect">
              <a:avLst/>
            </a:prstGeom>
            <a:ln>
              <a:solidFill>
                <a:schemeClr val="tx1"/>
              </a:solidFill>
            </a:ln>
            <a:effectLst>
              <a:outerShdw blurRad="50800" dist="38100" dir="2700000" algn="tl" rotWithShape="0">
                <a:prstClr val="black">
                  <a:alpha val="40000"/>
                </a:prstClr>
              </a:outerShdw>
            </a:effectLst>
          </p:spPr>
        </p:pic>
        <p:pic>
          <p:nvPicPr>
            <p:cNvPr id="20" name="Picture 19"/>
            <p:cNvPicPr>
              <a:picLocks/>
            </p:cNvPicPr>
            <p:nvPr/>
          </p:nvPicPr>
          <p:blipFill>
            <a:blip r:embed="rId7">
              <a:extLst>
                <a:ext uri="{28A0092B-C50C-407E-A947-70E740481C1C}">
                  <a14:useLocalDpi xmlns:a14="http://schemas.microsoft.com/office/drawing/2010/main" val="0"/>
                </a:ext>
              </a:extLst>
            </a:blip>
            <a:stretch>
              <a:fillRect/>
            </a:stretch>
          </p:blipFill>
          <p:spPr>
            <a:xfrm>
              <a:off x="330424" y="2443309"/>
              <a:ext cx="2067638" cy="1794212"/>
            </a:xfrm>
            <a:prstGeom prst="rect">
              <a:avLst/>
            </a:prstGeom>
            <a:ln>
              <a:solidFill>
                <a:schemeClr val="tx1"/>
              </a:solidFill>
            </a:ln>
            <a:effectLst>
              <a:outerShdw blurRad="50800" dist="38100" dir="2700000" algn="tl" rotWithShape="0">
                <a:prstClr val="black">
                  <a:alpha val="40000"/>
                </a:prstClr>
              </a:outerShdw>
            </a:effectLst>
          </p:spPr>
        </p:pic>
        <p:pic>
          <p:nvPicPr>
            <p:cNvPr id="29" name="Picture 28"/>
            <p:cNvPicPr>
              <a:picLocks/>
            </p:cNvPicPr>
            <p:nvPr/>
          </p:nvPicPr>
          <p:blipFill>
            <a:blip r:embed="rId8">
              <a:extLst>
                <a:ext uri="{28A0092B-C50C-407E-A947-70E740481C1C}">
                  <a14:useLocalDpi xmlns:a14="http://schemas.microsoft.com/office/drawing/2010/main" val="0"/>
                </a:ext>
              </a:extLst>
            </a:blip>
            <a:stretch>
              <a:fillRect/>
            </a:stretch>
          </p:blipFill>
          <p:spPr>
            <a:xfrm>
              <a:off x="2800758" y="2578980"/>
              <a:ext cx="2067638" cy="1794212"/>
            </a:xfrm>
            <a:prstGeom prst="rect">
              <a:avLst/>
            </a:prstGeom>
            <a:ln>
              <a:solidFill>
                <a:schemeClr val="tx1"/>
              </a:solidFill>
            </a:ln>
            <a:effectLst>
              <a:outerShdw blurRad="50800" dist="38100" dir="2700000" algn="tl" rotWithShape="0">
                <a:prstClr val="black">
                  <a:alpha val="40000"/>
                </a:prstClr>
              </a:outerShdw>
            </a:effectLst>
          </p:spPr>
        </p:pic>
      </p:grpSp>
      <p:sp>
        <p:nvSpPr>
          <p:cNvPr id="31" name="TextBox 30"/>
          <p:cNvSpPr txBox="1"/>
          <p:nvPr/>
        </p:nvSpPr>
        <p:spPr>
          <a:xfrm>
            <a:off x="9619456" y="3272207"/>
            <a:ext cx="4572000" cy="2621994"/>
          </a:xfrm>
          <a:prstGeom prst="roundRect">
            <a:avLst/>
          </a:prstGeom>
          <a:ln w="7620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b="1" dirty="0" smtClean="0">
                <a:solidFill>
                  <a:schemeClr val="accent1"/>
                </a:solidFill>
                <a:latin typeface="+mj-lt"/>
                <a:cs typeface="Times New Roman" panose="02020603050405020304" pitchFamily="18" charset="0"/>
              </a:rPr>
              <a:t>CNN Training</a:t>
            </a:r>
          </a:p>
          <a:p>
            <a:pPr algn="ctr"/>
            <a:r>
              <a:rPr lang="en-US" sz="3600" dirty="0" smtClean="0">
                <a:latin typeface="+mj-lt"/>
                <a:cs typeface="Times New Roman" panose="02020603050405020304" pitchFamily="18" charset="0"/>
              </a:rPr>
              <a:t>Classifying </a:t>
            </a:r>
          </a:p>
          <a:p>
            <a:pPr algn="ctr"/>
            <a:r>
              <a:rPr lang="en-US" sz="3600" dirty="0" smtClean="0">
                <a:latin typeface="+mj-lt"/>
                <a:cs typeface="Times New Roman" panose="02020603050405020304" pitchFamily="18" charset="0"/>
              </a:rPr>
              <a:t>Natural Images </a:t>
            </a:r>
          </a:p>
          <a:p>
            <a:pPr algn="ctr"/>
            <a:r>
              <a:rPr lang="en-US" sz="3600" dirty="0">
                <a:latin typeface="+mj-lt"/>
                <a:cs typeface="Times New Roman" panose="02020603050405020304" pitchFamily="18" charset="0"/>
              </a:rPr>
              <a:t>v</a:t>
            </a:r>
            <a:r>
              <a:rPr lang="en-US" sz="3600" dirty="0" smtClean="0">
                <a:latin typeface="+mj-lt"/>
                <a:cs typeface="Times New Roman" panose="02020603050405020304" pitchFamily="18" charset="0"/>
              </a:rPr>
              <a:t>s. Composite Images</a:t>
            </a:r>
            <a:endParaRPr lang="en-US" sz="3600" dirty="0">
              <a:latin typeface="+mj-lt"/>
              <a:cs typeface="Times New Roman" panose="02020603050405020304" pitchFamily="18" charset="0"/>
            </a:endParaRPr>
          </a:p>
        </p:txBody>
      </p:sp>
      <p:sp>
        <p:nvSpPr>
          <p:cNvPr id="32" name="Rectangle 31"/>
          <p:cNvSpPr/>
          <p:nvPr/>
        </p:nvSpPr>
        <p:spPr>
          <a:xfrm>
            <a:off x="5637567" y="4147741"/>
            <a:ext cx="2067638" cy="1794212"/>
          </a:xfrm>
          <a:prstGeom prst="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4" name="Rectangle 33"/>
          <p:cNvSpPr/>
          <p:nvPr/>
        </p:nvSpPr>
        <p:spPr>
          <a:xfrm>
            <a:off x="5990168" y="6173610"/>
            <a:ext cx="2067638" cy="179421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 name="Rectangle 5"/>
          <p:cNvSpPr/>
          <p:nvPr/>
        </p:nvSpPr>
        <p:spPr>
          <a:xfrm>
            <a:off x="3398132" y="5024458"/>
            <a:ext cx="2067638" cy="1794212"/>
          </a:xfrm>
          <a:prstGeom prst="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5" name="Title 1"/>
          <p:cNvSpPr>
            <a:spLocks noGrp="1"/>
          </p:cNvSpPr>
          <p:nvPr>
            <p:ph type="title"/>
          </p:nvPr>
        </p:nvSpPr>
        <p:spPr>
          <a:xfrm>
            <a:off x="2398062" y="196841"/>
            <a:ext cx="13167360" cy="1371600"/>
          </a:xfrm>
        </p:spPr>
        <p:txBody>
          <a:bodyPr/>
          <a:lstStyle/>
          <a:p>
            <a:r>
              <a:rPr lang="en-US" dirty="0" smtClean="0"/>
              <a:t>Learning Visual Realism</a:t>
            </a:r>
            <a:endParaRPr lang="en-US" dirty="0"/>
          </a:p>
        </p:txBody>
      </p:sp>
    </p:spTree>
    <p:extLst>
      <p:ext uri="{BB962C8B-B14F-4D97-AF65-F5344CB8AC3E}">
        <p14:creationId xmlns:p14="http://schemas.microsoft.com/office/powerpoint/2010/main" val="365163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0" name="Group 9"/>
          <p:cNvGrpSpPr/>
          <p:nvPr/>
        </p:nvGrpSpPr>
        <p:grpSpPr>
          <a:xfrm>
            <a:off x="4626245" y="154360"/>
            <a:ext cx="9147337" cy="6541477"/>
            <a:chOff x="4626245" y="154360"/>
            <a:chExt cx="9147337" cy="6541477"/>
          </a:xfrm>
        </p:grpSpPr>
        <p:sp>
          <p:nvSpPr>
            <p:cNvPr id="8" name="TextBox 7"/>
            <p:cNvSpPr txBox="1"/>
            <p:nvPr/>
          </p:nvSpPr>
          <p:spPr>
            <a:xfrm>
              <a:off x="7148846" y="2882043"/>
              <a:ext cx="4511171" cy="677108"/>
            </a:xfrm>
            <a:prstGeom prst="rect">
              <a:avLst/>
            </a:prstGeom>
            <a:noFill/>
          </p:spPr>
          <p:txBody>
            <a:bodyPr wrap="none" rtlCol="0">
              <a:spAutoFit/>
            </a:bodyPr>
            <a:lstStyle/>
            <a:p>
              <a:r>
                <a:rPr lang="en-US" sz="3800" dirty="0" smtClean="0">
                  <a:latin typeface="+mj-lt"/>
                  <a:cs typeface="Times New Roman" panose="02020603050405020304" pitchFamily="18" charset="0"/>
                </a:rPr>
                <a:t>(b) Composite Images</a:t>
              </a:r>
              <a:endParaRPr lang="en-US" sz="3800" dirty="0">
                <a:latin typeface="+mj-lt"/>
                <a:cs typeface="Times New Roman" panose="02020603050405020304" pitchFamily="18" charset="0"/>
              </a:endParaRPr>
            </a:p>
          </p:txBody>
        </p:sp>
        <p:sp>
          <p:nvSpPr>
            <p:cNvPr id="9" name="TextBox 8"/>
            <p:cNvSpPr txBox="1"/>
            <p:nvPr/>
          </p:nvSpPr>
          <p:spPr>
            <a:xfrm>
              <a:off x="5420654" y="5927453"/>
              <a:ext cx="7419019" cy="677108"/>
            </a:xfrm>
            <a:prstGeom prst="rect">
              <a:avLst/>
            </a:prstGeom>
            <a:noFill/>
          </p:spPr>
          <p:txBody>
            <a:bodyPr wrap="none" rtlCol="0">
              <a:spAutoFit/>
            </a:bodyPr>
            <a:lstStyle/>
            <a:p>
              <a:r>
                <a:rPr lang="en-US" sz="3800" dirty="0" smtClean="0">
                  <a:latin typeface="+mj-lt"/>
                  <a:cs typeface="Times New Roman" panose="02020603050405020304" pitchFamily="18" charset="0"/>
                </a:rPr>
                <a:t>(d) Object Masks with Similar </a:t>
              </a:r>
              <a:r>
                <a:rPr lang="en-US" sz="3800" dirty="0">
                  <a:latin typeface="+mj-lt"/>
                  <a:cs typeface="Times New Roman" panose="02020603050405020304" pitchFamily="18" charset="0"/>
                </a:rPr>
                <a:t>S</a:t>
              </a:r>
              <a:r>
                <a:rPr lang="en-US" sz="3800" dirty="0" smtClean="0">
                  <a:latin typeface="+mj-lt"/>
                  <a:cs typeface="Times New Roman" panose="02020603050405020304" pitchFamily="18" charset="0"/>
                </a:rPr>
                <a:t>hape</a:t>
              </a:r>
              <a:endParaRPr lang="en-US" sz="3800" dirty="0">
                <a:latin typeface="+mj-lt"/>
                <a:cs typeface="Times New Roman" panose="02020603050405020304" pitchFamily="18" charset="0"/>
              </a:endParaRPr>
            </a:p>
          </p:txBody>
        </p:sp>
        <p:grpSp>
          <p:nvGrpSpPr>
            <p:cNvPr id="28" name="Group 27"/>
            <p:cNvGrpSpPr/>
            <p:nvPr/>
          </p:nvGrpSpPr>
          <p:grpSpPr>
            <a:xfrm>
              <a:off x="4911509" y="758110"/>
              <a:ext cx="8420119" cy="2057400"/>
              <a:chOff x="4141759" y="647712"/>
              <a:chExt cx="8420119" cy="2057400"/>
            </a:xfrm>
          </p:grpSpPr>
          <p:pic>
            <p:nvPicPr>
              <p:cNvPr id="11" name="Picture 10"/>
              <p:cNvPicPr>
                <a:picLocks/>
              </p:cNvPicPr>
              <p:nvPr/>
            </p:nvPicPr>
            <p:blipFill>
              <a:blip r:embed="rId3">
                <a:extLst>
                  <a:ext uri="{28A0092B-C50C-407E-A947-70E740481C1C}">
                    <a14:useLocalDpi xmlns:a14="http://schemas.microsoft.com/office/drawing/2010/main" val="0"/>
                  </a:ext>
                </a:extLst>
              </a:blip>
              <a:stretch>
                <a:fillRect/>
              </a:stretch>
            </p:blipFill>
            <p:spPr>
              <a:xfrm>
                <a:off x="4141759" y="647712"/>
                <a:ext cx="2743200" cy="2057400"/>
              </a:xfrm>
              <a:prstGeom prst="rect">
                <a:avLst/>
              </a:prstGeom>
              <a:ln>
                <a:solidFill>
                  <a:schemeClr val="tx1"/>
                </a:solidFill>
              </a:ln>
              <a:effectLst>
                <a:outerShdw blurRad="50800" dist="38100" dir="2700000" algn="tl" rotWithShape="0">
                  <a:prstClr val="black">
                    <a:alpha val="40000"/>
                  </a:prstClr>
                </a:outerShdw>
              </a:effectLst>
            </p:spPr>
          </p:pic>
          <p:pic>
            <p:nvPicPr>
              <p:cNvPr id="12" name="Picture 11"/>
              <p:cNvPicPr>
                <a:picLocks/>
              </p:cNvPicPr>
              <p:nvPr/>
            </p:nvPicPr>
            <p:blipFill>
              <a:blip r:embed="rId4">
                <a:extLst>
                  <a:ext uri="{28A0092B-C50C-407E-A947-70E740481C1C}">
                    <a14:useLocalDpi xmlns:a14="http://schemas.microsoft.com/office/drawing/2010/main" val="0"/>
                  </a:ext>
                </a:extLst>
              </a:blip>
              <a:stretch>
                <a:fillRect/>
              </a:stretch>
            </p:blipFill>
            <p:spPr>
              <a:xfrm>
                <a:off x="6980219" y="647712"/>
                <a:ext cx="2743200" cy="2057400"/>
              </a:xfrm>
              <a:prstGeom prst="rect">
                <a:avLst/>
              </a:prstGeom>
              <a:ln>
                <a:solidFill>
                  <a:schemeClr val="tx1"/>
                </a:solidFill>
              </a:ln>
              <a:effectLst>
                <a:outerShdw blurRad="50800" dist="38100" dir="2700000" algn="tl" rotWithShape="0">
                  <a:prstClr val="black">
                    <a:alpha val="40000"/>
                  </a:prstClr>
                </a:outerShdw>
              </a:effectLst>
            </p:spPr>
          </p:pic>
          <p:pic>
            <p:nvPicPr>
              <p:cNvPr id="13" name="Picture 12"/>
              <p:cNvPicPr>
                <a:picLocks/>
              </p:cNvPicPr>
              <p:nvPr/>
            </p:nvPicPr>
            <p:blipFill>
              <a:blip r:embed="rId5">
                <a:extLst>
                  <a:ext uri="{28A0092B-C50C-407E-A947-70E740481C1C}">
                    <a14:useLocalDpi xmlns:a14="http://schemas.microsoft.com/office/drawing/2010/main" val="0"/>
                  </a:ext>
                </a:extLst>
              </a:blip>
              <a:stretch>
                <a:fillRect/>
              </a:stretch>
            </p:blipFill>
            <p:spPr>
              <a:xfrm>
                <a:off x="9818678" y="647712"/>
                <a:ext cx="2743200" cy="2057400"/>
              </a:xfrm>
              <a:prstGeom prst="rect">
                <a:avLst/>
              </a:prstGeom>
              <a:ln>
                <a:solidFill>
                  <a:schemeClr val="tx1"/>
                </a:solidFill>
              </a:ln>
              <a:effectLst>
                <a:outerShdw blurRad="50800" dist="38100" dir="2700000" algn="tl" rotWithShape="0">
                  <a:prstClr val="black">
                    <a:alpha val="40000"/>
                  </a:prstClr>
                </a:outerShdw>
              </a:effectLst>
            </p:spPr>
          </p:pic>
        </p:grpSp>
        <p:grpSp>
          <p:nvGrpSpPr>
            <p:cNvPr id="33" name="Group 32"/>
            <p:cNvGrpSpPr/>
            <p:nvPr/>
          </p:nvGrpSpPr>
          <p:grpSpPr>
            <a:xfrm>
              <a:off x="4911509" y="3811990"/>
              <a:ext cx="8420118" cy="2057400"/>
              <a:chOff x="4141759" y="3701592"/>
              <a:chExt cx="8420118" cy="2057400"/>
            </a:xfrm>
          </p:grpSpPr>
          <p:pic>
            <p:nvPicPr>
              <p:cNvPr id="19" name="Picture 18"/>
              <p:cNvPicPr>
                <a:picLocks/>
              </p:cNvPicPr>
              <p:nvPr/>
            </p:nvPicPr>
            <p:blipFill>
              <a:blip r:embed="rId6">
                <a:extLst>
                  <a:ext uri="{28A0092B-C50C-407E-A947-70E740481C1C}">
                    <a14:useLocalDpi xmlns:a14="http://schemas.microsoft.com/office/drawing/2010/main" val="0"/>
                  </a:ext>
                </a:extLst>
              </a:blip>
              <a:stretch>
                <a:fillRect/>
              </a:stretch>
            </p:blipFill>
            <p:spPr>
              <a:xfrm>
                <a:off x="4141759" y="3701592"/>
                <a:ext cx="2743200" cy="2057400"/>
              </a:xfrm>
              <a:prstGeom prst="rect">
                <a:avLst/>
              </a:prstGeom>
              <a:ln>
                <a:solidFill>
                  <a:schemeClr val="tx1"/>
                </a:solidFill>
              </a:ln>
              <a:effectLst>
                <a:outerShdw blurRad="50800" dist="38100" dir="2700000" algn="tl" rotWithShape="0">
                  <a:prstClr val="black">
                    <a:alpha val="40000"/>
                  </a:prstClr>
                </a:outerShdw>
              </a:effectLst>
            </p:spPr>
          </p:pic>
          <p:pic>
            <p:nvPicPr>
              <p:cNvPr id="20" name="Picture 19"/>
              <p:cNvPicPr>
                <a:picLocks/>
              </p:cNvPicPr>
              <p:nvPr/>
            </p:nvPicPr>
            <p:blipFill>
              <a:blip r:embed="rId7">
                <a:extLst>
                  <a:ext uri="{28A0092B-C50C-407E-A947-70E740481C1C}">
                    <a14:useLocalDpi xmlns:a14="http://schemas.microsoft.com/office/drawing/2010/main" val="0"/>
                  </a:ext>
                </a:extLst>
              </a:blip>
              <a:stretch>
                <a:fillRect/>
              </a:stretch>
            </p:blipFill>
            <p:spPr>
              <a:xfrm>
                <a:off x="6980218" y="3701592"/>
                <a:ext cx="2743200" cy="2057400"/>
              </a:xfrm>
              <a:prstGeom prst="rect">
                <a:avLst/>
              </a:prstGeom>
              <a:ln>
                <a:solidFill>
                  <a:schemeClr val="tx1"/>
                </a:solidFill>
              </a:ln>
              <a:effectLst>
                <a:outerShdw blurRad="50800" dist="38100" dir="2700000" algn="tl" rotWithShape="0">
                  <a:prstClr val="black">
                    <a:alpha val="40000"/>
                  </a:prstClr>
                </a:outerShdw>
              </a:effectLst>
            </p:spPr>
          </p:pic>
          <p:pic>
            <p:nvPicPr>
              <p:cNvPr id="21" name="Picture 20"/>
              <p:cNvPicPr>
                <a:picLocks/>
              </p:cNvPicPr>
              <p:nvPr/>
            </p:nvPicPr>
            <p:blipFill>
              <a:blip r:embed="rId8">
                <a:extLst>
                  <a:ext uri="{28A0092B-C50C-407E-A947-70E740481C1C}">
                    <a14:useLocalDpi xmlns:a14="http://schemas.microsoft.com/office/drawing/2010/main" val="0"/>
                  </a:ext>
                </a:extLst>
              </a:blip>
              <a:stretch>
                <a:fillRect/>
              </a:stretch>
            </p:blipFill>
            <p:spPr>
              <a:xfrm>
                <a:off x="9818677" y="3701592"/>
                <a:ext cx="2743200" cy="2057400"/>
              </a:xfrm>
              <a:prstGeom prst="rect">
                <a:avLst/>
              </a:prstGeom>
              <a:ln>
                <a:solidFill>
                  <a:schemeClr val="tx1"/>
                </a:solidFill>
              </a:ln>
              <a:effectLst>
                <a:outerShdw blurRad="50800" dist="38100" dir="2700000" algn="tl" rotWithShape="0">
                  <a:prstClr val="black">
                    <a:alpha val="40000"/>
                  </a:prstClr>
                </a:outerShdw>
              </a:effectLst>
            </p:spPr>
          </p:pic>
        </p:grpSp>
        <p:sp>
          <p:nvSpPr>
            <p:cNvPr id="26" name="Rounded Rectangle 25"/>
            <p:cNvSpPr/>
            <p:nvPr/>
          </p:nvSpPr>
          <p:spPr>
            <a:xfrm>
              <a:off x="4626245" y="154360"/>
              <a:ext cx="9147337" cy="6541477"/>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cs typeface="Times New Roman" panose="02020603050405020304" pitchFamily="18" charset="0"/>
              </a:endParaRPr>
            </a:p>
          </p:txBody>
        </p:sp>
      </p:grpSp>
      <p:grpSp>
        <p:nvGrpSpPr>
          <p:cNvPr id="3" name="Group 2"/>
          <p:cNvGrpSpPr/>
          <p:nvPr/>
        </p:nvGrpSpPr>
        <p:grpSpPr>
          <a:xfrm>
            <a:off x="856818" y="154360"/>
            <a:ext cx="3498482" cy="6537960"/>
            <a:chOff x="856818" y="154360"/>
            <a:chExt cx="3498482" cy="6537960"/>
          </a:xfrm>
        </p:grpSpPr>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40434" y="758110"/>
              <a:ext cx="2743200" cy="2061383"/>
            </a:xfrm>
            <a:prstGeom prst="rect">
              <a:avLst/>
            </a:prstGeom>
            <a:ln>
              <a:solidFill>
                <a:schemeClr val="tx1"/>
              </a:solidFill>
            </a:ln>
            <a:effectLst>
              <a:outerShdw blurRad="50800" dist="38100" dir="2700000" algn="tl" rotWithShape="0">
                <a:prstClr val="black">
                  <a:alpha val="40000"/>
                </a:prstClr>
              </a:outerShdw>
            </a:effectLst>
          </p:spPr>
        </p:pic>
        <p:pic>
          <p:nvPicPr>
            <p:cNvPr id="5" name="Picture 4"/>
            <p:cNvPicPr>
              <a:picLocks/>
            </p:cNvPicPr>
            <p:nvPr/>
          </p:nvPicPr>
          <p:blipFill>
            <a:blip r:embed="rId10">
              <a:extLst>
                <a:ext uri="{28A0092B-C50C-407E-A947-70E740481C1C}">
                  <a14:useLocalDpi xmlns:a14="http://schemas.microsoft.com/office/drawing/2010/main" val="0"/>
                </a:ext>
              </a:extLst>
            </a:blip>
            <a:stretch>
              <a:fillRect/>
            </a:stretch>
          </p:blipFill>
          <p:spPr>
            <a:xfrm>
              <a:off x="1240434" y="3811990"/>
              <a:ext cx="2743200" cy="2057400"/>
            </a:xfrm>
            <a:prstGeom prst="rect">
              <a:avLst/>
            </a:prstGeom>
            <a:ln>
              <a:solidFill>
                <a:schemeClr val="tx1"/>
              </a:solidFill>
            </a:ln>
            <a:effectLst>
              <a:outerShdw blurRad="50800" dist="38100" dir="2700000" algn="tl" rotWithShape="0">
                <a:prstClr val="black">
                  <a:alpha val="40000"/>
                </a:prstClr>
              </a:outerShdw>
            </a:effectLst>
          </p:spPr>
        </p:pic>
        <p:sp>
          <p:nvSpPr>
            <p:cNvPr id="6" name="TextBox 5"/>
            <p:cNvSpPr txBox="1"/>
            <p:nvPr/>
          </p:nvSpPr>
          <p:spPr>
            <a:xfrm>
              <a:off x="868768" y="2882043"/>
              <a:ext cx="3486532" cy="677108"/>
            </a:xfrm>
            <a:prstGeom prst="rect">
              <a:avLst/>
            </a:prstGeom>
            <a:noFill/>
          </p:spPr>
          <p:txBody>
            <a:bodyPr wrap="none" rtlCol="0">
              <a:spAutoFit/>
            </a:bodyPr>
            <a:lstStyle/>
            <a:p>
              <a:r>
                <a:rPr lang="en-US" sz="3800" dirty="0" smtClean="0">
                  <a:latin typeface="+mj-lt"/>
                  <a:cs typeface="Times New Roman" panose="02020603050405020304" pitchFamily="18" charset="0"/>
                </a:rPr>
                <a:t>(a) Target Object</a:t>
              </a:r>
              <a:endParaRPr lang="en-US" sz="3800" dirty="0">
                <a:latin typeface="+mj-lt"/>
                <a:cs typeface="Times New Roman" panose="02020603050405020304" pitchFamily="18" charset="0"/>
              </a:endParaRPr>
            </a:p>
          </p:txBody>
        </p:sp>
        <p:sp>
          <p:nvSpPr>
            <p:cNvPr id="7" name="TextBox 6"/>
            <p:cNvSpPr txBox="1"/>
            <p:nvPr/>
          </p:nvSpPr>
          <p:spPr>
            <a:xfrm>
              <a:off x="937537" y="5927454"/>
              <a:ext cx="3348994" cy="677108"/>
            </a:xfrm>
            <a:prstGeom prst="rect">
              <a:avLst/>
            </a:prstGeom>
            <a:noFill/>
          </p:spPr>
          <p:txBody>
            <a:bodyPr wrap="none" rtlCol="0">
              <a:spAutoFit/>
            </a:bodyPr>
            <a:lstStyle/>
            <a:p>
              <a:r>
                <a:rPr lang="en-US" sz="3800" dirty="0" smtClean="0">
                  <a:latin typeface="+mj-lt"/>
                  <a:cs typeface="Times New Roman" panose="02020603050405020304" pitchFamily="18" charset="0"/>
                </a:rPr>
                <a:t>(c) Object Mask</a:t>
              </a:r>
              <a:endParaRPr lang="en-US" sz="3800" dirty="0">
                <a:latin typeface="+mj-lt"/>
                <a:cs typeface="Times New Roman" panose="02020603050405020304" pitchFamily="18" charset="0"/>
              </a:endParaRPr>
            </a:p>
          </p:txBody>
        </p:sp>
        <p:sp>
          <p:nvSpPr>
            <p:cNvPr id="27" name="Rounded Rectangle 26"/>
            <p:cNvSpPr/>
            <p:nvPr/>
          </p:nvSpPr>
          <p:spPr>
            <a:xfrm>
              <a:off x="856818" y="154360"/>
              <a:ext cx="3487932" cy="6537960"/>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cs typeface="Times New Roman" panose="02020603050405020304" pitchFamily="18" charset="0"/>
              </a:endParaRPr>
            </a:p>
          </p:txBody>
        </p:sp>
      </p:grpSp>
      <p:sp>
        <p:nvSpPr>
          <p:cNvPr id="35" name="TextBox 34"/>
          <p:cNvSpPr txBox="1"/>
          <p:nvPr/>
        </p:nvSpPr>
        <p:spPr>
          <a:xfrm>
            <a:off x="1359691" y="6828072"/>
            <a:ext cx="11911018" cy="677108"/>
          </a:xfrm>
          <a:prstGeom prst="rect">
            <a:avLst/>
          </a:prstGeom>
          <a:noFill/>
        </p:spPr>
        <p:txBody>
          <a:bodyPr wrap="none" rtlCol="0">
            <a:spAutoFit/>
          </a:bodyPr>
          <a:lstStyle/>
          <a:p>
            <a:r>
              <a:rPr lang="en-US" sz="3800" dirty="0" smtClean="0">
                <a:latin typeface="+mj-lt"/>
                <a:cs typeface="Times New Roman" panose="02020603050405020304" pitchFamily="18" charset="0"/>
              </a:rPr>
              <a:t>Object Mask:  (1) Human Annotation  (2) Object Proposal</a:t>
            </a:r>
            <a:endParaRPr lang="en-US" sz="3800" dirty="0">
              <a:latin typeface="+mj-lt"/>
              <a:cs typeface="Times New Roman" panose="02020603050405020304" pitchFamily="18" charset="0"/>
            </a:endParaRPr>
          </a:p>
        </p:txBody>
      </p:sp>
      <p:sp>
        <p:nvSpPr>
          <p:cNvPr id="22" name="TextBox 21"/>
          <p:cNvSpPr txBox="1"/>
          <p:nvPr/>
        </p:nvSpPr>
        <p:spPr>
          <a:xfrm>
            <a:off x="10435909" y="7675602"/>
            <a:ext cx="4198714" cy="553998"/>
          </a:xfrm>
          <a:prstGeom prst="rect">
            <a:avLst/>
          </a:prstGeom>
          <a:noFill/>
        </p:spPr>
        <p:txBody>
          <a:bodyPr wrap="none" rtlCol="0">
            <a:spAutoFit/>
          </a:bodyPr>
          <a:lstStyle/>
          <a:p>
            <a:r>
              <a:rPr lang="en-US" sz="3000" i="1" dirty="0" smtClean="0">
                <a:latin typeface="+mj-lt"/>
                <a:cs typeface="Times New Roman" panose="02020603050405020304" pitchFamily="18" charset="0"/>
              </a:rPr>
              <a:t>[</a:t>
            </a:r>
            <a:r>
              <a:rPr lang="en-US" sz="3000" i="1" dirty="0" err="1" smtClean="0">
                <a:latin typeface="+mj-lt"/>
                <a:cs typeface="Times New Roman" panose="02020603050405020304" pitchFamily="18" charset="0"/>
              </a:rPr>
              <a:t>Lalonde</a:t>
            </a:r>
            <a:r>
              <a:rPr lang="en-US" sz="3000" i="1" dirty="0" smtClean="0">
                <a:latin typeface="+mj-lt"/>
                <a:cs typeface="Times New Roman" panose="02020603050405020304" pitchFamily="18" charset="0"/>
              </a:rPr>
              <a:t> and </a:t>
            </a:r>
            <a:r>
              <a:rPr lang="en-US" sz="3000" i="1" dirty="0" err="1" smtClean="0">
                <a:latin typeface="+mj-lt"/>
                <a:cs typeface="Times New Roman" panose="02020603050405020304" pitchFamily="18" charset="0"/>
              </a:rPr>
              <a:t>Efros</a:t>
            </a:r>
            <a:r>
              <a:rPr lang="en-US" sz="3000" i="1" dirty="0" smtClean="0">
                <a:latin typeface="+mj-lt"/>
                <a:cs typeface="Times New Roman" panose="02020603050405020304" pitchFamily="18" charset="0"/>
              </a:rPr>
              <a:t> 2007]</a:t>
            </a:r>
            <a:endParaRPr lang="en-US" sz="3000" i="1" dirty="0">
              <a:latin typeface="+mj-lt"/>
              <a:cs typeface="Times New Roman" panose="02020603050405020304" pitchFamily="18" charset="0"/>
            </a:endParaRPr>
          </a:p>
        </p:txBody>
      </p:sp>
    </p:spTree>
    <p:extLst>
      <p:ext uri="{BB962C8B-B14F-4D97-AF65-F5344CB8AC3E}">
        <p14:creationId xmlns:p14="http://schemas.microsoft.com/office/powerpoint/2010/main" val="7055791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22" grpId="0"/>
    </p:bldLst>
  </p:timing>
</p:sld>
</file>

<file path=ppt/theme/theme1.xml><?xml version="1.0" encoding="utf-8"?>
<a:theme xmlns:a="http://schemas.openxmlformats.org/drawingml/2006/main" name="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12257</TotalTime>
  <Words>1463</Words>
  <Application>Microsoft Office PowerPoint</Application>
  <PresentationFormat>Custom</PresentationFormat>
  <Paragraphs>278</Paragraphs>
  <Slides>28</Slides>
  <Notes>25</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Cambria Math</vt:lpstr>
      <vt:lpstr>Times New Roman</vt:lpstr>
      <vt:lpstr>Tema de Office</vt:lpstr>
      <vt:lpstr>PowerPoint Presentation</vt:lpstr>
      <vt:lpstr>PowerPoint Presentation</vt:lpstr>
      <vt:lpstr>Which Image Looks Realistic?</vt:lpstr>
      <vt:lpstr>Previous work: heuristic-based</vt:lpstr>
      <vt:lpstr>Previous work: discriminative learning</vt:lpstr>
      <vt:lpstr>PowerPoint Presentation</vt:lpstr>
      <vt:lpstr>Our Pipeline</vt:lpstr>
      <vt:lpstr>Learning Visual Realism</vt:lpstr>
      <vt:lpstr>PowerPoint Presentation</vt:lpstr>
      <vt:lpstr>Evaluation</vt:lpstr>
      <vt:lpstr>PowerPoint Presentation</vt:lpstr>
      <vt:lpstr>Our Pipeline</vt:lpstr>
      <vt:lpstr>Improving Visual Realism</vt:lpstr>
      <vt:lpstr>Automatic Color Adjustment</vt:lpstr>
      <vt:lpstr>Visualizing and Localizing Errors (∂E/(∂I_p ))</vt:lpstr>
      <vt:lpstr>PowerPoint Presentation</vt:lpstr>
      <vt:lpstr>Adversarial Training</vt:lpstr>
      <vt:lpstr>Adversarial Training</vt:lpstr>
      <vt:lpstr>Adversarial Training</vt:lpstr>
      <vt:lpstr>With Adversarial Training (no E_reg)</vt:lpstr>
      <vt:lpstr>With Adversarial Training</vt:lpstr>
      <vt:lpstr>The Role of Object Segmentation</vt:lpstr>
      <vt:lpstr>Graphcut-based Compositing</vt:lpstr>
      <vt:lpstr>Generating Graphcut Candidates</vt:lpstr>
      <vt:lpstr>Ranking Graphcut Solutions</vt:lpstr>
      <vt:lpstr>Direct Optimization</vt:lpstr>
      <vt:lpstr>Discussion</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junyanz</dc:creator>
  <cp:lastModifiedBy>junyanz</cp:lastModifiedBy>
  <cp:revision>610</cp:revision>
  <dcterms:created xsi:type="dcterms:W3CDTF">2014-06-26T15:35:06Z</dcterms:created>
  <dcterms:modified xsi:type="dcterms:W3CDTF">2015-08-18T19:33:29Z</dcterms:modified>
</cp:coreProperties>
</file>