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0" r:id="rId3"/>
    <p:sldId id="270" r:id="rId4"/>
    <p:sldId id="276" r:id="rId5"/>
    <p:sldId id="292" r:id="rId6"/>
    <p:sldId id="293" r:id="rId7"/>
    <p:sldId id="298" r:id="rId8"/>
    <p:sldId id="295" r:id="rId9"/>
    <p:sldId id="296" r:id="rId10"/>
    <p:sldId id="294" r:id="rId11"/>
    <p:sldId id="257" r:id="rId12"/>
    <p:sldId id="258" r:id="rId13"/>
    <p:sldId id="262" r:id="rId14"/>
    <p:sldId id="264" r:id="rId15"/>
    <p:sldId id="260" r:id="rId16"/>
    <p:sldId id="259" r:id="rId17"/>
    <p:sldId id="261" r:id="rId18"/>
    <p:sldId id="268" r:id="rId19"/>
    <p:sldId id="265"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13389" custRadScaleInc="76">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custRadScaleRad="100778" custRadScaleInc="2537">
        <dgm:presLayoutVars>
          <dgm:bulletEnabled val="1"/>
        </dgm:presLayoutVars>
      </dgm:prSet>
      <dgm:spPr/>
      <dgm:t>
        <a:bodyPr/>
        <a:lstStyle/>
        <a:p>
          <a:endParaRPr lang="en-US"/>
        </a:p>
      </dgm:t>
    </dgm:pt>
  </dgm:ptLst>
  <dgm:cxnLst>
    <dgm:cxn modelId="{CEF21B7F-09C5-49D5-962D-E1937C0B4921}" srcId="{87F09F72-A4BD-436B-AB77-3C1FB4FC9F7A}" destId="{FBC35DA8-DDD3-4E03-B192-E7A1C3991B36}" srcOrd="1" destOrd="0" parTransId="{D9AFD6C5-A81E-485D-9E38-FF4BC347B5D2}" sibTransId="{EFCFE844-F63B-4D14-9017-CDDD56C10452}"/>
    <dgm:cxn modelId="{9C4B04D4-D9F8-4633-889E-9B4F2AA98C12}" srcId="{87F09F72-A4BD-436B-AB77-3C1FB4FC9F7A}" destId="{908A6AFA-85FD-4BF1-9E7C-7A28A3636AEA}" srcOrd="0" destOrd="0" parTransId="{7B6EB3F9-3DF2-48CD-B1E2-8A0EF8A177B4}" sibTransId="{A6620C6A-5224-4E74-A0C8-B1463635C3BD}"/>
    <dgm:cxn modelId="{5D517C47-53EF-4B08-BBFE-0EB215E4A3EF}" type="presOf" srcId="{FBC35DA8-DDD3-4E03-B192-E7A1C3991B36}" destId="{15642846-1CF0-498E-8C72-C054D3C387A9}" srcOrd="0" destOrd="0" presId="urn:microsoft.com/office/officeart/2005/8/layout/arrow5"/>
    <dgm:cxn modelId="{3CBE316F-DB6B-4A33-ADFA-ACC591F048E1}" type="presOf" srcId="{908A6AFA-85FD-4BF1-9E7C-7A28A3636AEA}" destId="{D711F810-FFB4-4E15-A7A8-C02F35252212}" srcOrd="0" destOrd="0" presId="urn:microsoft.com/office/officeart/2005/8/layout/arrow5"/>
    <dgm:cxn modelId="{52EDFD9F-3219-4CB4-9BFB-00ABD167F988}" type="presOf" srcId="{87F09F72-A4BD-436B-AB77-3C1FB4FC9F7A}" destId="{B3FA68EE-6BBB-4775-9A3A-99A426B805C4}" srcOrd="0" destOrd="0" presId="urn:microsoft.com/office/officeart/2005/8/layout/arrow5"/>
    <dgm:cxn modelId="{6509A907-346B-4458-83A2-DA39DDAA7EED}" type="presParOf" srcId="{B3FA68EE-6BBB-4775-9A3A-99A426B805C4}" destId="{D711F810-FFB4-4E15-A7A8-C02F35252212}" srcOrd="0" destOrd="0" presId="urn:microsoft.com/office/officeart/2005/8/layout/arrow5"/>
    <dgm:cxn modelId="{29383EA7-7F4B-455D-87C4-D73B5AC13261}"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F810-FFB4-4E15-A7A8-C02F35252212}">
      <dsp:nvSpPr>
        <dsp:cNvPr id="0" name=""/>
        <dsp:cNvSpPr/>
      </dsp:nvSpPr>
      <dsp:spPr>
        <a:xfrm rot="16200000">
          <a:off x="0" y="0"/>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Security</a:t>
          </a:r>
          <a:endParaRPr lang="en-US" sz="2200" kern="1200" dirty="0"/>
        </a:p>
      </dsp:txBody>
      <dsp:txXfrm rot="5400000">
        <a:off x="0" y="399743"/>
        <a:ext cx="1319152" cy="799486"/>
      </dsp:txXfrm>
    </dsp:sp>
    <dsp:sp modelId="{15642846-1CF0-498E-8C72-C054D3C387A9}">
      <dsp:nvSpPr>
        <dsp:cNvPr id="0" name=""/>
        <dsp:cNvSpPr/>
      </dsp:nvSpPr>
      <dsp:spPr>
        <a:xfrm rot="5400000">
          <a:off x="1830027" y="1227"/>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Usability</a:t>
          </a:r>
          <a:endParaRPr lang="en-US" sz="2200" kern="1200" dirty="0"/>
        </a:p>
      </dsp:txBody>
      <dsp:txXfrm rot="-5400000">
        <a:off x="2109847" y="400970"/>
        <a:ext cx="1319152" cy="79948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77B5C-6A7D-4B72-ADA8-CED4C00A50E6}"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2ABEB-DB7C-475E-9DF8-7E0314ACBA1E}" type="slidenum">
              <a:rPr lang="en-US" smtClean="0"/>
              <a:t>‹#›</a:t>
            </a:fld>
            <a:endParaRPr lang="en-US"/>
          </a:p>
        </p:txBody>
      </p:sp>
    </p:spTree>
    <p:extLst>
      <p:ext uri="{BB962C8B-B14F-4D97-AF65-F5344CB8AC3E}">
        <p14:creationId xmlns:p14="http://schemas.microsoft.com/office/powerpoint/2010/main" val="40896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One approach to password management is to simply reuse the same password everywhere. While this is the easiest approach it is highly insecure. If the adversary compromises the user’s password for one account (e.g., phishing/malware/plaintext password leaks) then every account is compromised.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An alternative approach is to select independent passwords for each account. This approach provides the strongest security guarantees (an adversary who compromises the password for one account has no advantage attacking another account). However, the usability demands are far to great. Many accounts are visited infrequently (e.g., IRS might be visited annually). The user would need to be constantly reminded to rehearse each of these passwords or else it is likely that he would forget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Our approach --- Shared Cues --- achieves strong security and usability guarantees. Our security guarantees are almost as strong as Strong Random Independent, and our usability guarantees are almost as good as Reuse.</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One approach to password management is to simply reuse the same password everywhere. While this is the easiest approach it is highly insecure. If the adversary compromises the user’s password for one account (e.g., phishing/malware/plaintext password leaks) then every account is compromised.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An alternative approach is to select independent passwords for each account. This approach provides the strongest security guarantees (an adversary who compromises the password for one account has no advantage attacking another account). However, the usability demands are far to great. Many accounts are visited infrequently (e.g., IRS might be visited annually). The user would need to be constantly reminded to rehearse each of these passwords or else it is likely that he would forget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Our approach --- Shared Cues --- achieves strong security and usability guarantees. Our security guarantees are almost as strong as Strong Random Independent, and our usability guarantees are almost as good as Reuse.</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91728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307969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65551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58003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176197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42884-74E6-4426-BEEC-767BB663B39A}"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96183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42884-74E6-4426-BEEC-767BB663B39A}" type="datetimeFigureOut">
              <a:rPr lang="en-US" smtClean="0"/>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366184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42884-74E6-4426-BEEC-767BB663B39A}"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63864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42884-74E6-4426-BEEC-767BB663B39A}"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7102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42884-74E6-4426-BEEC-767BB663B39A}"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349150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42884-74E6-4426-BEEC-767BB663B39A}"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3392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42884-74E6-4426-BEEC-767BB663B39A}" type="datetimeFigureOut">
              <a:rPr lang="en-US" smtClean="0"/>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D0878-4AB0-437A-A2AF-09A985B9E661}" type="slidenum">
              <a:rPr lang="en-US" smtClean="0"/>
              <a:t>‹#›</a:t>
            </a:fld>
            <a:endParaRPr lang="en-US"/>
          </a:p>
        </p:txBody>
      </p:sp>
    </p:spTree>
    <p:extLst>
      <p:ext uri="{BB962C8B-B14F-4D97-AF65-F5344CB8AC3E}">
        <p14:creationId xmlns:p14="http://schemas.microsoft.com/office/powerpoint/2010/main" val="37240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20.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20.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6.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6.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jpeg"/><Relationship Id="rId3"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image" Target="../media/image45.jpeg"/><Relationship Id="rId2" Type="http://schemas.openxmlformats.org/officeDocument/2006/relationships/image" Target="../media/image37.jpeg"/><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29.jpeg"/><Relationship Id="rId5" Type="http://schemas.openxmlformats.org/officeDocument/2006/relationships/image" Target="../media/image40.jpeg"/><Relationship Id="rId15" Type="http://schemas.openxmlformats.org/officeDocument/2006/relationships/image" Target="../media/image48.jpe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image" Target="../media/image43.jpeg"/><Relationship Id="rId14"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49.jpeg"/><Relationship Id="rId3" Type="http://schemas.openxmlformats.org/officeDocument/2006/relationships/image" Target="../media/image50.jpeg"/><Relationship Id="rId7" Type="http://schemas.openxmlformats.org/officeDocument/2006/relationships/image" Target="../media/image25.jpeg"/><Relationship Id="rId12" Type="http://schemas.openxmlformats.org/officeDocument/2006/relationships/image" Target="../media/image5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31.jpeg"/><Relationship Id="rId5" Type="http://schemas.openxmlformats.org/officeDocument/2006/relationships/image" Target="../media/image52.jpeg"/><Relationship Id="rId10" Type="http://schemas.openxmlformats.org/officeDocument/2006/relationships/image" Target="../media/image30.jpeg"/><Relationship Id="rId4" Type="http://schemas.openxmlformats.org/officeDocument/2006/relationships/image" Target="../media/image51.jpeg"/><Relationship Id="rId9" Type="http://schemas.openxmlformats.org/officeDocument/2006/relationships/image" Target="../media/image28.jpeg"/><Relationship Id="rId14" Type="http://schemas.openxmlformats.org/officeDocument/2006/relationships/image" Target="../media/image5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cmu.edu/~jblocki/HumanComputablePasswordsChallenge/challenge.htm"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cs.cmu.edu/~jblocki/HumanComputablePasswordsChallenge/challenge.htm" TargetMode="Externa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Human-Computable Passwords</a:t>
            </a:r>
            <a:endParaRPr lang="en-US" dirty="0"/>
          </a:p>
        </p:txBody>
      </p:sp>
      <p:sp>
        <p:nvSpPr>
          <p:cNvPr id="3" name="Subtitle 2"/>
          <p:cNvSpPr>
            <a:spLocks noGrp="1"/>
          </p:cNvSpPr>
          <p:nvPr>
            <p:ph type="subTitle" idx="1"/>
          </p:nvPr>
        </p:nvSpPr>
        <p:spPr/>
        <p:txBody>
          <a:bodyPr>
            <a:normAutofit fontScale="85000" lnSpcReduction="20000"/>
          </a:bodyPr>
          <a:lstStyle/>
          <a:p>
            <a:r>
              <a:rPr lang="en-US" b="1" dirty="0" smtClean="0"/>
              <a:t>Jeremiah Blocki</a:t>
            </a:r>
          </a:p>
          <a:p>
            <a:r>
              <a:rPr lang="en-US" dirty="0" smtClean="0"/>
              <a:t>Manuel Blum</a:t>
            </a:r>
          </a:p>
          <a:p>
            <a:r>
              <a:rPr lang="en-US" dirty="0" smtClean="0"/>
              <a:t>Anupam Datta</a:t>
            </a:r>
          </a:p>
          <a:p>
            <a:r>
              <a:rPr lang="en-US" dirty="0" smtClean="0"/>
              <a:t>Santosh Vempala</a:t>
            </a:r>
            <a:endParaRPr lang="en-US" dirty="0"/>
          </a:p>
        </p:txBody>
      </p:sp>
    </p:spTree>
    <p:extLst>
      <p:ext uri="{BB962C8B-B14F-4D97-AF65-F5344CB8AC3E}">
        <p14:creationId xmlns:p14="http://schemas.microsoft.com/office/powerpoint/2010/main" val="10207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Candidate </a:t>
            </a:r>
            <a:r>
              <a:rPr lang="en-US" dirty="0" smtClean="0"/>
              <a:t>Scheme</a:t>
            </a:r>
            <a:endParaRPr lang="en-US" dirty="0"/>
          </a:p>
        </p:txBody>
      </p:sp>
      <p:sp>
        <p:nvSpPr>
          <p:cNvPr id="3" name="Content Placeholder 2"/>
          <p:cNvSpPr>
            <a:spLocks noGrp="1"/>
          </p:cNvSpPr>
          <p:nvPr>
            <p:ph idx="1"/>
          </p:nvPr>
        </p:nvSpPr>
        <p:spPr/>
        <p:txBody>
          <a:bodyPr/>
          <a:lstStyle/>
          <a:p>
            <a:r>
              <a:rPr lang="en-US" dirty="0" smtClean="0"/>
              <a:t>Memorize a Random Mapping</a:t>
            </a:r>
          </a:p>
          <a:p>
            <a:pPr lvl="1"/>
            <a:r>
              <a:rPr lang="en-US" dirty="0" smtClean="0"/>
              <a:t>One time step</a:t>
            </a:r>
            <a:r>
              <a:rPr lang="en-US" dirty="0" smtClean="0"/>
              <a:t>!</a:t>
            </a:r>
          </a:p>
          <a:p>
            <a:r>
              <a:rPr lang="en-US" dirty="0" smtClean="0"/>
              <a:t>Password Computed as a Response to Public Challenges</a:t>
            </a:r>
            <a:endParaRPr lang="en-US" dirty="0" smtClean="0"/>
          </a:p>
          <a:p>
            <a:r>
              <a:rPr lang="en-US" dirty="0" smtClean="0"/>
              <a:t>Required Operations</a:t>
            </a:r>
          </a:p>
          <a:p>
            <a:pPr lvl="1"/>
            <a:r>
              <a:rPr lang="en-US" dirty="0" smtClean="0"/>
              <a:t>Addition modulo 10</a:t>
            </a:r>
          </a:p>
          <a:p>
            <a:pPr lvl="1"/>
            <a:r>
              <a:rPr lang="en-US" dirty="0" smtClean="0"/>
              <a:t>Memory lookups</a:t>
            </a:r>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106116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Mapping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5161557"/>
              </p:ext>
            </p:extLst>
          </p:nvPr>
        </p:nvGraphicFramePr>
        <p:xfrm>
          <a:off x="457200" y="1600201"/>
          <a:ext cx="8229600" cy="19859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r>
                        <a:rPr lang="en-US" dirty="0" smtClean="0"/>
                        <a:t>…</a:t>
                      </a:r>
                      <a:endParaRPr lang="en-US" dirty="0"/>
                    </a:p>
                  </a:txBody>
                  <a:tcPr/>
                </a:tc>
                <a:tc>
                  <a:txBody>
                    <a:bodyPr/>
                    <a:lstStyle/>
                    <a:p>
                      <a:endParaRPr lang="en-US"/>
                    </a:p>
                  </a:txBody>
                  <a:tcPr/>
                </a:tc>
              </a:tr>
              <a:tr h="766763">
                <a:tc>
                  <a:txBody>
                    <a:bodyPr/>
                    <a:lstStyle/>
                    <a:p>
                      <a:pPr algn="ctr"/>
                      <a:r>
                        <a:rPr lang="el-GR" sz="3200" b="1" dirty="0" smtClean="0"/>
                        <a:t>σ</a:t>
                      </a:r>
                      <a:r>
                        <a:rPr lang="en-US" sz="3200" b="1" dirty="0" smtClean="0"/>
                        <a:t>(I</a:t>
                      </a:r>
                      <a:r>
                        <a:rPr lang="en-US" sz="3200" b="1" dirty="0" smtClean="0"/>
                        <a:t>)</a:t>
                      </a:r>
                      <a:endParaRPr lang="en-US" sz="3200" b="1" dirty="0"/>
                    </a:p>
                  </a:txBody>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tr>
            </a:tbl>
          </a:graphicData>
        </a:graphic>
      </p:graphicFrame>
      <p:pic>
        <p:nvPicPr>
          <p:cNvPr id="6" name="Picture 2" descr="http://i.imgur.com/tXJzj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70627"/>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imgur.com/3IIdyk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130" y="1768763"/>
            <a:ext cx="1427670" cy="832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p:cNvSpPr txBox="1"/>
              <p:nvPr/>
            </p:nvSpPr>
            <p:spPr>
              <a:xfrm>
                <a:off x="483365" y="3886200"/>
                <a:ext cx="6435160" cy="2543197"/>
              </a:xfrm>
              <a:prstGeom prst="rect">
                <a:avLst/>
              </a:prstGeom>
              <a:noFill/>
            </p:spPr>
            <p:txBody>
              <a:bodyPr wrap="none" rtlCol="0">
                <a:spAutoFit/>
              </a:bodyPr>
              <a:lstStyle/>
              <a:p>
                <a:r>
                  <a:rPr lang="en-US" sz="3200" b="1" dirty="0" smtClean="0"/>
                  <a:t>Initialization: </a:t>
                </a:r>
              </a:p>
              <a:p>
                <a:r>
                  <a:rPr lang="en-US" sz="3200" dirty="0" smtClean="0"/>
                  <a:t>    User Memorizes Random Mapping </a:t>
                </a:r>
              </a:p>
              <a:p>
                <a:pPr/>
                <a14:m>
                  <m:oMathPara xmlns:m="http://schemas.openxmlformats.org/officeDocument/2006/math">
                    <m:oMathParaPr>
                      <m:jc m:val="centerGroup"/>
                    </m:oMathParaPr>
                    <m:oMath xmlns:m="http://schemas.openxmlformats.org/officeDocument/2006/math">
                      <m:r>
                        <m:rPr>
                          <m:nor/>
                        </m:rPr>
                        <a:rPr lang="el-GR" sz="3200" b="1" dirty="0"/>
                        <m:t>σ</m:t>
                      </m:r>
                      <m:r>
                        <a:rPr lang="en-US" sz="3200" b="0" i="1" smtClean="0">
                          <a:latin typeface="Cambria Math"/>
                        </a:rPr>
                        <m:t>:</m:t>
                      </m:r>
                      <m:d>
                        <m:dPr>
                          <m:begChr m:val="{"/>
                          <m:endChr m:val="}"/>
                          <m:ctrlPr>
                            <a:rPr lang="en-US" sz="3200" b="0" i="1" smtClean="0">
                              <a:latin typeface="Cambria Math"/>
                            </a:rPr>
                          </m:ctrlPr>
                        </m:dPr>
                        <m:e>
                          <m:r>
                            <m:rPr>
                              <m:nor/>
                            </m:rPr>
                            <a:rPr lang="en-US" sz="3200" dirty="0" smtClean="0"/>
                            <m:t>I</m:t>
                          </m:r>
                          <m:r>
                            <m:rPr>
                              <m:nor/>
                            </m:rPr>
                            <a:rPr lang="en-US" sz="3200" baseline="-25000" dirty="0" smtClean="0"/>
                            <m:t>1</m:t>
                          </m:r>
                          <m:r>
                            <m:rPr>
                              <m:nor/>
                            </m:rPr>
                            <a:rPr lang="en-US" sz="3200" dirty="0" smtClean="0"/>
                            <m:t>,…,</m:t>
                          </m:r>
                          <m:r>
                            <m:rPr>
                              <m:nor/>
                            </m:rPr>
                            <a:rPr lang="en-US" sz="3200" dirty="0" smtClean="0"/>
                            <m:t>Im</m:t>
                          </m:r>
                        </m:e>
                      </m:d>
                      <m:r>
                        <a:rPr lang="en-US" sz="3200" b="0" i="1" smtClean="0">
                          <a:latin typeface="Cambria Math"/>
                          <a:ea typeface="Cambria Math"/>
                        </a:rPr>
                        <m:t>→</m:t>
                      </m:r>
                      <m:d>
                        <m:dPr>
                          <m:begChr m:val="{"/>
                          <m:endChr m:val="}"/>
                          <m:ctrlPr>
                            <a:rPr lang="en-US" sz="3200" b="0" i="1" smtClean="0">
                              <a:latin typeface="Cambria Math"/>
                            </a:rPr>
                          </m:ctrlPr>
                        </m:dPr>
                        <m:e>
                          <m:r>
                            <a:rPr lang="en-US" sz="3200" b="0" i="1" smtClean="0">
                              <a:latin typeface="Cambria Math"/>
                            </a:rPr>
                            <m:t>0,1,…,9</m:t>
                          </m:r>
                        </m:e>
                      </m:d>
                    </m:oMath>
                  </m:oMathPara>
                </a14:m>
                <a:endParaRPr lang="en-US" sz="3200" baseline="-25000" dirty="0" smtClean="0"/>
              </a:p>
              <a:p>
                <a:endParaRPr lang="en-US" sz="3200" dirty="0"/>
              </a:p>
              <a:p>
                <a:r>
                  <a:rPr lang="en-US" sz="3200" dirty="0" smtClean="0"/>
                  <a:t>m images</a:t>
                </a:r>
                <a:endParaRPr lang="en-US" sz="3200" baseline="-25000" dirty="0"/>
              </a:p>
            </p:txBody>
          </p:sp>
        </mc:Choice>
        <mc:Fallback>
          <p:sp>
            <p:nvSpPr>
              <p:cNvPr id="5" name="TextBox 4"/>
              <p:cNvSpPr txBox="1">
                <a:spLocks noRot="1" noChangeAspect="1" noMove="1" noResize="1" noEditPoints="1" noAdjustHandles="1" noChangeArrowheads="1" noChangeShapeType="1" noTextEdit="1"/>
              </p:cNvSpPr>
              <p:nvPr/>
            </p:nvSpPr>
            <p:spPr>
              <a:xfrm>
                <a:off x="483365" y="3886200"/>
                <a:ext cx="6435160" cy="2543197"/>
              </a:xfrm>
              <a:prstGeom prst="rect">
                <a:avLst/>
              </a:prstGeom>
              <a:blipFill rotWithShape="1">
                <a:blip r:embed="rId4"/>
                <a:stretch>
                  <a:fillRect l="-2367" t="-3118" r="-1420" b="-6954"/>
                </a:stretch>
              </a:blipFill>
            </p:spPr>
            <p:txBody>
              <a:bodyPr/>
              <a:lstStyle/>
              <a:p>
                <a:r>
                  <a:rPr lang="en-US">
                    <a:noFill/>
                  </a:rPr>
                  <a:t> </a:t>
                </a:r>
              </a:p>
            </p:txBody>
          </p:sp>
        </mc:Fallback>
      </mc:AlternateContent>
      <p:pic>
        <p:nvPicPr>
          <p:cNvPr id="10" name="Picture 14" descr="http://i.imgur.com/VqOapV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662029"/>
            <a:ext cx="1447800" cy="104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1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10" name="TextBox 9"/>
          <p:cNvSpPr txBox="1"/>
          <p:nvPr/>
        </p:nvSpPr>
        <p:spPr>
          <a:xfrm>
            <a:off x="228600" y="3007547"/>
            <a:ext cx="5189814" cy="2062103"/>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n-US" sz="3200" b="1" dirty="0"/>
              <a:t>σ</a:t>
            </a:r>
            <a:r>
              <a:rPr lang="en-US" sz="3200" b="1" dirty="0" smtClean="0"/>
              <a:t>             </a:t>
            </a:r>
            <a:r>
              <a:rPr lang="en-US" sz="3200" b="1" dirty="0" smtClean="0"/>
              <a:t>+ </a:t>
            </a:r>
            <a:r>
              <a:rPr lang="el-GR" sz="3200" b="1" dirty="0" smtClean="0"/>
              <a:t>σ</a:t>
            </a:r>
            <a:r>
              <a:rPr lang="en-US" sz="3200" b="1" dirty="0" smtClean="0"/>
              <a:t>             </a:t>
            </a:r>
            <a:r>
              <a:rPr lang="en-US" sz="3200" b="1" dirty="0" smtClean="0"/>
              <a:t>= 2 mod 10</a:t>
            </a:r>
            <a:endParaRPr lang="en-US" sz="3200" b="1" dirty="0"/>
          </a:p>
        </p:txBody>
      </p:sp>
      <p:sp>
        <p:nvSpPr>
          <p:cNvPr id="11" name="Double Bracket 10"/>
          <p:cNvSpPr/>
          <p:nvPr/>
        </p:nvSpPr>
        <p:spPr>
          <a:xfrm>
            <a:off x="6096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Double Bracket 28"/>
          <p:cNvSpPr/>
          <p:nvPr/>
        </p:nvSpPr>
        <p:spPr>
          <a:xfrm>
            <a:off x="22860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 name="Picture 2" descr="http://i.imgur.com/tXJzjT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5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imgur.com/3IIdyk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810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0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19" name="TextBox 18"/>
          <p:cNvSpPr txBox="1"/>
          <p:nvPr/>
        </p:nvSpPr>
        <p:spPr>
          <a:xfrm>
            <a:off x="228600" y="3007547"/>
            <a:ext cx="5189814" cy="2062103"/>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l-GR" sz="3200" b="1" dirty="0" smtClean="0"/>
              <a:t>σ</a:t>
            </a:r>
            <a:r>
              <a:rPr lang="en-US" sz="3200" b="1" dirty="0" smtClean="0"/>
              <a:t>             </a:t>
            </a:r>
            <a:r>
              <a:rPr lang="en-US" sz="3200" b="1" dirty="0" smtClean="0"/>
              <a:t>+ </a:t>
            </a:r>
            <a:r>
              <a:rPr lang="el-GR" sz="3200" b="1" dirty="0" smtClean="0"/>
              <a:t>σ</a:t>
            </a:r>
            <a:r>
              <a:rPr lang="en-US" sz="3200" b="1" dirty="0"/>
              <a:t> </a:t>
            </a:r>
            <a:r>
              <a:rPr lang="en-US" sz="3200" b="1" dirty="0" smtClean="0"/>
              <a:t>           </a:t>
            </a:r>
            <a:r>
              <a:rPr lang="en-US" sz="3200" b="1" dirty="0" smtClean="0"/>
              <a:t>= </a:t>
            </a:r>
            <a:r>
              <a:rPr lang="en-US" sz="3200" b="1" dirty="0" smtClean="0"/>
              <a:t>2 mod 10</a:t>
            </a:r>
            <a:endParaRPr lang="en-US" sz="3200" b="1" dirty="0"/>
          </a:p>
        </p:txBody>
      </p:sp>
      <p:sp>
        <p:nvSpPr>
          <p:cNvPr id="20" name="Double Bracket 19"/>
          <p:cNvSpPr/>
          <p:nvPr/>
        </p:nvSpPr>
        <p:spPr>
          <a:xfrm>
            <a:off x="6096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Double Bracket 20"/>
          <p:cNvSpPr/>
          <p:nvPr/>
        </p:nvSpPr>
        <p:spPr>
          <a:xfrm>
            <a:off x="22860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3" name="Picture 2" descr="http://i.imgur.com/tXJzjT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5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i.imgur.com/3IIdyk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810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68108" y="4343400"/>
            <a:ext cx="1623291" cy="1037107"/>
          </a:xfrm>
          <a:prstGeom prst="roundRect">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49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19" name="TextBox 18"/>
          <p:cNvSpPr txBox="1"/>
          <p:nvPr/>
        </p:nvSpPr>
        <p:spPr>
          <a:xfrm>
            <a:off x="228600" y="3007547"/>
            <a:ext cx="5189814" cy="3046988"/>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l-GR" sz="3200" b="1" dirty="0" smtClean="0"/>
              <a:t>σ</a:t>
            </a:r>
            <a:r>
              <a:rPr lang="en-US" sz="3200" b="1" dirty="0" smtClean="0"/>
              <a:t>            </a:t>
            </a:r>
            <a:r>
              <a:rPr lang="en-US" sz="3200" b="1" dirty="0" smtClean="0"/>
              <a:t>+ </a:t>
            </a:r>
            <a:r>
              <a:rPr lang="el-GR" sz="3200" b="1" dirty="0" smtClean="0"/>
              <a:t>σ</a:t>
            </a:r>
            <a:r>
              <a:rPr lang="en-US" sz="3200" b="1" dirty="0" smtClean="0"/>
              <a:t>             </a:t>
            </a:r>
            <a:r>
              <a:rPr lang="en-US" sz="3200" b="1" dirty="0" smtClean="0"/>
              <a:t>+ </a:t>
            </a:r>
            <a:r>
              <a:rPr lang="el-GR" sz="3200" b="1" dirty="0"/>
              <a:t>σ</a:t>
            </a:r>
            <a:endParaRPr lang="en-US" sz="3200" b="1" dirty="0"/>
          </a:p>
          <a:p>
            <a:endParaRPr lang="en-US" sz="3200" b="1" dirty="0"/>
          </a:p>
          <a:p>
            <a:r>
              <a:rPr lang="en-US" sz="3200" b="1" dirty="0" smtClean="0"/>
              <a:t>       = 7 + 4 + 5 = 6 mod 10 </a:t>
            </a:r>
            <a:endParaRPr lang="en-US" sz="3200" b="1" dirty="0"/>
          </a:p>
        </p:txBody>
      </p:sp>
      <p:sp>
        <p:nvSpPr>
          <p:cNvPr id="20" name="Double Bracket 19"/>
          <p:cNvSpPr/>
          <p:nvPr/>
        </p:nvSpPr>
        <p:spPr>
          <a:xfrm>
            <a:off x="6096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Double Bracket 20"/>
          <p:cNvSpPr/>
          <p:nvPr/>
        </p:nvSpPr>
        <p:spPr>
          <a:xfrm>
            <a:off x="22860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ounded Rectangle 2"/>
          <p:cNvSpPr/>
          <p:nvPr/>
        </p:nvSpPr>
        <p:spPr>
          <a:xfrm>
            <a:off x="5768108" y="4343400"/>
            <a:ext cx="1623291" cy="1037107"/>
          </a:xfrm>
          <a:prstGeom prst="roundRect">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0" descr="http://i.imgur.com/mknHk2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5410" y="4542771"/>
            <a:ext cx="662780" cy="495039"/>
          </a:xfrm>
          <a:prstGeom prst="rect">
            <a:avLst/>
          </a:prstGeom>
          <a:noFill/>
          <a:extLst>
            <a:ext uri="{909E8E84-426E-40DD-AFC4-6F175D3DCCD1}">
              <a14:hiddenFill xmlns:a14="http://schemas.microsoft.com/office/drawing/2010/main">
                <a:solidFill>
                  <a:srgbClr val="FFFFFF"/>
                </a:solidFill>
              </a14:hiddenFill>
            </a:ext>
          </a:extLst>
        </p:spPr>
      </p:pic>
      <p:sp>
        <p:nvSpPr>
          <p:cNvPr id="26" name="Double Bracket 25"/>
          <p:cNvSpPr/>
          <p:nvPr/>
        </p:nvSpPr>
        <p:spPr>
          <a:xfrm>
            <a:off x="3962400" y="4419600"/>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7" name="Picture 8" descr="http://i.imgur.com/FBbkV4z.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03686" y="4447391"/>
            <a:ext cx="679027" cy="6790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i.imgur.com/1J7oCXa.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52519" y="4477799"/>
            <a:ext cx="746681" cy="56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1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3" name="Rectangle 22"/>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
        <p:nvSpPr>
          <p:cNvPr id="24" name="TextBox 23"/>
          <p:cNvSpPr txBox="1"/>
          <p:nvPr/>
        </p:nvSpPr>
        <p:spPr>
          <a:xfrm>
            <a:off x="296586" y="3353812"/>
            <a:ext cx="5189814" cy="3046988"/>
          </a:xfrm>
          <a:prstGeom prst="rect">
            <a:avLst/>
          </a:prstGeom>
          <a:noFill/>
        </p:spPr>
        <p:txBody>
          <a:bodyPr wrap="square" rtlCol="0">
            <a:spAutoFit/>
          </a:bodyPr>
          <a:lstStyle/>
          <a:p>
            <a:endParaRPr lang="en-US" sz="3200" b="1" dirty="0" smtClean="0"/>
          </a:p>
          <a:p>
            <a:endParaRPr lang="en-US" sz="3200" b="1" dirty="0"/>
          </a:p>
          <a:p>
            <a:endParaRPr lang="en-US" sz="3200" b="1" dirty="0" smtClean="0"/>
          </a:p>
          <a:p>
            <a:r>
              <a:rPr lang="el-GR" sz="3200" b="1" dirty="0" smtClean="0"/>
              <a:t>σ</a:t>
            </a:r>
            <a:r>
              <a:rPr lang="en-US" sz="3200" b="1" dirty="0" smtClean="0"/>
              <a:t>            + </a:t>
            </a:r>
            <a:r>
              <a:rPr lang="el-GR" sz="3200" b="1" dirty="0" smtClean="0"/>
              <a:t>σ</a:t>
            </a:r>
            <a:r>
              <a:rPr lang="en-US" sz="3200" b="1" dirty="0" smtClean="0"/>
              <a:t>             + </a:t>
            </a:r>
            <a:r>
              <a:rPr lang="el-GR" sz="3200" b="1" dirty="0" smtClean="0"/>
              <a:t>σ</a:t>
            </a:r>
            <a:endParaRPr lang="en-US" sz="3200" b="1" dirty="0" smtClean="0"/>
          </a:p>
          <a:p>
            <a:endParaRPr lang="en-US" sz="3200" b="1" dirty="0"/>
          </a:p>
          <a:p>
            <a:r>
              <a:rPr lang="en-US" sz="3200" b="1" dirty="0" smtClean="0"/>
              <a:t>       = 7 + 4 + 5 = 6 mod 10 </a:t>
            </a:r>
            <a:endParaRPr lang="en-US" sz="3200" b="1" dirty="0"/>
          </a:p>
        </p:txBody>
      </p:sp>
      <p:sp>
        <p:nvSpPr>
          <p:cNvPr id="25" name="Double Bracket 24"/>
          <p:cNvSpPr/>
          <p:nvPr/>
        </p:nvSpPr>
        <p:spPr>
          <a:xfrm>
            <a:off x="677586" y="4779933"/>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Double Bracket 25"/>
          <p:cNvSpPr/>
          <p:nvPr/>
        </p:nvSpPr>
        <p:spPr>
          <a:xfrm>
            <a:off x="2353986" y="4793656"/>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7" name="Picture 20" descr="http://i.imgur.com/mknHk2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3396" y="4889036"/>
            <a:ext cx="662780" cy="495039"/>
          </a:xfrm>
          <a:prstGeom prst="rect">
            <a:avLst/>
          </a:prstGeom>
          <a:noFill/>
          <a:extLst>
            <a:ext uri="{909E8E84-426E-40DD-AFC4-6F175D3DCCD1}">
              <a14:hiddenFill xmlns:a14="http://schemas.microsoft.com/office/drawing/2010/main">
                <a:solidFill>
                  <a:srgbClr val="FFFFFF"/>
                </a:solidFill>
              </a14:hiddenFill>
            </a:ext>
          </a:extLst>
        </p:spPr>
      </p:pic>
      <p:sp>
        <p:nvSpPr>
          <p:cNvPr id="28" name="Double Bracket 27"/>
          <p:cNvSpPr/>
          <p:nvPr/>
        </p:nvSpPr>
        <p:spPr>
          <a:xfrm>
            <a:off x="4030386" y="4765865"/>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8" descr="http://i.imgur.com/FBbkV4z.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71672" y="4793656"/>
            <a:ext cx="679027" cy="679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i.imgur.com/1J7oCXa.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20505" y="4824064"/>
            <a:ext cx="746681" cy="56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1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6" name="Picture 2" descr="http://i.imgur.com/tXJzj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078" y="6158500"/>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902" y="5296157"/>
            <a:ext cx="1280800" cy="7467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079" y="4426521"/>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902" y="4514815"/>
            <a:ext cx="693119" cy="6931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5845" y="6151573"/>
            <a:ext cx="1360067" cy="9438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6255678" y="36576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079" y="5314631"/>
            <a:ext cx="1027369" cy="7421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8787" y="1562100"/>
            <a:ext cx="1387813" cy="97297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70208" y="1570714"/>
            <a:ext cx="1654092" cy="9352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1902" y="2862397"/>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1052" y="1562100"/>
            <a:ext cx="1636361" cy="990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5122" name="Picture 2" descr="http://i.imgur.com/D6rzOo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9668" y="1534106"/>
            <a:ext cx="1475008" cy="10289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imgur.com/kgEgP2x.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0436" y="1356050"/>
            <a:ext cx="1346644" cy="13645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ELw013F.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8572" r="24340" b="16057"/>
          <a:stretch/>
        </p:blipFill>
        <p:spPr bwMode="auto">
          <a:xfrm>
            <a:off x="6259078" y="2699073"/>
            <a:ext cx="797745" cy="919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i.imgur.com/Trtc2mY.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51902" y="3641166"/>
            <a:ext cx="1165414" cy="777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8" name="Rectangle 27"/>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343840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477" y="52577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109" y="3648363"/>
            <a:ext cx="961851" cy="721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6617" y="6001556"/>
            <a:ext cx="1213998" cy="7078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435" y="4424839"/>
            <a:ext cx="964675" cy="7235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391" y="1491129"/>
            <a:ext cx="1529642"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7815398" y="4527128"/>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317" y="5284850"/>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83259" y="2895661"/>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2398" y="6094875"/>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21" name="Picture 10" descr="http://i.imgur.com/86WlPO4.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078" t="24685" r="18331" b="46110"/>
          <a:stretch/>
        </p:blipFill>
        <p:spPr bwMode="auto">
          <a:xfrm>
            <a:off x="2241102" y="1491129"/>
            <a:ext cx="1842396"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i.imgur.com/Trtc2mY.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9186" y="1490279"/>
            <a:ext cx="1534923"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i.imgur.com/fHF3zEz.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5848" y="1490279"/>
            <a:ext cx="1536724"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3259" y="3614978"/>
            <a:ext cx="961851" cy="69484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7" name="Rectangle 26"/>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112633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Memorization is a one time cost</a:t>
            </a:r>
          </a:p>
          <a:p>
            <a:pPr lvl="1"/>
            <a:r>
              <a:rPr lang="en-US" dirty="0" smtClean="0"/>
              <a:t>Mapping </a:t>
            </a:r>
            <a:r>
              <a:rPr lang="en-US" dirty="0" smtClean="0"/>
              <a:t>f is rehearsed naturally</a:t>
            </a:r>
          </a:p>
          <a:p>
            <a:pPr lvl="1"/>
            <a:r>
              <a:rPr lang="en-US" dirty="0" smtClean="0"/>
              <a:t>Can </a:t>
            </a:r>
            <a:r>
              <a:rPr lang="en-US" dirty="0" smtClean="0"/>
              <a:t>Add new Images over </a:t>
            </a:r>
            <a:r>
              <a:rPr lang="en-US" dirty="0" smtClean="0"/>
              <a:t>Time</a:t>
            </a:r>
          </a:p>
          <a:p>
            <a:r>
              <a:rPr lang="en-US" dirty="0" smtClean="0"/>
              <a:t>Time</a:t>
            </a:r>
          </a:p>
          <a:p>
            <a:pPr lvl="1"/>
            <a:r>
              <a:rPr lang="en-US" dirty="0"/>
              <a:t>75 seconds for a 10 digit password</a:t>
            </a:r>
          </a:p>
          <a:p>
            <a:pPr lvl="1"/>
            <a:r>
              <a:rPr lang="en-US" dirty="0" smtClean="0"/>
              <a:t>7.5 </a:t>
            </a:r>
            <a:r>
              <a:rPr lang="en-US" dirty="0"/>
              <a:t>seconds per digit (average</a:t>
            </a:r>
            <a:r>
              <a:rPr lang="en-US" dirty="0" smtClean="0"/>
              <a:t>)</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14657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Challenge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Random mapping </a:t>
                </a:r>
                <a14:m>
                  <m:oMath xmlns:m="http://schemas.openxmlformats.org/officeDocument/2006/math">
                    <m:r>
                      <m:rPr>
                        <m:sty m:val="p"/>
                      </m:rPr>
                      <a:rPr lang="el-GR" i="1" smtClean="0">
                        <a:latin typeface="Cambria Math"/>
                      </a:rPr>
                      <m:t>σ</m:t>
                    </m:r>
                    <m:r>
                      <a:rPr lang="en-US" i="1">
                        <a:latin typeface="Cambria Math"/>
                      </a:rPr>
                      <m:t>:</m:t>
                    </m:r>
                    <m:d>
                      <m:dPr>
                        <m:begChr m:val="{"/>
                        <m:endChr m:val="}"/>
                        <m:ctrlPr>
                          <a:rPr lang="en-US" i="1">
                            <a:latin typeface="Cambria Math"/>
                          </a:rPr>
                        </m:ctrlPr>
                      </m:dPr>
                      <m:e>
                        <m:r>
                          <m:rPr>
                            <m:nor/>
                          </m:rPr>
                          <a:rPr lang="en-US" dirty="0"/>
                          <m:t>I</m:t>
                        </m:r>
                        <m:r>
                          <m:rPr>
                            <m:nor/>
                          </m:rPr>
                          <a:rPr lang="en-US" baseline="-25000" dirty="0"/>
                          <m:t>1</m:t>
                        </m:r>
                        <m:r>
                          <m:rPr>
                            <m:nor/>
                          </m:rPr>
                          <a:rPr lang="en-US" dirty="0"/>
                          <m:t>,…,</m:t>
                        </m:r>
                        <m:r>
                          <m:rPr>
                            <m:nor/>
                          </m:rPr>
                          <a:rPr lang="en-US" dirty="0"/>
                          <m:t>I</m:t>
                        </m:r>
                        <m:r>
                          <m:rPr>
                            <m:nor/>
                          </m:rPr>
                          <a:rPr lang="en-US" b="0" i="0" baseline="-25000" dirty="0" smtClean="0"/>
                          <m:t>100</m:t>
                        </m:r>
                      </m:e>
                    </m:d>
                    <m:r>
                      <a:rPr lang="en-US" i="1">
                        <a:latin typeface="Cambria Math"/>
                        <a:ea typeface="Cambria Math"/>
                      </a:rPr>
                      <m:t>→</m:t>
                    </m:r>
                    <m:d>
                      <m:dPr>
                        <m:begChr m:val="{"/>
                        <m:endChr m:val="}"/>
                        <m:ctrlPr>
                          <a:rPr lang="en-US" i="1">
                            <a:latin typeface="Cambria Math"/>
                          </a:rPr>
                        </m:ctrlPr>
                      </m:dPr>
                      <m:e>
                        <m:r>
                          <a:rPr lang="en-US" i="1">
                            <a:latin typeface="Cambria Math"/>
                          </a:rPr>
                          <m:t>0,1,…,9</m:t>
                        </m:r>
                      </m:e>
                    </m:d>
                  </m:oMath>
                </a14:m>
                <a:endParaRPr lang="en-US" baseline="-25000" dirty="0"/>
              </a:p>
              <a:p>
                <a:r>
                  <a:rPr lang="en-US" dirty="0"/>
                  <a:t>E</a:t>
                </a:r>
                <a:r>
                  <a:rPr lang="en-US" dirty="0" smtClean="0"/>
                  <a:t>xamples </a:t>
                </a:r>
              </a:p>
              <a:p>
                <a:pPr lvl="1"/>
                <a:r>
                  <a:rPr lang="en-US" dirty="0"/>
                  <a:t>1</a:t>
                </a:r>
                <a:r>
                  <a:rPr lang="en-US" dirty="0" smtClean="0"/>
                  <a:t>000 </a:t>
                </a:r>
                <a:r>
                  <a:rPr lang="en-US" dirty="0" smtClean="0"/>
                  <a:t>single-digit challenge response pairs</a:t>
                </a:r>
              </a:p>
              <a:p>
                <a:r>
                  <a:rPr lang="en-US" dirty="0" smtClean="0"/>
                  <a:t>Can </a:t>
                </a:r>
                <a:r>
                  <a:rPr lang="en-US" dirty="0" smtClean="0"/>
                  <a:t>you crack the code and guess one of the challenge passwords?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Rectangle 3"/>
          <p:cNvSpPr/>
          <p:nvPr/>
        </p:nvSpPr>
        <p:spPr>
          <a:xfrm>
            <a:off x="381000" y="6019800"/>
            <a:ext cx="8610600" cy="646331"/>
          </a:xfrm>
          <a:prstGeom prst="rect">
            <a:avLst/>
          </a:prstGeom>
        </p:spPr>
        <p:txBody>
          <a:bodyPr wrap="square">
            <a:spAutoFit/>
          </a:bodyPr>
          <a:lstStyle/>
          <a:p>
            <a:r>
              <a:rPr lang="en-US" dirty="0">
                <a:hlinkClick r:id="rId3"/>
              </a:rPr>
              <a:t>http://www.cs.cmu.edu/~</a:t>
            </a:r>
            <a:r>
              <a:rPr lang="en-US" dirty="0" smtClean="0">
                <a:hlinkClick r:id="rId3"/>
              </a:rPr>
              <a:t>jblocki/HumanComputablePasswordsChallenge/challenge.htm</a:t>
            </a:r>
            <a:endParaRPr lang="en-US" dirty="0" smtClean="0"/>
          </a:p>
          <a:p>
            <a:endParaRPr lang="en-US" dirty="0"/>
          </a:p>
        </p:txBody>
      </p:sp>
    </p:spTree>
    <p:extLst>
      <p:ext uri="{BB962C8B-B14F-4D97-AF65-F5344CB8AC3E}">
        <p14:creationId xmlns:p14="http://schemas.microsoft.com/office/powerpoint/2010/main" val="2807364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lstStyle/>
          <a:p>
            <a:r>
              <a:rPr lang="en-US" dirty="0" smtClean="0"/>
              <a:t>Naturally Rehearsing Passwords</a:t>
            </a:r>
          </a:p>
          <a:p>
            <a:pPr lvl="1"/>
            <a:r>
              <a:rPr lang="en-US" dirty="0" smtClean="0"/>
              <a:t>Presentation </a:t>
            </a:r>
            <a:r>
              <a:rPr lang="en-US" smtClean="0"/>
              <a:t>on </a:t>
            </a:r>
            <a:r>
              <a:rPr lang="en-US" smtClean="0"/>
              <a:t>Thursday</a:t>
            </a:r>
            <a:endParaRPr lang="en-US" dirty="0" smtClean="0"/>
          </a:p>
        </p:txBody>
      </p:sp>
    </p:spTree>
    <p:extLst>
      <p:ext uri="{BB962C8B-B14F-4D97-AF65-F5344CB8AC3E}">
        <p14:creationId xmlns:p14="http://schemas.microsoft.com/office/powerpoint/2010/main" val="318795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Challenge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391886" y="6211669"/>
            <a:ext cx="8610600" cy="646331"/>
          </a:xfrm>
          <a:prstGeom prst="rect">
            <a:avLst/>
          </a:prstGeom>
        </p:spPr>
        <p:txBody>
          <a:bodyPr wrap="square">
            <a:spAutoFit/>
          </a:bodyPr>
          <a:lstStyle/>
          <a:p>
            <a:r>
              <a:rPr lang="en-US" dirty="0">
                <a:hlinkClick r:id="rId2"/>
              </a:rPr>
              <a:t>http://www.cs.cmu.edu/~</a:t>
            </a:r>
            <a:r>
              <a:rPr lang="en-US" dirty="0" smtClean="0">
                <a:hlinkClick r:id="rId2"/>
              </a:rPr>
              <a:t>jblocki/HumanComputablePasswordsChallenge/challenge.htm</a:t>
            </a:r>
            <a:endParaRPr lang="en-US" dirty="0" smtClean="0"/>
          </a:p>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29" t="15393" r="15024" b="38948"/>
          <a:stretch/>
        </p:blipFill>
        <p:spPr bwMode="auto">
          <a:xfrm>
            <a:off x="370115" y="1549854"/>
            <a:ext cx="861646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089" r="30195" b="32358"/>
          <a:stretch/>
        </p:blipFill>
        <p:spPr bwMode="auto">
          <a:xfrm>
            <a:off x="366337" y="1604283"/>
            <a:ext cx="8755892" cy="370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nextphasemom.files.wordpress.com/2013/07/do-you-accept-the-challenge-pic-courtesy-of-memegenerator-n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374" y="4191000"/>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29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029200" y="1600200"/>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029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029200"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85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1371600" y="1905001"/>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1379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5" cstate="print"/>
          <a:srcRect/>
          <a:stretch>
            <a:fillRect/>
          </a:stretch>
        </p:blipFill>
        <p:spPr bwMode="auto">
          <a:xfrm>
            <a:off x="5943600" y="2266950"/>
            <a:ext cx="1219200" cy="552450"/>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6019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6019800" y="1676400"/>
            <a:ext cx="775855" cy="42672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5029200" y="3581400"/>
            <a:ext cx="355377" cy="533400"/>
          </a:xfrm>
          <a:prstGeom prst="rect">
            <a:avLst/>
          </a:prstGeom>
          <a:noFill/>
          <a:ln w="9525">
            <a:noFill/>
            <a:miter lim="800000"/>
            <a:headEnd/>
            <a:tailEnd/>
          </a:ln>
        </p:spPr>
      </p:pic>
      <p:pic>
        <p:nvPicPr>
          <p:cNvPr id="17" name="Picture 2"/>
          <p:cNvPicPr>
            <a:picLocks noChangeAspect="1" noChangeArrowheads="1"/>
          </p:cNvPicPr>
          <p:nvPr/>
        </p:nvPicPr>
        <p:blipFill>
          <a:blip r:embed="rId8" cstate="print"/>
          <a:srcRect/>
          <a:stretch>
            <a:fillRect/>
          </a:stretch>
        </p:blipFill>
        <p:spPr bwMode="auto">
          <a:xfrm>
            <a:off x="6019800"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5029200" y="4191000"/>
            <a:ext cx="355377" cy="533400"/>
          </a:xfrm>
          <a:prstGeom prst="rect">
            <a:avLst/>
          </a:prstGeom>
          <a:noFill/>
          <a:ln w="9525">
            <a:noFill/>
            <a:miter lim="800000"/>
            <a:headEnd/>
            <a:tailEnd/>
          </a:ln>
        </p:spPr>
      </p:pic>
      <p:cxnSp>
        <p:nvCxnSpPr>
          <p:cNvPr id="25" name="Straight Arrow Connector 24"/>
          <p:cNvCxnSpPr>
            <a:endCxn id="5" idx="1"/>
          </p:cNvCxnSpPr>
          <p:nvPr/>
        </p:nvCxnSpPr>
        <p:spPr>
          <a:xfrm flipV="1">
            <a:off x="1371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14600" y="33528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57" name="TextBox 56"/>
          <p:cNvSpPr txBox="1"/>
          <p:nvPr/>
        </p:nvSpPr>
        <p:spPr>
          <a:xfrm>
            <a:off x="3505200" y="3124200"/>
            <a:ext cx="450764" cy="461665"/>
          </a:xfrm>
          <a:prstGeom prst="rect">
            <a:avLst/>
          </a:prstGeom>
          <a:noFill/>
        </p:spPr>
        <p:txBody>
          <a:bodyPr wrap="none" rtlCol="0">
            <a:spAutoFit/>
          </a:bodyPr>
          <a:lstStyle/>
          <a:p>
            <a:r>
              <a:rPr lang="en-US" sz="2400" dirty="0" smtClean="0"/>
              <a:t>p</a:t>
            </a:r>
            <a:r>
              <a:rPr lang="en-US" sz="2400" baseline="-25000" dirty="0" smtClean="0"/>
              <a:t>4</a:t>
            </a:r>
            <a:endParaRPr lang="en-US" sz="2400" baseline="-25000" dirty="0"/>
          </a:p>
        </p:txBody>
      </p:sp>
      <p:sp>
        <p:nvSpPr>
          <p:cNvPr id="58" name="TextBox 57"/>
          <p:cNvSpPr txBox="1"/>
          <p:nvPr/>
        </p:nvSpPr>
        <p:spPr>
          <a:xfrm>
            <a:off x="4121236" y="2667000"/>
            <a:ext cx="450764" cy="461665"/>
          </a:xfrm>
          <a:prstGeom prst="rect">
            <a:avLst/>
          </a:prstGeom>
          <a:noFill/>
        </p:spPr>
        <p:txBody>
          <a:bodyPr wrap="none" rtlCol="0">
            <a:spAutoFit/>
          </a:bodyPr>
          <a:lstStyle/>
          <a:p>
            <a:r>
              <a:rPr lang="en-US" sz="2400" dirty="0" smtClean="0"/>
              <a:t>p</a:t>
            </a:r>
            <a:r>
              <a:rPr lang="en-US" sz="2400" baseline="-25000" dirty="0" smtClean="0"/>
              <a:t>3</a:t>
            </a:r>
            <a:endParaRPr lang="en-US" sz="2400" baseline="-25000" dirty="0"/>
          </a:p>
        </p:txBody>
      </p:sp>
      <p:sp>
        <p:nvSpPr>
          <p:cNvPr id="73" name="TextBox 72"/>
          <p:cNvSpPr txBox="1"/>
          <p:nvPr/>
        </p:nvSpPr>
        <p:spPr>
          <a:xfrm>
            <a:off x="3810000" y="2286000"/>
            <a:ext cx="450764" cy="461665"/>
          </a:xfrm>
          <a:prstGeom prst="rect">
            <a:avLst/>
          </a:prstGeom>
          <a:noFill/>
        </p:spPr>
        <p:txBody>
          <a:bodyPr wrap="none" rtlCol="0">
            <a:spAutoFit/>
          </a:bodyPr>
          <a:lstStyle/>
          <a:p>
            <a:r>
              <a:rPr lang="en-US" sz="2400" dirty="0" smtClean="0"/>
              <a:t>p</a:t>
            </a:r>
            <a:r>
              <a:rPr lang="en-US" sz="2400" baseline="-25000" dirty="0" smtClean="0"/>
              <a:t>2</a:t>
            </a:r>
            <a:endParaRPr lang="en-US" sz="2400" baseline="-25000" dirty="0"/>
          </a:p>
        </p:txBody>
      </p:sp>
      <p:sp>
        <p:nvSpPr>
          <p:cNvPr id="74" name="TextBox 73"/>
          <p:cNvSpPr txBox="1"/>
          <p:nvPr/>
        </p:nvSpPr>
        <p:spPr>
          <a:xfrm>
            <a:off x="3200400" y="1905000"/>
            <a:ext cx="450764" cy="461665"/>
          </a:xfrm>
          <a:prstGeom prst="rect">
            <a:avLst/>
          </a:prstGeom>
          <a:noFill/>
        </p:spPr>
        <p:txBody>
          <a:bodyPr wrap="none" rtlCol="0">
            <a:spAutoFit/>
          </a:bodyPr>
          <a:lstStyle/>
          <a:p>
            <a:r>
              <a:rPr lang="en-US" sz="2400" dirty="0" smtClean="0"/>
              <a:t>p</a:t>
            </a:r>
            <a:r>
              <a:rPr lang="en-US" sz="2400" baseline="-25000" dirty="0" smtClean="0"/>
              <a:t>1</a:t>
            </a:r>
            <a:endParaRPr lang="en-US" sz="2400" baseline="-25000" dirty="0"/>
          </a:p>
        </p:txBody>
      </p:sp>
      <p:sp>
        <p:nvSpPr>
          <p:cNvPr id="41" name="Slide Number Placeholder 42"/>
          <p:cNvSpPr>
            <a:spLocks noGrp="1"/>
          </p:cNvSpPr>
          <p:nvPr>
            <p:ph type="sldNum" sz="quarter" idx="12"/>
          </p:nvPr>
        </p:nvSpPr>
        <p:spPr>
          <a:xfrm>
            <a:off x="6553200" y="6356350"/>
            <a:ext cx="2133600" cy="365125"/>
          </a:xfrm>
        </p:spPr>
        <p:txBody>
          <a:bodyPr/>
          <a:lstStyle/>
          <a:p>
            <a:fld id="{FC398A72-17BE-493D-A14C-F3371BCE3542}" type="slidenum">
              <a:rPr lang="en-US" smtClean="0"/>
              <a:pPr/>
              <a:t>3</a:t>
            </a:fld>
            <a:endParaRPr lang="en-US" dirty="0"/>
          </a:p>
        </p:txBody>
      </p:sp>
      <p:sp>
        <p:nvSpPr>
          <p:cNvPr id="42" name="TextBox 41"/>
          <p:cNvSpPr txBox="1"/>
          <p:nvPr/>
        </p:nvSpPr>
        <p:spPr>
          <a:xfrm>
            <a:off x="685800" y="4504915"/>
            <a:ext cx="6172200" cy="646331"/>
          </a:xfrm>
          <a:prstGeom prst="rect">
            <a:avLst/>
          </a:prstGeom>
          <a:noFill/>
        </p:spPr>
        <p:txBody>
          <a:bodyPr wrap="square" rtlCol="0">
            <a:spAutoFit/>
          </a:bodyPr>
          <a:lstStyle/>
          <a:p>
            <a:r>
              <a:rPr lang="en-US" sz="3600" dirty="0" smtClean="0"/>
              <a:t>Competing Goals:</a:t>
            </a:r>
          </a:p>
        </p:txBody>
      </p:sp>
      <p:graphicFrame>
        <p:nvGraphicFramePr>
          <p:cNvPr id="43" name="Diagram 42"/>
          <p:cNvGraphicFramePr/>
          <p:nvPr>
            <p:extLst>
              <p:ext uri="{D42A27DB-BD31-4B8C-83A1-F6EECF244321}">
                <p14:modId xmlns:p14="http://schemas.microsoft.com/office/powerpoint/2010/main" val="2729286310"/>
              </p:ext>
            </p:extLst>
          </p:nvPr>
        </p:nvGraphicFramePr>
        <p:xfrm>
          <a:off x="2857500" y="5018314"/>
          <a:ext cx="3429000" cy="1600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AutoShape 2" descr="data:image/jpeg;base64,/9j/4AAQSkZJRgABAQAAAQABAAD/2wCEAAkGBxQTEhUUExIWFBUVFBgXFRcYFxgYHRwcGBMeIBwaGhgYHCkgGBolGxUVITEhJSktLi4uGB8zODMtNygtLi0BCgoKDg0OGxAQGzAkICYsLDQsLDcsNDAsLCwsLCwsLCwvLCw0LSwsLDQ0LzQsLCwsLCwsLCwsLCwsLCwsLCwsLP/AABEIAIQBfgMBIgACEQEDEQH/xAAcAAEAAwEBAQEBAAAAAAAAAAAABgcIBQQBAwL/xABIEAABAwICBgQJCgMIAgMAAAABAAIDBBEFEgYHEyExQVFhcYEUIjJykZKhorEjQlJTYoKTwdHSRFSyFTM0Q3ODwsNk4xYXJP/EABkBAQEBAQEBAAAAAAAAAAAAAAAEAwIBBf/EACgRAAICAgEEAgEEAwAAAAAAAAABAgMEERIUITFREyJBI3GRoTJhsf/aAAwDAQACEQMRAD8AvFERAEREAREQBERAEREAREQBERAEREAREQBERAEREAREQBERAEREAREQBERAEREAREQBERAEREAREQBERAEREAREQBERAERfCUB9RZd0h0nnqaiWXby5XPcWND3ANZfxWhoNhZtu+54lc7+1J/r5fxH/AKqtYr9krylvwazRZNGLVH8xN+K/9V9GMVH8zN+K/wDcnSP2OqXo1iiyg3G6kcKqcdk0g/5KU6N60a2mcBK/wmLm2Q+Nb7Mts1/OzLx4sl4Z6smL8mhkXL0bx6GtgbPA67TucDuc1w4tcORFx23BFwQuopmtdmUJ7CIi8PQiIgCIiAIiIAiIgCIiAIiIAiiesvFnU9H8m4sfK8RhzTYgWJcQeW5pF+tU74dL9bJ67v1VFWO5x3sntyFB60aORZx8Pl+uk/Ed+q+/2jN9dL+I/wDVa9G/Zn1a9GjUWc/7Sm+vl/Ef+q/alx6qjN2VMwP+o4jva4kHvC86N+x1a9GhkVbaJaxy5zYqzKL7mzDcL/bbwHnDd1DirJU1lcoPTKYWRmtoIiLg7CIiAIiIAiLj6X4maajmlabODbMPGznENabc7FwPcvUtvSPG9LbOwizw7HKom/hdR+NJ+5ezB8crDPCG1U5LpWNAdLI9pzPAsWucQRvVbxHrySrLW/BfaKH6YYc01NEc8zdvVbOUMqJ2AtFLK4DKx4DfGjabgA7u1cOrx6Sirat2Z74copoY3Pc75eOjjkiaC4nfJnkaTxJAvdTqG/BS5a8lmIovq62jaV0c0rpZIqmeNz3EknLKd9yeFiLDoUoXElp6PU9rYREXh6FwNPMR8Hw+qkBsRC5rT0Of4jfecF31WmvfEMlHFCDvmmuR0tjbc+86Nd1x5TSOLHqLZRYX1F39AsN8IxCljPDah7vNj8cg9RDLd6+o3pbPmRW3o79HqixB7GuOwjuL5XvdmHUQ1hAPevLimq7EYWlwibMBx2T8x9Vwa49gBWikUHUzLumgZCe0gkEEEEggixBHEEHgV8Vn698JZHUQTsaA6drxJbmY8tnHrs+1/shVgrYT5RTI7IcZaJ/qWxl0NeIb+JUtLSOWdjS5ru2we37yv9Zl1btJxOkt9bf0McT7AVeWsbSV1BRmWMNMjntjjzcA5wJuRzs1rjZSZEd2JL8lePLVe3+CUIsy12n2Iy3zVkgv9C0ftjAK5MuN1LvKqp3edNIfi5Fiy/LDyo+jWCLJbcSmG8Tyg9Uj/wBV1MN00r4DdlZMep7zIPVkuB3L14r/AAzxZUfRqBFXGgGs9lW5sFU1sU7tzHDyJD0b/IeeQuQeRuQFYzurippQcXplEZKS2j6iypV4/WPc4yVM+cuJcNq8AG+8BoNmgHkNwX5QY3UscHMqZmuBuCJH/rv7Cqelfsn6pejWCLmaMYiaikp5zbNLCxzrfSLRm9t101K1rsVIIvjnAC5NgN5KztrA05lq6p2wmkjp2eJGGPc0PAO+RwaRfMeF+At1ruutzekZ2WKC2zRSLJf9pTfXy/iP/VXZqUoKgU8lRPLI5sxAiY9znANYTd4DjuzE27G333C0so4R3s4rv5vSR49cVbeaCEHyGOeR1vdYexjvSq9Xf08rdrXzm9w1+zH+2A0+8HelcBX0x4wSILZcptnQwPBpauTZQtBdbMSTYNA5k9pHDepI7VjWW8qA9Wd/7F39T1DaKaYje94YOxjbn2v91WGprsmUZtRKaseMobZn7GtHKml3zQlrb2DwQ5vrN4dhsVylpGqp2yMcx7Q5jgWuaeBB5LO2I02ylljvfZyPZfpyPIv7FrRd8m9+TK+n4/B51dmrbFDPRNzG7onGInpDQC33XNF+pUmrW1OD/wDPOeW3t6I2/qF5lLdez3GeplgIqs0404qGVMkFO8Rsjs0uDWuc51gTvcDYAm27oPdDqjSGrf5VVOeyR7R6GkBTwxZSW9lE8qMXpI0Iizg6ulPGWQ9r3H81/cWKTt8meZvmyvHwK76N+zjq16NGIqVwXWDVwkbR23Zza+wdbqeBe/bdWxgONxVcQlhdccHNO5zT9Fw5H48lhZTKvyb13Rn4Okq/1wVuWCGIHfJIXHsjb+57fQrAVO62K3PWiMcIomj7ziXH2Fi9xo7sRzkS1WyFqT6tqLaV8XRGHSHuFh7z2+hRhWXqcov8RMfsxt7vGd8WehX3y41shpjuaLEqKRjyxz2hxjdnjJ+a7KW3HXlc4d688mDQOJLoWEmZs5uL/KsADX+cA1oB6l70Xytn1T8KakZHmyNDc7y91ubncXHrNgv3RF4AiIgCojXpiGeujiHCGEX6nSOufdbGr3WXNNsQ29fVS8jM5rfNYcjT6rAVTix3PZPky1DRxFZeoiizVk0p/wAqDKO2R43+hjh3qtF1dHtIqiieX00mQuFnAgODgOFw4cunjxVlkXKLSI65KMk2apX8TStY0uc4Na0XLiQAAOZJ4BZ7l1rYkRYSxt6xEz/ldRzGdI6qq/xFRJKPok2b25G2bfrspFiy/LK3kx/BIda2lbK6qaITeGBrmsd9JziM7h9nxWgebfmoUi/egopJpGxRML5HmzWjiT+Q5kncACSrIxUY6I5Sc5bJ3qRwoy15mt4tPGTf7cgytHq7Q9ynGujCKipp4G08LpcsxLg0XIuwgG3RvO/kpDoFou3D6VsVw6RxzzOHN5HAfZAAA7L8ypGoJ2/qckXwq1XxZQWHaoK+QAyGGEHiHPLnDuYC0+su1DqRd86uA82En2mT8lZtbpPRxHLJWQMcOLXSsB9F7rxO07w4fxsPc6/wXXzWvx/w8+GtFeVmpOQNJirGudbcHxFoP3mvdb0FVdXUb4ZHxSNyvjcWOHQWmx7R1rR0msTDWi5rGdwe72BpWf8ASvExU1lRO0WbJK4t80bmkjkSAD3raidjb5GF8IJfU5QJG8GxG8EbiOsHkVqTQzEnVNDTzP3vfE3Oelw3OPeQSstFak0JozDQUsZFiII8w63NufaSucrWke4vlmdtNaPY19VH0TvI7HuzN9jguKp5rro8mJl1v72GN/eLs+EYUDVFb3FMwsWptGh9TlXnwuIXuY3yMP4hcPde1TdVVqBq7wVUX0ZWSfiMy/8AUrE0hxiOkp5KiXyY23tzceDWjrJsO9fPtj+o0fQrf0TIHro0s2MPgcTvlJ23lI+bFwt2vII7A7pCo5ezGMSkqZ5J5Td8jszugdAHUAAB1ALxK+qvhHRBbPnLZ3tCtHXV9WyAXDPKlcPmxt495uGjrcFpeQsp4CQA2OGM2A3ANY3gOoAKLardFfAqQGRtp57Pl6Wi3ix/dB39bnL2ayK3Z4fL0yZYx993je7mUlkvksUV4K64/HBt+SkpZS5xc7ynEuPaTc+0r+URfSPml66AUmzw+nH0mbQ/7ji74OA7lIVReGabVkEbY2SgsaLNDmNdYcgDxsOtf1VaeV7xbb5R9hjG+21x6VBLFnKTfYvjkwUUtFt6S6QRUcRfIQXEHZx38Z56AOjpPJUHPKXuc9xu57i5x63G59pKVE7nuLnuc9x4ucS4ntJ3r+FTTSq0TW2uxhXfq4w8w0EeYWdITKfv+T7gYq10H0XdWSguBEDCDI76Vv8ALHSTz6B2hXg0W3DcFhl2L/BG+LW/8mUziOh9bPV1BbAQHTSOD3kNbZzyQQee63AFe+m1Vzn+8qImeaHP+OVWnUVLIxme9rG9LiGj0lct+ldEP4uDukafgVn1FrX1X9HfT1p/Z/2QwaqP/L3/AOj/AOxR7SrQiajZtc7ZY7gFwBaWk8LtJO4nde/EqzzpnQj+Kj9JPwCi+sDS6mmpHQwyiR8jmXsHWAa8OJuRb5oHeu67LnJb8fsc2V0qLa8/uVepdquxB0dc2MHxZmua4dbWlzT2jK4feKiKlmq6mz17D9XG9/sy/wDYqrtcHv0S1b5rXsupZ60krNtVzycQ6V1vNacrfdaFeuP1uxpppebInuHaG7vbZZ4AUuHHyynLl4R9V3atqLZUEXTJmkP3j4vuBqpOOIuIa3e5xDW9pNh7StHUVOI42Rt8ljGsHY1th8F3mS+qRziR+zZ+yIi+eXhERAEREBztIsQ8HpZ5vqonvHaGmw9NllELQWuvENnhpZffPKyPuBznu+Tt3rPyuxY/Vsiyn3SC9DaCUtDhFIWneHBjrHsNrFezRfDPCayngtcSStDvNBu/3A5apa0AAAWA3ABd3XfG0tHFVPNbZkdtK8mwjeT0Bp/RdCj0ZrJTaOknd17J4HrEWHpWqUWLy36Nlir2UHgeqKtlIM5ZTM53Ikf3NYcvpcFbeiehtNQNOxYTI4WfK/e93Vfg1vULBSFFjO6U/JtCqMPBHNN9LosOhD3jPI+4ijBsXEcSTyaLi56xzIVBaR6Y1laTtpnBh4RMJZGB0ZQfG7XEle/WpixqMSm33bCdiwdGTyu/Pn9nQokrKalGO35JLrW3peD+6anc9wZGxz3Hg1rS4nsaN5UlpdXmJSAFtG8A/SdGz2PeD7Fc+q/AYqaggkY0bSeJksj7eMc7Q4Nv9FodYDqvxJUvWU8lp6SNIYy1uTM1Yrq9r6eF88sIDGC7rSMcQL8bA7wostEa4cSEOGSNv40zmRNHa7M73Gu9izutqZucdsxuhGD0j1YTR7aeGH62VkfrvA/Naza2wsOAWdNUVBtcUhPKJr5T3Myj3ntWjFPlP7JFGKvq2VBr+ot1LMOmSN3eGub/AEvVQLQeumi2mGPda5hljkHe7IfZIVnxb4z3AwyVqZZOoisy1ssfKSAnvjeLex7l+OuPSvwmo8Gjd8jTuIdbg6XgT2N3tHWXdSg2GYlLTyCWCQxyNBAcLfOaQeItwJXlXXxL5OZz8v6fEKf6oNFfCqnbyNvDTkHfwdJxa3rDfKP3elQnDaF88rIYm5pJHBrR1nmegAXJPIArUGjGBsoqaOnj3hg8Z3Nzjvc49pv2bhyXGRZxjpeWd49fJ7f4Oqq21x1u6nhHMukd3DK3+p/oVkqk9ZtZtK945RMZGO4Zj7XkdynxY7s/Y3yZah+5FV9YwkgAEk8ABcnsAXxWTqdw4Ez1BHC0TD0bsz/jGvoWT4RciGuHOSiV2+leOMbx2tcPiF9jo5HeTG93Yxx+AWkEUnWP0VdJ/soOh0SrZfJpZB1vGzHv29imOA6r94dVyAj6uMmx855se4AdqstFnLKm/HY7jiwXnufjSUzImNZG0MY0Wa1osAq50z1hOD3Q0ZAykh81gbkcRGDusOGY93Spbp3iJgoZntNnEBjSOIL3Btx1gEnuVDgLvGqUvtI5ybXH6xP1qqh8js0j3SO+k5xcfSV6MOwmef8AuYXycrtabd7uA9K9uh2GNqayGKTyCSXDpDWF1u+wHYSr6hiaxoa1oa1osGgAADoAHBb3X/H2SMKaPk7tlIxaBV5/h7dskX5PXKxvBZqV4ZOzK5zcwsQ4EXtxHWFoZUxrTrhJXFoNxFG1h84kuP8AU0dy4pvnZLTO7qIwjtEQVlam6T/ESn7EY9rnfFirVXVqvo9nQMNt8r3yH1so91jV3lS1WcY0d2H461qzJQ5OcsrGdwOc/wBFu9U2rE1x1l5IIgfJY6QjzjYf0O9Krte40dVo8yZbsZINAaLa18Atua4yH7guPey+lXsqs1O0V5Z5iPJY2Nv3jd39DfSrTUmVLc9eirFjqG/YREUxSEREAREQFLa/MQvNTQA+RG6Vw892Vvf8m70qqlaes3QyvqcQkligMsRZGGEPjFgGAFpDnA3zZj3hRb/64xP+Td+JD+9fRqlGMEto+fbGUpt6O5qNw3aVz5iN0EJt1OkOUe6JFfCg2qXRaWhppNu0MlmkzFtwS1rW2aCWki9853H5wU5Ud8uU3orpjxgkERFkahERAZa00gLMQrA7j4VM7ufKXD3XArjK8daOrt9W/wAKpbbbKBJGSG7TKLBzXHcHgWG/cQBvFt9PVuBVMJIlppmEdMb7dxtY9y+nVZGUUfNtrkpMsPQfWsympmU9VDI8RDLG+PKTlHAOa5zbWG64PADd096p100gB2dPUOPLMI2D0h7iPQqcpsGqJDaOmmefsxPPwCn+imqGaUh9a7YM+raQ6Q9p3tYPSeoLOddS7s1hO19kRHTHSybEJRJLZrWAiONu8MB47z5TjYXPUNwXAVpaxNX0u3ibh9F8i2AAlpZcv2jr5i92ZzsuTefyUVbq6xM/wT/XiHxetIWQ4rT0Zzrny79yZ6gaDxqqcjgGRNPaS5w9kauNRPVno2+hohHLYSve6SQA3AJAAF+dmtbe2691LFBdLlNstqjxgkcjS6h29FUxDeXwSBvnZCW+0BZXBWvysn47Q7CpnhtbZzPYOxryAe8WPeqMR+UYZS8M8KIpDoJoy6vq2RbxG3x5nDkwHeAeTneSO0nkq20ltkkYuT0ix9SWiuRhrpW+NIC2AHkz5z+1xFh1D7StZfxDE1jQ1oDWtAa0DcAALAAdFl/a+XObnLbPqQiorSPjnWFzwHFZyxGr20skv1kjn+s4m3oK0DjcD308zI/7x0T2s5eMWEDfy3lUsNCK/wDlXevF+9U4jittslylJ6SRH1eWruh2VBDu3yAyn75uPdyjuVY0+gVc9waYCwE2L3Pjs0dJAcSbdAV3wxBjWtaLBoAA6gLBdZViaSTPMWtpttH9oiKEtCIiAiGtSMmgcR82SMnszW+LgqYWjsQo2TRPikF2PaWuHURyPI9apfSDQeqpnHLG6aO/ivjGY2+0wb2nut1q7FsilxZDlVtvkji4PiL6eaOZls0brgHgQRYg9RBI71Z0OtOmLfGhna7mAGOHcc4v3gKqjTPBsWPB6Mpv6LLq4RonV1DrMgc0c3yAsaO9wu77oK3trrl3kY1znHtEmGMa0rtIpoXNcRufLl8XrDGkgntPpVbySFxLnElziS4niSTck9ZKtzCdXcMEbnSDwibIcuYAMDsu6zDuO/m6/cq+boXX/wAq/wBaP9y4plUtqPY7tja9cu5wStF4NR7GCKL6uJjPVaASqn0c0FqzURGaHZxse17y5zDcNdfKA0kkm1lcixy5p6SZtiwa22ijdY1XtMQm6GZYx91gv7znKNqX4zoVXvqJninzB80jg4SRbw55IIBeDwI4heL/AOC4h/Kn8SL96qhOCiltfySzhNyb0/4LF1W0WzoWutYyve89l8o9jAe9S9eTCaMQwRRD/Ljaz1WgfkvWvmTlyk2fShHjFIIiLg7CIiAIiIAiIgCIiAIiIAiIgCIiAIiIAiIgCIiA5Wk+OR0VNJUScGDxW83OO5rR1k+gXPJZexGtfNLJNIbvke57j1uN93QOQHQplrZ0t8MqdlG68FOSG24Pfwc/rA8kd5+coKvoY9fGO35ZBkWcnpeEfWtJIABJJsAN5JPIDmVpHVtosKCkDXAbeWz5j123Mv0NBt2lx5qudTGie2m8Mlb8nC60QPzpPpdYZf1iPolXkssmzf1Rrj16XJhERSFQREQBERAEREAREQBERAEREAREQBERAEREAREQBERAEREAREQBERAEREAREQBERAEREAREQBERAFyNLaeeSjnjpSBM9mVhJy8SA6zuRy5rHpsuui9T09njWzPA1UYl9VH+K1frRapcQdI1sjWRsJGd+0a7KOZDRvJtwHtC0Ei36mZj00DyYTh0dPCyGJuWONoa0fmekk3JPMkr1oinNwiIgCIiAIiIAiIgCIiAIiIAiIgCIiAIiIAiIgCIiAIiIAiIgCIiAIiIAiIgCIiAIiIAiIgCIiAIiIAiIgCIiAIiIAiIgCIiAIiIAiIgCIiAIiIAiIgCIiAIiIAiIgCIiAIiIAiIgP/Z"/>
          <p:cNvSpPr>
            <a:spLocks noChangeAspect="1" noChangeArrowheads="1"/>
          </p:cNvSpPr>
          <p:nvPr/>
        </p:nvSpPr>
        <p:spPr bwMode="auto">
          <a:xfrm>
            <a:off x="155575" y="-1279525"/>
            <a:ext cx="775335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4" descr="data:image/jpeg;base64,/9j/4AAQSkZJRgABAQAAAQABAAD/2wCEAAkGBxQTEhUUExIWFBUVFBgXFRcYFxgYHRwcGBMeIBwaGhgYHCkgGBolGxUVITEhJSktLi4uGB8zODMtNygtLi0BCgoKDg0OGxAQGzAkICYsLDQsLDcsNDAsLCwsLCwsLCwvLCw0LSwsLDQ0LzQsLCwsLCwsLCwsLCwsLCwsLCwsLP/AABEIAIQBfgMBIgACEQEDEQH/xAAcAAEAAwEBAQEBAAAAAAAAAAAABgcIBQQBAwL/xABIEAABAwICBgQJCgMIAgMAAAABAAIDBBEFEgYHEyExQVFhcYEUIjJykZKhorEjQlJTYoKTwdHSRFSyFTM0Q3ODwsNk4xYXJP/EABkBAQEBAQEBAAAAAAAAAAAAAAAEAwIBBf/EACgRAAICAgEEAgEEAwAAAAAAAAABAgMEERIUITFREyJBI3GRoTJhsf/aAAwDAQACEQMRAD8AvFERAEREAREQBERAEREAREQBERAEREAREQBERAEREAREQBERAEREAREQBERAEREAREQBERAEREAREQBERAEREAREQBERAERfCUB9RZd0h0nnqaiWXby5XPcWND3ANZfxWhoNhZtu+54lc7+1J/r5fxH/AKqtYr9krylvwazRZNGLVH8xN+K/9V9GMVH8zN+K/wDcnSP2OqXo1iiyg3G6kcKqcdk0g/5KU6N60a2mcBK/wmLm2Q+Nb7Mts1/OzLx4sl4Z6smL8mhkXL0bx6GtgbPA67TucDuc1w4tcORFx23BFwQuopmtdmUJ7CIi8PQiIgCIiAIiIAiIgCIiAIiIAiiesvFnU9H8m4sfK8RhzTYgWJcQeW5pF+tU74dL9bJ67v1VFWO5x3sntyFB60aORZx8Pl+uk/Ed+q+/2jN9dL+I/wDVa9G/Zn1a9GjUWc/7Sm+vl/Ef+q/alx6qjN2VMwP+o4jva4kHvC86N+x1a9GhkVbaJaxy5zYqzKL7mzDcL/bbwHnDd1DirJU1lcoPTKYWRmtoIiLg7CIiAIiIAiLj6X4maajmlabODbMPGznENabc7FwPcvUtvSPG9LbOwizw7HKom/hdR+NJ+5ezB8crDPCG1U5LpWNAdLI9pzPAsWucQRvVbxHrySrLW/BfaKH6YYc01NEc8zdvVbOUMqJ2AtFLK4DKx4DfGjabgA7u1cOrx6Sirat2Z74copoY3Pc75eOjjkiaC4nfJnkaTxJAvdTqG/BS5a8lmIovq62jaV0c0rpZIqmeNz3EknLKd9yeFiLDoUoXElp6PU9rYREXh6FwNPMR8Hw+qkBsRC5rT0Of4jfecF31WmvfEMlHFCDvmmuR0tjbc+86Nd1x5TSOLHqLZRYX1F39AsN8IxCljPDah7vNj8cg9RDLd6+o3pbPmRW3o79HqixB7GuOwjuL5XvdmHUQ1hAPevLimq7EYWlwibMBx2T8x9Vwa49gBWikUHUzLumgZCe0gkEEEEggixBHEEHgV8Vn698JZHUQTsaA6drxJbmY8tnHrs+1/shVgrYT5RTI7IcZaJ/qWxl0NeIb+JUtLSOWdjS5ru2we37yv9Zl1btJxOkt9bf0McT7AVeWsbSV1BRmWMNMjntjjzcA5wJuRzs1rjZSZEd2JL8lePLVe3+CUIsy12n2Iy3zVkgv9C0ftjAK5MuN1LvKqp3edNIfi5Fiy/LDyo+jWCLJbcSmG8Tyg9Uj/wBV1MN00r4DdlZMep7zIPVkuB3L14r/AAzxZUfRqBFXGgGs9lW5sFU1sU7tzHDyJD0b/IeeQuQeRuQFYzurippQcXplEZKS2j6iypV4/WPc4yVM+cuJcNq8AG+8BoNmgHkNwX5QY3UscHMqZmuBuCJH/rv7Cqelfsn6pejWCLmaMYiaikp5zbNLCxzrfSLRm9t101K1rsVIIvjnAC5NgN5KztrA05lq6p2wmkjp2eJGGPc0PAO+RwaRfMeF+At1ruutzekZ2WKC2zRSLJf9pTfXy/iP/VXZqUoKgU8lRPLI5sxAiY9znANYTd4DjuzE27G333C0so4R3s4rv5vSR49cVbeaCEHyGOeR1vdYexjvSq9Xf08rdrXzm9w1+zH+2A0+8HelcBX0x4wSILZcptnQwPBpauTZQtBdbMSTYNA5k9pHDepI7VjWW8qA9Wd/7F39T1DaKaYje94YOxjbn2v91WGprsmUZtRKaseMobZn7GtHKml3zQlrb2DwQ5vrN4dhsVylpGqp2yMcx7Q5jgWuaeBB5LO2I02ylljvfZyPZfpyPIv7FrRd8m9+TK+n4/B51dmrbFDPRNzG7onGInpDQC33XNF+pUmrW1OD/wDPOeW3t6I2/qF5lLdez3GeplgIqs0404qGVMkFO8Rsjs0uDWuc51gTvcDYAm27oPdDqjSGrf5VVOeyR7R6GkBTwxZSW9lE8qMXpI0Iizg6ulPGWQ9r3H81/cWKTt8meZvmyvHwK76N+zjq16NGIqVwXWDVwkbR23Zza+wdbqeBe/bdWxgONxVcQlhdccHNO5zT9Fw5H48lhZTKvyb13Rn4Okq/1wVuWCGIHfJIXHsjb+57fQrAVO62K3PWiMcIomj7ziXH2Fi9xo7sRzkS1WyFqT6tqLaV8XRGHSHuFh7z2+hRhWXqcov8RMfsxt7vGd8WehX3y41shpjuaLEqKRjyxz2hxjdnjJ+a7KW3HXlc4d688mDQOJLoWEmZs5uL/KsADX+cA1oB6l70Xytn1T8KakZHmyNDc7y91ubncXHrNgv3RF4AiIgCojXpiGeujiHCGEX6nSOufdbGr3WXNNsQ29fVS8jM5rfNYcjT6rAVTix3PZPky1DRxFZeoiizVk0p/wAqDKO2R43+hjh3qtF1dHtIqiieX00mQuFnAgODgOFw4cunjxVlkXKLSI65KMk2apX8TStY0uc4Na0XLiQAAOZJ4BZ7l1rYkRYSxt6xEz/ldRzGdI6qq/xFRJKPok2b25G2bfrspFiy/LK3kx/BIda2lbK6qaITeGBrmsd9JziM7h9nxWgebfmoUi/egopJpGxRML5HmzWjiT+Q5kncACSrIxUY6I5Sc5bJ3qRwoy15mt4tPGTf7cgytHq7Q9ynGujCKipp4G08LpcsxLg0XIuwgG3RvO/kpDoFou3D6VsVw6RxzzOHN5HAfZAAA7L8ypGoJ2/qckXwq1XxZQWHaoK+QAyGGEHiHPLnDuYC0+su1DqRd86uA82En2mT8lZtbpPRxHLJWQMcOLXSsB9F7rxO07w4fxsPc6/wXXzWvx/w8+GtFeVmpOQNJirGudbcHxFoP3mvdb0FVdXUb4ZHxSNyvjcWOHQWmx7R1rR0msTDWi5rGdwe72BpWf8ASvExU1lRO0WbJK4t80bmkjkSAD3raidjb5GF8IJfU5QJG8GxG8EbiOsHkVqTQzEnVNDTzP3vfE3Oelw3OPeQSstFak0JozDQUsZFiII8w63NufaSucrWke4vlmdtNaPY19VH0TvI7HuzN9jguKp5rro8mJl1v72GN/eLs+EYUDVFb3FMwsWptGh9TlXnwuIXuY3yMP4hcPde1TdVVqBq7wVUX0ZWSfiMy/8AUrE0hxiOkp5KiXyY23tzceDWjrJsO9fPtj+o0fQrf0TIHro0s2MPgcTvlJ23lI+bFwt2vII7A7pCo5ezGMSkqZ5J5Td8jszugdAHUAAB1ALxK+qvhHRBbPnLZ3tCtHXV9WyAXDPKlcPmxt495uGjrcFpeQsp4CQA2OGM2A3ANY3gOoAKLardFfAqQGRtp57Pl6Wi3ix/dB39bnL2ayK3Z4fL0yZYx993je7mUlkvksUV4K64/HBt+SkpZS5xc7ynEuPaTc+0r+URfSPml66AUmzw+nH0mbQ/7ji74OA7lIVReGabVkEbY2SgsaLNDmNdYcgDxsOtf1VaeV7xbb5R9hjG+21x6VBLFnKTfYvjkwUUtFt6S6QRUcRfIQXEHZx38Z56AOjpPJUHPKXuc9xu57i5x63G59pKVE7nuLnuc9x4ucS4ntJ3r+FTTSq0TW2uxhXfq4w8w0EeYWdITKfv+T7gYq10H0XdWSguBEDCDI76Vv8ALHSTz6B2hXg0W3DcFhl2L/BG+LW/8mUziOh9bPV1BbAQHTSOD3kNbZzyQQee63AFe+m1Vzn+8qImeaHP+OVWnUVLIxme9rG9LiGj0lct+ldEP4uDukafgVn1FrX1X9HfT1p/Z/2QwaqP/L3/AOj/AOxR7SrQiajZtc7ZY7gFwBaWk8LtJO4nde/EqzzpnQj+Kj9JPwCi+sDS6mmpHQwyiR8jmXsHWAa8OJuRb5oHeu67LnJb8fsc2V0qLa8/uVepdquxB0dc2MHxZmua4dbWlzT2jK4feKiKlmq6mz17D9XG9/sy/wDYqrtcHv0S1b5rXsupZ60krNtVzycQ6V1vNacrfdaFeuP1uxpppebInuHaG7vbZZ4AUuHHyynLl4R9V3atqLZUEXTJmkP3j4vuBqpOOIuIa3e5xDW9pNh7StHUVOI42Rt8ljGsHY1th8F3mS+qRziR+zZ+yIi+eXhERAEREBztIsQ8HpZ5vqonvHaGmw9NllELQWuvENnhpZffPKyPuBznu+Tt3rPyuxY/Vsiyn3SC9DaCUtDhFIWneHBjrHsNrFezRfDPCayngtcSStDvNBu/3A5apa0AAAWA3ABd3XfG0tHFVPNbZkdtK8mwjeT0Bp/RdCj0ZrJTaOknd17J4HrEWHpWqUWLy36Nlir2UHgeqKtlIM5ZTM53Ikf3NYcvpcFbeiehtNQNOxYTI4WfK/e93Vfg1vULBSFFjO6U/JtCqMPBHNN9LosOhD3jPI+4ijBsXEcSTyaLi56xzIVBaR6Y1laTtpnBh4RMJZGB0ZQfG7XEle/WpixqMSm33bCdiwdGTyu/Pn9nQokrKalGO35JLrW3peD+6anc9wZGxz3Hg1rS4nsaN5UlpdXmJSAFtG8A/SdGz2PeD7Fc+q/AYqaggkY0bSeJksj7eMc7Q4Nv9FodYDqvxJUvWU8lp6SNIYy1uTM1Yrq9r6eF88sIDGC7rSMcQL8bA7wostEa4cSEOGSNv40zmRNHa7M73Gu9izutqZucdsxuhGD0j1YTR7aeGH62VkfrvA/Naza2wsOAWdNUVBtcUhPKJr5T3Myj3ntWjFPlP7JFGKvq2VBr+ot1LMOmSN3eGub/AEvVQLQeumi2mGPda5hljkHe7IfZIVnxb4z3AwyVqZZOoisy1ssfKSAnvjeLex7l+OuPSvwmo8Gjd8jTuIdbg6XgT2N3tHWXdSg2GYlLTyCWCQxyNBAcLfOaQeItwJXlXXxL5OZz8v6fEKf6oNFfCqnbyNvDTkHfwdJxa3rDfKP3elQnDaF88rIYm5pJHBrR1nmegAXJPIArUGjGBsoqaOnj3hg8Z3Nzjvc49pv2bhyXGRZxjpeWd49fJ7f4Oqq21x1u6nhHMukd3DK3+p/oVkqk9ZtZtK945RMZGO4Zj7XkdynxY7s/Y3yZah+5FV9YwkgAEk8ABcnsAXxWTqdw4Ez1BHC0TD0bsz/jGvoWT4RciGuHOSiV2+leOMbx2tcPiF9jo5HeTG93Yxx+AWkEUnWP0VdJ/soOh0SrZfJpZB1vGzHv29imOA6r94dVyAj6uMmx855se4AdqstFnLKm/HY7jiwXnufjSUzImNZG0MY0Wa1osAq50z1hOD3Q0ZAykh81gbkcRGDusOGY93Spbp3iJgoZntNnEBjSOIL3Btx1gEnuVDgLvGqUvtI5ybXH6xP1qqh8js0j3SO+k5xcfSV6MOwmef8AuYXycrtabd7uA9K9uh2GNqayGKTyCSXDpDWF1u+wHYSr6hiaxoa1oa1osGgAADoAHBb3X/H2SMKaPk7tlIxaBV5/h7dskX5PXKxvBZqV4ZOzK5zcwsQ4EXtxHWFoZUxrTrhJXFoNxFG1h84kuP8AU0dy4pvnZLTO7qIwjtEQVlam6T/ESn7EY9rnfFirVXVqvo9nQMNt8r3yH1so91jV3lS1WcY0d2H461qzJQ5OcsrGdwOc/wBFu9U2rE1x1l5IIgfJY6QjzjYf0O9Krte40dVo8yZbsZINAaLa18Atua4yH7guPey+lXsqs1O0V5Z5iPJY2Nv3jd39DfSrTUmVLc9eirFjqG/YREUxSEREAREQFLa/MQvNTQA+RG6Vw892Vvf8m70qqlaes3QyvqcQkligMsRZGGEPjFgGAFpDnA3zZj3hRb/64xP+Td+JD+9fRqlGMEto+fbGUpt6O5qNw3aVz5iN0EJt1OkOUe6JFfCg2qXRaWhppNu0MlmkzFtwS1rW2aCWki9853H5wU5Ud8uU3orpjxgkERFkahERAZa00gLMQrA7j4VM7ufKXD3XArjK8daOrt9W/wAKpbbbKBJGSG7TKLBzXHcHgWG/cQBvFt9PVuBVMJIlppmEdMb7dxtY9y+nVZGUUfNtrkpMsPQfWsympmU9VDI8RDLG+PKTlHAOa5zbWG64PADd096p100gB2dPUOPLMI2D0h7iPQqcpsGqJDaOmmefsxPPwCn+imqGaUh9a7YM+raQ6Q9p3tYPSeoLOddS7s1hO19kRHTHSybEJRJLZrWAiONu8MB47z5TjYXPUNwXAVpaxNX0u3ibh9F8i2AAlpZcv2jr5i92ZzsuTefyUVbq6xM/wT/XiHxetIWQ4rT0Zzrny79yZ6gaDxqqcjgGRNPaS5w9kauNRPVno2+hohHLYSve6SQA3AJAAF+dmtbe2691LFBdLlNstqjxgkcjS6h29FUxDeXwSBvnZCW+0BZXBWvysn47Q7CpnhtbZzPYOxryAe8WPeqMR+UYZS8M8KIpDoJoy6vq2RbxG3x5nDkwHeAeTneSO0nkq20ltkkYuT0ix9SWiuRhrpW+NIC2AHkz5z+1xFh1D7StZfxDE1jQ1oDWtAa0DcAALAAdFl/a+XObnLbPqQiorSPjnWFzwHFZyxGr20skv1kjn+s4m3oK0DjcD308zI/7x0T2s5eMWEDfy3lUsNCK/wDlXevF+9U4jittslylJ6SRH1eWruh2VBDu3yAyn75uPdyjuVY0+gVc9waYCwE2L3Pjs0dJAcSbdAV3wxBjWtaLBoAA6gLBdZViaSTPMWtpttH9oiKEtCIiAiGtSMmgcR82SMnszW+LgqYWjsQo2TRPikF2PaWuHURyPI9apfSDQeqpnHLG6aO/ivjGY2+0wb2nut1q7FsilxZDlVtvkji4PiL6eaOZls0brgHgQRYg9RBI71Z0OtOmLfGhna7mAGOHcc4v3gKqjTPBsWPB6Mpv6LLq4RonV1DrMgc0c3yAsaO9wu77oK3trrl3kY1znHtEmGMa0rtIpoXNcRufLl8XrDGkgntPpVbySFxLnElziS4niSTck9ZKtzCdXcMEbnSDwibIcuYAMDsu6zDuO/m6/cq+boXX/wAq/wBaP9y4plUtqPY7tja9cu5wStF4NR7GCKL6uJjPVaASqn0c0FqzURGaHZxse17y5zDcNdfKA0kkm1lcixy5p6SZtiwa22ijdY1XtMQm6GZYx91gv7znKNqX4zoVXvqJninzB80jg4SRbw55IIBeDwI4heL/AOC4h/Kn8SL96qhOCiltfySzhNyb0/4LF1W0WzoWutYyve89l8o9jAe9S9eTCaMQwRRD/Ljaz1WgfkvWvmTlyk2fShHjFIIiLg7CIiAIiIAiIgCIiAIiIAiIgCIiAIiIAiIgCIiA5Wk+OR0VNJUScGDxW83OO5rR1k+gXPJZexGtfNLJNIbvke57j1uN93QOQHQplrZ0t8MqdlG68FOSG24Pfwc/rA8kd5+coKvoY9fGO35ZBkWcnpeEfWtJIABJJsAN5JPIDmVpHVtosKCkDXAbeWz5j123Mv0NBt2lx5qudTGie2m8Mlb8nC60QPzpPpdYZf1iPolXkssmzf1Rrj16XJhERSFQREQBERAEREAREQBERAEREAREQBERAEREAREQBERAEREAREQBERAEREAREQBERAEREAREQBERAFyNLaeeSjnjpSBM9mVhJy8SA6zuRy5rHpsuui9T09njWzPA1UYl9VH+K1frRapcQdI1sjWRsJGd+0a7KOZDRvJtwHtC0Ei36mZj00DyYTh0dPCyGJuWONoa0fmekk3JPMkr1oinNwiIgCIiAIiIAiIgCIiAIiIAiIgCIiAIiIAiIgCIiAIiIAiIgCIiAIiIAiIgCIiAIiIAiIgCIiAIiIAiIgCIiAIiIAiIgCIiAIiIAiIgCIiAIiIAiIgCIiAIiIAiIgCIiAIiIAiIgP/Z"/>
          <p:cNvSpPr>
            <a:spLocks noChangeAspect="1" noChangeArrowheads="1"/>
          </p:cNvSpPr>
          <p:nvPr/>
        </p:nvSpPr>
        <p:spPr bwMode="auto">
          <a:xfrm>
            <a:off x="307975" y="-1127125"/>
            <a:ext cx="775335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techonomy.com/wp-content/uploads/2013/06/paypal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1248" y="4211444"/>
            <a:ext cx="1700251" cy="58694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artexponewyork.com/wp-content/uploads/2012/02/citibank-logo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9800" y="2209801"/>
            <a:ext cx="1815552" cy="45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2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2" grpId="1"/>
      <p:bldGraphic spid="43" grpId="0">
        <p:bldAsOne/>
      </p:bldGraphic>
      <p:bldGraphic spid="43"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Security </a:t>
            </a:r>
            <a:r>
              <a:rPr lang="en-US" dirty="0" smtClean="0"/>
              <a:t>Game</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029200" y="1600200"/>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029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029200"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85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1371600" y="1905001"/>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1379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5" cstate="print"/>
          <a:srcRect/>
          <a:stretch>
            <a:fillRect/>
          </a:stretch>
        </p:blipFill>
        <p:spPr bwMode="auto">
          <a:xfrm>
            <a:off x="6019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6" cstate="print"/>
          <a:srcRect/>
          <a:stretch>
            <a:fillRect/>
          </a:stretch>
        </p:blipFill>
        <p:spPr bwMode="auto">
          <a:xfrm>
            <a:off x="6019800" y="1676400"/>
            <a:ext cx="775855" cy="426720"/>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685800" y="4343400"/>
            <a:ext cx="731308" cy="121920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5029200" y="3581400"/>
            <a:ext cx="355377" cy="533400"/>
          </a:xfrm>
          <a:prstGeom prst="rect">
            <a:avLst/>
          </a:prstGeom>
          <a:noFill/>
          <a:ln w="9525">
            <a:noFill/>
            <a:miter lim="800000"/>
            <a:headEnd/>
            <a:tailEnd/>
          </a:ln>
        </p:spPr>
      </p:pic>
      <p:pic>
        <p:nvPicPr>
          <p:cNvPr id="16" name="Picture 4"/>
          <p:cNvPicPr>
            <a:picLocks noChangeAspect="1" noChangeArrowheads="1"/>
          </p:cNvPicPr>
          <p:nvPr/>
        </p:nvPicPr>
        <p:blipFill>
          <a:blip r:embed="rId8" cstate="print"/>
          <a:srcRect/>
          <a:stretch>
            <a:fillRect/>
          </a:stretch>
        </p:blipFill>
        <p:spPr bwMode="auto">
          <a:xfrm>
            <a:off x="6629401" y="3657600"/>
            <a:ext cx="533400" cy="392049"/>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6019800"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5029200" y="4191000"/>
            <a:ext cx="355377" cy="533400"/>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srcRect/>
          <a:stretch>
            <a:fillRect/>
          </a:stretch>
        </p:blipFill>
        <p:spPr bwMode="auto">
          <a:xfrm>
            <a:off x="5410200" y="4191000"/>
            <a:ext cx="274241" cy="457200"/>
          </a:xfrm>
          <a:prstGeom prst="rect">
            <a:avLst/>
          </a:prstGeom>
          <a:noFill/>
          <a:ln w="9525">
            <a:noFill/>
            <a:miter lim="800000"/>
            <a:headEnd/>
            <a:tailEnd/>
          </a:ln>
        </p:spPr>
      </p:pic>
      <p:sp>
        <p:nvSpPr>
          <p:cNvPr id="20" name="TextBox 19"/>
          <p:cNvSpPr txBox="1"/>
          <p:nvPr/>
        </p:nvSpPr>
        <p:spPr>
          <a:xfrm>
            <a:off x="5791200" y="4191000"/>
            <a:ext cx="3810000" cy="461665"/>
          </a:xfrm>
          <a:prstGeom prst="rect">
            <a:avLst/>
          </a:prstGeom>
          <a:noFill/>
        </p:spPr>
        <p:txBody>
          <a:bodyPr wrap="square" rtlCol="0">
            <a:spAutoFit/>
          </a:bodyPr>
          <a:lstStyle/>
          <a:p>
            <a:r>
              <a:rPr lang="en-US" sz="2400" dirty="0" smtClean="0"/>
              <a:t>PayPaul.com</a:t>
            </a:r>
            <a:endParaRPr lang="en-US" sz="2400" dirty="0"/>
          </a:p>
        </p:txBody>
      </p:sp>
      <p:cxnSp>
        <p:nvCxnSpPr>
          <p:cNvPr id="21" name="Straight Arrow Connector 20"/>
          <p:cNvCxnSpPr>
            <a:endCxn id="18" idx="1"/>
          </p:cNvCxnSpPr>
          <p:nvPr/>
        </p:nvCxnSpPr>
        <p:spPr>
          <a:xfrm flipV="1">
            <a:off x="1447800" y="4457700"/>
            <a:ext cx="3581400" cy="4953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10" cstate="print"/>
          <a:srcRect/>
          <a:stretch>
            <a:fillRect/>
          </a:stretch>
        </p:blipFill>
        <p:spPr bwMode="auto">
          <a:xfrm>
            <a:off x="2286000" y="5181600"/>
            <a:ext cx="990600" cy="838200"/>
          </a:xfrm>
          <a:prstGeom prst="rect">
            <a:avLst/>
          </a:prstGeom>
          <a:noFill/>
          <a:ln w="9525">
            <a:noFill/>
            <a:miter lim="800000"/>
            <a:headEnd/>
            <a:tailEnd/>
          </a:ln>
        </p:spPr>
      </p:pic>
      <p:cxnSp>
        <p:nvCxnSpPr>
          <p:cNvPr id="23" name="Straight Arrow Connector 22"/>
          <p:cNvCxnSpPr/>
          <p:nvPr/>
        </p:nvCxnSpPr>
        <p:spPr>
          <a:xfrm>
            <a:off x="1524000" y="5029200"/>
            <a:ext cx="685800" cy="4572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
          </p:cNvCxnSpPr>
          <p:nvPr/>
        </p:nvCxnSpPr>
        <p:spPr>
          <a:xfrm flipH="1">
            <a:off x="1447800" y="3848100"/>
            <a:ext cx="3581400" cy="7239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1"/>
          </p:cNvCxnSpPr>
          <p:nvPr/>
        </p:nvCxnSpPr>
        <p:spPr>
          <a:xfrm flipV="1">
            <a:off x="1371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1"/>
          <p:cNvPicPr>
            <a:picLocks noChangeAspect="1" noChangeArrowheads="1"/>
          </p:cNvPicPr>
          <p:nvPr/>
        </p:nvPicPr>
        <p:blipFill>
          <a:blip r:embed="rId11" cstate="print"/>
          <a:srcRect/>
          <a:stretch>
            <a:fillRect/>
          </a:stretch>
        </p:blipFill>
        <p:spPr bwMode="auto">
          <a:xfrm>
            <a:off x="3810000" y="5181600"/>
            <a:ext cx="469106" cy="609600"/>
          </a:xfrm>
          <a:prstGeom prst="rect">
            <a:avLst/>
          </a:prstGeom>
          <a:noFill/>
          <a:ln w="9525">
            <a:noFill/>
            <a:miter lim="800000"/>
            <a:headEnd/>
            <a:tailEnd/>
          </a:ln>
        </p:spPr>
      </p:pic>
      <p:sp>
        <p:nvSpPr>
          <p:cNvPr id="28" name="TextBox 27"/>
          <p:cNvSpPr txBox="1"/>
          <p:nvPr/>
        </p:nvSpPr>
        <p:spPr>
          <a:xfrm>
            <a:off x="3207809" y="4953000"/>
            <a:ext cx="1135591" cy="1107996"/>
          </a:xfrm>
          <a:prstGeom prst="rect">
            <a:avLst/>
          </a:prstGeom>
          <a:noFill/>
        </p:spPr>
        <p:txBody>
          <a:bodyPr wrap="square" rtlCol="0">
            <a:spAutoFit/>
          </a:bodyPr>
          <a:lstStyle/>
          <a:p>
            <a:r>
              <a:rPr lang="en-US" sz="6600" dirty="0" smtClean="0"/>
              <a:t>+</a:t>
            </a:r>
            <a:endParaRPr lang="en-US" sz="6600" dirty="0"/>
          </a:p>
        </p:txBody>
      </p:sp>
      <p:sp>
        <p:nvSpPr>
          <p:cNvPr id="29" name="Smiley Face 28"/>
          <p:cNvSpPr/>
          <p:nvPr/>
        </p:nvSpPr>
        <p:spPr>
          <a:xfrm>
            <a:off x="5486400" y="36576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40922" y="4719935"/>
            <a:ext cx="2326278" cy="461665"/>
          </a:xfrm>
          <a:prstGeom prst="rect">
            <a:avLst/>
          </a:prstGeom>
          <a:noFill/>
        </p:spPr>
        <p:txBody>
          <a:bodyPr wrap="none" rtlCol="0">
            <a:spAutoFit/>
          </a:bodyPr>
          <a:lstStyle/>
          <a:p>
            <a:r>
              <a:rPr lang="en-US" sz="2400" dirty="0" smtClean="0"/>
              <a:t>q</a:t>
            </a:r>
            <a:r>
              <a:rPr lang="en-US" sz="2400" baseline="-25000" dirty="0" smtClean="0"/>
              <a:t>$1,000,000</a:t>
            </a:r>
            <a:r>
              <a:rPr lang="en-US" sz="2400" dirty="0" smtClean="0"/>
              <a:t> guesses</a:t>
            </a:r>
            <a:endParaRPr lang="en-US" sz="2400" dirty="0"/>
          </a:p>
        </p:txBody>
      </p:sp>
      <p:sp>
        <p:nvSpPr>
          <p:cNvPr id="31" name="Smiley Face 30"/>
          <p:cNvSpPr/>
          <p:nvPr/>
        </p:nvSpPr>
        <p:spPr>
          <a:xfrm>
            <a:off x="5486400" y="29718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5486400" y="2286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5486400" y="16764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514600" y="33528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35" name="TextBox 34"/>
          <p:cNvSpPr txBox="1"/>
          <p:nvPr/>
        </p:nvSpPr>
        <p:spPr>
          <a:xfrm>
            <a:off x="2286000" y="3962400"/>
            <a:ext cx="1471365" cy="430887"/>
          </a:xfrm>
          <a:prstGeom prst="rect">
            <a:avLst/>
          </a:prstGeom>
          <a:noFill/>
        </p:spPr>
        <p:txBody>
          <a:bodyPr wrap="none" rtlCol="0">
            <a:spAutoFit/>
          </a:bodyPr>
          <a:lstStyle/>
          <a:p>
            <a:r>
              <a:rPr lang="en-US" sz="2200" dirty="0" smtClean="0"/>
              <a:t>BCRYPT(p</a:t>
            </a:r>
            <a:r>
              <a:rPr lang="en-US" sz="2200" baseline="-25000" dirty="0" smtClean="0"/>
              <a:t>4</a:t>
            </a:r>
            <a:r>
              <a:rPr lang="en-US" sz="2200" dirty="0" smtClean="0"/>
              <a:t>)</a:t>
            </a:r>
            <a:endParaRPr lang="en-US" sz="2200" baseline="-25000" dirty="0"/>
          </a:p>
        </p:txBody>
      </p:sp>
      <p:sp>
        <p:nvSpPr>
          <p:cNvPr id="47" name="TextBox 46"/>
          <p:cNvSpPr txBox="1"/>
          <p:nvPr/>
        </p:nvSpPr>
        <p:spPr>
          <a:xfrm>
            <a:off x="3733800" y="42672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57" name="TextBox 56"/>
          <p:cNvSpPr txBox="1"/>
          <p:nvPr/>
        </p:nvSpPr>
        <p:spPr>
          <a:xfrm>
            <a:off x="3505200" y="3124200"/>
            <a:ext cx="450764" cy="461665"/>
          </a:xfrm>
          <a:prstGeom prst="rect">
            <a:avLst/>
          </a:prstGeom>
          <a:noFill/>
        </p:spPr>
        <p:txBody>
          <a:bodyPr wrap="none" rtlCol="0">
            <a:spAutoFit/>
          </a:bodyPr>
          <a:lstStyle/>
          <a:p>
            <a:r>
              <a:rPr lang="en-US" sz="2400" dirty="0" smtClean="0"/>
              <a:t>p</a:t>
            </a:r>
            <a:r>
              <a:rPr lang="en-US" sz="2400" baseline="-25000" dirty="0" smtClean="0"/>
              <a:t>4</a:t>
            </a:r>
            <a:endParaRPr lang="en-US" sz="2400" baseline="-25000" dirty="0"/>
          </a:p>
        </p:txBody>
      </p:sp>
      <p:sp>
        <p:nvSpPr>
          <p:cNvPr id="58" name="TextBox 57"/>
          <p:cNvSpPr txBox="1"/>
          <p:nvPr/>
        </p:nvSpPr>
        <p:spPr>
          <a:xfrm>
            <a:off x="4121236" y="2667000"/>
            <a:ext cx="450764" cy="461665"/>
          </a:xfrm>
          <a:prstGeom prst="rect">
            <a:avLst/>
          </a:prstGeom>
          <a:noFill/>
        </p:spPr>
        <p:txBody>
          <a:bodyPr wrap="none" rtlCol="0">
            <a:spAutoFit/>
          </a:bodyPr>
          <a:lstStyle/>
          <a:p>
            <a:r>
              <a:rPr lang="en-US" sz="2400" dirty="0" smtClean="0"/>
              <a:t>p</a:t>
            </a:r>
            <a:r>
              <a:rPr lang="en-US" sz="2400" baseline="-25000" dirty="0" smtClean="0"/>
              <a:t>3</a:t>
            </a:r>
            <a:endParaRPr lang="en-US" sz="2400" baseline="-25000" dirty="0"/>
          </a:p>
        </p:txBody>
      </p:sp>
      <p:sp>
        <p:nvSpPr>
          <p:cNvPr id="73" name="TextBox 72"/>
          <p:cNvSpPr txBox="1"/>
          <p:nvPr/>
        </p:nvSpPr>
        <p:spPr>
          <a:xfrm>
            <a:off x="3810000" y="2286000"/>
            <a:ext cx="450764" cy="461665"/>
          </a:xfrm>
          <a:prstGeom prst="rect">
            <a:avLst/>
          </a:prstGeom>
          <a:noFill/>
        </p:spPr>
        <p:txBody>
          <a:bodyPr wrap="none" rtlCol="0">
            <a:spAutoFit/>
          </a:bodyPr>
          <a:lstStyle/>
          <a:p>
            <a:r>
              <a:rPr lang="en-US" sz="2400" dirty="0" smtClean="0"/>
              <a:t>p</a:t>
            </a:r>
            <a:r>
              <a:rPr lang="en-US" sz="2400" baseline="-25000" dirty="0" smtClean="0"/>
              <a:t>2</a:t>
            </a:r>
            <a:endParaRPr lang="en-US" sz="2400" baseline="-25000" dirty="0"/>
          </a:p>
        </p:txBody>
      </p:sp>
      <p:sp>
        <p:nvSpPr>
          <p:cNvPr id="74" name="TextBox 73"/>
          <p:cNvSpPr txBox="1"/>
          <p:nvPr/>
        </p:nvSpPr>
        <p:spPr>
          <a:xfrm>
            <a:off x="3200400" y="1905000"/>
            <a:ext cx="450764" cy="461665"/>
          </a:xfrm>
          <a:prstGeom prst="rect">
            <a:avLst/>
          </a:prstGeom>
          <a:noFill/>
        </p:spPr>
        <p:txBody>
          <a:bodyPr wrap="none" rtlCol="0">
            <a:spAutoFit/>
          </a:bodyPr>
          <a:lstStyle/>
          <a:p>
            <a:r>
              <a:rPr lang="en-US" sz="2400" dirty="0" smtClean="0"/>
              <a:t>p</a:t>
            </a:r>
            <a:r>
              <a:rPr lang="en-US" sz="2400" baseline="-25000" dirty="0" smtClean="0"/>
              <a:t>1</a:t>
            </a:r>
            <a:endParaRPr lang="en-US" sz="2400" baseline="-25000" dirty="0"/>
          </a:p>
        </p:txBody>
      </p:sp>
      <p:sp>
        <p:nvSpPr>
          <p:cNvPr id="41" name="Slide Number Placeholder 42"/>
          <p:cNvSpPr>
            <a:spLocks noGrp="1"/>
          </p:cNvSpPr>
          <p:nvPr>
            <p:ph type="sldNum" sz="quarter" idx="12"/>
          </p:nvPr>
        </p:nvSpPr>
        <p:spPr>
          <a:xfrm>
            <a:off x="6553200" y="6356350"/>
            <a:ext cx="2133600" cy="365125"/>
          </a:xfrm>
        </p:spPr>
        <p:txBody>
          <a:bodyPr/>
          <a:lstStyle/>
          <a:p>
            <a:fld id="{FC398A72-17BE-493D-A14C-F3371BCE3542}" type="slidenum">
              <a:rPr lang="en-US" smtClean="0"/>
              <a:pPr/>
              <a:t>4</a:t>
            </a:fld>
            <a:endParaRPr lang="en-US" dirty="0"/>
          </a:p>
        </p:txBody>
      </p:sp>
      <p:sp>
        <p:nvSpPr>
          <p:cNvPr id="3" name="AutoShape 2" descr="data:image/jpeg;base64,/9j/4AAQSkZJRgABAQAAAQABAAD/2wCEAAkGBxQRERUQExQVFhUVFRkbFxcYFxgfFxweFxcdHB0WGRcaHCohGB0lHRUYIjEjJSkrLi4uHCA3ODMsNygtLisBCgoKDg0OGxAQGywmICQtLCwsNCwsLCwsLCwsLSwsNC8sLCwsLCwsLCwsLCwsLCwsLCwsLCwsLCwsLCwsLCwsLP/AABEIAHABwAMBEQACEQEDEQH/xAAcAAEAAgMBAQEAAAAAAAAAAAAABwgEBQYDAgH/xABMEAABAwIBBgkIBggEBgMAAAABAAIDBBEFBgcSITFBEyJRYXFzgZGyCDIzNEJysbMjNVJikqEUVHSCosHC0hUkU5MWJUPD0eEXg6P/xAAbAQEAAwEBAQEAAAAAAAAAAAAAAwQFAgEGB//EADYRAAIBAwIEAwYGAgEFAAAAAAABAgMEETEyEiFBgVFxsQUTIjNhkQYUUqHB0SPwQhVTkqLh/9oADAMBAAIRAxEAPwCcUAQBAEAQBAEAQBAEB41VSyJpfI5rGja5xAA7SvG0llndOnOpJRgm2+i5nD41nQp47tgY6Z32vNZ3kXPd2qpO8itqyfR2n4YuKnOs1Bfd/wBfucZiOcWul817YhyRtHidc9xVWV1Ul1wfQ0Pw5Y0tYuT+r/hYRoKjGqiTz55nX5ZHkd11E5yerZqQsbantpxXZGE5xOslcFlJLkjIgxCWPzJZG+69w+BXqk1oyKdtRnvgn5pM3FBlvXQ2tO5wG6Szr9rtf5qWNxUj1M+t7DsautNLy5enL9jrcHzrbG1MP78X9jj/AFdiswvf1r7GFdfhTrbz7S/tf0d/g+OwVbdKCVr+UbHDpadY7lchUjPaz5e6sq9rLhrRa9H5PQ2K7KoQBAEAQBAEAQBAEAQBAEAQBAEAQBAEAQBAEAQBAEAQBAEAQBAEAQBAEAQBAEAQBAEAQBAEAQBAEByOV+XUVFeJlpZ/sg8Vvvn+ka+hVq1zGnyXNm57L9h1rzE5fDDx6vy/vTzIgxrHJ6t+nPIXcjdjG8zW7B07VmzqSm8yZ97Z2FC0jw0o48X1fmzXLguGwwvA6ip9DC945QOL2uPFHeu4wlLaipcX1vb/ADZpev21OlpM2Fa8AuMUfM55J/hBH5qdWlR+Bj1fxPZx28UvJf20bBuaaa2uojv7rviu/wAlLxRVf4spdKb+6MaozV1Q8ySF3a4Hw2XLs6nRolh+KrV7oyX2f8mgxPI+sp9b4Hlv2mccdJ0b2HTZQyoVI6o1bf2zZV+UKiz4Pl6/waJRGmelNUPjcHxucxw2OaSCOgheptPKI6lKFSLjNJp9GSXklnL1iGs6BMB8xo+I7t6vUbvpP7nx/tP8NYTqWn/j/T/h/foSbHIHAOaQQRcEG4IO8Her58e04vD1PpDwID8c4AXJsBtKAMcCAQQQRcEbDfeCgP1AEAQBAEAQBAEAQBAEAQBAEAQBAEAQBAEAQBAEB+ONtZ2BAfjHhwDgQQRcEbCDvB3oD6QBAEAQBAEAQBAEAQBAEAQBAR1nCy64EupKY/SbJJB7H3W/e5Tu6dlK4ueH4Y6n1XsP2F77FxcL4ei8fq/p6+WsTucSSSbk7SdvSs4+6SSWEbLAcAnrZODhZe3nOOpjfed/LbzKSnTlUeIlO99oULOHFVfkur8l/qJYydzdU1OA6UcPJyuHEHQzYe2/YtCnaQjzlzZ8NffiK5uPhpvgj9Ne7/rB2LGAAAAADYBsVowW23ln0h4afKPKeloGadRKGkjisGuR3usGs9OwbypKdKU38KOZSUdT8ySx9uIUzapjHMa9zwGuI0rMeW3NtQJte2tKtN05cLPYyysm5UZ6aLHskqWsB4SMB/8AqM4r+8ed23UNShCeqNGy9q3Vo/8AHLl4Pmv/AJ2wRTlXkLPRXkb9LCPbaNbffbu6Rq6Fn1beVPnqj7f2b7doXmIS+Gfg9H5P+NfM5RVzdOvyGy0fROEUhLqdx1jaWX9pvNyt7te2zQrum8PT0MD2z7FheR95T5VF/wC30f18H9+Wk1087ZGNewhzXAFpGwg7CCtRNNZR+dzhKEnGSw1qei9OStGXWWtXWvlikfoQtc5oiZqYdEkXfvedW/VyALYoUIQSa1Kc6km8FjMI9Xh6pnhCyJastrQy14ehAEAQBAEAQBAEAQBAEAQBAEAQBAEAQBAEAQBAVty+y1q6yWaB79CFkj2CJmppDHFt3na8m2w6uQLXoUIQSfUqVKjbwWDwD1Wn6mPwBZUtzLS0M9cnoQBAEBxWP49MdN0bpI4GTtpwYGROqJZXODSGcMeDYxrjoEkEkh2y1zYhTXXXXnnCXbmcNnlhmPTRFzpHzvijkYyeOpjhbUQ8LYMla+D6OSO51jaBc34uivZQi9MfTGcP7jiwd0qx2EAQBAEAQBAaPK6aqEBbRxl8r9Wldo0BvdxiLnk792uKs5qPwLmaHsyFrKundSxFc9G8/TktPH7ERuyCxA6zTn/ci/vWb+Xq/p9D7xe3vZyWFU/aX9GfgebeqklDahphiGtztJhcfutAJ1nlOofku4Ws5P4uSKt7+JLWnSboPil0WGl5vKXIl/DMOjpo2wwsDGN2AfEneecrSjBRWEfB3FxUuKjqVXlsyl0QhAR/nfyoqKCGEUzmsdM54c/Ru4BoB4t9QOvaQVataUZyfF0Iqs3FciAqmofI8ySOc97jdznElx6SdZWokksIqN5LDZmfqiH35vnOWVd/Nfb0LlLajt1WJAgPxwvqQEZZa5ui53DUTBrPGhuANftMuQAPu93IqFe160/sfYeyPxFwr3V2/KXN9nj1+5yn/AOIfq5/3Iv71X/L1f0+hu/9f9n/APc/aX9Hc5uqSvpCaeeB3AOuWu04zoO2nUHX0Tzb+kq1bKrD4ZLl25HzPt6tYXX+ajNca1WGsr7ar07EgK6fMFRsX9NN1kniK3YaLsUHuLXYR6vD1TPCFhy1ZeWhlrw9CAIAgCAIAgCAIAgCAIAgCAIAgCAIAgCAIAgCAqVj/rNR18vzHLdhtXkihLcy02Aeq0/Ux+ALEluZeWhnrk9CAIAgI8xalaGnDp3tiBrxURyPe5jZY31HDyMZK3zZWl0jdG4Ng0g67i1GX/NeGPLlj7Eb58meENCzg6nCoXsndVTcaRkhkeyB+jpOqZDezmN0mMBJLuJq84j1yeVUfLHr9P5HikSUqhIEAQBAEAQBAEAQBAEAQBARL5QPoqT35PC1XrHVkFfREMLQKpYrMz9UQ+/N85yyrv5r7ehdpbUduqxIEAQBAEAQBAVGxf003WSeIrdhouxQe4tdhHq8PVM8IWHLVl5aGWvD0IAgCAIAgCAIAgCAIAgCAIAgCAIAgCAIAgCAICpWP+s1HXy/Mct2G1eSKEtzLTYB6rT9TH4AsSW5l5aGeuT0IAgCA+JomvGi5ocDtBAI7igPmCnZGNFjWtHI0ADuCN5B6oDCxfFoaSIzzyNjjbtJ5eQAa3E8g1rqMXJ4ijxtLmyIspc8sjiWUUQY3/VlF3nnawHRb236Ar9OyWs2QSr+BwOI5WV05vLVznmDy1v4WWH5KzGjTjokQupJ9TWmskvfhJL8um6/fdd8K8DnLNnhmVtdTm8VVMOZzy9v4H3b+S4lRpy1SOlUkupJuSGeFryIq9rWE6hOwHQ/+xmst94XHMAqdWza5wJ4Vs8mSxG8OAc0ggi4INwQdhB3hUSc4zO7iUtNhxlgkdG/hYxpNNjYk3CsWsVKphkdVtRyiEv+NsQ/XJ/xrR9xT/SVfeS8SWMyeMz1UVSaiZ8pa9gaXm9gWm4Co3cIxa4UWKMm1zJKVQmKx1OW+IB7gKyewc4DjchPMthUKeNpSdSXiavFseqaoNFRPJKGEloeb2vtt3LuNOMdqOXJy1Ncuzk2+HZUVlPGIoamWOMXs1psBc3PeSSuJUoSeWjtTkuSZknLnEf1yf8AF/6XPuKf6T33kvEslgMpfSwPcSXOhjJJ2klgJJ7VkT3MuLQ/cdlLKWd7SQ5sMhBG0EMJBCQWZIPQrWMt8Q/XJ/xrX9xT/SUveS8Tss0uUtXUYi2KaolkZwUh0XOuLi1jbtVe5pQjTykS0ptvmTgs4shAVGxf003WSeIrdhouxQe4szWZQQUFDFPUP0W8GwNA1vcdAcVjd5/IbTYLHjTlOeIl1yUVlkO5SZ1q2qfoU5/R4ybNazXK7pfbUeZoHSVfp2kIrMufoV5VpPQ5ueDEX8d7K933nNqCPxEKbNL6fscYmfOGZV1tM68VVM2x80vLm6txY+7fySVGEtUeKckTDm8zmtrXClqQ2OoPmOHo5OYAniv5rm+7kVCvbOHxR0LNOrxcmSOqhKEBrsoMWFHTS1TmPe2JukWstpW3nWQLDaeYFdQhxyUfE8bwskJ45ngrZiRA2OnZuIAfJ2ucNHub2rRhZwW7mVpV29Dmf8YxGsJLZqyblEZlI/DHqHcp+ClDol/v1OMzZ+vwXEwNIwV3ToTX/LWvOOl4r9hif1Piiyqr6V5DKmoY5u1j3FwHMY5Lgdy9dKnJc0hxzRKmQOdUVL20tYGslcbMlbqjcdzXAniOO47CeTUDSrWnCuKGhPTq55MlFUiYICNc8+UVTRClNNMYuEMulYMN9EMt5zTsue9W7SnGeeJENWTjjBj5msp6qsfVCqmMgjZGW3DBbSL7nitH2Rt5F1d0oQS4UKU3LOTAy4zulrnQYfo2aSHVDgCD1TTqIv7Trg7gRYrqjZ9Z/b+zmdbpEj2WqxKs+kJrZgd7RM5nYGDRHYrXDSjy5L7EfxyMQ11ZTOF5KqF24F0rDq5iRddcMJdE/sc5kjs8lM7VTA4Mq/8AMRb3WAmaOUEWD+h2vnVeraRksx5P9iSFZrUnLDcQjqImTwuD43i7XDeP5EbCDsKzZRcXhllPKyjJXh6EBUrH/Wajr5fmOW7DavJFCW5lpsA9Vp+pj8AWJLcy8tDPXJ6fjnAC51AbSgIEyyzo1MlU/wDQ5jFTs4rbNYdO22Q6TTt3DkA3krUpWsVH41zKs6rzyJRzdQVv6MJq+Z75JbObG5rBwbdwIa0cY3ub7NQ3FUq7hxYgtCeGcZZ1agOwgMDHcXio4H1MxsyMXPKTsDWjeSbAdK6hBzlwo8bwslaMrsqJsRnM0ps0X4OMHisbyDlcd7t/MLAbFKlGmsIpTm5PmaRSHBtMGycqqz1enkkH2gLM6OEdZt+a64nUhDczuMHLQ6A5q8T0dLgG3+zwsel4rfmovzVLxOvcyOcxjAqmkNqiCSK+wuHFPMHi7T2FTQqRntZxKDjqa5dHJNeYmerdFI1+ukbqiLr3D78ZsfKzbfkOzfbOvVDKxqWqPFjnobfPf9Vnro/iVxZ/MOq2wr6tQpk0eT96Gr6yPwlZ97uRaoaMllUScrTUZv8AEi9xFHJYucRxo95P31rq4pY1KbpSNTjWTlVRhpqYXRB5IbpFpvbb5rjyqSFSE9rOZQcdTVLs4N5heR9bVRCaCmfJG4kBwLLHRNjtcDtBUcq0IvDZIqcmsoyjm8xP9Tk/FH/eufzFL9R77qRY3AoXMpYGOFnNhjDhyEMAI7wsmTzJltaHxlH6nUdRL8spDcvMPQqc3Ytwzzvcyf1q3qZf6VWvPl9yahuLCrKLYQFR8VH003WyeMrdhtRQlqzu8AwCqygnFRO4x00QEYcBqAaB9HCDqLtV3OO/lsAK06kLePDHX/dSVRlU5vQmbJ/JqloWaFPC1mrW615He886ys6dSU3mTLEYpaG3XB0czlhkTTYiw6bQya3EmaBpg7tL7bfunssdampVpU3y0OJwUiuWL4bLR1D4JQWSxO2g8mtr2nkOogrWjJTjlaMptOLwWLzc5Sf4hQsmcRwrDwctvtttxrbtIFru3mWTXp+7m10LlOXEsnUKE7PieFr2uY4AtcCHA7CCLEHsTQHE5O5rKGl4z2GoffUZrFo5AI/N7TcqzUuqk/p5EcaUUdvHGGgNaAANgAsB0AKsSH0gNJlRktT4hEY52DStxJABwjDytd/LYd6kp1ZU3lHMoqWpWjHcKfR1EtLJ58TrXGoEbWvHICCD2rYhNTipIpSXC8Fi822OOrcOhmebyNBjkO8ujNtI87hou7Vk14cFRpFynLijk6dQnZEPlB+bRdM3wjV+x1l2K9xoiMMLxmWCGopor/5oRscRfS0Wl3EaB9ovAPNcb1clBNqT6EKk0sLqTVm+zaw0kbZ6ljZKkgGzgCyL7rRsLhvdy7Lb86vcubxHT1LNOko83qSGqpKeFbRRzMMcrGyMO1r2gtPYV6m08o8ayQFnTyGGHyNngB/RpTax18G+19C51lpAJF+QjkWpbV/eLEtSrVp8PNG0zGZRGOodQPPElBfHc7HtF3Ae80E9LOdR3lPMeNdDqjPnwk4LOLIQFSsf9ZqOvl+Y5bsNq8kUJbmWmwD1Wn6mPwBYktzLy0M9cnpFOenLHg2f4bC7jyC85HssOyPmLt/3feV20o5fG+xBWnhcJzmZ/Iz9Kl/TZm/QQu4jSNUkg+LW/mbDcQprqtwrhWrOKVPPNk8rMLQQBAQbnzygMlSyhaeJCA+QcsjxqB91hH4zyLSs6eI8b6lavLngjBXCuSdmrzeNqwK2rbeG/wBFGf8AqWOt7vuA6gPasd22nc3HD8MdSxSp55snCGJrGhjWhrQLBoAAAG4AbFm6lk+0B41VKyVjo5GNexws5rgC0jkIOor1Np5QIqxrM411XG6nfoUr3XlYSS9gGu0ZPnB2zX5u3XsF2F4+H4tSCVFZ5Ep0FEyCNkMTQyNjQ1rRsACpNtvLJksHEZ7/AKrPXR/EqzZ/MI62wr6tQpk0eT96Gr6yPwlZ97uRaoaMllUScICJfKB9FSe/J4Wq9Y6sgr6IhhaBVLFZmfqiH35vnOWVd/Nfb0LtLajt1WJAgNdlH6nUdRL8srqG5eZ49Cpzdi3DPO9zJ/Wrepl/pVa8+X3JqG4sKsothAVGxb003WSeMrdhouxQluLU5P07I6WCNjQ1rYmWA2eaP5rEm25NsvLQ2C5PQgCAh/P5gwtBXNGu5hkPKLFzCeizx2hX7Kese5Xrx6mvzCYkW1U9KTxZYg8cmlG4DvIk/hXd7HMVI8oPm0Tgs0shAEAQBAEBAmfamDcRjePbpmX6WveL92iOxadm/wDG19SrX3HWZgpCaOobuFTcdsTP/Cgvd68iShtJPVMmIh8oPzaLpm+Eav2OsuxXuNEcjmfwgVOJxucLtga6U8l22azuc4O/dU91Php+fIjoxzIsYskuBAEBzecbDRUYZVR2uRE57eXSi44t0ltu1S0JcNRM4msxZXfJOsMNdSyj2Z479DnBrv4XFa1WOYNfQqU3iSLWLELwQFSsf9ZqOvl+Y5bsNq8kUJbmWmwD1Wn6mPwBYktzLy0NblzlOzDaR05sZDxYmfaedn7o2nmHKQu6NJ1JYPJy4VkgHJjA5sXrtAucS9xknl+yCdbuS52NH8gVqVJxpQz9ipGLnLmWWw6hjp4mQRNDY42hrWjcB8TzrHlJyeWXEscjJXh6EAQFUcp60z1tTMTfTnkI6NIho/CAFt048MEvoUZvMmY+E0BqJ4qduoyyMZfk0nAF3YCT2LqUuGLl4HkVl4LYUdK2KNkTAGsY0NaBuDRYDuCw28vLL6WD2XgCAIAgCA4DPf8AVZ66P4lWrP5hFW2FfVqFMmjyfvQ1fWR+ErPvdyLVDRksqiThARL5QPoqT35PC1XrHVkFfREMLQKpYrMz9UQ+/N85yyrv5r7ehdpbUduqxIEBrso/U6jqJflldQ3LzPHoVObsW4Z53uZP61b1Mv8ASq158vuTUNxYVZRbCAqNi/ppusk8RW7DRdig9xa7CPV4eqZ4QsOWrLy0MteHoQBAcVnip9PCJzvY6Jw7JWg/k4qxavFVEdXYyI80c+hi9P8Af4Rp7YnH4tCv3SzSZXo7iyKyC4EBpcfyrpKH1idjHWuGa3SHojaC63PZSQpTntRy5JanHVeeiiabMiqH8+ixoP4n3/JWFZT6tEfv4nlDnrpSeNT1A6ODP9YT8lPxQ9/E6LB85OHVJDWziNx9mUFm3dpO4pPMCop21SPQ7VSLI5z9G9bTkfq//ccrdltfmQV9UdFmA9Vqf2gfLaor3cvIkobSUlSJiIfKD82i6ZvhGr9jrLsV7jRGH5PzBw1W7eI4gO1z7+EL2+0j3FDqTUs8sBAEBjYky8Mg5Y3DvaV6tUeMqTRusWHeC0/mFuy6lDqW/WCaAQFSsf8AWajr5fmOW7DavJFCW5locJqGx0UUj3BrGU7HOcdgAjBJJ6FiSTcsLxLyeEV1y9ypdiVUZtYiZdsLTubfziPtOtc9g3LXo0vdxx16lOpPiZ22YXGmNkmonAB0lpGO3u0RZzCd9hZwHvqteweFLsS0H0JoWeWAgCAICn773N9t9a3jOOkzbW/xWkvs4X89B1vzsobj5UiSluLOLHLoQBAEAQBAcBnv+qz10fxKtWfzCKtsK+rUKZNHk/ehq+sj8JWfe7kWqGjJZVEnCAiXygfRUnvyeFqvWOrIK+iIYWgVSxWZn6oh9+b5zllXfzX29C7S2o7dViQIDXZR+p1HUS/LK6huXmePQqc3Ytwzzvcyf1q3qZf6VWvPl9yahuLCrKLYQFRsX9NN1kniK3YaLsUHuLXYR6vD1TPCFhy1ZeWhlrw9CAIDlc6R/wCU1fVjxtU1v81HFTayEc1w/wCb0nvv+S9aVx8qX+9StR3FmFjlwjDOtnBdSn9CpXATEXlk2mMOFw1v3yCDfcLbzquW1vx/FLQhq1OHkiMsk8j6rFJHOZqZpfSTyEkXOu19sj99u8i4VyrWjSXP7EEYObJMoMylK0Dhqid7t+hoMb3Frj/Eqkr2XRInVCJkTZmKE7JalvQ+M/GMrlXtTwQ9xE0GL5k3gE01SHcjJW2//Rl/CpY3q/5L7HLoeDI4x/C6mkkFPVNe1zG8QOddujc+jNyNG99m++9W4TjJZiQSTTwyXMwHqtT+0D5bVRvdy8izQ2kpKkTEQ+UH5tF0zfCNX7HWXYr3GiMbyffS1nuQ/GRe32ke4odSZ1nlgIAgPCu9G/3HfAr1ahlRaX2Olv8AJbsupnvUuCsE0AgKlY/6zUdfL8xy3YbV5IoS3MkHOdldemp8MidqEMTqgg79BpbF8HH93nCqW1Hm5vsTVZ8uFGyzf5tGy0Ms1S20lTERCCNcTTrbLbc4kA9AA3kLivctTSjov3PadLlzIxo6iagq2vA0ZqaXWOdhs5h5jrHQVdaVSOOjIU3GRaXCcQZUwR1EZuyVgc3tGw842HoWJKLi2mXU8rJlrw9CAICqWVNEYK2phItoTyW6C4lv8JBW3TlxQT+hRmsSZi4XXOp54qhut0UjHgcug4HR7bW7V1KPEnHxPIvDyWwoatk0bJozpMkaHNPKHC4P5rDaaeGX08nuvAEAQBAEBwGe/wCqz10fxKtWfzCKtsK+rUKZNHk/ehq+sj8JWfe7kWqGjJZVEnCAiXygfRUnvyeFqvWOrIK+iIYWgVSxWZn6oh9+b5zllXfzX29C7S2o7dViQIDXZR+p1HUS/LK6huXmePQqc3Ytwzzvcyf1q3qZf6VWvPl9yahuLCrKLYQFRsX9NN1kniK3YaLsUHuLXYR6vD1TPCFhy1ZeWhlrw9CAIDiM8tRoYTMN73xNH+61x/JpVm0X+VEdXYyLMzVLp4tEf9OOR5/DofGQK7dvFJleiviLDTyhjXPOxoJPQBdZJcKm1VRJV1DpDrkqJb6z7UjtQvyAkDoW6koRx0RQfxSLT4FhUdJTx00QsyNoA5zvcecm5POViTm5ycmXkklhGeuT0IAgILz+euwfs/8A3HLSstj8yrX1R0WYD1Wp/aB8tqivdy8iShtJSVImIh8oPzaLpm+Eav2OsuxXuNEY3k++lrPch+Mi9vtI9xQ6kzrPLAQBAeFd6N/uO+BXq1DKi0vsdLf5Ldl1M96lwVgmgEBUvHfWqjr5fmOW5DavJehQnqzr81eRxxCoNRML08Lruv8A9R+0R84G13YN+qC5re7jhaskpQ4nllhVlFsgzPlk9wNQyuYOJPxZOaRrdR/eYP4DyrSs6mY8D6FavHnk22YnKK7ZMOedbbyQ35CeOwdDiHfvO5FHe0+amu57Ql0JdVEsBAEBB+fTJ4x1DK9g4kwDJLbntHFJ95gt+5zrRs6mY8D6FavHnki5XSuSVmtzhijAo6on9HJ+jk28ESdbXD7BOu+4k7jqqXNvx/FHX1J6VXHJk5087ZGh7HNc1wu1zSC0jlBGorMaa5MtHogPCtrI4WGWV7WMaLlziA0dJK9SbeEM4ImxrPIBVxinZpUrD9I5wIfIDquwHzANovrJ22V6Fn8PxakDrrPIlfDq6OoiZPE4PjkaHNcN4PwO625UZRcXhkyeVk4nPf8AVZ66P4lWbP5hHW2FfVqFMmjyfvQ1fWR+ErPvdyLVDRksqiThARL5QI+ipOsk8LVesdWQV9EQwtAqlhsyswdhUbQdbJJQ7mJeXfBwKyrtf5X2LlJ/Cd2qxKfAmaXFgcNIAEtuLgG9iRuBse4oDByj9TqOol+WV1DcvM8ehU5uxbhnne5k/rVvUy/0qtefL7k1DcWFWUWwgKjYsPpputk8ZW7DRdihLcWoycqmTUkEkbg5romWI5mgHoIIIssSaak0y9F5RsVyehAEBD+f3GBanogddzM8cgALGX6bv/Cr9lDWXYr130GYLCT/AJitI26MTD0cd/Z6PuKXs9I9xQXUlTGGF1PM0bTE8DtaVRjqid6FU8FqBHPBK42ayWJxPM14JPcFuTWU15lGPKRbhYRfCAIAgIIz8zNNfC0EEtpxpAbRd7iAeTVrWlZL4H5lWvuOlzAeq1P7QPltUV7uXkSUNpKSpExEPlB+bRdM3wjV+x1l2K9xojG8n30tZ7kPxkXt9pHuKHUmdZ5YCAIDwrvRv9x3wK9WoZUWl9jpb/JbsupnvUuCsE0AgKl496zUdfL8xy3IbV5IoS3Ms5khQxwUNPHE0NbwTDYby5oc5x5SSST0rGqScptsuxWEbhcHRpssMCbX0ctKbAvbdhPsvbra7vAvzXUlKfBNSOZR4lgrRg2IyUNXHOARJBJxmnbqJa+M9I0mnpWxOKnFrxKafDItRh1ayeKOeM3ZIxrmnlDhcfFYkouLwy8nkyF4AgMHGsKiq4H00zdJkgsRvG8OB3EEAg8oXUJOD4keNZWCtWWOSk2GzmKUEscTwUoHFeP5OG9u7osVr0qsaiyilODizQqU4NjhGO1NIb088kXKGuOiecsPFJ6QuZU4z3I6jNrQ3xznYpo6P6V28FDfwW/JRflaXh6nfvpnPYrjFRVO0qiaSUjZpuJA91uxvYApYwjHasHDk3qYK6OSa8xVJVsikkebUj9cTXA6RffXIzkYRt5TYjYb5144NpLUt0U0uZt89/1Weuj+JXFn8w9rbCvq1CmTR5P3oavrI/CVn3u5FqhoyWVRJwgI/wA9mEunw7hWi5p5BIR9yxa7u0g7oaVatJ8NTD6kVVZiV+WoUzd5MZV1WHOc6neAH20mOGkx1thLdx5wQVHUpRqbjuM3HQ3eI51cSmboiRkV9pijse9xcR2WUcbSmumTt1pMkbMjRuFFJVSOc59TM4l7iS4iPiC7jrPGD9qqXjXHwroTUtMs7TKP1Oo6iX5ZVaG5eZI9Cpzdi3DPO9zJ/Wrepl/pVa8+X3JqG4sKsothAVHxU/TzdbJ4yt2G1FCWrO1yVyoqcCnNNUML4H6LywHc8XEsJOo3G0bCQdhBVapSjXjxR1/3UkjN03hk2YBlLS1zdKnmY/Vrbe0jfeYeM3uWdOnKG5FlST0NuuDo5/KzK+mw6MuleDJbiRNI4Rx5huH3jqClp0ZVHyOZTUdSu9XUVGK12lbSnqHgNaL2HI0cjWtG3kBJWqlGlD6IptuciyeTGCsoaWKlZrEbdbvtOOtzu1xJWRUm5ycmXYrCwbUhcHpVjLTAzRVs1MRZocXR8hjebtI7OKedpW1RnxwUijOPDImjNdlzHWQMppXhtTG0Ns465A0ant+0bDWNt7nYVn3FBwfEtPQs05po79VSU/HOsLnUEBHWXGdSCla6Klc2efWNIG8TOdzhqeR9kdpCt0bWUnmXJEU6qjyRDmUmG1MTo5qsu4WpYZTp+fYuIBeNxNr6O4WGrYNCnKLyo6LkVpp5yyV8wHqtT+0D5bVRvdy8ixQ2kpKkTEQ+UH5tF0zfCNX7HWXYr3GiMbyffS1nuQ/GRe32ke4odSZ1nlgIAgPCu9G/3HfAr1ahlRaX2Olv8luy6me9S4KwTQCAqVj/AKzUdfL8xy3YbV5IoS3MtNgHqtP1MfgCxJbmXloZ65PQgIDz2ZPfo9YKtg+jqRxuQSNHG/ELO5yHLTs6nFDh8PQq1o4eTpcxWUWnFJh7zxoryRc7HHjNHuuN/wB/mUN5Tw+NdTujLKwSuqROEAQGJiuGRVUToZ42yRu2tcPzB2gjcRrC6jJxeUeNJ8mRJlLmZeCX0MoLf9KU2I5myAa+hwHSr1O9Wk19iCVDwOCxHIyvgNpKSbpYwvHfHcK1GtTlo0QunJdDWHC5724Ca/JwT791l1xx8UecL8DaYZkXX1BtHSTW+09pjb03ktfsXEq9OOr/AJPVTk+hJmR+Z9kREtc5srhrELL8EPfcbGTosBy3Cp1bxvlDkTwopakqsaAAAAABYAbBbcFSJzjs7GEzVeHmGnjMknCsOiC0GwJubuICsW04xnmRHUi5RwiGP/jvE/1OT8cX960PzFL9XqV/cyJSzM4BU0cVQ2pidEXvYWglpuA0gnikqld1Iza4WT0ouK5kjqoShAfMkYcC1wBBBBBFwQdoI3hAQZlpmmnhe6WhbwsJN+Dv9Kz7o0vSNG7Xpcx2rSpXcWsT5MqzotaHCvyfqwdE0tSDycBL/arXvIeK+5H7uXgbnBc3WIVJFqd0TT7c3EA/dPHPY1RzuaceufI9VKTLB5NYSKOkhpQQeCja0uAtpH2nW3XcSe1ZVSfHJy8S4lhYPXHIXPpp2NF3OhkDRyksIA7yvIPEkHoVzGbvE/1OT8cX961vzFL9XqVPcyOwzU5IVtLiAmqKd0cfBSDSLmEXNrDiuJ3Kvc1oShiLJKUHF8yalnlgICtmJZvcSdLK5tI8hz3kHTi1guJB8/nWvG4pJLn6lR0pZyTXj2R0OIUkUM7S2SONoZI22mw6IBHIRq1tOo9NiM6FaVOTcSxKCksMhbHs3FfRv0mxuma08WWC5PSWDjtPQCOcrRhc05rGnmVpUpR0NLLi1cw8E6erafsGWYHo0SbqRQpvnhfsc8Usmdg+RFfWPuynkGkdckwcxvSXPF3dgK5nXpwXN/Y9VOTJtyCyChwxpffhKh4s+UiwA+xGPZby7zv3AZtau6nLoWYU1E7BQEgQHMZc5Fw4nEGuOhKy/BygXIvta4e008ndZTUazpvlocTgpIg3HM3+IUjuNA6RoOqSEF7emzRpN7QFpQuKcuv3KzpSRjQ5UYjD9EKmqaRq0HOeSOazrkL10qUueEc8c1yyZ8WEYxiR0HNq5GnaZnPbF0/SENPYCueOjT8Ox1ipIkzIXNXFRubUVRbNO2xa0eijPKL63uG4kC24X1qnWunPlHkiaFFLmzVZ4slqusqoZKaB0rWw6JIcwWOm424zhuK7tasIRakzyrByfI3eZvAqijp52VMRic6YOaCWm40Gi/FJ3gqO6qRnJcL6HVKLisMkFVSUjTPPk9U1opRTQul0DLp2LRbSDLec4bbHuVy0qRhniZDVg5YweGZjJqqopKk1MLog9sQbcsN9Evv5rj9oL27qQmlwsUoOOckpKkTBAEB41bSY3gbS0gdoXq1BW2DN3iY0b0b9RHtxbv31ru4pfq9Sm6UizCxy4EBXDGM3+JPnne2keWulkc06cWsOeSDrfyFa0Likorn4eJUlSk3ksHg0RZTwscLObEwEchDQCO9ZUnlstLQzF4ehAc9l5k/+n0MtOLcJbSiJ3Pbrbr3A62nmcVLRqe7mpHE48SwQ1k1kpi1FVRVTKOS8bgSNOLjNOpzfSb2k9tloVKtGcXFy9SCFOUXksK03F1lFo/UB/9k="/>
          <p:cNvSpPr>
            <a:spLocks noChangeAspect="1" noChangeArrowheads="1"/>
          </p:cNvSpPr>
          <p:nvPr/>
        </p:nvSpPr>
        <p:spPr bwMode="auto">
          <a:xfrm>
            <a:off x="155575" y="-936625"/>
            <a:ext cx="7753350"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artexponewyork.com/wp-content/uploads/2012/02/citibank-logo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9800" y="2209801"/>
            <a:ext cx="1815552" cy="45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4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par>
                                <p:cTn id="44" presetID="3" presetClass="entr" presetSubtype="1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nodeType="withEffect">
                                  <p:stCondLst>
                                    <p:cond delay="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blinds(horizontal)">
                                      <p:cBhvr>
                                        <p:cTn id="52" dur="500"/>
                                        <p:tgtEl>
                                          <p:spTgt spid="3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linds(horizontal)">
                                      <p:cBhvr>
                                        <p:cTn id="60" dur="500"/>
                                        <p:tgtEl>
                                          <p:spTgt spid="3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linds(horizontal)">
                                      <p:cBhvr>
                                        <p:cTn id="63" dur="500"/>
                                        <p:tgtEl>
                                          <p:spTgt spid="3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linds(horizontal)">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animBg="1"/>
      <p:bldP spid="31" grpId="0" animBg="1"/>
      <p:bldP spid="32" grpId="0" animBg="1"/>
      <p:bldP spid="33" grpId="0" animBg="1"/>
      <p:bldP spid="34" grpId="0"/>
      <p:bldP spid="35"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Results</a:t>
            </a:r>
            <a:endParaRPr lang="en-US" dirty="0"/>
          </a:p>
        </p:txBody>
      </p:sp>
      <p:graphicFrame>
        <p:nvGraphicFramePr>
          <p:cNvPr id="4" name="Table 3"/>
          <p:cNvGraphicFramePr>
            <a:graphicFrameLocks noGrp="1"/>
          </p:cNvGraphicFramePr>
          <p:nvPr/>
        </p:nvGraphicFramePr>
        <p:xfrm>
          <a:off x="381000" y="1295400"/>
          <a:ext cx="8534400" cy="3886200"/>
        </p:xfrm>
        <a:graphic>
          <a:graphicData uri="http://schemas.openxmlformats.org/drawingml/2006/table">
            <a:tbl>
              <a:tblPr firstRow="1" bandRow="1">
                <a:tableStyleId>{5C22544A-7EE6-4342-B048-85BDC9FD1C3A}</a:tableStyleId>
              </a:tblPr>
              <a:tblGrid>
                <a:gridCol w="1981200"/>
                <a:gridCol w="1295400"/>
                <a:gridCol w="1828800"/>
                <a:gridCol w="1762921"/>
                <a:gridCol w="1666079"/>
              </a:tblGrid>
              <a:tr h="1009192">
                <a:tc>
                  <a:txBody>
                    <a:bodyPr/>
                    <a:lstStyle/>
                    <a:p>
                      <a:r>
                        <a:rPr lang="en-US" sz="2400" dirty="0" smtClean="0"/>
                        <a:t>Attacks</a:t>
                      </a:r>
                      <a:endParaRPr lang="en-US" sz="2400" dirty="0"/>
                    </a:p>
                  </a:txBody>
                  <a:tcPr/>
                </a:tc>
                <a:tc>
                  <a:txBody>
                    <a:bodyPr/>
                    <a:lstStyle/>
                    <a:p>
                      <a:r>
                        <a:rPr lang="en-US" dirty="0" smtClean="0"/>
                        <a:t>            k=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k=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t=1</a:t>
                      </a:r>
                      <a:endParaRPr lang="en-US" dirty="0" smtClean="0"/>
                    </a:p>
                    <a:p>
                      <a:endParaRPr lang="en-US" dirty="0"/>
                    </a:p>
                  </a:txBody>
                  <a:tcPr/>
                </a:tc>
                <a:tc>
                  <a:txBody>
                    <a:bodyPr/>
                    <a:lstStyle/>
                    <a:p>
                      <a:r>
                        <a:rPr lang="en-US" sz="2400" dirty="0" smtClean="0"/>
                        <a:t>                 </a:t>
                      </a:r>
                      <a:r>
                        <a:rPr lang="en-US" sz="1800" dirty="0" smtClean="0"/>
                        <a:t>k=2</a:t>
                      </a:r>
                      <a:endParaRPr lang="en-US" sz="1800" dirty="0"/>
                    </a:p>
                  </a:txBody>
                  <a:tcPr/>
                </a:tc>
                <a:tc>
                  <a:txBody>
                    <a:bodyPr/>
                    <a:lstStyle/>
                    <a:p>
                      <a:endParaRPr lang="en-US" sz="2400" dirty="0"/>
                    </a:p>
                  </a:txBody>
                  <a:tcPr/>
                </a:tc>
              </a:tr>
              <a:tr h="828535">
                <a:tc>
                  <a:txBody>
                    <a:bodyPr/>
                    <a:lstStyle/>
                    <a:p>
                      <a:r>
                        <a:rPr lang="en-US" sz="2400" dirty="0" smtClean="0"/>
                        <a:t>Reuse</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r>
              <a:tr h="1219938">
                <a:tc>
                  <a:txBody>
                    <a:bodyPr/>
                    <a:lstStyle/>
                    <a:p>
                      <a:r>
                        <a:rPr lang="en-US" sz="2400" dirty="0" smtClean="0"/>
                        <a:t>Strong Random Independent</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r>
              <a:tr h="828535">
                <a:tc>
                  <a:txBody>
                    <a:bodyPr/>
                    <a:lstStyle/>
                    <a:p>
                      <a:r>
                        <a:rPr lang="en-US" sz="2400" dirty="0" smtClean="0"/>
                        <a:t>Shared Cues</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bl>
          </a:graphicData>
        </a:graphic>
      </p:graphicFrame>
      <p:pic>
        <p:nvPicPr>
          <p:cNvPr id="6" name="Picture 6"/>
          <p:cNvPicPr>
            <a:picLocks noChangeAspect="1" noChangeArrowheads="1"/>
          </p:cNvPicPr>
          <p:nvPr/>
        </p:nvPicPr>
        <p:blipFill>
          <a:blip r:embed="rId3" cstate="print"/>
          <a:srcRect/>
          <a:stretch>
            <a:fillRect/>
          </a:stretch>
        </p:blipFill>
        <p:spPr bwMode="auto">
          <a:xfrm>
            <a:off x="2438400" y="1371600"/>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7315200" y="1371600"/>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7848600" y="1371600"/>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5638800" y="1371600"/>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3733800" y="1371600"/>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6172200" y="1371600"/>
            <a:ext cx="518187" cy="86389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8153400" y="1524000"/>
            <a:ext cx="663510" cy="60960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4343400" y="1600200"/>
            <a:ext cx="663510" cy="609600"/>
          </a:xfrm>
          <a:prstGeom prst="rect">
            <a:avLst/>
          </a:prstGeom>
          <a:noFill/>
          <a:ln w="9525">
            <a:noFill/>
            <a:miter lim="800000"/>
            <a:headEnd/>
            <a:tailEnd/>
          </a:ln>
        </p:spPr>
      </p:pic>
      <p:sp>
        <p:nvSpPr>
          <p:cNvPr id="1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5</a:t>
            </a:fld>
            <a:endParaRPr lang="en-US" dirty="0"/>
          </a:p>
        </p:txBody>
      </p:sp>
      <p:sp>
        <p:nvSpPr>
          <p:cNvPr id="17" name="TextBox 16"/>
          <p:cNvSpPr txBox="1"/>
          <p:nvPr/>
        </p:nvSpPr>
        <p:spPr>
          <a:xfrm>
            <a:off x="6050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 Insecure  </a:t>
            </a:r>
            <a:endParaRPr lang="en-US" sz="2000" dirty="0">
              <a:solidFill>
                <a:schemeClr val="bg1"/>
              </a:solidFill>
            </a:endParaRPr>
          </a:p>
        </p:txBody>
      </p:sp>
      <p:sp>
        <p:nvSpPr>
          <p:cNvPr id="18" name="TextBox 17"/>
          <p:cNvSpPr txBox="1"/>
          <p:nvPr/>
        </p:nvSpPr>
        <p:spPr>
          <a:xfrm>
            <a:off x="6031751"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 Secure  </a:t>
            </a:r>
            <a:endParaRPr lang="en-US" sz="2000" dirty="0">
              <a:solidFill>
                <a:schemeClr val="bg1"/>
              </a:solidFill>
            </a:endParaRPr>
          </a:p>
        </p:txBody>
      </p:sp>
      <p:sp>
        <p:nvSpPr>
          <p:cNvPr id="19" name="TextBox 18"/>
          <p:cNvSpPr txBox="1"/>
          <p:nvPr/>
        </p:nvSpPr>
        <p:spPr>
          <a:xfrm>
            <a:off x="6019800" y="4857690"/>
            <a:ext cx="2819400" cy="400110"/>
          </a:xfrm>
          <a:prstGeom prst="rect">
            <a:avLst/>
          </a:prstGeom>
          <a:solidFill>
            <a:schemeClr val="accent3">
              <a:lumMod val="50000"/>
            </a:schemeClr>
          </a:solidFill>
          <a:ln>
            <a:solidFill>
              <a:schemeClr val="tx1"/>
            </a:solidFill>
          </a:ln>
        </p:spPr>
        <p:txBody>
          <a:bodyPr wrap="square" rtlCol="0">
            <a:spAutoFit/>
          </a:bodyPr>
          <a:lstStyle/>
          <a:p>
            <a:pPr algn="ctr"/>
            <a:r>
              <a:rPr lang="en-US" sz="2000" dirty="0" smtClean="0">
                <a:solidFill>
                  <a:schemeClr val="bg1"/>
                </a:solidFill>
              </a:rPr>
              <a:t>Usable + Secure  </a:t>
            </a:r>
            <a:endParaRPr lang="en-US" sz="2000" dirty="0">
              <a:solidFill>
                <a:schemeClr val="bg1"/>
              </a:solidFill>
            </a:endParaRPr>
          </a:p>
        </p:txBody>
      </p:sp>
      <p:sp>
        <p:nvSpPr>
          <p:cNvPr id="5" name="Content Placeholder 4"/>
          <p:cNvSpPr>
            <a:spLocks noGrp="1"/>
          </p:cNvSpPr>
          <p:nvPr>
            <p:ph idx="1"/>
          </p:nvPr>
        </p:nvSpPr>
        <p:spPr>
          <a:xfrm>
            <a:off x="1013487" y="5562600"/>
            <a:ext cx="4217955" cy="2209800"/>
          </a:xfrm>
        </p:spPr>
        <p:txBody>
          <a:bodyPr/>
          <a:lstStyle/>
          <a:p>
            <a:pPr marL="0" indent="0">
              <a:buNone/>
            </a:pPr>
            <a:r>
              <a:rPr lang="en-US" dirty="0" smtClean="0"/>
              <a:t>Phishing Attack</a:t>
            </a:r>
            <a:endParaRPr lang="en-US" dirty="0"/>
          </a:p>
        </p:txBody>
      </p:sp>
      <p:pic>
        <p:nvPicPr>
          <p:cNvPr id="20" name="Picture 6"/>
          <p:cNvPicPr>
            <a:picLocks noChangeAspect="1" noChangeArrowheads="1"/>
          </p:cNvPicPr>
          <p:nvPr/>
        </p:nvPicPr>
        <p:blipFill>
          <a:blip r:embed="rId3" cstate="print"/>
          <a:srcRect/>
          <a:stretch>
            <a:fillRect/>
          </a:stretch>
        </p:blipFill>
        <p:spPr bwMode="auto">
          <a:xfrm>
            <a:off x="457200" y="5410200"/>
            <a:ext cx="518187" cy="86389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4042213" y="5488725"/>
            <a:ext cx="890759" cy="818385"/>
          </a:xfrm>
          <a:prstGeom prst="rect">
            <a:avLst/>
          </a:prstGeom>
          <a:noFill/>
          <a:ln w="9525">
            <a:noFill/>
            <a:miter lim="800000"/>
            <a:headEnd/>
            <a:tailEnd/>
          </a:ln>
        </p:spPr>
      </p:pic>
      <p:sp>
        <p:nvSpPr>
          <p:cNvPr id="22" name="Content Placeholder 4"/>
          <p:cNvSpPr txBox="1">
            <a:spLocks/>
          </p:cNvSpPr>
          <p:nvPr/>
        </p:nvSpPr>
        <p:spPr>
          <a:xfrm>
            <a:off x="4926045" y="5536734"/>
            <a:ext cx="4217955"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Offline Attack</a:t>
            </a:r>
            <a:endParaRPr lang="en-US" dirty="0"/>
          </a:p>
        </p:txBody>
      </p:sp>
    </p:spTree>
    <p:extLst>
      <p:ext uri="{BB962C8B-B14F-4D97-AF65-F5344CB8AC3E}">
        <p14:creationId xmlns:p14="http://schemas.microsoft.com/office/powerpoint/2010/main" val="429191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Results</a:t>
            </a:r>
            <a:endParaRPr lang="en-US" dirty="0"/>
          </a:p>
        </p:txBody>
      </p:sp>
      <p:graphicFrame>
        <p:nvGraphicFramePr>
          <p:cNvPr id="4" name="Table 3"/>
          <p:cNvGraphicFramePr>
            <a:graphicFrameLocks noGrp="1"/>
          </p:cNvGraphicFramePr>
          <p:nvPr/>
        </p:nvGraphicFramePr>
        <p:xfrm>
          <a:off x="381000" y="1295400"/>
          <a:ext cx="8534400" cy="3886200"/>
        </p:xfrm>
        <a:graphic>
          <a:graphicData uri="http://schemas.openxmlformats.org/drawingml/2006/table">
            <a:tbl>
              <a:tblPr firstRow="1" bandRow="1">
                <a:tableStyleId>{5C22544A-7EE6-4342-B048-85BDC9FD1C3A}</a:tableStyleId>
              </a:tblPr>
              <a:tblGrid>
                <a:gridCol w="1981200"/>
                <a:gridCol w="1295400"/>
                <a:gridCol w="1828800"/>
                <a:gridCol w="1762921"/>
                <a:gridCol w="1666079"/>
              </a:tblGrid>
              <a:tr h="1009192">
                <a:tc>
                  <a:txBody>
                    <a:bodyPr/>
                    <a:lstStyle/>
                    <a:p>
                      <a:r>
                        <a:rPr lang="en-US" sz="2400" dirty="0" smtClean="0"/>
                        <a:t>Attacks</a:t>
                      </a:r>
                      <a:endParaRPr lang="en-US" sz="2400" dirty="0"/>
                    </a:p>
                  </a:txBody>
                  <a:tcPr/>
                </a:tc>
                <a:tc>
                  <a:txBody>
                    <a:bodyPr/>
                    <a:lstStyle/>
                    <a:p>
                      <a:r>
                        <a:rPr lang="en-US" dirty="0" smtClean="0"/>
                        <a:t>            k=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k=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t=1</a:t>
                      </a:r>
                      <a:endParaRPr lang="en-US" dirty="0" smtClean="0"/>
                    </a:p>
                    <a:p>
                      <a:endParaRPr lang="en-US" dirty="0"/>
                    </a:p>
                  </a:txBody>
                  <a:tcPr/>
                </a:tc>
                <a:tc>
                  <a:txBody>
                    <a:bodyPr/>
                    <a:lstStyle/>
                    <a:p>
                      <a:r>
                        <a:rPr lang="en-US" sz="2400" dirty="0" smtClean="0"/>
                        <a:t>                 </a:t>
                      </a:r>
                      <a:r>
                        <a:rPr lang="en-US" sz="1800" dirty="0" smtClean="0"/>
                        <a:t>k=2</a:t>
                      </a:r>
                      <a:endParaRPr lang="en-US" sz="1800" dirty="0"/>
                    </a:p>
                  </a:txBody>
                  <a:tcPr/>
                </a:tc>
                <a:tc>
                  <a:txBody>
                    <a:bodyPr/>
                    <a:lstStyle/>
                    <a:p>
                      <a:endParaRPr lang="en-US" sz="2400" dirty="0"/>
                    </a:p>
                  </a:txBody>
                  <a:tcPr/>
                </a:tc>
              </a:tr>
              <a:tr h="828535">
                <a:tc>
                  <a:txBody>
                    <a:bodyPr/>
                    <a:lstStyle/>
                    <a:p>
                      <a:r>
                        <a:rPr lang="en-US" sz="2400" dirty="0" smtClean="0"/>
                        <a:t>Reuse</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r>
              <a:tr h="1219938">
                <a:tc>
                  <a:txBody>
                    <a:bodyPr/>
                    <a:lstStyle/>
                    <a:p>
                      <a:r>
                        <a:rPr lang="en-US" sz="2400" dirty="0" smtClean="0"/>
                        <a:t>Strong Random Independent</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r>
              <a:tr h="828535">
                <a:tc>
                  <a:txBody>
                    <a:bodyPr/>
                    <a:lstStyle/>
                    <a:p>
                      <a:r>
                        <a:rPr lang="en-US" sz="2400" dirty="0" smtClean="0"/>
                        <a:t>Shared Cues</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bl>
          </a:graphicData>
        </a:graphic>
      </p:graphicFrame>
      <p:pic>
        <p:nvPicPr>
          <p:cNvPr id="6" name="Picture 6"/>
          <p:cNvPicPr>
            <a:picLocks noChangeAspect="1" noChangeArrowheads="1"/>
          </p:cNvPicPr>
          <p:nvPr/>
        </p:nvPicPr>
        <p:blipFill>
          <a:blip r:embed="rId3" cstate="print"/>
          <a:srcRect/>
          <a:stretch>
            <a:fillRect/>
          </a:stretch>
        </p:blipFill>
        <p:spPr bwMode="auto">
          <a:xfrm>
            <a:off x="2438400" y="1371600"/>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7315200" y="1371600"/>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7848600" y="1371600"/>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5638800" y="1371600"/>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3733800" y="1371600"/>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6172200" y="1371600"/>
            <a:ext cx="518187" cy="86389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8153400" y="1524000"/>
            <a:ext cx="663510" cy="60960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4343400" y="1600200"/>
            <a:ext cx="663510" cy="609600"/>
          </a:xfrm>
          <a:prstGeom prst="rect">
            <a:avLst/>
          </a:prstGeom>
          <a:noFill/>
          <a:ln w="9525">
            <a:noFill/>
            <a:miter lim="800000"/>
            <a:headEnd/>
            <a:tailEnd/>
          </a:ln>
        </p:spPr>
      </p:pic>
      <p:sp>
        <p:nvSpPr>
          <p:cNvPr id="1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6</a:t>
            </a:fld>
            <a:endParaRPr lang="en-US" dirty="0"/>
          </a:p>
        </p:txBody>
      </p:sp>
      <p:sp>
        <p:nvSpPr>
          <p:cNvPr id="17" name="TextBox 16"/>
          <p:cNvSpPr txBox="1"/>
          <p:nvPr/>
        </p:nvSpPr>
        <p:spPr>
          <a:xfrm>
            <a:off x="6050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 Insecure  </a:t>
            </a:r>
            <a:endParaRPr lang="en-US" sz="2000" dirty="0">
              <a:solidFill>
                <a:schemeClr val="bg1"/>
              </a:solidFill>
            </a:endParaRPr>
          </a:p>
        </p:txBody>
      </p:sp>
      <p:sp>
        <p:nvSpPr>
          <p:cNvPr id="18" name="TextBox 17"/>
          <p:cNvSpPr txBox="1"/>
          <p:nvPr/>
        </p:nvSpPr>
        <p:spPr>
          <a:xfrm>
            <a:off x="6031751"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 Secure  </a:t>
            </a:r>
            <a:endParaRPr lang="en-US" sz="2000" dirty="0">
              <a:solidFill>
                <a:schemeClr val="bg1"/>
              </a:solidFill>
            </a:endParaRPr>
          </a:p>
        </p:txBody>
      </p:sp>
      <p:sp>
        <p:nvSpPr>
          <p:cNvPr id="19" name="TextBox 18"/>
          <p:cNvSpPr txBox="1"/>
          <p:nvPr/>
        </p:nvSpPr>
        <p:spPr>
          <a:xfrm>
            <a:off x="6019800" y="4857690"/>
            <a:ext cx="2819400" cy="400110"/>
          </a:xfrm>
          <a:prstGeom prst="rect">
            <a:avLst/>
          </a:prstGeom>
          <a:solidFill>
            <a:schemeClr val="accent3">
              <a:lumMod val="50000"/>
            </a:schemeClr>
          </a:solidFill>
          <a:ln>
            <a:solidFill>
              <a:schemeClr val="tx1"/>
            </a:solidFill>
          </a:ln>
        </p:spPr>
        <p:txBody>
          <a:bodyPr wrap="square" rtlCol="0">
            <a:spAutoFit/>
          </a:bodyPr>
          <a:lstStyle/>
          <a:p>
            <a:pPr algn="ctr"/>
            <a:r>
              <a:rPr lang="en-US" sz="2000" dirty="0" smtClean="0">
                <a:solidFill>
                  <a:schemeClr val="bg1"/>
                </a:solidFill>
              </a:rPr>
              <a:t>Usable + Secure  </a:t>
            </a:r>
            <a:endParaRPr lang="en-US" sz="2000" dirty="0">
              <a:solidFill>
                <a:schemeClr val="bg1"/>
              </a:solidFill>
            </a:endParaRPr>
          </a:p>
        </p:txBody>
      </p:sp>
      <p:sp>
        <p:nvSpPr>
          <p:cNvPr id="5" name="Content Placeholder 4"/>
          <p:cNvSpPr>
            <a:spLocks noGrp="1"/>
          </p:cNvSpPr>
          <p:nvPr>
            <p:ph idx="1"/>
          </p:nvPr>
        </p:nvSpPr>
        <p:spPr>
          <a:xfrm>
            <a:off x="1013487" y="5562600"/>
            <a:ext cx="4217955" cy="2209800"/>
          </a:xfrm>
        </p:spPr>
        <p:txBody>
          <a:bodyPr/>
          <a:lstStyle/>
          <a:p>
            <a:pPr marL="0" indent="0">
              <a:buNone/>
            </a:pPr>
            <a:r>
              <a:rPr lang="en-US" dirty="0" smtClean="0"/>
              <a:t>Phishing Attack</a:t>
            </a:r>
            <a:endParaRPr lang="en-US" dirty="0"/>
          </a:p>
        </p:txBody>
      </p:sp>
      <p:pic>
        <p:nvPicPr>
          <p:cNvPr id="20" name="Picture 6"/>
          <p:cNvPicPr>
            <a:picLocks noChangeAspect="1" noChangeArrowheads="1"/>
          </p:cNvPicPr>
          <p:nvPr/>
        </p:nvPicPr>
        <p:blipFill>
          <a:blip r:embed="rId3" cstate="print"/>
          <a:srcRect/>
          <a:stretch>
            <a:fillRect/>
          </a:stretch>
        </p:blipFill>
        <p:spPr bwMode="auto">
          <a:xfrm>
            <a:off x="457200" y="5410200"/>
            <a:ext cx="518187" cy="86389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4042213" y="5488725"/>
            <a:ext cx="890759" cy="818385"/>
          </a:xfrm>
          <a:prstGeom prst="rect">
            <a:avLst/>
          </a:prstGeom>
          <a:noFill/>
          <a:ln w="9525">
            <a:noFill/>
            <a:miter lim="800000"/>
            <a:headEnd/>
            <a:tailEnd/>
          </a:ln>
        </p:spPr>
      </p:pic>
      <p:sp>
        <p:nvSpPr>
          <p:cNvPr id="22" name="Content Placeholder 4"/>
          <p:cNvSpPr txBox="1">
            <a:spLocks/>
          </p:cNvSpPr>
          <p:nvPr/>
        </p:nvSpPr>
        <p:spPr>
          <a:xfrm>
            <a:off x="4926045" y="5536734"/>
            <a:ext cx="4217955"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Offline Attack</a:t>
            </a:r>
            <a:endParaRPr lang="en-US" dirty="0"/>
          </a:p>
        </p:txBody>
      </p:sp>
      <p:sp>
        <p:nvSpPr>
          <p:cNvPr id="3" name="Oval 2"/>
          <p:cNvSpPr/>
          <p:nvPr/>
        </p:nvSpPr>
        <p:spPr>
          <a:xfrm>
            <a:off x="6858000" y="4191000"/>
            <a:ext cx="1752600" cy="1143000"/>
          </a:xfrm>
          <a:prstGeom prst="ellipse">
            <a:avLst/>
          </a:prstGeom>
          <a:solidFill>
            <a:srgbClr val="FF0000">
              <a:alpha val="0"/>
            </a:srgbClr>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520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lstStyle/>
          <a:p>
            <a:r>
              <a:rPr lang="en-US" dirty="0" smtClean="0"/>
              <a:t>Naturally Rehearsing Passwords</a:t>
            </a:r>
          </a:p>
          <a:p>
            <a:pPr lvl="1"/>
            <a:r>
              <a:rPr lang="en-US" dirty="0" smtClean="0"/>
              <a:t>Presentation on Thursday</a:t>
            </a:r>
          </a:p>
          <a:p>
            <a:pPr lvl="1"/>
            <a:r>
              <a:rPr lang="en-US" dirty="0" smtClean="0"/>
              <a:t>Password </a:t>
            </a:r>
            <a:r>
              <a:rPr lang="en-US" dirty="0" smtClean="0"/>
              <a:t>Management Scheme: Shared </a:t>
            </a:r>
            <a:r>
              <a:rPr lang="en-US" dirty="0" smtClean="0"/>
              <a:t>Cues</a:t>
            </a:r>
          </a:p>
          <a:p>
            <a:pPr lvl="1"/>
            <a:endParaRPr lang="en-US" dirty="0" smtClean="0"/>
          </a:p>
          <a:p>
            <a:pPr lvl="1"/>
            <a:endParaRPr lang="en-US" dirty="0"/>
          </a:p>
          <a:p>
            <a:r>
              <a:rPr lang="en-US" dirty="0" smtClean="0"/>
              <a:t>Key Question: Can we get better security if we ask the user to perform simple computations to generate his passwords?</a:t>
            </a:r>
            <a:endParaRPr lang="en-US" dirty="0" smtClean="0"/>
          </a:p>
        </p:txBody>
      </p:sp>
    </p:spTree>
    <p:extLst>
      <p:ext uri="{BB962C8B-B14F-4D97-AF65-F5344CB8AC3E}">
        <p14:creationId xmlns:p14="http://schemas.microsoft.com/office/powerpoint/2010/main" val="264620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Restricted</a:t>
            </a:r>
          </a:p>
          <a:p>
            <a:pPr lvl="1"/>
            <a:r>
              <a:rPr lang="en-US" dirty="0" smtClean="0"/>
              <a:t>Simple operations (addition, lookup)</a:t>
            </a:r>
          </a:p>
          <a:p>
            <a:pPr lvl="1"/>
            <a:r>
              <a:rPr lang="en-US" dirty="0" smtClean="0"/>
              <a:t>Operations performed in memory (limited space)</a:t>
            </a:r>
          </a:p>
          <a:p>
            <a:pPr lvl="1"/>
            <a:endParaRPr lang="en-US" dirty="0"/>
          </a:p>
          <a:p>
            <a:endParaRPr lang="en-US" dirty="0"/>
          </a:p>
        </p:txBody>
      </p:sp>
      <p:pic>
        <p:nvPicPr>
          <p:cNvPr id="9218" name="Picture 2" descr="http://blog.lib.umn.edu/ione/eyeonearth/200px-Thought_bubb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066800" y="3962400"/>
                <a:ext cx="2016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9+8=7 </m:t>
                      </m:r>
                      <m:r>
                        <a:rPr lang="en-US" b="0" i="1" smtClean="0">
                          <a:latin typeface="Cambria Math"/>
                        </a:rPr>
                        <m:t>𝑚𝑜𝑑</m:t>
                      </m:r>
                      <m:r>
                        <a:rPr lang="en-US" b="0" i="1" smtClean="0">
                          <a:latin typeface="Cambria Math"/>
                        </a:rPr>
                        <m:t> 10</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66800" y="3962400"/>
                <a:ext cx="2016193" cy="369332"/>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descr="http://blog.lib.umn.edu/ione/eyeonearth/200px-Thought_bubb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124199"/>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791329" y="3597686"/>
                <a:ext cx="179889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8945309234</m:t>
                      </m:r>
                    </m:oMath>
                  </m:oMathPara>
                </a14:m>
                <a:endParaRPr lang="en-US" b="0" dirty="0" smtClean="0"/>
              </a:p>
              <a:p>
                <a:r>
                  <a:rPr lang="en-US" dirty="0" smtClean="0"/>
                  <a:t>+2348979234 =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791329" y="3597686"/>
                <a:ext cx="1798890" cy="646331"/>
              </a:xfrm>
              <a:prstGeom prst="rect">
                <a:avLst/>
              </a:prstGeom>
              <a:blipFill rotWithShape="1">
                <a:blip r:embed="rId4"/>
                <a:stretch>
                  <a:fillRect l="-3051" r="-2034" b="-14151"/>
                </a:stretch>
              </a:blipFill>
            </p:spPr>
            <p:txBody>
              <a:bodyPr/>
              <a:lstStyle/>
              <a:p>
                <a:r>
                  <a:rPr lang="en-US">
                    <a:noFill/>
                  </a:rPr>
                  <a:t> </a:t>
                </a:r>
              </a:p>
            </p:txBody>
          </p:sp>
        </mc:Fallback>
      </mc:AlternateContent>
      <p:pic>
        <p:nvPicPr>
          <p:cNvPr id="9220" name="Picture 4" descr="https://encrypted-tbn2.gstatic.com/images?q=tbn:ANd9GcQUzaecvgCc-3GQX2dhja5-ukBQG8g11lDBgHdMxepoXghue-8fm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3407" y="5070407"/>
            <a:ext cx="568393" cy="5683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isabttc.files.wordpress.com/2011/12/sad-fac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7208" y="5070407"/>
            <a:ext cx="568392" cy="56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4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Restricted</a:t>
            </a:r>
          </a:p>
          <a:p>
            <a:pPr lvl="1"/>
            <a:r>
              <a:rPr lang="en-US" dirty="0" smtClean="0"/>
              <a:t>Simple operations (addition, lookup)</a:t>
            </a:r>
          </a:p>
          <a:p>
            <a:pPr lvl="1"/>
            <a:r>
              <a:rPr lang="en-US" dirty="0" smtClean="0"/>
              <a:t>Operations performed in memory (limited space)</a:t>
            </a:r>
          </a:p>
          <a:p>
            <a:pPr lvl="1"/>
            <a:endParaRPr lang="en-US" dirty="0"/>
          </a:p>
          <a:p>
            <a:r>
              <a:rPr lang="en-US" dirty="0" smtClean="0"/>
              <a:t>Improve Security?</a:t>
            </a:r>
          </a:p>
          <a:p>
            <a:pPr lvl="1"/>
            <a:r>
              <a:rPr lang="en-US" dirty="0" smtClean="0"/>
              <a:t>Simple Computations vs. Pure </a:t>
            </a:r>
            <a:r>
              <a:rPr lang="en-US" dirty="0" smtClean="0"/>
              <a:t>Recall</a:t>
            </a:r>
          </a:p>
          <a:p>
            <a:pPr lvl="1"/>
            <a:r>
              <a:rPr lang="en-US" dirty="0" smtClean="0"/>
              <a:t>Security against many breaches?</a:t>
            </a:r>
            <a:endParaRPr lang="en-US" dirty="0" smtClean="0"/>
          </a:p>
          <a:p>
            <a:pPr lvl="1"/>
            <a:endParaRPr lang="en-US" dirty="0"/>
          </a:p>
          <a:p>
            <a:endParaRPr lang="en-US" dirty="0"/>
          </a:p>
        </p:txBody>
      </p:sp>
    </p:spTree>
    <p:extLst>
      <p:ext uri="{BB962C8B-B14F-4D97-AF65-F5344CB8AC3E}">
        <p14:creationId xmlns:p14="http://schemas.microsoft.com/office/powerpoint/2010/main" val="3174652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5157</TotalTime>
  <Words>856</Words>
  <Application>Microsoft Office PowerPoint</Application>
  <PresentationFormat>On-screen Show (4:3)</PresentationFormat>
  <Paragraphs>301</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Human-Computable Passwords</vt:lpstr>
      <vt:lpstr>Previous Work</vt:lpstr>
      <vt:lpstr>Password Management</vt:lpstr>
      <vt:lpstr>Password Security Game</vt:lpstr>
      <vt:lpstr>Security Results</vt:lpstr>
      <vt:lpstr>Security Results</vt:lpstr>
      <vt:lpstr>Previous Work</vt:lpstr>
      <vt:lpstr>Human Computation</vt:lpstr>
      <vt:lpstr>Human Computation</vt:lpstr>
      <vt:lpstr>Candidate Scheme</vt:lpstr>
      <vt:lpstr>Random Mapping</vt:lpstr>
      <vt:lpstr>Single-Digit Challenge</vt:lpstr>
      <vt:lpstr>Single-Digit Challenge</vt:lpstr>
      <vt:lpstr>Single-Digit Challenge</vt:lpstr>
      <vt:lpstr>Passwords</vt:lpstr>
      <vt:lpstr>Passwords</vt:lpstr>
      <vt:lpstr>Passwords</vt:lpstr>
      <vt:lpstr>Usability</vt:lpstr>
      <vt:lpstr>Open Challenge</vt:lpstr>
      <vt:lpstr>Open Challenge</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Blocki</dc:creator>
  <cp:lastModifiedBy>jblocki</cp:lastModifiedBy>
  <cp:revision>86</cp:revision>
  <dcterms:created xsi:type="dcterms:W3CDTF">2013-08-07T17:31:15Z</dcterms:created>
  <dcterms:modified xsi:type="dcterms:W3CDTF">2013-12-03T13:14:52Z</dcterms:modified>
</cp:coreProperties>
</file>