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8"/>
  </p:notesMasterIdLst>
  <p:sldIdLst>
    <p:sldId id="256" r:id="rId2"/>
    <p:sldId id="266" r:id="rId3"/>
    <p:sldId id="285" r:id="rId4"/>
    <p:sldId id="267" r:id="rId5"/>
    <p:sldId id="273" r:id="rId6"/>
    <p:sldId id="257" r:id="rId7"/>
    <p:sldId id="301" r:id="rId8"/>
    <p:sldId id="302" r:id="rId9"/>
    <p:sldId id="277" r:id="rId10"/>
    <p:sldId id="278" r:id="rId11"/>
    <p:sldId id="262" r:id="rId12"/>
    <p:sldId id="263" r:id="rId13"/>
    <p:sldId id="286" r:id="rId14"/>
    <p:sldId id="287" r:id="rId15"/>
    <p:sldId id="289" r:id="rId16"/>
    <p:sldId id="290" r:id="rId17"/>
    <p:sldId id="291" r:id="rId18"/>
    <p:sldId id="297" r:id="rId19"/>
    <p:sldId id="268" r:id="rId20"/>
    <p:sldId id="270" r:id="rId21"/>
    <p:sldId id="271" r:id="rId22"/>
    <p:sldId id="272" r:id="rId23"/>
    <p:sldId id="269" r:id="rId24"/>
    <p:sldId id="274" r:id="rId25"/>
    <p:sldId id="275" r:id="rId26"/>
    <p:sldId id="295" r:id="rId27"/>
    <p:sldId id="293" r:id="rId28"/>
    <p:sldId id="292" r:id="rId29"/>
    <p:sldId id="280" r:id="rId30"/>
    <p:sldId id="281" r:id="rId31"/>
    <p:sldId id="282" r:id="rId32"/>
    <p:sldId id="283" r:id="rId33"/>
    <p:sldId id="298" r:id="rId34"/>
    <p:sldId id="284" r:id="rId35"/>
    <p:sldId id="300" r:id="rId36"/>
    <p:sldId id="296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2" autoAdjust="0"/>
    <p:restoredTop sz="84348" autoAdjust="0"/>
  </p:normalViewPr>
  <p:slideViewPr>
    <p:cSldViewPr>
      <p:cViewPr varScale="1">
        <p:scale>
          <a:sx n="76" d="100"/>
          <a:sy n="76" d="100"/>
        </p:scale>
        <p:origin x="-12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6F6BA0-166A-4FDB-9175-B99322339B76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63A89-C6B2-46D7-A04E-A59F19502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thing to note:</a:t>
            </a:r>
            <a:r>
              <a:rPr lang="en-US" baseline="0" dirty="0" smtClean="0"/>
              <a:t> n is not in the exponent, unless |Z|^m = O(n)</a:t>
            </a:r>
          </a:p>
          <a:p>
            <a:r>
              <a:rPr lang="en-US" baseline="0" dirty="0" smtClean="0"/>
              <a:t>So 3-Anonymity is hard for a constant number of attributes with a large alphabet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if both the alphabet and number of attributes is small?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We will argue later</a:t>
            </a:r>
            <a:r>
              <a:rPr lang="en-US" baseline="0" dirty="0" smtClean="0"/>
              <a:t> that groups of size &gt; 3 can be split into smaller groups without increasing the cost, so edges of size 4 will not be needed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Proof by example!</a:t>
            </a:r>
          </a:p>
          <a:p>
            <a:endParaRPr lang="en-US" dirty="0" smtClean="0"/>
          </a:p>
          <a:p>
            <a:r>
              <a:rPr lang="en-US" dirty="0" smtClean="0"/>
              <a:t>This fact shows that the optimal k-anonymity solution will not use groups of size &gt;= 4,</a:t>
            </a:r>
            <a:r>
              <a:rPr lang="en-US" baseline="0" dirty="0" smtClean="0"/>
              <a:t> because such groups could be split into smaller groups without increasing the cost.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Aside:</a:t>
            </a:r>
            <a:r>
              <a:rPr lang="en-US" baseline="0" dirty="0" smtClean="0"/>
              <a:t> This also proves that the optimal solution doesn’t have to use any group larger than 3 (as such groups could be split into smaller groups without increasing the cost)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C(</a:t>
            </a:r>
            <a:r>
              <a:rPr lang="en-US" dirty="0" err="1" smtClean="0"/>
              <a:t>I,j,k</a:t>
            </a:r>
            <a:r>
              <a:rPr lang="en-US" dirty="0" smtClean="0"/>
              <a:t>) is the cost</a:t>
            </a:r>
            <a:r>
              <a:rPr lang="en-US" baseline="0" dirty="0" smtClean="0"/>
              <a:t> (number of stars needed to anonymize the rows </a:t>
            </a:r>
            <a:r>
              <a:rPr lang="en-US" baseline="0" dirty="0" err="1" smtClean="0"/>
              <a:t>I,j,k</a:t>
            </a:r>
            <a:r>
              <a:rPr lang="en-US" baseline="0" dirty="0" smtClean="0"/>
              <a:t>), by construction, also the cost of the corresponding hyperedge.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exactly the simplex condition.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 Cannot hope to match in more than 1 </a:t>
            </a:r>
            <a:r>
              <a:rPr lang="en-US" dirty="0" smtClean="0"/>
              <a:t>attribute, when </a:t>
            </a:r>
            <a:r>
              <a:rPr lang="en-US" dirty="0" err="1" smtClean="0"/>
              <a:t>w,x,y</a:t>
            </a:r>
            <a:r>
              <a:rPr lang="en-US" dirty="0" smtClean="0"/>
              <a:t> aren’t contained in</a:t>
            </a:r>
            <a:r>
              <a:rPr lang="en-US" baseline="0" dirty="0" smtClean="0"/>
              <a:t> a common triple because there is not even a common alphabet symbol (triple) that occurs in all three rows.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So 3-Anonymity is hard for a constant number of attributes with a large alphabet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if both the alphabet and number of attributes is small?</a:t>
            </a:r>
            <a:endParaRPr lang="en-US" smtClean="0"/>
          </a:p>
          <a:p>
            <a:endParaRPr lang="en-US" dirty="0" smtClean="0"/>
          </a:p>
          <a:p>
            <a:r>
              <a:rPr lang="en-US" dirty="0" smtClean="0"/>
              <a:t>Key thing to note: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    n is not in the exponent, unless |Z|^m = O(n)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Connect grouping identical rows to approximation algorithms</a:t>
            </a:r>
          </a:p>
          <a:p>
            <a:endParaRPr lang="en-US" dirty="0" smtClean="0"/>
          </a:p>
          <a:p>
            <a:r>
              <a:rPr lang="en-US" dirty="0" smtClean="0"/>
              <a:t>For those of you who know the l-diversity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Emphasis</a:t>
            </a:r>
            <a:r>
              <a:rPr lang="en-US" baseline="0" dirty="0" smtClean="0"/>
              <a:t> Useless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Useful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Emphasis: Identifying</a:t>
            </a:r>
            <a:r>
              <a:rPr lang="en-US" baseline="0" dirty="0" smtClean="0"/>
              <a:t> Information like name, and social security number were left out of the dataset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We</a:t>
            </a:r>
            <a:r>
              <a:rPr lang="en-US" baseline="0" dirty="0" smtClean="0"/>
              <a:t> can leave out more information (like the DOB), but how can we be sure that the adversary cannot find another attack?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As Pointed out by </a:t>
            </a:r>
            <a:r>
              <a:rPr lang="en-US" baseline="0" dirty="0" err="1" smtClean="0"/>
              <a:t>Latanya</a:t>
            </a:r>
            <a:r>
              <a:rPr lang="en-US" baseline="0" dirty="0" smtClean="0"/>
              <a:t> Sweeney, (DOB, ZIP, Gender) is a unique identifier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Out paper focuses on K-Anonymity and L-Diversity.  I won’t talk about L-Diversity in the presentation, but I briefly</a:t>
            </a:r>
            <a:r>
              <a:rPr lang="en-US" baseline="0" dirty="0" smtClean="0"/>
              <a:t> mention our two results for anyone familiar with the model.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K-Anonymity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</a:t>
            </a:r>
            <a:r>
              <a:rPr lang="en-US" baseline="0" dirty="0" smtClean="0"/>
              <a:t> Minimize the number of stars introduced to make the database </a:t>
            </a:r>
            <a:r>
              <a:rPr lang="en-US" baseline="0" dirty="0" smtClean="0"/>
              <a:t>k-anonymous to maximize the usefulness of the dataset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Dataset is not anonymous, we can trivially</a:t>
            </a:r>
            <a:r>
              <a:rPr lang="en-US" baseline="0" dirty="0" smtClean="0"/>
              <a:t> make it 2-anonymous by adding stars as follows.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Clearly, this dataset is 2-anonymous,</a:t>
            </a:r>
            <a:r>
              <a:rPr lang="en-US" baseline="0" dirty="0" smtClean="0"/>
              <a:t> but it is also completely useless for a researcher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 </a:t>
            </a:r>
            <a:r>
              <a:rPr lang="en-US" i="1" dirty="0" smtClean="0"/>
              <a:t>database</a:t>
            </a:r>
            <a:r>
              <a:rPr lang="en-US" dirty="0" smtClean="0"/>
              <a:t> is said to be </a:t>
            </a:r>
            <a:r>
              <a:rPr lang="en-US" i="1" dirty="0" smtClean="0"/>
              <a:t>k-anonymous</a:t>
            </a:r>
            <a:r>
              <a:rPr lang="en-US" dirty="0" smtClean="0"/>
              <a:t> if for every row r there are at least k-1 other identical rows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First,</a:t>
            </a:r>
            <a:r>
              <a:rPr lang="en-US" baseline="0" dirty="0" smtClean="0"/>
              <a:t> series of results focused on </a:t>
            </a:r>
            <a:r>
              <a:rPr lang="en-US" baseline="0" dirty="0" smtClean="0"/>
              <a:t>reducing the size of the alphabet in hardness results</a:t>
            </a:r>
          </a:p>
          <a:p>
            <a:r>
              <a:rPr lang="en-US" baseline="0" dirty="0" smtClean="0"/>
              <a:t>New direction, what if the number of attributes is small (or constant).  This would be true in many realistic datasets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63A89-C6B2-46D7-A04E-A59F195029D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33DA0F8-79D4-4C67-85DB-D9FC16D8FA71}" type="datetimeFigureOut">
              <a:rPr lang="en-US" smtClean="0"/>
              <a:pPr/>
              <a:t>7/7/2010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C6CA936-EE6E-49DB-B81A-FF5E56E03D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notesSlide" Target="../notesSlides/notesSlide2.xml"/><Relationship Id="rId7" Type="http://schemas.openxmlformats.org/officeDocument/2006/relationships/hyperlink" Target="http://www.google.com/imgres?imgurl=http://ervinas.files.wordpress.com/2009/09/researcher.jpg&amp;imgrefurl=http://ervinas.wordpress.com/&amp;usg=__vTyTmyxJeJSx3TNuYjA7Mj3STDQ=&amp;h=600&amp;w=470&amp;sz=68&amp;hl=en&amp;start=4&amp;itbs=1&amp;tbnid=DOiTJY3lZaR2jM:&amp;tbnh=135&amp;tbnw=106&amp;prev=/images%3Fq%3Dresearcher%26hl%3Den%26gbv%3D2%26tbs%3Disch:1" TargetMode="External"/><Relationship Id="rId12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11" Type="http://schemas.openxmlformats.org/officeDocument/2006/relationships/hyperlink" Target="http://www.google.com/imgres?imgurl=http://symphony.lotus.com/software/lotus/symphony/gallery.nsf/GalleryClipArtAll/94B4AFAE5AE8580385257596003413BE/%24File/Database-Add.png&amp;imgrefurl=http://symphony.lotus.com/software/lotus/symphony/gallery.nsf/GalleryClipArtAll/94B4AFAE5AE8580385257596003413BE&amp;usg=__ps2N8P_HR9f71xkBqmzMbCmzc74=&amp;h=280&amp;w=302&amp;sz=14&amp;hl=en&amp;start=6&amp;itbs=1&amp;tbnid=Kf_if7VXPfxCKM:&amp;tbnh=108&amp;tbnw=116&amp;prev=/images%3Fq%3Ddatabase%26hl%3Den%26sa%3DX%26gbv%3D2%26tbs%3Disch:1,itp:clipart" TargetMode="External"/><Relationship Id="rId5" Type="http://schemas.openxmlformats.org/officeDocument/2006/relationships/hyperlink" Target="http://www.google.com/imgres?imgurl=http://tell.fll.purdue.edu/JapanProj/FLClipart/Nouns/building/hospital.gif&amp;imgrefurl=http://tell.fll.purdue.edu/JapanProj/FLClipart/Nounsbuilding.html&amp;usg=__TslkldDo8-7VK1igUcDk2i8VGFE=&amp;h=369&amp;w=700&amp;sz=8&amp;hl=en&amp;start=2&amp;itbs=1&amp;tbnid=4HxfKjBNMa6_tM:&amp;tbnh=74&amp;tbnw=140&amp;prev=/images%3Fq%3Dhospital%26hl%3Den%26gbv%3D2%26tbs%3Disch:1" TargetMode="External"/><Relationship Id="rId10" Type="http://schemas.openxmlformats.org/officeDocument/2006/relationships/image" Target="../media/image5.jpeg"/><Relationship Id="rId4" Type="http://schemas.openxmlformats.org/officeDocument/2006/relationships/image" Target="../media/image2.jpeg"/><Relationship Id="rId9" Type="http://schemas.openxmlformats.org/officeDocument/2006/relationships/hyperlink" Target="http://www.google.com/imgres?imgurl=http://www1.va.gov/optometry/images/patient_education.jpg&amp;imgrefurl=http://www1.va.gov/optometry/page.cfm%3Fpg%3D29&amp;usg=__RD4A38Xeg2yllcJ9FHel0b_7sh8=&amp;h=479&amp;w=360&amp;sz=38&amp;hl=en&amp;start=14&amp;itbs=1&amp;tbnid=hjE9GriGSEBK7M:&amp;tbnh=129&amp;tbnw=97&amp;prev=/images%3Fq%3Dpatient%26hl%3Den%26gbv%3D2%26tbs%3Disch:1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Resolving the Complexity of Some Data Privacy Problems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7772400" cy="1199704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92D050"/>
                </a:solidFill>
              </a:rPr>
              <a:t>Jeremiah Blocki           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CMU</a:t>
            </a:r>
            <a:endParaRPr lang="en-US" dirty="0" smtClean="0"/>
          </a:p>
          <a:p>
            <a:pPr algn="l"/>
            <a:r>
              <a:rPr lang="en-US" dirty="0" smtClean="0"/>
              <a:t>Ryan Williams 	         </a:t>
            </a:r>
            <a:r>
              <a:rPr lang="en-US" dirty="0" smtClean="0"/>
              <a:t> IBM </a:t>
            </a:r>
            <a:r>
              <a:rPr lang="en-US" dirty="0" err="1" smtClean="0"/>
              <a:t>Almaden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5562600"/>
            <a:ext cx="14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ICALP 2010</a:t>
            </a:r>
            <a:endParaRPr lang="en-US" dirty="0"/>
          </a:p>
        </p:txBody>
      </p:sp>
    </p:spTree>
  </p:cSld>
  <p:clrMapOvr>
    <a:masterClrMapping/>
  </p:clrMapOvr>
  <p:transition advTm="198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153400" cy="3548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First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Race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Stone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Afr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-Am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92D050"/>
                          </a:solidFill>
                        </a:rPr>
                        <a:t>John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92D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92D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92D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Stone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Afr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-Am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92D050"/>
                          </a:solidFill>
                        </a:rPr>
                        <a:t>John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92D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92D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92D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2-Anonymity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4102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Goal: Minimize the number of stars introduced to make the database k-anonymous</a:t>
            </a:r>
            <a:endParaRPr lang="en-US" dirty="0"/>
          </a:p>
        </p:txBody>
      </p:sp>
    </p:spTree>
  </p:cSld>
  <p:clrMapOvr>
    <a:masterClrMapping/>
  </p:clrMapOvr>
  <p:transition advTm="15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3-Anonymity is NP-Hard for |</a:t>
            </a:r>
            <a:r>
              <a:rPr lang="el-GR" dirty="0" smtClean="0"/>
              <a:t>Σ</a:t>
            </a:r>
            <a:r>
              <a:rPr lang="en-US" dirty="0" smtClean="0"/>
              <a:t>| = O(n) </a:t>
            </a:r>
            <a:r>
              <a:rPr lang="en-US" dirty="0" smtClean="0"/>
              <a:t>	[Myerson &amp; Williams, 2004</a:t>
            </a:r>
            <a:r>
              <a:rPr lang="en-US" dirty="0" smtClean="0"/>
              <a:t>]</a:t>
            </a:r>
          </a:p>
          <a:p>
            <a:r>
              <a:rPr lang="en-US" dirty="0" smtClean="0"/>
              <a:t>3-Anonymity is NP-Hard for |</a:t>
            </a:r>
            <a:r>
              <a:rPr lang="el-GR" dirty="0" smtClean="0"/>
              <a:t>Σ</a:t>
            </a:r>
            <a:r>
              <a:rPr lang="en-US" dirty="0" smtClean="0"/>
              <a:t>| = 3 </a:t>
            </a:r>
            <a:r>
              <a:rPr lang="en-US" dirty="0" smtClean="0"/>
              <a:t>	[</a:t>
            </a:r>
            <a:r>
              <a:rPr lang="en-US" dirty="0" err="1" smtClean="0"/>
              <a:t>Aggarwal</a:t>
            </a:r>
            <a:r>
              <a:rPr lang="en-US" dirty="0" smtClean="0"/>
              <a:t>, et al, </a:t>
            </a:r>
            <a:r>
              <a:rPr lang="en-US" dirty="0" smtClean="0"/>
              <a:t>2005</a:t>
            </a:r>
            <a:r>
              <a:rPr lang="en-US" dirty="0" smtClean="0"/>
              <a:t>]</a:t>
            </a:r>
            <a:endParaRPr lang="en-US" dirty="0" smtClean="0"/>
          </a:p>
          <a:p>
            <a:r>
              <a:rPr lang="en-US" dirty="0" smtClean="0"/>
              <a:t>3-Anonymity is APX-Hard for |</a:t>
            </a:r>
            <a:r>
              <a:rPr lang="el-GR" dirty="0" smtClean="0"/>
              <a:t>Σ</a:t>
            </a:r>
            <a:r>
              <a:rPr lang="en-US" dirty="0" smtClean="0"/>
              <a:t>| = 2 </a:t>
            </a:r>
            <a:r>
              <a:rPr lang="en-US" dirty="0" smtClean="0"/>
              <a:t>	[</a:t>
            </a:r>
            <a:r>
              <a:rPr lang="en-US" dirty="0" err="1" smtClean="0"/>
              <a:t>Bonizzoni</a:t>
            </a:r>
            <a:r>
              <a:rPr lang="en-US" dirty="0" smtClean="0"/>
              <a:t>, et al, 2007]</a:t>
            </a:r>
            <a:endParaRPr lang="en-US" dirty="0" smtClean="0"/>
          </a:p>
          <a:p>
            <a:r>
              <a:rPr lang="en-US" dirty="0" smtClean="0"/>
              <a:t>4-Anonymity is APX-Hard when m = O(1) </a:t>
            </a:r>
            <a:r>
              <a:rPr lang="en-US" dirty="0" smtClean="0"/>
              <a:t>	[</a:t>
            </a:r>
            <a:r>
              <a:rPr lang="en-US" dirty="0" err="1" smtClean="0"/>
              <a:t>Bonizzoni</a:t>
            </a:r>
            <a:r>
              <a:rPr lang="en-US" dirty="0" smtClean="0"/>
              <a:t>, et al, </a:t>
            </a:r>
            <a:r>
              <a:rPr lang="en-US" dirty="0" smtClean="0"/>
              <a:t>2009]</a:t>
            </a:r>
          </a:p>
          <a:p>
            <a:r>
              <a:rPr lang="en-US" dirty="0" smtClean="0"/>
              <a:t>7-Anonymity is MAX SNP-Hard when m = 3 </a:t>
            </a:r>
            <a:r>
              <a:rPr lang="en-US" dirty="0" smtClean="0"/>
              <a:t>	[</a:t>
            </a:r>
            <a:r>
              <a:rPr lang="en-US" dirty="0" err="1" smtClean="0"/>
              <a:t>Chakaravarthy</a:t>
            </a:r>
            <a:r>
              <a:rPr lang="en-US" dirty="0" smtClean="0"/>
              <a:t>, et al</a:t>
            </a:r>
            <a:r>
              <a:rPr lang="en-US" dirty="0" smtClean="0"/>
              <a:t>, 2010]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History</a:t>
            </a:r>
            <a:endParaRPr lang="en-US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2-Anomyity is in P</a:t>
            </a:r>
          </a:p>
          <a:p>
            <a:endParaRPr lang="en-US" dirty="0" smtClean="0"/>
          </a:p>
          <a:p>
            <a:r>
              <a:rPr lang="en-US" dirty="0" smtClean="0"/>
              <a:t>3-Anomyity is MAX SNP-hard with m = 27</a:t>
            </a:r>
          </a:p>
          <a:p>
            <a:endParaRPr lang="en-US" dirty="0" smtClean="0"/>
          </a:p>
          <a:p>
            <a:r>
              <a:rPr lang="en-US" dirty="0" smtClean="0"/>
              <a:t>K-Anonymity can be solved in time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particular, this is efficient whenever</a:t>
            </a:r>
          </a:p>
          <a:p>
            <a:pPr lvl="1"/>
            <a:r>
              <a:rPr lang="en-US" dirty="0" smtClean="0"/>
              <a:t>m ≤ (log </a:t>
            </a:r>
            <a:r>
              <a:rPr lang="en-US" dirty="0" err="1" smtClean="0"/>
              <a:t>log</a:t>
            </a:r>
            <a:r>
              <a:rPr lang="en-US" dirty="0" smtClean="0"/>
              <a:t> n)/log |</a:t>
            </a:r>
            <a:r>
              <a:rPr lang="el-GR" dirty="0" smtClean="0"/>
              <a:t>Σ</a:t>
            </a:r>
            <a:r>
              <a:rPr lang="en-US" dirty="0" smtClean="0"/>
              <a:t>| and</a:t>
            </a:r>
          </a:p>
          <a:p>
            <a:pPr lvl="1"/>
            <a:r>
              <a:rPr lang="en-US" dirty="0" smtClean="0"/>
              <a:t>|</a:t>
            </a:r>
            <a:r>
              <a:rPr lang="el-GR" dirty="0" smtClean="0"/>
              <a:t>Σ</a:t>
            </a:r>
            <a:r>
              <a:rPr lang="en-US" dirty="0" smtClean="0"/>
              <a:t>| ≤ log 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K-Anonymity Results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514600" y="3581400"/>
          <a:ext cx="3924300" cy="914400"/>
        </p:xfrm>
        <a:graphic>
          <a:graphicData uri="http://schemas.openxmlformats.org/presentationml/2006/ole">
            <p:oleObj spid="_x0000_s1026" name="Equation" r:id="rId4" imgW="1193760" imgH="253800" progId="Equation.3">
              <p:embed/>
            </p:oleObj>
          </a:graphicData>
        </a:graphic>
      </p:graphicFrame>
    </p:spTree>
  </p:cSld>
  <p:clrMapOvr>
    <a:masterClrMapping/>
  </p:clrMapOvr>
  <p:transition advTm="214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Partition the rows into groups such that the size of each group is at least two.</a:t>
            </a:r>
          </a:p>
          <a:p>
            <a:endParaRPr lang="en-US" dirty="0" smtClean="0"/>
          </a:p>
          <a:p>
            <a:r>
              <a:rPr lang="en-US" dirty="0" smtClean="0"/>
              <a:t>The cost is the number of stars necessary to anonymize each group.</a:t>
            </a:r>
          </a:p>
          <a:p>
            <a:endParaRPr lang="en-US" dirty="0" smtClean="0"/>
          </a:p>
          <a:p>
            <a:r>
              <a:rPr lang="en-US" dirty="0" smtClean="0"/>
              <a:t>This is not reducible to weighted matching on simple graphs.</a:t>
            </a:r>
          </a:p>
          <a:p>
            <a:pPr lvl="1"/>
            <a:r>
              <a:rPr lang="en-US" dirty="0" smtClean="0"/>
              <a:t>Sometimes it is better to use groups of size 3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2-Anonymity</a:t>
            </a:r>
            <a:endParaRPr lang="en-US" dirty="0"/>
          </a:p>
        </p:txBody>
      </p:sp>
    </p:spTree>
  </p:cSld>
  <p:clrMapOvr>
    <a:masterClrMapping/>
  </p:clrMapOvr>
  <p:transition advTm="26786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852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2-Anonymity Example</a:t>
            </a:r>
            <a:endParaRPr lang="en-US" dirty="0"/>
          </a:p>
        </p:txBody>
      </p:sp>
    </p:spTree>
  </p:cSld>
  <p:clrMapOvr>
    <a:masterClrMapping/>
  </p:clrMapOvr>
  <p:transition advTm="7036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852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B050"/>
                          </a:solidFill>
                        </a:rPr>
                        <a:t>*</a:t>
                      </a:r>
                      <a:endParaRPr lang="en-US" sz="3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2-Anonymity Example</a:t>
            </a:r>
            <a:endParaRPr lang="en-US" dirty="0"/>
          </a:p>
        </p:txBody>
      </p:sp>
    </p:spTree>
  </p:cSld>
  <p:clrMapOvr>
    <a:masterClrMapping/>
  </p:clrMapOvr>
  <p:transition advTm="1965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852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64214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2060"/>
                          </a:solidFill>
                        </a:rPr>
                        <a:t>0</a:t>
                      </a:r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2-Anonymity Example</a:t>
            </a:r>
            <a:endParaRPr lang="en-US" dirty="0"/>
          </a:p>
        </p:txBody>
      </p:sp>
    </p:spTree>
  </p:cSld>
  <p:clrMapOvr>
    <a:masterClrMapping/>
  </p:clrMapOvr>
  <p:transition advTm="5523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52728"/>
            <a:ext cx="8229600" cy="4919472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800" dirty="0" smtClean="0"/>
              <a:t>Given a hypergraph H with hyperedges of size 2 and 3, and a cost function C(e</a:t>
            </a:r>
            <a:r>
              <a:rPr lang="en-US" sz="2800" dirty="0" smtClean="0"/>
              <a:t>).</a:t>
            </a:r>
          </a:p>
          <a:p>
            <a:pPr>
              <a:spcBef>
                <a:spcPct val="20000"/>
              </a:spcBef>
            </a:pPr>
            <a:r>
              <a:rPr lang="en-US" sz="2800" dirty="0" smtClean="0"/>
              <a:t>Find the minimum cost node partition into </a:t>
            </a:r>
            <a:r>
              <a:rPr lang="en-US" sz="2800" dirty="0" err="1" smtClean="0"/>
              <a:t>hyperedges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>
              <a:spcBef>
                <a:spcPct val="20000"/>
              </a:spcBef>
            </a:pPr>
            <a:r>
              <a:rPr lang="en-US" sz="2800" dirty="0" smtClean="0"/>
              <a:t>Simplex Matching Constraints:</a:t>
            </a:r>
            <a:endParaRPr lang="en-US" sz="2800" dirty="0" smtClean="0"/>
          </a:p>
          <a:p>
            <a:pPr marL="850392" lvl="1" indent="-457200">
              <a:spcBef>
                <a:spcPct val="20000"/>
              </a:spcBef>
              <a:buFont typeface="+mj-lt"/>
              <a:buAutoNum type="arabicPeriod"/>
            </a:pPr>
            <a:r>
              <a:rPr lang="en-US" sz="2800" dirty="0" smtClean="0"/>
              <a:t>(u,v,w) </a:t>
            </a:r>
            <a:r>
              <a:rPr lang="en-US" sz="2800" dirty="0" smtClean="0">
                <a:latin typeface="cmsy10" pitchFamily="34" charset="0"/>
              </a:rPr>
              <a:t>2</a:t>
            </a:r>
            <a:r>
              <a:rPr lang="en-US" sz="2800" dirty="0" smtClean="0"/>
              <a:t> E(H) </a:t>
            </a:r>
            <a:r>
              <a:rPr lang="en-US" sz="2800" dirty="0" smtClean="0">
                <a:latin typeface="cmsy10" pitchFamily="34" charset="0"/>
              </a:rPr>
              <a:t>!</a:t>
            </a:r>
            <a:r>
              <a:rPr lang="en-US" sz="2800" dirty="0" smtClean="0"/>
              <a:t> (u,v),(v,w),(u,w)</a:t>
            </a:r>
            <a:r>
              <a:rPr lang="en-US" sz="2800" dirty="0" smtClean="0">
                <a:latin typeface="cmsy10" pitchFamily="34" charset="0"/>
              </a:rPr>
              <a:t>2</a:t>
            </a:r>
            <a:r>
              <a:rPr lang="en-US" sz="2800" dirty="0" smtClean="0"/>
              <a:t>E(H)</a:t>
            </a:r>
          </a:p>
          <a:p>
            <a:pPr marL="850392" lvl="1" indent="-457200">
              <a:spcBef>
                <a:spcPct val="20000"/>
              </a:spcBef>
              <a:buFont typeface="+mj-lt"/>
              <a:buAutoNum type="arabicPeriod"/>
            </a:pPr>
            <a:r>
              <a:rPr lang="en-US" sz="2800" dirty="0" smtClean="0"/>
              <a:t>C(u,v) + C(u,w) + C(v,w) </a:t>
            </a:r>
            <a:r>
              <a:rPr lang="en-US" sz="2800" dirty="0" smtClean="0">
                <a:latin typeface="cmsy10" pitchFamily="34" charset="0"/>
              </a:rPr>
              <a:t>·</a:t>
            </a:r>
            <a:r>
              <a:rPr lang="en-US" sz="2800" dirty="0" smtClean="0"/>
              <a:t> 2 C(u,v,w)</a:t>
            </a:r>
          </a:p>
          <a:p>
            <a:pPr>
              <a:lnSpc>
                <a:spcPct val="90000"/>
              </a:lnSpc>
              <a:spcBef>
                <a:spcPct val="20000"/>
              </a:spcBef>
              <a:buNone/>
            </a:pPr>
            <a:endParaRPr lang="en-US" sz="2800" dirty="0" smtClean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800" dirty="0" smtClean="0"/>
              <a:t>Simplex Matching is in P [AK,2007]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Simplex Matching</a:t>
            </a:r>
            <a:endParaRPr lang="en-US" dirty="0"/>
          </a:p>
        </p:txBody>
      </p:sp>
      <p:graphicFrame>
        <p:nvGraphicFramePr>
          <p:cNvPr id="23556" name="Object 4"/>
          <p:cNvGraphicFramePr>
            <a:graphicFrameLocks noGrp="1" noChangeAspect="1"/>
          </p:cNvGraphicFramePr>
          <p:nvPr/>
        </p:nvGraphicFramePr>
        <p:xfrm>
          <a:off x="12420600" y="22860000"/>
          <a:ext cx="8939213" cy="6700838"/>
        </p:xfrm>
        <a:graphic>
          <a:graphicData uri="http://schemas.openxmlformats.org/presentationml/2006/ole">
            <p:oleObj spid="_x0000_s44034" name="Slide" r:id="rId4" imgW="3637905" imgH="2727932" progId="PowerPoint.Slide.8">
              <p:embed/>
            </p:oleObj>
          </a:graphicData>
        </a:graphic>
      </p:graphicFrame>
    </p:spTree>
  </p:cSld>
  <p:clrMapOvr>
    <a:masterClrMapping/>
  </p:clrMapOvr>
  <p:transition advTm="64178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00472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Add a vertex corresponding to each row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Add a hyperedge for every pair (or triple) of rows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The cost of an edge is the cost of anonymizing these rows.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r>
              <a:rPr lang="en-US" dirty="0" smtClean="0"/>
              <a:t>Now we just need to verify that the simplex conditions apply…</a:t>
            </a:r>
          </a:p>
          <a:p>
            <a:pPr lvl="1"/>
            <a:r>
              <a:rPr lang="en-US" dirty="0" smtClean="0"/>
              <a:t>Condition 1 applies trivially because H contains every possible hyperedge. </a:t>
            </a:r>
          </a:p>
          <a:p>
            <a:pPr lvl="1"/>
            <a:r>
              <a:rPr lang="en-US" sz="2400" dirty="0" smtClean="0"/>
              <a:t>(</a:t>
            </a:r>
            <a:r>
              <a:rPr lang="en-US" sz="2400" dirty="0" smtClean="0"/>
              <a:t>u,v,w) </a:t>
            </a:r>
            <a:r>
              <a:rPr lang="en-US" sz="2400" dirty="0" smtClean="0">
                <a:latin typeface="cmsy10" pitchFamily="34" charset="0"/>
              </a:rPr>
              <a:t>2</a:t>
            </a:r>
            <a:r>
              <a:rPr lang="en-US" sz="2400" dirty="0" smtClean="0"/>
              <a:t> E(H) </a:t>
            </a:r>
            <a:r>
              <a:rPr lang="en-US" sz="2400" dirty="0" smtClean="0">
                <a:latin typeface="cmsy10" pitchFamily="34" charset="0"/>
              </a:rPr>
              <a:t>!</a:t>
            </a:r>
            <a:r>
              <a:rPr lang="en-US" sz="2400" dirty="0" smtClean="0"/>
              <a:t> (</a:t>
            </a:r>
            <a:r>
              <a:rPr lang="en-US" sz="2400" dirty="0" err="1" smtClean="0"/>
              <a:t>u,v</a:t>
            </a:r>
            <a:r>
              <a:rPr lang="en-US" sz="2400" dirty="0" smtClean="0"/>
              <a:t>),(</a:t>
            </a:r>
            <a:r>
              <a:rPr lang="en-US" sz="2400" dirty="0" err="1" smtClean="0"/>
              <a:t>v,w</a:t>
            </a:r>
            <a:r>
              <a:rPr lang="en-US" sz="2400" dirty="0" smtClean="0"/>
              <a:t>),(</a:t>
            </a:r>
            <a:r>
              <a:rPr lang="en-US" sz="2400" dirty="0" err="1" smtClean="0"/>
              <a:t>u,w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 pitchFamily="34" charset="0"/>
              </a:rPr>
              <a:t>2</a:t>
            </a:r>
            <a:r>
              <a:rPr lang="en-US" sz="2400" dirty="0" smtClean="0"/>
              <a:t>E(H</a:t>
            </a:r>
            <a:r>
              <a:rPr lang="en-US" sz="2400" dirty="0" smtClean="0"/>
              <a:t>)</a:t>
            </a:r>
          </a:p>
          <a:p>
            <a:pPr lvl="1">
              <a:buNone/>
            </a:pPr>
            <a:endParaRPr lang="en-US" sz="24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Reducing 2-Anonymity to Simplex Matching</a:t>
            </a:r>
            <a:endParaRPr lang="en-US" dirty="0"/>
          </a:p>
        </p:txBody>
      </p:sp>
    </p:spTree>
  </p:cSld>
  <p:clrMapOvr>
    <a:masterClrMapping/>
  </p:clrMapOvr>
  <p:transition advTm="39343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Fact: Given a anonymized group, adding another row to the group can only increase the number of stars per row.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Theorem: 2-Anonymity is in P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3048000"/>
          <a:ext cx="566928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/>
                <a:gridCol w="1417320"/>
                <a:gridCol w="1417320"/>
                <a:gridCol w="1417320"/>
              </a:tblGrid>
              <a:tr h="711200">
                <a:tc>
                  <a:txBody>
                    <a:bodyPr/>
                    <a:lstStyle/>
                    <a:p>
                      <a:r>
                        <a:rPr lang="en-US" dirty="0" smtClean="0"/>
                        <a:t>First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/>
                        <a:t>John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/>
                        <a:t>Jane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1466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6" name="Picture 6" descr="http://t0.gstatic.com/images?q=tbn:K3HQlELBJqqejM:http://richardwiseman.files.wordpress.com/2010/02/devil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29550" y="2305050"/>
            <a:ext cx="857250" cy="1428750"/>
          </a:xfrm>
          <a:prstGeom prst="rect">
            <a:avLst/>
          </a:prstGeom>
          <a:noFill/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971800"/>
            <a:ext cx="8229600" cy="304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Goal: </a:t>
            </a:r>
            <a:r>
              <a:rPr lang="en-US" dirty="0" smtClean="0"/>
              <a:t>Release a database that is both</a:t>
            </a:r>
          </a:p>
          <a:p>
            <a:pPr lvl="1"/>
            <a:r>
              <a:rPr lang="en-US" dirty="0" smtClean="0"/>
              <a:t>Useful to benign researchers who wish to study </a:t>
            </a:r>
            <a:r>
              <a:rPr lang="en-US" dirty="0" smtClean="0"/>
              <a:t>trends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Useless to a malicious part who wishes to compromise the privacy of </a:t>
            </a:r>
            <a:r>
              <a:rPr lang="en-US" dirty="0" smtClean="0"/>
              <a:t>individuals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Attempt 1: Remove identifying information (name, </a:t>
            </a:r>
            <a:r>
              <a:rPr lang="en-US" dirty="0" err="1" smtClean="0"/>
              <a:t>ssn</a:t>
            </a:r>
            <a:r>
              <a:rPr lang="en-US" dirty="0" smtClean="0"/>
              <a:t>, etc…) and hope that adversary can’t identify any of the patients in the dataset.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pic>
        <p:nvPicPr>
          <p:cNvPr id="10242" name="Picture 2" descr="http://t3.gstatic.com/images?q=tbn:4HxfKjBNMa6_tM:http://tell.fll.purdue.edu/JapanProj/FLClipart/Nouns/building/hospital.gif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1295400"/>
            <a:ext cx="2342631" cy="1524000"/>
          </a:xfrm>
          <a:prstGeom prst="rect">
            <a:avLst/>
          </a:prstGeom>
          <a:noFill/>
        </p:spPr>
      </p:pic>
      <p:pic>
        <p:nvPicPr>
          <p:cNvPr id="10244" name="Picture 4" descr="http://t3.gstatic.com/images?q=tbn:DOiTJY3lZaR2jM:http://ervinas.files.wordpress.com/2009/09/researcher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304800"/>
            <a:ext cx="1009650" cy="1285876"/>
          </a:xfrm>
          <a:prstGeom prst="rect">
            <a:avLst/>
          </a:prstGeom>
          <a:noFill/>
        </p:spPr>
      </p:pic>
      <p:pic>
        <p:nvPicPr>
          <p:cNvPr id="10248" name="Picture 8" descr="http://t1.gstatic.com/images?q=tbn:hjE9GriGSEBK7M:http://www1.va.gov/optometry/images/patient_education.jpg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" y="1219200"/>
            <a:ext cx="1203250" cy="1600200"/>
          </a:xfrm>
          <a:prstGeom prst="rect">
            <a:avLst/>
          </a:prstGeom>
          <a:noFill/>
        </p:spPr>
      </p:pic>
      <p:pic>
        <p:nvPicPr>
          <p:cNvPr id="10250" name="Picture 10" descr="http://t2.gstatic.com/images?q=tbn:Kf_if7VXPfxCKM:http://symphony.lotus.com/software/lotus/symphony/gallery.nsf/GalleryClipArtAll/94B4AFAE5AE8580385257596003413BE/%24File/Database-Add.png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334000" y="1447800"/>
            <a:ext cx="1350433" cy="1257301"/>
          </a:xfrm>
          <a:prstGeom prst="rect">
            <a:avLst/>
          </a:prstGeom>
          <a:noFill/>
        </p:spPr>
      </p:pic>
      <p:cxnSp>
        <p:nvCxnSpPr>
          <p:cNvPr id="11" name="Straight Arrow Connector 10"/>
          <p:cNvCxnSpPr>
            <a:stCxn id="10248" idx="3"/>
          </p:cNvCxnSpPr>
          <p:nvPr/>
        </p:nvCxnSpPr>
        <p:spPr>
          <a:xfrm flipV="1">
            <a:off x="1736650" y="1981200"/>
            <a:ext cx="930350" cy="38100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72000" y="1905000"/>
            <a:ext cx="762000" cy="1588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6477000" y="1143000"/>
            <a:ext cx="1066800" cy="4572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534150" y="2533650"/>
            <a:ext cx="1219200" cy="457200"/>
          </a:xfrm>
          <a:prstGeom prst="straightConnector1">
            <a:avLst/>
          </a:prstGeom>
          <a:ln w="349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advTm="113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Fact: Given a anonymized group, adding another row to the group can only increase the number of stars per row.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Theorem: 2-Anonymity is in P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3048000"/>
          <a:ext cx="566928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/>
                <a:gridCol w="1417320"/>
                <a:gridCol w="1417320"/>
                <a:gridCol w="1417320"/>
              </a:tblGrid>
              <a:tr h="711200">
                <a:tc>
                  <a:txBody>
                    <a:bodyPr/>
                    <a:lstStyle/>
                    <a:p>
                      <a:r>
                        <a:rPr lang="en-US" dirty="0" smtClean="0"/>
                        <a:t>First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Smith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Smith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2823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Fact: Given a anonymized group, adding another row to the group can only increase the number of stars per row.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Theorem: 2-Anonymity is in P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3048000"/>
          <a:ext cx="5669280" cy="284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/>
                <a:gridCol w="1417320"/>
                <a:gridCol w="1417320"/>
                <a:gridCol w="1417320"/>
              </a:tblGrid>
              <a:tr h="711200">
                <a:tc>
                  <a:txBody>
                    <a:bodyPr/>
                    <a:lstStyle/>
                    <a:p>
                      <a:r>
                        <a:rPr lang="en-US" dirty="0" smtClean="0"/>
                        <a:t>First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Smith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Smith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/>
                        <a:t>Bill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Johnson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15086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Fact: Given a anonymized group, adding another row to the group can only increase the number of stars per row.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Theorem: 2-Anonymity is in P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3048000"/>
          <a:ext cx="5669280" cy="284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/>
                <a:gridCol w="1417320"/>
                <a:gridCol w="1417320"/>
                <a:gridCol w="1417320"/>
              </a:tblGrid>
              <a:tr h="711200">
                <a:tc>
                  <a:txBody>
                    <a:bodyPr/>
                    <a:lstStyle/>
                    <a:p>
                      <a:r>
                        <a:rPr lang="en-US" dirty="0" smtClean="0"/>
                        <a:t>First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sz="4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1841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3200400"/>
            <a:ext cx="558571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2-Anonymity meets the Simplex Conditions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/>
          </a:bodyPr>
          <a:lstStyle/>
          <a:p>
            <a:r>
              <a:rPr lang="en-US" dirty="0" smtClean="0"/>
              <a:t>By our fact, for </a:t>
            </a:r>
            <a:r>
              <a:rPr lang="en-US" dirty="0" smtClean="0"/>
              <a:t>all rows </a:t>
            </a:r>
            <a:r>
              <a:rPr lang="en-US" dirty="0" err="1" smtClean="0"/>
              <a:t>i,j,k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By Symmetry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Adding inequalities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2057400"/>
            <a:ext cx="2514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4876800"/>
            <a:ext cx="399142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3740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Theorem: 3-Anonymity is MAX-SNP Hard with only 27 attributes.</a:t>
            </a:r>
          </a:p>
          <a:p>
            <a:pPr lvl="1"/>
            <a:r>
              <a:rPr lang="en-US" dirty="0" smtClean="0"/>
              <a:t>Goal: Maximize the number of non-starred entries in the database</a:t>
            </a:r>
          </a:p>
          <a:p>
            <a:endParaRPr lang="en-US" dirty="0" smtClean="0"/>
          </a:p>
          <a:p>
            <a:r>
              <a:rPr lang="en-US" dirty="0" smtClean="0"/>
              <a:t>Reduction is from bounded three dimensional matching (MAX 3DM-3)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3-Anonmyity with </a:t>
            </a:r>
            <a:r>
              <a:rPr lang="en-US" dirty="0" smtClean="0"/>
              <a:t>m= 27</a:t>
            </a:r>
            <a:endParaRPr lang="en-US" dirty="0"/>
          </a:p>
        </p:txBody>
      </p:sp>
    </p:spTree>
  </p:cSld>
  <p:clrMapOvr>
    <a:masterClrMapping/>
  </p:clrMapOvr>
  <p:transition advTm="51262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3DM-3</a:t>
            </a:r>
            <a:endParaRPr lang="en-US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8575672" cy="281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48768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Thm</a:t>
            </a:r>
            <a:r>
              <a:rPr lang="en-US" sz="3200" dirty="0" smtClean="0"/>
              <a:t>: Max 3DM-3 is MAX-SNP complete [Kann,1991]</a:t>
            </a:r>
            <a:endParaRPr lang="en-US" sz="3200" dirty="0"/>
          </a:p>
        </p:txBody>
      </p:sp>
    </p:spTree>
  </p:cSld>
  <p:clrMapOvr>
    <a:masterClrMapping/>
  </p:clrMapOvr>
  <p:transition advTm="71916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Every triple has its own symbol (</a:t>
            </a:r>
            <a:r>
              <a:rPr lang="el-GR" dirty="0" smtClean="0"/>
              <a:t>Σ</a:t>
            </a:r>
            <a:r>
              <a:rPr lang="en-US" dirty="0" smtClean="0"/>
              <a:t> =</a:t>
            </a:r>
            <a:r>
              <a:rPr lang="en-US" sz="2400" dirty="0" smtClean="0">
                <a:latin typeface="cmsy10" pitchFamily="34" charset="0"/>
              </a:rPr>
              <a:t>M</a:t>
            </a:r>
            <a:r>
              <a:rPr lang="en-US" dirty="0" smtClean="0"/>
              <a:t> </a:t>
            </a:r>
            <a:r>
              <a:rPr lang="en-US" dirty="0" smtClean="0"/>
              <a:t>)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For every element r </a:t>
            </a:r>
            <a:r>
              <a:rPr lang="en-US" dirty="0" smtClean="0">
                <a:latin typeface="cmsy10" pitchFamily="34" charset="0"/>
              </a:rPr>
              <a:t>2 W</a:t>
            </a:r>
            <a:r>
              <a:rPr lang="en-US" dirty="0" smtClean="0"/>
              <a:t> ∪ </a:t>
            </a:r>
            <a:r>
              <a:rPr lang="en-US" dirty="0" smtClean="0">
                <a:latin typeface="cmsy10" pitchFamily="34" charset="0"/>
              </a:rPr>
              <a:t>X</a:t>
            </a:r>
            <a:r>
              <a:rPr lang="en-US" dirty="0" smtClean="0"/>
              <a:t> ∪ </a:t>
            </a:r>
            <a:r>
              <a:rPr lang="en-US" dirty="0" smtClean="0">
                <a:latin typeface="cmsy10" pitchFamily="34" charset="0"/>
              </a:rPr>
              <a:t>Y</a:t>
            </a:r>
            <a:r>
              <a:rPr lang="en-US" dirty="0" smtClean="0"/>
              <a:t> add the </a:t>
            </a:r>
            <a:r>
              <a:rPr lang="en-US" dirty="0" smtClean="0"/>
              <a:t>corresponding row r</a:t>
            </a:r>
            <a:endParaRPr lang="en-US" dirty="0" smtClean="0">
              <a:latin typeface="cmsy10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Let S,T,U</a:t>
            </a:r>
            <a:r>
              <a:rPr lang="en-US" sz="2800" dirty="0" smtClean="0">
                <a:latin typeface="cmsy10" pitchFamily="34" charset="0"/>
              </a:rPr>
              <a:t>2M</a:t>
            </a:r>
            <a:r>
              <a:rPr lang="en-US" dirty="0" smtClean="0"/>
              <a:t> be the 3 triples containing r</a:t>
            </a:r>
          </a:p>
          <a:p>
            <a:pPr marL="880110" lvl="1" indent="-514350"/>
            <a:r>
              <a:rPr lang="en-US" dirty="0" smtClean="0"/>
              <a:t>If r</a:t>
            </a:r>
            <a:r>
              <a:rPr lang="en-US" sz="2400" dirty="0" smtClean="0">
                <a:latin typeface="cmsy10" pitchFamily="34" charset="0"/>
              </a:rPr>
              <a:t> 2 W</a:t>
            </a:r>
            <a:r>
              <a:rPr lang="en-US" dirty="0" smtClean="0"/>
              <a:t> then add the row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L-Reduction from 3DM-3</a:t>
            </a:r>
            <a:endParaRPr lang="en-US" dirty="0"/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lang="en-US" sz="27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lang="en-US" sz="27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371600" y="5181600"/>
          <a:ext cx="647700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507782"/>
                <a:gridCol w="473927"/>
                <a:gridCol w="394939"/>
                <a:gridCol w="47392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61589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Every triple has its own symbol (</a:t>
            </a:r>
            <a:r>
              <a:rPr lang="el-GR" dirty="0" smtClean="0"/>
              <a:t>Σ</a:t>
            </a:r>
            <a:r>
              <a:rPr lang="en-US" dirty="0" smtClean="0"/>
              <a:t> =</a:t>
            </a:r>
            <a:r>
              <a:rPr lang="en-US" sz="2400" dirty="0" smtClean="0">
                <a:latin typeface="cmsy10" pitchFamily="34" charset="0"/>
              </a:rPr>
              <a:t>M</a:t>
            </a:r>
            <a:r>
              <a:rPr lang="en-US" dirty="0" smtClean="0"/>
              <a:t> )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For every element r </a:t>
            </a:r>
            <a:r>
              <a:rPr lang="en-US" dirty="0" smtClean="0">
                <a:latin typeface="cmsy10" pitchFamily="34" charset="0"/>
              </a:rPr>
              <a:t>2 W</a:t>
            </a:r>
            <a:r>
              <a:rPr lang="en-US" dirty="0" smtClean="0"/>
              <a:t> ∪ </a:t>
            </a:r>
            <a:r>
              <a:rPr lang="en-US" dirty="0" smtClean="0">
                <a:latin typeface="cmsy10" pitchFamily="34" charset="0"/>
              </a:rPr>
              <a:t>X</a:t>
            </a:r>
            <a:r>
              <a:rPr lang="en-US" dirty="0" smtClean="0"/>
              <a:t> ∪ </a:t>
            </a:r>
            <a:r>
              <a:rPr lang="en-US" dirty="0" smtClean="0">
                <a:latin typeface="cmsy10" pitchFamily="34" charset="0"/>
              </a:rPr>
              <a:t>Y</a:t>
            </a:r>
            <a:r>
              <a:rPr lang="en-US" dirty="0" smtClean="0"/>
              <a:t> add the corresponding row r</a:t>
            </a:r>
            <a:endParaRPr lang="en-US" dirty="0" smtClean="0">
              <a:latin typeface="cmsy10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Let S,T,U</a:t>
            </a:r>
            <a:r>
              <a:rPr lang="en-US" sz="2800" dirty="0" smtClean="0">
                <a:latin typeface="cmsy10" pitchFamily="34" charset="0"/>
              </a:rPr>
              <a:t>2M</a:t>
            </a:r>
            <a:r>
              <a:rPr lang="en-US" dirty="0" smtClean="0"/>
              <a:t> be the 3 triples containing r</a:t>
            </a:r>
          </a:p>
          <a:p>
            <a:pPr marL="880110" lvl="1" indent="-514350"/>
            <a:r>
              <a:rPr lang="en-US" dirty="0" smtClean="0"/>
              <a:t>If r</a:t>
            </a:r>
            <a:r>
              <a:rPr lang="en-US" sz="2400" dirty="0" smtClean="0">
                <a:latin typeface="cmsy10" pitchFamily="34" charset="0"/>
              </a:rPr>
              <a:t> 2 </a:t>
            </a:r>
            <a:r>
              <a:rPr lang="en-US" sz="2400" dirty="0" smtClean="0">
                <a:latin typeface="cmsy10" pitchFamily="34" charset="0"/>
              </a:rPr>
              <a:t>X</a:t>
            </a:r>
            <a:r>
              <a:rPr lang="en-US" dirty="0" smtClean="0"/>
              <a:t> </a:t>
            </a:r>
            <a:r>
              <a:rPr lang="en-US" dirty="0" smtClean="0"/>
              <a:t>then add the row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L-Reduction from 3DM-3</a:t>
            </a:r>
            <a:endParaRPr lang="en-US" dirty="0"/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lang="en-US" sz="27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lang="en-US" sz="27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371600" y="5181600"/>
          <a:ext cx="647700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507782"/>
                <a:gridCol w="473927"/>
                <a:gridCol w="394939"/>
                <a:gridCol w="47392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14087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Every triple has its own symbol (</a:t>
            </a:r>
            <a:r>
              <a:rPr lang="el-GR" dirty="0" smtClean="0"/>
              <a:t>Σ</a:t>
            </a:r>
            <a:r>
              <a:rPr lang="en-US" dirty="0" smtClean="0"/>
              <a:t> =</a:t>
            </a:r>
            <a:r>
              <a:rPr lang="en-US" sz="2400" dirty="0" smtClean="0">
                <a:latin typeface="cmsy10" pitchFamily="34" charset="0"/>
              </a:rPr>
              <a:t>M</a:t>
            </a:r>
            <a:r>
              <a:rPr lang="en-US" dirty="0" smtClean="0"/>
              <a:t> )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For every element r </a:t>
            </a:r>
            <a:r>
              <a:rPr lang="en-US" dirty="0" smtClean="0">
                <a:latin typeface="cmsy10" pitchFamily="34" charset="0"/>
              </a:rPr>
              <a:t>2 W</a:t>
            </a:r>
            <a:r>
              <a:rPr lang="en-US" dirty="0" smtClean="0"/>
              <a:t> ∪ </a:t>
            </a:r>
            <a:r>
              <a:rPr lang="en-US" dirty="0" smtClean="0">
                <a:latin typeface="cmsy10" pitchFamily="34" charset="0"/>
              </a:rPr>
              <a:t>X</a:t>
            </a:r>
            <a:r>
              <a:rPr lang="en-US" dirty="0" smtClean="0"/>
              <a:t> ∪ </a:t>
            </a:r>
            <a:r>
              <a:rPr lang="en-US" dirty="0" smtClean="0">
                <a:latin typeface="cmsy10" pitchFamily="34" charset="0"/>
              </a:rPr>
              <a:t>Y</a:t>
            </a:r>
            <a:r>
              <a:rPr lang="en-US" dirty="0" smtClean="0"/>
              <a:t> add the corresponding row r</a:t>
            </a:r>
            <a:endParaRPr lang="en-US" dirty="0" smtClean="0">
              <a:latin typeface="cmsy10" pitchFamily="34" charset="0"/>
            </a:endParaRP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Let S,T,U</a:t>
            </a:r>
            <a:r>
              <a:rPr lang="en-US" sz="2800" dirty="0" smtClean="0">
                <a:latin typeface="cmsy10" pitchFamily="34" charset="0"/>
              </a:rPr>
              <a:t>2M</a:t>
            </a:r>
            <a:r>
              <a:rPr lang="en-US" dirty="0" smtClean="0"/>
              <a:t> be the 3 triples containing r</a:t>
            </a:r>
          </a:p>
          <a:p>
            <a:pPr marL="880110" lvl="1" indent="-514350"/>
            <a:r>
              <a:rPr lang="en-US" dirty="0" smtClean="0"/>
              <a:t>If r</a:t>
            </a:r>
            <a:r>
              <a:rPr lang="en-US" sz="2400" dirty="0" smtClean="0">
                <a:latin typeface="cmsy10" pitchFamily="34" charset="0"/>
              </a:rPr>
              <a:t> 2 </a:t>
            </a:r>
            <a:r>
              <a:rPr lang="en-US" sz="2400" dirty="0" smtClean="0">
                <a:latin typeface="cmsy10" pitchFamily="34" charset="0"/>
              </a:rPr>
              <a:t>Y</a:t>
            </a:r>
            <a:r>
              <a:rPr lang="en-US" dirty="0" smtClean="0"/>
              <a:t> </a:t>
            </a:r>
            <a:r>
              <a:rPr lang="en-US" dirty="0" smtClean="0"/>
              <a:t>then add the row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L-Reduction from 3DM-3</a:t>
            </a:r>
            <a:endParaRPr lang="en-US" dirty="0"/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lang="en-US" sz="27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lang="en-US" sz="27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371600" y="5181600"/>
          <a:ext cx="647700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462643"/>
                <a:gridCol w="507782"/>
                <a:gridCol w="473927"/>
                <a:gridCol w="394939"/>
                <a:gridCol w="47392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10015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M contains the triple t = (</a:t>
            </a:r>
            <a:r>
              <a:rPr lang="en-US" dirty="0" err="1" smtClean="0"/>
              <a:t>w,x,y</a:t>
            </a:r>
            <a:r>
              <a:rPr lang="en-US" dirty="0" smtClean="0"/>
              <a:t>)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fact, this is the </a:t>
            </a:r>
            <a:r>
              <a:rPr lang="en-US" i="1" dirty="0" smtClean="0"/>
              <a:t>only</a:t>
            </a:r>
            <a:r>
              <a:rPr lang="en-US" dirty="0" smtClean="0"/>
              <a:t> way any group of 3 rows can match in one attribute.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L-Reduction from 3DM-3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796" y="2514600"/>
          <a:ext cx="739140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x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88703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52800" y="1981200"/>
            <a:ext cx="5638800" cy="652271"/>
          </a:xfrm>
        </p:spPr>
        <p:txBody>
          <a:bodyPr>
            <a:normAutofit fontScale="40000" lnSpcReduction="20000"/>
          </a:bodyPr>
          <a:lstStyle/>
          <a:p>
            <a:pPr lvl="1">
              <a:buNone/>
            </a:pPr>
            <a:r>
              <a:rPr lang="en-US" sz="6700" dirty="0" smtClean="0"/>
              <a:t>Voter Registration Dataset </a:t>
            </a:r>
          </a:p>
          <a:p>
            <a:pPr lvl="1">
              <a:buNone/>
            </a:pPr>
            <a:r>
              <a:rPr lang="en-US" dirty="0" smtClean="0"/>
              <a:t>(Publicly Available)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Correlation Attack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81000" y="2971800"/>
            <a:ext cx="5410200" cy="26670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200400" y="2895600"/>
            <a:ext cx="5334000" cy="27432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33800" y="3733800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DOB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Zip Code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Gender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981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Medical History of Patient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trike="sngStrike" dirty="0" smtClean="0"/>
              <a:t>Name</a:t>
            </a:r>
          </a:p>
          <a:p>
            <a:pPr>
              <a:buFont typeface="Arial" pitchFamily="34" charset="0"/>
              <a:buChar char="•"/>
            </a:pPr>
            <a:r>
              <a:rPr lang="en-US" strike="sngStrike" dirty="0" smtClean="0"/>
              <a:t>SSN</a:t>
            </a:r>
            <a:endParaRPr lang="en-US" strike="sngStrike" dirty="0"/>
          </a:p>
        </p:txBody>
      </p:sp>
      <p:sp>
        <p:nvSpPr>
          <p:cNvPr id="8" name="TextBox 7"/>
          <p:cNvSpPr txBox="1"/>
          <p:nvPr/>
        </p:nvSpPr>
        <p:spPr>
          <a:xfrm>
            <a:off x="5867400" y="38100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Name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Political Affiliation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1981200"/>
            <a:ext cx="29450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Medical Dataset</a:t>
            </a:r>
            <a:endParaRPr lang="en-US" sz="2800" dirty="0"/>
          </a:p>
        </p:txBody>
      </p:sp>
      <p:pic>
        <p:nvPicPr>
          <p:cNvPr id="10" name="Picture 6" descr="http://t0.gstatic.com/images?q=tbn:K3HQlELBJqqejM:http://richardwiseman.files.wordpress.com/2010/02/devil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4800" y="457200"/>
            <a:ext cx="857250" cy="142875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04801" y="5602069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tuple (DOB, Zip Code, Gender) uniquely identifies many people [Sweeney,2002]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3400" y="2743200"/>
            <a:ext cx="5867400" cy="2819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3200400"/>
            <a:ext cx="5181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 can leave out more information, like DOB, but how can we be sure we have done enough to prevent similar attacks?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37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  <p:bldP spid="8" grpId="0"/>
      <p:bldP spid="12" grpId="0"/>
      <p:bldP spid="13" grpId="0" animBg="1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M contains the triple t = (</a:t>
            </a:r>
            <a:r>
              <a:rPr lang="en-US" dirty="0" err="1" smtClean="0"/>
              <a:t>w,x,y</a:t>
            </a:r>
            <a:r>
              <a:rPr lang="en-US" dirty="0" smtClean="0"/>
              <a:t>)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fact, this is the </a:t>
            </a:r>
            <a:r>
              <a:rPr lang="en-US" i="1" dirty="0" smtClean="0"/>
              <a:t>only</a:t>
            </a:r>
            <a:r>
              <a:rPr lang="en-US" dirty="0" smtClean="0"/>
              <a:t> way any group of 3 rows can match in one attribute</a:t>
            </a:r>
            <a:r>
              <a:rPr lang="en-US" dirty="0" smtClean="0"/>
              <a:t>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L-Reduction from 3DM-3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796" y="2514600"/>
          <a:ext cx="739140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  <a:gridCol w="6719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x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4711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easily translate any 3-Anonymity solution to a 3DM-3 solution such that the following quantities are equal</a:t>
            </a:r>
          </a:p>
          <a:p>
            <a:pPr lvl="1"/>
            <a:r>
              <a:rPr lang="en-US" dirty="0" smtClean="0"/>
              <a:t>The number of non-suppressed entries in our 3-Anonymity </a:t>
            </a:r>
            <a:r>
              <a:rPr lang="en-US" dirty="0" smtClean="0"/>
              <a:t>solution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The number of elements covered by our 3DM-3 solution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L-Reduction from 3DM-3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Fact: There </a:t>
            </a:r>
            <a:r>
              <a:rPr lang="en-US" dirty="0" smtClean="0"/>
              <a:t>are at most        different possible rows.  </a:t>
            </a:r>
          </a:p>
          <a:p>
            <a:endParaRPr lang="en-US" dirty="0" smtClean="0"/>
          </a:p>
          <a:p>
            <a:r>
              <a:rPr lang="en-US" dirty="0" smtClean="0"/>
              <a:t>Idea: Doesn’t the optimal k-anonymity solution have to group </a:t>
            </a:r>
            <a:r>
              <a:rPr lang="en-US" dirty="0" smtClean="0"/>
              <a:t>identical rows?  </a:t>
            </a:r>
            <a:endParaRPr lang="en-US" dirty="0" smtClean="0"/>
          </a:p>
          <a:p>
            <a:pPr lvl="1"/>
            <a:r>
              <a:rPr lang="en-US" dirty="0" smtClean="0"/>
              <a:t>If this is the case then we could just automatically group rows with at least k identical </a:t>
            </a:r>
            <a:r>
              <a:rPr lang="en-US" dirty="0" smtClean="0"/>
              <a:t>copies.</a:t>
            </a:r>
          </a:p>
          <a:p>
            <a:pPr lvl="1"/>
            <a:r>
              <a:rPr lang="en-US" dirty="0" smtClean="0"/>
              <a:t>At most            rows would remain.</a:t>
            </a:r>
          </a:p>
          <a:p>
            <a:pPr lvl="1"/>
            <a:r>
              <a:rPr lang="en-US" dirty="0" smtClean="0"/>
              <a:t>We could anonymize the remaining rows by brute force.</a:t>
            </a:r>
            <a:endParaRPr lang="en-US" dirty="0" smtClean="0"/>
          </a:p>
          <a:p>
            <a:pPr lvl="1"/>
            <a:r>
              <a:rPr lang="en-US" dirty="0" smtClean="0"/>
              <a:t>Unfortunately, the answer is no.</a:t>
            </a:r>
          </a:p>
          <a:p>
            <a:pPr lvl="1"/>
            <a:r>
              <a:rPr lang="en-US" dirty="0" smtClean="0"/>
              <a:t>But there is a small </a:t>
            </a:r>
            <a:r>
              <a:rPr lang="en-US" dirty="0" err="1" smtClean="0"/>
              <a:t>threshhold</a:t>
            </a:r>
            <a:r>
              <a:rPr lang="en-US" dirty="0" smtClean="0"/>
              <a:t>,…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K-Anonymity with Small Alphabet and Few Attributes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76800" y="1447800"/>
          <a:ext cx="762000" cy="457200"/>
        </p:xfrm>
        <a:graphic>
          <a:graphicData uri="http://schemas.openxmlformats.org/presentationml/2006/ole">
            <p:oleObj spid="_x0000_s29698" name="Equation" r:id="rId4" imgW="31716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9699" name="Equation" r:id="rId5" imgW="114120" imgH="215640" progId="Equation.3">
              <p:embed/>
            </p:oleObj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2438400" y="4114800"/>
          <a:ext cx="898525" cy="396286"/>
        </p:xfrm>
        <a:graphic>
          <a:graphicData uri="http://schemas.openxmlformats.org/presentationml/2006/ole">
            <p:oleObj spid="_x0000_s29704" name="Equation" r:id="rId6" imgW="431640" imgH="228600" progId="Equation.3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 advTm="620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Lemma: If we have at </a:t>
            </a:r>
            <a:r>
              <a:rPr lang="en-US" dirty="0" smtClean="0"/>
              <a:t>least              identical copies of a row r, then the optimal k-anonymity solution must contain a group containing only copies of row r.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K-Anonymity with Small Alphabet and Few Attributes</a:t>
            </a:r>
            <a:endParaRPr lang="en-US" dirty="0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486400" y="1524000"/>
          <a:ext cx="1295400" cy="395288"/>
        </p:xfrm>
        <a:graphic>
          <a:graphicData uri="http://schemas.openxmlformats.org/presentationml/2006/ole">
            <p:oleObj spid="_x0000_s52228" name="Equation" r:id="rId3" imgW="749160" imgH="228600" progId="Equation.3">
              <p:embed/>
            </p:oleObj>
          </a:graphicData>
        </a:graphic>
      </p:graphicFrame>
    </p:spTree>
  </p:cSld>
  <p:clrMapOvr>
    <a:masterClrMapping/>
  </p:clrMapOvr>
  <p:transition advTm="49889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k-anonymity instance D can be efficiently reduced to a smaller instance D’ of size at most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Optimal k-anonymity solutions to D’ yield optimal solutions to D</a:t>
            </a:r>
          </a:p>
          <a:p>
            <a:endParaRPr lang="en-US" dirty="0" smtClean="0"/>
          </a:p>
          <a:p>
            <a:r>
              <a:rPr lang="en-US" dirty="0" smtClean="0"/>
              <a:t>If D’ is small enough, then it can be anonymized by brute force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K-Anonymity with Small Alphabet and Few Attributes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279775" y="2514600"/>
          <a:ext cx="2133600" cy="533400"/>
        </p:xfrm>
        <a:graphic>
          <a:graphicData uri="http://schemas.openxmlformats.org/presentationml/2006/ole">
            <p:oleObj spid="_x0000_s30722" name="Equation" r:id="rId3" imgW="914400" imgH="228600" progId="Equation.3">
              <p:embed/>
            </p:oleObj>
          </a:graphicData>
        </a:graphic>
      </p:graphicFrame>
    </p:spTree>
  </p:cSld>
  <p:clrMapOvr>
    <a:masterClrMapping/>
  </p:clrMapOvr>
  <p:transition advTm="52869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2-Anomyity is in P</a:t>
            </a:r>
          </a:p>
          <a:p>
            <a:endParaRPr lang="en-US" dirty="0" smtClean="0"/>
          </a:p>
          <a:p>
            <a:r>
              <a:rPr lang="en-US" dirty="0" smtClean="0"/>
              <a:t>3-Anomyity is MAX SNP-hard with m = 27</a:t>
            </a:r>
          </a:p>
          <a:p>
            <a:endParaRPr lang="en-US" dirty="0" smtClean="0"/>
          </a:p>
          <a:p>
            <a:r>
              <a:rPr lang="en-US" dirty="0" smtClean="0"/>
              <a:t>K-Anonymity can be solved in time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particular, this is efficient whenever</a:t>
            </a:r>
          </a:p>
          <a:p>
            <a:pPr lvl="1"/>
            <a:r>
              <a:rPr lang="en-US" dirty="0" smtClean="0"/>
              <a:t>m ≤ (log </a:t>
            </a:r>
            <a:r>
              <a:rPr lang="en-US" dirty="0" err="1" smtClean="0"/>
              <a:t>log</a:t>
            </a:r>
            <a:r>
              <a:rPr lang="en-US" dirty="0" smtClean="0"/>
              <a:t> n)/log |</a:t>
            </a:r>
            <a:r>
              <a:rPr lang="el-GR" dirty="0" smtClean="0"/>
              <a:t>Σ</a:t>
            </a:r>
            <a:r>
              <a:rPr lang="en-US" dirty="0" smtClean="0"/>
              <a:t>| and</a:t>
            </a:r>
          </a:p>
          <a:p>
            <a:pPr lvl="1"/>
            <a:r>
              <a:rPr lang="en-US" dirty="0" smtClean="0"/>
              <a:t>|</a:t>
            </a:r>
            <a:r>
              <a:rPr lang="el-GR" dirty="0" smtClean="0"/>
              <a:t>Σ</a:t>
            </a:r>
            <a:r>
              <a:rPr lang="en-US" dirty="0" smtClean="0"/>
              <a:t>| ≤ log 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62200" y="3581400"/>
          <a:ext cx="3597275" cy="838200"/>
        </p:xfrm>
        <a:graphic>
          <a:graphicData uri="http://schemas.openxmlformats.org/presentationml/2006/ole">
            <p:oleObj spid="_x0000_s53250" name="Equation" r:id="rId4" imgW="1193760" imgH="253800" progId="Equation.3">
              <p:embed/>
            </p:oleObj>
          </a:graphicData>
        </a:graphic>
      </p:graphicFrame>
    </p:spTree>
  </p:cSld>
  <p:clrMapOvr>
    <a:masterClrMapping/>
  </p:clrMapOvr>
  <p:transition advTm="39686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Is there a faster 2-Anonymity algorithm than  Simplex Matching, which would take        ?</a:t>
            </a:r>
          </a:p>
          <a:p>
            <a:endParaRPr lang="en-US" dirty="0" smtClean="0"/>
          </a:p>
          <a:p>
            <a:r>
              <a:rPr lang="en-US" dirty="0" smtClean="0"/>
              <a:t>3-Anonymity with m &lt; 27?</a:t>
            </a:r>
          </a:p>
          <a:p>
            <a:endParaRPr lang="en-US" dirty="0" smtClean="0"/>
          </a:p>
          <a:p>
            <a:r>
              <a:rPr lang="en-US" dirty="0" smtClean="0"/>
              <a:t>Can the bound on grouping identical rows </a:t>
            </a:r>
            <a:r>
              <a:rPr lang="en-US" dirty="0" smtClean="0"/>
              <a:t>be improved?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what degree can k-anonymity be approximately solved when m is small?</a:t>
            </a:r>
          </a:p>
          <a:p>
            <a:endParaRPr lang="en-US" dirty="0" smtClean="0"/>
          </a:p>
          <a:p>
            <a:r>
              <a:rPr lang="en-US" dirty="0" smtClean="0"/>
              <a:t>Is there an efficient algorithm for optimal l-diversity when the alphabet and the number of attributes are both small?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Questions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04466" y="1676400"/>
          <a:ext cx="677334" cy="457200"/>
        </p:xfrm>
        <a:graphic>
          <a:graphicData uri="http://schemas.openxmlformats.org/presentationml/2006/ole">
            <p:oleObj spid="_x0000_s51203" name="Equation" r:id="rId4" imgW="406080" imgH="228600" progId="Equation.3">
              <p:embed/>
            </p:oleObj>
          </a:graphicData>
        </a:graphic>
      </p:graphicFrame>
    </p:spTree>
  </p:cSld>
  <p:clrMapOvr>
    <a:masterClrMapping/>
  </p:clrMapOvr>
  <p:transition advTm="60325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K-Anonymity</a:t>
            </a:r>
          </a:p>
          <a:p>
            <a:pPr lvl="1"/>
            <a:r>
              <a:rPr lang="en-US" dirty="0" smtClean="0"/>
              <a:t>Sweeney (2002)</a:t>
            </a:r>
          </a:p>
          <a:p>
            <a:pPr lvl="1"/>
            <a:r>
              <a:rPr lang="en-US" dirty="0" err="1" smtClean="0"/>
              <a:t>Samarati</a:t>
            </a:r>
            <a:r>
              <a:rPr lang="en-US" dirty="0" smtClean="0"/>
              <a:t> (2001)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L-Diversity</a:t>
            </a:r>
          </a:p>
          <a:p>
            <a:pPr lvl="1"/>
            <a:r>
              <a:rPr lang="en-US" dirty="0" err="1" smtClean="0"/>
              <a:t>Machanavajjhala</a:t>
            </a:r>
            <a:r>
              <a:rPr lang="en-US" dirty="0" smtClean="0"/>
              <a:t>, et al. (2007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Thm</a:t>
            </a:r>
            <a:r>
              <a:rPr lang="en-US" dirty="0" smtClean="0"/>
              <a:t>: 2-Diversity is NP-Hard with binary attributes and three sensitive attributes</a:t>
            </a:r>
          </a:p>
          <a:p>
            <a:pPr lvl="2"/>
            <a:r>
              <a:rPr lang="en-US" dirty="0" err="1" smtClean="0"/>
              <a:t>Thm</a:t>
            </a:r>
            <a:r>
              <a:rPr lang="en-US" dirty="0" smtClean="0"/>
              <a:t>: 3-Diversity is NP-Hard with binary attributes and only one sensitive ternary attribute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Differential Privacy</a:t>
            </a:r>
          </a:p>
          <a:p>
            <a:pPr lvl="1"/>
            <a:r>
              <a:rPr lang="en-US" dirty="0" smtClean="0"/>
              <a:t>Dwork (2006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Sanitization Models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199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database </a:t>
            </a:r>
            <a:r>
              <a:rPr lang="en-US" dirty="0" smtClean="0"/>
              <a:t>is a table with n rows (records) and m columns (attributes).</a:t>
            </a:r>
          </a:p>
          <a:p>
            <a:endParaRPr lang="en-US" i="1" dirty="0" smtClean="0"/>
          </a:p>
          <a:p>
            <a:r>
              <a:rPr lang="en-US" dirty="0" smtClean="0"/>
              <a:t>The </a:t>
            </a:r>
            <a:r>
              <a:rPr lang="en-US" i="1" dirty="0" smtClean="0"/>
              <a:t>alphabet</a:t>
            </a:r>
            <a:r>
              <a:rPr lang="en-US" dirty="0" smtClean="0"/>
              <a:t> of a database (</a:t>
            </a:r>
            <a:r>
              <a:rPr lang="el-GR" dirty="0" smtClean="0"/>
              <a:t>Σ</a:t>
            </a:r>
            <a:r>
              <a:rPr lang="en-US" dirty="0" smtClean="0"/>
              <a:t>) is the range of values that individual cells in the database can take.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i="1" dirty="0" smtClean="0"/>
              <a:t>d</a:t>
            </a:r>
            <a:r>
              <a:rPr lang="en-US" i="1" dirty="0" smtClean="0"/>
              <a:t>atabase</a:t>
            </a:r>
            <a:r>
              <a:rPr lang="en-US" dirty="0" smtClean="0"/>
              <a:t> </a:t>
            </a:r>
            <a:r>
              <a:rPr lang="en-US" dirty="0" smtClean="0"/>
              <a:t>is said to be </a:t>
            </a:r>
            <a:r>
              <a:rPr lang="en-US" i="1" dirty="0" smtClean="0"/>
              <a:t>k-anonymous</a:t>
            </a:r>
            <a:r>
              <a:rPr lang="en-US" dirty="0" smtClean="0"/>
              <a:t> if for every row r there are at least k-1 other identical </a:t>
            </a:r>
            <a:r>
              <a:rPr lang="en-US" dirty="0" smtClean="0"/>
              <a:t>rows</a:t>
            </a:r>
          </a:p>
          <a:p>
            <a:endParaRPr lang="en-US" dirty="0" smtClean="0"/>
          </a:p>
          <a:p>
            <a:r>
              <a:rPr lang="en-US" dirty="0" smtClean="0"/>
              <a:t>To achieve k-anonymity we may replace cells with a special symbol * (denotes suppression)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</p:spTree>
  </p:cSld>
  <p:clrMapOvr>
    <a:masterClrMapping/>
  </p:clrMapOvr>
  <p:transition advTm="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153400" cy="3548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First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Race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Harry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Afr</a:t>
                      </a:r>
                      <a:r>
                        <a:rPr lang="en-US" dirty="0" smtClean="0"/>
                        <a:t>-Am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John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Reyner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Cauc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Beatrice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Afr</a:t>
                      </a:r>
                      <a:r>
                        <a:rPr lang="en-US" dirty="0" smtClean="0"/>
                        <a:t>-Am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John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Delgado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Hisp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2-Anonymity </a:t>
            </a:r>
            <a:endParaRPr lang="en-US" dirty="0"/>
          </a:p>
        </p:txBody>
      </p:sp>
    </p:spTree>
  </p:cSld>
  <p:clrMapOvr>
    <a:masterClrMapping/>
  </p:clrMapOvr>
  <p:transition advTm="1092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153400" cy="3548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First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Race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*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2-Anonymity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4102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Goal: Minimize the number of stars introduced to make the database k-anonymous</a:t>
            </a:r>
            <a:endParaRPr lang="en-US" dirty="0"/>
          </a:p>
        </p:txBody>
      </p:sp>
    </p:spTree>
  </p:cSld>
  <p:clrMapOvr>
    <a:masterClrMapping/>
  </p:clrMapOvr>
  <p:transition advTm="109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153400" cy="3548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First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Race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Harry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Afr</a:t>
                      </a:r>
                      <a:r>
                        <a:rPr lang="en-US" dirty="0" smtClean="0"/>
                        <a:t>-Am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John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Reyner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Cauc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Beatrice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Afr</a:t>
                      </a:r>
                      <a:r>
                        <a:rPr lang="en-US" dirty="0" smtClean="0"/>
                        <a:t>-Am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John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Delgado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Hisp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2-Anonymity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4102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Goal: Minimize the number of stars introduced to make the database k-anonymous</a:t>
            </a:r>
            <a:endParaRPr lang="en-US" dirty="0"/>
          </a:p>
        </p:txBody>
      </p:sp>
    </p:spTree>
  </p:cSld>
  <p:clrMapOvr>
    <a:masterClrMapping/>
  </p:clrMapOvr>
  <p:transition advTm="1092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153400" cy="3548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709612">
                <a:tc>
                  <a:txBody>
                    <a:bodyPr/>
                    <a:lstStyle/>
                    <a:p>
                      <a:r>
                        <a:rPr lang="en-US" dirty="0" smtClean="0"/>
                        <a:t>First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Race</a:t>
                      </a:r>
                      <a:endParaRPr lang="en-US" dirty="0"/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Harry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Stone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Afr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-Am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92D050"/>
                          </a:solidFill>
                        </a:rPr>
                        <a:t>John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92D050"/>
                          </a:solidFill>
                        </a:rPr>
                        <a:t>Reyner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92D050"/>
                          </a:solidFill>
                        </a:rPr>
                        <a:t>36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92D050"/>
                          </a:solidFill>
                        </a:rPr>
                        <a:t>Cauc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Beatrice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Stone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Afr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-Am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961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92D050"/>
                          </a:solidFill>
                        </a:rPr>
                        <a:t>John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92D050"/>
                          </a:solidFill>
                        </a:rPr>
                        <a:t>Delgado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92D050"/>
                          </a:solidFill>
                        </a:rPr>
                        <a:t>22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92D050"/>
                          </a:solidFill>
                        </a:rPr>
                        <a:t>Hisp</a:t>
                      </a:r>
                      <a:endParaRPr lang="en-US" dirty="0">
                        <a:solidFill>
                          <a:srgbClr val="92D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2-Anonymity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4102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Goal: Minimize the number of stars introduced to make the database k-anonymous</a:t>
            </a:r>
            <a:endParaRPr lang="en-US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3|0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5|0.2|0.3|0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1|7.2|8.1|4.8|4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5120</TotalTime>
  <Words>2160</Words>
  <Application>Microsoft Office PowerPoint</Application>
  <PresentationFormat>On-screen Show (4:3)</PresentationFormat>
  <Paragraphs>677</Paragraphs>
  <Slides>36</Slides>
  <Notes>18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Concourse</vt:lpstr>
      <vt:lpstr>Equation</vt:lpstr>
      <vt:lpstr>Slide</vt:lpstr>
      <vt:lpstr>Microsoft Equation 3.0</vt:lpstr>
      <vt:lpstr>Resolving the Complexity of Some Data Privacy Problems</vt:lpstr>
      <vt:lpstr>Motivation</vt:lpstr>
      <vt:lpstr>Cross Correlation Attack</vt:lpstr>
      <vt:lpstr>Data Sanitization Models</vt:lpstr>
      <vt:lpstr>Definitions</vt:lpstr>
      <vt:lpstr>Example: 2-Anonymity </vt:lpstr>
      <vt:lpstr>Example: 2-Anonymity </vt:lpstr>
      <vt:lpstr>Example: 2-Anonymity </vt:lpstr>
      <vt:lpstr>Example: 2-Anonymity </vt:lpstr>
      <vt:lpstr>Example: 2-Anonymity </vt:lpstr>
      <vt:lpstr>Problem History</vt:lpstr>
      <vt:lpstr>Our K-Anonymity Results</vt:lpstr>
      <vt:lpstr>2-Anonymity</vt:lpstr>
      <vt:lpstr>2-Anonymity Example</vt:lpstr>
      <vt:lpstr>2-Anonymity Example</vt:lpstr>
      <vt:lpstr>2-Anonymity Example</vt:lpstr>
      <vt:lpstr>Simplex Matching</vt:lpstr>
      <vt:lpstr>Reducing 2-Anonymity to Simplex Matching</vt:lpstr>
      <vt:lpstr>Theorem: 2-Anonymity is in P</vt:lpstr>
      <vt:lpstr>Theorem: 2-Anonymity is in P</vt:lpstr>
      <vt:lpstr>Theorem: 2-Anonymity is in P</vt:lpstr>
      <vt:lpstr>Theorem: 2-Anonymity is in P</vt:lpstr>
      <vt:lpstr>2-Anonymity meets the Simplex Conditions</vt:lpstr>
      <vt:lpstr>3-Anonmyity with m= 27</vt:lpstr>
      <vt:lpstr>Max 3DM-3</vt:lpstr>
      <vt:lpstr>L-Reduction from 3DM-3</vt:lpstr>
      <vt:lpstr>L-Reduction from 3DM-3</vt:lpstr>
      <vt:lpstr>L-Reduction from 3DM-3</vt:lpstr>
      <vt:lpstr>L-Reduction from 3DM-3</vt:lpstr>
      <vt:lpstr>L-Reduction from 3DM-3</vt:lpstr>
      <vt:lpstr>L-Reduction from 3DM-3</vt:lpstr>
      <vt:lpstr>K-Anonymity with Small Alphabet and Few Attributes</vt:lpstr>
      <vt:lpstr>K-Anonymity with Small Alphabet and Few Attributes</vt:lpstr>
      <vt:lpstr>K-Anonymity with Small Alphabet and Few Attributes</vt:lpstr>
      <vt:lpstr>Summary</vt:lpstr>
      <vt:lpstr>Open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Resolving the Complexity of Some Data Privacy Problems</dc:title>
  <dc:creator>jblocki</dc:creator>
  <cp:lastModifiedBy>jblocki</cp:lastModifiedBy>
  <cp:revision>32</cp:revision>
  <dcterms:created xsi:type="dcterms:W3CDTF">2010-07-03T04:14:01Z</dcterms:created>
  <dcterms:modified xsi:type="dcterms:W3CDTF">2010-07-09T09:26:04Z</dcterms:modified>
</cp:coreProperties>
</file>