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42"/>
  </p:notesMasterIdLst>
  <p:handoutMasterIdLst>
    <p:handoutMasterId r:id="rId43"/>
  </p:handoutMasterIdLst>
  <p:sldIdLst>
    <p:sldId id="350" r:id="rId2"/>
    <p:sldId id="390" r:id="rId3"/>
    <p:sldId id="385" r:id="rId4"/>
    <p:sldId id="388" r:id="rId5"/>
    <p:sldId id="389" r:id="rId6"/>
    <p:sldId id="392" r:id="rId7"/>
    <p:sldId id="351" r:id="rId8"/>
    <p:sldId id="387" r:id="rId9"/>
    <p:sldId id="397" r:id="rId10"/>
    <p:sldId id="402" r:id="rId11"/>
    <p:sldId id="404" r:id="rId12"/>
    <p:sldId id="406" r:id="rId13"/>
    <p:sldId id="419" r:id="rId14"/>
    <p:sldId id="420" r:id="rId15"/>
    <p:sldId id="373" r:id="rId16"/>
    <p:sldId id="378" r:id="rId17"/>
    <p:sldId id="374" r:id="rId18"/>
    <p:sldId id="375" r:id="rId19"/>
    <p:sldId id="376" r:id="rId20"/>
    <p:sldId id="377" r:id="rId21"/>
    <p:sldId id="379" r:id="rId22"/>
    <p:sldId id="381" r:id="rId23"/>
    <p:sldId id="408" r:id="rId24"/>
    <p:sldId id="422" r:id="rId25"/>
    <p:sldId id="423" r:id="rId26"/>
    <p:sldId id="421" r:id="rId27"/>
    <p:sldId id="417" r:id="rId28"/>
    <p:sldId id="418" r:id="rId29"/>
    <p:sldId id="365" r:id="rId30"/>
    <p:sldId id="367" r:id="rId31"/>
    <p:sldId id="371" r:id="rId32"/>
    <p:sldId id="424" r:id="rId33"/>
    <p:sldId id="356" r:id="rId34"/>
    <p:sldId id="353" r:id="rId35"/>
    <p:sldId id="426" r:id="rId36"/>
    <p:sldId id="425" r:id="rId37"/>
    <p:sldId id="411" r:id="rId38"/>
    <p:sldId id="413" r:id="rId39"/>
    <p:sldId id="412" r:id="rId40"/>
    <p:sldId id="42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000080"/>
    <a:srgbClr val="CCFFFF"/>
    <a:srgbClr val="FF9900"/>
    <a:srgbClr val="993366"/>
    <a:srgbClr val="9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9" autoAdjust="0"/>
    <p:restoredTop sz="79493" autoAdjust="0"/>
  </p:normalViewPr>
  <p:slideViewPr>
    <p:cSldViewPr snapToGrid="0">
      <p:cViewPr>
        <p:scale>
          <a:sx n="75" d="100"/>
          <a:sy n="75" d="100"/>
        </p:scale>
        <p:origin x="-2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cuments:ESPN_Louisvi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cuments:ESPNBivSegmentAnalysis_2010_10_02_2453_Miami_ga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'Time series of BiV QiV Swit'!$C$4:$C$217</c:f>
              <c:numCache>
                <c:formatCode>General</c:formatCode>
                <c:ptCount val="214"/>
                <c:pt idx="0">
                  <c:v>273.0</c:v>
                </c:pt>
                <c:pt idx="1">
                  <c:v>402.0</c:v>
                </c:pt>
                <c:pt idx="2">
                  <c:v>557.0</c:v>
                </c:pt>
                <c:pt idx="3">
                  <c:v>700.0</c:v>
                </c:pt>
                <c:pt idx="4">
                  <c:v>877.0</c:v>
                </c:pt>
                <c:pt idx="5">
                  <c:v>1024.0</c:v>
                </c:pt>
                <c:pt idx="6">
                  <c:v>1176.0</c:v>
                </c:pt>
                <c:pt idx="7">
                  <c:v>1429.0</c:v>
                </c:pt>
                <c:pt idx="8">
                  <c:v>1673.0</c:v>
                </c:pt>
                <c:pt idx="9">
                  <c:v>1942.0</c:v>
                </c:pt>
                <c:pt idx="10">
                  <c:v>2259.0</c:v>
                </c:pt>
                <c:pt idx="11">
                  <c:v>2651.0</c:v>
                </c:pt>
                <c:pt idx="12">
                  <c:v>3027.0</c:v>
                </c:pt>
                <c:pt idx="13">
                  <c:v>3469.0</c:v>
                </c:pt>
                <c:pt idx="14">
                  <c:v>3962.0</c:v>
                </c:pt>
                <c:pt idx="15">
                  <c:v>4497.0</c:v>
                </c:pt>
                <c:pt idx="16">
                  <c:v>5143.0</c:v>
                </c:pt>
                <c:pt idx="17">
                  <c:v>5689.0</c:v>
                </c:pt>
                <c:pt idx="18">
                  <c:v>5946.0</c:v>
                </c:pt>
                <c:pt idx="19">
                  <c:v>6537.0</c:v>
                </c:pt>
                <c:pt idx="20">
                  <c:v>7029.0</c:v>
                </c:pt>
                <c:pt idx="21">
                  <c:v>7529.0</c:v>
                </c:pt>
                <c:pt idx="22">
                  <c:v>7945.0</c:v>
                </c:pt>
                <c:pt idx="23">
                  <c:v>8371.0</c:v>
                </c:pt>
                <c:pt idx="24">
                  <c:v>8797.0</c:v>
                </c:pt>
                <c:pt idx="25">
                  <c:v>9194.0</c:v>
                </c:pt>
                <c:pt idx="26">
                  <c:v>9494.0</c:v>
                </c:pt>
                <c:pt idx="27">
                  <c:v>9853.0</c:v>
                </c:pt>
                <c:pt idx="28">
                  <c:v>10186.0</c:v>
                </c:pt>
                <c:pt idx="29">
                  <c:v>10018.0</c:v>
                </c:pt>
                <c:pt idx="30">
                  <c:v>10353.0</c:v>
                </c:pt>
                <c:pt idx="31">
                  <c:v>10793.0</c:v>
                </c:pt>
                <c:pt idx="32">
                  <c:v>11155.0</c:v>
                </c:pt>
                <c:pt idx="33">
                  <c:v>11473.0</c:v>
                </c:pt>
                <c:pt idx="34">
                  <c:v>11738.0</c:v>
                </c:pt>
                <c:pt idx="35">
                  <c:v>12112.0</c:v>
                </c:pt>
                <c:pt idx="36">
                  <c:v>11868.0</c:v>
                </c:pt>
                <c:pt idx="37">
                  <c:v>12140.0</c:v>
                </c:pt>
                <c:pt idx="38">
                  <c:v>12453.0</c:v>
                </c:pt>
                <c:pt idx="39">
                  <c:v>12767.0</c:v>
                </c:pt>
                <c:pt idx="40">
                  <c:v>12996.0</c:v>
                </c:pt>
                <c:pt idx="41">
                  <c:v>13175.0</c:v>
                </c:pt>
                <c:pt idx="42">
                  <c:v>13393.0</c:v>
                </c:pt>
                <c:pt idx="43">
                  <c:v>13614.0</c:v>
                </c:pt>
                <c:pt idx="44">
                  <c:v>13893.0</c:v>
                </c:pt>
                <c:pt idx="45">
                  <c:v>13501.0</c:v>
                </c:pt>
                <c:pt idx="46">
                  <c:v>13748.0</c:v>
                </c:pt>
                <c:pt idx="47">
                  <c:v>13965.0</c:v>
                </c:pt>
                <c:pt idx="48">
                  <c:v>14133.0</c:v>
                </c:pt>
                <c:pt idx="49">
                  <c:v>14297.0</c:v>
                </c:pt>
                <c:pt idx="50">
                  <c:v>14437.0</c:v>
                </c:pt>
                <c:pt idx="51">
                  <c:v>14547.0</c:v>
                </c:pt>
                <c:pt idx="52">
                  <c:v>14703.0</c:v>
                </c:pt>
                <c:pt idx="53">
                  <c:v>15009.0</c:v>
                </c:pt>
                <c:pt idx="54">
                  <c:v>14548.0</c:v>
                </c:pt>
                <c:pt idx="55">
                  <c:v>14778.0</c:v>
                </c:pt>
                <c:pt idx="56">
                  <c:v>14921.0</c:v>
                </c:pt>
                <c:pt idx="57">
                  <c:v>15078.0</c:v>
                </c:pt>
                <c:pt idx="58">
                  <c:v>15198.0</c:v>
                </c:pt>
                <c:pt idx="59">
                  <c:v>15470.0</c:v>
                </c:pt>
                <c:pt idx="60">
                  <c:v>14961.0</c:v>
                </c:pt>
                <c:pt idx="61">
                  <c:v>15164.0</c:v>
                </c:pt>
                <c:pt idx="62">
                  <c:v>15271.0</c:v>
                </c:pt>
                <c:pt idx="63">
                  <c:v>15395.0</c:v>
                </c:pt>
                <c:pt idx="64">
                  <c:v>15496.0</c:v>
                </c:pt>
                <c:pt idx="65">
                  <c:v>15596.0</c:v>
                </c:pt>
                <c:pt idx="66">
                  <c:v>15729.0</c:v>
                </c:pt>
                <c:pt idx="67">
                  <c:v>15831.0</c:v>
                </c:pt>
                <c:pt idx="68">
                  <c:v>15900.0</c:v>
                </c:pt>
                <c:pt idx="69">
                  <c:v>15960.0</c:v>
                </c:pt>
                <c:pt idx="70">
                  <c:v>15564.0</c:v>
                </c:pt>
                <c:pt idx="71">
                  <c:v>15769.0</c:v>
                </c:pt>
                <c:pt idx="72">
                  <c:v>15935.0</c:v>
                </c:pt>
                <c:pt idx="73">
                  <c:v>16042.0</c:v>
                </c:pt>
                <c:pt idx="74">
                  <c:v>16162.0</c:v>
                </c:pt>
                <c:pt idx="75">
                  <c:v>16225.0</c:v>
                </c:pt>
                <c:pt idx="76">
                  <c:v>16296.0</c:v>
                </c:pt>
                <c:pt idx="77">
                  <c:v>16311.0</c:v>
                </c:pt>
                <c:pt idx="78">
                  <c:v>15948.0</c:v>
                </c:pt>
                <c:pt idx="79">
                  <c:v>15929.0</c:v>
                </c:pt>
                <c:pt idx="80">
                  <c:v>16053.0</c:v>
                </c:pt>
                <c:pt idx="81">
                  <c:v>16116.0</c:v>
                </c:pt>
                <c:pt idx="82">
                  <c:v>16208.0</c:v>
                </c:pt>
                <c:pt idx="83">
                  <c:v>16302.0</c:v>
                </c:pt>
                <c:pt idx="84">
                  <c:v>16374.0</c:v>
                </c:pt>
                <c:pt idx="85">
                  <c:v>16427.0</c:v>
                </c:pt>
                <c:pt idx="86">
                  <c:v>16460.0</c:v>
                </c:pt>
                <c:pt idx="87">
                  <c:v>16439.0</c:v>
                </c:pt>
                <c:pt idx="88">
                  <c:v>16439.0</c:v>
                </c:pt>
                <c:pt idx="89">
                  <c:v>16428.0</c:v>
                </c:pt>
                <c:pt idx="90">
                  <c:v>16468.0</c:v>
                </c:pt>
                <c:pt idx="91">
                  <c:v>16479.0</c:v>
                </c:pt>
                <c:pt idx="92">
                  <c:v>16511.0</c:v>
                </c:pt>
                <c:pt idx="93">
                  <c:v>16562.0</c:v>
                </c:pt>
                <c:pt idx="94">
                  <c:v>16565.0</c:v>
                </c:pt>
                <c:pt idx="95">
                  <c:v>16593.0</c:v>
                </c:pt>
                <c:pt idx="96">
                  <c:v>16568.0</c:v>
                </c:pt>
                <c:pt idx="97">
                  <c:v>16604.0</c:v>
                </c:pt>
                <c:pt idx="98">
                  <c:v>16618.0</c:v>
                </c:pt>
                <c:pt idx="99">
                  <c:v>16690.0</c:v>
                </c:pt>
                <c:pt idx="100">
                  <c:v>16524.0</c:v>
                </c:pt>
                <c:pt idx="101">
                  <c:v>16440.0</c:v>
                </c:pt>
                <c:pt idx="102">
                  <c:v>16429.0</c:v>
                </c:pt>
                <c:pt idx="103">
                  <c:v>16117.0</c:v>
                </c:pt>
                <c:pt idx="104">
                  <c:v>14751.0</c:v>
                </c:pt>
                <c:pt idx="105">
                  <c:v>14621.0</c:v>
                </c:pt>
                <c:pt idx="106">
                  <c:v>14563.0</c:v>
                </c:pt>
                <c:pt idx="107">
                  <c:v>14552.0</c:v>
                </c:pt>
                <c:pt idx="108">
                  <c:v>14535.0</c:v>
                </c:pt>
                <c:pt idx="109">
                  <c:v>14492.0</c:v>
                </c:pt>
                <c:pt idx="110">
                  <c:v>14133.0</c:v>
                </c:pt>
                <c:pt idx="111">
                  <c:v>14239.0</c:v>
                </c:pt>
                <c:pt idx="112">
                  <c:v>14300.0</c:v>
                </c:pt>
                <c:pt idx="113">
                  <c:v>14354.0</c:v>
                </c:pt>
                <c:pt idx="114">
                  <c:v>14419.0</c:v>
                </c:pt>
                <c:pt idx="115">
                  <c:v>14582.0</c:v>
                </c:pt>
                <c:pt idx="116">
                  <c:v>14330.0</c:v>
                </c:pt>
                <c:pt idx="117">
                  <c:v>14458.0</c:v>
                </c:pt>
                <c:pt idx="118">
                  <c:v>14638.0</c:v>
                </c:pt>
                <c:pt idx="119">
                  <c:v>14770.0</c:v>
                </c:pt>
                <c:pt idx="120">
                  <c:v>14859.0</c:v>
                </c:pt>
                <c:pt idx="121">
                  <c:v>15011.0</c:v>
                </c:pt>
                <c:pt idx="122">
                  <c:v>15131.0</c:v>
                </c:pt>
                <c:pt idx="123">
                  <c:v>15295.0</c:v>
                </c:pt>
                <c:pt idx="124">
                  <c:v>15408.0</c:v>
                </c:pt>
                <c:pt idx="125">
                  <c:v>15545.0</c:v>
                </c:pt>
                <c:pt idx="126">
                  <c:v>15716.0</c:v>
                </c:pt>
                <c:pt idx="127">
                  <c:v>15783.0</c:v>
                </c:pt>
                <c:pt idx="128">
                  <c:v>15852.0</c:v>
                </c:pt>
                <c:pt idx="129">
                  <c:v>15909.0</c:v>
                </c:pt>
                <c:pt idx="130">
                  <c:v>15945.0</c:v>
                </c:pt>
                <c:pt idx="131">
                  <c:v>16005.0</c:v>
                </c:pt>
                <c:pt idx="132">
                  <c:v>16114.0</c:v>
                </c:pt>
                <c:pt idx="133">
                  <c:v>16169.0</c:v>
                </c:pt>
                <c:pt idx="134">
                  <c:v>16212.0</c:v>
                </c:pt>
                <c:pt idx="135">
                  <c:v>16282.0</c:v>
                </c:pt>
                <c:pt idx="136">
                  <c:v>16326.0</c:v>
                </c:pt>
                <c:pt idx="137">
                  <c:v>16270.0</c:v>
                </c:pt>
                <c:pt idx="138">
                  <c:v>16318.0</c:v>
                </c:pt>
                <c:pt idx="139">
                  <c:v>16396.0</c:v>
                </c:pt>
                <c:pt idx="140">
                  <c:v>16453.0</c:v>
                </c:pt>
                <c:pt idx="141">
                  <c:v>16505.0</c:v>
                </c:pt>
                <c:pt idx="142">
                  <c:v>16587.0</c:v>
                </c:pt>
                <c:pt idx="143">
                  <c:v>16662.0</c:v>
                </c:pt>
                <c:pt idx="144">
                  <c:v>16668.0</c:v>
                </c:pt>
                <c:pt idx="145">
                  <c:v>16685.0</c:v>
                </c:pt>
                <c:pt idx="146">
                  <c:v>16745.0</c:v>
                </c:pt>
                <c:pt idx="147">
                  <c:v>16816.0</c:v>
                </c:pt>
                <c:pt idx="148">
                  <c:v>16840.0</c:v>
                </c:pt>
                <c:pt idx="149">
                  <c:v>16697.0</c:v>
                </c:pt>
                <c:pt idx="150">
                  <c:v>16729.0</c:v>
                </c:pt>
                <c:pt idx="151">
                  <c:v>16770.0</c:v>
                </c:pt>
                <c:pt idx="152">
                  <c:v>16794.0</c:v>
                </c:pt>
                <c:pt idx="153">
                  <c:v>16709.0</c:v>
                </c:pt>
                <c:pt idx="154">
                  <c:v>16737.0</c:v>
                </c:pt>
                <c:pt idx="155">
                  <c:v>16773.0</c:v>
                </c:pt>
                <c:pt idx="156">
                  <c:v>16814.0</c:v>
                </c:pt>
                <c:pt idx="157">
                  <c:v>16877.0</c:v>
                </c:pt>
                <c:pt idx="158">
                  <c:v>16864.0</c:v>
                </c:pt>
                <c:pt idx="159">
                  <c:v>16877.0</c:v>
                </c:pt>
                <c:pt idx="160">
                  <c:v>16911.0</c:v>
                </c:pt>
                <c:pt idx="161">
                  <c:v>16958.0</c:v>
                </c:pt>
                <c:pt idx="162">
                  <c:v>16954.0</c:v>
                </c:pt>
                <c:pt idx="163">
                  <c:v>16922.0</c:v>
                </c:pt>
                <c:pt idx="164">
                  <c:v>16966.0</c:v>
                </c:pt>
                <c:pt idx="165">
                  <c:v>17151.0</c:v>
                </c:pt>
                <c:pt idx="166">
                  <c:v>16358.0</c:v>
                </c:pt>
                <c:pt idx="167">
                  <c:v>16536.0</c:v>
                </c:pt>
                <c:pt idx="168">
                  <c:v>16729.0</c:v>
                </c:pt>
                <c:pt idx="169">
                  <c:v>16864.0</c:v>
                </c:pt>
                <c:pt idx="170">
                  <c:v>16934.0</c:v>
                </c:pt>
                <c:pt idx="171">
                  <c:v>16927.0</c:v>
                </c:pt>
                <c:pt idx="172">
                  <c:v>16959.0</c:v>
                </c:pt>
                <c:pt idx="173">
                  <c:v>17063.0</c:v>
                </c:pt>
                <c:pt idx="174">
                  <c:v>17118.0</c:v>
                </c:pt>
                <c:pt idx="175">
                  <c:v>17153.0</c:v>
                </c:pt>
                <c:pt idx="176">
                  <c:v>17238.0</c:v>
                </c:pt>
                <c:pt idx="177">
                  <c:v>17296.0</c:v>
                </c:pt>
                <c:pt idx="178">
                  <c:v>17386.0</c:v>
                </c:pt>
                <c:pt idx="179">
                  <c:v>17396.0</c:v>
                </c:pt>
                <c:pt idx="180">
                  <c:v>17426.0</c:v>
                </c:pt>
                <c:pt idx="181">
                  <c:v>17483.0</c:v>
                </c:pt>
                <c:pt idx="182">
                  <c:v>17560.0</c:v>
                </c:pt>
                <c:pt idx="183">
                  <c:v>17488.0</c:v>
                </c:pt>
                <c:pt idx="184">
                  <c:v>17554.0</c:v>
                </c:pt>
                <c:pt idx="185">
                  <c:v>17655.0</c:v>
                </c:pt>
                <c:pt idx="186">
                  <c:v>17750.0</c:v>
                </c:pt>
                <c:pt idx="187">
                  <c:v>17828.0</c:v>
                </c:pt>
                <c:pt idx="188">
                  <c:v>17914.0</c:v>
                </c:pt>
                <c:pt idx="189">
                  <c:v>18003.0</c:v>
                </c:pt>
                <c:pt idx="190">
                  <c:v>18050.0</c:v>
                </c:pt>
                <c:pt idx="191">
                  <c:v>18146.0</c:v>
                </c:pt>
                <c:pt idx="192">
                  <c:v>18218.0</c:v>
                </c:pt>
                <c:pt idx="193">
                  <c:v>18275.0</c:v>
                </c:pt>
                <c:pt idx="194">
                  <c:v>18322.0</c:v>
                </c:pt>
                <c:pt idx="195">
                  <c:v>18329.0</c:v>
                </c:pt>
                <c:pt idx="196">
                  <c:v>18153.0</c:v>
                </c:pt>
                <c:pt idx="197">
                  <c:v>18135.0</c:v>
                </c:pt>
                <c:pt idx="198">
                  <c:v>18223.0</c:v>
                </c:pt>
                <c:pt idx="199">
                  <c:v>18219.0</c:v>
                </c:pt>
                <c:pt idx="200">
                  <c:v>18237.0</c:v>
                </c:pt>
                <c:pt idx="201">
                  <c:v>18107.0</c:v>
                </c:pt>
                <c:pt idx="202">
                  <c:v>17912.0</c:v>
                </c:pt>
                <c:pt idx="203">
                  <c:v>17779.0</c:v>
                </c:pt>
                <c:pt idx="204">
                  <c:v>17717.0</c:v>
                </c:pt>
                <c:pt idx="205">
                  <c:v>16869.0</c:v>
                </c:pt>
                <c:pt idx="206">
                  <c:v>15843.0</c:v>
                </c:pt>
                <c:pt idx="207">
                  <c:v>12346.0</c:v>
                </c:pt>
                <c:pt idx="208">
                  <c:v>7515.0</c:v>
                </c:pt>
                <c:pt idx="209">
                  <c:v>5879.0</c:v>
                </c:pt>
                <c:pt idx="210">
                  <c:v>5133.0</c:v>
                </c:pt>
                <c:pt idx="211">
                  <c:v>4651.0</c:v>
                </c:pt>
                <c:pt idx="212">
                  <c:v>4295.0</c:v>
                </c:pt>
                <c:pt idx="213">
                  <c:v>3900.0</c:v>
                </c:pt>
              </c:numCache>
            </c:numRef>
          </c:xVal>
          <c:yVal>
            <c:numRef>
              <c:f>'Time series of BiV QiV Swit'!$D$4:$D$217</c:f>
              <c:numCache>
                <c:formatCode>General</c:formatCode>
                <c:ptCount val="214"/>
                <c:pt idx="0">
                  <c:v>52.0</c:v>
                </c:pt>
                <c:pt idx="1">
                  <c:v>25.0</c:v>
                </c:pt>
                <c:pt idx="2">
                  <c:v>22.8</c:v>
                </c:pt>
                <c:pt idx="3">
                  <c:v>30.0</c:v>
                </c:pt>
                <c:pt idx="4">
                  <c:v>27.0</c:v>
                </c:pt>
                <c:pt idx="5">
                  <c:v>21.0</c:v>
                </c:pt>
                <c:pt idx="6">
                  <c:v>10.0</c:v>
                </c:pt>
                <c:pt idx="7">
                  <c:v>21.0</c:v>
                </c:pt>
                <c:pt idx="8">
                  <c:v>18.0</c:v>
                </c:pt>
                <c:pt idx="9">
                  <c:v>20.0</c:v>
                </c:pt>
                <c:pt idx="10">
                  <c:v>21.0</c:v>
                </c:pt>
                <c:pt idx="11">
                  <c:v>21.0</c:v>
                </c:pt>
                <c:pt idx="12">
                  <c:v>13.0</c:v>
                </c:pt>
                <c:pt idx="13">
                  <c:v>17.0</c:v>
                </c:pt>
                <c:pt idx="14">
                  <c:v>17.0</c:v>
                </c:pt>
                <c:pt idx="15">
                  <c:v>25.0</c:v>
                </c:pt>
                <c:pt idx="16">
                  <c:v>23.0</c:v>
                </c:pt>
                <c:pt idx="17">
                  <c:v>162.0</c:v>
                </c:pt>
                <c:pt idx="18">
                  <c:v>163.0</c:v>
                </c:pt>
                <c:pt idx="19">
                  <c:v>27.0</c:v>
                </c:pt>
                <c:pt idx="20">
                  <c:v>22.0</c:v>
                </c:pt>
                <c:pt idx="21">
                  <c:v>21.0</c:v>
                </c:pt>
                <c:pt idx="22">
                  <c:v>27.0</c:v>
                </c:pt>
                <c:pt idx="23">
                  <c:v>29.0</c:v>
                </c:pt>
                <c:pt idx="24">
                  <c:v>26.0</c:v>
                </c:pt>
                <c:pt idx="25">
                  <c:v>31.0</c:v>
                </c:pt>
                <c:pt idx="26">
                  <c:v>26.0</c:v>
                </c:pt>
                <c:pt idx="27">
                  <c:v>31.0</c:v>
                </c:pt>
                <c:pt idx="28">
                  <c:v>107.0</c:v>
                </c:pt>
                <c:pt idx="29">
                  <c:v>124.0</c:v>
                </c:pt>
                <c:pt idx="30">
                  <c:v>136.0</c:v>
                </c:pt>
                <c:pt idx="31">
                  <c:v>35.0</c:v>
                </c:pt>
                <c:pt idx="32">
                  <c:v>35.0</c:v>
                </c:pt>
                <c:pt idx="33">
                  <c:v>33.0</c:v>
                </c:pt>
                <c:pt idx="34">
                  <c:v>33.0</c:v>
                </c:pt>
                <c:pt idx="35">
                  <c:v>162.0</c:v>
                </c:pt>
                <c:pt idx="36">
                  <c:v>162.0</c:v>
                </c:pt>
                <c:pt idx="37">
                  <c:v>51.0</c:v>
                </c:pt>
                <c:pt idx="38">
                  <c:v>40.0</c:v>
                </c:pt>
                <c:pt idx="39">
                  <c:v>40.0</c:v>
                </c:pt>
                <c:pt idx="40">
                  <c:v>36.0</c:v>
                </c:pt>
                <c:pt idx="41">
                  <c:v>39.0</c:v>
                </c:pt>
                <c:pt idx="42">
                  <c:v>42.0</c:v>
                </c:pt>
                <c:pt idx="43">
                  <c:v>43.0</c:v>
                </c:pt>
                <c:pt idx="44">
                  <c:v>162.0</c:v>
                </c:pt>
                <c:pt idx="45">
                  <c:v>162.0</c:v>
                </c:pt>
                <c:pt idx="46">
                  <c:v>48.0</c:v>
                </c:pt>
                <c:pt idx="47">
                  <c:v>41.0</c:v>
                </c:pt>
                <c:pt idx="48">
                  <c:v>42.0</c:v>
                </c:pt>
                <c:pt idx="49">
                  <c:v>42.0</c:v>
                </c:pt>
                <c:pt idx="50">
                  <c:v>45.0</c:v>
                </c:pt>
                <c:pt idx="51">
                  <c:v>42.0</c:v>
                </c:pt>
                <c:pt idx="52">
                  <c:v>45.0</c:v>
                </c:pt>
                <c:pt idx="53">
                  <c:v>162.0</c:v>
                </c:pt>
                <c:pt idx="54">
                  <c:v>161.0</c:v>
                </c:pt>
                <c:pt idx="55">
                  <c:v>51.0</c:v>
                </c:pt>
                <c:pt idx="56">
                  <c:v>44.0</c:v>
                </c:pt>
                <c:pt idx="57">
                  <c:v>45.0</c:v>
                </c:pt>
                <c:pt idx="58">
                  <c:v>55.0</c:v>
                </c:pt>
                <c:pt idx="59">
                  <c:v>162.0</c:v>
                </c:pt>
                <c:pt idx="60">
                  <c:v>162.0</c:v>
                </c:pt>
                <c:pt idx="61">
                  <c:v>58.0</c:v>
                </c:pt>
                <c:pt idx="62">
                  <c:v>50.0</c:v>
                </c:pt>
                <c:pt idx="63">
                  <c:v>52.0</c:v>
                </c:pt>
                <c:pt idx="64">
                  <c:v>50.0</c:v>
                </c:pt>
                <c:pt idx="65">
                  <c:v>47.0</c:v>
                </c:pt>
                <c:pt idx="66">
                  <c:v>50.0</c:v>
                </c:pt>
                <c:pt idx="67">
                  <c:v>49.0</c:v>
                </c:pt>
                <c:pt idx="68">
                  <c:v>57.0</c:v>
                </c:pt>
                <c:pt idx="69">
                  <c:v>150.0</c:v>
                </c:pt>
                <c:pt idx="70">
                  <c:v>159.0</c:v>
                </c:pt>
                <c:pt idx="71">
                  <c:v>60.0</c:v>
                </c:pt>
                <c:pt idx="72">
                  <c:v>53.0</c:v>
                </c:pt>
                <c:pt idx="73">
                  <c:v>52.0</c:v>
                </c:pt>
                <c:pt idx="74">
                  <c:v>56.0</c:v>
                </c:pt>
                <c:pt idx="75">
                  <c:v>53.0</c:v>
                </c:pt>
                <c:pt idx="76">
                  <c:v>54.0</c:v>
                </c:pt>
                <c:pt idx="77">
                  <c:v>119.0</c:v>
                </c:pt>
                <c:pt idx="78">
                  <c:v>103.0</c:v>
                </c:pt>
                <c:pt idx="79">
                  <c:v>150.0</c:v>
                </c:pt>
                <c:pt idx="80">
                  <c:v>69.0</c:v>
                </c:pt>
                <c:pt idx="81">
                  <c:v>55.0</c:v>
                </c:pt>
                <c:pt idx="82">
                  <c:v>57.0</c:v>
                </c:pt>
                <c:pt idx="83">
                  <c:v>64.8</c:v>
                </c:pt>
                <c:pt idx="84">
                  <c:v>65.0</c:v>
                </c:pt>
                <c:pt idx="85">
                  <c:v>61.0</c:v>
                </c:pt>
                <c:pt idx="86">
                  <c:v>63.0</c:v>
                </c:pt>
                <c:pt idx="87">
                  <c:v>61.0</c:v>
                </c:pt>
                <c:pt idx="88">
                  <c:v>59.0</c:v>
                </c:pt>
                <c:pt idx="89">
                  <c:v>66.6</c:v>
                </c:pt>
                <c:pt idx="90">
                  <c:v>62.0</c:v>
                </c:pt>
                <c:pt idx="91">
                  <c:v>64.0</c:v>
                </c:pt>
                <c:pt idx="92">
                  <c:v>66.0</c:v>
                </c:pt>
                <c:pt idx="93">
                  <c:v>64.0</c:v>
                </c:pt>
                <c:pt idx="94">
                  <c:v>61.0</c:v>
                </c:pt>
                <c:pt idx="95">
                  <c:v>70.0</c:v>
                </c:pt>
                <c:pt idx="96">
                  <c:v>66.0</c:v>
                </c:pt>
                <c:pt idx="97">
                  <c:v>63.0</c:v>
                </c:pt>
                <c:pt idx="98">
                  <c:v>65.0</c:v>
                </c:pt>
                <c:pt idx="99">
                  <c:v>65.0</c:v>
                </c:pt>
                <c:pt idx="100">
                  <c:v>61.0</c:v>
                </c:pt>
                <c:pt idx="101">
                  <c:v>66.0</c:v>
                </c:pt>
                <c:pt idx="102">
                  <c:v>67.0</c:v>
                </c:pt>
                <c:pt idx="103">
                  <c:v>161.0</c:v>
                </c:pt>
                <c:pt idx="104">
                  <c:v>161.0</c:v>
                </c:pt>
                <c:pt idx="105">
                  <c:v>68.0</c:v>
                </c:pt>
                <c:pt idx="106">
                  <c:v>53.0</c:v>
                </c:pt>
                <c:pt idx="107">
                  <c:v>55.0</c:v>
                </c:pt>
                <c:pt idx="108">
                  <c:v>57.0</c:v>
                </c:pt>
                <c:pt idx="109">
                  <c:v>149.0</c:v>
                </c:pt>
                <c:pt idx="110">
                  <c:v>160.0</c:v>
                </c:pt>
                <c:pt idx="111">
                  <c:v>59.0</c:v>
                </c:pt>
                <c:pt idx="112">
                  <c:v>55.0</c:v>
                </c:pt>
                <c:pt idx="113">
                  <c:v>55.0</c:v>
                </c:pt>
                <c:pt idx="114">
                  <c:v>57.0</c:v>
                </c:pt>
                <c:pt idx="115">
                  <c:v>161.0</c:v>
                </c:pt>
                <c:pt idx="116">
                  <c:v>161.0</c:v>
                </c:pt>
                <c:pt idx="117">
                  <c:v>66.0</c:v>
                </c:pt>
                <c:pt idx="118">
                  <c:v>58.0</c:v>
                </c:pt>
                <c:pt idx="119">
                  <c:v>64.0</c:v>
                </c:pt>
                <c:pt idx="120">
                  <c:v>62.0</c:v>
                </c:pt>
                <c:pt idx="121">
                  <c:v>62.0</c:v>
                </c:pt>
                <c:pt idx="122">
                  <c:v>65.0</c:v>
                </c:pt>
                <c:pt idx="123">
                  <c:v>60.0</c:v>
                </c:pt>
                <c:pt idx="124">
                  <c:v>62.0</c:v>
                </c:pt>
                <c:pt idx="125">
                  <c:v>68.0</c:v>
                </c:pt>
                <c:pt idx="126">
                  <c:v>70.0</c:v>
                </c:pt>
                <c:pt idx="127">
                  <c:v>76.0</c:v>
                </c:pt>
                <c:pt idx="128">
                  <c:v>62.0</c:v>
                </c:pt>
                <c:pt idx="129">
                  <c:v>72.0</c:v>
                </c:pt>
                <c:pt idx="130">
                  <c:v>69.0</c:v>
                </c:pt>
                <c:pt idx="131">
                  <c:v>67.0</c:v>
                </c:pt>
                <c:pt idx="132">
                  <c:v>73.0</c:v>
                </c:pt>
                <c:pt idx="133">
                  <c:v>67.0</c:v>
                </c:pt>
                <c:pt idx="134">
                  <c:v>73.0</c:v>
                </c:pt>
                <c:pt idx="135">
                  <c:v>70.0</c:v>
                </c:pt>
                <c:pt idx="136">
                  <c:v>107.0</c:v>
                </c:pt>
                <c:pt idx="137">
                  <c:v>78.0</c:v>
                </c:pt>
                <c:pt idx="138">
                  <c:v>81.0</c:v>
                </c:pt>
                <c:pt idx="139">
                  <c:v>77.0</c:v>
                </c:pt>
                <c:pt idx="140">
                  <c:v>77.0</c:v>
                </c:pt>
                <c:pt idx="141">
                  <c:v>79.0</c:v>
                </c:pt>
                <c:pt idx="142">
                  <c:v>83.0</c:v>
                </c:pt>
                <c:pt idx="143">
                  <c:v>84.0</c:v>
                </c:pt>
                <c:pt idx="144">
                  <c:v>79.0</c:v>
                </c:pt>
                <c:pt idx="145">
                  <c:v>87.0</c:v>
                </c:pt>
                <c:pt idx="146">
                  <c:v>79.0</c:v>
                </c:pt>
                <c:pt idx="147">
                  <c:v>86.0</c:v>
                </c:pt>
                <c:pt idx="148">
                  <c:v>84.0</c:v>
                </c:pt>
                <c:pt idx="149">
                  <c:v>88.0</c:v>
                </c:pt>
                <c:pt idx="150">
                  <c:v>80.0</c:v>
                </c:pt>
                <c:pt idx="151">
                  <c:v>83.0</c:v>
                </c:pt>
                <c:pt idx="152">
                  <c:v>81.0</c:v>
                </c:pt>
                <c:pt idx="153">
                  <c:v>79.0</c:v>
                </c:pt>
                <c:pt idx="154">
                  <c:v>79.0</c:v>
                </c:pt>
                <c:pt idx="155">
                  <c:v>85.0</c:v>
                </c:pt>
                <c:pt idx="156">
                  <c:v>81.0</c:v>
                </c:pt>
                <c:pt idx="157">
                  <c:v>85.0</c:v>
                </c:pt>
                <c:pt idx="158">
                  <c:v>84.0</c:v>
                </c:pt>
                <c:pt idx="159">
                  <c:v>86.0</c:v>
                </c:pt>
                <c:pt idx="160">
                  <c:v>82.0</c:v>
                </c:pt>
                <c:pt idx="161">
                  <c:v>82.0</c:v>
                </c:pt>
                <c:pt idx="162">
                  <c:v>79.0</c:v>
                </c:pt>
                <c:pt idx="163">
                  <c:v>80.0</c:v>
                </c:pt>
                <c:pt idx="164">
                  <c:v>90.0</c:v>
                </c:pt>
                <c:pt idx="165">
                  <c:v>176.0</c:v>
                </c:pt>
                <c:pt idx="166">
                  <c:v>174.0</c:v>
                </c:pt>
                <c:pt idx="167">
                  <c:v>90.0</c:v>
                </c:pt>
                <c:pt idx="168">
                  <c:v>87.0</c:v>
                </c:pt>
                <c:pt idx="169">
                  <c:v>82.0</c:v>
                </c:pt>
                <c:pt idx="170">
                  <c:v>83.0</c:v>
                </c:pt>
                <c:pt idx="171">
                  <c:v>75.0</c:v>
                </c:pt>
                <c:pt idx="172">
                  <c:v>84.0</c:v>
                </c:pt>
                <c:pt idx="173">
                  <c:v>82.0</c:v>
                </c:pt>
                <c:pt idx="174">
                  <c:v>80.0</c:v>
                </c:pt>
                <c:pt idx="175">
                  <c:v>79.0</c:v>
                </c:pt>
                <c:pt idx="176">
                  <c:v>82.0</c:v>
                </c:pt>
                <c:pt idx="177">
                  <c:v>82.0</c:v>
                </c:pt>
                <c:pt idx="178">
                  <c:v>88.0</c:v>
                </c:pt>
                <c:pt idx="179">
                  <c:v>80.0</c:v>
                </c:pt>
                <c:pt idx="180">
                  <c:v>80.0</c:v>
                </c:pt>
                <c:pt idx="181">
                  <c:v>82.0</c:v>
                </c:pt>
                <c:pt idx="182">
                  <c:v>80.0</c:v>
                </c:pt>
                <c:pt idx="183">
                  <c:v>81.0</c:v>
                </c:pt>
                <c:pt idx="184">
                  <c:v>84.0</c:v>
                </c:pt>
                <c:pt idx="185">
                  <c:v>98.0</c:v>
                </c:pt>
                <c:pt idx="186">
                  <c:v>88.0</c:v>
                </c:pt>
                <c:pt idx="187">
                  <c:v>83.0</c:v>
                </c:pt>
                <c:pt idx="188">
                  <c:v>83.0</c:v>
                </c:pt>
                <c:pt idx="189">
                  <c:v>88.0</c:v>
                </c:pt>
                <c:pt idx="190">
                  <c:v>90.0</c:v>
                </c:pt>
                <c:pt idx="191">
                  <c:v>86.0</c:v>
                </c:pt>
                <c:pt idx="192">
                  <c:v>90.0</c:v>
                </c:pt>
                <c:pt idx="193">
                  <c:v>82.0</c:v>
                </c:pt>
                <c:pt idx="194">
                  <c:v>83.0</c:v>
                </c:pt>
                <c:pt idx="195">
                  <c:v>109.0</c:v>
                </c:pt>
                <c:pt idx="196">
                  <c:v>86.0</c:v>
                </c:pt>
                <c:pt idx="197">
                  <c:v>71.0</c:v>
                </c:pt>
                <c:pt idx="198">
                  <c:v>73.0</c:v>
                </c:pt>
                <c:pt idx="199">
                  <c:v>74.0</c:v>
                </c:pt>
                <c:pt idx="200">
                  <c:v>76.0</c:v>
                </c:pt>
                <c:pt idx="201">
                  <c:v>76.0</c:v>
                </c:pt>
                <c:pt idx="202">
                  <c:v>74.0</c:v>
                </c:pt>
                <c:pt idx="203">
                  <c:v>71.0</c:v>
                </c:pt>
                <c:pt idx="204">
                  <c:v>70.0</c:v>
                </c:pt>
                <c:pt idx="205">
                  <c:v>85.0</c:v>
                </c:pt>
                <c:pt idx="206">
                  <c:v>51.0</c:v>
                </c:pt>
                <c:pt idx="207">
                  <c:v>26.0</c:v>
                </c:pt>
                <c:pt idx="208">
                  <c:v>14.0</c:v>
                </c:pt>
                <c:pt idx="209">
                  <c:v>9.0</c:v>
                </c:pt>
                <c:pt idx="210">
                  <c:v>9.0</c:v>
                </c:pt>
                <c:pt idx="211">
                  <c:v>4.0</c:v>
                </c:pt>
                <c:pt idx="212">
                  <c:v>4.0</c:v>
                </c:pt>
                <c:pt idx="21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98360"/>
        <c:axId val="516625496"/>
      </c:scatterChart>
      <c:valAx>
        <c:axId val="51659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6625496"/>
        <c:crosses val="autoZero"/>
        <c:crossBetween val="midCat"/>
      </c:valAx>
      <c:valAx>
        <c:axId val="51662549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6598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'Time series of BiV QiV Swit'!$D$2</c:f>
              <c:strCache>
                <c:ptCount val="1"/>
                <c:pt idx="0">
                  <c:v>avgBwFlucVsBitrate80p</c:v>
                </c:pt>
              </c:strCache>
            </c:strRef>
          </c:tx>
          <c:spPr>
            <a:ln w="47625">
              <a:noFill/>
            </a:ln>
          </c:spPr>
          <c:xVal>
            <c:numRef>
              <c:f>'Time series of BiV QiV Swit'!$C$3:$C$260</c:f>
              <c:numCache>
                <c:formatCode>General</c:formatCode>
                <c:ptCount val="258"/>
                <c:pt idx="1">
                  <c:v>1079.0</c:v>
                </c:pt>
                <c:pt idx="2">
                  <c:v>1184.0</c:v>
                </c:pt>
                <c:pt idx="3">
                  <c:v>1236.0</c:v>
                </c:pt>
                <c:pt idx="4">
                  <c:v>1360.0</c:v>
                </c:pt>
                <c:pt idx="5">
                  <c:v>1501.0</c:v>
                </c:pt>
                <c:pt idx="6">
                  <c:v>1654.0</c:v>
                </c:pt>
                <c:pt idx="7">
                  <c:v>1778.0</c:v>
                </c:pt>
                <c:pt idx="8">
                  <c:v>1923.0</c:v>
                </c:pt>
                <c:pt idx="9">
                  <c:v>2138.0</c:v>
                </c:pt>
                <c:pt idx="10">
                  <c:v>2484.0</c:v>
                </c:pt>
                <c:pt idx="11">
                  <c:v>2852.0</c:v>
                </c:pt>
                <c:pt idx="12">
                  <c:v>3232.0</c:v>
                </c:pt>
                <c:pt idx="13">
                  <c:v>3703.0</c:v>
                </c:pt>
                <c:pt idx="14">
                  <c:v>4464.0</c:v>
                </c:pt>
                <c:pt idx="15">
                  <c:v>5521.0</c:v>
                </c:pt>
                <c:pt idx="16">
                  <c:v>7524.0</c:v>
                </c:pt>
                <c:pt idx="17">
                  <c:v>10893.0</c:v>
                </c:pt>
                <c:pt idx="18">
                  <c:v>14156.0</c:v>
                </c:pt>
                <c:pt idx="19">
                  <c:v>17022.0</c:v>
                </c:pt>
                <c:pt idx="20">
                  <c:v>19297.0</c:v>
                </c:pt>
                <c:pt idx="21">
                  <c:v>21691.0</c:v>
                </c:pt>
                <c:pt idx="22">
                  <c:v>24114.0</c:v>
                </c:pt>
                <c:pt idx="23">
                  <c:v>26357.0</c:v>
                </c:pt>
                <c:pt idx="24">
                  <c:v>28512.0</c:v>
                </c:pt>
                <c:pt idx="25">
                  <c:v>30427.0</c:v>
                </c:pt>
                <c:pt idx="26">
                  <c:v>23368.0</c:v>
                </c:pt>
                <c:pt idx="27">
                  <c:v>21352.0</c:v>
                </c:pt>
                <c:pt idx="28">
                  <c:v>20890.0</c:v>
                </c:pt>
                <c:pt idx="29">
                  <c:v>20840.0</c:v>
                </c:pt>
                <c:pt idx="30">
                  <c:v>19826.0</c:v>
                </c:pt>
                <c:pt idx="31">
                  <c:v>19864.0</c:v>
                </c:pt>
                <c:pt idx="32">
                  <c:v>20155.0</c:v>
                </c:pt>
                <c:pt idx="33">
                  <c:v>19497.0</c:v>
                </c:pt>
                <c:pt idx="34">
                  <c:v>19739.0</c:v>
                </c:pt>
                <c:pt idx="35">
                  <c:v>19908.0</c:v>
                </c:pt>
                <c:pt idx="36">
                  <c:v>19866.0</c:v>
                </c:pt>
                <c:pt idx="37">
                  <c:v>20032.0</c:v>
                </c:pt>
                <c:pt idx="38">
                  <c:v>19640.0</c:v>
                </c:pt>
                <c:pt idx="39">
                  <c:v>19799.0</c:v>
                </c:pt>
                <c:pt idx="40">
                  <c:v>20174.0</c:v>
                </c:pt>
                <c:pt idx="41">
                  <c:v>19883.0</c:v>
                </c:pt>
                <c:pt idx="42">
                  <c:v>19992.0</c:v>
                </c:pt>
                <c:pt idx="43">
                  <c:v>20245.0</c:v>
                </c:pt>
                <c:pt idx="44">
                  <c:v>20235.0</c:v>
                </c:pt>
                <c:pt idx="45">
                  <c:v>20232.0</c:v>
                </c:pt>
                <c:pt idx="46">
                  <c:v>20431.0</c:v>
                </c:pt>
                <c:pt idx="47">
                  <c:v>20686.0</c:v>
                </c:pt>
                <c:pt idx="48">
                  <c:v>20814.0</c:v>
                </c:pt>
                <c:pt idx="49">
                  <c:v>21022.0</c:v>
                </c:pt>
                <c:pt idx="50">
                  <c:v>21181.0</c:v>
                </c:pt>
                <c:pt idx="51">
                  <c:v>21406.0</c:v>
                </c:pt>
                <c:pt idx="52">
                  <c:v>21653.0</c:v>
                </c:pt>
                <c:pt idx="53">
                  <c:v>21902.0</c:v>
                </c:pt>
                <c:pt idx="54">
                  <c:v>22029.0</c:v>
                </c:pt>
                <c:pt idx="55">
                  <c:v>22178.0</c:v>
                </c:pt>
                <c:pt idx="56">
                  <c:v>22275.0</c:v>
                </c:pt>
                <c:pt idx="57">
                  <c:v>22455.0</c:v>
                </c:pt>
                <c:pt idx="58">
                  <c:v>22634.0</c:v>
                </c:pt>
                <c:pt idx="59">
                  <c:v>22776.0</c:v>
                </c:pt>
                <c:pt idx="60">
                  <c:v>22412.0</c:v>
                </c:pt>
                <c:pt idx="61">
                  <c:v>22319.0</c:v>
                </c:pt>
                <c:pt idx="62">
                  <c:v>22586.0</c:v>
                </c:pt>
                <c:pt idx="63">
                  <c:v>22771.0</c:v>
                </c:pt>
                <c:pt idx="64">
                  <c:v>22861.0</c:v>
                </c:pt>
                <c:pt idx="65">
                  <c:v>22979.0</c:v>
                </c:pt>
                <c:pt idx="66">
                  <c:v>23187.0</c:v>
                </c:pt>
                <c:pt idx="67">
                  <c:v>23120.0</c:v>
                </c:pt>
                <c:pt idx="68">
                  <c:v>22883.0</c:v>
                </c:pt>
                <c:pt idx="69">
                  <c:v>23244.0</c:v>
                </c:pt>
                <c:pt idx="70">
                  <c:v>23450.0</c:v>
                </c:pt>
                <c:pt idx="71">
                  <c:v>23619.0</c:v>
                </c:pt>
                <c:pt idx="72">
                  <c:v>23949.0</c:v>
                </c:pt>
                <c:pt idx="73">
                  <c:v>23540.0</c:v>
                </c:pt>
                <c:pt idx="74">
                  <c:v>23784.0</c:v>
                </c:pt>
                <c:pt idx="75">
                  <c:v>24024.0</c:v>
                </c:pt>
                <c:pt idx="76">
                  <c:v>24172.0</c:v>
                </c:pt>
                <c:pt idx="77">
                  <c:v>24354.0</c:v>
                </c:pt>
                <c:pt idx="78">
                  <c:v>24507.0</c:v>
                </c:pt>
                <c:pt idx="79">
                  <c:v>24623.0</c:v>
                </c:pt>
                <c:pt idx="80">
                  <c:v>24724.0</c:v>
                </c:pt>
                <c:pt idx="81">
                  <c:v>25006.0</c:v>
                </c:pt>
                <c:pt idx="82">
                  <c:v>24879.0</c:v>
                </c:pt>
                <c:pt idx="83">
                  <c:v>24992.0</c:v>
                </c:pt>
                <c:pt idx="84">
                  <c:v>25189.0</c:v>
                </c:pt>
                <c:pt idx="85">
                  <c:v>25310.0</c:v>
                </c:pt>
                <c:pt idx="86">
                  <c:v>25434.0</c:v>
                </c:pt>
                <c:pt idx="87">
                  <c:v>25613.0</c:v>
                </c:pt>
                <c:pt idx="88">
                  <c:v>25736.0</c:v>
                </c:pt>
                <c:pt idx="89">
                  <c:v>26001.0</c:v>
                </c:pt>
                <c:pt idx="90">
                  <c:v>25554.0</c:v>
                </c:pt>
                <c:pt idx="91">
                  <c:v>25826.0</c:v>
                </c:pt>
                <c:pt idx="92">
                  <c:v>25965.0</c:v>
                </c:pt>
                <c:pt idx="93">
                  <c:v>26160.0</c:v>
                </c:pt>
                <c:pt idx="94">
                  <c:v>26351.0</c:v>
                </c:pt>
                <c:pt idx="95">
                  <c:v>26356.0</c:v>
                </c:pt>
                <c:pt idx="96">
                  <c:v>26562.0</c:v>
                </c:pt>
                <c:pt idx="97">
                  <c:v>26729.0</c:v>
                </c:pt>
                <c:pt idx="98">
                  <c:v>26859.0</c:v>
                </c:pt>
                <c:pt idx="99">
                  <c:v>26965.0</c:v>
                </c:pt>
                <c:pt idx="100">
                  <c:v>27102.0</c:v>
                </c:pt>
                <c:pt idx="101">
                  <c:v>27166.0</c:v>
                </c:pt>
                <c:pt idx="102">
                  <c:v>27279.0</c:v>
                </c:pt>
                <c:pt idx="103">
                  <c:v>27366.0</c:v>
                </c:pt>
                <c:pt idx="104">
                  <c:v>27495.0</c:v>
                </c:pt>
                <c:pt idx="105">
                  <c:v>27456.0</c:v>
                </c:pt>
                <c:pt idx="106">
                  <c:v>27457.0</c:v>
                </c:pt>
                <c:pt idx="107">
                  <c:v>27447.0</c:v>
                </c:pt>
                <c:pt idx="108">
                  <c:v>27586.0</c:v>
                </c:pt>
                <c:pt idx="109">
                  <c:v>27734.0</c:v>
                </c:pt>
                <c:pt idx="110">
                  <c:v>27837.0</c:v>
                </c:pt>
                <c:pt idx="111">
                  <c:v>27940.0</c:v>
                </c:pt>
                <c:pt idx="112">
                  <c:v>28040.0</c:v>
                </c:pt>
                <c:pt idx="113">
                  <c:v>28241.0</c:v>
                </c:pt>
                <c:pt idx="114">
                  <c:v>28307.0</c:v>
                </c:pt>
                <c:pt idx="115">
                  <c:v>28400.0</c:v>
                </c:pt>
                <c:pt idx="116">
                  <c:v>28572.0</c:v>
                </c:pt>
                <c:pt idx="117">
                  <c:v>28625.0</c:v>
                </c:pt>
                <c:pt idx="118">
                  <c:v>28784.0</c:v>
                </c:pt>
                <c:pt idx="119">
                  <c:v>28780.0</c:v>
                </c:pt>
                <c:pt idx="120">
                  <c:v>28731.0</c:v>
                </c:pt>
                <c:pt idx="121">
                  <c:v>28871.0</c:v>
                </c:pt>
                <c:pt idx="122">
                  <c:v>28771.0</c:v>
                </c:pt>
                <c:pt idx="123">
                  <c:v>28798.0</c:v>
                </c:pt>
                <c:pt idx="124">
                  <c:v>28866.0</c:v>
                </c:pt>
                <c:pt idx="125">
                  <c:v>28937.0</c:v>
                </c:pt>
                <c:pt idx="126">
                  <c:v>28704.0</c:v>
                </c:pt>
                <c:pt idx="127">
                  <c:v>28116.0</c:v>
                </c:pt>
                <c:pt idx="128">
                  <c:v>27852.0</c:v>
                </c:pt>
                <c:pt idx="129">
                  <c:v>27712.0</c:v>
                </c:pt>
                <c:pt idx="130">
                  <c:v>25751.0</c:v>
                </c:pt>
                <c:pt idx="131">
                  <c:v>25034.0</c:v>
                </c:pt>
                <c:pt idx="132">
                  <c:v>24832.0</c:v>
                </c:pt>
                <c:pt idx="133">
                  <c:v>24739.0</c:v>
                </c:pt>
                <c:pt idx="134">
                  <c:v>24584.0</c:v>
                </c:pt>
                <c:pt idx="135">
                  <c:v>24359.0</c:v>
                </c:pt>
                <c:pt idx="136">
                  <c:v>24238.0</c:v>
                </c:pt>
                <c:pt idx="137">
                  <c:v>24215.0</c:v>
                </c:pt>
                <c:pt idx="138">
                  <c:v>24066.0</c:v>
                </c:pt>
                <c:pt idx="139">
                  <c:v>24063.0</c:v>
                </c:pt>
                <c:pt idx="140">
                  <c:v>23955.0</c:v>
                </c:pt>
                <c:pt idx="141">
                  <c:v>23858.0</c:v>
                </c:pt>
                <c:pt idx="142">
                  <c:v>24176.0</c:v>
                </c:pt>
                <c:pt idx="143">
                  <c:v>24287.0</c:v>
                </c:pt>
                <c:pt idx="144">
                  <c:v>24255.0</c:v>
                </c:pt>
                <c:pt idx="145">
                  <c:v>24520.0</c:v>
                </c:pt>
                <c:pt idx="146">
                  <c:v>24502.0</c:v>
                </c:pt>
                <c:pt idx="147">
                  <c:v>24477.0</c:v>
                </c:pt>
                <c:pt idx="148">
                  <c:v>24188.0</c:v>
                </c:pt>
                <c:pt idx="149">
                  <c:v>23900.0</c:v>
                </c:pt>
                <c:pt idx="150">
                  <c:v>23826.0</c:v>
                </c:pt>
                <c:pt idx="151">
                  <c:v>24005.0</c:v>
                </c:pt>
                <c:pt idx="152">
                  <c:v>24302.0</c:v>
                </c:pt>
                <c:pt idx="153">
                  <c:v>24568.0</c:v>
                </c:pt>
                <c:pt idx="154">
                  <c:v>24753.0</c:v>
                </c:pt>
                <c:pt idx="155">
                  <c:v>24991.0</c:v>
                </c:pt>
                <c:pt idx="156">
                  <c:v>25240.0</c:v>
                </c:pt>
                <c:pt idx="157">
                  <c:v>25433.0</c:v>
                </c:pt>
                <c:pt idx="158">
                  <c:v>25560.0</c:v>
                </c:pt>
                <c:pt idx="159">
                  <c:v>25388.0</c:v>
                </c:pt>
                <c:pt idx="160">
                  <c:v>25328.0</c:v>
                </c:pt>
                <c:pt idx="161">
                  <c:v>25510.0</c:v>
                </c:pt>
                <c:pt idx="162">
                  <c:v>25714.0</c:v>
                </c:pt>
                <c:pt idx="163">
                  <c:v>25845.0</c:v>
                </c:pt>
                <c:pt idx="164">
                  <c:v>26005.0</c:v>
                </c:pt>
                <c:pt idx="165">
                  <c:v>26172.0</c:v>
                </c:pt>
                <c:pt idx="166">
                  <c:v>26199.0</c:v>
                </c:pt>
                <c:pt idx="167">
                  <c:v>26413.0</c:v>
                </c:pt>
                <c:pt idx="168">
                  <c:v>25773.0</c:v>
                </c:pt>
                <c:pt idx="169">
                  <c:v>25790.0</c:v>
                </c:pt>
                <c:pt idx="170">
                  <c:v>26000.0</c:v>
                </c:pt>
                <c:pt idx="171">
                  <c:v>26058.0</c:v>
                </c:pt>
                <c:pt idx="172">
                  <c:v>26244.0</c:v>
                </c:pt>
                <c:pt idx="173">
                  <c:v>26482.0</c:v>
                </c:pt>
                <c:pt idx="174">
                  <c:v>26007.0</c:v>
                </c:pt>
                <c:pt idx="175">
                  <c:v>26243.0</c:v>
                </c:pt>
                <c:pt idx="176">
                  <c:v>26357.0</c:v>
                </c:pt>
                <c:pt idx="177">
                  <c:v>26404.0</c:v>
                </c:pt>
                <c:pt idx="178">
                  <c:v>26473.0</c:v>
                </c:pt>
                <c:pt idx="179">
                  <c:v>26517.0</c:v>
                </c:pt>
                <c:pt idx="180">
                  <c:v>26685.0</c:v>
                </c:pt>
                <c:pt idx="181">
                  <c:v>26734.0</c:v>
                </c:pt>
                <c:pt idx="182">
                  <c:v>26813.0</c:v>
                </c:pt>
                <c:pt idx="183">
                  <c:v>26944.0</c:v>
                </c:pt>
                <c:pt idx="184">
                  <c:v>27053.0</c:v>
                </c:pt>
                <c:pt idx="185">
                  <c:v>27272.0</c:v>
                </c:pt>
                <c:pt idx="186">
                  <c:v>27427.0</c:v>
                </c:pt>
                <c:pt idx="187">
                  <c:v>27531.0</c:v>
                </c:pt>
                <c:pt idx="188">
                  <c:v>27696.0</c:v>
                </c:pt>
                <c:pt idx="189">
                  <c:v>27804.0</c:v>
                </c:pt>
                <c:pt idx="190">
                  <c:v>28046.0</c:v>
                </c:pt>
                <c:pt idx="191">
                  <c:v>27257.0</c:v>
                </c:pt>
                <c:pt idx="192">
                  <c:v>27327.0</c:v>
                </c:pt>
                <c:pt idx="193">
                  <c:v>27477.0</c:v>
                </c:pt>
                <c:pt idx="194">
                  <c:v>27741.0</c:v>
                </c:pt>
                <c:pt idx="195">
                  <c:v>28185.0</c:v>
                </c:pt>
                <c:pt idx="196">
                  <c:v>27405.0</c:v>
                </c:pt>
                <c:pt idx="197">
                  <c:v>27585.0</c:v>
                </c:pt>
                <c:pt idx="198">
                  <c:v>27763.0</c:v>
                </c:pt>
                <c:pt idx="199">
                  <c:v>28004.0</c:v>
                </c:pt>
                <c:pt idx="200">
                  <c:v>28226.0</c:v>
                </c:pt>
                <c:pt idx="201">
                  <c:v>28569.0</c:v>
                </c:pt>
                <c:pt idx="202">
                  <c:v>28250.0</c:v>
                </c:pt>
                <c:pt idx="203">
                  <c:v>28527.0</c:v>
                </c:pt>
                <c:pt idx="204">
                  <c:v>29055.0</c:v>
                </c:pt>
                <c:pt idx="205">
                  <c:v>29538.0</c:v>
                </c:pt>
                <c:pt idx="206">
                  <c:v>30038.0</c:v>
                </c:pt>
                <c:pt idx="207">
                  <c:v>30265.0</c:v>
                </c:pt>
                <c:pt idx="208">
                  <c:v>30576.0</c:v>
                </c:pt>
                <c:pt idx="209">
                  <c:v>30831.0</c:v>
                </c:pt>
                <c:pt idx="210">
                  <c:v>31074.0</c:v>
                </c:pt>
                <c:pt idx="211">
                  <c:v>31270.0</c:v>
                </c:pt>
                <c:pt idx="212">
                  <c:v>31621.0</c:v>
                </c:pt>
                <c:pt idx="213">
                  <c:v>31404.0</c:v>
                </c:pt>
                <c:pt idx="214">
                  <c:v>31608.0</c:v>
                </c:pt>
                <c:pt idx="215">
                  <c:v>31861.0</c:v>
                </c:pt>
                <c:pt idx="216">
                  <c:v>31999.0</c:v>
                </c:pt>
                <c:pt idx="217">
                  <c:v>32019.0</c:v>
                </c:pt>
                <c:pt idx="218">
                  <c:v>32171.0</c:v>
                </c:pt>
                <c:pt idx="219">
                  <c:v>32650.0</c:v>
                </c:pt>
                <c:pt idx="220">
                  <c:v>32268.0</c:v>
                </c:pt>
                <c:pt idx="221">
                  <c:v>32403.0</c:v>
                </c:pt>
                <c:pt idx="222">
                  <c:v>32594.0</c:v>
                </c:pt>
                <c:pt idx="223">
                  <c:v>32632.0</c:v>
                </c:pt>
                <c:pt idx="224">
                  <c:v>32486.0</c:v>
                </c:pt>
                <c:pt idx="225">
                  <c:v>32444.0</c:v>
                </c:pt>
                <c:pt idx="226">
                  <c:v>32268.0</c:v>
                </c:pt>
                <c:pt idx="227">
                  <c:v>32068.0</c:v>
                </c:pt>
                <c:pt idx="228">
                  <c:v>31869.0</c:v>
                </c:pt>
                <c:pt idx="229">
                  <c:v>31897.0</c:v>
                </c:pt>
                <c:pt idx="230">
                  <c:v>31536.0</c:v>
                </c:pt>
                <c:pt idx="231">
                  <c:v>31473.0</c:v>
                </c:pt>
                <c:pt idx="232">
                  <c:v>31453.0</c:v>
                </c:pt>
                <c:pt idx="233">
                  <c:v>31426.0</c:v>
                </c:pt>
                <c:pt idx="234">
                  <c:v>31157.0</c:v>
                </c:pt>
                <c:pt idx="235">
                  <c:v>30610.0</c:v>
                </c:pt>
                <c:pt idx="236">
                  <c:v>29813.0</c:v>
                </c:pt>
                <c:pt idx="237">
                  <c:v>29444.0</c:v>
                </c:pt>
                <c:pt idx="238">
                  <c:v>28543.0</c:v>
                </c:pt>
                <c:pt idx="239">
                  <c:v>27353.0</c:v>
                </c:pt>
                <c:pt idx="240">
                  <c:v>27041.0</c:v>
                </c:pt>
                <c:pt idx="241">
                  <c:v>27127.0</c:v>
                </c:pt>
                <c:pt idx="242">
                  <c:v>25748.0</c:v>
                </c:pt>
                <c:pt idx="243">
                  <c:v>25267.0</c:v>
                </c:pt>
                <c:pt idx="244">
                  <c:v>24750.0</c:v>
                </c:pt>
                <c:pt idx="245">
                  <c:v>24452.0</c:v>
                </c:pt>
                <c:pt idx="246">
                  <c:v>24028.0</c:v>
                </c:pt>
                <c:pt idx="247">
                  <c:v>23707.0</c:v>
                </c:pt>
                <c:pt idx="248">
                  <c:v>23425.0</c:v>
                </c:pt>
                <c:pt idx="249">
                  <c:v>21970.0</c:v>
                </c:pt>
                <c:pt idx="250">
                  <c:v>20005.0</c:v>
                </c:pt>
                <c:pt idx="251">
                  <c:v>15658.0</c:v>
                </c:pt>
                <c:pt idx="252">
                  <c:v>13408.0</c:v>
                </c:pt>
                <c:pt idx="253">
                  <c:v>12135.0</c:v>
                </c:pt>
                <c:pt idx="254">
                  <c:v>11362.0</c:v>
                </c:pt>
                <c:pt idx="255">
                  <c:v>10720.0</c:v>
                </c:pt>
                <c:pt idx="256">
                  <c:v>10209.0</c:v>
                </c:pt>
                <c:pt idx="257">
                  <c:v>6368.0</c:v>
                </c:pt>
              </c:numCache>
            </c:numRef>
          </c:xVal>
          <c:yVal>
            <c:numRef>
              <c:f>'Time series of BiV QiV Swit'!$D$3:$D$260</c:f>
              <c:numCache>
                <c:formatCode>General</c:formatCode>
                <c:ptCount val="258"/>
                <c:pt idx="1">
                  <c:v>29.0</c:v>
                </c:pt>
                <c:pt idx="2">
                  <c:v>15.4</c:v>
                </c:pt>
                <c:pt idx="3">
                  <c:v>24.0</c:v>
                </c:pt>
                <c:pt idx="4">
                  <c:v>30.0</c:v>
                </c:pt>
                <c:pt idx="5">
                  <c:v>26.0</c:v>
                </c:pt>
                <c:pt idx="6">
                  <c:v>30.0</c:v>
                </c:pt>
                <c:pt idx="7">
                  <c:v>29.0</c:v>
                </c:pt>
                <c:pt idx="8">
                  <c:v>30.0</c:v>
                </c:pt>
                <c:pt idx="9">
                  <c:v>31.0</c:v>
                </c:pt>
                <c:pt idx="10">
                  <c:v>29.0</c:v>
                </c:pt>
                <c:pt idx="11">
                  <c:v>27.0</c:v>
                </c:pt>
                <c:pt idx="12">
                  <c:v>28.0</c:v>
                </c:pt>
                <c:pt idx="13">
                  <c:v>28.0</c:v>
                </c:pt>
                <c:pt idx="14">
                  <c:v>30.0</c:v>
                </c:pt>
                <c:pt idx="15">
                  <c:v>43.0</c:v>
                </c:pt>
                <c:pt idx="16">
                  <c:v>40.0</c:v>
                </c:pt>
                <c:pt idx="17">
                  <c:v>49.0</c:v>
                </c:pt>
                <c:pt idx="18">
                  <c:v>40.0</c:v>
                </c:pt>
                <c:pt idx="19">
                  <c:v>37.0</c:v>
                </c:pt>
                <c:pt idx="20">
                  <c:v>30.0</c:v>
                </c:pt>
                <c:pt idx="21">
                  <c:v>32.0</c:v>
                </c:pt>
                <c:pt idx="22">
                  <c:v>31.0</c:v>
                </c:pt>
                <c:pt idx="23">
                  <c:v>30.0</c:v>
                </c:pt>
                <c:pt idx="24">
                  <c:v>33.0</c:v>
                </c:pt>
                <c:pt idx="25">
                  <c:v>33.0</c:v>
                </c:pt>
                <c:pt idx="26">
                  <c:v>23.0</c:v>
                </c:pt>
                <c:pt idx="27">
                  <c:v>22.0</c:v>
                </c:pt>
                <c:pt idx="28">
                  <c:v>22.0</c:v>
                </c:pt>
                <c:pt idx="29">
                  <c:v>148.0</c:v>
                </c:pt>
                <c:pt idx="30">
                  <c:v>72.0</c:v>
                </c:pt>
                <c:pt idx="31">
                  <c:v>155.0</c:v>
                </c:pt>
                <c:pt idx="32">
                  <c:v>149.0</c:v>
                </c:pt>
                <c:pt idx="33">
                  <c:v>66.0</c:v>
                </c:pt>
                <c:pt idx="34">
                  <c:v>152.0</c:v>
                </c:pt>
                <c:pt idx="35">
                  <c:v>23.0</c:v>
                </c:pt>
                <c:pt idx="36">
                  <c:v>20.0</c:v>
                </c:pt>
                <c:pt idx="37">
                  <c:v>152.0</c:v>
                </c:pt>
                <c:pt idx="38">
                  <c:v>63.0</c:v>
                </c:pt>
                <c:pt idx="39">
                  <c:v>151.0</c:v>
                </c:pt>
                <c:pt idx="40">
                  <c:v>96.0</c:v>
                </c:pt>
                <c:pt idx="41">
                  <c:v>21.0</c:v>
                </c:pt>
                <c:pt idx="42">
                  <c:v>22.0</c:v>
                </c:pt>
                <c:pt idx="43">
                  <c:v>59.0</c:v>
                </c:pt>
                <c:pt idx="44">
                  <c:v>153.0</c:v>
                </c:pt>
                <c:pt idx="45">
                  <c:v>25.0</c:v>
                </c:pt>
                <c:pt idx="46">
                  <c:v>22.0</c:v>
                </c:pt>
                <c:pt idx="47">
                  <c:v>23.0</c:v>
                </c:pt>
                <c:pt idx="48">
                  <c:v>20.0</c:v>
                </c:pt>
                <c:pt idx="49">
                  <c:v>25.0</c:v>
                </c:pt>
                <c:pt idx="50">
                  <c:v>25.0</c:v>
                </c:pt>
                <c:pt idx="51">
                  <c:v>26.0</c:v>
                </c:pt>
                <c:pt idx="52">
                  <c:v>23.0</c:v>
                </c:pt>
                <c:pt idx="53">
                  <c:v>24.0</c:v>
                </c:pt>
                <c:pt idx="54">
                  <c:v>24.0</c:v>
                </c:pt>
                <c:pt idx="55">
                  <c:v>25.0</c:v>
                </c:pt>
                <c:pt idx="56">
                  <c:v>24.0</c:v>
                </c:pt>
                <c:pt idx="57">
                  <c:v>24.0</c:v>
                </c:pt>
                <c:pt idx="58">
                  <c:v>25.0</c:v>
                </c:pt>
                <c:pt idx="59">
                  <c:v>52.0</c:v>
                </c:pt>
                <c:pt idx="60">
                  <c:v>111.0</c:v>
                </c:pt>
                <c:pt idx="61">
                  <c:v>63.0</c:v>
                </c:pt>
                <c:pt idx="62">
                  <c:v>154.0</c:v>
                </c:pt>
                <c:pt idx="63">
                  <c:v>30.0</c:v>
                </c:pt>
                <c:pt idx="64">
                  <c:v>25.0</c:v>
                </c:pt>
                <c:pt idx="65">
                  <c:v>27.0</c:v>
                </c:pt>
                <c:pt idx="66">
                  <c:v>30.0</c:v>
                </c:pt>
                <c:pt idx="67">
                  <c:v>145.0</c:v>
                </c:pt>
                <c:pt idx="68">
                  <c:v>60.0</c:v>
                </c:pt>
                <c:pt idx="69">
                  <c:v>112.0</c:v>
                </c:pt>
                <c:pt idx="70">
                  <c:v>55.0</c:v>
                </c:pt>
                <c:pt idx="71">
                  <c:v>26.0</c:v>
                </c:pt>
                <c:pt idx="72">
                  <c:v>156.0</c:v>
                </c:pt>
                <c:pt idx="73">
                  <c:v>61.0</c:v>
                </c:pt>
                <c:pt idx="74">
                  <c:v>151.0</c:v>
                </c:pt>
                <c:pt idx="75">
                  <c:v>26.0</c:v>
                </c:pt>
                <c:pt idx="76">
                  <c:v>30.0</c:v>
                </c:pt>
                <c:pt idx="77">
                  <c:v>28.0</c:v>
                </c:pt>
                <c:pt idx="78">
                  <c:v>28.0</c:v>
                </c:pt>
                <c:pt idx="79">
                  <c:v>27.0</c:v>
                </c:pt>
                <c:pt idx="80">
                  <c:v>27.0</c:v>
                </c:pt>
                <c:pt idx="81">
                  <c:v>108.0</c:v>
                </c:pt>
                <c:pt idx="82">
                  <c:v>79.0</c:v>
                </c:pt>
                <c:pt idx="83">
                  <c:v>156.0</c:v>
                </c:pt>
                <c:pt idx="84">
                  <c:v>26.4</c:v>
                </c:pt>
                <c:pt idx="85">
                  <c:v>24.0</c:v>
                </c:pt>
                <c:pt idx="86">
                  <c:v>25.0</c:v>
                </c:pt>
                <c:pt idx="87">
                  <c:v>26.0</c:v>
                </c:pt>
                <c:pt idx="88">
                  <c:v>25.0</c:v>
                </c:pt>
                <c:pt idx="89">
                  <c:v>156.0</c:v>
                </c:pt>
                <c:pt idx="90">
                  <c:v>61.0</c:v>
                </c:pt>
                <c:pt idx="91">
                  <c:v>128.0</c:v>
                </c:pt>
                <c:pt idx="92">
                  <c:v>25.0</c:v>
                </c:pt>
                <c:pt idx="93">
                  <c:v>25.0</c:v>
                </c:pt>
                <c:pt idx="94">
                  <c:v>28.0</c:v>
                </c:pt>
                <c:pt idx="95">
                  <c:v>28.0</c:v>
                </c:pt>
                <c:pt idx="96">
                  <c:v>26.0</c:v>
                </c:pt>
                <c:pt idx="97">
                  <c:v>25.0</c:v>
                </c:pt>
                <c:pt idx="98">
                  <c:v>25.0</c:v>
                </c:pt>
                <c:pt idx="99">
                  <c:v>26.0</c:v>
                </c:pt>
                <c:pt idx="100">
                  <c:v>27.0</c:v>
                </c:pt>
                <c:pt idx="101">
                  <c:v>25.0</c:v>
                </c:pt>
                <c:pt idx="102">
                  <c:v>27.0</c:v>
                </c:pt>
                <c:pt idx="103">
                  <c:v>25.0</c:v>
                </c:pt>
                <c:pt idx="104">
                  <c:v>22.0</c:v>
                </c:pt>
                <c:pt idx="105">
                  <c:v>26.0</c:v>
                </c:pt>
                <c:pt idx="106">
                  <c:v>26.0</c:v>
                </c:pt>
                <c:pt idx="107">
                  <c:v>26.0</c:v>
                </c:pt>
                <c:pt idx="108">
                  <c:v>26.0</c:v>
                </c:pt>
                <c:pt idx="109">
                  <c:v>24.0</c:v>
                </c:pt>
                <c:pt idx="110">
                  <c:v>27.0</c:v>
                </c:pt>
                <c:pt idx="111">
                  <c:v>28.0</c:v>
                </c:pt>
                <c:pt idx="112">
                  <c:v>26.0</c:v>
                </c:pt>
                <c:pt idx="113">
                  <c:v>26.0</c:v>
                </c:pt>
                <c:pt idx="114">
                  <c:v>25.0</c:v>
                </c:pt>
                <c:pt idx="115">
                  <c:v>28.0</c:v>
                </c:pt>
                <c:pt idx="116">
                  <c:v>25.0</c:v>
                </c:pt>
                <c:pt idx="117">
                  <c:v>24.0</c:v>
                </c:pt>
                <c:pt idx="118">
                  <c:v>22.0</c:v>
                </c:pt>
                <c:pt idx="119">
                  <c:v>25.0</c:v>
                </c:pt>
                <c:pt idx="120">
                  <c:v>27.0</c:v>
                </c:pt>
                <c:pt idx="121">
                  <c:v>25.0</c:v>
                </c:pt>
                <c:pt idx="122">
                  <c:v>26.0</c:v>
                </c:pt>
                <c:pt idx="123">
                  <c:v>27.0</c:v>
                </c:pt>
                <c:pt idx="124">
                  <c:v>25.0</c:v>
                </c:pt>
                <c:pt idx="125">
                  <c:v>27.0</c:v>
                </c:pt>
                <c:pt idx="126">
                  <c:v>21.0</c:v>
                </c:pt>
                <c:pt idx="127">
                  <c:v>25.0</c:v>
                </c:pt>
                <c:pt idx="128">
                  <c:v>25.0</c:v>
                </c:pt>
                <c:pt idx="129">
                  <c:v>20.0</c:v>
                </c:pt>
                <c:pt idx="130">
                  <c:v>22.0</c:v>
                </c:pt>
                <c:pt idx="131">
                  <c:v>28.0</c:v>
                </c:pt>
                <c:pt idx="132">
                  <c:v>21.0</c:v>
                </c:pt>
                <c:pt idx="133">
                  <c:v>26.0</c:v>
                </c:pt>
                <c:pt idx="134">
                  <c:v>25.0</c:v>
                </c:pt>
                <c:pt idx="135">
                  <c:v>21.0</c:v>
                </c:pt>
                <c:pt idx="136">
                  <c:v>22.0</c:v>
                </c:pt>
                <c:pt idx="137">
                  <c:v>26.0</c:v>
                </c:pt>
                <c:pt idx="138">
                  <c:v>25.0</c:v>
                </c:pt>
                <c:pt idx="139">
                  <c:v>27.0</c:v>
                </c:pt>
                <c:pt idx="140">
                  <c:v>22.0</c:v>
                </c:pt>
                <c:pt idx="141">
                  <c:v>22.0</c:v>
                </c:pt>
                <c:pt idx="142">
                  <c:v>23.0</c:v>
                </c:pt>
                <c:pt idx="143">
                  <c:v>22.0</c:v>
                </c:pt>
                <c:pt idx="144">
                  <c:v>23.0</c:v>
                </c:pt>
                <c:pt idx="145">
                  <c:v>23.0</c:v>
                </c:pt>
                <c:pt idx="146">
                  <c:v>23.0</c:v>
                </c:pt>
                <c:pt idx="147">
                  <c:v>24.0</c:v>
                </c:pt>
                <c:pt idx="148">
                  <c:v>23.0</c:v>
                </c:pt>
                <c:pt idx="149">
                  <c:v>25.0</c:v>
                </c:pt>
                <c:pt idx="150">
                  <c:v>28.0</c:v>
                </c:pt>
                <c:pt idx="151">
                  <c:v>25.0</c:v>
                </c:pt>
                <c:pt idx="152">
                  <c:v>29.0</c:v>
                </c:pt>
                <c:pt idx="153">
                  <c:v>27.0</c:v>
                </c:pt>
                <c:pt idx="154">
                  <c:v>30.0</c:v>
                </c:pt>
                <c:pt idx="155">
                  <c:v>28.0</c:v>
                </c:pt>
                <c:pt idx="156">
                  <c:v>27.0</c:v>
                </c:pt>
                <c:pt idx="157">
                  <c:v>29.0</c:v>
                </c:pt>
                <c:pt idx="158">
                  <c:v>98.0</c:v>
                </c:pt>
                <c:pt idx="159">
                  <c:v>84.0</c:v>
                </c:pt>
                <c:pt idx="160">
                  <c:v>100.0</c:v>
                </c:pt>
                <c:pt idx="161">
                  <c:v>48.0</c:v>
                </c:pt>
                <c:pt idx="162">
                  <c:v>27.0</c:v>
                </c:pt>
                <c:pt idx="163">
                  <c:v>28.0</c:v>
                </c:pt>
                <c:pt idx="164">
                  <c:v>26.0</c:v>
                </c:pt>
                <c:pt idx="165">
                  <c:v>27.0</c:v>
                </c:pt>
                <c:pt idx="166">
                  <c:v>28.0</c:v>
                </c:pt>
                <c:pt idx="167">
                  <c:v>158.0</c:v>
                </c:pt>
                <c:pt idx="168">
                  <c:v>114.0</c:v>
                </c:pt>
                <c:pt idx="169">
                  <c:v>38.0</c:v>
                </c:pt>
                <c:pt idx="170">
                  <c:v>26.0</c:v>
                </c:pt>
                <c:pt idx="171">
                  <c:v>22.0</c:v>
                </c:pt>
                <c:pt idx="172">
                  <c:v>24.0</c:v>
                </c:pt>
                <c:pt idx="173">
                  <c:v>156.0</c:v>
                </c:pt>
                <c:pt idx="174">
                  <c:v>60.0</c:v>
                </c:pt>
                <c:pt idx="175">
                  <c:v>150.0</c:v>
                </c:pt>
                <c:pt idx="176">
                  <c:v>21.0</c:v>
                </c:pt>
                <c:pt idx="177">
                  <c:v>25.0</c:v>
                </c:pt>
                <c:pt idx="178">
                  <c:v>27.0</c:v>
                </c:pt>
                <c:pt idx="179">
                  <c:v>25.0</c:v>
                </c:pt>
                <c:pt idx="180">
                  <c:v>26.0</c:v>
                </c:pt>
                <c:pt idx="181">
                  <c:v>22.0</c:v>
                </c:pt>
                <c:pt idx="182">
                  <c:v>25.0</c:v>
                </c:pt>
                <c:pt idx="183">
                  <c:v>25.0</c:v>
                </c:pt>
                <c:pt idx="184">
                  <c:v>26.0</c:v>
                </c:pt>
                <c:pt idx="185">
                  <c:v>24.0</c:v>
                </c:pt>
                <c:pt idx="186">
                  <c:v>23.0</c:v>
                </c:pt>
                <c:pt idx="187">
                  <c:v>25.0</c:v>
                </c:pt>
                <c:pt idx="188">
                  <c:v>24.0</c:v>
                </c:pt>
                <c:pt idx="189">
                  <c:v>25.0</c:v>
                </c:pt>
                <c:pt idx="190">
                  <c:v>156.0</c:v>
                </c:pt>
                <c:pt idx="191">
                  <c:v>60.0</c:v>
                </c:pt>
                <c:pt idx="192">
                  <c:v>58.0</c:v>
                </c:pt>
                <c:pt idx="193">
                  <c:v>150.0</c:v>
                </c:pt>
                <c:pt idx="194">
                  <c:v>26.0</c:v>
                </c:pt>
                <c:pt idx="195">
                  <c:v>150.0</c:v>
                </c:pt>
                <c:pt idx="196">
                  <c:v>65.0</c:v>
                </c:pt>
                <c:pt idx="197">
                  <c:v>155.0</c:v>
                </c:pt>
                <c:pt idx="198">
                  <c:v>30.0</c:v>
                </c:pt>
                <c:pt idx="199">
                  <c:v>23.0</c:v>
                </c:pt>
                <c:pt idx="200">
                  <c:v>23.0</c:v>
                </c:pt>
                <c:pt idx="201">
                  <c:v>155.0</c:v>
                </c:pt>
                <c:pt idx="202">
                  <c:v>58.0</c:v>
                </c:pt>
                <c:pt idx="203">
                  <c:v>112.0</c:v>
                </c:pt>
                <c:pt idx="204">
                  <c:v>28.0</c:v>
                </c:pt>
                <c:pt idx="205">
                  <c:v>29.0</c:v>
                </c:pt>
                <c:pt idx="206">
                  <c:v>25.0</c:v>
                </c:pt>
                <c:pt idx="207">
                  <c:v>26.0</c:v>
                </c:pt>
                <c:pt idx="208">
                  <c:v>23.0</c:v>
                </c:pt>
                <c:pt idx="209">
                  <c:v>23.0</c:v>
                </c:pt>
                <c:pt idx="210">
                  <c:v>22.0</c:v>
                </c:pt>
                <c:pt idx="211">
                  <c:v>22.0</c:v>
                </c:pt>
                <c:pt idx="212">
                  <c:v>149.0</c:v>
                </c:pt>
                <c:pt idx="213">
                  <c:v>64.0</c:v>
                </c:pt>
                <c:pt idx="214">
                  <c:v>155.0</c:v>
                </c:pt>
                <c:pt idx="215">
                  <c:v>25.0</c:v>
                </c:pt>
                <c:pt idx="216">
                  <c:v>25.0</c:v>
                </c:pt>
                <c:pt idx="217">
                  <c:v>26.0</c:v>
                </c:pt>
                <c:pt idx="218">
                  <c:v>25.0</c:v>
                </c:pt>
                <c:pt idx="219">
                  <c:v>155.0</c:v>
                </c:pt>
                <c:pt idx="220">
                  <c:v>60.0</c:v>
                </c:pt>
                <c:pt idx="221">
                  <c:v>143.0</c:v>
                </c:pt>
                <c:pt idx="222">
                  <c:v>25.0</c:v>
                </c:pt>
                <c:pt idx="223">
                  <c:v>25.0</c:v>
                </c:pt>
                <c:pt idx="224">
                  <c:v>27.0</c:v>
                </c:pt>
                <c:pt idx="225">
                  <c:v>26.0</c:v>
                </c:pt>
                <c:pt idx="226">
                  <c:v>25.0</c:v>
                </c:pt>
                <c:pt idx="227">
                  <c:v>25.0</c:v>
                </c:pt>
                <c:pt idx="228">
                  <c:v>25.0</c:v>
                </c:pt>
                <c:pt idx="229">
                  <c:v>24.0</c:v>
                </c:pt>
                <c:pt idx="230">
                  <c:v>26.0</c:v>
                </c:pt>
                <c:pt idx="231">
                  <c:v>30.0</c:v>
                </c:pt>
                <c:pt idx="232">
                  <c:v>29.0</c:v>
                </c:pt>
                <c:pt idx="233">
                  <c:v>26.0</c:v>
                </c:pt>
                <c:pt idx="234">
                  <c:v>29.0</c:v>
                </c:pt>
                <c:pt idx="235">
                  <c:v>24.0</c:v>
                </c:pt>
                <c:pt idx="236">
                  <c:v>26.0</c:v>
                </c:pt>
                <c:pt idx="237">
                  <c:v>24.0</c:v>
                </c:pt>
                <c:pt idx="238">
                  <c:v>22.0</c:v>
                </c:pt>
                <c:pt idx="239">
                  <c:v>22.0</c:v>
                </c:pt>
                <c:pt idx="240">
                  <c:v>61.0</c:v>
                </c:pt>
                <c:pt idx="241">
                  <c:v>62.0</c:v>
                </c:pt>
                <c:pt idx="242">
                  <c:v>19.0</c:v>
                </c:pt>
                <c:pt idx="243">
                  <c:v>15.0</c:v>
                </c:pt>
                <c:pt idx="244">
                  <c:v>17.0</c:v>
                </c:pt>
                <c:pt idx="245">
                  <c:v>16.0</c:v>
                </c:pt>
                <c:pt idx="246">
                  <c:v>18.0</c:v>
                </c:pt>
                <c:pt idx="247">
                  <c:v>18.0</c:v>
                </c:pt>
                <c:pt idx="248">
                  <c:v>16.0</c:v>
                </c:pt>
                <c:pt idx="249">
                  <c:v>14.0</c:v>
                </c:pt>
                <c:pt idx="250">
                  <c:v>10.0</c:v>
                </c:pt>
                <c:pt idx="251">
                  <c:v>7.0</c:v>
                </c:pt>
                <c:pt idx="252">
                  <c:v>11.0</c:v>
                </c:pt>
                <c:pt idx="253">
                  <c:v>11.0</c:v>
                </c:pt>
                <c:pt idx="254">
                  <c:v>10.0</c:v>
                </c:pt>
                <c:pt idx="255">
                  <c:v>10.0</c:v>
                </c:pt>
                <c:pt idx="256">
                  <c:v>6.0</c:v>
                </c:pt>
                <c:pt idx="25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916344"/>
        <c:axId val="516919304"/>
      </c:scatterChart>
      <c:valAx>
        <c:axId val="51691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6919304"/>
        <c:crosses val="autoZero"/>
        <c:crossBetween val="midCat"/>
      </c:valAx>
      <c:valAx>
        <c:axId val="516919304"/>
        <c:scaling>
          <c:orientation val="minMax"/>
          <c:max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6916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BC9A6-382C-455E-A89A-6353A586C498}" type="datetimeFigureOut">
              <a:rPr lang="en-US" smtClean="0"/>
              <a:pPr/>
              <a:t>9/2/13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E210-5875-4888-B98E-FEA0D17E1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3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CE14-6B5A-4FEC-B750-739D1A280337}" type="datetimeFigureOut">
              <a:rPr lang="en-US" smtClean="0"/>
              <a:pPr/>
              <a:t>9/2/13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7774-3418-42A7-B329-0AAD74AF8E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81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8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find is these</a:t>
            </a:r>
            <a:r>
              <a:rPr lang="en-US" baseline="0" dirty="0" smtClean="0"/>
              <a:t> problem clusters are quite </a:t>
            </a:r>
            <a:r>
              <a:rPr lang="en-US" baseline="0" dirty="0" err="1" smtClean="0"/>
              <a:t>persisten</a:t>
            </a:r>
            <a:r>
              <a:rPr lang="en-US" baseline="0" dirty="0" smtClean="0"/>
              <a:t> over a long period of time .. With the implication being that it might be amenable to reactive fixing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8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let us step</a:t>
            </a:r>
            <a:r>
              <a:rPr lang="en-US" baseline="0" dirty="0" smtClean="0"/>
              <a:t> back and look at how bitrate adaptation works in the real world  in the context of DASH </a:t>
            </a:r>
            <a:r>
              <a:rPr lang="en-US" baseline="0" dirty="0" err="1" smtClean="0"/>
              <a:t>systesm</a:t>
            </a:r>
            <a:r>
              <a:rPr lang="en-US" baseline="0" dirty="0" smtClean="0"/>
              <a:t> .. The idea here is that u </a:t>
            </a:r>
            <a:r>
              <a:rPr lang="en-US" baseline="0" dirty="0" err="1" smtClean="0"/>
              <a:t>jhav</a:t>
            </a:r>
            <a:r>
              <a:rPr lang="en-US" baseline="0" dirty="0" smtClean="0"/>
              <a:t> predefined encoding rates and the player decides a bitrate for each chunk..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Abstracting out details . U can think of a player has a feedback </a:t>
            </a:r>
            <a:r>
              <a:rPr lang="en-US" baseline="0" dirty="0" err="1" smtClean="0"/>
              <a:t>looop</a:t>
            </a:r>
            <a:r>
              <a:rPr lang="en-US" baseline="0" dirty="0" smtClean="0"/>
              <a:t> across three </a:t>
            </a:r>
            <a:r>
              <a:rPr lang="en-US" baseline="0" dirty="0" err="1" smtClean="0"/>
              <a:t>componetns</a:t>
            </a:r>
            <a:r>
              <a:rPr lang="en-US" baseline="0" dirty="0" smtClean="0"/>
              <a:t> .. </a:t>
            </a:r>
            <a:r>
              <a:rPr lang="en-US" baseline="0" dirty="0" err="1" smtClean="0"/>
              <a:t>Estimatin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seleciton</a:t>
            </a:r>
            <a:r>
              <a:rPr lang="en-US" baseline="0" dirty="0" smtClean="0"/>
              <a:t>, scheduling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care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context of an ideal player .. We want it to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effiecient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fair and stable ..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Lets look at how the real world is today ..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smoothsteaming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 And we see visually that the performance is far from optimal . And many other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independently confirmed this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7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seen </a:t>
            </a:r>
            <a:r>
              <a:rPr lang="en-US" dirty="0" err="1" smtClean="0"/>
              <a:t>SmoothStreaming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Now, let’s look at other commercial players using these metrics.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 three players, sharing a stable bottleneck bandwidth of 3Mbps.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seems that the problem is unique to </a:t>
            </a:r>
            <a:r>
              <a:rPr lang="en-US" baseline="0" dirty="0" err="1" smtClean="0"/>
              <a:t>SmoothStreaming</a:t>
            </a:r>
            <a:r>
              <a:rPr lang="en-US" baseline="0" dirty="0" smtClean="0"/>
              <a:t>. In fact, it turns out that </a:t>
            </a:r>
            <a:r>
              <a:rPr lang="en-US" baseline="0" dirty="0" err="1" smtClean="0"/>
              <a:t>SmoothStreaming</a:t>
            </a:r>
            <a:r>
              <a:rPr lang="en-US" baseline="0" dirty="0" smtClean="0"/>
              <a:t> is better than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is even worse with more players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that all the four commercial player are not good, but why it is hard?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three reasons…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Third, each player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interacting with the network independently.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0B-EF98-0F4A-8DC5-F7887C5E8D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1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recap .. From the previous</a:t>
            </a:r>
            <a:r>
              <a:rPr lang="en-US" baseline="0" dirty="0" smtClean="0"/>
              <a:t> session there are a few types of quality </a:t>
            </a:r>
            <a:r>
              <a:rPr lang="en-US" baseline="0" dirty="0" err="1" smtClean="0"/>
              <a:t>metrivs</a:t>
            </a:r>
            <a:r>
              <a:rPr lang="en-US" baseline="0" dirty="0" smtClean="0"/>
              <a:t> we care </a:t>
            </a:r>
            <a:r>
              <a:rPr lang="en-US" baseline="0" dirty="0" err="1" smtClean="0"/>
              <a:t>abt</a:t>
            </a:r>
            <a:r>
              <a:rPr lang="en-US" baseline="0" dirty="0" smtClean="0"/>
              <a:t> .. Buffering ,bitrate, join times/failures .. We are not going to focus on things like rendering quality here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7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part of the tutorial we will cover 3</a:t>
            </a:r>
            <a:r>
              <a:rPr lang="en-US" baseline="0" dirty="0" smtClean="0"/>
              <a:t> main topics – </a:t>
            </a:r>
            <a:r>
              <a:rPr lang="en-US" baseline="0" dirty="0" err="1" smtClean="0"/>
              <a:t>measuremnts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videp</a:t>
            </a:r>
            <a:r>
              <a:rPr lang="en-US" baseline="0" dirty="0" smtClean="0"/>
              <a:t> problems in the wild, trying to understand what are the core causes of </a:t>
            </a:r>
            <a:r>
              <a:rPr lang="en-US" baseline="0" dirty="0" err="1" smtClean="0"/>
              <a:t>difff</a:t>
            </a:r>
            <a:r>
              <a:rPr lang="en-US" baseline="0" dirty="0" smtClean="0"/>
              <a:t> kinds of problems and what we can do to address these quality issues. Let us start by looking at the state of internet video quality today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7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Amost</a:t>
            </a:r>
            <a:r>
              <a:rPr lang="en-US" dirty="0" smtClean="0"/>
              <a:t> 20% of video sessions suffer a </a:t>
            </a:r>
            <a:r>
              <a:rPr lang="en-US" dirty="0" err="1" smtClean="0"/>
              <a:t>bufering</a:t>
            </a:r>
            <a:r>
              <a:rPr lang="en-US" baseline="0" dirty="0" smtClean="0"/>
              <a:t> ratio of more than 1% .. Vast </a:t>
            </a:r>
            <a:r>
              <a:rPr lang="en-US" baseline="0" dirty="0" err="1" smtClean="0"/>
              <a:t>mahority</a:t>
            </a:r>
            <a:r>
              <a:rPr lang="en-US" baseline="0" dirty="0" smtClean="0"/>
              <a:t> are ok .. But need to be taken with a grain of salt since many of these are also early quitters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</a:t>
            </a:r>
            <a:r>
              <a:rPr lang="en-US" baseline="0" dirty="0" smtClean="0"/>
              <a:t> a similar pattern with bitrate also ..  Almost 90% of all video is delivered at less than 2mbps .. To put this in context 480p  is itself around 2.5mbps </a:t>
            </a:r>
            <a:r>
              <a:rPr lang="en-US" baseline="0" dirty="0" err="1" smtClean="0"/>
              <a:t>acc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.. https://</a:t>
            </a:r>
            <a:r>
              <a:rPr lang="en-US" baseline="0" dirty="0" err="1" smtClean="0"/>
              <a:t>support.google.com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/answer/1722171?hl=en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question</a:t>
            </a:r>
            <a:r>
              <a:rPr lang="en-US" baseline="0" dirty="0" smtClean="0"/>
              <a:t> of course is whether these problems are just isolated in time or if they are more consistently spread </a:t>
            </a:r>
            <a:r>
              <a:rPr lang="en-US" baseline="0" dirty="0" err="1" smtClean="0"/>
              <a:t>oyut</a:t>
            </a:r>
            <a:r>
              <a:rPr lang="en-US" baseline="0" dirty="0" smtClean="0"/>
              <a:t> .. we actually see that the problems are quite consistently spread out .. Here we </a:t>
            </a:r>
            <a:r>
              <a:rPr lang="en-US" baseline="0" dirty="0" err="1" smtClean="0"/>
              <a:t>defien</a:t>
            </a:r>
            <a:r>
              <a:rPr lang="en-US" baseline="0" dirty="0" smtClean="0"/>
              <a:t> a problem session based on thresholds from the </a:t>
            </a:r>
            <a:r>
              <a:rPr lang="en-US" baseline="0" dirty="0" err="1" smtClean="0"/>
              <a:t>prvious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grpahs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e..g</a:t>
            </a:r>
            <a:r>
              <a:rPr lang="en-US" baseline="0" dirty="0" smtClean="0"/>
              <a:t>, 700kbps for bitrate, 1% for buffering, 1s for join time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0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 is quite</a:t>
            </a:r>
            <a:r>
              <a:rPr lang="en-US" baseline="0" dirty="0" smtClean="0"/>
              <a:t> complex .. Walk through end to end flow of bits from the content provider to the ultimate viewer . Many moving pieces .. What makes this </a:t>
            </a:r>
            <a:r>
              <a:rPr lang="en-US" baseline="0" dirty="0" err="1" smtClean="0"/>
              <a:t>espeically</a:t>
            </a:r>
            <a:r>
              <a:rPr lang="en-US" baseline="0" dirty="0" smtClean="0"/>
              <a:t> interesting is that a lot of this has been overlaid on top of existing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at video source – e.g. content not</a:t>
            </a:r>
            <a:r>
              <a:rPr lang="en-US" baseline="0" dirty="0" smtClean="0"/>
              <a:t> available .. Encoders – not enough bitrates – </a:t>
            </a:r>
            <a:r>
              <a:rPr lang="en-US" baseline="0" dirty="0" err="1" smtClean="0"/>
              <a:t>cdns</a:t>
            </a:r>
            <a:r>
              <a:rPr lang="en-US" baseline="0" dirty="0" smtClean="0"/>
              <a:t> not enough capacity or bad peering  </a:t>
            </a:r>
            <a:r>
              <a:rPr lang="en-US" baseline="0" dirty="0" err="1" smtClean="0"/>
              <a:t>isp</a:t>
            </a:r>
            <a:r>
              <a:rPr lang="en-US" baseline="0" dirty="0" smtClean="0"/>
              <a:t> congestion or peering  video player buffering/poor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if</a:t>
            </a:r>
            <a:r>
              <a:rPr lang="en-US" baseline="0" dirty="0" smtClean="0"/>
              <a:t> there is some structure to these quality problems we did a longitudinal analysis of problem sessions over a couple of weeks.. Where we look at key session attributes such as the AS, CDN, content provider, player type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.. And then we cluster together problems that share one or more attributes and then see if there is anything </a:t>
            </a:r>
            <a:r>
              <a:rPr lang="en-US" baseline="0" dirty="0" err="1" smtClean="0"/>
              <a:t>struturally</a:t>
            </a:r>
            <a:r>
              <a:rPr lang="en-US" baseline="0" dirty="0" smtClean="0"/>
              <a:t> interesting about these problem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9117" y="6619302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-111" charset="0"/>
                <a:ea typeface="ＭＳ Ｐゴシック" pitchFamily="-111" charset="-128"/>
              </a:rPr>
              <a:t>- Conviva Confidential - </a:t>
            </a:r>
            <a:endParaRPr lang="en-US" sz="1050" dirty="0">
              <a:solidFill>
                <a:prstClr val="white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ctrTitle"/>
          </p:nvPr>
        </p:nvSpPr>
        <p:spPr>
          <a:xfrm>
            <a:off x="1492251" y="1958975"/>
            <a:ext cx="6544592" cy="1470025"/>
          </a:xfrm>
        </p:spPr>
        <p:txBody>
          <a:bodyPr/>
          <a:lstStyle>
            <a:lvl1pPr algn="l">
              <a:defRPr smtClean="0">
                <a:solidFill>
                  <a:srgbClr val="97C3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subTitle" idx="1"/>
          </p:nvPr>
        </p:nvSpPr>
        <p:spPr>
          <a:xfrm>
            <a:off x="1492250" y="3429000"/>
            <a:ext cx="6548973" cy="17526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 -15; 3-6-02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Zhang, SIGCOMM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0" y="1287039"/>
            <a:ext cx="719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40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single lev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i="0"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0472"/>
            <a:ext cx="8686800" cy="5138928"/>
          </a:xfrm>
        </p:spPr>
        <p:txBody>
          <a:bodyPr/>
          <a:lstStyle>
            <a:lvl1pPr marL="457200" indent="-457200">
              <a:defRPr lang="en-US" sz="2800" b="0" kern="1200" baseline="0" dirty="0" smtClean="0">
                <a:solidFill>
                  <a:srgbClr val="666666"/>
                </a:solidFill>
                <a:latin typeface="Helvetica Neue"/>
                <a:ea typeface="+mn-ea"/>
                <a:cs typeface="+mn-cs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10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6889"/>
            <a:ext cx="8229600" cy="8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307" y="1600200"/>
            <a:ext cx="8234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1" i="0" kern="1200">
          <a:solidFill>
            <a:srgbClr val="000090"/>
          </a:solidFill>
          <a:effectLst/>
          <a:latin typeface="Helvetica Neue"/>
          <a:ea typeface="ＭＳ Ｐゴシック" pitchFamily="-107" charset="-128"/>
          <a:cs typeface="Helvetica Neue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SzPct val="100000"/>
        <a:buFont typeface="Wingdings" charset="2"/>
        <a:buChar char="v"/>
        <a:defRPr sz="28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8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9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cmu.edu/~internet-vide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733" y="524934"/>
            <a:ext cx="8508999" cy="26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Understanding and Improving </a:t>
            </a:r>
            <a:br>
              <a:rPr lang="en-US" dirty="0" smtClean="0"/>
            </a:br>
            <a:r>
              <a:rPr lang="en-US" dirty="0" smtClean="0"/>
              <a:t>Video Quality</a:t>
            </a:r>
            <a:endParaRPr lang="en-US" dirty="0"/>
          </a:p>
        </p:txBody>
      </p:sp>
      <p:pic>
        <p:nvPicPr>
          <p:cNvPr id="8" name="Picture 7" descr="conviva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45" y="5030014"/>
            <a:ext cx="2745797" cy="514837"/>
          </a:xfrm>
          <a:prstGeom prst="rect">
            <a:avLst/>
          </a:prstGeom>
        </p:spPr>
      </p:pic>
      <p:pic>
        <p:nvPicPr>
          <p:cNvPr id="9" name="Picture 8" descr="Burgundy_CMU_JPG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1"/>
            <a:ext cx="2781972" cy="1004601"/>
          </a:xfrm>
          <a:prstGeom prst="rect">
            <a:avLst/>
          </a:prstGeom>
        </p:spPr>
      </p:pic>
      <p:pic>
        <p:nvPicPr>
          <p:cNvPr id="10" name="Picture 9" descr="UC_Colo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56" y="4640791"/>
            <a:ext cx="1171617" cy="1225549"/>
          </a:xfrm>
          <a:prstGeom prst="rect">
            <a:avLst/>
          </a:prstGeom>
        </p:spPr>
      </p:pic>
      <p:pic>
        <p:nvPicPr>
          <p:cNvPr id="11" name="Picture 10" descr="SBU-stack_2clr__rgb_forWeb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4" y="4918352"/>
            <a:ext cx="2094145" cy="745374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52400" y="3708399"/>
            <a:ext cx="9144000" cy="110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Vyas Sekar, Ion </a:t>
            </a:r>
            <a:r>
              <a:rPr lang="en-US" sz="3800" dirty="0" err="1" smtClean="0">
                <a:solidFill>
                  <a:schemeClr val="tx1"/>
                </a:solidFill>
              </a:rPr>
              <a:t>Stoica</a:t>
            </a:r>
            <a:r>
              <a:rPr lang="en-US" sz="3800" dirty="0" smtClean="0">
                <a:solidFill>
                  <a:schemeClr val="tx1"/>
                </a:solidFill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</a:rPr>
              <a:t>Hui</a:t>
            </a:r>
            <a:r>
              <a:rPr lang="en-US" sz="3800" dirty="0" smtClean="0">
                <a:solidFill>
                  <a:schemeClr val="tx1"/>
                </a:solidFill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38833441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0"/>
            <a:ext cx="8229600" cy="867305"/>
          </a:xfrm>
        </p:spPr>
        <p:txBody>
          <a:bodyPr/>
          <a:lstStyle/>
          <a:p>
            <a:r>
              <a:rPr lang="en-US" dirty="0" smtClean="0"/>
              <a:t>Many problems are “persistent”</a:t>
            </a:r>
            <a:endParaRPr lang="en-US" dirty="0"/>
          </a:p>
        </p:txBody>
      </p:sp>
      <p:pic>
        <p:nvPicPr>
          <p:cNvPr id="5" name="Picture 4" descr="figure-cdf-sc-persistence-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821268"/>
            <a:ext cx="7332133" cy="5125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7" y="6028267"/>
            <a:ext cx="9062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Might even be possible to “reactively” fix problems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0155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causes: Buffering</a:t>
            </a:r>
            <a:endParaRPr lang="en-US" dirty="0"/>
          </a:p>
        </p:txBody>
      </p:sp>
      <p:pic>
        <p:nvPicPr>
          <p:cNvPr id="6" name="Picture 5" descr="figure-pie-buffering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06032"/>
            <a:ext cx="8427228" cy="39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causes: </a:t>
            </a:r>
            <a:r>
              <a:rPr lang="en-US" dirty="0" err="1" smtClean="0"/>
              <a:t>JoinTime</a:t>
            </a:r>
            <a:endParaRPr lang="en-US" dirty="0"/>
          </a:p>
        </p:txBody>
      </p:sp>
      <p:pic>
        <p:nvPicPr>
          <p:cNvPr id="3" name="Picture 2" descr="figure-pie-join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1536699"/>
            <a:ext cx="8643076" cy="40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improve the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1"/>
            <a:ext cx="8229600" cy="5042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imensions to “Design space”</a:t>
            </a:r>
            <a:endParaRPr lang="en-US" dirty="0"/>
          </a:p>
          <a:p>
            <a:r>
              <a:rPr lang="en-US" dirty="0"/>
              <a:t>What knobs can we tune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	Bitrate, CDN</a:t>
            </a:r>
          </a:p>
          <a:p>
            <a:r>
              <a:rPr lang="en-US" dirty="0" smtClean="0"/>
              <a:t>Where in the network? 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Client, Server, Routers, CDNs</a:t>
            </a:r>
          </a:p>
          <a:p>
            <a:r>
              <a:rPr lang="en-US" dirty="0" smtClean="0"/>
              <a:t>When do we change parameters?</a:t>
            </a:r>
            <a:br>
              <a:rPr lang="en-US" dirty="0" smtClean="0"/>
            </a:br>
            <a:r>
              <a:rPr lang="en-US" dirty="0" smtClean="0"/>
              <a:t>		Startup, midstream</a:t>
            </a:r>
          </a:p>
          <a:p>
            <a:r>
              <a:rPr lang="en-US" dirty="0" smtClean="0"/>
              <a:t>Decentralized </a:t>
            </a:r>
            <a:r>
              <a:rPr lang="en-US" dirty="0" err="1" smtClean="0"/>
              <a:t>vs</a:t>
            </a:r>
            <a:r>
              <a:rPr lang="en-US" dirty="0" smtClean="0"/>
              <a:t> Coordinated?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607733"/>
            <a:ext cx="8229600" cy="914400"/>
          </a:xfrm>
        </p:spPr>
        <p:txBody>
          <a:bodyPr/>
          <a:lstStyle/>
          <a:p>
            <a:r>
              <a:rPr lang="en-US" dirty="0" smtClean="0"/>
              <a:t>Bitrate adaptation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733488" y="2327683"/>
            <a:ext cx="5322126" cy="2970051"/>
          </a:xfrm>
          <a:prstGeom prst="cloud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938" y="2635103"/>
            <a:ext cx="2048977" cy="2519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544" y="2809211"/>
            <a:ext cx="1659287" cy="8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HTTP Adaptive Player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938" y="3812709"/>
            <a:ext cx="145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0671" y="2692954"/>
            <a:ext cx="1318627" cy="2444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2759" y="3719051"/>
            <a:ext cx="150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 server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4938" y="4212305"/>
            <a:ext cx="204897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4938" y="4519869"/>
            <a:ext cx="2048977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918" y="4181257"/>
            <a:ext cx="67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3930" y="4696909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92454" y="2759806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8840" y="2865056"/>
            <a:ext cx="1299780" cy="872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445553" y="4014253"/>
            <a:ext cx="0" cy="9091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60671" y="4502799"/>
            <a:ext cx="1225803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61371" y="4163947"/>
            <a:ext cx="67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66321" y="4675244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51127" y="4188308"/>
            <a:ext cx="132633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2454" y="3115099"/>
            <a:ext cx="3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84626" y="4932146"/>
            <a:ext cx="4860927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84623" y="3714101"/>
            <a:ext cx="0" cy="12180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lded Corner 25"/>
          <p:cNvSpPr/>
          <p:nvPr/>
        </p:nvSpPr>
        <p:spPr>
          <a:xfrm>
            <a:off x="4841664" y="2922541"/>
            <a:ext cx="409515" cy="254162"/>
          </a:xfrm>
          <a:prstGeom prst="foldedCorner">
            <a:avLst>
              <a:gd name="adj" fmla="val 3281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6047486" y="2874976"/>
            <a:ext cx="409515" cy="254162"/>
          </a:xfrm>
          <a:prstGeom prst="foldedCorner">
            <a:avLst>
              <a:gd name="adj" fmla="val 32814"/>
            </a:avLst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6533739" y="2874976"/>
            <a:ext cx="409515" cy="254162"/>
          </a:xfrm>
          <a:prstGeom prst="foldedCorner">
            <a:avLst>
              <a:gd name="adj" fmla="val 32814"/>
            </a:avLst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6047486" y="3236378"/>
            <a:ext cx="409515" cy="482673"/>
          </a:xfrm>
          <a:prstGeom prst="foldedCorner">
            <a:avLst>
              <a:gd name="adj" fmla="val 32814"/>
            </a:avLst>
          </a:prstGeom>
          <a:solidFill>
            <a:srgbClr val="9BBB5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B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6533739" y="3236378"/>
            <a:ext cx="409515" cy="482673"/>
          </a:xfrm>
          <a:prstGeom prst="foldedCorner">
            <a:avLst>
              <a:gd name="adj" fmla="val 32814"/>
            </a:avLst>
          </a:prstGeom>
          <a:solidFill>
            <a:srgbClr val="9BBB5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</a:t>
            </a:r>
            <a:r>
              <a:rPr lang="en-US" sz="11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6051856" y="2927536"/>
            <a:ext cx="409515" cy="226260"/>
          </a:xfrm>
          <a:prstGeom prst="foldedCorner">
            <a:avLst>
              <a:gd name="adj" fmla="val 32814"/>
            </a:avLst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5295142" y="2886051"/>
            <a:ext cx="409515" cy="482673"/>
          </a:xfrm>
          <a:prstGeom prst="foldedCorner">
            <a:avLst>
              <a:gd name="adj" fmla="val 3281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</a:t>
            </a: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3088" y="330796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Cache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7605220" y="2819255"/>
            <a:ext cx="1377829" cy="1382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7383" y="2252824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255922" y="4014253"/>
            <a:ext cx="0" cy="346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24024" y="3818976"/>
            <a:ext cx="147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 server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32018" y="285973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532018" y="3215024"/>
            <a:ext cx="3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0" name="Folded Corner 39"/>
          <p:cNvSpPr/>
          <p:nvPr/>
        </p:nvSpPr>
        <p:spPr>
          <a:xfrm>
            <a:off x="7687050" y="2974901"/>
            <a:ext cx="409515" cy="254162"/>
          </a:xfrm>
          <a:prstGeom prst="foldedCorner">
            <a:avLst>
              <a:gd name="adj" fmla="val 3281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8173303" y="2974901"/>
            <a:ext cx="409515" cy="254162"/>
          </a:xfrm>
          <a:prstGeom prst="foldedCorner">
            <a:avLst>
              <a:gd name="adj" fmla="val 3281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Folded Corner 41"/>
          <p:cNvSpPr/>
          <p:nvPr/>
        </p:nvSpPr>
        <p:spPr>
          <a:xfrm>
            <a:off x="7687050" y="3336303"/>
            <a:ext cx="409515" cy="482673"/>
          </a:xfrm>
          <a:prstGeom prst="foldedCorner">
            <a:avLst>
              <a:gd name="adj" fmla="val 32814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B</a:t>
            </a:r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8173303" y="3336303"/>
            <a:ext cx="409515" cy="482673"/>
          </a:xfrm>
          <a:prstGeom prst="foldedCorner">
            <a:avLst>
              <a:gd name="adj" fmla="val 32814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</a:t>
            </a:r>
            <a:r>
              <a:rPr lang="en-US" sz="11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928955" y="4377987"/>
            <a:ext cx="4326967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28955" y="3736121"/>
            <a:ext cx="0" cy="64186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olded Corner 46"/>
          <p:cNvSpPr/>
          <p:nvPr/>
        </p:nvSpPr>
        <p:spPr>
          <a:xfrm>
            <a:off x="1651662" y="2929467"/>
            <a:ext cx="1492407" cy="685725"/>
          </a:xfrm>
          <a:prstGeom prst="foldedCorner">
            <a:avLst>
              <a:gd name="adj" fmla="val 32814"/>
            </a:avLst>
          </a:prstGeom>
          <a:solidFill>
            <a:srgbClr val="FFFFFF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HTTP GET 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94274" y="5297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0" name="Folded Corner 49"/>
          <p:cNvSpPr/>
          <p:nvPr/>
        </p:nvSpPr>
        <p:spPr>
          <a:xfrm>
            <a:off x="4521498" y="1523239"/>
            <a:ext cx="409515" cy="254162"/>
          </a:xfrm>
          <a:prstGeom prst="foldedCorner">
            <a:avLst>
              <a:gd name="adj" fmla="val 32814"/>
            </a:avLst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1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942" y="1321229"/>
            <a:ext cx="288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Chunk in bitrate A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HTTP Adaptive streaming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5538">
        <p:cut/>
      </p:transition>
    </mc:Choice>
    <mc:Fallback xmlns="">
      <p:transition xmlns:p14="http://schemas.microsoft.com/office/powerpoint/2010/main" advTm="75538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848E-6 -0.00046 L 0.00225 0.11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11556 L 0.42894 0.11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05E-6 -0.00023 L 0.00728 0.272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1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8 0.27258 L -0.50738 0.272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38 0.27235 L -0.50755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47" grpId="0" animBg="1"/>
      <p:bldP spid="47" grpId="1" animBg="1"/>
      <p:bldP spid="4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loud 96"/>
          <p:cNvSpPr/>
          <p:nvPr/>
        </p:nvSpPr>
        <p:spPr>
          <a:xfrm>
            <a:off x="7014328" y="3840738"/>
            <a:ext cx="2129672" cy="165809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Abstract Player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84" y="1294471"/>
            <a:ext cx="6152510" cy="355074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4134" y="1441880"/>
            <a:ext cx="1849852" cy="9487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B/W Estimation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95595" y="1442419"/>
            <a:ext cx="1676837" cy="948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Bitrate Selection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20387" y="1442419"/>
            <a:ext cx="1798946" cy="9487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Chunk Scheduling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50938" y="4083649"/>
            <a:ext cx="2442996" cy="5861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HTTP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39" idx="1"/>
            <a:endCxn id="23" idx="2"/>
          </p:cNvCxnSpPr>
          <p:nvPr/>
        </p:nvCxnSpPr>
        <p:spPr>
          <a:xfrm rot="10800000">
            <a:off x="1399060" y="2390676"/>
            <a:ext cx="1951878" cy="19860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7" idx="2"/>
          </p:cNvCxnSpPr>
          <p:nvPr/>
        </p:nvCxnSpPr>
        <p:spPr>
          <a:xfrm rot="16200000" flipH="1">
            <a:off x="2887796" y="3237432"/>
            <a:ext cx="1692439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8" idx="2"/>
          </p:cNvCxnSpPr>
          <p:nvPr/>
        </p:nvCxnSpPr>
        <p:spPr>
          <a:xfrm rot="5400000">
            <a:off x="4743116" y="3206906"/>
            <a:ext cx="1692437" cy="610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5793934" y="4376718"/>
            <a:ext cx="16090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71926" y="379050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</a:t>
            </a:r>
            <a:endParaRPr lang="en-US" sz="2400" dirty="0"/>
          </a:p>
        </p:txBody>
      </p:sp>
      <p:cxnSp>
        <p:nvCxnSpPr>
          <p:cNvPr id="61" name="Elbow Connector 60"/>
          <p:cNvCxnSpPr>
            <a:endCxn id="39" idx="2"/>
          </p:cNvCxnSpPr>
          <p:nvPr/>
        </p:nvCxnSpPr>
        <p:spPr>
          <a:xfrm rot="10800000">
            <a:off x="4572436" y="4669786"/>
            <a:ext cx="2855190" cy="44674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63322" y="498433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Chunk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3109643" y="2959422"/>
            <a:ext cx="1547024" cy="664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Bitrate</a:t>
            </a:r>
            <a:r>
              <a:rPr lang="en-US" dirty="0" smtClean="0"/>
              <a:t> of next chunk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030912" y="2959421"/>
            <a:ext cx="105578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When</a:t>
            </a:r>
            <a:r>
              <a:rPr lang="en-US" dirty="0" smtClean="0"/>
              <a:t> to request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844294" y="2959422"/>
            <a:ext cx="14247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Throughput</a:t>
            </a:r>
            <a:r>
              <a:rPr lang="en-US" dirty="0" smtClean="0"/>
              <a:t> of a chunk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23" idx="3"/>
            <a:endCxn id="37" idx="1"/>
          </p:cNvCxnSpPr>
          <p:nvPr/>
        </p:nvCxnSpPr>
        <p:spPr>
          <a:xfrm>
            <a:off x="2323986" y="1916278"/>
            <a:ext cx="571609" cy="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52400" y="5556248"/>
            <a:ext cx="875453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Feedback loop between player and the network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805984" y="1763045"/>
            <a:ext cx="175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Video Player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3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92931">
        <p:cut/>
      </p:transition>
    </mc:Choice>
    <mc:Fallback xmlns="">
      <p:transition xmlns:p14="http://schemas.microsoft.com/office/powerpoint/2010/main" advTm="92931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 animBg="1"/>
      <p:bldP spid="38" grpId="0" animBg="1"/>
      <p:bldP spid="45" grpId="0"/>
      <p:bldP spid="54" grpId="0"/>
      <p:bldP spid="56" grpId="0" animBg="1"/>
      <p:bldP spid="89" grpId="0" animBg="1"/>
      <p:bldP spid="90" grpId="0" animBg="1"/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Three Metrics of Goodness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938" y="1191840"/>
            <a:ext cx="881585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Inefficiency</a:t>
            </a:r>
            <a:r>
              <a:rPr lang="en-US" sz="2400" dirty="0" smtClean="0"/>
              <a:t>: Fraction of bandwidth un/over used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32020" y="3229861"/>
            <a:ext cx="6372" cy="1405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32020" y="4635757"/>
            <a:ext cx="678132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2020" y="4228904"/>
            <a:ext cx="1763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608" y="2850775"/>
            <a:ext cx="107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Bitrate </a:t>
            </a:r>
          </a:p>
          <a:p>
            <a:r>
              <a:rPr lang="en-US" sz="2400" dirty="0" smtClean="0"/>
              <a:t>(Mbps)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07086" y="4748772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25648" y="4950454"/>
            <a:ext cx="6372" cy="1405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25648" y="6356350"/>
            <a:ext cx="678132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2938" y="4765788"/>
            <a:ext cx="107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Bitrate</a:t>
            </a:r>
          </a:p>
          <a:p>
            <a:r>
              <a:rPr lang="en-US" sz="2400" dirty="0" smtClean="0"/>
              <a:t>(Mbps)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800714" y="6469365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19276" y="5970163"/>
            <a:ext cx="176314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95164" y="3675620"/>
            <a:ext cx="0" cy="5532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95164" y="3675620"/>
            <a:ext cx="12206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082420" y="5974615"/>
            <a:ext cx="1220639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303061" y="5722010"/>
            <a:ext cx="3779256" cy="289592"/>
            <a:chOff x="4491128" y="2788467"/>
            <a:chExt cx="1372021" cy="1030465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4834797" y="2788467"/>
              <a:ext cx="0" cy="102601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34797" y="3814480"/>
              <a:ext cx="343669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1128" y="2788467"/>
              <a:ext cx="343669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172143" y="2792919"/>
              <a:ext cx="0" cy="102601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519480" y="2792918"/>
              <a:ext cx="0" cy="10260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519480" y="3818932"/>
              <a:ext cx="343669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75811" y="2792918"/>
              <a:ext cx="343669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4303059" y="5709681"/>
            <a:ext cx="0" cy="2716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314546" y="3675620"/>
            <a:ext cx="2766341" cy="715081"/>
            <a:chOff x="4491128" y="2788467"/>
            <a:chExt cx="2766341" cy="1034917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4834797" y="2788467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34797" y="3814480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91128" y="2788467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172143" y="2792919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528432" y="2792919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28432" y="3818932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84763" y="2792919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865778" y="2797371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220165" y="2792919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220165" y="3818932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876496" y="2792919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557511" y="2797371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913800" y="2797371"/>
              <a:ext cx="0" cy="10260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13800" y="3823384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570131" y="2797371"/>
              <a:ext cx="34366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92050" y="1765891"/>
            <a:ext cx="849475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Unfairness</a:t>
            </a:r>
            <a:r>
              <a:rPr lang="en-US" sz="2400" dirty="0" smtClean="0"/>
              <a:t>: Discrepancy of bitrates used by multiple players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7646" y="328109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Player 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54902" y="5082641"/>
            <a:ext cx="119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Player B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9298" y="570968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0.7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938" y="2335099"/>
            <a:ext cx="87290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Instability: </a:t>
            </a:r>
            <a:r>
              <a:rPr lang="en-US" sz="2400" dirty="0" smtClean="0"/>
              <a:t>The frequency and magnitude of recent switches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6050" y="4015217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0.7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72652" y="3497106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1.3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18180" y="2934299"/>
            <a:ext cx="30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Bottleneck b/w 2Mbps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84">
        <p:cut/>
      </p:transition>
    </mc:Choice>
    <mc:Fallback xmlns="">
      <p:transition xmlns:p14="http://schemas.microsoft.com/office/powerpoint/2010/main" advTm="150084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67" grpId="0" animBg="1"/>
      <p:bldP spid="67" grpId="1" animBg="1"/>
      <p:bldP spid="67" grpId="2" animBg="1"/>
      <p:bldP spid="70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-conext-slide (1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" y="2021655"/>
            <a:ext cx="8377721" cy="3878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SmoothStreaming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6277"/>
            <a:ext cx="604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Visually, </a:t>
            </a:r>
            <a:r>
              <a:rPr lang="en-US" sz="2400" dirty="0" err="1" smtClean="0">
                <a:solidFill>
                  <a:srgbClr val="008000"/>
                </a:solidFill>
              </a:rPr>
              <a:t>SmoothStreaming</a:t>
            </a:r>
            <a:r>
              <a:rPr lang="en-US" sz="2400" dirty="0" smtClean="0">
                <a:solidFill>
                  <a:srgbClr val="008000"/>
                </a:solidFill>
              </a:rPr>
              <a:t> seems </a:t>
            </a:r>
            <a:r>
              <a:rPr lang="en-US" sz="2400" dirty="0">
                <a:solidFill>
                  <a:srgbClr val="008000"/>
                </a:solidFill>
              </a:rPr>
              <a:t>bad.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660" y="1429967"/>
            <a:ext cx="75576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Setup: total b/w 3Mbps, three </a:t>
            </a:r>
            <a:r>
              <a:rPr lang="en-US" sz="2500" dirty="0" err="1" smtClean="0"/>
              <a:t>SmoothStreaming</a:t>
            </a:r>
            <a:r>
              <a:rPr lang="en-US" sz="2500" dirty="0" smtClean="0"/>
              <a:t> players</a:t>
            </a:r>
            <a:endParaRPr lang="en-US" sz="2500" dirty="0"/>
          </a:p>
        </p:txBody>
      </p:sp>
      <p:sp>
        <p:nvSpPr>
          <p:cNvPr id="9" name="Rounded Rectangle 8"/>
          <p:cNvSpPr/>
          <p:nvPr/>
        </p:nvSpPr>
        <p:spPr>
          <a:xfrm>
            <a:off x="5252444" y="2872655"/>
            <a:ext cx="887737" cy="1615097"/>
          </a:xfrm>
          <a:prstGeom prst="roundRect">
            <a:avLst/>
          </a:prstGeom>
          <a:noFill/>
          <a:ln w="28575" cmpd="sng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62138" y="2872655"/>
            <a:ext cx="1709381" cy="722957"/>
          </a:xfrm>
          <a:prstGeom prst="roundRect">
            <a:avLst/>
          </a:prstGeom>
          <a:noFill/>
          <a:ln w="28575" cmpd="sng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48423" y="5777526"/>
            <a:ext cx="739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930" y="553121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Player A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8423" y="6146540"/>
            <a:ext cx="73978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930" y="5900229"/>
            <a:ext cx="119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Player B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48423" y="6547988"/>
            <a:ext cx="739781" cy="0"/>
          </a:xfrm>
          <a:prstGeom prst="line">
            <a:avLst/>
          </a:prstGeom>
          <a:ln>
            <a:solidFill>
              <a:srgbClr val="F00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930" y="6301677"/>
            <a:ext cx="119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Player C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59"/>
    </mc:Choice>
    <mc:Fallback xmlns="">
      <p:transition xmlns:p14="http://schemas.microsoft.com/office/powerpoint/2010/main" spd="slow" advTm="746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316" y="5837109"/>
            <a:ext cx="801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SmoothStreaming</a:t>
            </a:r>
            <a:r>
              <a:rPr lang="en-US" sz="2400" dirty="0" smtClean="0">
                <a:solidFill>
                  <a:srgbClr val="008000"/>
                </a:solidFill>
              </a:rPr>
              <a:t> (SS) appears to be better than other players.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compare-playe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" y="2398014"/>
            <a:ext cx="8875991" cy="357471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40825" y="4355138"/>
            <a:ext cx="451776" cy="140799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32564" y="4813803"/>
            <a:ext cx="455202" cy="949333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996988" y="4361302"/>
            <a:ext cx="426189" cy="1401834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0825" y="21568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Unfairness index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2564" y="215081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Instability index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7930" y="2193748"/>
            <a:ext cx="181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Inefficiency index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01265" y="1114215"/>
            <a:ext cx="749833" cy="3130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Rectangle 16"/>
          <p:cNvSpPr/>
          <p:nvPr/>
        </p:nvSpPr>
        <p:spPr>
          <a:xfrm>
            <a:off x="5230170" y="1194100"/>
            <a:ext cx="649602" cy="32316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8" name="Rectangle 17"/>
          <p:cNvSpPr/>
          <p:nvPr/>
        </p:nvSpPr>
        <p:spPr>
          <a:xfrm>
            <a:off x="1001264" y="1742524"/>
            <a:ext cx="749833" cy="31304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0" name="Rectangle 19"/>
          <p:cNvSpPr/>
          <p:nvPr/>
        </p:nvSpPr>
        <p:spPr>
          <a:xfrm>
            <a:off x="5230169" y="1732403"/>
            <a:ext cx="649602" cy="32316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1" name="Rectangle 20"/>
          <p:cNvSpPr/>
          <p:nvPr/>
        </p:nvSpPr>
        <p:spPr>
          <a:xfrm>
            <a:off x="1728847" y="1007549"/>
            <a:ext cx="31736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 smtClean="0"/>
              <a:t>SmoothStreaming</a:t>
            </a:r>
            <a:r>
              <a:rPr lang="en-US" sz="2600" dirty="0" smtClean="0"/>
              <a:t> (SS)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5839996" y="1042608"/>
            <a:ext cx="13734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Akamai</a:t>
            </a:r>
            <a:endParaRPr lang="en-US" sz="2600" dirty="0"/>
          </a:p>
        </p:txBody>
      </p:sp>
      <p:sp>
        <p:nvSpPr>
          <p:cNvPr id="23" name="Rectangle 22"/>
          <p:cNvSpPr/>
          <p:nvPr/>
        </p:nvSpPr>
        <p:spPr>
          <a:xfrm>
            <a:off x="1720225" y="1632787"/>
            <a:ext cx="11602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Adobe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5877860" y="1620458"/>
            <a:ext cx="12999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Netflix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129822"/>
            <a:ext cx="8229600" cy="867305"/>
          </a:xfrm>
        </p:spPr>
        <p:txBody>
          <a:bodyPr/>
          <a:lstStyle/>
          <a:p>
            <a:r>
              <a:rPr lang="en-US" dirty="0" smtClean="0"/>
              <a:t>Other adaptive players are no better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1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364">
        <p:cut/>
      </p:transition>
    </mc:Choice>
    <mc:Fallback xmlns="">
      <p:transition xmlns:p14="http://schemas.microsoft.com/office/powerpoint/2010/main" advTm="50364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Main Quality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Buffering </a:t>
            </a:r>
          </a:p>
          <a:p>
            <a:endParaRPr lang="en-US" dirty="0"/>
          </a:p>
          <a:p>
            <a:r>
              <a:rPr lang="en-US" dirty="0" smtClean="0"/>
              <a:t>Bitrate </a:t>
            </a:r>
          </a:p>
          <a:p>
            <a:endParaRPr lang="en-US" dirty="0"/>
          </a:p>
          <a:p>
            <a:r>
              <a:rPr lang="en-US" dirty="0" err="1" smtClean="0"/>
              <a:t>JoinTime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JoinFailures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067"/>
            <a:ext cx="8229600" cy="446669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Limited control</a:t>
            </a:r>
          </a:p>
          <a:p>
            <a:pPr lvl="1"/>
            <a:r>
              <a:rPr lang="en-US" dirty="0"/>
              <a:t>Overlaid on </a:t>
            </a:r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Constrained </a:t>
            </a:r>
            <a:r>
              <a:rPr lang="en-US" dirty="0"/>
              <a:t>by browser </a:t>
            </a:r>
            <a:r>
              <a:rPr lang="en-US" dirty="0" smtClean="0"/>
              <a:t>sandbox</a:t>
            </a:r>
          </a:p>
          <a:p>
            <a:endParaRPr lang="en-US" dirty="0" smtClean="0"/>
          </a:p>
          <a:p>
            <a:r>
              <a:rPr lang="en-US" i="1" dirty="0" smtClean="0"/>
              <a:t>Limited feedback</a:t>
            </a:r>
          </a:p>
          <a:p>
            <a:pPr lvl="1"/>
            <a:r>
              <a:rPr lang="en-US" dirty="0" smtClean="0"/>
              <a:t>No packet level feedback, only throughput</a:t>
            </a:r>
          </a:p>
          <a:p>
            <a:endParaRPr lang="en-US" dirty="0" smtClean="0"/>
          </a:p>
          <a:p>
            <a:r>
              <a:rPr lang="en-US" i="1" dirty="0" smtClean="0"/>
              <a:t>Local view</a:t>
            </a:r>
          </a:p>
          <a:p>
            <a:pPr lvl="1"/>
            <a:r>
              <a:rPr lang="en-US" dirty="0" smtClean="0"/>
              <a:t>Client-driven adaptation </a:t>
            </a:r>
          </a:p>
          <a:p>
            <a:pPr lvl="1"/>
            <a:r>
              <a:rPr lang="en-US" dirty="0" smtClean="0"/>
              <a:t>Independent control loop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134" y="5380672"/>
            <a:ext cx="88053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 </a:t>
            </a:r>
            <a:r>
              <a:rPr lang="en-US" dirty="0" err="1"/>
              <a:t>Akshabi</a:t>
            </a:r>
            <a:r>
              <a:rPr lang="en-US" dirty="0"/>
              <a:t> et al An Experimental Evaluation of Rate Adaptation .. </a:t>
            </a:r>
            <a:r>
              <a:rPr lang="en-US" dirty="0" err="1"/>
              <a:t>MMSys</a:t>
            </a:r>
            <a:r>
              <a:rPr lang="en-US" dirty="0"/>
              <a:t> </a:t>
            </a:r>
            <a:r>
              <a:rPr lang="en-US" dirty="0" smtClean="0"/>
              <a:t>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T-Y Huang et al Confused, Timid and Unstable ..  IMC 2012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 Jiang et al Improving Fairness  .. With </a:t>
            </a:r>
            <a:r>
              <a:rPr lang="en-US" dirty="0"/>
              <a:t>F</a:t>
            </a:r>
            <a:r>
              <a:rPr lang="en-US" dirty="0" smtClean="0"/>
              <a:t>ESTIVE .. </a:t>
            </a:r>
            <a:r>
              <a:rPr lang="en-US" dirty="0" err="1" smtClean="0"/>
              <a:t>CoNext</a:t>
            </a:r>
            <a:r>
              <a:rPr lang="en-US" dirty="0" smtClean="0"/>
              <a:t> 2012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8666" y="129823"/>
            <a:ext cx="8229600" cy="867305"/>
          </a:xfrm>
        </p:spPr>
        <p:txBody>
          <a:bodyPr/>
          <a:lstStyle/>
          <a:p>
            <a:r>
              <a:rPr lang="en-US" dirty="0" smtClean="0"/>
              <a:t>What makes this problem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6162">
        <p:cut/>
      </p:transition>
    </mc:Choice>
    <mc:Fallback xmlns="">
      <p:transition xmlns:p14="http://schemas.microsoft.com/office/powerpoint/2010/main" advTm="56162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due to chunk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91" y="1098429"/>
            <a:ext cx="8877670" cy="800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Many players use this to keep fixed video buffer</a:t>
            </a:r>
          </a:p>
          <a:p>
            <a:pPr marL="0" indent="0">
              <a:buNone/>
            </a:pPr>
            <a:r>
              <a:rPr lang="en-US" sz="2400" dirty="0" smtClean="0"/>
              <a:t>e.g., if chunk duration = 2 sec, chunk requests at T= 0,2,4,… sec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8063" y="4374335"/>
            <a:ext cx="4845565" cy="28841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33523" y="3678576"/>
            <a:ext cx="628814" cy="67908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0.5 sec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17369" y="4458792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75896" y="3678576"/>
            <a:ext cx="1257627" cy="3417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sec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75896" y="4020291"/>
            <a:ext cx="1257627" cy="3417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sec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3146" y="4375140"/>
            <a:ext cx="39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93384" y="4340547"/>
            <a:ext cx="39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70575" y="2145300"/>
            <a:ext cx="52706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setup: Total bandwidth: 2Mbps</a:t>
            </a:r>
          </a:p>
          <a:p>
            <a:r>
              <a:rPr lang="en-US" sz="2400" dirty="0" smtClean="0"/>
              <a:t>Bitrate 0.5 Mbps, 2 sec chunks</a:t>
            </a:r>
          </a:p>
          <a:p>
            <a:r>
              <a:rPr lang="en-US" sz="2400" dirty="0" smtClean="0"/>
              <a:t>Chunk size: 0.5 Mbps x 2 sec = 1.0Mb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3200" y="4020291"/>
            <a:ext cx="214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Throughput: 1 Mbps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5980" y="4467747"/>
            <a:ext cx="214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Throughput: 1 Mbps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46982" y="3680838"/>
            <a:ext cx="628814" cy="69171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0.5 sec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89355" y="4024687"/>
            <a:ext cx="1257627" cy="3417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sec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89355" y="3678576"/>
            <a:ext cx="1257627" cy="3417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sec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52970" y="3575283"/>
            <a:ext cx="214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Throughput: </a:t>
            </a:r>
            <a:r>
              <a:rPr lang="en-US" i="1" dirty="0">
                <a:solidFill>
                  <a:srgbClr val="008000"/>
                </a:solidFill>
              </a:rPr>
              <a:t>2 Mbps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48690" y="5356828"/>
            <a:ext cx="7926983" cy="1116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Unfair! </a:t>
            </a:r>
            <a:r>
              <a:rPr lang="en-US" dirty="0" smtClean="0"/>
              <a:t>Start time impacts observed throughput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TCP problem!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275896" y="3438018"/>
            <a:ext cx="1" cy="936317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591" y="3068686"/>
            <a:ext cx="128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b/w (Mbps)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31587" y="4701902"/>
            <a:ext cx="1257627" cy="6125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A, T=0,2,4,…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75088" y="4701902"/>
            <a:ext cx="1257627" cy="61251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B</a:t>
            </a:r>
          </a:p>
          <a:p>
            <a:pPr algn="ctr"/>
            <a:r>
              <a:rPr lang="en-US" dirty="0" smtClean="0"/>
              <a:t>T=0,2,4,…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53776" y="4701902"/>
            <a:ext cx="1257627" cy="59624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C</a:t>
            </a:r>
          </a:p>
          <a:p>
            <a:pPr algn="ctr"/>
            <a:r>
              <a:rPr lang="en-US" dirty="0" smtClean="0"/>
              <a:t>T=1,3,5,…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3227" y="35377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57667" y="38504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079" y="41969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79565">
        <p:cut/>
      </p:transition>
    </mc:Choice>
    <mc:Fallback xmlns="">
      <p:transition xmlns:p14="http://schemas.microsoft.com/office/powerpoint/2010/main" advTm="179565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  <p:bldP spid="30" grpId="0" animBg="1"/>
      <p:bldP spid="31" grpId="0" animBg="1"/>
      <p:bldP spid="35" grpId="0"/>
      <p:bldP spid="26" grpId="0"/>
      <p:bldP spid="8" grpId="0"/>
      <p:bldP spid="32" grpId="0" animBg="1"/>
      <p:bldP spid="33" grpId="0" animBg="1"/>
      <p:bldP spid="34" grpId="0" animBg="1"/>
      <p:bldP spid="9" grpId="0"/>
      <p:bldP spid="3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287430" y="3893138"/>
            <a:ext cx="291108" cy="43509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due to bitrate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364"/>
            <a:ext cx="8686800" cy="1237499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: Bitrate = f (observed throughput)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22458" y="4351301"/>
            <a:ext cx="262719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22458" y="3489624"/>
            <a:ext cx="1656080" cy="28448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10236" y="3525060"/>
            <a:ext cx="467360" cy="803902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77488" y="3489624"/>
            <a:ext cx="619760" cy="44704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89818" y="3936663"/>
            <a:ext cx="386080" cy="388193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72837" y="32578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62641" y="36272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05351" y="38415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74676" y="5212300"/>
            <a:ext cx="7926983" cy="1116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Unfair! </a:t>
            </a:r>
            <a:r>
              <a:rPr lang="en-US" dirty="0" smtClean="0"/>
              <a:t>Bitrate impacts observed throughput.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Biased feedback loop implies unfairness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19975" y="3502207"/>
            <a:ext cx="458563" cy="434456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89817" y="4076596"/>
            <a:ext cx="897613" cy="25514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780251" y="3779787"/>
            <a:ext cx="507179" cy="28158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910237" y="3209728"/>
            <a:ext cx="0" cy="1141573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3093" y="2888549"/>
            <a:ext cx="128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b/w (Mbps)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56697" y="1781464"/>
            <a:ext cx="760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setup: Total bandwidth 2Mbps</a:t>
            </a:r>
          </a:p>
          <a:p>
            <a:r>
              <a:rPr lang="en-US" sz="2400" dirty="0" smtClean="0"/>
              <a:t>Player A: </a:t>
            </a:r>
            <a:r>
              <a:rPr lang="en-US" sz="2400" b="1" dirty="0" smtClean="0"/>
              <a:t>0.7 Mbps, </a:t>
            </a:r>
            <a:r>
              <a:rPr lang="en-US" sz="2400" dirty="0" smtClean="0"/>
              <a:t>Player B: </a:t>
            </a:r>
            <a:r>
              <a:rPr lang="en-US" sz="2400" b="1" dirty="0" smtClean="0"/>
              <a:t>0.3 Mbps, </a:t>
            </a:r>
            <a:r>
              <a:rPr lang="en-US" sz="2400" dirty="0" smtClean="0"/>
              <a:t>Player C: </a:t>
            </a:r>
            <a:r>
              <a:rPr lang="en-US" sz="2400" b="1" dirty="0" smtClean="0"/>
              <a:t>0.3 Mbps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53200" y="3394871"/>
            <a:ext cx="24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Throughput: ~1.6 Mbps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15980" y="3842327"/>
            <a:ext cx="24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Throughput: ~1.1 Mbps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15980" y="4293942"/>
            <a:ext cx="243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Throughput: ~1.1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Mbps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38702" y="4705539"/>
            <a:ext cx="1257627" cy="3417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A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2882203" y="4705539"/>
            <a:ext cx="1257627" cy="3417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B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460891" y="4689277"/>
            <a:ext cx="1257627" cy="341715"/>
          </a:xfrm>
          <a:prstGeom prst="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 C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583771" y="4117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549652" y="4301909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5365" y="2949863"/>
            <a:ext cx="0" cy="539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37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5100">
        <p:cut/>
      </p:transition>
    </mc:Choice>
    <mc:Fallback xmlns="">
      <p:transition xmlns:p14="http://schemas.microsoft.com/office/powerpoint/2010/main" advTm="851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8" grpId="0" animBg="1"/>
      <p:bldP spid="20" grpId="0" animBg="1"/>
      <p:bldP spid="22" grpId="0" animBg="1"/>
      <p:bldP spid="42" grpId="0"/>
      <p:bldP spid="43" grpId="0"/>
      <p:bldP spid="44" grpId="0"/>
      <p:bldP spid="59" grpId="0"/>
      <p:bldP spid="58" grpId="0" animBg="1"/>
      <p:bldP spid="23" grpId="0" animBg="1"/>
      <p:bldP spid="25" grpId="0" animBg="1"/>
      <p:bldP spid="61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 to fix player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4991630"/>
          </a:xfrm>
        </p:spPr>
        <p:txBody>
          <a:bodyPr>
            <a:normAutofit/>
          </a:bodyPr>
          <a:lstStyle/>
          <a:p>
            <a:r>
              <a:rPr lang="en-US" dirty="0" smtClean="0"/>
              <a:t>What layer in “stack” can we change?</a:t>
            </a:r>
          </a:p>
          <a:p>
            <a:pPr lvl="1"/>
            <a:r>
              <a:rPr lang="en-US" dirty="0"/>
              <a:t>HTTP only</a:t>
            </a:r>
          </a:p>
          <a:p>
            <a:pPr lvl="1"/>
            <a:r>
              <a:rPr lang="en-US" dirty="0" smtClean="0"/>
              <a:t>TCP only</a:t>
            </a:r>
          </a:p>
          <a:p>
            <a:pPr lvl="1"/>
            <a:r>
              <a:rPr lang="en-US" dirty="0" smtClean="0"/>
              <a:t>TCP + HTTP?</a:t>
            </a:r>
            <a:endParaRPr lang="en-US" dirty="0"/>
          </a:p>
          <a:p>
            <a:r>
              <a:rPr lang="en-US" dirty="0" smtClean="0"/>
              <a:t>Where in the network?</a:t>
            </a:r>
          </a:p>
          <a:p>
            <a:pPr lvl="1"/>
            <a:r>
              <a:rPr lang="en-US" dirty="0" smtClean="0"/>
              <a:t>Client-side</a:t>
            </a:r>
          </a:p>
          <a:p>
            <a:pPr lvl="1"/>
            <a:r>
              <a:rPr lang="en-US" dirty="0" smtClean="0"/>
              <a:t>Server-side</a:t>
            </a:r>
          </a:p>
          <a:p>
            <a:pPr lvl="1"/>
            <a:r>
              <a:rPr lang="en-US" dirty="0" smtClean="0"/>
              <a:t>Network-assisted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7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layer in the stack?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r>
              <a:rPr lang="en-US" dirty="0" smtClean="0"/>
              <a:t>HTTP-based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TCP-based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266" y="1994005"/>
            <a:ext cx="84497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 Jiang et al Improving Fairness  .. With </a:t>
            </a:r>
            <a:r>
              <a:rPr lang="en-US" dirty="0"/>
              <a:t>F</a:t>
            </a:r>
            <a:r>
              <a:rPr lang="en-US" dirty="0" smtClean="0"/>
              <a:t>ESTIVE .. </a:t>
            </a:r>
            <a:r>
              <a:rPr lang="en-US" dirty="0" err="1" smtClean="0"/>
              <a:t>CoNext</a:t>
            </a:r>
            <a:r>
              <a:rPr lang="en-US" dirty="0" smtClean="0"/>
              <a:t> 2012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S. </a:t>
            </a:r>
            <a:r>
              <a:rPr lang="en-US" dirty="0" err="1" smtClean="0"/>
              <a:t>Akhshabi</a:t>
            </a:r>
            <a:r>
              <a:rPr lang="en-US" dirty="0" smtClean="0"/>
              <a:t> et al. </a:t>
            </a:r>
            <a:r>
              <a:rPr lang="en-US" dirty="0"/>
              <a:t>What </a:t>
            </a:r>
            <a:r>
              <a:rPr lang="en-US" dirty="0" smtClean="0"/>
              <a:t>Happens when </a:t>
            </a:r>
            <a:r>
              <a:rPr lang="en-US" dirty="0"/>
              <a:t>HTTP Adaptive Streaming Players Compete for Bandwidth? </a:t>
            </a:r>
            <a:r>
              <a:rPr lang="en-US" dirty="0" smtClean="0"/>
              <a:t>NOSSDAV</a:t>
            </a:r>
            <a:r>
              <a:rPr lang="en-US" dirty="0"/>
              <a:t>, 2012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733" y="3856671"/>
            <a:ext cx="8280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M. </a:t>
            </a:r>
            <a:r>
              <a:rPr lang="en-US" dirty="0" err="1" smtClean="0"/>
              <a:t>Ghobadi</a:t>
            </a:r>
            <a:r>
              <a:rPr lang="en-US" dirty="0" smtClean="0"/>
              <a:t> et al </a:t>
            </a:r>
            <a:r>
              <a:rPr lang="en-US" dirty="0"/>
              <a:t>Trickle: Rate </a:t>
            </a:r>
            <a:r>
              <a:rPr lang="en-US" dirty="0" smtClean="0"/>
              <a:t>Limiting YouTube </a:t>
            </a:r>
            <a:r>
              <a:rPr lang="en-US" dirty="0"/>
              <a:t>Video Streaming. </a:t>
            </a:r>
            <a:r>
              <a:rPr lang="en-US" dirty="0" smtClean="0"/>
              <a:t>USENIX </a:t>
            </a:r>
            <a:r>
              <a:rPr lang="en-US" dirty="0"/>
              <a:t>ATC, 2012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" y="5820939"/>
            <a:ext cx="829733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T-Y Huang et al Confused, Timid and Unstable ..  IMC 2012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G. </a:t>
            </a:r>
            <a:r>
              <a:rPr lang="en-US" dirty="0" err="1" smtClean="0"/>
              <a:t>Tian</a:t>
            </a:r>
            <a:r>
              <a:rPr lang="en-US" dirty="0" smtClean="0"/>
              <a:t> and Y. Lu,  Towards Agile and Smooth Video </a:t>
            </a:r>
            <a:r>
              <a:rPr lang="en-US" dirty="0" err="1" smtClean="0"/>
              <a:t>Adaptiation</a:t>
            </a:r>
            <a:r>
              <a:rPr lang="en-US" dirty="0" smtClean="0"/>
              <a:t> … </a:t>
            </a:r>
            <a:r>
              <a:rPr lang="en-US" dirty="0" err="1" smtClean="0"/>
              <a:t>CoNext</a:t>
            </a:r>
            <a:r>
              <a:rPr lang="en-US" dirty="0" smtClean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32501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the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957763"/>
          </a:xfrm>
        </p:spPr>
        <p:txBody>
          <a:bodyPr>
            <a:normAutofit/>
          </a:bodyPr>
          <a:lstStyle/>
          <a:p>
            <a:r>
              <a:rPr lang="en-US" dirty="0" smtClean="0"/>
              <a:t>Client-driven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Server-driven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In-network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266" y="1824672"/>
            <a:ext cx="84497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 Jiang et al Improving Fairness  .. With </a:t>
            </a:r>
            <a:r>
              <a:rPr lang="en-US" dirty="0"/>
              <a:t>F</a:t>
            </a:r>
            <a:r>
              <a:rPr lang="en-US" dirty="0" smtClean="0"/>
              <a:t>ESTIVE .. </a:t>
            </a:r>
            <a:r>
              <a:rPr lang="en-US" dirty="0" err="1" smtClean="0"/>
              <a:t>CoNext</a:t>
            </a:r>
            <a:r>
              <a:rPr lang="en-US" dirty="0" smtClean="0"/>
              <a:t> 2012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S. </a:t>
            </a:r>
            <a:r>
              <a:rPr lang="en-US" dirty="0" err="1" smtClean="0"/>
              <a:t>Akhshabi</a:t>
            </a:r>
            <a:r>
              <a:rPr lang="en-US" dirty="0" smtClean="0"/>
              <a:t> et al. </a:t>
            </a:r>
            <a:r>
              <a:rPr lang="en-US" dirty="0"/>
              <a:t>What </a:t>
            </a:r>
            <a:r>
              <a:rPr lang="en-US" dirty="0" smtClean="0"/>
              <a:t>Happens when </a:t>
            </a:r>
            <a:r>
              <a:rPr lang="en-US" dirty="0"/>
              <a:t>HTTP Adaptive Streaming Players Compete for Bandwidth? </a:t>
            </a:r>
            <a:r>
              <a:rPr lang="en-US" dirty="0" smtClean="0"/>
              <a:t>NOSSDAV</a:t>
            </a:r>
            <a:r>
              <a:rPr lang="en-US" dirty="0"/>
              <a:t>, 2012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066" y="3602671"/>
            <a:ext cx="844973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 smtClean="0"/>
              <a:t>Akhshabi</a:t>
            </a:r>
            <a:r>
              <a:rPr lang="en-US" dirty="0" smtClean="0"/>
              <a:t> et al Server-based Traffic Shaping .. NOSSDAV</a:t>
            </a:r>
            <a:r>
              <a:rPr lang="en-US" dirty="0"/>
              <a:t>, </a:t>
            </a:r>
            <a:r>
              <a:rPr lang="en-US" dirty="0" smtClean="0"/>
              <a:t>2013.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L. De </a:t>
            </a:r>
            <a:r>
              <a:rPr lang="en-US" dirty="0" err="1" smtClean="0"/>
              <a:t>Cicco</a:t>
            </a:r>
            <a:r>
              <a:rPr lang="en-US" dirty="0"/>
              <a:t> </a:t>
            </a:r>
            <a:r>
              <a:rPr lang="en-US" dirty="0" smtClean="0"/>
              <a:t>et al Feedback </a:t>
            </a:r>
            <a:r>
              <a:rPr lang="en-US" dirty="0"/>
              <a:t>Control for </a:t>
            </a:r>
            <a:r>
              <a:rPr lang="en-US" dirty="0" smtClean="0"/>
              <a:t>Adaptive Live </a:t>
            </a:r>
            <a:r>
              <a:rPr lang="en-US" dirty="0"/>
              <a:t>Video </a:t>
            </a:r>
            <a:r>
              <a:rPr lang="en-US" dirty="0" smtClean="0"/>
              <a:t>Streaming </a:t>
            </a:r>
            <a:r>
              <a:rPr lang="en-US" dirty="0" err="1" smtClean="0"/>
              <a:t>MMSys</a:t>
            </a:r>
            <a:r>
              <a:rPr lang="en-US" dirty="0" smtClean="0"/>
              <a:t>, </a:t>
            </a:r>
            <a:r>
              <a:rPr lang="en-US" dirty="0"/>
              <a:t>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2" y="5312938"/>
            <a:ext cx="844973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R. K. P. </a:t>
            </a:r>
            <a:r>
              <a:rPr lang="en-US" dirty="0" err="1" smtClean="0"/>
              <a:t>Mok</a:t>
            </a:r>
            <a:r>
              <a:rPr lang="en-US" dirty="0" smtClean="0"/>
              <a:t> et a . </a:t>
            </a:r>
            <a:r>
              <a:rPr lang="en-US" dirty="0"/>
              <a:t>QDASH: </a:t>
            </a:r>
            <a:r>
              <a:rPr lang="en-US" dirty="0" smtClean="0"/>
              <a:t>A </a:t>
            </a:r>
            <a:r>
              <a:rPr lang="en-US" dirty="0" err="1" smtClean="0"/>
              <a:t>QoE</a:t>
            </a:r>
            <a:r>
              <a:rPr lang="en-US" dirty="0"/>
              <a:t>-aware DASH </a:t>
            </a:r>
            <a:r>
              <a:rPr lang="en-US" dirty="0" smtClean="0"/>
              <a:t>system </a:t>
            </a:r>
            <a:r>
              <a:rPr lang="en-US" dirty="0" err="1" smtClean="0"/>
              <a:t>MMSys</a:t>
            </a:r>
            <a:r>
              <a:rPr lang="en-US" dirty="0" smtClean="0"/>
              <a:t>, </a:t>
            </a:r>
            <a:r>
              <a:rPr lang="en-US" dirty="0"/>
              <a:t>2012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R. </a:t>
            </a:r>
            <a:r>
              <a:rPr lang="en-US" dirty="0" err="1"/>
              <a:t>Houdaille</a:t>
            </a:r>
            <a:r>
              <a:rPr lang="en-US" dirty="0"/>
              <a:t> and S. Gouache. Shaping http adaptive streams for a better </a:t>
            </a:r>
            <a:r>
              <a:rPr lang="en-US" dirty="0" smtClean="0"/>
              <a:t>user experience . </a:t>
            </a:r>
            <a:r>
              <a:rPr lang="en-US" dirty="0" err="1"/>
              <a:t>MMSys</a:t>
            </a:r>
            <a:r>
              <a:rPr lang="en-US" dirty="0"/>
              <a:t>, 2012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607733"/>
            <a:ext cx="8229600" cy="914400"/>
          </a:xfrm>
        </p:spPr>
        <p:txBody>
          <a:bodyPr/>
          <a:lstStyle/>
          <a:p>
            <a:r>
              <a:rPr lang="en-US" dirty="0" smtClean="0"/>
              <a:t>CDN/Server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Performance varies in “Space” </a:t>
            </a:r>
            <a:endParaRPr lang="en-US" dirty="0"/>
          </a:p>
        </p:txBody>
      </p:sp>
      <p:pic>
        <p:nvPicPr>
          <p:cNvPr id="4" name="Picture 3" descr="sec2_cdn_failur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060" y="-108528"/>
            <a:ext cx="4617412" cy="7255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33" y="5753205"/>
            <a:ext cx="88222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X Liu et </a:t>
            </a:r>
            <a:r>
              <a:rPr lang="en-US" dirty="0"/>
              <a:t>al </a:t>
            </a:r>
            <a:r>
              <a:rPr lang="en-US" dirty="0" smtClean="0"/>
              <a:t> A Case for a Coordinated Internet Video Control Plane SIGCOMM 2012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 Liu </a:t>
            </a:r>
            <a:r>
              <a:rPr lang="en-US" dirty="0"/>
              <a:t>et al Optimizing Cost and Performance for Content </a:t>
            </a:r>
            <a:r>
              <a:rPr lang="en-US" dirty="0" err="1" smtClean="0"/>
              <a:t>Multihoming</a:t>
            </a:r>
            <a:r>
              <a:rPr lang="en-US" dirty="0" smtClean="0"/>
              <a:t> SIGCOMM 2012 </a:t>
            </a:r>
          </a:p>
        </p:txBody>
      </p:sp>
    </p:spTree>
    <p:extLst>
      <p:ext uri="{BB962C8B-B14F-4D97-AF65-F5344CB8AC3E}">
        <p14:creationId xmlns:p14="http://schemas.microsoft.com/office/powerpoint/2010/main" val="3372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Performance Varies in Time</a:t>
            </a:r>
            <a:endParaRPr lang="en-US" dirty="0"/>
          </a:p>
        </p:txBody>
      </p:sp>
      <p:pic>
        <p:nvPicPr>
          <p:cNvPr id="4" name="Picture 3" descr="sec2_cdn_tempo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278" y="-172413"/>
            <a:ext cx="4811376" cy="75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Improvement</a:t>
            </a:r>
            <a:br>
              <a:rPr lang="en-US" dirty="0" smtClean="0"/>
            </a:br>
            <a:r>
              <a:rPr lang="en-US" dirty="0" smtClean="0"/>
              <a:t> via CDN Switching/</a:t>
            </a:r>
            <a:r>
              <a:rPr lang="en-US" dirty="0" err="1" smtClean="0"/>
              <a:t>Multihominh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079359"/>
            <a:ext cx="5217629" cy="5536226"/>
          </a:xfrm>
        </p:spPr>
        <p:txBody>
          <a:bodyPr>
            <a:noAutofit/>
          </a:bodyPr>
          <a:lstStyle/>
          <a:p>
            <a:pPr marL="0" indent="0">
              <a:buSzPct val="90000"/>
              <a:buNone/>
            </a:pPr>
            <a:r>
              <a:rPr lang="en-US" sz="2400" dirty="0" smtClean="0">
                <a:latin typeface="Calibri"/>
                <a:cs typeface="Calibri"/>
              </a:rPr>
              <a:t>Partition clients by (ASN, DMA, CDN)</a:t>
            </a:r>
          </a:p>
          <a:p>
            <a:pPr lvl="1">
              <a:buSzPct val="90000"/>
            </a:pPr>
            <a:r>
              <a:rPr lang="en-US" sz="2400" dirty="0" smtClean="0">
                <a:latin typeface="Calibri"/>
                <a:cs typeface="Calibri"/>
              </a:rPr>
              <a:t>DMA: Designated Market Area</a:t>
            </a:r>
          </a:p>
          <a:p>
            <a:pPr>
              <a:buSzPct val="90000"/>
              <a:buBlip>
                <a:blip r:embed="rId3"/>
              </a:buBlip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SzPct val="90000"/>
            </a:pPr>
            <a:r>
              <a:rPr lang="en-US" sz="2400" dirty="0" smtClean="0">
                <a:latin typeface="Calibri"/>
                <a:cs typeface="Calibri"/>
              </a:rPr>
              <a:t>For each partition compute:</a:t>
            </a:r>
          </a:p>
          <a:p>
            <a:pPr lvl="1">
              <a:buSzPct val="90000"/>
            </a:pPr>
            <a:r>
              <a:rPr lang="en-US" sz="2400" dirty="0" smtClean="0">
                <a:latin typeface="Calibri"/>
                <a:cs typeface="Calibri"/>
              </a:rPr>
              <a:t>Buffering ratio</a:t>
            </a:r>
          </a:p>
          <a:p>
            <a:pPr lvl="1">
              <a:buSzPct val="90000"/>
            </a:pPr>
            <a:r>
              <a:rPr lang="en-US" sz="2400" dirty="0">
                <a:latin typeface="Calibri"/>
                <a:cs typeface="Calibri"/>
              </a:rPr>
              <a:t>S</a:t>
            </a:r>
            <a:r>
              <a:rPr lang="en-US" sz="2400" dirty="0" smtClean="0">
                <a:latin typeface="Calibri"/>
                <a:cs typeface="Calibri"/>
              </a:rPr>
              <a:t>tart time</a:t>
            </a:r>
            <a:endParaRPr lang="en-US" sz="2400" dirty="0">
              <a:latin typeface="Calibri"/>
              <a:cs typeface="Calibri"/>
            </a:endParaRPr>
          </a:p>
          <a:p>
            <a:pPr lvl="1">
              <a:buSzPct val="90000"/>
            </a:pPr>
            <a:r>
              <a:rPr lang="en-US" sz="2400" dirty="0">
                <a:latin typeface="Calibri"/>
                <a:cs typeface="Calibri"/>
              </a:rPr>
              <a:t>F</a:t>
            </a:r>
            <a:r>
              <a:rPr lang="en-US" sz="2400" dirty="0" smtClean="0">
                <a:latin typeface="Calibri"/>
                <a:cs typeface="Calibri"/>
              </a:rPr>
              <a:t>ailure ratio</a:t>
            </a:r>
          </a:p>
          <a:p>
            <a:pPr lvl="1">
              <a:buSzPct val="90000"/>
            </a:pPr>
            <a:r>
              <a:rPr lang="en-US" sz="2400" dirty="0" smtClean="0">
                <a:latin typeface="Calibri"/>
                <a:cs typeface="Calibri"/>
              </a:rPr>
              <a:t>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76202"/>
              </p:ext>
            </p:extLst>
          </p:nvPr>
        </p:nvGraphicFramePr>
        <p:xfrm>
          <a:off x="5872127" y="1428164"/>
          <a:ext cx="1508195" cy="134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9"/>
                <a:gridCol w="301639"/>
                <a:gridCol w="301639"/>
                <a:gridCol w="301639"/>
                <a:gridCol w="301639"/>
              </a:tblGrid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054" y="2775439"/>
            <a:ext cx="2518678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i="1" u="sng" dirty="0" smtClean="0"/>
              <a:t>Akamai</a:t>
            </a:r>
            <a:r>
              <a:rPr lang="en-US" b="1" i="1" dirty="0" smtClean="0"/>
              <a:t> </a:t>
            </a:r>
            <a:r>
              <a:rPr lang="en-US" i="1" dirty="0" smtClean="0"/>
              <a:t>(buffering ratio)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31856" y="1043215"/>
            <a:ext cx="65758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77028" y="1907860"/>
            <a:ext cx="57327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ASN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11"/>
              </p:ext>
            </p:extLst>
          </p:nvPr>
        </p:nvGraphicFramePr>
        <p:xfrm>
          <a:off x="5872126" y="3957713"/>
          <a:ext cx="1508195" cy="134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9"/>
                <a:gridCol w="301639"/>
                <a:gridCol w="301639"/>
                <a:gridCol w="301639"/>
                <a:gridCol w="301639"/>
              </a:tblGrid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12757" y="5301563"/>
            <a:ext cx="2388497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i="1" u="sng" dirty="0" smtClean="0"/>
              <a:t>Level3</a:t>
            </a:r>
            <a:r>
              <a:rPr lang="en-US" i="1" dirty="0" smtClean="0"/>
              <a:t> (buffering ratio)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31856" y="3543868"/>
            <a:ext cx="65758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18253" y="4420238"/>
            <a:ext cx="57327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ASN</a:t>
            </a:r>
          </a:p>
        </p:txBody>
      </p:sp>
    </p:spTree>
    <p:extLst>
      <p:ext uri="{BB962C8B-B14F-4D97-AF65-F5344CB8AC3E}">
        <p14:creationId xmlns:p14="http://schemas.microsoft.com/office/powerpoint/2010/main" val="267299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How good is the quality today?</a:t>
            </a:r>
          </a:p>
          <a:p>
            <a:endParaRPr lang="en-US" dirty="0"/>
          </a:p>
          <a:p>
            <a:r>
              <a:rPr lang="en-US" dirty="0" smtClean="0"/>
              <a:t>What “causes” the quality problems?</a:t>
            </a:r>
          </a:p>
          <a:p>
            <a:pPr lvl="1"/>
            <a:r>
              <a:rPr lang="en-US" dirty="0" smtClean="0"/>
              <a:t>CDN? ISP? Players? Provider?</a:t>
            </a:r>
          </a:p>
          <a:p>
            <a:endParaRPr lang="en-US" dirty="0"/>
          </a:p>
          <a:p>
            <a:r>
              <a:rPr lang="en-US" dirty="0" smtClean="0"/>
              <a:t>Can we fix some of these problems?</a:t>
            </a:r>
          </a:p>
          <a:p>
            <a:pPr lvl="1"/>
            <a:r>
              <a:rPr lang="en-US" dirty="0" smtClean="0"/>
              <a:t>Better bitrate adaptation</a:t>
            </a:r>
          </a:p>
          <a:p>
            <a:pPr lvl="1"/>
            <a:r>
              <a:rPr lang="en-US" dirty="0" smtClean="0"/>
              <a:t>Better CDN/server/bitrate selection?</a:t>
            </a:r>
          </a:p>
          <a:p>
            <a:pPr lvl="1"/>
            <a:r>
              <a:rPr lang="en-US" dirty="0" smtClean="0"/>
              <a:t>Global coordination?</a:t>
            </a:r>
          </a:p>
          <a:p>
            <a:pPr lvl="1"/>
            <a:endParaRPr lang="en-US" dirty="0"/>
          </a:p>
          <a:p>
            <a:r>
              <a:rPr lang="en-US" dirty="0" smtClean="0"/>
              <a:t>Lessons and Takeaways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6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Improvement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079359"/>
            <a:ext cx="5217629" cy="5536226"/>
          </a:xfrm>
        </p:spPr>
        <p:txBody>
          <a:bodyPr>
            <a:noAutofit/>
          </a:bodyPr>
          <a:lstStyle/>
          <a:p>
            <a:pPr>
              <a:buSzPct val="90000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Oracle: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SzPct val="90000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 each partition select best CDN and assume all clients in same partition selected that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CDN</a:t>
            </a:r>
          </a:p>
          <a:p>
            <a:pPr lvl="1">
              <a:buSzPct val="90000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Essentially, pick partition with best quality across CDNs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9306"/>
              </p:ext>
            </p:extLst>
          </p:nvPr>
        </p:nvGraphicFramePr>
        <p:xfrm>
          <a:off x="5872127" y="1428164"/>
          <a:ext cx="1508195" cy="134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9"/>
                <a:gridCol w="301639"/>
                <a:gridCol w="301639"/>
                <a:gridCol w="301639"/>
                <a:gridCol w="301639"/>
              </a:tblGrid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054" y="2775439"/>
            <a:ext cx="2518678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i="1" u="sng" dirty="0" smtClean="0"/>
              <a:t>Akamai</a:t>
            </a:r>
            <a:r>
              <a:rPr lang="en-US" b="1" i="1" dirty="0" smtClean="0"/>
              <a:t> </a:t>
            </a:r>
            <a:r>
              <a:rPr lang="en-US" i="1" dirty="0" smtClean="0"/>
              <a:t>(buffering ratio)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31856" y="1043215"/>
            <a:ext cx="65758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77028" y="1907860"/>
            <a:ext cx="57327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ASN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2766"/>
              </p:ext>
            </p:extLst>
          </p:nvPr>
        </p:nvGraphicFramePr>
        <p:xfrm>
          <a:off x="5872126" y="3957713"/>
          <a:ext cx="1508195" cy="134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9"/>
                <a:gridCol w="301639"/>
                <a:gridCol w="301639"/>
                <a:gridCol w="301639"/>
                <a:gridCol w="301639"/>
              </a:tblGrid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12757" y="5301563"/>
            <a:ext cx="2388497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i="1" u="sng" dirty="0" smtClean="0"/>
              <a:t>Level3</a:t>
            </a:r>
            <a:r>
              <a:rPr lang="en-US" i="1" dirty="0" smtClean="0"/>
              <a:t> (buffering ratio)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31856" y="3543868"/>
            <a:ext cx="65758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18253" y="4420238"/>
            <a:ext cx="57327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ASN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53183"/>
              </p:ext>
            </p:extLst>
          </p:nvPr>
        </p:nvGraphicFramePr>
        <p:xfrm>
          <a:off x="2760626" y="3939570"/>
          <a:ext cx="1508195" cy="134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9"/>
                <a:gridCol w="301639"/>
                <a:gridCol w="301639"/>
                <a:gridCol w="301639"/>
                <a:gridCol w="301639"/>
              </a:tblGrid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193" marR="68193" marT="34096" marB="3409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  <a:tr h="44923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193" marR="68193" marT="34096" marB="34096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1556" y="5283420"/>
            <a:ext cx="266475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b="1" i="1" u="sng" dirty="0" smtClean="0"/>
              <a:t>Best CDN</a:t>
            </a:r>
            <a:r>
              <a:rPr lang="en-US" i="1" dirty="0" smtClean="0"/>
              <a:t> (buffering ratio)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20356" y="3525725"/>
            <a:ext cx="65758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306753" y="4402096"/>
            <a:ext cx="573272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ASN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70401" y="3171141"/>
            <a:ext cx="1108603" cy="1530210"/>
            <a:chOff x="4470400" y="2959732"/>
            <a:chExt cx="1108603" cy="1428196"/>
          </a:xfrm>
        </p:grpSpPr>
        <p:sp>
          <p:nvSpPr>
            <p:cNvPr id="22" name="Left Arrow 21"/>
            <p:cNvSpPr/>
            <p:nvPr/>
          </p:nvSpPr>
          <p:spPr>
            <a:xfrm rot="19469235">
              <a:off x="4470400" y="2959732"/>
              <a:ext cx="1108603" cy="215268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4483100" y="4172660"/>
              <a:ext cx="1009488" cy="215268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816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for potential gains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079360"/>
            <a:ext cx="8830737" cy="2064216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Customer1: large UGV site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Customer2: large content provider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30919"/>
              </p:ext>
            </p:extLst>
          </p:nvPr>
        </p:nvGraphicFramePr>
        <p:xfrm>
          <a:off x="169332" y="3173654"/>
          <a:ext cx="8974668" cy="28673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06135"/>
                <a:gridCol w="1845733"/>
                <a:gridCol w="1625600"/>
                <a:gridCol w="1405467"/>
                <a:gridCol w="1591733"/>
              </a:tblGrid>
              <a:tr h="489857">
                <a:tc rowSpan="2">
                  <a:txBody>
                    <a:bodyPr/>
                    <a:lstStyle/>
                    <a:p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Metric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Customer1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Customer2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489857">
                <a:tc vMerge="1">
                  <a:txBody>
                    <a:bodyPr/>
                    <a:lstStyle/>
                    <a:p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Helvetica Neue Light"/>
                          <a:cs typeface="Helvetica Neue Light"/>
                        </a:rPr>
                        <a:t>Current</a:t>
                      </a:r>
                      <a:endParaRPr lang="en-US" sz="2600" b="1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Helvetica Neue Light"/>
                          <a:cs typeface="Helvetica Neue Light"/>
                        </a:rPr>
                        <a:t>Projected</a:t>
                      </a:r>
                      <a:endParaRPr lang="en-US" sz="2600" b="1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Helvetica Neue Light"/>
                          <a:cs typeface="Helvetica Neue Light"/>
                        </a:rPr>
                        <a:t>Current</a:t>
                      </a:r>
                      <a:endParaRPr lang="en-US" sz="2600" b="1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Helvetica Neue Light"/>
                          <a:cs typeface="Helvetica Neue Light"/>
                        </a:rPr>
                        <a:t>Projected</a:t>
                      </a:r>
                      <a:endParaRPr lang="en-US" sz="2600" b="1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hr-HR" sz="2600" dirty="0" smtClean="0">
                          <a:latin typeface="Helvetica Neue Light"/>
                          <a:cs typeface="Helvetica Neue Light"/>
                        </a:rPr>
                        <a:t>Buffering ratio (%)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6.8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2.5 / 1*</a:t>
                      </a:r>
                      <a:endParaRPr lang="en-US" sz="2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Helvetica Neue Light"/>
                          <a:cs typeface="Helvetica Neue Light"/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4F6228"/>
                          </a:solidFill>
                          <a:latin typeface="Helvetica Neue Light"/>
                          <a:cs typeface="Helvetica Neue Light"/>
                        </a:rPr>
                        <a:t>0.3 / 0.1*</a:t>
                      </a:r>
                      <a:endParaRPr lang="en-US" sz="2600" b="1" dirty="0">
                        <a:solidFill>
                          <a:srgbClr val="4F6228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Start time (s)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6.41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2.91</a:t>
                      </a:r>
                      <a:endParaRPr lang="en-US" sz="2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Helvetica Neue Light"/>
                          <a:cs typeface="Helvetica Neue Light"/>
                        </a:rPr>
                        <a:t>1.36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4F6228"/>
                          </a:solidFill>
                          <a:latin typeface="Helvetica Neue Light"/>
                          <a:cs typeface="Helvetica Neue Light"/>
                        </a:rPr>
                        <a:t>0.9</a:t>
                      </a:r>
                      <a:endParaRPr lang="en-US" sz="2600" b="1" dirty="0">
                        <a:solidFill>
                          <a:srgbClr val="4F6228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fi-FI" sz="2600" dirty="0" err="1" smtClean="0">
                          <a:latin typeface="Helvetica Neue Light"/>
                          <a:cs typeface="Helvetica Neue Light"/>
                        </a:rPr>
                        <a:t>Failure</a:t>
                      </a:r>
                      <a:r>
                        <a:rPr lang="fi-FI" sz="260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i-FI" sz="2600" dirty="0" err="1" smtClean="0">
                          <a:latin typeface="Helvetica Neue Light"/>
                          <a:cs typeface="Helvetica Neue Light"/>
                        </a:rPr>
                        <a:t>ratio</a:t>
                      </a:r>
                      <a:r>
                        <a:rPr lang="fi-FI" sz="2600" dirty="0" smtClean="0">
                          <a:latin typeface="Helvetica Neue Light"/>
                          <a:cs typeface="Helvetica Neue Light"/>
                        </a:rPr>
                        <a:t> (%) 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 Neue Light"/>
                          <a:cs typeface="Helvetica Neue Light"/>
                        </a:rPr>
                        <a:t>16.57</a:t>
                      </a:r>
                      <a:endParaRPr lang="en-US" sz="2600" dirty="0"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2.4</a:t>
                      </a:r>
                      <a:endParaRPr lang="en-US" sz="2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Helvetica Neue Light"/>
                          <a:cs typeface="Helvetica Neue Light"/>
                        </a:rPr>
                        <a:t>1.1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4F6228"/>
                          </a:solidFill>
                          <a:latin typeface="Helvetica Neue Light"/>
                          <a:cs typeface="Helvetica Neue Light"/>
                        </a:rPr>
                        <a:t>0.7</a:t>
                      </a:r>
                      <a:endParaRPr lang="en-US" sz="2600" b="1" dirty="0">
                        <a:solidFill>
                          <a:srgbClr val="4F6228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48986" marB="48986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789" y="2325813"/>
            <a:ext cx="859870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 Light"/>
                <a:cs typeface="Helvetica Neue Light"/>
              </a:rPr>
              <a:t>Between 2.7X and 10X improvement in buffering ratio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83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improve the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734"/>
            <a:ext cx="8229600" cy="5042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imensions to “Design space”</a:t>
            </a:r>
            <a:endParaRPr lang="en-US" dirty="0"/>
          </a:p>
          <a:p>
            <a:r>
              <a:rPr lang="en-US" dirty="0"/>
              <a:t>What knobs can we tune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	Bitrate, CDN</a:t>
            </a:r>
          </a:p>
          <a:p>
            <a:r>
              <a:rPr lang="en-US" dirty="0" smtClean="0"/>
              <a:t>Where in the network? 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Client, Server, Routers, CDNs</a:t>
            </a:r>
          </a:p>
          <a:p>
            <a:r>
              <a:rPr lang="en-US" dirty="0" smtClean="0"/>
              <a:t>When do we change parameters?</a:t>
            </a:r>
            <a:br>
              <a:rPr lang="en-US" dirty="0" smtClean="0"/>
            </a:br>
            <a:r>
              <a:rPr lang="en-US" dirty="0" smtClean="0"/>
              <a:t>		Startup, midstream</a:t>
            </a:r>
          </a:p>
          <a:p>
            <a:r>
              <a:rPr lang="en-US" dirty="0" smtClean="0"/>
              <a:t>Decentralized </a:t>
            </a:r>
            <a:r>
              <a:rPr lang="en-US" dirty="0" err="1" smtClean="0"/>
              <a:t>vs</a:t>
            </a:r>
            <a:r>
              <a:rPr lang="en-US" dirty="0" smtClean="0"/>
              <a:t> Coordinated?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96709" y="1647566"/>
          <a:ext cx="1845520" cy="13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04"/>
                <a:gridCol w="369104"/>
                <a:gridCol w="369104"/>
                <a:gridCol w="369104"/>
                <a:gridCol w="369104"/>
              </a:tblGrid>
              <a:tr h="33336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FF00"/>
                    </a:solidFill>
                  </a:tcPr>
                </a:tc>
              </a:tr>
              <a:tr h="33336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</a:tr>
              <a:tr h="33336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FF00"/>
                    </a:solidFill>
                  </a:tcPr>
                </a:tc>
              </a:tr>
              <a:tr h="33336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878" marR="45878" marT="22939" marB="2293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784336" y="3240322"/>
          <a:ext cx="1860415" cy="134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83"/>
                <a:gridCol w="372083"/>
                <a:gridCol w="372083"/>
                <a:gridCol w="372083"/>
                <a:gridCol w="372083"/>
              </a:tblGrid>
              <a:tr h="3360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0000"/>
                    </a:solidFill>
                  </a:tcPr>
                </a:tc>
              </a:tr>
              <a:tr h="3360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FF00"/>
                    </a:solidFill>
                  </a:tcPr>
                </a:tc>
              </a:tr>
              <a:tr h="33605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FF00"/>
                    </a:solidFill>
                  </a:tcPr>
                </a:tc>
              </a:tr>
              <a:tr h="33605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248" marR="46248" marT="23124" marB="2312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780311" y="5033875"/>
          <a:ext cx="1876105" cy="136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1"/>
                <a:gridCol w="375221"/>
                <a:gridCol w="375221"/>
                <a:gridCol w="375221"/>
                <a:gridCol w="375221"/>
              </a:tblGrid>
              <a:tr h="3423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0000"/>
                    </a:solidFill>
                  </a:tcPr>
                </a:tc>
              </a:tr>
              <a:tr h="3423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7856" marR="47856" marT="23927" marB="2392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7856" marR="47856" marT="23927" marB="2392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FF00"/>
                    </a:solidFill>
                  </a:tcPr>
                </a:tc>
              </a:tr>
              <a:tr h="3423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</a:tr>
              <a:tr h="34235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856" marR="47856" marT="23927" marB="23927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50216" y="1347876"/>
            <a:ext cx="803728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Akamai</a:t>
            </a:r>
            <a:endParaRPr lang="en-US" sz="1400" b="1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7446518" y="1401053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477074" y="2215231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505" y="2989350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450895" y="3800616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42667" y="4792395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443981" y="5551990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52629" y="2989371"/>
            <a:ext cx="92066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Limelight</a:t>
            </a:r>
            <a:endParaRPr lang="en-US" sz="1400" b="1" i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541003" y="4749347"/>
            <a:ext cx="699921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Level3</a:t>
            </a:r>
            <a:endParaRPr lang="en-US" sz="1400" b="1" i="1" u="sng" dirty="0"/>
          </a:p>
        </p:txBody>
      </p:sp>
      <p:sp>
        <p:nvSpPr>
          <p:cNvPr id="28" name="Oval 27"/>
          <p:cNvSpPr/>
          <p:nvPr/>
        </p:nvSpPr>
        <p:spPr>
          <a:xfrm>
            <a:off x="7878311" y="4993711"/>
            <a:ext cx="812557" cy="43541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901563" y="3198213"/>
            <a:ext cx="812557" cy="43541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01562" y="1594695"/>
            <a:ext cx="812557" cy="43541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graphicFrame>
        <p:nvGraphicFramePr>
          <p:cNvPr id="33" name="Chart 32"/>
          <p:cNvGraphicFramePr/>
          <p:nvPr/>
        </p:nvGraphicFramePr>
        <p:xfrm>
          <a:off x="290586" y="1561974"/>
          <a:ext cx="5187474" cy="18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 rot="16200000">
            <a:off x="-560617" y="2165014"/>
            <a:ext cx="16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Bandwidth Fluctuation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93279" y="3346942"/>
            <a:ext cx="2217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Concurrent Viewers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1257" y="2518277"/>
            <a:ext cx="521976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1" idx="5"/>
          </p:cNvCxnSpPr>
          <p:nvPr/>
        </p:nvCxnSpPr>
        <p:spPr>
          <a:xfrm flipH="1" flipV="1">
            <a:off x="4801196" y="2382468"/>
            <a:ext cx="1139647" cy="107485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616167" y="1528185"/>
            <a:ext cx="1388349" cy="10008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30" idx="3"/>
          </p:cNvCxnSpPr>
          <p:nvPr/>
        </p:nvCxnSpPr>
        <p:spPr>
          <a:xfrm flipV="1">
            <a:off x="5940843" y="1966342"/>
            <a:ext cx="2079714" cy="149098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9" idx="2"/>
          </p:cNvCxnSpPr>
          <p:nvPr/>
        </p:nvCxnSpPr>
        <p:spPr>
          <a:xfrm flipV="1">
            <a:off x="5940844" y="3415919"/>
            <a:ext cx="1960719" cy="414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2"/>
          </p:cNvCxnSpPr>
          <p:nvPr/>
        </p:nvCxnSpPr>
        <p:spPr>
          <a:xfrm>
            <a:off x="5940844" y="3457321"/>
            <a:ext cx="1937467" cy="175409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5609" y="3885965"/>
            <a:ext cx="5417025" cy="2215408"/>
            <a:chOff x="125609" y="3626900"/>
            <a:chExt cx="5417025" cy="2067714"/>
          </a:xfrm>
        </p:grpSpPr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773631935"/>
                </p:ext>
              </p:extLst>
            </p:nvPr>
          </p:nvGraphicFramePr>
          <p:xfrm>
            <a:off x="400340" y="3777135"/>
            <a:ext cx="5142294" cy="1767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 rot="16200000">
              <a:off x="-483934" y="4414119"/>
              <a:ext cx="1496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Bandwidth Fluctuation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5005" y="5436082"/>
              <a:ext cx="1762021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Peak Concurrent Viewers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4718434" y="3519768"/>
              <a:ext cx="374190" cy="588454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828799" y="2606478"/>
            <a:ext cx="2989787" cy="1200318"/>
          </a:xfrm>
          <a:prstGeom prst="rect">
            <a:avLst/>
          </a:prstGeom>
          <a:solidFill>
            <a:srgbClr val="77933C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/>
              <a:t>ASN/DMA saturated on all CDNs  </a:t>
            </a:r>
            <a:r>
              <a:rPr lang="en-US" dirty="0" smtClean="0">
                <a:sym typeface="Wingdings"/>
              </a:rPr>
              <a:t> Don’t switch CDN; reduce bitrates, instead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for Global views?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69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467" y="163689"/>
            <a:ext cx="8229600" cy="867305"/>
          </a:xfrm>
        </p:spPr>
        <p:txBody>
          <a:bodyPr/>
          <a:lstStyle/>
          <a:p>
            <a:r>
              <a:rPr lang="en-US" dirty="0" smtClean="0"/>
              <a:t>Vision of Video Control Plane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5177227"/>
            <a:ext cx="8830737" cy="1528373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Continuous measurement and optimization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Multi-bit rate streams delivered using multiple </a:t>
            </a:r>
            <a:r>
              <a:rPr lang="en-US" sz="2400" dirty="0" err="1" smtClean="0">
                <a:solidFill>
                  <a:srgbClr val="6D6D6D"/>
                </a:solidFill>
                <a:latin typeface="Helvetica Neue Light"/>
                <a:cs typeface="Helvetica Neue Light"/>
              </a:rPr>
              <a:t>CDNs</a:t>
            </a: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 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“Global” </a:t>
            </a:r>
            <a:r>
              <a:rPr lang="en-US" sz="2400" dirty="0"/>
              <a:t>o</a:t>
            </a: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ptimization algorithms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157" y="870281"/>
            <a:ext cx="6321843" cy="43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3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in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134"/>
            <a:ext cx="8229600" cy="4890030"/>
          </a:xfrm>
        </p:spPr>
        <p:txBody>
          <a:bodyPr>
            <a:noAutofit/>
          </a:bodyPr>
          <a:lstStyle/>
          <a:p>
            <a:r>
              <a:rPr lang="en-US" dirty="0" smtClean="0"/>
              <a:t>How scalable?</a:t>
            </a:r>
            <a:endParaRPr lang="en-US" dirty="0"/>
          </a:p>
          <a:p>
            <a:r>
              <a:rPr lang="en-US" dirty="0" smtClean="0"/>
              <a:t>Interactions between controllers? </a:t>
            </a:r>
            <a:endParaRPr lang="en-US" dirty="0"/>
          </a:p>
          <a:p>
            <a:r>
              <a:rPr lang="en-US" dirty="0" smtClean="0"/>
              <a:t>Interactions with CDN optimizations?</a:t>
            </a:r>
            <a:endParaRPr lang="en-US" dirty="0"/>
          </a:p>
          <a:p>
            <a:r>
              <a:rPr lang="en-US" dirty="0" smtClean="0"/>
              <a:t>Is “history” reliable? </a:t>
            </a:r>
            <a:endParaRPr lang="en-US" dirty="0"/>
          </a:p>
          <a:p>
            <a:r>
              <a:rPr lang="en-US" dirty="0" smtClean="0"/>
              <a:t>Oscillations?</a:t>
            </a:r>
            <a:endParaRPr lang="en-US" dirty="0"/>
          </a:p>
          <a:p>
            <a:r>
              <a:rPr lang="en-US" dirty="0" smtClean="0"/>
              <a:t>Can we get real-time information about the network?</a:t>
            </a:r>
          </a:p>
          <a:p>
            <a:r>
              <a:rPr lang="en-US" dirty="0" smtClean="0"/>
              <a:t>What APIs for coordination?</a:t>
            </a:r>
            <a:r>
              <a:rPr lang="en-US" dirty="0"/>
              <a:t> </a:t>
            </a:r>
            <a:r>
              <a:rPr lang="en-US" dirty="0" smtClean="0"/>
              <a:t>Data sharing?</a:t>
            </a:r>
          </a:p>
        </p:txBody>
      </p:sp>
    </p:spTree>
    <p:extLst>
      <p:ext uri="{BB962C8B-B14F-4D97-AF65-F5344CB8AC3E}">
        <p14:creationId xmlns:p14="http://schemas.microsoft.com/office/powerpoint/2010/main" val="27944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607733"/>
            <a:ext cx="8229600" cy="914400"/>
          </a:xfrm>
        </p:spPr>
        <p:txBody>
          <a:bodyPr/>
          <a:lstStyle/>
          <a:p>
            <a:r>
              <a:rPr lang="en-US" dirty="0" smtClean="0"/>
              <a:t>Lessons/Takeaways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 multi-pronged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player algorithms</a:t>
            </a:r>
          </a:p>
          <a:p>
            <a:endParaRPr lang="en-US" dirty="0"/>
          </a:p>
          <a:p>
            <a:r>
              <a:rPr lang="en-US" dirty="0" smtClean="0"/>
              <a:t>Better CDN/server selection</a:t>
            </a:r>
          </a:p>
          <a:p>
            <a:endParaRPr lang="en-US" dirty="0"/>
          </a:p>
          <a:p>
            <a:r>
              <a:rPr lang="en-US" dirty="0" smtClean="0"/>
              <a:t>More diverse bitrate encoding</a:t>
            </a:r>
          </a:p>
          <a:p>
            <a:endParaRPr lang="en-US" dirty="0"/>
          </a:p>
          <a:p>
            <a:r>
              <a:rPr lang="en-US" dirty="0" smtClean="0"/>
              <a:t>Coordination?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8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simple strategies may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Fixing a small number of problems can yield a lot of improvement</a:t>
            </a:r>
          </a:p>
          <a:p>
            <a:endParaRPr lang="en-US" dirty="0"/>
          </a:p>
          <a:p>
            <a:r>
              <a:rPr lang="en-US" dirty="0" smtClean="0"/>
              <a:t>Reactively identifying “problem clusters”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9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0853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plenty of room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within scope of “dirty-slate”</a:t>
            </a:r>
          </a:p>
          <a:p>
            <a:pPr lvl="1"/>
            <a:r>
              <a:rPr lang="en-US" dirty="0" smtClean="0"/>
              <a:t>i.e., don</a:t>
            </a:r>
            <a:r>
              <a:rPr lang="fr-FR" dirty="0" smtClean="0"/>
              <a:t>’</a:t>
            </a:r>
            <a:r>
              <a:rPr lang="en-US" dirty="0" smtClean="0"/>
              <a:t>t change HTTP/TCP/CDN</a:t>
            </a:r>
          </a:p>
          <a:p>
            <a:endParaRPr lang="en-US" dirty="0"/>
          </a:p>
          <a:p>
            <a:r>
              <a:rPr lang="en-US" dirty="0" smtClean="0"/>
              <a:t>Still deliver a lot better quality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69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Non-trivial #sessions have problems</a:t>
            </a:r>
            <a:endParaRPr lang="en-US" dirty="0"/>
          </a:p>
        </p:txBody>
      </p:sp>
      <p:pic>
        <p:nvPicPr>
          <p:cNvPr id="4" name="Picture 3" descr="value_buffe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1049866"/>
            <a:ext cx="7290816" cy="50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Check </a:t>
            </a:r>
            <a:r>
              <a:rPr lang="en-US" dirty="0"/>
              <a:t>out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www.cs.cmu.edu</a:t>
            </a:r>
            <a:r>
              <a:rPr lang="en-US" dirty="0" smtClean="0">
                <a:hlinkClick r:id="rId2"/>
              </a:rPr>
              <a:t>/~internet-video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34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Non-trivial #sessions have problems</a:t>
            </a:r>
            <a:endParaRPr lang="en-US" dirty="0"/>
          </a:p>
        </p:txBody>
      </p:sp>
      <p:pic>
        <p:nvPicPr>
          <p:cNvPr id="3" name="Picture 2" descr="value_bit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2" y="1286932"/>
            <a:ext cx="6942667" cy="48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trends are quite “consistent”</a:t>
            </a:r>
            <a:endParaRPr lang="en-US" dirty="0"/>
          </a:p>
        </p:txBody>
      </p:sp>
      <p:pic>
        <p:nvPicPr>
          <p:cNvPr id="4" name="Picture 3" descr="ProblemAllRatioOver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240365"/>
            <a:ext cx="9025467" cy="41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0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3592353">
            <a:off x="7299662" y="2420397"/>
            <a:ext cx="45719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678" y="3112450"/>
            <a:ext cx="1806307" cy="14670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Rounded Rectangle 8"/>
          <p:cNvSpPr/>
          <p:nvPr/>
        </p:nvSpPr>
        <p:spPr>
          <a:xfrm rot="13592353">
            <a:off x="6417589" y="3441016"/>
            <a:ext cx="45719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lum bright="-46000"/>
          </a:blip>
          <a:srcRect r="39361" b="5711"/>
          <a:stretch>
            <a:fillRect/>
          </a:stretch>
        </p:blipFill>
        <p:spPr bwMode="auto">
          <a:xfrm flipH="1">
            <a:off x="4970208" y="4116336"/>
            <a:ext cx="1151952" cy="134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Rounded Rectangle 10"/>
          <p:cNvSpPr/>
          <p:nvPr/>
        </p:nvSpPr>
        <p:spPr>
          <a:xfrm rot="3063608">
            <a:off x="1557879" y="5101107"/>
            <a:ext cx="1452876" cy="4571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1156066" flipH="1">
            <a:off x="1761374" y="3056608"/>
            <a:ext cx="45719" cy="101437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064369">
            <a:off x="1142520" y="1868930"/>
            <a:ext cx="45719" cy="10344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E1EB"/>
              </a:clrFrom>
              <a:clrTo>
                <a:srgbClr val="E1E1EB">
                  <a:alpha val="0"/>
                </a:srgbClr>
              </a:clrTo>
            </a:clrChange>
          </a:blip>
          <a:srcRect l="6058" t="11529" r="6849" b="14848"/>
          <a:stretch>
            <a:fillRect/>
          </a:stretch>
        </p:blipFill>
        <p:spPr bwMode="auto">
          <a:xfrm>
            <a:off x="1242896" y="2583051"/>
            <a:ext cx="1076098" cy="59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94" y="1523724"/>
            <a:ext cx="603122" cy="6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130263" y="1641578"/>
            <a:ext cx="157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Video Source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952" y="3106028"/>
            <a:ext cx="19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Encoders &amp; Video Servers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2753" y="4019458"/>
            <a:ext cx="143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CMS and Hosting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14" y="5848350"/>
            <a:ext cx="24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Content Delivery Networks (CDN)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grpSp>
        <p:nvGrpSpPr>
          <p:cNvPr id="20" name="Group 94"/>
          <p:cNvGrpSpPr/>
          <p:nvPr/>
        </p:nvGrpSpPr>
        <p:grpSpPr>
          <a:xfrm>
            <a:off x="791851" y="2912421"/>
            <a:ext cx="853534" cy="501687"/>
            <a:chOff x="3176833" y="2950589"/>
            <a:chExt cx="4817095" cy="321139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6833" y="2950589"/>
              <a:ext cx="4817095" cy="321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138367" y="5269584"/>
              <a:ext cx="537328" cy="2073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30652" y="5846190"/>
              <a:ext cx="537328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7717" y="3944092"/>
            <a:ext cx="602475" cy="8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Rounded Rectangle 24"/>
          <p:cNvSpPr/>
          <p:nvPr/>
        </p:nvSpPr>
        <p:spPr>
          <a:xfrm rot="15410550">
            <a:off x="4628485" y="4433889"/>
            <a:ext cx="45719" cy="1286611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7582836" flipH="1">
            <a:off x="3773984" y="6331010"/>
            <a:ext cx="6180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84"/>
          <p:cNvGrpSpPr/>
          <p:nvPr/>
        </p:nvGrpSpPr>
        <p:grpSpPr>
          <a:xfrm rot="16621060">
            <a:off x="2552092" y="4874602"/>
            <a:ext cx="1740983" cy="1371994"/>
            <a:chOff x="3491345" y="2923308"/>
            <a:chExt cx="1574801" cy="997528"/>
          </a:xfrm>
        </p:grpSpPr>
        <p:sp>
          <p:nvSpPr>
            <p:cNvPr id="28" name="Oval 27"/>
            <p:cNvSpPr/>
            <p:nvPr/>
          </p:nvSpPr>
          <p:spPr>
            <a:xfrm>
              <a:off x="3842327" y="33897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22437" y="2923308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30254" y="3417454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382" y="31726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91345" y="3602182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59381" y="38469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37314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83018" y="344978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9" idx="4"/>
              <a:endCxn id="28" idx="7"/>
            </p:cNvCxnSpPr>
            <p:nvPr/>
          </p:nvCxnSpPr>
          <p:spPr>
            <a:xfrm rot="5400000">
              <a:off x="3786958" y="3123522"/>
              <a:ext cx="403367" cy="15072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5"/>
              <a:endCxn id="30" idx="1"/>
            </p:cNvCxnSpPr>
            <p:nvPr/>
          </p:nvCxnSpPr>
          <p:spPr>
            <a:xfrm rot="16200000" flipH="1">
              <a:off x="3946961" y="3132807"/>
              <a:ext cx="441897" cy="14903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6"/>
              <a:endCxn id="31" idx="2"/>
            </p:cNvCxnSpPr>
            <p:nvPr/>
          </p:nvCxnSpPr>
          <p:spPr>
            <a:xfrm>
              <a:off x="4105565" y="2960254"/>
              <a:ext cx="461817" cy="2493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8" idx="2"/>
              <a:endCxn id="32" idx="7"/>
            </p:cNvCxnSpPr>
            <p:nvPr/>
          </p:nvCxnSpPr>
          <p:spPr>
            <a:xfrm rot="10800000" flipV="1">
              <a:off x="3562299" y="3426691"/>
              <a:ext cx="280028" cy="18631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  <a:endCxn id="33" idx="0"/>
            </p:cNvCxnSpPr>
            <p:nvPr/>
          </p:nvCxnSpPr>
          <p:spPr>
            <a:xfrm rot="5400000">
              <a:off x="3988477" y="3592993"/>
              <a:ext cx="366421" cy="1414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4" idx="0"/>
            </p:cNvCxnSpPr>
            <p:nvPr/>
          </p:nvCxnSpPr>
          <p:spPr>
            <a:xfrm rot="16200000" flipH="1">
              <a:off x="4368801" y="3486727"/>
              <a:ext cx="484909" cy="461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2"/>
              <a:endCxn id="31" idx="5"/>
            </p:cNvCxnSpPr>
            <p:nvPr/>
          </p:nvCxnSpPr>
          <p:spPr>
            <a:xfrm rot="10800000">
              <a:off x="4638336" y="3235761"/>
              <a:ext cx="344682" cy="250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3"/>
              <a:endCxn id="30" idx="6"/>
            </p:cNvCxnSpPr>
            <p:nvPr/>
          </p:nvCxnSpPr>
          <p:spPr>
            <a:xfrm rot="5400000">
              <a:off x="4337150" y="3211993"/>
              <a:ext cx="218639" cy="2661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0" idx="2"/>
              <a:endCxn id="28" idx="6"/>
            </p:cNvCxnSpPr>
            <p:nvPr/>
          </p:nvCxnSpPr>
          <p:spPr>
            <a:xfrm rot="10800000">
              <a:off x="3925456" y="3426692"/>
              <a:ext cx="304799" cy="2770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5"/>
              <a:endCxn id="33" idx="1"/>
            </p:cNvCxnSpPr>
            <p:nvPr/>
          </p:nvCxnSpPr>
          <p:spPr>
            <a:xfrm rot="16200000" flipH="1">
              <a:off x="3789943" y="3576153"/>
              <a:ext cx="404951" cy="1582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5"/>
              <a:endCxn id="34" idx="1"/>
            </p:cNvCxnSpPr>
            <p:nvPr/>
          </p:nvCxnSpPr>
          <p:spPr>
            <a:xfrm rot="16200000" flipH="1">
              <a:off x="4311797" y="3469935"/>
              <a:ext cx="261788" cy="282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0" idx="6"/>
              <a:endCxn id="35" idx="2"/>
            </p:cNvCxnSpPr>
            <p:nvPr/>
          </p:nvCxnSpPr>
          <p:spPr>
            <a:xfrm>
              <a:off x="4313382" y="3454400"/>
              <a:ext cx="669636" cy="3232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3"/>
              <a:endCxn id="32" idx="7"/>
            </p:cNvCxnSpPr>
            <p:nvPr/>
          </p:nvCxnSpPr>
          <p:spPr>
            <a:xfrm rot="5400000">
              <a:off x="3836125" y="3206699"/>
              <a:ext cx="132479" cy="68012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 rot="17582836" flipH="1">
            <a:off x="4211516" y="5732614"/>
            <a:ext cx="6180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0371" y="6454038"/>
            <a:ext cx="536034" cy="3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0578" y="5908784"/>
            <a:ext cx="536034" cy="3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10" cstate="print"/>
          <a:srcRect l="15604" t="17857" r="17227" b="18829"/>
          <a:stretch>
            <a:fillRect/>
          </a:stretch>
        </p:blipFill>
        <p:spPr bwMode="auto">
          <a:xfrm>
            <a:off x="7621756" y="2038168"/>
            <a:ext cx="1319044" cy="9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3" name="TextBox 52"/>
          <p:cNvSpPr txBox="1"/>
          <p:nvPr/>
        </p:nvSpPr>
        <p:spPr>
          <a:xfrm>
            <a:off x="3753104" y="3521146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ISP &amp; Home Net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55226" y="1285022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Screen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844" y="4771043"/>
            <a:ext cx="592515" cy="592515"/>
          </a:xfrm>
          <a:prstGeom prst="rect">
            <a:avLst/>
          </a:prstGeom>
          <a:effectLst>
            <a:glow rad="165100">
              <a:schemeClr val="accent2">
                <a:alpha val="75000"/>
              </a:schemeClr>
            </a:glo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746" y="5501427"/>
            <a:ext cx="481692" cy="538619"/>
          </a:xfrm>
          <a:prstGeom prst="rect">
            <a:avLst/>
          </a:prstGeom>
          <a:effectLst>
            <a:glow rad="165100">
              <a:schemeClr val="accent1">
                <a:alpha val="75000"/>
              </a:schemeClr>
            </a:glo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4969" y="4806133"/>
            <a:ext cx="561390" cy="6315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46728" y="4771043"/>
            <a:ext cx="531699" cy="4951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6257" y="5289445"/>
            <a:ext cx="810470" cy="81047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532037" y="2564411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Video Player 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728" y="5366069"/>
            <a:ext cx="715213" cy="4971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6727" y="6044392"/>
            <a:ext cx="534228" cy="33669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4733" y="6093493"/>
            <a:ext cx="431626" cy="57519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4677" y="6322830"/>
            <a:ext cx="1044996" cy="2624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ecosystem is quite complex!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3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3592353">
            <a:off x="7299662" y="2420397"/>
            <a:ext cx="45719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678" y="3112450"/>
            <a:ext cx="1806307" cy="14670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Rounded Rectangle 8"/>
          <p:cNvSpPr/>
          <p:nvPr/>
        </p:nvSpPr>
        <p:spPr>
          <a:xfrm rot="13592353">
            <a:off x="6417589" y="3441016"/>
            <a:ext cx="45719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lum bright="-46000"/>
          </a:blip>
          <a:srcRect r="39361" b="5711"/>
          <a:stretch>
            <a:fillRect/>
          </a:stretch>
        </p:blipFill>
        <p:spPr bwMode="auto">
          <a:xfrm flipH="1">
            <a:off x="4970208" y="4116336"/>
            <a:ext cx="1151952" cy="134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Rounded Rectangle 10"/>
          <p:cNvSpPr/>
          <p:nvPr/>
        </p:nvSpPr>
        <p:spPr>
          <a:xfrm rot="3063608">
            <a:off x="1557879" y="5101107"/>
            <a:ext cx="1452876" cy="4571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1156066" flipH="1">
            <a:off x="1761374" y="3056608"/>
            <a:ext cx="45719" cy="101437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064369">
            <a:off x="1142520" y="1868930"/>
            <a:ext cx="45719" cy="10344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E1EB"/>
              </a:clrFrom>
              <a:clrTo>
                <a:srgbClr val="E1E1EB">
                  <a:alpha val="0"/>
                </a:srgbClr>
              </a:clrTo>
            </a:clrChange>
          </a:blip>
          <a:srcRect l="6058" t="11529" r="6849" b="14848"/>
          <a:stretch>
            <a:fillRect/>
          </a:stretch>
        </p:blipFill>
        <p:spPr bwMode="auto">
          <a:xfrm>
            <a:off x="1242896" y="2583051"/>
            <a:ext cx="1076098" cy="59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94" y="1523724"/>
            <a:ext cx="603122" cy="6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130263" y="1641578"/>
            <a:ext cx="157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Video Source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952" y="3106028"/>
            <a:ext cx="19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Encoders &amp; Video Servers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486" y="4053324"/>
            <a:ext cx="143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CMS and Hosting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14" y="5848350"/>
            <a:ext cx="24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Content Delivery Networks (CDN)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grpSp>
        <p:nvGrpSpPr>
          <p:cNvPr id="20" name="Group 94"/>
          <p:cNvGrpSpPr/>
          <p:nvPr/>
        </p:nvGrpSpPr>
        <p:grpSpPr>
          <a:xfrm>
            <a:off x="791851" y="2912421"/>
            <a:ext cx="853534" cy="501687"/>
            <a:chOff x="3176833" y="2950589"/>
            <a:chExt cx="4817095" cy="321139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6833" y="2950589"/>
              <a:ext cx="4817095" cy="321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138367" y="5269584"/>
              <a:ext cx="537328" cy="2073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30652" y="5846190"/>
              <a:ext cx="537328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7717" y="3944092"/>
            <a:ext cx="602475" cy="8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Rounded Rectangle 24"/>
          <p:cNvSpPr/>
          <p:nvPr/>
        </p:nvSpPr>
        <p:spPr>
          <a:xfrm rot="15410550">
            <a:off x="4628485" y="4433889"/>
            <a:ext cx="45719" cy="1286611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7582836" flipH="1">
            <a:off x="3773984" y="6331010"/>
            <a:ext cx="6180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84"/>
          <p:cNvGrpSpPr/>
          <p:nvPr/>
        </p:nvGrpSpPr>
        <p:grpSpPr>
          <a:xfrm rot="16621060">
            <a:off x="2552092" y="4874602"/>
            <a:ext cx="1740983" cy="1371994"/>
            <a:chOff x="3491345" y="2923308"/>
            <a:chExt cx="1574801" cy="997528"/>
          </a:xfrm>
        </p:grpSpPr>
        <p:sp>
          <p:nvSpPr>
            <p:cNvPr id="28" name="Oval 27"/>
            <p:cNvSpPr/>
            <p:nvPr/>
          </p:nvSpPr>
          <p:spPr>
            <a:xfrm>
              <a:off x="3842327" y="33897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22437" y="2923308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30254" y="3417454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382" y="31726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91345" y="3602182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59381" y="38469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37314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83018" y="344978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9" idx="4"/>
              <a:endCxn id="28" idx="7"/>
            </p:cNvCxnSpPr>
            <p:nvPr/>
          </p:nvCxnSpPr>
          <p:spPr>
            <a:xfrm rot="5400000">
              <a:off x="3786958" y="3123522"/>
              <a:ext cx="403367" cy="15072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5"/>
              <a:endCxn id="30" idx="1"/>
            </p:cNvCxnSpPr>
            <p:nvPr/>
          </p:nvCxnSpPr>
          <p:spPr>
            <a:xfrm rot="16200000" flipH="1">
              <a:off x="3946961" y="3132807"/>
              <a:ext cx="441897" cy="14903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6"/>
              <a:endCxn id="31" idx="2"/>
            </p:cNvCxnSpPr>
            <p:nvPr/>
          </p:nvCxnSpPr>
          <p:spPr>
            <a:xfrm>
              <a:off x="4105565" y="2960254"/>
              <a:ext cx="461817" cy="2493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8" idx="2"/>
              <a:endCxn id="32" idx="7"/>
            </p:cNvCxnSpPr>
            <p:nvPr/>
          </p:nvCxnSpPr>
          <p:spPr>
            <a:xfrm rot="10800000" flipV="1">
              <a:off x="3562299" y="3426691"/>
              <a:ext cx="280028" cy="18631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  <a:endCxn id="33" idx="0"/>
            </p:cNvCxnSpPr>
            <p:nvPr/>
          </p:nvCxnSpPr>
          <p:spPr>
            <a:xfrm rot="5400000">
              <a:off x="3988477" y="3592993"/>
              <a:ext cx="366421" cy="1414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4" idx="0"/>
            </p:cNvCxnSpPr>
            <p:nvPr/>
          </p:nvCxnSpPr>
          <p:spPr>
            <a:xfrm rot="16200000" flipH="1">
              <a:off x="4368801" y="3486727"/>
              <a:ext cx="484909" cy="461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2"/>
              <a:endCxn id="31" idx="5"/>
            </p:cNvCxnSpPr>
            <p:nvPr/>
          </p:nvCxnSpPr>
          <p:spPr>
            <a:xfrm rot="10800000">
              <a:off x="4638336" y="3235761"/>
              <a:ext cx="344682" cy="250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3"/>
              <a:endCxn id="30" idx="6"/>
            </p:cNvCxnSpPr>
            <p:nvPr/>
          </p:nvCxnSpPr>
          <p:spPr>
            <a:xfrm rot="5400000">
              <a:off x="4337150" y="3211993"/>
              <a:ext cx="218639" cy="2661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0" idx="2"/>
              <a:endCxn id="28" idx="6"/>
            </p:cNvCxnSpPr>
            <p:nvPr/>
          </p:nvCxnSpPr>
          <p:spPr>
            <a:xfrm rot="10800000">
              <a:off x="3925456" y="3426692"/>
              <a:ext cx="304799" cy="2770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5"/>
              <a:endCxn id="33" idx="1"/>
            </p:cNvCxnSpPr>
            <p:nvPr/>
          </p:nvCxnSpPr>
          <p:spPr>
            <a:xfrm rot="16200000" flipH="1">
              <a:off x="3789943" y="3576153"/>
              <a:ext cx="404951" cy="1582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5"/>
              <a:endCxn id="34" idx="1"/>
            </p:cNvCxnSpPr>
            <p:nvPr/>
          </p:nvCxnSpPr>
          <p:spPr>
            <a:xfrm rot="16200000" flipH="1">
              <a:off x="4311797" y="3469935"/>
              <a:ext cx="261788" cy="282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0" idx="6"/>
              <a:endCxn id="35" idx="2"/>
            </p:cNvCxnSpPr>
            <p:nvPr/>
          </p:nvCxnSpPr>
          <p:spPr>
            <a:xfrm>
              <a:off x="4313382" y="3454400"/>
              <a:ext cx="669636" cy="3232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3"/>
              <a:endCxn id="32" idx="7"/>
            </p:cNvCxnSpPr>
            <p:nvPr/>
          </p:nvCxnSpPr>
          <p:spPr>
            <a:xfrm rot="5400000">
              <a:off x="3836125" y="3206699"/>
              <a:ext cx="132479" cy="68012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 rot="17582836" flipH="1">
            <a:off x="4211516" y="5732614"/>
            <a:ext cx="6180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0371" y="6454038"/>
            <a:ext cx="536034" cy="3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0578" y="5908784"/>
            <a:ext cx="536034" cy="3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10" cstate="print"/>
          <a:srcRect l="15604" t="17857" r="17227" b="18829"/>
          <a:stretch>
            <a:fillRect/>
          </a:stretch>
        </p:blipFill>
        <p:spPr bwMode="auto">
          <a:xfrm>
            <a:off x="7621756" y="2038168"/>
            <a:ext cx="1319044" cy="9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3" name="TextBox 52"/>
          <p:cNvSpPr txBox="1"/>
          <p:nvPr/>
        </p:nvSpPr>
        <p:spPr>
          <a:xfrm>
            <a:off x="3753104" y="3521146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ISP &amp; Home Net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55226" y="1285022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Screen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844" y="4771043"/>
            <a:ext cx="592515" cy="592515"/>
          </a:xfrm>
          <a:prstGeom prst="rect">
            <a:avLst/>
          </a:prstGeom>
          <a:effectLst>
            <a:glow rad="165100">
              <a:schemeClr val="accent2">
                <a:alpha val="75000"/>
              </a:schemeClr>
            </a:glo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746" y="5501427"/>
            <a:ext cx="481692" cy="538619"/>
          </a:xfrm>
          <a:prstGeom prst="rect">
            <a:avLst/>
          </a:prstGeom>
          <a:effectLst>
            <a:glow rad="165100">
              <a:schemeClr val="accent1">
                <a:alpha val="75000"/>
              </a:schemeClr>
            </a:glo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4969" y="4806133"/>
            <a:ext cx="561390" cy="6315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46728" y="4771043"/>
            <a:ext cx="531699" cy="4951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6257" y="5289445"/>
            <a:ext cx="810470" cy="81047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532037" y="2564411"/>
            <a:ext cx="24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+mj-lt"/>
              </a:rPr>
              <a:t>Video Player </a:t>
            </a:r>
            <a:endParaRPr lang="en-US" sz="24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728" y="5366069"/>
            <a:ext cx="715213" cy="4971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6727" y="6044392"/>
            <a:ext cx="534228" cy="33669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4733" y="6093493"/>
            <a:ext cx="431626" cy="57519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4677" y="6322830"/>
            <a:ext cx="1044996" cy="262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7866" cy="914400"/>
          </a:xfrm>
        </p:spPr>
        <p:txBody>
          <a:bodyPr>
            <a:normAutofit/>
          </a:bodyPr>
          <a:lstStyle/>
          <a:p>
            <a:r>
              <a:rPr lang="en-US" dirty="0"/>
              <a:t>Quality problems can occur everywhere!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8667"/>
            <a:ext cx="1947333" cy="9313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727200" y="2963333"/>
            <a:ext cx="1947333" cy="118533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3200" y="5791200"/>
            <a:ext cx="2235200" cy="9313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725334" y="3251200"/>
            <a:ext cx="2252133" cy="9313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419601" y="2353733"/>
            <a:ext cx="2252133" cy="9313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8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Shedding light 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5160963"/>
          </a:xfrm>
        </p:spPr>
        <p:txBody>
          <a:bodyPr/>
          <a:lstStyle/>
          <a:p>
            <a:r>
              <a:rPr lang="en-US" dirty="0" smtClean="0"/>
              <a:t>Longitudinal analysis of “problem sessions”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Look at key session attributes: </a:t>
            </a:r>
            <a:br>
              <a:rPr lang="en-US" dirty="0" smtClean="0"/>
            </a:br>
            <a:r>
              <a:rPr lang="en-US" dirty="0" smtClean="0"/>
              <a:t>AS, CDN, Provider, Player, </a:t>
            </a:r>
            <a:r>
              <a:rPr lang="en-US" dirty="0" err="1" smtClean="0"/>
              <a:t>Browser,ConnectionType</a:t>
            </a:r>
            <a:r>
              <a:rPr lang="en-US" dirty="0" smtClean="0"/>
              <a:t>, Genre </a:t>
            </a:r>
          </a:p>
          <a:p>
            <a:endParaRPr lang="en-US" dirty="0"/>
          </a:p>
          <a:p>
            <a:r>
              <a:rPr lang="en-US" dirty="0"/>
              <a:t>Intuitive “clustering” idea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5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|4.2|1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4|6.1|4.5|7.3|16.7|6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36.4|1.6|33.8|0.9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43.5|7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27.9|20.5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HuiTemplate.potx</Template>
  <TotalTime>9677</TotalTime>
  <Words>2067</Words>
  <Application>Microsoft Macintosh PowerPoint</Application>
  <PresentationFormat>On-screen Show (4:3)</PresentationFormat>
  <Paragraphs>394</Paragraphs>
  <Slides>40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3_Office Theme</vt:lpstr>
      <vt:lpstr>PowerPoint Presentation</vt:lpstr>
      <vt:lpstr>Recap: Main Quality Metrics</vt:lpstr>
      <vt:lpstr>Outline</vt:lpstr>
      <vt:lpstr>Non-trivial #sessions have problems</vt:lpstr>
      <vt:lpstr>Non-trivial #sessions have problems</vt:lpstr>
      <vt:lpstr>Problem trends are quite “consistent”</vt:lpstr>
      <vt:lpstr>Video ecosystem is quite complex!</vt:lpstr>
      <vt:lpstr>Quality problems can occur everywhere!</vt:lpstr>
      <vt:lpstr>Shedding light on structure</vt:lpstr>
      <vt:lpstr>Many problems are “persistent”</vt:lpstr>
      <vt:lpstr>Breakdown of causes: Buffering</vt:lpstr>
      <vt:lpstr>Breakdown of causes: JoinTime</vt:lpstr>
      <vt:lpstr>How can we improve the quality?</vt:lpstr>
      <vt:lpstr>Bitrate adaptation</vt:lpstr>
      <vt:lpstr>Recap: HTTP Adaptive streaming</vt:lpstr>
      <vt:lpstr>Abstract Player Model</vt:lpstr>
      <vt:lpstr>Three Metrics of Goodness</vt:lpstr>
      <vt:lpstr>Real World: SmoothStreaming</vt:lpstr>
      <vt:lpstr>Other adaptive players are no better</vt:lpstr>
      <vt:lpstr>What makes this problem hard?</vt:lpstr>
      <vt:lpstr>Bias due to chunk scheduling</vt:lpstr>
      <vt:lpstr>Bias due to bitrate selection</vt:lpstr>
      <vt:lpstr>Design space to fix player issues</vt:lpstr>
      <vt:lpstr>What layer in the stack?</vt:lpstr>
      <vt:lpstr>Where in the network?</vt:lpstr>
      <vt:lpstr>CDN/Server Selection</vt:lpstr>
      <vt:lpstr>CDN Performance varies in “Space” </vt:lpstr>
      <vt:lpstr>CDN Performance Varies in Time</vt:lpstr>
      <vt:lpstr>Potential Improvement  via CDN Switching/Multihominh</vt:lpstr>
      <vt:lpstr>Potential Improvement Example</vt:lpstr>
      <vt:lpstr>Case study for potential gains</vt:lpstr>
      <vt:lpstr>How can we improve the quality?</vt:lpstr>
      <vt:lpstr>Case for Global views?</vt:lpstr>
      <vt:lpstr>Vision of Video Control Plane</vt:lpstr>
      <vt:lpstr>Open issues in realization</vt:lpstr>
      <vt:lpstr>Lessons/Takeaways</vt:lpstr>
      <vt:lpstr>Need a multi-pronged approach</vt:lpstr>
      <vt:lpstr>Even simple strategies may work!</vt:lpstr>
      <vt:lpstr>There is plenty of room for improvement</vt:lpstr>
      <vt:lpstr>Useful references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network monitoring</dc:title>
  <dc:creator>Vyas Sekar</dc:creator>
  <cp:lastModifiedBy>Vyas Sekar</cp:lastModifiedBy>
  <cp:revision>1947</cp:revision>
  <cp:lastPrinted>2010-02-25T16:53:11Z</cp:lastPrinted>
  <dcterms:created xsi:type="dcterms:W3CDTF">2010-10-19T22:47:29Z</dcterms:created>
  <dcterms:modified xsi:type="dcterms:W3CDTF">2013-09-02T21:08:52Z</dcterms:modified>
</cp:coreProperties>
</file>