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39"/>
  </p:notesMasterIdLst>
  <p:handoutMasterIdLst>
    <p:handoutMasterId r:id="rId40"/>
  </p:handoutMasterIdLst>
  <p:sldIdLst>
    <p:sldId id="350" r:id="rId2"/>
    <p:sldId id="352" r:id="rId3"/>
    <p:sldId id="362" r:id="rId4"/>
    <p:sldId id="353" r:id="rId5"/>
    <p:sldId id="354" r:id="rId6"/>
    <p:sldId id="407" r:id="rId7"/>
    <p:sldId id="408" r:id="rId8"/>
    <p:sldId id="355" r:id="rId9"/>
    <p:sldId id="356" r:id="rId10"/>
    <p:sldId id="398" r:id="rId11"/>
    <p:sldId id="409" r:id="rId12"/>
    <p:sldId id="358" r:id="rId13"/>
    <p:sldId id="379" r:id="rId14"/>
    <p:sldId id="365" r:id="rId15"/>
    <p:sldId id="401" r:id="rId16"/>
    <p:sldId id="410" r:id="rId17"/>
    <p:sldId id="380" r:id="rId18"/>
    <p:sldId id="411" r:id="rId19"/>
    <p:sldId id="367" r:id="rId20"/>
    <p:sldId id="402" r:id="rId21"/>
    <p:sldId id="381" r:id="rId22"/>
    <p:sldId id="368" r:id="rId23"/>
    <p:sldId id="369" r:id="rId24"/>
    <p:sldId id="403" r:id="rId25"/>
    <p:sldId id="363" r:id="rId26"/>
    <p:sldId id="364" r:id="rId27"/>
    <p:sldId id="399" r:id="rId28"/>
    <p:sldId id="400" r:id="rId29"/>
    <p:sldId id="384" r:id="rId30"/>
    <p:sldId id="386" r:id="rId31"/>
    <p:sldId id="390" r:id="rId32"/>
    <p:sldId id="393" r:id="rId33"/>
    <p:sldId id="412" r:id="rId34"/>
    <p:sldId id="371" r:id="rId35"/>
    <p:sldId id="413" r:id="rId36"/>
    <p:sldId id="415" r:id="rId37"/>
    <p:sldId id="41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000080"/>
    <a:srgbClr val="CCFFFF"/>
    <a:srgbClr val="FF9900"/>
    <a:srgbClr val="993366"/>
    <a:srgbClr val="99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9" autoAdjust="0"/>
    <p:restoredTop sz="79493" autoAdjust="0"/>
  </p:normalViewPr>
  <p:slideViewPr>
    <p:cSldViewPr snapToGrid="0">
      <p:cViewPr>
        <p:scale>
          <a:sx n="75" d="100"/>
          <a:sy n="75" d="100"/>
        </p:scale>
        <p:origin x="-2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BC9A6-382C-455E-A89A-6353A586C498}" type="datetimeFigureOut">
              <a:rPr lang="en-US" smtClean="0"/>
              <a:pPr/>
              <a:t>9/2/13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BE210-5875-4888-B98E-FEA0D17E1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3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CE14-6B5A-4FEC-B750-739D1A280337}" type="datetimeFigureOut">
              <a:rPr lang="en-US" smtClean="0"/>
              <a:pPr/>
              <a:t>9/2/13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7774-3418-42A7-B329-0AAD74AF8E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81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8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questions do we want to ask here ..  And what are the right kinds of data</a:t>
            </a:r>
            <a:r>
              <a:rPr lang="en-US" baseline="0" dirty="0" smtClean="0"/>
              <a:t>/statistical tools we need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quick definition plus explanation .. Why </a:t>
            </a:r>
            <a:r>
              <a:rPr lang="en-US" dirty="0" err="1" smtClean="0"/>
              <a:t>kendall</a:t>
            </a:r>
            <a:r>
              <a:rPr lang="en-US" dirty="0" smtClean="0"/>
              <a:t> why not </a:t>
            </a:r>
            <a:r>
              <a:rPr lang="en-US" dirty="0" err="1" smtClean="0"/>
              <a:t>pearson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5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E9D9F-5734-1448-A617-7B4F84726D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</a:t>
            </a:r>
            <a:r>
              <a:rPr lang="en-US" baseline="0" dirty="0" smtClean="0"/>
              <a:t> about adapting the technique from social and medical sciences.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control over who gets treatment.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1854: John Snow: water contaminants -&gt; cholera (natural </a:t>
            </a:r>
            <a:r>
              <a:rPr lang="en-US" baseline="0" dirty="0" err="1" smtClean="0"/>
              <a:t>experiement</a:t>
            </a:r>
            <a:r>
              <a:rPr lang="en-US" baseline="0" dirty="0" smtClean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1992: </a:t>
            </a:r>
            <a:r>
              <a:rPr lang="en-US" baseline="0" dirty="0" err="1" smtClean="0"/>
              <a:t>Kreuger</a:t>
            </a:r>
            <a:r>
              <a:rPr lang="en-US" baseline="0" dirty="0" smtClean="0"/>
              <a:t> Schooling -&gt; Salary. Every year of schooling is 12-18% extra 298 twins.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Campbell &amp; Stanley 1963</a:t>
            </a:r>
          </a:p>
          <a:p>
            <a:r>
              <a:rPr lang="en-US" dirty="0" smtClean="0"/>
              <a:t>Must know which</a:t>
            </a:r>
            <a:r>
              <a:rPr lang="en-US" baseline="0" dirty="0" smtClean="0"/>
              <a:t> are the confounding variables.</a:t>
            </a:r>
          </a:p>
          <a:p>
            <a:r>
              <a:rPr lang="en-US" dirty="0" smtClean="0"/>
              <a:t>Contrast</a:t>
            </a:r>
            <a:r>
              <a:rPr lang="en-US" baseline="0" dirty="0" smtClean="0"/>
              <a:t> with users studies or surveys that only have 100s or 1000s.</a:t>
            </a:r>
          </a:p>
          <a:p>
            <a:endParaRPr lang="en-US" dirty="0" smtClean="0"/>
          </a:p>
          <a:p>
            <a:r>
              <a:rPr lang="en-US" dirty="0" smtClean="0"/>
              <a:t>Also say this technique is of independent interest applicable for other areas</a:t>
            </a:r>
            <a:r>
              <a:rPr lang="en-US" baseline="0" dirty="0" smtClean="0"/>
              <a:t> of network measurement.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E9D9F-5734-1448-A617-7B4F84726D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E9D9F-5734-1448-A617-7B4F84726D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findings from earlier are not just incidental there does seem to be a causation</a:t>
            </a:r>
            <a:r>
              <a:rPr lang="en-US" baseline="0" dirty="0" smtClean="0"/>
              <a:t> effect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rate of switching and engagement – threshold effect</a:t>
            </a:r>
          </a:p>
          <a:p>
            <a:r>
              <a:rPr lang="en-US" baseline="0" dirty="0" smtClean="0"/>
              <a:t>Measurement study by </a:t>
            </a:r>
            <a:r>
              <a:rPr lang="en-US" baseline="0" dirty="0" err="1" smtClean="0"/>
              <a:t>Dobrian</a:t>
            </a:r>
            <a:r>
              <a:rPr lang="en-US" baseline="0" dirty="0" smtClean="0"/>
              <a:t> et al. in </a:t>
            </a:r>
            <a:r>
              <a:rPr lang="en-US" baseline="0" dirty="0" err="1" smtClean="0"/>
              <a:t>Sigcomm</a:t>
            </a:r>
            <a:r>
              <a:rPr lang="en-US" baseline="0" dirty="0" smtClean="0"/>
              <a:t> 2011 show many of these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6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might be several other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should</a:t>
            </a:r>
            <a:r>
              <a:rPr lang="en-US" baseline="0" dirty="0" smtClean="0"/>
              <a:t> we care about engagement in </a:t>
            </a:r>
            <a:r>
              <a:rPr lang="en-US" baseline="0" dirty="0" err="1" smtClean="0"/>
              <a:t>generall</a:t>
            </a:r>
            <a:r>
              <a:rPr lang="en-US" baseline="0" dirty="0" smtClean="0"/>
              <a:t> – we can go back to </a:t>
            </a:r>
            <a:r>
              <a:rPr lang="en-US" baseline="0" dirty="0" err="1" smtClean="0"/>
              <a:t>gherb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simon’s</a:t>
            </a:r>
            <a:r>
              <a:rPr lang="en-US" baseline="0" dirty="0" smtClean="0"/>
              <a:t> theory of attention economics .. The </a:t>
            </a:r>
            <a:r>
              <a:rPr lang="en-US" baseline="0" dirty="0" err="1" smtClean="0"/>
              <a:t>diminisgh</a:t>
            </a:r>
            <a:r>
              <a:rPr lang="en-US" baseline="0" dirty="0" smtClean="0"/>
              <a:t> cost of </a:t>
            </a:r>
            <a:r>
              <a:rPr lang="en-US" baseline="0" dirty="0" err="1" smtClean="0"/>
              <a:t>contentn</a:t>
            </a:r>
            <a:r>
              <a:rPr lang="en-US" baseline="0" dirty="0" smtClean="0"/>
              <a:t> creation and dissemination is increasing the onus on content providers to make users are engaged .. </a:t>
            </a:r>
            <a:r>
              <a:rPr lang="en-US" baseline="0" dirty="0" err="1" smtClean="0"/>
              <a:t>Otehrwise</a:t>
            </a:r>
            <a:r>
              <a:rPr lang="en-US" baseline="0" dirty="0" smtClean="0"/>
              <a:t> users attention span is pretty short.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05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baseline="0" dirty="0" smtClean="0"/>
              <a:t>Video providers have a subscription-based, ad-based, or play-per-view based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09F6-2038-456A-9430-D3278C72B9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5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natural question is what</a:t>
            </a:r>
            <a:r>
              <a:rPr lang="en-US" baseline="0" dirty="0" smtClean="0"/>
              <a:t> factors impact engagement .. The obvious answer from a </a:t>
            </a:r>
            <a:r>
              <a:rPr lang="en-US" baseline="0" dirty="0" err="1" smtClean="0"/>
              <a:t>psychogological</a:t>
            </a:r>
            <a:r>
              <a:rPr lang="en-US" baseline="0" dirty="0" smtClean="0"/>
              <a:t> point of view is the users personal taste preferences and the </a:t>
            </a:r>
          </a:p>
          <a:p>
            <a:r>
              <a:rPr lang="en-US" baseline="0" dirty="0" smtClean="0"/>
              <a:t>Value of the content itself – some movies are obviously boring others might be more engaging ..  For instance one of the largest live </a:t>
            </a:r>
            <a:r>
              <a:rPr lang="en-US" baseline="0" dirty="0" err="1" smtClean="0"/>
              <a:t>broadcass</a:t>
            </a:r>
            <a:r>
              <a:rPr lang="en-US" baseline="0" dirty="0" smtClean="0"/>
              <a:t> was the moon landing even though video was pretty fuzzy .. Showing he value of content.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908934-4410-8E4C-A605-82EFD2330F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focus in this section is on a slightly</a:t>
            </a:r>
            <a:r>
              <a:rPr lang="en-US" baseline="0" dirty="0" smtClean="0"/>
              <a:t> different question – content is obviously important but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not something we can objectively predict, at least not yet. Our focus is on what we as a net/sys community can help – how does quality impact engagement - -what are the </a:t>
            </a:r>
            <a:r>
              <a:rPr lang="en-US" baseline="0" dirty="0" err="1" smtClean="0"/>
              <a:t>cticial</a:t>
            </a:r>
            <a:r>
              <a:rPr lang="en-US" baseline="0" dirty="0" smtClean="0"/>
              <a:t> metrics?  How much does optimizing a metric help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7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9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–</a:t>
            </a:r>
            <a:r>
              <a:rPr lang="en-US" baseline="0" dirty="0" smtClean="0"/>
              <a:t> PAUSE TAKEAWAY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2033-7176-3E41-8D9F-F3BE988AE3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quality</a:t>
            </a:r>
            <a:r>
              <a:rPr lang="en-US" baseline="0" dirty="0" smtClean="0"/>
              <a:t> metrics let us look at the life of a video player as it goes through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1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questions do we want to ask here ..  And what are the right kinds of data</a:t>
            </a:r>
            <a:r>
              <a:rPr lang="en-US" baseline="0" dirty="0" smtClean="0"/>
              <a:t>/statistical tools we need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67774-3418-42A7-B329-0AAD74AF8E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9117" y="6619302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white"/>
                </a:solidFill>
                <a:latin typeface="Arial" pitchFamily="-111" charset="0"/>
                <a:ea typeface="ＭＳ Ｐゴシック" pitchFamily="-111" charset="-128"/>
              </a:rPr>
              <a:t>- Conviva Confidential - </a:t>
            </a:r>
            <a:endParaRPr lang="en-US" sz="1050" dirty="0">
              <a:solidFill>
                <a:prstClr val="white"/>
              </a:solidFill>
              <a:latin typeface="Arial" pitchFamily="-111" charset="0"/>
              <a:ea typeface="ＭＳ Ｐゴシック" pitchFamily="-111" charset="-128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ctrTitle"/>
          </p:nvPr>
        </p:nvSpPr>
        <p:spPr>
          <a:xfrm>
            <a:off x="1492251" y="1958975"/>
            <a:ext cx="6544592" cy="1470025"/>
          </a:xfrm>
        </p:spPr>
        <p:txBody>
          <a:bodyPr/>
          <a:lstStyle>
            <a:lvl1pPr algn="l">
              <a:defRPr smtClean="0">
                <a:solidFill>
                  <a:srgbClr val="97C3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type="subTitle" idx="1"/>
          </p:nvPr>
        </p:nvSpPr>
        <p:spPr>
          <a:xfrm>
            <a:off x="1492250" y="3429000"/>
            <a:ext cx="6548973" cy="17526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 -15; 3-6-02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Ramesh Sitaraman, ramesh@cs.umass.edu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0" y="1287039"/>
            <a:ext cx="719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401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ith single lev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 i="0"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0472"/>
            <a:ext cx="8686800" cy="5138928"/>
          </a:xfrm>
        </p:spPr>
        <p:txBody>
          <a:bodyPr/>
          <a:lstStyle>
            <a:lvl1pPr marL="457200" indent="-457200">
              <a:defRPr lang="en-US" sz="2800" b="0" kern="1200" baseline="0" dirty="0" smtClean="0">
                <a:solidFill>
                  <a:srgbClr val="666666"/>
                </a:solidFill>
                <a:latin typeface="Helvetica Neue"/>
                <a:ea typeface="+mn-ea"/>
                <a:cs typeface="+mn-cs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1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984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 -15; 3-6-02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Ramesh Sitaraman, ramesh@cs.umass.edu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/>
          <a:lstStyle/>
          <a:p>
            <a:fld id="{1A43DED2-990F-4848-AEFB-BDF149713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000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6889"/>
            <a:ext cx="8229600" cy="8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307" y="1600200"/>
            <a:ext cx="8234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1" i="0" kern="1200">
          <a:solidFill>
            <a:srgbClr val="000090"/>
          </a:solidFill>
          <a:effectLst/>
          <a:latin typeface="Helvetica Neue"/>
          <a:ea typeface="ＭＳ Ｐゴシック" pitchFamily="-107" charset="-128"/>
          <a:cs typeface="Helvetica Neue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SzPct val="100000"/>
        <a:buFont typeface="Wingdings" charset="2"/>
        <a:buChar char="v"/>
        <a:defRPr sz="28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C63F"/>
        </a:buClr>
        <a:buSzPct val="80000"/>
        <a:buFont typeface="Wingdings" charset="2"/>
        <a:buChar char="v"/>
        <a:defRPr sz="2400" b="0" i="0" kern="1200">
          <a:solidFill>
            <a:srgbClr val="6D6D6D"/>
          </a:solidFill>
          <a:effectLst/>
          <a:latin typeface="Helvetica Neue Light"/>
          <a:ea typeface="ＭＳ Ｐゴシック" pitchFamily="-107" charset="-128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cmu.edu/~internet-vide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733" y="524934"/>
            <a:ext cx="8508999" cy="26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How does video quality </a:t>
            </a:r>
            <a:br>
              <a:rPr lang="en-US" dirty="0" smtClean="0"/>
            </a:br>
            <a:r>
              <a:rPr lang="en-US" dirty="0" smtClean="0"/>
              <a:t>impact user engagement?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287867" y="6062134"/>
            <a:ext cx="9144000" cy="795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Acknowledgment: Ramesh </a:t>
            </a:r>
            <a:r>
              <a:rPr lang="en-US" sz="2800" dirty="0" err="1" smtClean="0">
                <a:solidFill>
                  <a:schemeClr val="tx1"/>
                </a:solidFill>
              </a:rPr>
              <a:t>Sitaraman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Akamai,Umass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8" name="Picture 7" descr="conviva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45" y="5030014"/>
            <a:ext cx="2745797" cy="514837"/>
          </a:xfrm>
          <a:prstGeom prst="rect">
            <a:avLst/>
          </a:prstGeom>
        </p:spPr>
      </p:pic>
      <p:pic>
        <p:nvPicPr>
          <p:cNvPr id="9" name="Picture 8" descr="Burgundy_CMU_JPG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1"/>
            <a:ext cx="2781972" cy="1004601"/>
          </a:xfrm>
          <a:prstGeom prst="rect">
            <a:avLst/>
          </a:prstGeom>
        </p:spPr>
      </p:pic>
      <p:pic>
        <p:nvPicPr>
          <p:cNvPr id="10" name="Picture 9" descr="UC_Colo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656" y="4640791"/>
            <a:ext cx="1171617" cy="1225549"/>
          </a:xfrm>
          <a:prstGeom prst="rect">
            <a:avLst/>
          </a:prstGeom>
        </p:spPr>
      </p:pic>
      <p:pic>
        <p:nvPicPr>
          <p:cNvPr id="11" name="Picture 10" descr="SBU-stack_2clr__rgb_forWeb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4" y="4918352"/>
            <a:ext cx="2094145" cy="745374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52400" y="3708399"/>
            <a:ext cx="9144000" cy="1100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dirty="0" smtClean="0">
                <a:solidFill>
                  <a:schemeClr val="tx1"/>
                </a:solidFill>
              </a:rPr>
              <a:t>     Vyas Sekar, Ion </a:t>
            </a:r>
            <a:r>
              <a:rPr lang="en-US" sz="3800" dirty="0" err="1" smtClean="0">
                <a:solidFill>
                  <a:schemeClr val="tx1"/>
                </a:solidFill>
              </a:rPr>
              <a:t>Stoica</a:t>
            </a:r>
            <a:r>
              <a:rPr lang="en-US" sz="3800" dirty="0" smtClean="0">
                <a:solidFill>
                  <a:schemeClr val="tx1"/>
                </a:solidFill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</a:rPr>
              <a:t>Hui</a:t>
            </a:r>
            <a:r>
              <a:rPr lang="en-US" sz="3800" dirty="0" smtClean="0">
                <a:solidFill>
                  <a:schemeClr val="tx1"/>
                </a:solidFill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38833441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8" y="293374"/>
            <a:ext cx="8559801" cy="64293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Challenges and Opportunities with “</a:t>
            </a:r>
            <a:r>
              <a:rPr lang="en-US" sz="4000" dirty="0" err="1" smtClean="0"/>
              <a:t>BigData</a:t>
            </a:r>
            <a:r>
              <a:rPr lang="en-US" sz="4000" dirty="0" smtClean="0"/>
              <a:t>”</a:t>
            </a:r>
            <a:endParaRPr lang="en-US" sz="2700" dirty="0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290513" y="1270000"/>
            <a:ext cx="11747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Streaming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Content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Providers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2777" y="1180737"/>
            <a:ext cx="7037693" cy="4193574"/>
            <a:chOff x="762000" y="1219200"/>
            <a:chExt cx="7935913" cy="5480097"/>
          </a:xfrm>
        </p:grpSpPr>
        <p:pic>
          <p:nvPicPr>
            <p:cNvPr id="31773" name="Picture 29" descr="cloud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9238" y="2314574"/>
              <a:ext cx="4064000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5" name="Picture 31" descr="10189568"/>
            <p:cNvPicPr>
              <a:picLocks noChangeAspect="1" noChangeArrowheads="1"/>
            </p:cNvPicPr>
            <p:nvPr/>
          </p:nvPicPr>
          <p:blipFill>
            <a:blip r:embed="rId3" cstate="print"/>
            <a:srcRect l="25890" t="16769" r="13593" b="26436"/>
            <a:stretch>
              <a:fillRect/>
            </a:stretch>
          </p:blipFill>
          <p:spPr bwMode="auto">
            <a:xfrm>
              <a:off x="1371600" y="1219200"/>
              <a:ext cx="1085850" cy="1023938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31776" name="Picture 32" descr="200254506-001"/>
            <p:cNvPicPr>
              <a:picLocks noChangeAspect="1" noChangeArrowheads="1"/>
            </p:cNvPicPr>
            <p:nvPr/>
          </p:nvPicPr>
          <p:blipFill>
            <a:blip r:embed="rId4" cstate="print"/>
            <a:srcRect l="8432" r="20026"/>
            <a:stretch>
              <a:fillRect/>
            </a:stretch>
          </p:blipFill>
          <p:spPr bwMode="auto">
            <a:xfrm>
              <a:off x="762000" y="2971800"/>
              <a:ext cx="1154113" cy="107315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31777" name="Picture 33" descr="pha108000076"/>
            <p:cNvPicPr>
              <a:picLocks noChangeAspect="1" noChangeArrowheads="1"/>
            </p:cNvPicPr>
            <p:nvPr/>
          </p:nvPicPr>
          <p:blipFill>
            <a:blip r:embed="rId5" cstate="print"/>
            <a:srcRect l="5702" t="10759" r="26341"/>
            <a:stretch>
              <a:fillRect/>
            </a:stretch>
          </p:blipFill>
          <p:spPr bwMode="auto">
            <a:xfrm>
              <a:off x="1447800" y="4724400"/>
              <a:ext cx="1162050" cy="107950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39" name="Picture 33" descr="pha108000076"/>
            <p:cNvPicPr>
              <a:picLocks noChangeAspect="1" noChangeArrowheads="1"/>
            </p:cNvPicPr>
            <p:nvPr/>
          </p:nvPicPr>
          <p:blipFill>
            <a:blip r:embed="rId5" cstate="print"/>
            <a:srcRect l="5702" t="10759" r="26341"/>
            <a:stretch>
              <a:fillRect/>
            </a:stretch>
          </p:blipFill>
          <p:spPr bwMode="auto">
            <a:xfrm>
              <a:off x="7010400" y="4876800"/>
              <a:ext cx="1162050" cy="107950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40" name="Picture 32" descr="200254506-001"/>
            <p:cNvPicPr>
              <a:picLocks noChangeAspect="1" noChangeArrowheads="1"/>
            </p:cNvPicPr>
            <p:nvPr/>
          </p:nvPicPr>
          <p:blipFill>
            <a:blip r:embed="rId4" cstate="print"/>
            <a:srcRect l="8432" r="20026"/>
            <a:stretch>
              <a:fillRect/>
            </a:stretch>
          </p:blipFill>
          <p:spPr bwMode="auto">
            <a:xfrm>
              <a:off x="7543800" y="2971800"/>
              <a:ext cx="1154113" cy="107315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41" name="Picture 31" descr="10189568"/>
            <p:cNvPicPr>
              <a:picLocks noChangeAspect="1" noChangeArrowheads="1"/>
            </p:cNvPicPr>
            <p:nvPr/>
          </p:nvPicPr>
          <p:blipFill>
            <a:blip r:embed="rId3" cstate="print"/>
            <a:srcRect l="25890" t="16769" r="13593" b="26436"/>
            <a:stretch>
              <a:fillRect/>
            </a:stretch>
          </p:blipFill>
          <p:spPr bwMode="auto">
            <a:xfrm>
              <a:off x="7010400" y="1219200"/>
              <a:ext cx="1085850" cy="1023938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2667000" y="4343400"/>
              <a:ext cx="914400" cy="53340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981200" y="3505200"/>
              <a:ext cx="762000" cy="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514600" y="1828800"/>
              <a:ext cx="990600" cy="106680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5715000" y="1752600"/>
              <a:ext cx="1295400" cy="83820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5715000" y="4648200"/>
              <a:ext cx="1219200" cy="60960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810000" y="6324600"/>
              <a:ext cx="1143000" cy="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858000" y="342900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667000" y="4495800"/>
              <a:ext cx="9906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1981200" y="3733800"/>
              <a:ext cx="762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2514600" y="1981200"/>
              <a:ext cx="9144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867400" y="1981200"/>
              <a:ext cx="11430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781800" y="3657600"/>
              <a:ext cx="762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3810000" y="6019800"/>
              <a:ext cx="1066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5715000" y="4876801"/>
              <a:ext cx="1295400" cy="60960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105400" y="6096000"/>
              <a:ext cx="2204158" cy="60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Measurement</a:t>
              </a:r>
              <a:endParaRPr lang="en-US" sz="24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105400" y="5715000"/>
              <a:ext cx="907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Video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0999" y="5265929"/>
            <a:ext cx="86317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Globally-deployed plugins that runs inside the media player</a:t>
            </a:r>
          </a:p>
          <a:p>
            <a:r>
              <a:rPr lang="en-US" sz="2400" dirty="0" smtClean="0"/>
              <a:t>Visibility into viewer actions and performance metrics from millions of actual end-users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222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00" y="1340721"/>
            <a:ext cx="53618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/>
                <a:cs typeface="Helvetica Neue"/>
              </a:rPr>
              <a:t>Which metrics matter most?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3578577"/>
            <a:ext cx="4918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/>
                <a:cs typeface="Helvetica Neue"/>
              </a:rPr>
              <a:t>Are metrics independent?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00" y="4697506"/>
            <a:ext cx="6135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/>
                <a:cs typeface="Helvetica Neue"/>
              </a:rPr>
              <a:t>How do we quantify the impact?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00" y="2459649"/>
            <a:ext cx="5550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/>
                <a:cs typeface="Helvetica Neue"/>
              </a:rPr>
              <a:t>Is there a causal connection?</a:t>
            </a:r>
            <a:endParaRPr lang="en-US" sz="3200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34" y="5380672"/>
            <a:ext cx="880533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Dobrian</a:t>
            </a:r>
            <a:r>
              <a:rPr lang="en-US" dirty="0" smtClean="0"/>
              <a:t> et al Understanding the Impact of Quality on User Engagement, SIGCOMM 2011.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 Krishnan and R </a:t>
            </a:r>
            <a:r>
              <a:rPr lang="en-US" dirty="0" err="1" smtClean="0"/>
              <a:t>Sitaraman</a:t>
            </a:r>
            <a:r>
              <a:rPr lang="en-US" dirty="0"/>
              <a:t> Video Stream Quality Impacts Viewer Behavior: </a:t>
            </a:r>
            <a:r>
              <a:rPr lang="en-US" dirty="0" smtClean="0"/>
              <a:t>Inferring Causality </a:t>
            </a:r>
            <a:r>
              <a:rPr lang="en-US" dirty="0"/>
              <a:t>Using Quasi-</a:t>
            </a:r>
            <a:r>
              <a:rPr lang="en-US" dirty="0" smtClean="0"/>
              <a:t>Experimental Design IMC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5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116" y="1323788"/>
            <a:ext cx="406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Which metrics matter most?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16" y="2578847"/>
            <a:ext cx="373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Are metrics independent?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16" y="3833906"/>
            <a:ext cx="46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How do we quantify the impact?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111" y="1323788"/>
            <a:ext cx="435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(Binned) Kendall correlation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111" y="2578847"/>
            <a:ext cx="280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Information gain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111" y="3833906"/>
            <a:ext cx="211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</a:t>
            </a:r>
            <a:r>
              <a:rPr lang="en-US" sz="2400" dirty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R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egression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83" y="5049121"/>
            <a:ext cx="42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Is there a causal connection?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578" y="5049121"/>
            <a:ext cx="12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QED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533" y="1168400"/>
            <a:ext cx="9025467" cy="7620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“Binned” rank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correlation: Pearson</a:t>
            </a:r>
          </a:p>
          <a:p>
            <a:pPr lvl="1"/>
            <a:r>
              <a:rPr lang="en-US" dirty="0" smtClean="0"/>
              <a:t>Assumes linear relationshi</a:t>
            </a:r>
            <a:r>
              <a:rPr lang="en-US" dirty="0"/>
              <a:t>p</a:t>
            </a:r>
            <a:r>
              <a:rPr lang="en-US" dirty="0" smtClean="0"/>
              <a:t>  + Gaussian noise</a:t>
            </a:r>
          </a:p>
          <a:p>
            <a:pPr lvl="1"/>
            <a:endParaRPr lang="en-US" dirty="0"/>
          </a:p>
          <a:p>
            <a:r>
              <a:rPr lang="en-US" dirty="0" smtClean="0"/>
              <a:t>Use rank correlation to avoid this </a:t>
            </a:r>
          </a:p>
          <a:p>
            <a:pPr lvl="1"/>
            <a:r>
              <a:rPr lang="en-US" dirty="0" smtClean="0"/>
              <a:t>Kendall (ideal) but expensive</a:t>
            </a:r>
          </a:p>
          <a:p>
            <a:pPr lvl="1"/>
            <a:r>
              <a:rPr lang="en-US" dirty="0" smtClean="0"/>
              <a:t>Spearman pretty good in practice</a:t>
            </a:r>
          </a:p>
          <a:p>
            <a:endParaRPr lang="en-US" dirty="0"/>
          </a:p>
          <a:p>
            <a:r>
              <a:rPr lang="en-US" dirty="0" smtClean="0"/>
              <a:t>Use binning to avoid impact of “samplers”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4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VoDA_1206-1213_cdf_CleanedBinnedCorrelationsAvgAbs_kend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67" y="694765"/>
            <a:ext cx="6768697" cy="5076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LVoD</a:t>
            </a:r>
            <a:r>
              <a:rPr lang="en-US" dirty="0" smtClean="0"/>
              <a:t>: </a:t>
            </a:r>
            <a:r>
              <a:rPr lang="en-US" dirty="0" err="1" smtClean="0"/>
              <a:t>BufferingRatio</a:t>
            </a:r>
            <a:r>
              <a:rPr lang="en-US" dirty="0" smtClean="0"/>
              <a:t> matters most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9278" y="5957913"/>
            <a:ext cx="53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 time is pretty weak at this 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2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116" y="1323788"/>
            <a:ext cx="406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Which metrics matter most?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16" y="2578847"/>
            <a:ext cx="373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Are metrics independent?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16" y="3833906"/>
            <a:ext cx="46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How do we quantify the impact?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111" y="1323788"/>
            <a:ext cx="435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(Binned) Kendall correlation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111" y="2578847"/>
            <a:ext cx="280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Information gain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111" y="3833906"/>
            <a:ext cx="211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</a:t>
            </a:r>
            <a:r>
              <a:rPr lang="en-US" sz="2400" dirty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R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egression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83" y="5049121"/>
            <a:ext cx="42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Is there a causal connection?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578" y="5049121"/>
            <a:ext cx="12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QED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2438400"/>
            <a:ext cx="9025467" cy="7620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202"/>
            <a:ext cx="8229600" cy="777210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 alone is insufficient</a:t>
            </a:r>
            <a:endParaRPr lang="en-US" dirty="0"/>
          </a:p>
        </p:txBody>
      </p:sp>
      <p:pic>
        <p:nvPicPr>
          <p:cNvPr id="4" name="Picture 3" descr="sec2-ABC-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" y="911412"/>
            <a:ext cx="7013314" cy="4909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467" y="5872522"/>
            <a:ext cx="739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Correlation can miss such interesting phenomena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939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" y="0"/>
            <a:ext cx="8229600" cy="867305"/>
          </a:xfrm>
        </p:spPr>
        <p:txBody>
          <a:bodyPr/>
          <a:lstStyle/>
          <a:p>
            <a:r>
              <a:rPr lang="en-US" dirty="0" smtClean="0"/>
              <a:t>Information gain 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0133" y="5888672"/>
            <a:ext cx="6248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Nice reference</a:t>
            </a:r>
            <a:r>
              <a:rPr lang="en-US" dirty="0"/>
              <a:t>:  http://</a:t>
            </a:r>
            <a:r>
              <a:rPr lang="en-US" dirty="0" err="1"/>
              <a:t>www.autonlab.org</a:t>
            </a:r>
            <a:r>
              <a:rPr lang="en-US" dirty="0"/>
              <a:t>/tutorials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1236133"/>
            <a:ext cx="398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Entropy of a random variable:  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82266" y="1168399"/>
            <a:ext cx="1018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X  P(X) </a:t>
            </a:r>
          </a:p>
          <a:p>
            <a:r>
              <a:rPr lang="en-US" sz="2400" dirty="0" smtClean="0"/>
              <a:t>A  0.7</a:t>
            </a:r>
          </a:p>
          <a:p>
            <a:r>
              <a:rPr lang="en-US" sz="2400" dirty="0" smtClean="0"/>
              <a:t>B  0.1 </a:t>
            </a:r>
          </a:p>
          <a:p>
            <a:r>
              <a:rPr lang="en-US" sz="2400" dirty="0" smtClean="0"/>
              <a:t>C  0.1</a:t>
            </a:r>
          </a:p>
          <a:p>
            <a:r>
              <a:rPr lang="en-US" sz="2400" dirty="0" smtClean="0"/>
              <a:t>D  0.1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6266" y="1202265"/>
            <a:ext cx="1058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X  P(X) </a:t>
            </a:r>
          </a:p>
          <a:p>
            <a:r>
              <a:rPr lang="en-US" sz="2400" dirty="0" smtClean="0"/>
              <a:t>A  0.15</a:t>
            </a:r>
          </a:p>
          <a:p>
            <a:r>
              <a:rPr lang="en-US" sz="2400" dirty="0" smtClean="0"/>
              <a:t>B  0.25</a:t>
            </a:r>
          </a:p>
          <a:p>
            <a:r>
              <a:rPr lang="en-US" sz="2400" dirty="0" smtClean="0"/>
              <a:t>C  0.25</a:t>
            </a:r>
          </a:p>
          <a:p>
            <a:r>
              <a:rPr lang="en-US" sz="2400" dirty="0" smtClean="0"/>
              <a:t>D  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4534" y="829733"/>
            <a:ext cx="98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“high”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06267" y="846668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“low”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0933" y="3081866"/>
            <a:ext cx="272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Conditional Entropy</a:t>
            </a:r>
            <a:endParaRPr lang="en-US" sz="24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2036232"/>
            <a:ext cx="4574667" cy="757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3627966"/>
            <a:ext cx="4662546" cy="825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99199" y="3623733"/>
            <a:ext cx="7543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X  Y</a:t>
            </a:r>
          </a:p>
          <a:p>
            <a:r>
              <a:rPr lang="en-US" sz="2400" dirty="0" smtClean="0"/>
              <a:t>A  L</a:t>
            </a:r>
          </a:p>
          <a:p>
            <a:r>
              <a:rPr lang="en-US" sz="2400" dirty="0" smtClean="0"/>
              <a:t>A  L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  M</a:t>
            </a:r>
          </a:p>
          <a:p>
            <a:r>
              <a:rPr lang="en-US" sz="2400" dirty="0" smtClean="0"/>
              <a:t>B 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23199" y="3674533"/>
            <a:ext cx="7650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X  Y</a:t>
            </a:r>
          </a:p>
          <a:p>
            <a:r>
              <a:rPr lang="en-US" sz="2400" dirty="0" smtClean="0"/>
              <a:t>A  L</a:t>
            </a:r>
          </a:p>
          <a:p>
            <a:r>
              <a:rPr lang="en-US" sz="2400" dirty="0" smtClean="0"/>
              <a:t>A  M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  N</a:t>
            </a:r>
          </a:p>
          <a:p>
            <a:r>
              <a:rPr lang="en-US" sz="2400" dirty="0" smtClean="0"/>
              <a:t>B  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2267" y="3217334"/>
            <a:ext cx="98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“high”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74000" y="3183468"/>
            <a:ext cx="89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“low”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3334" y="4673600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Information Gain</a:t>
            </a:r>
            <a:endParaRPr lang="en-US" sz="2400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68" y="5215466"/>
            <a:ext cx="3340100" cy="4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information gain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371600"/>
            <a:ext cx="8229600" cy="39248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Makes no assumption about “nature” of relationship  (e.g., monotone, </a:t>
            </a:r>
            <a:r>
              <a:rPr lang="en-US" dirty="0" err="1" smtClean="0"/>
              <a:t>inc</a:t>
            </a:r>
            <a:r>
              <a:rPr lang="en-US" dirty="0" smtClean="0"/>
              <a:t>/</a:t>
            </a:r>
            <a:r>
              <a:rPr lang="en-US" dirty="0" err="1" smtClean="0"/>
              <a:t>dec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Just exposes that there is some relation</a:t>
            </a:r>
          </a:p>
          <a:p>
            <a:pPr lvl="1"/>
            <a:endParaRPr lang="en-US" dirty="0"/>
          </a:p>
          <a:p>
            <a:r>
              <a:rPr lang="en-US" dirty="0" smtClean="0"/>
              <a:t>Commonly used in feature selection</a:t>
            </a:r>
          </a:p>
          <a:p>
            <a:endParaRPr lang="en-US" dirty="0"/>
          </a:p>
          <a:p>
            <a:r>
              <a:rPr lang="en-US" dirty="0" smtClean="0"/>
              <a:t>Very useful to uncover hidden relationships between variables!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8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VoDA_1206-1213_cdf_SimpleDiscreteInfoGainB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78" y="791882"/>
            <a:ext cx="6652785" cy="4989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311"/>
            <a:ext cx="8229600" cy="1143000"/>
          </a:xfrm>
        </p:spPr>
        <p:txBody>
          <a:bodyPr/>
          <a:lstStyle/>
          <a:p>
            <a:r>
              <a:rPr lang="en-US" dirty="0" err="1" smtClean="0"/>
              <a:t>LVoD</a:t>
            </a:r>
            <a:r>
              <a:rPr lang="en-US" dirty="0" smtClean="0"/>
              <a:t>: Combination of two metrics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8117" y="5781472"/>
            <a:ext cx="5761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BR, RQ combination </a:t>
            </a:r>
            <a:r>
              <a:rPr lang="en-US" sz="2800" dirty="0" err="1" smtClean="0"/>
              <a:t>doesn</a:t>
            </a:r>
            <a:r>
              <a:rPr lang="fr-FR" sz="2800" dirty="0" smtClean="0"/>
              <a:t>’</a:t>
            </a:r>
            <a:r>
              <a:rPr lang="en-US" sz="2800" dirty="0" smtClean="0"/>
              <a:t>t add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52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2053"/>
          </a:xfrm>
        </p:spPr>
        <p:txBody>
          <a:bodyPr/>
          <a:lstStyle/>
          <a:p>
            <a:r>
              <a:rPr lang="en-US" dirty="0" smtClean="0"/>
              <a:t>Attention Economics </a:t>
            </a:r>
            <a:endParaRPr lang="en-US" dirty="0"/>
          </a:p>
        </p:txBody>
      </p:sp>
      <p:pic>
        <p:nvPicPr>
          <p:cNvPr id="4" name="Picture 3" descr="HerbertSi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993726" cy="4465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030" y="1752600"/>
            <a:ext cx="5344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Overabundance of information 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mplies a scarcity of user</a:t>
            </a:r>
          </a:p>
          <a:p>
            <a:r>
              <a:rPr lang="en-US" sz="3200" dirty="0" smtClean="0"/>
              <a:t>attention!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76338" y="4282789"/>
            <a:ext cx="5131401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Onus on content publishers to </a:t>
            </a:r>
          </a:p>
          <a:p>
            <a:r>
              <a:rPr lang="en-US" sz="2800" i="1" dirty="0" smtClean="0">
                <a:solidFill>
                  <a:srgbClr val="FFFFFF"/>
                </a:solidFill>
              </a:rPr>
              <a:t>increase engagement </a:t>
            </a:r>
          </a:p>
        </p:txBody>
      </p:sp>
    </p:spTree>
    <p:extLst>
      <p:ext uri="{BB962C8B-B14F-4D97-AF65-F5344CB8AC3E}">
        <p14:creationId xmlns:p14="http://schemas.microsoft.com/office/powerpoint/2010/main" val="163277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116" y="1323788"/>
            <a:ext cx="406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Which metrics matter most?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16" y="2578847"/>
            <a:ext cx="373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Are metrics independent?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16" y="3833906"/>
            <a:ext cx="46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How do we quantify the impact?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111" y="1323788"/>
            <a:ext cx="435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(Binned) Kendall correlation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111" y="2578847"/>
            <a:ext cx="280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Information gain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111" y="3833906"/>
            <a:ext cx="211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</a:t>
            </a:r>
            <a:r>
              <a:rPr lang="en-US" sz="2400" dirty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R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egression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83" y="5049121"/>
            <a:ext cx="42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Is there a causal connection?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578" y="5049121"/>
            <a:ext cx="12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QED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135467" y="3810000"/>
            <a:ext cx="9025467" cy="7620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naïve regression will not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4991630"/>
          </a:xfrm>
        </p:spPr>
        <p:txBody>
          <a:bodyPr/>
          <a:lstStyle/>
          <a:p>
            <a:r>
              <a:rPr lang="en-US" dirty="0" smtClean="0"/>
              <a:t>Not all relationships are “linear” </a:t>
            </a:r>
          </a:p>
          <a:p>
            <a:pPr lvl="1"/>
            <a:r>
              <a:rPr lang="en-US" dirty="0" smtClean="0"/>
              <a:t>E.g., average bitrate </a:t>
            </a:r>
            <a:r>
              <a:rPr lang="en-US" dirty="0" err="1" smtClean="0"/>
              <a:t>vs</a:t>
            </a:r>
            <a:r>
              <a:rPr lang="en-US" dirty="0" smtClean="0"/>
              <a:t> engagement?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only after confirming roughly linear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8666"/>
            <a:ext cx="8229600" cy="851137"/>
          </a:xfrm>
        </p:spPr>
        <p:txBody>
          <a:bodyPr/>
          <a:lstStyle/>
          <a:p>
            <a:r>
              <a:rPr lang="en-US" dirty="0" smtClean="0"/>
              <a:t>Quantitative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373" y="5971753"/>
            <a:ext cx="909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1% increase in buffering reduces engagement by 3 </a:t>
            </a:r>
            <a:r>
              <a:rPr lang="en-US" sz="2800" smtClean="0"/>
              <a:t>mins</a:t>
            </a:r>
            <a:endParaRPr lang="en-US" sz="2800" dirty="0"/>
          </a:p>
        </p:txBody>
      </p:sp>
      <p:pic>
        <p:nvPicPr>
          <p:cNvPr id="6" name="Picture 5" descr="FifaA-1-vw-br-p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08" y="934334"/>
            <a:ext cx="5739933" cy="52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06"/>
          </a:xfrm>
        </p:spPr>
        <p:txBody>
          <a:bodyPr/>
          <a:lstStyle/>
          <a:p>
            <a:r>
              <a:rPr lang="en-US" dirty="0" smtClean="0"/>
              <a:t>Viewer-level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8654" y="6139190"/>
            <a:ext cx="552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Join time is critical for user retention</a:t>
            </a:r>
            <a:endParaRPr lang="en-US" sz="2800" dirty="0"/>
          </a:p>
        </p:txBody>
      </p:sp>
      <p:pic>
        <p:nvPicPr>
          <p:cNvPr id="5" name="Picture 4" descr="LvodA-vwr-jt-p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89" y="812799"/>
            <a:ext cx="6785765" cy="50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Analysis Techniques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116" y="1323788"/>
            <a:ext cx="406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Which metrics matter most?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16" y="2578847"/>
            <a:ext cx="3738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Are metrics independent?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16" y="3833906"/>
            <a:ext cx="464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How do we quantify the impact?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111" y="1323788"/>
            <a:ext cx="4350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(Binned) Kendall correlation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111" y="2578847"/>
            <a:ext cx="280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 Information gain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3111" y="3833906"/>
            <a:ext cx="211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</a:t>
            </a:r>
            <a:r>
              <a:rPr lang="en-US" sz="2400" dirty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R</a:t>
            </a:r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egression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83" y="5049121"/>
            <a:ext cx="420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Is there a causal connection?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578" y="5049121"/>
            <a:ext cx="121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1631E"/>
                </a:solidFill>
                <a:latin typeface="Helvetica Neue"/>
                <a:cs typeface="Helvetica Neue"/>
                <a:sym typeface="Wingdings"/>
              </a:rPr>
              <a:t> QED</a:t>
            </a:r>
            <a:endParaRPr lang="en-US" sz="2400" dirty="0">
              <a:solidFill>
                <a:srgbClr val="51631E"/>
              </a:solidFill>
              <a:latin typeface="Helvetica Neue"/>
              <a:cs typeface="Helvetica Neue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4995334"/>
            <a:ext cx="9025467" cy="7620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68" y="1619981"/>
            <a:ext cx="8577546" cy="2273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2400" dirty="0" smtClean="0"/>
              <a:t>Idea: Equalize the impact of confounding variables using randomness. </a:t>
            </a:r>
            <a:r>
              <a:rPr lang="en-US" sz="2400" u="sng" dirty="0"/>
              <a:t>(R.A. Fisher 1937)</a:t>
            </a:r>
          </a:p>
          <a:p>
            <a:pPr algn="ctr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Randomly assign individuals to receive “treatment” 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Compare outcome B for treated set versus the “untreated” control group.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99" y="533400"/>
            <a:ext cx="8554572" cy="7629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Randomized Experiments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4468" y="4273683"/>
            <a:ext cx="8577546" cy="22731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2400" dirty="0" smtClean="0"/>
              <a:t>Treatment = Degradation in Video Performance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Hard to do: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Operationally</a:t>
            </a:r>
          </a:p>
          <a:p>
            <a:pPr algn="ctr"/>
            <a:r>
              <a:rPr lang="en-US" sz="2400" dirty="0" smtClean="0"/>
              <a:t>Cost Effectively</a:t>
            </a:r>
          </a:p>
          <a:p>
            <a:pPr algn="ctr"/>
            <a:r>
              <a:rPr lang="en-US" sz="2400" dirty="0" smtClean="0"/>
              <a:t>Legally</a:t>
            </a:r>
          </a:p>
          <a:p>
            <a:pPr algn="ctr"/>
            <a:r>
              <a:rPr lang="en-US" sz="2400" dirty="0" smtClean="0"/>
              <a:t>Ethically</a:t>
            </a:r>
          </a:p>
        </p:txBody>
      </p:sp>
      <p:sp>
        <p:nvSpPr>
          <p:cNvPr id="5" name="Multiply 4"/>
          <p:cNvSpPr/>
          <p:nvPr/>
        </p:nvSpPr>
        <p:spPr>
          <a:xfrm>
            <a:off x="1689229" y="898624"/>
            <a:ext cx="4684316" cy="3375059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0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96" y="533400"/>
            <a:ext cx="9020704" cy="7629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Idea:  Quasi Experiments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335" y="1311753"/>
            <a:ext cx="8854431" cy="7628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2400" dirty="0" smtClean="0"/>
              <a:t>Idea: </a:t>
            </a:r>
            <a:r>
              <a:rPr lang="en-US" sz="2400" dirty="0"/>
              <a:t>I</a:t>
            </a:r>
            <a:r>
              <a:rPr lang="en-US" sz="2400" dirty="0" smtClean="0"/>
              <a:t>solate the impact of video performance and by equalizing confounding factors such as content, geography, connectivity.</a:t>
            </a:r>
            <a:endParaRPr lang="en-US" sz="2400" i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0334" y="2417465"/>
            <a:ext cx="9083666" cy="4280280"/>
            <a:chOff x="60334" y="2417465"/>
            <a:chExt cx="9083666" cy="4280280"/>
          </a:xfrm>
        </p:grpSpPr>
        <p:grpSp>
          <p:nvGrpSpPr>
            <p:cNvPr id="22" name="Group 21"/>
            <p:cNvGrpSpPr/>
            <p:nvPr/>
          </p:nvGrpSpPr>
          <p:grpSpPr>
            <a:xfrm>
              <a:off x="354012" y="2417465"/>
              <a:ext cx="8560754" cy="2147254"/>
              <a:chOff x="361260" y="2783383"/>
              <a:chExt cx="8560754" cy="2147254"/>
            </a:xfrm>
          </p:grpSpPr>
          <p:pic>
            <p:nvPicPr>
              <p:cNvPr id="6" name="Picture 11" descr="200254506-0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432" r="20026"/>
              <a:stretch>
                <a:fillRect/>
              </a:stretch>
            </p:blipFill>
            <p:spPr bwMode="auto">
              <a:xfrm>
                <a:off x="6597797" y="3857487"/>
                <a:ext cx="1154113" cy="1073150"/>
              </a:xfrm>
              <a:prstGeom prst="rec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</p:pic>
          <p:pic>
            <p:nvPicPr>
              <p:cNvPr id="5" name="Picture 11" descr="200254506-0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432" r="20026"/>
              <a:stretch>
                <a:fillRect/>
              </a:stretch>
            </p:blipFill>
            <p:spPr bwMode="auto">
              <a:xfrm>
                <a:off x="1302482" y="3761633"/>
                <a:ext cx="1154113" cy="1073150"/>
              </a:xfrm>
              <a:prstGeom prst="rec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1260" y="2783383"/>
                <a:ext cx="3078950" cy="855401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 smtClean="0"/>
                  <a:t>Treated</a:t>
                </a:r>
              </a:p>
              <a:p>
                <a:pPr algn="ctr"/>
                <a:r>
                  <a:rPr lang="en-US" sz="2400" dirty="0" smtClean="0"/>
                  <a:t> (Poor video </a:t>
                </a:r>
                <a:r>
                  <a:rPr lang="en-US" sz="2400" dirty="0" err="1" smtClean="0"/>
                  <a:t>perf</a:t>
                </a:r>
                <a:r>
                  <a:rPr lang="en-US" sz="2400" dirty="0" smtClean="0"/>
                  <a:t>)</a:t>
                </a:r>
                <a:endParaRPr lang="en-US" sz="2400" i="1" dirty="0" smtClean="0"/>
              </a:p>
              <a:p>
                <a:pPr algn="ctr"/>
                <a:endParaRPr lang="en-US" sz="2400" dirty="0" smtClean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3064" y="2821370"/>
                <a:ext cx="3078950" cy="78990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 smtClean="0"/>
                  <a:t>Control or Untreated</a:t>
                </a:r>
              </a:p>
              <a:p>
                <a:pPr algn="ctr"/>
                <a:r>
                  <a:rPr lang="en-US" sz="2400" dirty="0" smtClean="0"/>
                  <a:t> (Good video </a:t>
                </a:r>
                <a:r>
                  <a:rPr lang="en-US" sz="2400" dirty="0" err="1" smtClean="0"/>
                  <a:t>perf</a:t>
                </a:r>
                <a:r>
                  <a:rPr lang="en-US" sz="2400" dirty="0" smtClean="0"/>
                  <a:t>)</a:t>
                </a:r>
                <a:endParaRPr lang="en-US" sz="2400" i="1" dirty="0" smtClean="0"/>
              </a:p>
              <a:p>
                <a:pPr algn="ctr"/>
                <a:endParaRPr lang="en-US" sz="2400" dirty="0" smtClean="0"/>
              </a:p>
            </p:txBody>
          </p:sp>
          <p:cxnSp>
            <p:nvCxnSpPr>
              <p:cNvPr id="11" name="Straight Arrow Connector 10"/>
              <p:cNvCxnSpPr>
                <a:stCxn id="5" idx="3"/>
              </p:cNvCxnSpPr>
              <p:nvPr/>
            </p:nvCxnSpPr>
            <p:spPr>
              <a:xfrm>
                <a:off x="2456595" y="4298208"/>
                <a:ext cx="414120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665462" y="3513378"/>
                <a:ext cx="3828993" cy="120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Randomly pair up</a:t>
                </a:r>
              </a:p>
              <a:p>
                <a:pPr algn="ctr"/>
                <a:r>
                  <a:rPr lang="en-US" sz="2400" dirty="0"/>
                  <a:t>v</a:t>
                </a:r>
                <a:r>
                  <a:rPr lang="en-US" sz="2400" dirty="0" smtClean="0"/>
                  <a:t>iewers with same values</a:t>
                </a:r>
              </a:p>
              <a:p>
                <a:pPr algn="ctr"/>
                <a:r>
                  <a:rPr lang="en-US" sz="2400" dirty="0" smtClean="0"/>
                  <a:t>for the confounding factors</a:t>
                </a:r>
                <a:endParaRPr lang="en-US" sz="2400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 rot="10800000">
              <a:off x="3544555" y="4888890"/>
              <a:ext cx="1959050" cy="1291636"/>
            </a:xfrm>
            <a:prstGeom prst="ellipse">
              <a:avLst/>
            </a:prstGeom>
            <a:solidFill>
              <a:srgbClr val="D2B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63451" y="5302995"/>
              <a:ext cx="1433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Outcome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600847" y="4582768"/>
              <a:ext cx="989702" cy="86028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8" idx="6"/>
            </p:cNvCxnSpPr>
            <p:nvPr/>
          </p:nvCxnSpPr>
          <p:spPr>
            <a:xfrm>
              <a:off x="2449347" y="4468865"/>
              <a:ext cx="1095208" cy="106584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547824" y="6202842"/>
              <a:ext cx="0" cy="49490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3145" y="5061503"/>
              <a:ext cx="328085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Statistically highly significant results:</a:t>
              </a:r>
              <a:r>
                <a:rPr lang="en-US" sz="2400" dirty="0" smtClean="0"/>
                <a:t>100,000+ randomly matched pairs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34" y="4673615"/>
              <a:ext cx="32178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/>
                <a:t>Hypothesis:</a:t>
              </a:r>
            </a:p>
            <a:p>
              <a:pPr algn="ctr"/>
              <a:r>
                <a:rPr lang="en-US" sz="2200" dirty="0" err="1" smtClean="0">
                  <a:sym typeface="Wingdings"/>
                </a:rPr>
                <a:t>Performance</a:t>
              </a:r>
              <a:r>
                <a:rPr lang="en-US" sz="2200" dirty="0" err="1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200" dirty="0" err="1" smtClean="0"/>
                <a:t>Behavior</a:t>
              </a:r>
              <a:endParaRPr lang="en-US" sz="22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34" y="5588145"/>
              <a:ext cx="32808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+1: supports hypothesis</a:t>
              </a:r>
            </a:p>
            <a:p>
              <a:r>
                <a:rPr lang="en-US" sz="2200" dirty="0" smtClean="0"/>
                <a:t>-1: rejects hypothesis</a:t>
              </a:r>
            </a:p>
            <a:p>
              <a:r>
                <a:rPr lang="en-US" sz="2200" dirty="0" smtClean="0"/>
                <a:t>0: Neither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84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82" y="0"/>
            <a:ext cx="8554572" cy="76290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Quasi-Experiment for Viewer Engagement 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0716" y="1034272"/>
            <a:ext cx="8560754" cy="2683341"/>
            <a:chOff x="361260" y="2399697"/>
            <a:chExt cx="8560754" cy="2683341"/>
          </a:xfrm>
        </p:grpSpPr>
        <p:pic>
          <p:nvPicPr>
            <p:cNvPr id="6" name="Picture 11" descr="200254506-001"/>
            <p:cNvPicPr>
              <a:picLocks noChangeAspect="1" noChangeArrowheads="1"/>
            </p:cNvPicPr>
            <p:nvPr/>
          </p:nvPicPr>
          <p:blipFill>
            <a:blip r:embed="rId3" cstate="print"/>
            <a:srcRect l="8432" r="20026"/>
            <a:stretch>
              <a:fillRect/>
            </a:stretch>
          </p:blipFill>
          <p:spPr bwMode="auto">
            <a:xfrm>
              <a:off x="6597797" y="3857487"/>
              <a:ext cx="1154113" cy="107315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5" name="Picture 11" descr="200254506-001"/>
            <p:cNvPicPr>
              <a:picLocks noChangeAspect="1" noChangeArrowheads="1"/>
            </p:cNvPicPr>
            <p:nvPr/>
          </p:nvPicPr>
          <p:blipFill>
            <a:blip r:embed="rId3" cstate="print"/>
            <a:srcRect l="8432" r="20026"/>
            <a:stretch>
              <a:fillRect/>
            </a:stretch>
          </p:blipFill>
          <p:spPr bwMode="auto">
            <a:xfrm>
              <a:off x="1302482" y="3761633"/>
              <a:ext cx="1154113" cy="107315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1260" y="2483569"/>
              <a:ext cx="3078950" cy="115521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Treated</a:t>
              </a:r>
            </a:p>
            <a:p>
              <a:pPr algn="ctr"/>
              <a:r>
                <a:rPr lang="en-US" sz="2400" dirty="0" smtClean="0"/>
                <a:t> (video froze for ≥ 1% of duration)</a:t>
              </a:r>
              <a:endParaRPr lang="en-US" sz="2400" i="1" dirty="0" smtClean="0"/>
            </a:p>
            <a:p>
              <a:pPr algn="ctr"/>
              <a:endParaRPr lang="en-US" sz="24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3064" y="2399697"/>
              <a:ext cx="3078950" cy="1211579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Control or Untreated</a:t>
              </a:r>
            </a:p>
            <a:p>
              <a:pPr algn="ctr"/>
              <a:r>
                <a:rPr lang="en-US" sz="2400" dirty="0" smtClean="0"/>
                <a:t> (No Freezes)</a:t>
              </a:r>
              <a:endParaRPr lang="en-US" sz="2400" i="1" dirty="0" smtClean="0"/>
            </a:p>
            <a:p>
              <a:pPr algn="ctr"/>
              <a:endParaRPr lang="en-US" sz="2400" dirty="0" smtClean="0"/>
            </a:p>
          </p:txBody>
        </p:sp>
        <p:cxnSp>
          <p:nvCxnSpPr>
            <p:cNvPr id="11" name="Straight Arrow Connector 10"/>
            <p:cNvCxnSpPr>
              <a:stCxn id="5" idx="3"/>
            </p:cNvCxnSpPr>
            <p:nvPr/>
          </p:nvCxnSpPr>
          <p:spPr>
            <a:xfrm>
              <a:off x="2456595" y="4298208"/>
              <a:ext cx="414120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96110" y="3513378"/>
              <a:ext cx="27677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Same geography,</a:t>
              </a:r>
            </a:p>
            <a:p>
              <a:pPr algn="ctr"/>
              <a:r>
                <a:rPr lang="en-US" sz="2400" dirty="0"/>
                <a:t>c</a:t>
              </a:r>
              <a:r>
                <a:rPr lang="en-US" sz="2400" dirty="0" smtClean="0"/>
                <a:t>onnection type,</a:t>
              </a:r>
            </a:p>
            <a:p>
              <a:pPr algn="ctr"/>
              <a:r>
                <a:rPr lang="en-US" sz="2400" dirty="0" smtClean="0"/>
                <a:t> </a:t>
              </a:r>
              <a:r>
                <a:rPr lang="en-US" sz="2400" u="sng" dirty="0" smtClean="0"/>
                <a:t>same point in time</a:t>
              </a:r>
            </a:p>
            <a:p>
              <a:pPr algn="ctr"/>
              <a:r>
                <a:rPr lang="en-US" sz="2400" dirty="0" smtClean="0"/>
                <a:t>within same video</a:t>
              </a:r>
              <a:endParaRPr lang="en-US" sz="2400" dirty="0"/>
            </a:p>
          </p:txBody>
        </p:sp>
      </p:grpSp>
      <p:sp>
        <p:nvSpPr>
          <p:cNvPr id="18" name="Oval 17"/>
          <p:cNvSpPr/>
          <p:nvPr/>
        </p:nvSpPr>
        <p:spPr>
          <a:xfrm rot="10800000">
            <a:off x="3421259" y="3889383"/>
            <a:ext cx="1959050" cy="1291636"/>
          </a:xfrm>
          <a:prstGeom prst="ellipse">
            <a:avLst/>
          </a:prstGeom>
          <a:solidFill>
            <a:srgbClr val="D2B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40155" y="4303488"/>
            <a:ext cx="143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Outcome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77551" y="3583261"/>
            <a:ext cx="989702" cy="8602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8" idx="6"/>
          </p:cNvCxnSpPr>
          <p:nvPr/>
        </p:nvCxnSpPr>
        <p:spPr>
          <a:xfrm>
            <a:off x="2326051" y="3469358"/>
            <a:ext cx="1095208" cy="106584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24528" y="5203335"/>
            <a:ext cx="0" cy="494903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013405"/>
            <a:ext cx="2837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Hypothesis:</a:t>
            </a:r>
            <a:r>
              <a:rPr lang="en-US" sz="2200" dirty="0" smtClean="0"/>
              <a:t> </a:t>
            </a:r>
          </a:p>
          <a:p>
            <a:pPr algn="ctr"/>
            <a:r>
              <a:rPr lang="en-US" sz="2200" dirty="0" smtClean="0"/>
              <a:t>More </a:t>
            </a:r>
            <a:r>
              <a:rPr lang="en-US" sz="2200" dirty="0" err="1" smtClean="0"/>
              <a:t>Rebuffers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/>
              <a:t>Smaller Play time</a:t>
            </a:r>
          </a:p>
          <a:p>
            <a:pPr algn="ctr"/>
            <a:endParaRPr lang="en-US" sz="24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5655163" y="4406418"/>
            <a:ext cx="3280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each pair, outcome = playtime(untreated) – playtime(treated)</a:t>
            </a:r>
          </a:p>
          <a:p>
            <a:pPr algn="ctr"/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0" y="6041072"/>
            <a:ext cx="88053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 Krishnan and R </a:t>
            </a:r>
            <a:r>
              <a:rPr lang="en-US" dirty="0" err="1" smtClean="0"/>
              <a:t>Sitaraman</a:t>
            </a:r>
            <a:r>
              <a:rPr lang="en-US" dirty="0"/>
              <a:t> Video Stream Quality Impacts Viewer Behavior: </a:t>
            </a:r>
            <a:r>
              <a:rPr lang="en-US" dirty="0" smtClean="0"/>
              <a:t>Inferring Causality </a:t>
            </a:r>
            <a:r>
              <a:rPr lang="en-US" dirty="0"/>
              <a:t>Using Quasi-</a:t>
            </a:r>
            <a:r>
              <a:rPr lang="en-US" dirty="0" smtClean="0"/>
              <a:t>Experimental Design IMC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1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of Quasi-Experiment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151785"/>
            <a:ext cx="7924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 viewer experiencing </a:t>
            </a:r>
            <a:r>
              <a:rPr lang="en-US" sz="2400" dirty="0" err="1" smtClean="0">
                <a:solidFill>
                  <a:srgbClr val="800000"/>
                </a:solidFill>
              </a:rPr>
              <a:t>rebuffering</a:t>
            </a:r>
            <a:r>
              <a:rPr lang="en-US" sz="2400" dirty="0" smtClean="0">
                <a:solidFill>
                  <a:srgbClr val="800000"/>
                </a:solidFill>
              </a:rPr>
              <a:t> for 1% of the video duration watched 5% less of the video compared to an identical viewer who experienced no </a:t>
            </a:r>
            <a:r>
              <a:rPr lang="en-US" sz="2400" dirty="0" err="1" smtClean="0">
                <a:solidFill>
                  <a:srgbClr val="800000"/>
                </a:solidFill>
              </a:rPr>
              <a:t>rebuffering</a:t>
            </a:r>
            <a:r>
              <a:rPr lang="en-US" sz="2400" dirty="0" smtClean="0">
                <a:solidFill>
                  <a:srgbClr val="800000"/>
                </a:solidFill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143000"/>
          <a:ext cx="60960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43200"/>
              </a:tblGrid>
              <a:tr h="751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 </a:t>
                      </a:r>
                      <a:r>
                        <a:rPr lang="en-US" dirty="0" err="1" smtClean="0"/>
                        <a:t>Rebuffer</a:t>
                      </a:r>
                      <a:r>
                        <a:rPr lang="en-US" dirty="0" smtClean="0"/>
                        <a:t> Delay (</a:t>
                      </a:r>
                      <a:r>
                        <a:rPr lang="el-GR" sz="1800" dirty="0" smtClean="0"/>
                        <a:t>γ</a:t>
                      </a:r>
                      <a:r>
                        <a:rPr lang="en-US" sz="1800" dirty="0" smtClean="0"/>
                        <a:t>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Outcome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7.4%</a:t>
                      </a:r>
                      <a:endParaRPr lang="en-US" dirty="0"/>
                    </a:p>
                  </a:txBody>
                  <a:tcPr/>
                </a:tc>
              </a:tr>
              <a:tr h="391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rel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7" y="1433702"/>
            <a:ext cx="2685702" cy="2685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2814" y="4264587"/>
            <a:ext cx="40543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Objective Scores</a:t>
            </a:r>
          </a:p>
          <a:p>
            <a:pPr algn="ctr"/>
            <a:r>
              <a:rPr lang="en-US" sz="2400" b="1" strike="sngStrike" dirty="0" smtClean="0"/>
              <a:t>PSNR</a:t>
            </a:r>
          </a:p>
          <a:p>
            <a:pPr algn="ctr"/>
            <a:r>
              <a:rPr lang="en-US" sz="2400" b="1" dirty="0" smtClean="0"/>
              <a:t>Join Time, Avg. bitrate,..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387" y="1886011"/>
            <a:ext cx="4136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trike="sngStrike" dirty="0" smtClean="0"/>
              <a:t>Subjective Scores</a:t>
            </a:r>
          </a:p>
          <a:p>
            <a:pPr algn="ctr"/>
            <a:r>
              <a:rPr lang="en-US" sz="2400" b="1" strike="sngStrike" dirty="0" smtClean="0"/>
              <a:t>MOS</a:t>
            </a:r>
          </a:p>
          <a:p>
            <a:pPr algn="ctr"/>
            <a:r>
              <a:rPr lang="en-US" sz="2400" b="1" dirty="0" smtClean="0"/>
              <a:t>Engagement</a:t>
            </a:r>
          </a:p>
          <a:p>
            <a:pPr algn="ctr"/>
            <a:r>
              <a:rPr lang="en-US" sz="2400" b="1" dirty="0" smtClean="0"/>
              <a:t>(e.g., Fraction of video viewed)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162" y="2685205"/>
            <a:ext cx="4473305" cy="914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1" y="1642533"/>
            <a:ext cx="23220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Unified?</a:t>
            </a:r>
          </a:p>
          <a:p>
            <a:r>
              <a:rPr lang="en-US" sz="3200" dirty="0" err="1" smtClean="0"/>
              <a:t>Quantiative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Predictive?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267" y="6244272"/>
            <a:ext cx="880533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Balachandran</a:t>
            </a:r>
            <a:r>
              <a:rPr lang="en-US" dirty="0" smtClean="0"/>
              <a:t> et al A Quest for an Internet Video </a:t>
            </a:r>
            <a:r>
              <a:rPr lang="en-US" dirty="0" err="1" smtClean="0"/>
              <a:t>QoE</a:t>
            </a:r>
            <a:r>
              <a:rPr lang="en-US" dirty="0" smtClean="0"/>
              <a:t> Metric, </a:t>
            </a:r>
            <a:r>
              <a:rPr lang="en-US" dirty="0" err="1" smtClean="0"/>
              <a:t>HotNets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07095" y="5029200"/>
            <a:ext cx="4473305" cy="49106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1" y="670789"/>
            <a:ext cx="7356264" cy="773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viewer behavior holds the keys to video monetization</a:t>
            </a:r>
            <a:endParaRPr lang="en-US" sz="5300" dirty="0"/>
          </a:p>
        </p:txBody>
      </p:sp>
      <p:sp>
        <p:nvSpPr>
          <p:cNvPr id="6" name="Rounded Rectangle 5" hidden="1"/>
          <p:cNvSpPr/>
          <p:nvPr/>
        </p:nvSpPr>
        <p:spPr bwMode="auto">
          <a:xfrm>
            <a:off x="2422552" y="2878717"/>
            <a:ext cx="4105563" cy="973197"/>
          </a:xfrm>
          <a:prstGeom prst="roundRect">
            <a:avLst/>
          </a:prstGeom>
          <a:solidFill>
            <a:srgbClr val="2196C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4005" tIns="32003" rIns="64005" bIns="32003" numCol="1" rtlCol="0" anchor="ctr" anchorCtr="1" compatLnSpc="1">
            <a:prstTxWarp prst="textNoShape">
              <a:avLst/>
            </a:prstTxWarp>
          </a:bodyPr>
          <a:lstStyle/>
          <a:p>
            <a:pPr algn="ctr" defTabSz="640048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FFFFFF"/>
                </a:solidFill>
                <a:latin typeface="Arial" charset="0"/>
              </a:rPr>
              <a:t>Are You Ready?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154" y="2081657"/>
            <a:ext cx="3286148" cy="458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VIEWER BEHAVIOR</a:t>
            </a:r>
          </a:p>
          <a:p>
            <a:endParaRPr lang="en-US" sz="3200" dirty="0"/>
          </a:p>
          <a:p>
            <a:r>
              <a:rPr lang="en-US" sz="3200" dirty="0" smtClean="0"/>
              <a:t>Abandonment</a:t>
            </a:r>
          </a:p>
          <a:p>
            <a:endParaRPr lang="en-US" sz="3200" dirty="0"/>
          </a:p>
          <a:p>
            <a:r>
              <a:rPr lang="en-US" sz="3200" dirty="0" smtClean="0"/>
              <a:t>Engagement</a:t>
            </a:r>
          </a:p>
          <a:p>
            <a:endParaRPr lang="en-US" sz="3200" dirty="0"/>
          </a:p>
          <a:p>
            <a:r>
              <a:rPr lang="en-US" sz="3200" dirty="0" smtClean="0"/>
              <a:t>Repeat Viewers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8608" y="2086559"/>
            <a:ext cx="3286148" cy="45867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VIDEO MONETIZATION</a:t>
            </a:r>
          </a:p>
          <a:p>
            <a:endParaRPr lang="en-US" sz="3200" dirty="0"/>
          </a:p>
          <a:p>
            <a:r>
              <a:rPr lang="en-US" sz="3200" dirty="0" smtClean="0"/>
              <a:t>Subscriber Base</a:t>
            </a:r>
          </a:p>
          <a:p>
            <a:endParaRPr lang="en-US" sz="3200" dirty="0"/>
          </a:p>
          <a:p>
            <a:r>
              <a:rPr lang="en-US" sz="3200" dirty="0" smtClean="0"/>
              <a:t>Loyalty</a:t>
            </a:r>
          </a:p>
          <a:p>
            <a:endParaRPr lang="en-US" sz="3200" dirty="0"/>
          </a:p>
          <a:p>
            <a:r>
              <a:rPr lang="en-US" sz="3200" dirty="0" smtClean="0"/>
              <a:t>Ad opportunities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951303" y="3593636"/>
            <a:ext cx="1417306" cy="1282691"/>
          </a:xfrm>
          <a:prstGeom prst="rightArrow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85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18533" y="0"/>
            <a:ext cx="8839199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Challenge: Capture complex relationships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4765" y="2273528"/>
            <a:ext cx="3125576" cy="3042021"/>
            <a:chOff x="110612" y="2209672"/>
            <a:chExt cx="3125576" cy="3042021"/>
          </a:xfrm>
        </p:grpSpPr>
        <p:pic>
          <p:nvPicPr>
            <p:cNvPr id="10" name="Picture 9" descr="correlatio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54" y="2209672"/>
              <a:ext cx="2542534" cy="254253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621610" y="3054999"/>
              <a:ext cx="192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Engagement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1759" y="4790028"/>
              <a:ext cx="198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Quality Metric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07303" y="1417638"/>
            <a:ext cx="4579497" cy="2486659"/>
            <a:chOff x="4171606" y="1260837"/>
            <a:chExt cx="4579497" cy="2486659"/>
          </a:xfrm>
        </p:grpSpPr>
        <p:grpSp>
          <p:nvGrpSpPr>
            <p:cNvPr id="5" name="Group 4"/>
            <p:cNvGrpSpPr/>
            <p:nvPr/>
          </p:nvGrpSpPr>
          <p:grpSpPr>
            <a:xfrm>
              <a:off x="4171606" y="1260839"/>
              <a:ext cx="4579497" cy="2376899"/>
              <a:chOff x="2056927" y="2805480"/>
              <a:chExt cx="5571420" cy="3550870"/>
            </a:xfrm>
          </p:grpSpPr>
          <p:pic>
            <p:nvPicPr>
              <p:cNvPr id="7" name="Picture 6" descr="sigcomm-1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6927" y="2805480"/>
                <a:ext cx="4983557" cy="355087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466728" y="3214553"/>
                <a:ext cx="216161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Non-monotonic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693656" y="3575686"/>
                <a:ext cx="773072" cy="44178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16200000">
              <a:off x="3389003" y="2140055"/>
              <a:ext cx="22201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Engagement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9492" y="3285831"/>
              <a:ext cx="376841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        Average bitrate</a:t>
              </a:r>
              <a:endParaRPr lang="en-US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19027" y="3938676"/>
            <a:ext cx="4367773" cy="2854148"/>
            <a:chOff x="4330933" y="3781233"/>
            <a:chExt cx="4367773" cy="2854148"/>
          </a:xfrm>
        </p:grpSpPr>
        <p:pic>
          <p:nvPicPr>
            <p:cNvPr id="6" name="Picture 5" descr="threshol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933" y="3781235"/>
              <a:ext cx="4355868" cy="26233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3402588" y="4748725"/>
              <a:ext cx="239664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Engagement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1746" y="6173716"/>
              <a:ext cx="38669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         Rate of switching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9250" y="5001949"/>
              <a:ext cx="1433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Threshold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6059410" y="5365750"/>
              <a:ext cx="639840" cy="58737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V="1">
            <a:off x="3427635" y="3087592"/>
            <a:ext cx="583053" cy="732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27635" y="3799869"/>
            <a:ext cx="679668" cy="675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094339" y="1399798"/>
            <a:ext cx="1661833" cy="1630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12403" y="1399798"/>
            <a:ext cx="1661833" cy="1630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7933" y="3275316"/>
            <a:ext cx="1661833" cy="1630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15618" y="1917236"/>
            <a:ext cx="136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Join Time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3943" y="1957288"/>
            <a:ext cx="164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Avg. bitrate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8684" y="3733527"/>
            <a:ext cx="1377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Rate of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buffering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333943" y="3275316"/>
            <a:ext cx="1661833" cy="1630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3943" y="3631108"/>
            <a:ext cx="1437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Rate of</a:t>
            </a:r>
          </a:p>
          <a:p>
            <a:r>
              <a:rPr lang="en-US" sz="2400" dirty="0" smtClean="0"/>
              <a:t> switching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6" idx="6"/>
            <a:endCxn id="7" idx="2"/>
          </p:cNvCxnSpPr>
          <p:nvPr/>
        </p:nvCxnSpPr>
        <p:spPr>
          <a:xfrm>
            <a:off x="3756172" y="2215154"/>
            <a:ext cx="15562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02166" y="5090764"/>
            <a:ext cx="1661833" cy="16307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2917" y="5548975"/>
            <a:ext cx="1470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Buffering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Ratio</a:t>
            </a:r>
          </a:p>
        </p:txBody>
      </p:sp>
      <p:cxnSp>
        <p:nvCxnSpPr>
          <p:cNvPr id="5" name="Straight Arrow Connector 4"/>
          <p:cNvCxnSpPr>
            <a:stCxn id="8" idx="6"/>
            <a:endCxn id="12" idx="2"/>
          </p:cNvCxnSpPr>
          <p:nvPr/>
        </p:nvCxnSpPr>
        <p:spPr>
          <a:xfrm>
            <a:off x="3949766" y="4090672"/>
            <a:ext cx="138417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97250" y="4906027"/>
            <a:ext cx="795667" cy="6429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4"/>
          </p:cNvCxnSpPr>
          <p:nvPr/>
        </p:nvCxnSpPr>
        <p:spPr>
          <a:xfrm flipV="1">
            <a:off x="5663091" y="4906027"/>
            <a:ext cx="501769" cy="6429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2248" y="2635250"/>
            <a:ext cx="989752" cy="25876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0"/>
          </p:cNvCxnSpPr>
          <p:nvPr/>
        </p:nvCxnSpPr>
        <p:spPr>
          <a:xfrm flipH="1">
            <a:off x="4933083" y="2635250"/>
            <a:ext cx="543793" cy="24555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18533" y="0"/>
            <a:ext cx="8839199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Capture interdependencies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28316" y="3315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31649" y="2014960"/>
            <a:ext cx="8480704" cy="3339480"/>
            <a:chOff x="331649" y="1364406"/>
            <a:chExt cx="8480704" cy="3339480"/>
          </a:xfrm>
        </p:grpSpPr>
        <p:grpSp>
          <p:nvGrpSpPr>
            <p:cNvPr id="8" name="Group 7"/>
            <p:cNvGrpSpPr/>
            <p:nvPr/>
          </p:nvGrpSpPr>
          <p:grpSpPr>
            <a:xfrm>
              <a:off x="331649" y="1600200"/>
              <a:ext cx="2761778" cy="2148358"/>
              <a:chOff x="683350" y="1417638"/>
              <a:chExt cx="2761778" cy="2148358"/>
            </a:xfrm>
          </p:grpSpPr>
          <p:pic>
            <p:nvPicPr>
              <p:cNvPr id="5" name="Picture 4" descr="laptop-clipar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350" y="1417638"/>
                <a:ext cx="1321417" cy="1255347"/>
              </a:xfrm>
              <a:prstGeom prst="rect">
                <a:avLst/>
              </a:prstGeom>
            </p:spPr>
          </p:pic>
          <p:pic>
            <p:nvPicPr>
              <p:cNvPr id="6" name="Picture 5" descr="television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4723" y="1417638"/>
                <a:ext cx="1340405" cy="1065622"/>
              </a:xfrm>
              <a:prstGeom prst="rect">
                <a:avLst/>
              </a:prstGeom>
            </p:spPr>
          </p:pic>
          <p:pic>
            <p:nvPicPr>
              <p:cNvPr id="7" name="Picture 6" descr="1350667453_Ipad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1261" y="2418985"/>
                <a:ext cx="1147011" cy="1147011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352801" y="4233284"/>
              <a:ext cx="1140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Devices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00439" y="4242221"/>
              <a:ext cx="18119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User Interest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1938" y="4233284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Connectivity</a:t>
              </a:r>
              <a:endParaRPr lang="en-US" sz="2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603396" y="1417638"/>
              <a:ext cx="2553575" cy="2390368"/>
              <a:chOff x="3603396" y="1417638"/>
              <a:chExt cx="2553575" cy="2390368"/>
            </a:xfrm>
          </p:grpSpPr>
          <p:pic>
            <p:nvPicPr>
              <p:cNvPr id="11" name="Picture 10" descr="1351109820_Gnome-Network-Wired-64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8334" y="2599921"/>
                <a:ext cx="1148637" cy="1148637"/>
              </a:xfrm>
              <a:prstGeom prst="rect">
                <a:avLst/>
              </a:prstGeom>
            </p:spPr>
          </p:pic>
          <p:pic>
            <p:nvPicPr>
              <p:cNvPr id="14" name="Picture 13" descr="wifi.jpe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838" y="1417638"/>
                <a:ext cx="1493353" cy="1033315"/>
              </a:xfrm>
              <a:prstGeom prst="rect">
                <a:avLst/>
              </a:prstGeom>
            </p:spPr>
          </p:pic>
          <p:pic>
            <p:nvPicPr>
              <p:cNvPr id="15" name="Picture 14" descr="3g-technology.jpe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3396" y="2403068"/>
                <a:ext cx="1404938" cy="1404938"/>
              </a:xfrm>
              <a:prstGeom prst="rect">
                <a:avLst/>
              </a:prstGeom>
            </p:spPr>
          </p:pic>
        </p:grpSp>
        <p:pic>
          <p:nvPicPr>
            <p:cNvPr id="20" name="Picture 19" descr="net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07" y="1364406"/>
              <a:ext cx="1550092" cy="2807253"/>
            </a:xfrm>
            <a:prstGeom prst="rect">
              <a:avLst/>
            </a:prstGeom>
          </p:spPr>
        </p:pic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Confounding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267"/>
            <a:ext cx="8229600" cy="914400"/>
          </a:xfrm>
        </p:spPr>
        <p:txBody>
          <a:bodyPr/>
          <a:lstStyle/>
          <a:p>
            <a:r>
              <a:rPr lang="en-US" dirty="0" smtClean="0"/>
              <a:t>Some lessons…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0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eA_1206-1213_cdf_CleanedBinnedCorrelationsAvgRaw_kend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58" y="1154131"/>
            <a:ext cx="6525310" cy="4893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3"/>
            <a:ext cx="8229600" cy="1143000"/>
          </a:xfrm>
        </p:spPr>
        <p:txBody>
          <a:bodyPr/>
          <a:lstStyle/>
          <a:p>
            <a:r>
              <a:rPr lang="en-US" dirty="0" smtClean="0"/>
              <a:t>Importance of systems context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867" y="6043059"/>
            <a:ext cx="830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RQ is negative, but effect of player optimizations!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78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202"/>
            <a:ext cx="8229600" cy="777210"/>
          </a:xfrm>
        </p:spPr>
        <p:txBody>
          <a:bodyPr>
            <a:normAutofit/>
          </a:bodyPr>
          <a:lstStyle/>
          <a:p>
            <a:r>
              <a:rPr lang="en-US" dirty="0" smtClean="0"/>
              <a:t>Need for multiple lenses</a:t>
            </a:r>
            <a:endParaRPr lang="en-US" dirty="0"/>
          </a:p>
        </p:txBody>
      </p:sp>
      <p:pic>
        <p:nvPicPr>
          <p:cNvPr id="4" name="Picture 3" descr="sec2-ABC-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" y="911412"/>
            <a:ext cx="7013314" cy="4909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001" y="5991056"/>
            <a:ext cx="82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Correlation alone can miss such interesting phenomena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0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 for confounding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them!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user behaviors,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delivery system artifact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Need systematic frameworks </a:t>
            </a:r>
          </a:p>
          <a:p>
            <a:pPr lvl="1"/>
            <a:r>
              <a:rPr lang="en-US" dirty="0" smtClean="0"/>
              <a:t>for identifying 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QoE</a:t>
            </a:r>
            <a:r>
              <a:rPr lang="en-US" dirty="0" smtClean="0"/>
              <a:t>, learning techniques</a:t>
            </a:r>
          </a:p>
          <a:p>
            <a:pPr lvl="1"/>
            <a:r>
              <a:rPr lang="en-US" dirty="0" smtClean="0"/>
              <a:t>For incorporating impacts</a:t>
            </a:r>
          </a:p>
          <a:p>
            <a:pPr lvl="2"/>
            <a:r>
              <a:rPr lang="en-US" dirty="0" smtClean="0"/>
              <a:t>E.g., refined machine learning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9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http://www.cs.cmu.edu/</a:t>
            </a:r>
            <a:r>
              <a:rPr lang="en-US" dirty="0" smtClean="0">
                <a:hlinkClick r:id="rId2"/>
              </a:rPr>
              <a:t>~internet-video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an </a:t>
            </a:r>
            <a:r>
              <a:rPr lang="en-US" smtClean="0"/>
              <a:t>updated bibliography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27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92" y="-83285"/>
            <a:ext cx="8752812" cy="1143000"/>
          </a:xfrm>
        </p:spPr>
        <p:txBody>
          <a:bodyPr/>
          <a:lstStyle/>
          <a:p>
            <a:r>
              <a:rPr lang="en-US" dirty="0" smtClean="0"/>
              <a:t>What impacts user behavior?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8" y="2082800"/>
            <a:ext cx="2150533" cy="161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1" y="3700041"/>
            <a:ext cx="2387600" cy="1588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1900" y="1350434"/>
            <a:ext cx="444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Content/Personal preference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644" y="3873500"/>
            <a:ext cx="2341307" cy="161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1800225"/>
            <a:ext cx="2374900" cy="1781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334" y="5934670"/>
            <a:ext cx="880533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Finamore</a:t>
            </a:r>
            <a:r>
              <a:rPr lang="en-US" dirty="0" smtClean="0"/>
              <a:t> et al, YouTube </a:t>
            </a:r>
            <a:r>
              <a:rPr lang="en-US" dirty="0"/>
              <a:t>Everywhere: Impact of </a:t>
            </a:r>
            <a:r>
              <a:rPr lang="en-US" dirty="0" smtClean="0"/>
              <a:t>Device and </a:t>
            </a:r>
            <a:r>
              <a:rPr lang="en-US" dirty="0"/>
              <a:t>Infrastructure Synergies on User </a:t>
            </a:r>
            <a:r>
              <a:rPr lang="en-US" dirty="0" smtClean="0"/>
              <a:t>Experience  IMC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10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b="22031"/>
          <a:stretch/>
        </p:blipFill>
        <p:spPr>
          <a:xfrm>
            <a:off x="1745251" y="1269721"/>
            <a:ext cx="5651642" cy="2917398"/>
          </a:xfrm>
          <a:prstGeom prst="roundRect">
            <a:avLst>
              <a:gd name="adj" fmla="val 2135"/>
            </a:avLst>
          </a:prstGeom>
          <a:solidFill>
            <a:srgbClr val="FFFFFF">
              <a:shade val="85000"/>
              <a:alpha val="59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499"/>
            <a:ext cx="8686801" cy="7397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Impact </a:t>
            </a:r>
            <a:r>
              <a:rPr lang="en-US" dirty="0" smtClean="0">
                <a:solidFill>
                  <a:srgbClr val="FF0000"/>
                </a:solidFill>
              </a:rPr>
              <a:t>Engagement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How?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player2.png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582460" y="1508095"/>
            <a:ext cx="5932437" cy="369628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31079" y="1996123"/>
            <a:ext cx="2279970" cy="1485420"/>
          </a:xfrm>
          <a:prstGeom prst="roundRect">
            <a:avLst>
              <a:gd name="adj" fmla="val 8883"/>
            </a:avLst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53266" y="3075456"/>
            <a:ext cx="210589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Helvetica Neue Light"/>
                <a:cs typeface="Helvetica Neue Light"/>
              </a:rPr>
              <a:t>Buffering . . . .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15" name="Picture 14" descr="buffering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0103" y="2053404"/>
            <a:ext cx="1032263" cy="102036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H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4449" y="1404262"/>
            <a:ext cx="528290" cy="2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728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8092" y="1321382"/>
            <a:ext cx="6794500" cy="3643287"/>
            <a:chOff x="128963" y="3267422"/>
            <a:chExt cx="6794500" cy="3643287"/>
          </a:xfrm>
        </p:grpSpPr>
        <p:pic>
          <p:nvPicPr>
            <p:cNvPr id="7" name="Picture 6" descr="correlatio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053" y="3267422"/>
              <a:ext cx="2685702" cy="26857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35588" y="6079712"/>
              <a:ext cx="4587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Objective Score</a:t>
              </a:r>
            </a:p>
            <a:p>
              <a:pPr algn="ctr"/>
              <a:r>
                <a:rPr lang="en-US" sz="2400" b="1" dirty="0" smtClean="0"/>
                <a:t> (e.g., Peak Signal  to Noise Ratio)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963" y="3945653"/>
              <a:ext cx="306609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Subjective Scores</a:t>
              </a:r>
            </a:p>
            <a:p>
              <a:pPr algn="ctr"/>
              <a:r>
                <a:rPr lang="en-US" sz="2400" b="1" dirty="0" smtClean="0"/>
                <a:t>(e.g., Mean Opinion Score)</a:t>
              </a:r>
              <a:endParaRPr lang="en-US" sz="2400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Video Quality Assessment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400" y="5380672"/>
            <a:ext cx="861906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S.R</a:t>
            </a:r>
            <a:r>
              <a:rPr lang="en-US" dirty="0"/>
              <a:t>. Gulliver and G. </a:t>
            </a:r>
            <a:r>
              <a:rPr lang="en-US" dirty="0" err="1"/>
              <a:t>Ghinea</a:t>
            </a:r>
            <a:r>
              <a:rPr lang="en-US" dirty="0"/>
              <a:t>. Deﬁning user </a:t>
            </a:r>
            <a:r>
              <a:rPr lang="en-US" dirty="0" smtClean="0"/>
              <a:t>perception of </a:t>
            </a:r>
            <a:r>
              <a:rPr lang="en-US" dirty="0"/>
              <a:t>distributed multimedia quality. ACM </a:t>
            </a:r>
            <a:r>
              <a:rPr lang="en-US" dirty="0" smtClean="0"/>
              <a:t>TOMCCAP  2006.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W. Wu et al. </a:t>
            </a:r>
            <a:r>
              <a:rPr lang="en-US" dirty="0"/>
              <a:t>Quality of experience </a:t>
            </a:r>
            <a:r>
              <a:rPr lang="en-US" dirty="0" smtClean="0"/>
              <a:t>in distributed </a:t>
            </a:r>
            <a:r>
              <a:rPr lang="en-US" dirty="0"/>
              <a:t>interactive multimedia </a:t>
            </a:r>
            <a:r>
              <a:rPr lang="en-US" dirty="0" smtClean="0"/>
              <a:t>environments: toward </a:t>
            </a:r>
            <a:r>
              <a:rPr lang="en-US" dirty="0"/>
              <a:t>a theoretical framework. In </a:t>
            </a:r>
            <a:r>
              <a:rPr lang="en-US" dirty="0" smtClean="0"/>
              <a:t>ACM Multimedia 2009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rel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14" y="1467569"/>
            <a:ext cx="2685702" cy="2685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2281" y="4416987"/>
            <a:ext cx="36998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Objective Scores</a:t>
            </a:r>
          </a:p>
          <a:p>
            <a:pPr algn="ctr"/>
            <a:r>
              <a:rPr lang="en-US" sz="2400" b="1" strike="sngStrike" dirty="0" smtClean="0"/>
              <a:t>PSNR</a:t>
            </a:r>
          </a:p>
          <a:p>
            <a:pPr algn="ctr"/>
            <a:r>
              <a:rPr lang="en-US" sz="2400" b="1" dirty="0" smtClean="0"/>
              <a:t>Join Time, Avg. bitrate, …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5121" y="1919878"/>
            <a:ext cx="4136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trike="sngStrike" dirty="0" smtClean="0"/>
              <a:t>Subjective Scores</a:t>
            </a:r>
          </a:p>
          <a:p>
            <a:pPr algn="ctr"/>
            <a:r>
              <a:rPr lang="en-US" sz="2400" b="1" strike="sngStrike" dirty="0" smtClean="0"/>
              <a:t>MOS</a:t>
            </a:r>
          </a:p>
          <a:p>
            <a:pPr algn="ctr"/>
            <a:r>
              <a:rPr lang="en-US" sz="2400" b="1" dirty="0" smtClean="0"/>
              <a:t>Engagement measures</a:t>
            </a:r>
          </a:p>
          <a:p>
            <a:pPr algn="ctr"/>
            <a:r>
              <a:rPr lang="en-US" sz="2400" b="1" dirty="0" smtClean="0"/>
              <a:t>(e.g., Fraction of video viewed)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895" y="2685205"/>
            <a:ext cx="4524105" cy="914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3081" y="5241580"/>
            <a:ext cx="3699844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video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7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Key Quality Metrics</a:t>
            </a:r>
            <a:endParaRPr lang="en-US" dirty="0"/>
          </a:p>
        </p:txBody>
      </p:sp>
      <p:pic>
        <p:nvPicPr>
          <p:cNvPr id="4" name="Picture 3" descr="play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5" y="1508644"/>
            <a:ext cx="8906707" cy="4125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89152" y="1049339"/>
            <a:ext cx="2520862" cy="1551784"/>
            <a:chOff x="5341900" y="958334"/>
            <a:chExt cx="2520862" cy="1551784"/>
          </a:xfrm>
        </p:grpSpPr>
        <p:sp>
          <p:nvSpPr>
            <p:cNvPr id="7" name="TextBox 6"/>
            <p:cNvSpPr txBox="1"/>
            <p:nvPr/>
          </p:nvSpPr>
          <p:spPr>
            <a:xfrm>
              <a:off x="5358197" y="958334"/>
              <a:ext cx="2034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BufferingRatio(BR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8197" y="1327666"/>
              <a:ext cx="2504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RateOfBuffering</a:t>
              </a:r>
              <a:r>
                <a:rPr lang="en-US" b="1" i="1" dirty="0" smtClean="0">
                  <a:solidFill>
                    <a:srgbClr val="0000FF"/>
                  </a:solidFill>
                </a:rPr>
                <a:t>(RB) 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41900" y="1733176"/>
              <a:ext cx="2024099" cy="7769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6258" y="4110181"/>
            <a:ext cx="4461326" cy="543255"/>
            <a:chOff x="3029006" y="4019176"/>
            <a:chExt cx="4461326" cy="543255"/>
          </a:xfrm>
        </p:grpSpPr>
        <p:sp>
          <p:nvSpPr>
            <p:cNvPr id="10" name="TextBox 9"/>
            <p:cNvSpPr txBox="1"/>
            <p:nvPr/>
          </p:nvSpPr>
          <p:spPr>
            <a:xfrm>
              <a:off x="5813471" y="4193099"/>
              <a:ext cx="1676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AvgBitrate(AB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29006" y="4019176"/>
              <a:ext cx="2312894" cy="3585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76258" y="5040733"/>
            <a:ext cx="5137818" cy="369332"/>
            <a:chOff x="3029006" y="4949728"/>
            <a:chExt cx="5137818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5813471" y="4949728"/>
              <a:ext cx="2353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RenderingQuality(RQ</a:t>
              </a:r>
              <a:r>
                <a:rPr lang="en-US" b="1" i="1" dirty="0" smtClean="0">
                  <a:solidFill>
                    <a:srgbClr val="0000FF"/>
                  </a:solidFill>
                </a:rPr>
                <a:t>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29006" y="4960471"/>
              <a:ext cx="2312894" cy="3585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8194" y="861472"/>
            <a:ext cx="3328972" cy="1933886"/>
            <a:chOff x="1078194" y="861472"/>
            <a:chExt cx="3328972" cy="1933886"/>
          </a:xfrm>
        </p:grpSpPr>
        <p:grpSp>
          <p:nvGrpSpPr>
            <p:cNvPr id="9" name="Group 8"/>
            <p:cNvGrpSpPr/>
            <p:nvPr/>
          </p:nvGrpSpPr>
          <p:grpSpPr>
            <a:xfrm>
              <a:off x="1078194" y="1234005"/>
              <a:ext cx="3043143" cy="1561353"/>
              <a:chOff x="1030942" y="1143000"/>
              <a:chExt cx="3043143" cy="156135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30942" y="1143000"/>
                <a:ext cx="1568824" cy="156135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599766" y="1143000"/>
                <a:ext cx="1474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err="1" smtClean="0">
                    <a:solidFill>
                      <a:srgbClr val="0000FF"/>
                    </a:solidFill>
                  </a:rPr>
                  <a:t>JoinTime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 (JT)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714751" y="861472"/>
              <a:ext cx="1692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solidFill>
                    <a:srgbClr val="0000FF"/>
                  </a:solidFill>
                </a:rPr>
                <a:t>JoinFailures</a:t>
              </a:r>
              <a:r>
                <a:rPr lang="en-US" b="1" i="1" dirty="0" smtClean="0">
                  <a:solidFill>
                    <a:srgbClr val="0000FF"/>
                  </a:solidFill>
                </a:rPr>
                <a:t>(JF)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1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View-level </a:t>
            </a:r>
          </a:p>
          <a:p>
            <a:pPr lvl="1"/>
            <a:r>
              <a:rPr lang="en-US" dirty="0" smtClean="0"/>
              <a:t>Play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Viewer-level</a:t>
            </a:r>
          </a:p>
          <a:p>
            <a:pPr lvl="1"/>
            <a:r>
              <a:rPr lang="en-US" dirty="0" smtClean="0"/>
              <a:t>Total play time</a:t>
            </a:r>
          </a:p>
          <a:p>
            <a:pPr lvl="1"/>
            <a:r>
              <a:rPr lang="en-US" dirty="0" smtClean="0"/>
              <a:t>Total number of views</a:t>
            </a:r>
          </a:p>
          <a:p>
            <a:pPr lvl="1"/>
            <a:endParaRPr lang="en-US" dirty="0"/>
          </a:p>
          <a:p>
            <a:r>
              <a:rPr lang="en-US" dirty="0" smtClean="0"/>
              <a:t>Not covered: “heat maps”, “ad views”, “clicks”</a:t>
            </a:r>
          </a:p>
        </p:txBody>
      </p:sp>
    </p:spTree>
    <p:extLst>
      <p:ext uri="{BB962C8B-B14F-4D97-AF65-F5344CB8AC3E}">
        <p14:creationId xmlns:p14="http://schemas.microsoft.com/office/powerpoint/2010/main" val="412087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HuiTemplate.potx</Template>
  <TotalTime>9569</TotalTime>
  <Words>1726</Words>
  <Application>Microsoft Macintosh PowerPoint</Application>
  <PresentationFormat>On-screen Show (4:3)</PresentationFormat>
  <Paragraphs>333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3_Office Theme</vt:lpstr>
      <vt:lpstr>PowerPoint Presentation</vt:lpstr>
      <vt:lpstr>Attention Economics </vt:lpstr>
      <vt:lpstr>Understanding viewer behavior holds the keys to video monetization</vt:lpstr>
      <vt:lpstr>What impacts user behavior?</vt:lpstr>
      <vt:lpstr>Does Quality Impact Engagement?  How? </vt:lpstr>
      <vt:lpstr>Traditional Video Quality Assessment</vt:lpstr>
      <vt:lpstr>Internet video quality </vt:lpstr>
      <vt:lpstr>Key Quality Metrics</vt:lpstr>
      <vt:lpstr>Engagement Metrics</vt:lpstr>
      <vt:lpstr>Challenges and Opportunities with “BigData”</vt:lpstr>
      <vt:lpstr>Natural Questions</vt:lpstr>
      <vt:lpstr>Questions   Analysis Techniques</vt:lpstr>
      <vt:lpstr>“Binned” rank correlation</vt:lpstr>
      <vt:lpstr>LVoD: BufferingRatio matters most </vt:lpstr>
      <vt:lpstr>Questions   Analysis Techniques</vt:lpstr>
      <vt:lpstr>Correlation alone is insufficient</vt:lpstr>
      <vt:lpstr>Information gain background</vt:lpstr>
      <vt:lpstr>Why is information gain useful?</vt:lpstr>
      <vt:lpstr>LVoD: Combination of two metrics</vt:lpstr>
      <vt:lpstr>Questions   Analysis Techniques</vt:lpstr>
      <vt:lpstr>Why naïve regression will not work</vt:lpstr>
      <vt:lpstr>Quantitative Impact</vt:lpstr>
      <vt:lpstr>Viewer-level</vt:lpstr>
      <vt:lpstr>Questions   Analysis Techniques</vt:lpstr>
      <vt:lpstr>Randomized Experiments</vt:lpstr>
      <vt:lpstr>Idea:  Quasi Experiments</vt:lpstr>
      <vt:lpstr>Quasi-Experiment for Viewer Engagement </vt:lpstr>
      <vt:lpstr>PowerPoint Presentation</vt:lpstr>
      <vt:lpstr>Are we done?</vt:lpstr>
      <vt:lpstr>Challenge: Capture complex relationships</vt:lpstr>
      <vt:lpstr>Challenge: Capture interdependencies</vt:lpstr>
      <vt:lpstr>Challenge: Confounding factors</vt:lpstr>
      <vt:lpstr>Some lessons… </vt:lpstr>
      <vt:lpstr>Importance of systems context</vt:lpstr>
      <vt:lpstr>Need for multiple lenses</vt:lpstr>
      <vt:lpstr>Watch out for confounding factors</vt:lpstr>
      <vt:lpstr>Useful references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network monitoring</dc:title>
  <dc:creator>Vyas Sekar</dc:creator>
  <cp:lastModifiedBy>Vyas Sekar</cp:lastModifiedBy>
  <cp:revision>1898</cp:revision>
  <cp:lastPrinted>2010-02-25T16:53:11Z</cp:lastPrinted>
  <dcterms:created xsi:type="dcterms:W3CDTF">2010-10-19T22:47:29Z</dcterms:created>
  <dcterms:modified xsi:type="dcterms:W3CDTF">2013-09-02T21:07:01Z</dcterms:modified>
</cp:coreProperties>
</file>