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9" r:id="rId4"/>
    <p:sldId id="285" r:id="rId5"/>
    <p:sldId id="291" r:id="rId6"/>
    <p:sldId id="260" r:id="rId7"/>
    <p:sldId id="261" r:id="rId8"/>
    <p:sldId id="271" r:id="rId9"/>
    <p:sldId id="272" r:id="rId10"/>
    <p:sldId id="265" r:id="rId11"/>
    <p:sldId id="273" r:id="rId12"/>
    <p:sldId id="264" r:id="rId13"/>
    <p:sldId id="286" r:id="rId14"/>
    <p:sldId id="287" r:id="rId15"/>
    <p:sldId id="276" r:id="rId16"/>
    <p:sldId id="268" r:id="rId17"/>
    <p:sldId id="269" r:id="rId18"/>
    <p:sldId id="288" r:id="rId19"/>
    <p:sldId id="275" r:id="rId20"/>
    <p:sldId id="278" r:id="rId21"/>
    <p:sldId id="270" r:id="rId22"/>
    <p:sldId id="280" r:id="rId23"/>
    <p:sldId id="281" r:id="rId24"/>
    <p:sldId id="282" r:id="rId25"/>
    <p:sldId id="283" r:id="rId26"/>
    <p:sldId id="284" r:id="rId27"/>
    <p:sldId id="28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24" autoAdjust="0"/>
  </p:normalViewPr>
  <p:slideViewPr>
    <p:cSldViewPr>
      <p:cViewPr>
        <p:scale>
          <a:sx n="80" d="100"/>
          <a:sy n="80" d="100"/>
        </p:scale>
        <p:origin x="-126" y="366"/>
      </p:cViewPr>
      <p:guideLst>
        <p:guide orient="horz" pos="2160"/>
        <p:guide pos="2880"/>
      </p:guideLst>
    </p:cSldViewPr>
  </p:slideViewPr>
  <p:outlineViewPr>
    <p:cViewPr>
      <p:scale>
        <a:sx n="33" d="100"/>
        <a:sy n="33" d="100"/>
      </p:scale>
      <p:origin x="0" y="793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B0EDA2-5F52-48C8-ADB2-B609221BD818}" type="datetimeFigureOut">
              <a:rPr lang="en-US" smtClean="0"/>
              <a:pPr/>
              <a:t>09-Apr-13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173E06-2840-490B-BBF4-49D0D5BAB82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8173E06-2840-490B-BBF4-49D0D5BAB82C}"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2570E0-4795-4740-9D7B-CE944160C157}" type="datetimeFigureOut">
              <a:rPr lang="en-US" smtClean="0"/>
              <a:pPr/>
              <a:t>09-Apr-13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570E0-4795-4740-9D7B-CE944160C157}" type="datetimeFigureOut">
              <a:rPr lang="en-US" smtClean="0"/>
              <a:pPr/>
              <a:t>09-Apr-13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570E0-4795-4740-9D7B-CE944160C157}" type="datetimeFigureOut">
              <a:rPr lang="en-US" smtClean="0"/>
              <a:pPr/>
              <a:t>09-Apr-13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570E0-4795-4740-9D7B-CE944160C157}" type="datetimeFigureOut">
              <a:rPr lang="en-US" smtClean="0"/>
              <a:pPr/>
              <a:t>09-Apr-13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570E0-4795-4740-9D7B-CE944160C157}" type="datetimeFigureOut">
              <a:rPr lang="en-US" smtClean="0"/>
              <a:pPr/>
              <a:t>09-Apr-13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2570E0-4795-4740-9D7B-CE944160C157}" type="datetimeFigureOut">
              <a:rPr lang="en-US" smtClean="0"/>
              <a:pPr/>
              <a:t>09-Apr-13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2570E0-4795-4740-9D7B-CE944160C157}" type="datetimeFigureOut">
              <a:rPr lang="en-US" smtClean="0"/>
              <a:pPr/>
              <a:t>09-Apr-13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2570E0-4795-4740-9D7B-CE944160C157}" type="datetimeFigureOut">
              <a:rPr lang="en-US" smtClean="0"/>
              <a:pPr/>
              <a:t>09-Apr-13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570E0-4795-4740-9D7B-CE944160C157}" type="datetimeFigureOut">
              <a:rPr lang="en-US" smtClean="0"/>
              <a:pPr/>
              <a:t>09-Apr-13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2570E0-4795-4740-9D7B-CE944160C157}" type="datetimeFigureOut">
              <a:rPr lang="en-US" smtClean="0"/>
              <a:pPr/>
              <a:t>09-Apr-13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2570E0-4795-4740-9D7B-CE944160C157}" type="datetimeFigureOut">
              <a:rPr lang="en-US" smtClean="0"/>
              <a:pPr/>
              <a:t>09-Apr-13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A3AC3-279F-4DFD-85C7-E47C7DC4E40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2570E0-4795-4740-9D7B-CE944160C157}" type="datetimeFigureOut">
              <a:rPr lang="en-US" smtClean="0"/>
              <a:pPr/>
              <a:t>09-Apr-13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9A3AC3-279F-4DFD-85C7-E47C7DC4E4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en.wikipedia.org/wiki/Tractatus_Logico-Philosophicu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en.wikipedia.org/wiki/Alfred_Tarski" TargetMode="External"/><Relationship Id="rId2" Type="http://schemas.openxmlformats.org/officeDocument/2006/relationships/hyperlink" Target="http://en.wikipedia.org/wiki/Kurt_G%C3%B6del" TargetMode="External"/><Relationship Id="rId1" Type="http://schemas.openxmlformats.org/officeDocument/2006/relationships/slideLayout" Target="../slideLayouts/slideLayout2.xml"/><Relationship Id="rId4" Type="http://schemas.openxmlformats.org/officeDocument/2006/relationships/hyperlink" Target="http://en.wikipedia.org/wiki/Metamathematic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en.wikipedia.org/wiki/Provability_logic" TargetMode="External"/><Relationship Id="rId2" Type="http://schemas.openxmlformats.org/officeDocument/2006/relationships/hyperlink" Target="http://en.wikipedia.org/wiki/First-order_logic" TargetMode="Externa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1.xml.rels><?xml version="1.0" encoding="UTF-8" standalone="yes"?>
<Relationships xmlns="http://schemas.openxmlformats.org/package/2006/relationships"><Relationship Id="rId3" Type="http://schemas.openxmlformats.org/officeDocument/2006/relationships/hyperlink" Target="http://en.wikipedia.org/wiki/Turing_reduction" TargetMode="External"/><Relationship Id="rId2" Type="http://schemas.openxmlformats.org/officeDocument/2006/relationships/hyperlink" Target="http://en.wikipedia.org/wiki/Ordinal_logic"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en.wikipedia.org/wiki/Set_(mathematics)" TargetMode="External"/><Relationship Id="rId2" Type="http://schemas.openxmlformats.org/officeDocument/2006/relationships/hyperlink" Target="http://en.wikipedia.org/wiki/Mathematics" TargetMode="External"/><Relationship Id="rId1" Type="http://schemas.openxmlformats.org/officeDocument/2006/relationships/slideLayout" Target="../slideLayouts/slideLayout2.xml"/><Relationship Id="rId5" Type="http://schemas.openxmlformats.org/officeDocument/2006/relationships/hyperlink" Target="http://en.wikipedia.org/wiki/Richard_Dedekind" TargetMode="External"/><Relationship Id="rId4" Type="http://schemas.openxmlformats.org/officeDocument/2006/relationships/hyperlink" Target="http://en.wikipedia.org/wiki/Georg_Cantor"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HISTORY OF LOGIC</a:t>
            </a:r>
            <a:endParaRPr lang="en-US" dirty="0"/>
          </a:p>
        </p:txBody>
      </p:sp>
      <p:sp>
        <p:nvSpPr>
          <p:cNvPr id="5" name="Subtitle 4"/>
          <p:cNvSpPr>
            <a:spLocks noGrp="1"/>
          </p:cNvSpPr>
          <p:nvPr>
            <p:ph type="subTitle" idx="1"/>
          </p:nvPr>
        </p:nvSpPr>
        <p:spPr/>
        <p:txBody>
          <a:bodyPr/>
          <a:lstStyle/>
          <a:p>
            <a:r>
              <a:rPr lang="en-US" dirty="0" smtClean="0"/>
              <a:t>BY JOHN NAGUIB</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6629400" cy="5638800"/>
          </a:xfrm>
        </p:spPr>
        <p:txBody>
          <a:bodyPr>
            <a:noAutofit/>
          </a:bodyPr>
          <a:lstStyle/>
          <a:p>
            <a:pPr algn="just"/>
            <a:r>
              <a:rPr lang="de-DE" sz="2800" dirty="0" smtClean="0"/>
              <a:t>Gottfried Wilhelm Leibniz (1646 - 1716):</a:t>
            </a:r>
          </a:p>
          <a:p>
            <a:pPr algn="just">
              <a:buNone/>
            </a:pPr>
            <a:endParaRPr lang="de-DE" sz="2800" dirty="0" smtClean="0"/>
          </a:p>
          <a:p>
            <a:pPr marL="792163" lvl="3" algn="just"/>
            <a:r>
              <a:rPr lang="en-US" dirty="0" smtClean="0"/>
              <a:t>Human reasoning could be reduced to calculations of a sort, and that such calculations could resolve many differences of opinion.</a:t>
            </a:r>
          </a:p>
          <a:p>
            <a:pPr marL="792163" lvl="2" algn="just">
              <a:buNone/>
            </a:pPr>
            <a:endParaRPr lang="en-US" sz="2000" dirty="0" smtClean="0"/>
          </a:p>
          <a:p>
            <a:pPr marL="792163" lvl="3" algn="just"/>
            <a:r>
              <a:rPr lang="en-US" dirty="0" smtClean="0"/>
              <a:t>Leibniz enunciated the principal properties of what we now call conjunction, disjunction and negation.</a:t>
            </a:r>
          </a:p>
          <a:p>
            <a:pPr marL="792163" lvl="3" algn="just">
              <a:buNone/>
            </a:pPr>
            <a:endParaRPr lang="en-US" dirty="0" smtClean="0"/>
          </a:p>
          <a:p>
            <a:pPr marL="792163" lvl="3" algn="just"/>
            <a:r>
              <a:rPr lang="en-US" dirty="0" smtClean="0"/>
              <a:t>All our complex ideas are compounded from a small number of simple ideas</a:t>
            </a:r>
          </a:p>
          <a:p>
            <a:pPr marL="1208088" lvl="3" algn="just">
              <a:buNone/>
            </a:pPr>
            <a:endParaRPr lang="en-US" sz="1600" dirty="0" smtClean="0"/>
          </a:p>
          <a:p>
            <a:pPr marL="1208088" lvl="3" algn="just"/>
            <a:endParaRPr lang="en-US" sz="1600" dirty="0" smtClean="0"/>
          </a:p>
          <a:p>
            <a:pPr lvl="2" algn="just">
              <a:buNone/>
            </a:pPr>
            <a:endParaRPr lang="en-US" sz="2000" dirty="0" smtClean="0"/>
          </a:p>
          <a:p>
            <a:pPr algn="just">
              <a:buNone/>
            </a:pPr>
            <a:r>
              <a:rPr lang="en-US" sz="2000" dirty="0" smtClean="0"/>
              <a:t>			</a:t>
            </a:r>
          </a:p>
          <a:p>
            <a:pPr algn="just">
              <a:buNone/>
            </a:pPr>
            <a:r>
              <a:rPr lang="en-US" sz="2000" dirty="0" smtClean="0"/>
              <a:t>			</a:t>
            </a:r>
            <a:endParaRPr lang="en-US" sz="1200" dirty="0" smtClean="0"/>
          </a:p>
        </p:txBody>
      </p:sp>
      <p:pic>
        <p:nvPicPr>
          <p:cNvPr id="23554" name="Picture 2" descr="Gottfried Wilhelm von Leibniz.jpg"/>
          <p:cNvPicPr>
            <a:picLocks noChangeAspect="1" noChangeArrowheads="1"/>
          </p:cNvPicPr>
          <p:nvPr/>
        </p:nvPicPr>
        <p:blipFill>
          <a:blip r:embed="rId2" cstate="print"/>
          <a:srcRect/>
          <a:stretch>
            <a:fillRect/>
          </a:stretch>
        </p:blipFill>
        <p:spPr bwMode="auto">
          <a:xfrm>
            <a:off x="6858000" y="1143000"/>
            <a:ext cx="2095500" cy="264795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Algebraic Period</a:t>
            </a:r>
            <a:endParaRPr lang="en-US" dirty="0"/>
          </a:p>
        </p:txBody>
      </p:sp>
      <p:sp>
        <p:nvSpPr>
          <p:cNvPr id="3" name="Content Placeholder 2"/>
          <p:cNvSpPr>
            <a:spLocks noGrp="1"/>
          </p:cNvSpPr>
          <p:nvPr>
            <p:ph idx="1"/>
          </p:nvPr>
        </p:nvSpPr>
        <p:spPr>
          <a:xfrm>
            <a:off x="381000" y="1524000"/>
            <a:ext cx="8229600" cy="4525963"/>
          </a:xfrm>
        </p:spPr>
        <p:txBody>
          <a:bodyPr>
            <a:normAutofit/>
          </a:bodyPr>
          <a:lstStyle/>
          <a:p>
            <a:r>
              <a:rPr lang="en-US" sz="2800" dirty="0" smtClean="0"/>
              <a:t>Originating with Boole.</a:t>
            </a:r>
          </a:p>
          <a:p>
            <a:pPr>
              <a:buNone/>
            </a:pPr>
            <a:endParaRPr lang="en-US" sz="2800" dirty="0" smtClean="0"/>
          </a:p>
          <a:p>
            <a:r>
              <a:rPr lang="en-US" sz="2800" dirty="0" smtClean="0"/>
              <a:t>Algebraic formulae can be used to express logical relations.</a:t>
            </a:r>
          </a:p>
          <a:p>
            <a:endParaRPr lang="en-US" sz="2800" dirty="0" smtClean="0"/>
          </a:p>
          <a:p>
            <a:r>
              <a:rPr lang="en-US" sz="2800" dirty="0" smtClean="0"/>
              <a:t>The introduction of De Morgan’s Laws.</a:t>
            </a:r>
          </a:p>
          <a:p>
            <a:endParaRPr lang="en-US" sz="2800" dirty="0" smtClean="0"/>
          </a:p>
          <a:p>
            <a:r>
              <a:rPr lang="en-US" sz="2800" dirty="0" smtClean="0"/>
              <a:t>Venn Diagrams.</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5791200"/>
          </a:xfrm>
        </p:spPr>
        <p:txBody>
          <a:bodyPr>
            <a:normAutofit/>
          </a:bodyPr>
          <a:lstStyle/>
          <a:p>
            <a:pPr marL="461963" indent="-223838"/>
            <a:endParaRPr lang="en-US" sz="2400" dirty="0" smtClean="0"/>
          </a:p>
          <a:p>
            <a:pPr marL="461963" indent="-223838"/>
            <a:endParaRPr lang="en-US" sz="2400" dirty="0" smtClean="0"/>
          </a:p>
          <a:p>
            <a:pPr marL="461963" indent="-223838"/>
            <a:r>
              <a:rPr lang="en-US" sz="2400" dirty="0" smtClean="0"/>
              <a:t>George Boole (1815-1864):</a:t>
            </a:r>
          </a:p>
          <a:p>
            <a:pPr marL="461963" indent="-223838">
              <a:buNone/>
            </a:pPr>
            <a:endParaRPr lang="en-US" sz="2400" dirty="0" smtClean="0"/>
          </a:p>
          <a:p>
            <a:pPr marL="461963" indent="-223838">
              <a:buNone/>
            </a:pPr>
            <a:r>
              <a:rPr lang="en-US" sz="2400" dirty="0" smtClean="0"/>
              <a:t>		- Invented Boolean Logic</a:t>
            </a:r>
          </a:p>
          <a:p>
            <a:pPr marL="461963" indent="-223838">
              <a:buNone/>
            </a:pPr>
            <a:endParaRPr lang="en-US" sz="2400" dirty="0" smtClean="0"/>
          </a:p>
          <a:p>
            <a:pPr marL="461963" indent="-223838">
              <a:buNone/>
            </a:pPr>
            <a:r>
              <a:rPr lang="en-US" sz="2400" dirty="0" smtClean="0"/>
              <a:t>		- Provided a general symbolic method of logical inference</a:t>
            </a:r>
          </a:p>
          <a:p>
            <a:pPr marL="461963" indent="-223838">
              <a:buNone/>
            </a:pPr>
            <a:endParaRPr lang="en-US" sz="2400" dirty="0" smtClean="0"/>
          </a:p>
          <a:p>
            <a:pPr marL="862013" lvl="1" indent="-223838"/>
            <a:endParaRPr lang="en-US" sz="2000" dirty="0" smtClean="0"/>
          </a:p>
          <a:p>
            <a:pPr marL="746125" indent="-223838">
              <a:buNone/>
            </a:pPr>
            <a:r>
              <a:rPr lang="en-US" sz="2400" dirty="0" smtClean="0"/>
              <a:t>		</a:t>
            </a:r>
          </a:p>
        </p:txBody>
      </p:sp>
      <p:pic>
        <p:nvPicPr>
          <p:cNvPr id="20482" name="Picture 2" descr="George Boole"/>
          <p:cNvPicPr>
            <a:picLocks noChangeAspect="1" noChangeArrowheads="1"/>
          </p:cNvPicPr>
          <p:nvPr/>
        </p:nvPicPr>
        <p:blipFill>
          <a:blip r:embed="rId3" cstate="print"/>
          <a:srcRect/>
          <a:stretch>
            <a:fillRect/>
          </a:stretch>
        </p:blipFill>
        <p:spPr bwMode="auto">
          <a:xfrm>
            <a:off x="6400800" y="228600"/>
            <a:ext cx="1524000" cy="2032001"/>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8229600" cy="4525963"/>
          </a:xfrm>
        </p:spPr>
        <p:txBody>
          <a:bodyPr/>
          <a:lstStyle/>
          <a:p>
            <a:pPr marL="461963" indent="-223838"/>
            <a:r>
              <a:rPr lang="en-US" sz="2400" dirty="0" smtClean="0"/>
              <a:t>Augustus De Morgan (1806 – 1871):</a:t>
            </a:r>
          </a:p>
          <a:p>
            <a:pPr marL="461963" indent="-223838">
              <a:buNone/>
            </a:pPr>
            <a:endParaRPr lang="en-US" sz="2400" dirty="0" smtClean="0"/>
          </a:p>
          <a:p>
            <a:pPr marL="862013" lvl="1" indent="-223838"/>
            <a:r>
              <a:rPr lang="en-US" sz="2000" dirty="0" smtClean="0"/>
              <a:t>He formulated De Morgan’s laws which are ,</a:t>
            </a:r>
          </a:p>
          <a:p>
            <a:pPr marL="862013" lvl="1" indent="-223838">
              <a:buNone/>
            </a:pPr>
            <a:r>
              <a:rPr lang="en-US" sz="2000" dirty="0" smtClean="0"/>
              <a:t>	The negation of a conjunction is the disjunction of the negations.</a:t>
            </a:r>
            <a:br>
              <a:rPr lang="en-US" sz="2000" dirty="0" smtClean="0"/>
            </a:br>
            <a:r>
              <a:rPr lang="en-US" sz="2000" dirty="0" smtClean="0"/>
              <a:t>	The negation of a disjunction is the conjunction of the negations.</a:t>
            </a:r>
          </a:p>
          <a:p>
            <a:endParaRPr lang="en-US" dirty="0"/>
          </a:p>
        </p:txBody>
      </p:sp>
      <p:pic>
        <p:nvPicPr>
          <p:cNvPr id="45058" name="Picture 2" descr="De Morgan Augustus.jpg"/>
          <p:cNvPicPr>
            <a:picLocks noChangeAspect="1" noChangeArrowheads="1"/>
          </p:cNvPicPr>
          <p:nvPr/>
        </p:nvPicPr>
        <p:blipFill>
          <a:blip r:embed="rId2" cstate="print"/>
          <a:srcRect/>
          <a:stretch>
            <a:fillRect/>
          </a:stretch>
        </p:blipFill>
        <p:spPr bwMode="auto">
          <a:xfrm>
            <a:off x="6858000" y="152400"/>
            <a:ext cx="1905000" cy="2352675"/>
          </a:xfrm>
          <a:prstGeom prst="rect">
            <a:avLst/>
          </a:prstGeom>
          <a:noFill/>
        </p:spPr>
      </p:pic>
      <p:sp>
        <p:nvSpPr>
          <p:cNvPr id="5" name="Rectangle 4"/>
          <p:cNvSpPr/>
          <p:nvPr/>
        </p:nvSpPr>
        <p:spPr>
          <a:xfrm>
            <a:off x="1371600" y="4648200"/>
            <a:ext cx="5338321" cy="646331"/>
          </a:xfrm>
          <a:prstGeom prst="rect">
            <a:avLst/>
          </a:prstGeom>
          <a:noFill/>
        </p:spPr>
        <p:txBody>
          <a:bodyPr wrap="none" lIns="91440" tIns="45720" rIns="91440" bIns="45720">
            <a:spAutoFit/>
          </a:bodyPr>
          <a:lstStyle/>
          <a:p>
            <a:pPr algn="ctr"/>
            <a:r>
              <a:rPr lang="en-US" sz="36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r>
              <a:rPr lang="en-US" sz="3600"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 v B) ↔ (</a:t>
            </a:r>
            <a:r>
              <a:rPr lang="en-US" sz="36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 ^ (¬B)</a:t>
            </a:r>
            <a:endParaRPr lang="en-US" sz="3600"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6" name="Rectangle 5"/>
          <p:cNvSpPr/>
          <p:nvPr/>
        </p:nvSpPr>
        <p:spPr>
          <a:xfrm>
            <a:off x="1371600" y="3849469"/>
            <a:ext cx="5338321" cy="646331"/>
          </a:xfrm>
          <a:prstGeom prst="rect">
            <a:avLst/>
          </a:prstGeom>
          <a:noFill/>
        </p:spPr>
        <p:txBody>
          <a:bodyPr wrap="none" lIns="91440" tIns="45720" rIns="91440" bIns="45720">
            <a:spAutoFit/>
          </a:bodyPr>
          <a:lstStyle/>
          <a:p>
            <a:pPr algn="ct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r>
              <a:rPr lang="en-US" sz="3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 ^ B) ↔ (</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 v (¬B)</a:t>
            </a:r>
            <a:endParaRPr lang="en-US" sz="3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6400800" cy="4525963"/>
          </a:xfrm>
        </p:spPr>
        <p:txBody>
          <a:bodyPr/>
          <a:lstStyle/>
          <a:p>
            <a:r>
              <a:rPr lang="en-US" dirty="0" smtClean="0"/>
              <a:t>John Venn (1834-1923):</a:t>
            </a:r>
            <a:br>
              <a:rPr lang="en-US" dirty="0" smtClean="0"/>
            </a:br>
            <a:endParaRPr lang="en-US" dirty="0" smtClean="0"/>
          </a:p>
          <a:p>
            <a:pPr lvl="1"/>
            <a:r>
              <a:rPr lang="en-US" dirty="0" smtClean="0"/>
              <a:t>Introduced the Venn diagram which is used in probability, logic, computer science and other fields.</a:t>
            </a:r>
          </a:p>
        </p:txBody>
      </p:sp>
      <p:pic>
        <p:nvPicPr>
          <p:cNvPr id="46082" name="Picture 2" descr="http://upload.wikimedia.org/wikipedia/commons/thumb/e/ec/Venn_John_signature.jpg/170px-Venn_John_signature.jpg"/>
          <p:cNvPicPr>
            <a:picLocks noChangeAspect="1" noChangeArrowheads="1"/>
          </p:cNvPicPr>
          <p:nvPr/>
        </p:nvPicPr>
        <p:blipFill>
          <a:blip r:embed="rId2" cstate="print"/>
          <a:srcRect b="20307"/>
          <a:stretch>
            <a:fillRect/>
          </a:stretch>
        </p:blipFill>
        <p:spPr bwMode="auto">
          <a:xfrm>
            <a:off x="6705600" y="228600"/>
            <a:ext cx="2152650" cy="2633831"/>
          </a:xfrm>
          <a:prstGeom prst="rect">
            <a:avLst/>
          </a:prstGeom>
          <a:noFill/>
        </p:spPr>
      </p:pic>
      <p:pic>
        <p:nvPicPr>
          <p:cNvPr id="46084" name="Picture 4" descr="File:Venn0001.svg"/>
          <p:cNvPicPr>
            <a:picLocks noChangeAspect="1" noChangeArrowheads="1"/>
          </p:cNvPicPr>
          <p:nvPr/>
        </p:nvPicPr>
        <p:blipFill>
          <a:blip r:embed="rId3" cstate="print"/>
          <a:srcRect/>
          <a:stretch>
            <a:fillRect/>
          </a:stretch>
        </p:blipFill>
        <p:spPr bwMode="auto">
          <a:xfrm>
            <a:off x="2388326" y="3810000"/>
            <a:ext cx="4926874" cy="2612737"/>
          </a:xfrm>
          <a:prstGeom prst="rect">
            <a:avLst/>
          </a:prstGeom>
          <a:noFill/>
        </p:spPr>
      </p:pic>
      <p:sp>
        <p:nvSpPr>
          <p:cNvPr id="8" name="TextBox 7"/>
          <p:cNvSpPr txBox="1"/>
          <p:nvPr/>
        </p:nvSpPr>
        <p:spPr>
          <a:xfrm>
            <a:off x="6350726" y="3886200"/>
            <a:ext cx="914400" cy="584775"/>
          </a:xfrm>
          <a:prstGeom prst="rect">
            <a:avLst/>
          </a:prstGeom>
          <a:noFill/>
        </p:spPr>
        <p:txBody>
          <a:bodyPr wrap="square" rtlCol="0">
            <a:spAutoFit/>
          </a:bodyPr>
          <a:lstStyle/>
          <a:p>
            <a:r>
              <a:rPr lang="en-US" sz="3200" dirty="0" smtClean="0"/>
              <a:t>U</a:t>
            </a:r>
            <a:endParaRPr lang="en-US" dirty="0"/>
          </a:p>
        </p:txBody>
      </p:sp>
      <p:sp>
        <p:nvSpPr>
          <p:cNvPr id="11" name="TextBox 10"/>
          <p:cNvSpPr txBox="1"/>
          <p:nvPr/>
        </p:nvSpPr>
        <p:spPr>
          <a:xfrm>
            <a:off x="3226526" y="4572000"/>
            <a:ext cx="457200" cy="646331"/>
          </a:xfrm>
          <a:prstGeom prst="rect">
            <a:avLst/>
          </a:prstGeom>
          <a:noFill/>
        </p:spPr>
        <p:txBody>
          <a:bodyPr wrap="square" rtlCol="0">
            <a:spAutoFit/>
          </a:bodyPr>
          <a:lstStyle/>
          <a:p>
            <a:r>
              <a:rPr lang="en-US" sz="3600" dirty="0" smtClean="0"/>
              <a:t>A</a:t>
            </a:r>
            <a:endParaRPr lang="en-US" dirty="0"/>
          </a:p>
        </p:txBody>
      </p:sp>
      <p:sp>
        <p:nvSpPr>
          <p:cNvPr id="12" name="TextBox 11"/>
          <p:cNvSpPr txBox="1"/>
          <p:nvPr/>
        </p:nvSpPr>
        <p:spPr>
          <a:xfrm>
            <a:off x="5741126" y="4687669"/>
            <a:ext cx="457200" cy="646331"/>
          </a:xfrm>
          <a:prstGeom prst="rect">
            <a:avLst/>
          </a:prstGeom>
          <a:noFill/>
        </p:spPr>
        <p:txBody>
          <a:bodyPr wrap="square" rtlCol="0">
            <a:spAutoFit/>
          </a:bodyPr>
          <a:lstStyle/>
          <a:p>
            <a:r>
              <a:rPr lang="en-US" sz="3600" dirty="0" smtClean="0"/>
              <a:t>B</a:t>
            </a:r>
            <a:endParaRPr lang="en-US" dirty="0"/>
          </a:p>
        </p:txBody>
      </p:sp>
      <p:sp>
        <p:nvSpPr>
          <p:cNvPr id="14" name="TextBox 13"/>
          <p:cNvSpPr txBox="1"/>
          <p:nvPr/>
        </p:nvSpPr>
        <p:spPr>
          <a:xfrm>
            <a:off x="4419600" y="4876800"/>
            <a:ext cx="990600" cy="461665"/>
          </a:xfrm>
          <a:prstGeom prst="rect">
            <a:avLst/>
          </a:prstGeom>
          <a:noFill/>
        </p:spPr>
        <p:txBody>
          <a:bodyPr wrap="square" rtlCol="0">
            <a:spAutoFit/>
          </a:bodyPr>
          <a:lstStyle/>
          <a:p>
            <a:r>
              <a:rPr lang="en-US" sz="2400" i="1" dirty="0" smtClean="0"/>
              <a:t>A</a:t>
            </a:r>
            <a:r>
              <a:rPr lang="en-US" sz="2400" dirty="0" smtClean="0"/>
              <a:t> ∩ </a:t>
            </a:r>
            <a:r>
              <a:rPr lang="en-US" sz="2400" i="1" dirty="0" smtClean="0"/>
              <a:t>B</a:t>
            </a:r>
            <a:endParaRPr lang="en-US" sz="2400" dirty="0"/>
          </a:p>
        </p:txBody>
      </p:sp>
      <p:sp>
        <p:nvSpPr>
          <p:cNvPr id="15" name="Rectangle 14"/>
          <p:cNvSpPr/>
          <p:nvPr/>
        </p:nvSpPr>
        <p:spPr>
          <a:xfrm>
            <a:off x="0" y="3200400"/>
            <a:ext cx="3505200" cy="584775"/>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Venn Diagram</a:t>
            </a:r>
            <a:endParaRPr lang="en-US" sz="32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Logicist</a:t>
            </a:r>
            <a:r>
              <a:rPr lang="en-US" dirty="0" smtClean="0"/>
              <a:t> Period</a:t>
            </a:r>
            <a:endParaRPr lang="en-US" dirty="0"/>
          </a:p>
        </p:txBody>
      </p:sp>
      <p:sp>
        <p:nvSpPr>
          <p:cNvPr id="3" name="Content Placeholder 2"/>
          <p:cNvSpPr>
            <a:spLocks noGrp="1"/>
          </p:cNvSpPr>
          <p:nvPr>
            <p:ph idx="1"/>
          </p:nvPr>
        </p:nvSpPr>
        <p:spPr/>
        <p:txBody>
          <a:bodyPr>
            <a:normAutofit lnSpcReduction="10000"/>
          </a:bodyPr>
          <a:lstStyle/>
          <a:p>
            <a:r>
              <a:rPr lang="en-US" dirty="0" smtClean="0"/>
              <a:t>The next great advances were made by the German mathematician </a:t>
            </a:r>
            <a:r>
              <a:rPr lang="en-US" dirty="0" err="1" smtClean="0"/>
              <a:t>Gottlob</a:t>
            </a:r>
            <a:r>
              <a:rPr lang="en-US" dirty="0" smtClean="0"/>
              <a:t> </a:t>
            </a:r>
            <a:r>
              <a:rPr lang="en-US" dirty="0" err="1" smtClean="0"/>
              <a:t>Frege</a:t>
            </a:r>
            <a:r>
              <a:rPr lang="en-US" dirty="0" smtClean="0"/>
              <a:t>. </a:t>
            </a:r>
          </a:p>
          <a:p>
            <a:pPr>
              <a:buNone/>
            </a:pPr>
            <a:endParaRPr lang="en-US" dirty="0" smtClean="0"/>
          </a:p>
          <a:p>
            <a:r>
              <a:rPr lang="en-US" dirty="0" smtClean="0"/>
              <a:t>Axiomatic Predicate Logic.</a:t>
            </a:r>
          </a:p>
          <a:p>
            <a:endParaRPr lang="en-US" dirty="0" smtClean="0"/>
          </a:p>
          <a:p>
            <a:r>
              <a:rPr lang="en-US" dirty="0" smtClean="0"/>
              <a:t>Problem of Multiple Generality is solved.</a:t>
            </a:r>
          </a:p>
          <a:p>
            <a:endParaRPr lang="en-US" dirty="0" smtClean="0"/>
          </a:p>
          <a:p>
            <a:r>
              <a:rPr lang="en-US" dirty="0" smtClean="0"/>
              <a:t>Russell’s Paradox.</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371600"/>
            <a:ext cx="8153400" cy="4953000"/>
          </a:xfrm>
        </p:spPr>
        <p:txBody>
          <a:bodyPr>
            <a:normAutofit/>
          </a:bodyPr>
          <a:lstStyle/>
          <a:p>
            <a:pPr>
              <a:buNone/>
            </a:pPr>
            <a:endParaRPr lang="en-US" dirty="0" smtClean="0"/>
          </a:p>
          <a:p>
            <a:pPr>
              <a:buNone/>
            </a:pPr>
            <a:r>
              <a:rPr lang="en-US" dirty="0" err="1" smtClean="0"/>
              <a:t>Gottlob</a:t>
            </a:r>
            <a:r>
              <a:rPr lang="en-US" dirty="0" smtClean="0"/>
              <a:t> </a:t>
            </a:r>
            <a:r>
              <a:rPr lang="en-US" dirty="0" err="1" smtClean="0"/>
              <a:t>Frege</a:t>
            </a:r>
            <a:r>
              <a:rPr lang="en-US" dirty="0" smtClean="0"/>
              <a:t> (1848 – 1925):</a:t>
            </a:r>
          </a:p>
          <a:p>
            <a:pPr lvl="1"/>
            <a:r>
              <a:rPr lang="en-US" sz="2000" dirty="0" smtClean="0"/>
              <a:t>Considered to be the father of Analytic Philosophy.</a:t>
            </a:r>
          </a:p>
          <a:p>
            <a:pPr lvl="1">
              <a:buNone/>
            </a:pPr>
            <a:endParaRPr lang="en-US" sz="2000" dirty="0" smtClean="0"/>
          </a:p>
          <a:p>
            <a:pPr lvl="1"/>
            <a:r>
              <a:rPr lang="en-US" sz="2000" dirty="0" smtClean="0"/>
              <a:t>His Objective was demonstrating that arithmetic is identical with logic.</a:t>
            </a:r>
          </a:p>
          <a:p>
            <a:pPr lvl="1">
              <a:buNone/>
            </a:pPr>
            <a:endParaRPr lang="en-US" sz="2000" dirty="0" smtClean="0"/>
          </a:p>
          <a:p>
            <a:pPr lvl="1"/>
            <a:r>
              <a:rPr lang="en-US" sz="2000" dirty="0" smtClean="0"/>
              <a:t>He invented axiomatic predicate logic and quantified variables, which solved the problem of multiple generality.</a:t>
            </a:r>
          </a:p>
        </p:txBody>
      </p:sp>
      <p:sp>
        <p:nvSpPr>
          <p:cNvPr id="6" name="Title 1"/>
          <p:cNvSpPr>
            <a:spLocks noGrp="1"/>
          </p:cNvSpPr>
          <p:nvPr>
            <p:ph type="title"/>
          </p:nvPr>
        </p:nvSpPr>
        <p:spPr>
          <a:xfrm>
            <a:off x="457200" y="274638"/>
            <a:ext cx="8229600" cy="1143000"/>
          </a:xfrm>
        </p:spPr>
        <p:txBody>
          <a:bodyPr/>
          <a:lstStyle/>
          <a:p>
            <a:r>
              <a:rPr lang="en-US" dirty="0" smtClean="0"/>
              <a:t>The </a:t>
            </a:r>
            <a:r>
              <a:rPr lang="en-US" dirty="0" err="1" smtClean="0"/>
              <a:t>Logicist</a:t>
            </a:r>
            <a:r>
              <a:rPr lang="en-US" dirty="0" smtClean="0"/>
              <a:t> Period</a:t>
            </a:r>
            <a:endParaRPr lang="en-US" dirty="0"/>
          </a:p>
        </p:txBody>
      </p:sp>
      <p:pic>
        <p:nvPicPr>
          <p:cNvPr id="17410" name="Picture 2" descr="Young frege.jpg"/>
          <p:cNvPicPr>
            <a:picLocks noChangeAspect="1" noChangeArrowheads="1"/>
          </p:cNvPicPr>
          <p:nvPr/>
        </p:nvPicPr>
        <p:blipFill>
          <a:blip r:embed="rId2" cstate="print"/>
          <a:srcRect/>
          <a:stretch>
            <a:fillRect/>
          </a:stretch>
        </p:blipFill>
        <p:spPr bwMode="auto">
          <a:xfrm>
            <a:off x="7010400" y="762000"/>
            <a:ext cx="2095500" cy="2238376"/>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6781800" cy="5821363"/>
          </a:xfrm>
        </p:spPr>
        <p:txBody>
          <a:bodyPr>
            <a:normAutofit/>
          </a:bodyPr>
          <a:lstStyle/>
          <a:p>
            <a:r>
              <a:rPr lang="en-US" dirty="0" smtClean="0"/>
              <a:t>Bertrand Russell (1872-  1970):</a:t>
            </a:r>
          </a:p>
          <a:p>
            <a:pPr>
              <a:buNone/>
            </a:pPr>
            <a:endParaRPr lang="en-US" dirty="0" smtClean="0"/>
          </a:p>
          <a:p>
            <a:pPr lvl="1" algn="just">
              <a:tabLst>
                <a:tab pos="6567488" algn="l"/>
              </a:tabLst>
            </a:pPr>
            <a:r>
              <a:rPr lang="en-US" sz="2400" dirty="0" smtClean="0"/>
              <a:t>He is widely held to be one of the 20th century's premier logicians.</a:t>
            </a:r>
          </a:p>
          <a:p>
            <a:pPr lvl="1" algn="just">
              <a:buNone/>
              <a:tabLst>
                <a:tab pos="6567488" algn="l"/>
              </a:tabLst>
            </a:pPr>
            <a:endParaRPr lang="en-US" sz="2400" dirty="0" smtClean="0"/>
          </a:p>
          <a:p>
            <a:pPr lvl="1" algn="just">
              <a:tabLst>
                <a:tab pos="6567488" algn="l"/>
              </a:tabLst>
            </a:pPr>
            <a:r>
              <a:rPr lang="en-US" sz="2400" dirty="0" smtClean="0"/>
              <a:t>Russell’s Paradox:</a:t>
            </a:r>
          </a:p>
          <a:p>
            <a:pPr lvl="1" algn="just">
              <a:buNone/>
              <a:tabLst>
                <a:tab pos="6567488" algn="l"/>
              </a:tabLst>
            </a:pPr>
            <a:endParaRPr lang="en-US" baseline="30000" dirty="0" smtClean="0"/>
          </a:p>
          <a:p>
            <a:pPr marL="688975" lvl="2" indent="0" algn="just">
              <a:buNone/>
              <a:tabLst>
                <a:tab pos="6567488" algn="l"/>
              </a:tabLst>
            </a:pPr>
            <a:r>
              <a:rPr lang="en-US" sz="2000" dirty="0" smtClean="0"/>
              <a:t>If the "List of all lists that do not contain themselves" contains itself, then it does not belong to itself and should be removed. However, if it does not list itself, then it should be added to itself.</a:t>
            </a:r>
          </a:p>
          <a:p>
            <a:pPr lvl="1">
              <a:buNone/>
            </a:pPr>
            <a:endParaRPr lang="en-US" sz="2400" dirty="0" smtClean="0"/>
          </a:p>
          <a:p>
            <a:endParaRPr lang="en-US" dirty="0" smtClean="0"/>
          </a:p>
        </p:txBody>
      </p:sp>
      <p:pic>
        <p:nvPicPr>
          <p:cNvPr id="15362" name="Picture 2" descr="Honourable Bertrand Russell.jpg"/>
          <p:cNvPicPr>
            <a:picLocks noChangeAspect="1" noChangeArrowheads="1"/>
          </p:cNvPicPr>
          <p:nvPr/>
        </p:nvPicPr>
        <p:blipFill>
          <a:blip r:embed="rId2" cstate="print"/>
          <a:srcRect/>
          <a:stretch>
            <a:fillRect/>
          </a:stretch>
        </p:blipFill>
        <p:spPr bwMode="auto">
          <a:xfrm>
            <a:off x="6934200" y="476250"/>
            <a:ext cx="2095500" cy="310515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6477000" cy="4525963"/>
          </a:xfrm>
        </p:spPr>
        <p:txBody>
          <a:bodyPr/>
          <a:lstStyle/>
          <a:p>
            <a:r>
              <a:rPr lang="en-US" dirty="0" smtClean="0"/>
              <a:t>Ludwig Wittgenstein (1889 – 1951):</a:t>
            </a:r>
          </a:p>
          <a:p>
            <a:pPr>
              <a:buNone/>
            </a:pPr>
            <a:endParaRPr lang="en-US" sz="2800" dirty="0" smtClean="0"/>
          </a:p>
          <a:p>
            <a:pPr lvl="1"/>
            <a:r>
              <a:rPr lang="en-US" sz="2000" dirty="0" smtClean="0"/>
              <a:t>In his lifetime, he published just one book review, one article, a children's dictionary, and the 75-page </a:t>
            </a:r>
            <a:r>
              <a:rPr lang="en-US" sz="2000" i="1" dirty="0" err="1" smtClean="0">
                <a:hlinkClick r:id="rId2" tooltip="Tractatus Logico-Philosophicus"/>
              </a:rPr>
              <a:t>Tractatus</a:t>
            </a:r>
            <a:r>
              <a:rPr lang="en-US" sz="2000" i="1" dirty="0" smtClean="0">
                <a:hlinkClick r:id="rId2" tooltip="Tractatus Logico-Philosophicus"/>
              </a:rPr>
              <a:t> </a:t>
            </a:r>
            <a:r>
              <a:rPr lang="en-US" sz="2000" i="1" dirty="0" err="1" smtClean="0">
                <a:hlinkClick r:id="rId2" tooltip="Tractatus Logico-Philosophicus"/>
              </a:rPr>
              <a:t>Logico-Philosophicus</a:t>
            </a:r>
            <a:r>
              <a:rPr lang="en-US" sz="2000" dirty="0" smtClean="0"/>
              <a:t> (1921)</a:t>
            </a:r>
          </a:p>
          <a:p>
            <a:pPr lvl="1"/>
            <a:endParaRPr lang="en-US" sz="2000" dirty="0" smtClean="0"/>
          </a:p>
          <a:p>
            <a:pPr lvl="1"/>
            <a:r>
              <a:rPr lang="en-US" sz="2000" dirty="0" smtClean="0"/>
              <a:t>One of the most influential philosophers of the 20</a:t>
            </a:r>
            <a:r>
              <a:rPr lang="en-US" sz="2000" baseline="30000" dirty="0" smtClean="0"/>
              <a:t>th</a:t>
            </a:r>
            <a:r>
              <a:rPr lang="en-US" sz="2000" dirty="0" smtClean="0"/>
              <a:t> Century.</a:t>
            </a:r>
          </a:p>
          <a:p>
            <a:pPr lvl="1">
              <a:buNone/>
            </a:pPr>
            <a:endParaRPr lang="en-US" sz="2000" dirty="0" smtClean="0"/>
          </a:p>
          <a:p>
            <a:pPr lvl="1">
              <a:buNone/>
            </a:pPr>
            <a:endParaRPr lang="en-US" sz="2400" dirty="0" smtClean="0"/>
          </a:p>
        </p:txBody>
      </p:sp>
      <p:pic>
        <p:nvPicPr>
          <p:cNvPr id="47106" name="Picture 2" descr="Ludwig Wittgenstein"/>
          <p:cNvPicPr>
            <a:picLocks noChangeAspect="1" noChangeArrowheads="1"/>
          </p:cNvPicPr>
          <p:nvPr/>
        </p:nvPicPr>
        <p:blipFill>
          <a:blip r:embed="rId3" cstate="print"/>
          <a:srcRect/>
          <a:stretch>
            <a:fillRect/>
          </a:stretch>
        </p:blipFill>
        <p:spPr bwMode="auto">
          <a:xfrm>
            <a:off x="7147048" y="685800"/>
            <a:ext cx="1809217" cy="25908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Metamathematical</a:t>
            </a:r>
            <a:r>
              <a:rPr lang="en-US" dirty="0" smtClean="0"/>
              <a:t> Period</a:t>
            </a:r>
            <a:endParaRPr lang="en-US" dirty="0"/>
          </a:p>
        </p:txBody>
      </p:sp>
      <p:sp>
        <p:nvSpPr>
          <p:cNvPr id="3" name="Content Placeholder 2"/>
          <p:cNvSpPr>
            <a:spLocks noGrp="1"/>
          </p:cNvSpPr>
          <p:nvPr>
            <p:ph idx="1"/>
          </p:nvPr>
        </p:nvSpPr>
        <p:spPr/>
        <p:txBody>
          <a:bodyPr>
            <a:normAutofit/>
          </a:bodyPr>
          <a:lstStyle/>
          <a:p>
            <a:r>
              <a:rPr lang="en-US" sz="2400" dirty="0" smtClean="0"/>
              <a:t>The names of </a:t>
            </a:r>
            <a:r>
              <a:rPr lang="en-US" sz="2400" dirty="0" smtClean="0">
                <a:hlinkClick r:id="rId2" tooltip="Kurt Gödel"/>
              </a:rPr>
              <a:t>Gödel</a:t>
            </a:r>
            <a:r>
              <a:rPr lang="en-US" sz="2400" dirty="0" smtClean="0"/>
              <a:t> and </a:t>
            </a:r>
            <a:r>
              <a:rPr lang="en-US" sz="2400" dirty="0" err="1" smtClean="0">
                <a:hlinkClick r:id="rId3" tooltip="Alfred Tarski"/>
              </a:rPr>
              <a:t>Tarski</a:t>
            </a:r>
            <a:r>
              <a:rPr lang="en-US" sz="2400" dirty="0" smtClean="0"/>
              <a:t> dominate the 1930s, a crucial period in the development of </a:t>
            </a:r>
            <a:r>
              <a:rPr lang="en-US" sz="2400" dirty="0" err="1" smtClean="0">
                <a:hlinkClick r:id="rId4" tooltip="Metamathematics"/>
              </a:rPr>
              <a:t>metamathematics</a:t>
            </a:r>
            <a:endParaRPr lang="en-US" sz="2400" dirty="0" smtClean="0"/>
          </a:p>
          <a:p>
            <a:pPr>
              <a:buNone/>
            </a:pPr>
            <a:endParaRPr lang="en-US" sz="2400" dirty="0" smtClean="0"/>
          </a:p>
          <a:p>
            <a:r>
              <a:rPr lang="en-US" sz="2400" dirty="0" smtClean="0"/>
              <a:t>The study of mathematics using mathematical methods to produce </a:t>
            </a:r>
            <a:r>
              <a:rPr lang="en-US" sz="2400" dirty="0" err="1" smtClean="0"/>
              <a:t>Metatheories</a:t>
            </a:r>
            <a:r>
              <a:rPr lang="en-US" sz="2400" dirty="0" smtClean="0"/>
              <a:t>.</a:t>
            </a:r>
          </a:p>
          <a:p>
            <a:endParaRPr lang="en-US" sz="2400" dirty="0" smtClean="0"/>
          </a:p>
          <a:p>
            <a:r>
              <a:rPr lang="en-US" sz="2400" dirty="0" smtClean="0"/>
              <a:t>Alonzo Church and Alan Turing give negative solutions to Hilbert’s </a:t>
            </a:r>
            <a:r>
              <a:rPr lang="en-US" sz="2400" dirty="0" err="1" smtClean="0"/>
              <a:t>Entsheidungsproblem</a:t>
            </a:r>
            <a:r>
              <a:rPr lang="en-US" sz="2400" dirty="0" smtClean="0"/>
              <a:t>.</a:t>
            </a:r>
          </a:p>
          <a:p>
            <a:pPr>
              <a:buNone/>
            </a:pPr>
            <a:endParaRPr lang="en-US" sz="2000" dirty="0" smtClean="0"/>
          </a:p>
          <a:p>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Logic?</a:t>
            </a:r>
            <a:endParaRPr lang="en-US" dirty="0"/>
          </a:p>
        </p:txBody>
      </p:sp>
      <p:sp>
        <p:nvSpPr>
          <p:cNvPr id="3" name="Content Placeholder 2"/>
          <p:cNvSpPr>
            <a:spLocks noGrp="1"/>
          </p:cNvSpPr>
          <p:nvPr>
            <p:ph idx="1"/>
          </p:nvPr>
        </p:nvSpPr>
        <p:spPr/>
        <p:txBody>
          <a:bodyPr>
            <a:normAutofit/>
          </a:bodyPr>
          <a:lstStyle/>
          <a:p>
            <a:r>
              <a:rPr lang="en-US" sz="2800" dirty="0" smtClean="0"/>
              <a:t>The science or study of how to evaluate arguments and reasoning. </a:t>
            </a:r>
          </a:p>
          <a:p>
            <a:pPr>
              <a:buNone/>
            </a:pPr>
            <a:r>
              <a:rPr lang="en-US" sz="2800" dirty="0" smtClean="0"/>
              <a:t> “Logic is new and necessary reasoning” -Aristotle</a:t>
            </a:r>
          </a:p>
          <a:p>
            <a:pPr>
              <a:buNone/>
            </a:pPr>
            <a:endParaRPr lang="en-US" sz="2800" dirty="0" smtClean="0"/>
          </a:p>
          <a:p>
            <a:r>
              <a:rPr lang="en-US" sz="2800" dirty="0" smtClean="0"/>
              <a:t>Studied within</a:t>
            </a:r>
          </a:p>
          <a:p>
            <a:pPr lvl="1"/>
            <a:r>
              <a:rPr lang="en-US" sz="2400" dirty="0" smtClean="0"/>
              <a:t>Philosophy</a:t>
            </a:r>
          </a:p>
          <a:p>
            <a:pPr lvl="1"/>
            <a:r>
              <a:rPr lang="en-US" sz="2400" dirty="0" smtClean="0"/>
              <a:t>Mathematics</a:t>
            </a:r>
          </a:p>
          <a:p>
            <a:pPr lvl="1"/>
            <a:r>
              <a:rPr lang="en-US" sz="2400" dirty="0" smtClean="0"/>
              <a:t>Computer Science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6553200" cy="5181600"/>
          </a:xfrm>
        </p:spPr>
        <p:txBody>
          <a:bodyPr>
            <a:normAutofit/>
          </a:bodyPr>
          <a:lstStyle/>
          <a:p>
            <a:r>
              <a:rPr lang="en-US" dirty="0" smtClean="0"/>
              <a:t>Kurt Gödel:</a:t>
            </a:r>
          </a:p>
          <a:p>
            <a:pPr>
              <a:buNone/>
            </a:pPr>
            <a:endParaRPr lang="en-US" dirty="0" smtClean="0"/>
          </a:p>
          <a:p>
            <a:pPr lvl="1"/>
            <a:r>
              <a:rPr lang="en-US" sz="2000" dirty="0" smtClean="0"/>
              <a:t>Gödel Completeness Theorem: </a:t>
            </a:r>
            <a:r>
              <a:rPr lang="en-US" sz="2000" dirty="0" smtClean="0">
                <a:hlinkClick r:id="rId2" tooltip="First-order logic"/>
              </a:rPr>
              <a:t>first-order sentence</a:t>
            </a:r>
            <a:r>
              <a:rPr lang="en-US" sz="2000" dirty="0" smtClean="0"/>
              <a:t> is </a:t>
            </a:r>
            <a:r>
              <a:rPr lang="en-US" sz="2000" dirty="0" smtClean="0">
                <a:hlinkClick r:id="rId3" tooltip="Provability logic"/>
              </a:rPr>
              <a:t>deducible</a:t>
            </a:r>
            <a:r>
              <a:rPr lang="en-US" sz="2000" dirty="0" smtClean="0"/>
              <a:t> if and only if it is logically valid.</a:t>
            </a:r>
          </a:p>
          <a:p>
            <a:pPr lvl="1">
              <a:buNone/>
            </a:pPr>
            <a:endParaRPr lang="en-US" sz="2000" dirty="0" smtClean="0"/>
          </a:p>
          <a:p>
            <a:pPr lvl="1"/>
            <a:r>
              <a:rPr lang="en-US" sz="2000" dirty="0" smtClean="0"/>
              <a:t>Gödel's Incompleteness theorems</a:t>
            </a:r>
          </a:p>
        </p:txBody>
      </p:sp>
      <p:pic>
        <p:nvPicPr>
          <p:cNvPr id="13314" name="Picture 2" descr="http://upload.wikimedia.org/wikipedia/commons/4/42/Kurt_g%C3%B6del.jpg"/>
          <p:cNvPicPr>
            <a:picLocks noChangeAspect="1" noChangeArrowheads="1"/>
          </p:cNvPicPr>
          <p:nvPr/>
        </p:nvPicPr>
        <p:blipFill>
          <a:blip r:embed="rId4" cstate="print"/>
          <a:srcRect/>
          <a:stretch>
            <a:fillRect/>
          </a:stretch>
        </p:blipFill>
        <p:spPr bwMode="auto">
          <a:xfrm>
            <a:off x="6858000" y="457200"/>
            <a:ext cx="2019300" cy="2571751"/>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6400800" cy="5440363"/>
          </a:xfrm>
        </p:spPr>
        <p:txBody>
          <a:bodyPr>
            <a:normAutofit/>
          </a:bodyPr>
          <a:lstStyle/>
          <a:p>
            <a:r>
              <a:rPr lang="en-US" dirty="0" smtClean="0"/>
              <a:t>Alan Turing (1912 – 1954):</a:t>
            </a:r>
          </a:p>
          <a:p>
            <a:pPr>
              <a:buNone/>
            </a:pPr>
            <a:endParaRPr lang="en-US" dirty="0" smtClean="0"/>
          </a:p>
          <a:p>
            <a:pPr lvl="1"/>
            <a:r>
              <a:rPr lang="en-US" sz="2000" dirty="0" smtClean="0"/>
              <a:t>Introduced the concept of </a:t>
            </a:r>
            <a:r>
              <a:rPr lang="en-US" sz="2000" dirty="0" smtClean="0">
                <a:hlinkClick r:id="rId2" tooltip="Ordinal logic"/>
              </a:rPr>
              <a:t>ordinal logic</a:t>
            </a:r>
            <a:r>
              <a:rPr lang="en-US" sz="2000" dirty="0" smtClean="0"/>
              <a:t> and the notion of </a:t>
            </a:r>
            <a:r>
              <a:rPr lang="en-US" sz="2000" dirty="0" smtClean="0">
                <a:hlinkClick r:id="rId3" tooltip="Turing reduction"/>
              </a:rPr>
              <a:t>relative computing</a:t>
            </a:r>
            <a:r>
              <a:rPr lang="en-US" sz="2000" dirty="0" smtClean="0"/>
              <a:t>.</a:t>
            </a:r>
          </a:p>
          <a:p>
            <a:pPr lvl="1"/>
            <a:endParaRPr lang="en-US" sz="2000" dirty="0" smtClean="0"/>
          </a:p>
          <a:p>
            <a:pPr lvl="1"/>
            <a:r>
              <a:rPr lang="en-US" sz="2000" dirty="0" smtClean="0"/>
              <a:t>Turing Machine.</a:t>
            </a:r>
          </a:p>
          <a:p>
            <a:pPr lvl="1"/>
            <a:endParaRPr lang="en-US" sz="2000" dirty="0" smtClean="0"/>
          </a:p>
          <a:p>
            <a:pPr lvl="1"/>
            <a:r>
              <a:rPr lang="en-US" sz="2000" dirty="0" smtClean="0"/>
              <a:t>Turing test for Artificial Intelligence.</a:t>
            </a:r>
          </a:p>
          <a:p>
            <a:pPr lvl="1">
              <a:buNone/>
            </a:pPr>
            <a:endParaRPr lang="en-US" sz="2000" dirty="0" smtClean="0"/>
          </a:p>
        </p:txBody>
      </p:sp>
      <p:pic>
        <p:nvPicPr>
          <p:cNvPr id="7170" name="Picture 2" descr="Alan Turing photo.jpg"/>
          <p:cNvPicPr>
            <a:picLocks noChangeAspect="1" noChangeArrowheads="1"/>
          </p:cNvPicPr>
          <p:nvPr/>
        </p:nvPicPr>
        <p:blipFill>
          <a:blip r:embed="rId4" cstate="print"/>
          <a:srcRect/>
          <a:stretch>
            <a:fillRect/>
          </a:stretch>
        </p:blipFill>
        <p:spPr bwMode="auto">
          <a:xfrm>
            <a:off x="6781800" y="381000"/>
            <a:ext cx="1905000" cy="238125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happened after the World War II</a:t>
            </a:r>
            <a:br>
              <a:rPr lang="en-US" dirty="0" smtClean="0"/>
            </a:br>
            <a:r>
              <a:rPr lang="en-US" dirty="0" smtClean="0"/>
              <a:t>to Mathematical Logic?</a:t>
            </a:r>
            <a:endParaRPr lang="en-US" dirty="0"/>
          </a:p>
        </p:txBody>
      </p:sp>
      <p:sp>
        <p:nvSpPr>
          <p:cNvPr id="4" name="Oval 3"/>
          <p:cNvSpPr/>
          <p:nvPr/>
        </p:nvSpPr>
        <p:spPr>
          <a:xfrm>
            <a:off x="3505200" y="1536357"/>
            <a:ext cx="2590800" cy="11203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Mathematical </a:t>
            </a:r>
          </a:p>
          <a:p>
            <a:pPr algn="ctr"/>
            <a:r>
              <a:rPr lang="en-US" dirty="0" smtClean="0"/>
              <a:t>Logic</a:t>
            </a:r>
            <a:endParaRPr lang="en-US" dirty="0"/>
          </a:p>
        </p:txBody>
      </p:sp>
      <p:sp>
        <p:nvSpPr>
          <p:cNvPr id="7" name="Oval 6"/>
          <p:cNvSpPr/>
          <p:nvPr/>
        </p:nvSpPr>
        <p:spPr>
          <a:xfrm>
            <a:off x="76200" y="3200400"/>
            <a:ext cx="2466975"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Model Theory</a:t>
            </a:r>
            <a:endParaRPr lang="en-US" dirty="0"/>
          </a:p>
        </p:txBody>
      </p:sp>
      <p:sp>
        <p:nvSpPr>
          <p:cNvPr id="8" name="Oval 7"/>
          <p:cNvSpPr/>
          <p:nvPr/>
        </p:nvSpPr>
        <p:spPr>
          <a:xfrm>
            <a:off x="2590800" y="4203357"/>
            <a:ext cx="2438400" cy="10544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Proof Theory</a:t>
            </a:r>
            <a:endParaRPr lang="en-US" dirty="0"/>
          </a:p>
        </p:txBody>
      </p:sp>
      <p:sp>
        <p:nvSpPr>
          <p:cNvPr id="9" name="Oval 8"/>
          <p:cNvSpPr/>
          <p:nvPr/>
        </p:nvSpPr>
        <p:spPr>
          <a:xfrm>
            <a:off x="5334000" y="4127157"/>
            <a:ext cx="2362200" cy="10214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Computability Theory</a:t>
            </a:r>
            <a:endParaRPr lang="en-US" dirty="0"/>
          </a:p>
        </p:txBody>
      </p:sp>
      <p:sp>
        <p:nvSpPr>
          <p:cNvPr id="10" name="Oval 9"/>
          <p:cNvSpPr/>
          <p:nvPr/>
        </p:nvSpPr>
        <p:spPr>
          <a:xfrm>
            <a:off x="6858000" y="3060357"/>
            <a:ext cx="2209800" cy="9555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Set Theory</a:t>
            </a:r>
            <a:endParaRPr lang="en-US" dirty="0"/>
          </a:p>
        </p:txBody>
      </p:sp>
      <p:cxnSp>
        <p:nvCxnSpPr>
          <p:cNvPr id="12" name="Straight Arrow Connector 11"/>
          <p:cNvCxnSpPr>
            <a:stCxn id="4" idx="3"/>
            <a:endCxn id="7" idx="7"/>
          </p:cNvCxnSpPr>
          <p:nvPr/>
        </p:nvCxnSpPr>
        <p:spPr>
          <a:xfrm flipH="1">
            <a:off x="2181895" y="2492632"/>
            <a:ext cx="1702719" cy="86399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4"/>
            <a:endCxn id="8" idx="0"/>
          </p:cNvCxnSpPr>
          <p:nvPr/>
        </p:nvCxnSpPr>
        <p:spPr>
          <a:xfrm flipH="1">
            <a:off x="3810000" y="2656703"/>
            <a:ext cx="990600" cy="154665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4" idx="4"/>
            <a:endCxn id="9" idx="1"/>
          </p:cNvCxnSpPr>
          <p:nvPr/>
        </p:nvCxnSpPr>
        <p:spPr>
          <a:xfrm>
            <a:off x="4800600" y="2656703"/>
            <a:ext cx="879336" cy="162004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5"/>
            <a:endCxn id="10" idx="1"/>
          </p:cNvCxnSpPr>
          <p:nvPr/>
        </p:nvCxnSpPr>
        <p:spPr>
          <a:xfrm>
            <a:off x="5716586" y="2492632"/>
            <a:ext cx="1465032" cy="70766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1524000" y="5486400"/>
            <a:ext cx="6432274" cy="1200329"/>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They are called the 4 pillars of </a:t>
            </a:r>
          </a:p>
          <a:p>
            <a:pPr algn="ctr"/>
            <a:r>
              <a:rPr lang="en-US" sz="3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the Foundation of Mathematics</a:t>
            </a:r>
            <a:endParaRPr lang="en-US" sz="3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 Theory</a:t>
            </a:r>
            <a:endParaRPr lang="en-US" dirty="0"/>
          </a:p>
        </p:txBody>
      </p:sp>
      <p:sp>
        <p:nvSpPr>
          <p:cNvPr id="3" name="Content Placeholder 2"/>
          <p:cNvSpPr>
            <a:spLocks noGrp="1"/>
          </p:cNvSpPr>
          <p:nvPr>
            <p:ph idx="1"/>
          </p:nvPr>
        </p:nvSpPr>
        <p:spPr/>
        <p:txBody>
          <a:bodyPr>
            <a:normAutofit/>
          </a:bodyPr>
          <a:lstStyle/>
          <a:p>
            <a:r>
              <a:rPr lang="en-US" sz="2400" b="1" dirty="0" smtClean="0"/>
              <a:t>Set theory</a:t>
            </a:r>
            <a:r>
              <a:rPr lang="en-US" sz="2400" dirty="0" smtClean="0"/>
              <a:t> is the branch of </a:t>
            </a:r>
            <a:r>
              <a:rPr lang="en-US" sz="2400" dirty="0" smtClean="0">
                <a:hlinkClick r:id="rId2" tooltip="Mathematics"/>
              </a:rPr>
              <a:t>mathematics</a:t>
            </a:r>
            <a:r>
              <a:rPr lang="en-US" sz="2400" dirty="0" smtClean="0"/>
              <a:t> that studies </a:t>
            </a:r>
            <a:r>
              <a:rPr lang="en-US" sz="2400" dirty="0" smtClean="0">
                <a:hlinkClick r:id="rId3" tooltip="Set (mathematics)"/>
              </a:rPr>
              <a:t>sets</a:t>
            </a:r>
            <a:r>
              <a:rPr lang="en-US" sz="2400" dirty="0" smtClean="0"/>
              <a:t>, which are collections of objects</a:t>
            </a:r>
          </a:p>
          <a:p>
            <a:endParaRPr lang="en-US" sz="2400" dirty="0" smtClean="0"/>
          </a:p>
          <a:p>
            <a:r>
              <a:rPr lang="en-US" sz="2400" dirty="0" smtClean="0"/>
              <a:t>The modern study of set theory was initiated by </a:t>
            </a:r>
            <a:r>
              <a:rPr lang="en-US" sz="2400" dirty="0" smtClean="0">
                <a:hlinkClick r:id="rId4" tooltip="Georg Cantor"/>
              </a:rPr>
              <a:t>Georg Cantor</a:t>
            </a:r>
            <a:r>
              <a:rPr lang="en-US" sz="2400" dirty="0" smtClean="0"/>
              <a:t> and </a:t>
            </a:r>
            <a:r>
              <a:rPr lang="en-US" sz="2400" dirty="0" smtClean="0">
                <a:hlinkClick r:id="rId5" tooltip="Richard Dedekind"/>
              </a:rPr>
              <a:t>Richard Dedekind</a:t>
            </a:r>
            <a:r>
              <a:rPr lang="en-US" sz="2400" dirty="0" smtClean="0"/>
              <a:t> in the 1870s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Computability Theory</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r>
              <a:rPr lang="en-US" sz="2400" dirty="0" smtClean="0"/>
              <a:t>Computability theory had its roots in the work of Turing, Church, </a:t>
            </a:r>
            <a:r>
              <a:rPr lang="en-US" sz="2400" dirty="0" err="1" smtClean="0"/>
              <a:t>Kleene</a:t>
            </a:r>
            <a:r>
              <a:rPr lang="en-US" sz="2400" dirty="0" smtClean="0"/>
              <a:t>, and Post in the 1930s and 40s.</a:t>
            </a:r>
          </a:p>
          <a:p>
            <a:endParaRPr lang="en-US" sz="2400" dirty="0" smtClean="0"/>
          </a:p>
          <a:p>
            <a:r>
              <a:rPr lang="en-US" sz="2400" dirty="0" smtClean="0"/>
              <a:t>Developed to Recursion.</a:t>
            </a:r>
          </a:p>
          <a:p>
            <a:pPr>
              <a:buNone/>
            </a:pPr>
            <a:endParaRPr lang="en-US" sz="2400" dirty="0" smtClean="0"/>
          </a:p>
          <a:p>
            <a:r>
              <a:rPr lang="en-US" sz="2400" dirty="0" smtClean="0"/>
              <a:t>Computation Complexity Theory, was also characterized in logical terms as a result of investigations into descriptive complexity.</a:t>
            </a:r>
          </a:p>
          <a:p>
            <a:pPr>
              <a:buNone/>
            </a:pPr>
            <a:endParaRPr lang="en-US" sz="24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Theory</a:t>
            </a:r>
            <a:endParaRPr lang="en-US" dirty="0"/>
          </a:p>
        </p:txBody>
      </p:sp>
      <p:sp>
        <p:nvSpPr>
          <p:cNvPr id="3" name="Content Placeholder 2"/>
          <p:cNvSpPr>
            <a:spLocks noGrp="1"/>
          </p:cNvSpPr>
          <p:nvPr>
            <p:ph idx="1"/>
          </p:nvPr>
        </p:nvSpPr>
        <p:spPr/>
        <p:txBody>
          <a:bodyPr>
            <a:normAutofit/>
          </a:bodyPr>
          <a:lstStyle/>
          <a:p>
            <a:r>
              <a:rPr lang="en-US" sz="2400" dirty="0" smtClean="0"/>
              <a:t>Is the study of mathematical Structures using tools from Mathematical Logic.</a:t>
            </a:r>
          </a:p>
          <a:p>
            <a:endParaRPr lang="en-US" sz="2400" dirty="0" smtClean="0"/>
          </a:p>
          <a:p>
            <a:r>
              <a:rPr lang="en-US" sz="2400" dirty="0" smtClean="0"/>
              <a:t>Intersection between Mathematics, Philosophy, and Computer Science.</a:t>
            </a:r>
          </a:p>
          <a:p>
            <a:endParaRPr lang="en-US" sz="2400" dirty="0" smtClean="0"/>
          </a:p>
          <a:p>
            <a:r>
              <a:rPr lang="en-US" sz="2400" dirty="0" smtClean="0"/>
              <a:t>Gödel's Incompleteness Theorem.</a:t>
            </a:r>
          </a:p>
          <a:p>
            <a:pPr>
              <a:buNone/>
            </a:pPr>
            <a:endParaRPr lang="en-US" sz="2400" dirty="0" smtClean="0"/>
          </a:p>
          <a:p>
            <a:r>
              <a:rPr lang="en-US" sz="2400" dirty="0" smtClean="0"/>
              <a:t>The upward and downward </a:t>
            </a:r>
            <a:r>
              <a:rPr lang="en-US" sz="2400" dirty="0" err="1" smtClean="0"/>
              <a:t>Löwenheim-Skolem</a:t>
            </a:r>
            <a:r>
              <a:rPr lang="en-US" sz="2400" dirty="0" smtClean="0"/>
              <a:t> Theorems.</a:t>
            </a:r>
          </a:p>
          <a:p>
            <a:pPr>
              <a:buNone/>
            </a:pPr>
            <a:endParaRPr lang="en-US"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 Theory</a:t>
            </a:r>
            <a:endParaRPr lang="en-US" dirty="0"/>
          </a:p>
        </p:txBody>
      </p:sp>
      <p:sp>
        <p:nvSpPr>
          <p:cNvPr id="3" name="Content Placeholder 2"/>
          <p:cNvSpPr>
            <a:spLocks noGrp="1"/>
          </p:cNvSpPr>
          <p:nvPr>
            <p:ph idx="1"/>
          </p:nvPr>
        </p:nvSpPr>
        <p:spPr/>
        <p:txBody>
          <a:bodyPr>
            <a:normAutofit/>
          </a:bodyPr>
          <a:lstStyle/>
          <a:p>
            <a:endParaRPr lang="en-US" sz="2400" dirty="0" smtClean="0"/>
          </a:p>
          <a:p>
            <a:endParaRPr lang="en-US" sz="2400" dirty="0" smtClean="0"/>
          </a:p>
          <a:p>
            <a:r>
              <a:rPr lang="en-US" sz="2400" dirty="0" smtClean="0"/>
              <a:t>Branch of Mathematical Logic.</a:t>
            </a:r>
          </a:p>
          <a:p>
            <a:pPr>
              <a:buNone/>
            </a:pPr>
            <a:endParaRPr lang="en-US" sz="2400" dirty="0" smtClean="0"/>
          </a:p>
          <a:p>
            <a:r>
              <a:rPr lang="en-US" sz="2400" dirty="0" smtClean="0"/>
              <a:t>Modern Proof theory established by David Hilbert.</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2332037"/>
            <a:ext cx="8229600" cy="4525963"/>
          </a:xfrm>
        </p:spPr>
        <p:txBody>
          <a:bodyPr>
            <a:normAutofit/>
          </a:bodyPr>
          <a:lstStyle/>
          <a:p>
            <a:pPr>
              <a:buNone/>
            </a:pPr>
            <a:r>
              <a:rPr lang="en-US" sz="11500" dirty="0" smtClean="0"/>
              <a:t>Thank You</a:t>
            </a:r>
            <a:endParaRPr lang="en-US" sz="115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did it start??</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A very long time ago…</a:t>
            </a:r>
          </a:p>
          <a:p>
            <a:pPr>
              <a:buNone/>
            </a:pPr>
            <a:endParaRPr lang="en-US" dirty="0"/>
          </a:p>
          <a:p>
            <a:pPr>
              <a:buNone/>
            </a:pPr>
            <a:endParaRPr lang="en-US" dirty="0" smtClean="0"/>
          </a:p>
          <a:p>
            <a:pPr>
              <a:buNone/>
            </a:pPr>
            <a:r>
              <a:rPr lang="en-US" dirty="0" smtClean="0"/>
              <a:t>It started with Aristotle (the father of Logic), around 335 BC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Logic</a:t>
            </a:r>
            <a:endParaRPr lang="en-US" dirty="0"/>
          </a:p>
        </p:txBody>
      </p:sp>
      <p:sp>
        <p:nvSpPr>
          <p:cNvPr id="3" name="Content Placeholder 2"/>
          <p:cNvSpPr>
            <a:spLocks noGrp="1"/>
          </p:cNvSpPr>
          <p:nvPr>
            <p:ph idx="1"/>
          </p:nvPr>
        </p:nvSpPr>
        <p:spPr/>
        <p:txBody>
          <a:bodyPr/>
          <a:lstStyle/>
          <a:p>
            <a:pPr>
              <a:buNone/>
            </a:pPr>
            <a:r>
              <a:rPr lang="en-US" dirty="0" smtClean="0"/>
              <a:t>Logic in India</a:t>
            </a:r>
          </a:p>
          <a:p>
            <a:pPr>
              <a:buNone/>
            </a:pPr>
            <a:r>
              <a:rPr lang="en-US" dirty="0"/>
              <a:t>	</a:t>
            </a:r>
            <a:r>
              <a:rPr lang="en-US" dirty="0" smtClean="0"/>
              <a:t>- </a:t>
            </a:r>
            <a:r>
              <a:rPr lang="en-US" sz="2800" dirty="0" smtClean="0"/>
              <a:t>Formal Logic started independently in India and continued to develop to early modern times.</a:t>
            </a:r>
          </a:p>
          <a:p>
            <a:pPr>
              <a:buNone/>
            </a:pPr>
            <a:endParaRPr lang="en-US" sz="2800" dirty="0" smtClean="0"/>
          </a:p>
          <a:p>
            <a:pPr lvl="1"/>
            <a:r>
              <a:rPr lang="en-US" dirty="0" smtClean="0"/>
              <a:t>It started in the 6</a:t>
            </a:r>
            <a:r>
              <a:rPr lang="en-US" baseline="30000" dirty="0" smtClean="0"/>
              <a:t>th</a:t>
            </a:r>
            <a:r>
              <a:rPr lang="en-US" dirty="0" smtClean="0"/>
              <a:t> Century BC by </a:t>
            </a:r>
            <a:r>
              <a:rPr lang="en-US" dirty="0" err="1" smtClean="0"/>
              <a:t>Medhatithi</a:t>
            </a:r>
            <a:r>
              <a:rPr lang="en-US" dirty="0" smtClean="0"/>
              <a:t> Gautama.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Islamic Logicians</a:t>
            </a:r>
            <a:endParaRPr lang="en-US" dirty="0"/>
          </a:p>
        </p:txBody>
      </p:sp>
      <p:sp>
        <p:nvSpPr>
          <p:cNvPr id="3" name="Content Placeholder 2"/>
          <p:cNvSpPr>
            <a:spLocks noGrp="1"/>
          </p:cNvSpPr>
          <p:nvPr>
            <p:ph idx="1"/>
          </p:nvPr>
        </p:nvSpPr>
        <p:spPr/>
        <p:txBody>
          <a:bodyPr/>
          <a:lstStyle/>
          <a:p>
            <a:r>
              <a:rPr lang="en-US" dirty="0" smtClean="0"/>
              <a:t>Al </a:t>
            </a:r>
            <a:r>
              <a:rPr lang="en-US" dirty="0" err="1" smtClean="0"/>
              <a:t>Farabi</a:t>
            </a:r>
            <a:r>
              <a:rPr lang="en-US" dirty="0" smtClean="0"/>
              <a:t> (872 – 950/951)</a:t>
            </a:r>
          </a:p>
          <a:p>
            <a:pPr>
              <a:buNone/>
            </a:pPr>
            <a:endParaRPr lang="en-US" dirty="0" smtClean="0"/>
          </a:p>
          <a:p>
            <a:r>
              <a:rPr lang="en-US" dirty="0" err="1" smtClean="0"/>
              <a:t>Ibn</a:t>
            </a:r>
            <a:r>
              <a:rPr lang="en-US" dirty="0" smtClean="0"/>
              <a:t> </a:t>
            </a:r>
            <a:r>
              <a:rPr lang="en-US" dirty="0" err="1" smtClean="0"/>
              <a:t>Rushd</a:t>
            </a:r>
            <a:endParaRPr lang="en-US" dirty="0" smtClean="0"/>
          </a:p>
          <a:p>
            <a:pPr>
              <a:buNone/>
            </a:pPr>
            <a:endParaRPr lang="en-US" dirty="0" smtClean="0"/>
          </a:p>
          <a:p>
            <a:r>
              <a:rPr lang="en-US" dirty="0" err="1" smtClean="0"/>
              <a:t>Ibn</a:t>
            </a:r>
            <a:r>
              <a:rPr lang="en-US" dirty="0" smtClean="0"/>
              <a:t> </a:t>
            </a:r>
            <a:r>
              <a:rPr lang="en-US" dirty="0" err="1" smtClean="0"/>
              <a:t>Sina</a:t>
            </a:r>
            <a:r>
              <a:rPr lang="en-US" dirty="0" smtClean="0"/>
              <a:t> </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7800"/>
            <a:ext cx="8229600" cy="5410200"/>
          </a:xfrm>
        </p:spPr>
        <p:txBody>
          <a:bodyPr>
            <a:normAutofit/>
          </a:bodyPr>
          <a:lstStyle/>
          <a:p>
            <a:pPr>
              <a:buNone/>
            </a:pPr>
            <a:endParaRPr lang="en-US" dirty="0"/>
          </a:p>
          <a:p>
            <a:r>
              <a:rPr lang="en-US" dirty="0" smtClean="0"/>
              <a:t>The first who created systematic criteria for doing it.</a:t>
            </a:r>
          </a:p>
          <a:p>
            <a:pPr>
              <a:buNone/>
            </a:pPr>
            <a:endParaRPr lang="en-US" dirty="0" smtClean="0"/>
          </a:p>
          <a:p>
            <a:r>
              <a:rPr lang="en-US" dirty="0" smtClean="0"/>
              <a:t>His conception of remains a cornerstone of the study of logic even today. </a:t>
            </a:r>
            <a:endParaRPr lang="en-US" dirty="0"/>
          </a:p>
        </p:txBody>
      </p:sp>
      <p:sp>
        <p:nvSpPr>
          <p:cNvPr id="4" name="Title 1"/>
          <p:cNvSpPr>
            <a:spLocks noGrp="1"/>
          </p:cNvSpPr>
          <p:nvPr>
            <p:ph type="title"/>
          </p:nvPr>
        </p:nvSpPr>
        <p:spPr>
          <a:xfrm>
            <a:off x="457200" y="274638"/>
            <a:ext cx="8229600" cy="1143000"/>
          </a:xfrm>
        </p:spPr>
        <p:txBody>
          <a:bodyPr>
            <a:normAutofit/>
          </a:bodyPr>
          <a:lstStyle/>
          <a:p>
            <a:r>
              <a:rPr lang="en-US" dirty="0" smtClean="0"/>
              <a:t>Aristotle the father of logic</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458200" cy="5943600"/>
          </a:xfrm>
        </p:spPr>
        <p:txBody>
          <a:bodyPr>
            <a:normAutofit/>
          </a:bodyPr>
          <a:lstStyle/>
          <a:p>
            <a:endParaRPr lang="en-US" dirty="0" smtClean="0"/>
          </a:p>
          <a:p>
            <a:r>
              <a:rPr lang="en-US" dirty="0" smtClean="0"/>
              <a:t>In the early 1</a:t>
            </a:r>
            <a:r>
              <a:rPr lang="en-US" baseline="30000" dirty="0" smtClean="0"/>
              <a:t>st</a:t>
            </a:r>
            <a:r>
              <a:rPr lang="en-US" dirty="0" smtClean="0"/>
              <a:t> Century AD, Aristotle’s logical works were compiled into 6 books (the </a:t>
            </a:r>
            <a:r>
              <a:rPr lang="en-US" dirty="0" err="1" smtClean="0"/>
              <a:t>Organon</a:t>
            </a:r>
            <a:r>
              <a:rPr lang="en-US" dirty="0" smtClean="0"/>
              <a:t>)</a:t>
            </a:r>
          </a:p>
          <a:p>
            <a:pPr>
              <a:buNone/>
            </a:pPr>
            <a:endParaRPr lang="en-US" dirty="0" smtClean="0"/>
          </a:p>
          <a:p>
            <a:pPr>
              <a:buNone/>
            </a:pPr>
            <a:r>
              <a:rPr lang="en-US" dirty="0"/>
              <a:t>	</a:t>
            </a:r>
            <a:r>
              <a:rPr lang="en-US" dirty="0" smtClean="0"/>
              <a:t>They changed a bit through time because of Commentaries on Aristotle by his pupils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Modern Logic Periods</a:t>
            </a:r>
            <a:endParaRPr lang="en-US" dirty="0"/>
          </a:p>
        </p:txBody>
      </p:sp>
      <p:cxnSp>
        <p:nvCxnSpPr>
          <p:cNvPr id="5" name="Straight Connector 4"/>
          <p:cNvCxnSpPr/>
          <p:nvPr/>
        </p:nvCxnSpPr>
        <p:spPr>
          <a:xfrm>
            <a:off x="1828800" y="3544669"/>
            <a:ext cx="6629400" cy="0"/>
          </a:xfrm>
          <a:prstGeom prst="line">
            <a:avLst/>
          </a:prstGeom>
          <a:ln w="476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828800" y="3392269"/>
            <a:ext cx="0" cy="304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971800" y="3392269"/>
            <a:ext cx="0" cy="304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343400" y="3392269"/>
            <a:ext cx="0" cy="304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715000" y="3392269"/>
            <a:ext cx="0" cy="304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086600" y="3392269"/>
            <a:ext cx="0" cy="304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458200" y="3392269"/>
            <a:ext cx="0" cy="304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447800" y="3620869"/>
            <a:ext cx="762000" cy="369332"/>
          </a:xfrm>
          <a:prstGeom prst="rect">
            <a:avLst/>
          </a:prstGeom>
          <a:noFill/>
        </p:spPr>
        <p:txBody>
          <a:bodyPr wrap="square" rtlCol="0">
            <a:spAutoFit/>
          </a:bodyPr>
          <a:lstStyle/>
          <a:p>
            <a:r>
              <a:rPr lang="en-US" dirty="0" smtClean="0"/>
              <a:t>1500</a:t>
            </a:r>
            <a:endParaRPr lang="en-US" dirty="0"/>
          </a:p>
        </p:txBody>
      </p:sp>
      <p:cxnSp>
        <p:nvCxnSpPr>
          <p:cNvPr id="30" name="Straight Connector 29"/>
          <p:cNvCxnSpPr/>
          <p:nvPr/>
        </p:nvCxnSpPr>
        <p:spPr>
          <a:xfrm flipH="1">
            <a:off x="381000" y="3544669"/>
            <a:ext cx="1524000" cy="36731"/>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81000" y="3429000"/>
            <a:ext cx="0" cy="3048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52400" y="2590800"/>
            <a:ext cx="914400" cy="338554"/>
          </a:xfrm>
          <a:prstGeom prst="rect">
            <a:avLst/>
          </a:prstGeom>
          <a:noFill/>
        </p:spPr>
        <p:txBody>
          <a:bodyPr wrap="square" rtlCol="0">
            <a:spAutoFit/>
          </a:bodyPr>
          <a:lstStyle/>
          <a:p>
            <a:r>
              <a:rPr lang="en-US" sz="1600" dirty="0" smtClean="0"/>
              <a:t>Aristotle</a:t>
            </a:r>
            <a:endParaRPr lang="en-US" dirty="0"/>
          </a:p>
        </p:txBody>
      </p:sp>
      <p:sp>
        <p:nvSpPr>
          <p:cNvPr id="35" name="TextBox 34"/>
          <p:cNvSpPr txBox="1"/>
          <p:nvPr/>
        </p:nvSpPr>
        <p:spPr>
          <a:xfrm>
            <a:off x="0" y="3733800"/>
            <a:ext cx="762000" cy="646331"/>
          </a:xfrm>
          <a:prstGeom prst="rect">
            <a:avLst/>
          </a:prstGeom>
          <a:noFill/>
        </p:spPr>
        <p:txBody>
          <a:bodyPr wrap="square" rtlCol="0">
            <a:spAutoFit/>
          </a:bodyPr>
          <a:lstStyle/>
          <a:p>
            <a:r>
              <a:rPr lang="en-US" dirty="0" smtClean="0"/>
              <a:t>350 BC</a:t>
            </a:r>
            <a:endParaRPr lang="en-US" dirty="0"/>
          </a:p>
        </p:txBody>
      </p:sp>
      <p:sp>
        <p:nvSpPr>
          <p:cNvPr id="36" name="TextBox 35"/>
          <p:cNvSpPr txBox="1"/>
          <p:nvPr/>
        </p:nvSpPr>
        <p:spPr>
          <a:xfrm>
            <a:off x="2590800" y="3620869"/>
            <a:ext cx="762000" cy="369332"/>
          </a:xfrm>
          <a:prstGeom prst="rect">
            <a:avLst/>
          </a:prstGeom>
          <a:noFill/>
        </p:spPr>
        <p:txBody>
          <a:bodyPr wrap="square" rtlCol="0">
            <a:spAutoFit/>
          </a:bodyPr>
          <a:lstStyle/>
          <a:p>
            <a:r>
              <a:rPr lang="en-US" dirty="0" smtClean="0"/>
              <a:t>1600</a:t>
            </a:r>
            <a:endParaRPr lang="en-US" dirty="0"/>
          </a:p>
        </p:txBody>
      </p:sp>
      <p:sp>
        <p:nvSpPr>
          <p:cNvPr id="37" name="TextBox 36"/>
          <p:cNvSpPr txBox="1"/>
          <p:nvPr/>
        </p:nvSpPr>
        <p:spPr>
          <a:xfrm>
            <a:off x="3962400" y="3620869"/>
            <a:ext cx="762000" cy="369332"/>
          </a:xfrm>
          <a:prstGeom prst="rect">
            <a:avLst/>
          </a:prstGeom>
          <a:noFill/>
        </p:spPr>
        <p:txBody>
          <a:bodyPr wrap="square" rtlCol="0">
            <a:spAutoFit/>
          </a:bodyPr>
          <a:lstStyle/>
          <a:p>
            <a:r>
              <a:rPr lang="en-US" dirty="0" smtClean="0"/>
              <a:t>1700</a:t>
            </a:r>
            <a:endParaRPr lang="en-US" dirty="0"/>
          </a:p>
        </p:txBody>
      </p:sp>
      <p:sp>
        <p:nvSpPr>
          <p:cNvPr id="38" name="TextBox 37"/>
          <p:cNvSpPr txBox="1"/>
          <p:nvPr/>
        </p:nvSpPr>
        <p:spPr>
          <a:xfrm>
            <a:off x="5334000" y="3620869"/>
            <a:ext cx="762000" cy="369332"/>
          </a:xfrm>
          <a:prstGeom prst="rect">
            <a:avLst/>
          </a:prstGeom>
          <a:noFill/>
        </p:spPr>
        <p:txBody>
          <a:bodyPr wrap="square" rtlCol="0">
            <a:spAutoFit/>
          </a:bodyPr>
          <a:lstStyle/>
          <a:p>
            <a:r>
              <a:rPr lang="en-US" dirty="0" smtClean="0"/>
              <a:t>1800</a:t>
            </a:r>
            <a:endParaRPr lang="en-US" dirty="0"/>
          </a:p>
        </p:txBody>
      </p:sp>
      <p:sp>
        <p:nvSpPr>
          <p:cNvPr id="39" name="TextBox 38"/>
          <p:cNvSpPr txBox="1"/>
          <p:nvPr/>
        </p:nvSpPr>
        <p:spPr>
          <a:xfrm>
            <a:off x="6705600" y="3620869"/>
            <a:ext cx="762000" cy="369332"/>
          </a:xfrm>
          <a:prstGeom prst="rect">
            <a:avLst/>
          </a:prstGeom>
          <a:noFill/>
        </p:spPr>
        <p:txBody>
          <a:bodyPr wrap="square" rtlCol="0">
            <a:spAutoFit/>
          </a:bodyPr>
          <a:lstStyle/>
          <a:p>
            <a:r>
              <a:rPr lang="en-US" dirty="0" smtClean="0"/>
              <a:t>1900</a:t>
            </a:r>
            <a:endParaRPr lang="en-US" dirty="0"/>
          </a:p>
        </p:txBody>
      </p:sp>
      <p:sp>
        <p:nvSpPr>
          <p:cNvPr id="40" name="TextBox 39"/>
          <p:cNvSpPr txBox="1"/>
          <p:nvPr/>
        </p:nvSpPr>
        <p:spPr>
          <a:xfrm>
            <a:off x="8077200" y="3620869"/>
            <a:ext cx="762000" cy="369332"/>
          </a:xfrm>
          <a:prstGeom prst="rect">
            <a:avLst/>
          </a:prstGeom>
          <a:noFill/>
        </p:spPr>
        <p:txBody>
          <a:bodyPr wrap="square" rtlCol="0">
            <a:spAutoFit/>
          </a:bodyPr>
          <a:lstStyle/>
          <a:p>
            <a:r>
              <a:rPr lang="en-US" dirty="0" smtClean="0"/>
              <a:t>2000</a:t>
            </a:r>
            <a:endParaRPr lang="en-US" dirty="0"/>
          </a:p>
        </p:txBody>
      </p:sp>
      <p:cxnSp>
        <p:nvCxnSpPr>
          <p:cNvPr id="43" name="Straight Connector 42"/>
          <p:cNvCxnSpPr/>
          <p:nvPr/>
        </p:nvCxnSpPr>
        <p:spPr>
          <a:xfrm>
            <a:off x="609600" y="2971800"/>
            <a:ext cx="0" cy="6096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143000" y="3581400"/>
            <a:ext cx="0" cy="8382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838200" y="4495800"/>
            <a:ext cx="762000" cy="369332"/>
          </a:xfrm>
          <a:prstGeom prst="rect">
            <a:avLst/>
          </a:prstGeom>
          <a:noFill/>
        </p:spPr>
        <p:txBody>
          <a:bodyPr wrap="square" rtlCol="0">
            <a:spAutoFit/>
          </a:bodyPr>
          <a:lstStyle/>
          <a:p>
            <a:r>
              <a:rPr lang="en-US" dirty="0" smtClean="0"/>
              <a:t>1 AD</a:t>
            </a:r>
            <a:endParaRPr lang="en-US" dirty="0"/>
          </a:p>
        </p:txBody>
      </p:sp>
      <p:cxnSp>
        <p:nvCxnSpPr>
          <p:cNvPr id="53" name="Straight Connector 52"/>
          <p:cNvCxnSpPr/>
          <p:nvPr/>
        </p:nvCxnSpPr>
        <p:spPr>
          <a:xfrm>
            <a:off x="3733800" y="2743200"/>
            <a:ext cx="0" cy="14478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3352800" y="4126468"/>
            <a:ext cx="762000" cy="369332"/>
          </a:xfrm>
          <a:prstGeom prst="rect">
            <a:avLst/>
          </a:prstGeom>
          <a:noFill/>
        </p:spPr>
        <p:txBody>
          <a:bodyPr wrap="square" rtlCol="0">
            <a:spAutoFit/>
          </a:bodyPr>
          <a:lstStyle/>
          <a:p>
            <a:r>
              <a:rPr lang="en-US" dirty="0" smtClean="0"/>
              <a:t>1660</a:t>
            </a:r>
            <a:endParaRPr lang="en-US" dirty="0"/>
          </a:p>
        </p:txBody>
      </p:sp>
      <p:cxnSp>
        <p:nvCxnSpPr>
          <p:cNvPr id="56" name="Straight Connector 55"/>
          <p:cNvCxnSpPr/>
          <p:nvPr/>
        </p:nvCxnSpPr>
        <p:spPr>
          <a:xfrm>
            <a:off x="6324600" y="2743200"/>
            <a:ext cx="0" cy="14478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867400" y="4114800"/>
            <a:ext cx="762000" cy="369332"/>
          </a:xfrm>
          <a:prstGeom prst="rect">
            <a:avLst/>
          </a:prstGeom>
          <a:noFill/>
        </p:spPr>
        <p:txBody>
          <a:bodyPr wrap="square" rtlCol="0">
            <a:spAutoFit/>
          </a:bodyPr>
          <a:lstStyle/>
          <a:p>
            <a:r>
              <a:rPr lang="en-US" dirty="0" smtClean="0"/>
              <a:t>1847</a:t>
            </a:r>
            <a:endParaRPr lang="en-US" dirty="0"/>
          </a:p>
        </p:txBody>
      </p:sp>
      <p:sp>
        <p:nvSpPr>
          <p:cNvPr id="58" name="TextBox 57"/>
          <p:cNvSpPr txBox="1"/>
          <p:nvPr/>
        </p:nvSpPr>
        <p:spPr>
          <a:xfrm>
            <a:off x="3886200" y="2814935"/>
            <a:ext cx="2438400" cy="461665"/>
          </a:xfrm>
          <a:prstGeom prst="rect">
            <a:avLst/>
          </a:prstGeom>
          <a:noFill/>
        </p:spPr>
        <p:txBody>
          <a:bodyPr wrap="square" rtlCol="0">
            <a:spAutoFit/>
          </a:bodyPr>
          <a:lstStyle/>
          <a:p>
            <a:r>
              <a:rPr lang="en-US" sz="2400" dirty="0" smtClean="0"/>
              <a:t>Embryonic Period</a:t>
            </a:r>
            <a:endParaRPr lang="en-US" dirty="0"/>
          </a:p>
        </p:txBody>
      </p:sp>
      <p:cxnSp>
        <p:nvCxnSpPr>
          <p:cNvPr id="59" name="Straight Connector 58"/>
          <p:cNvCxnSpPr/>
          <p:nvPr/>
        </p:nvCxnSpPr>
        <p:spPr>
          <a:xfrm>
            <a:off x="7772400" y="2743200"/>
            <a:ext cx="0" cy="14478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7391400" y="4126468"/>
            <a:ext cx="762000" cy="369332"/>
          </a:xfrm>
          <a:prstGeom prst="rect">
            <a:avLst/>
          </a:prstGeom>
          <a:noFill/>
        </p:spPr>
        <p:txBody>
          <a:bodyPr wrap="square" rtlCol="0">
            <a:spAutoFit/>
          </a:bodyPr>
          <a:lstStyle/>
          <a:p>
            <a:r>
              <a:rPr lang="en-US" dirty="0" smtClean="0"/>
              <a:t>1940</a:t>
            </a:r>
            <a:endParaRPr lang="en-US" dirty="0"/>
          </a:p>
        </p:txBody>
      </p:sp>
      <p:sp>
        <p:nvSpPr>
          <p:cNvPr id="61" name="TextBox 60"/>
          <p:cNvSpPr txBox="1"/>
          <p:nvPr/>
        </p:nvSpPr>
        <p:spPr>
          <a:xfrm>
            <a:off x="7772400" y="2667000"/>
            <a:ext cx="990600" cy="646331"/>
          </a:xfrm>
          <a:prstGeom prst="rect">
            <a:avLst/>
          </a:prstGeom>
          <a:noFill/>
        </p:spPr>
        <p:txBody>
          <a:bodyPr wrap="square" rtlCol="0">
            <a:spAutoFit/>
          </a:bodyPr>
          <a:lstStyle/>
          <a:p>
            <a:r>
              <a:rPr lang="en-US" dirty="0" smtClean="0"/>
              <a:t>After WWII</a:t>
            </a:r>
            <a:endParaRPr lang="en-US" dirty="0"/>
          </a:p>
        </p:txBody>
      </p:sp>
      <p:cxnSp>
        <p:nvCxnSpPr>
          <p:cNvPr id="62" name="Straight Connector 61"/>
          <p:cNvCxnSpPr/>
          <p:nvPr/>
        </p:nvCxnSpPr>
        <p:spPr>
          <a:xfrm>
            <a:off x="7391400" y="2743200"/>
            <a:ext cx="0" cy="18288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7010400" y="4495800"/>
            <a:ext cx="762000" cy="369332"/>
          </a:xfrm>
          <a:prstGeom prst="rect">
            <a:avLst/>
          </a:prstGeom>
          <a:noFill/>
        </p:spPr>
        <p:txBody>
          <a:bodyPr wrap="square" rtlCol="0">
            <a:spAutoFit/>
          </a:bodyPr>
          <a:lstStyle/>
          <a:p>
            <a:r>
              <a:rPr lang="en-US" dirty="0" smtClean="0"/>
              <a:t>1910</a:t>
            </a:r>
            <a:endParaRPr lang="en-US" dirty="0"/>
          </a:p>
        </p:txBody>
      </p:sp>
      <p:sp>
        <p:nvSpPr>
          <p:cNvPr id="66" name="Left Brace 65"/>
          <p:cNvSpPr/>
          <p:nvPr/>
        </p:nvSpPr>
        <p:spPr>
          <a:xfrm rot="5400000">
            <a:off x="7277100" y="2171700"/>
            <a:ext cx="609600" cy="381000"/>
          </a:xfrm>
          <a:prstGeom prst="leftBrace">
            <a:avLst>
              <a:gd name="adj1" fmla="val 23702"/>
              <a:gd name="adj2" fmla="val 5259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TextBox 66"/>
          <p:cNvSpPr txBox="1"/>
          <p:nvPr/>
        </p:nvSpPr>
        <p:spPr>
          <a:xfrm>
            <a:off x="5943600" y="1657290"/>
            <a:ext cx="2971800" cy="400110"/>
          </a:xfrm>
          <a:prstGeom prst="rect">
            <a:avLst/>
          </a:prstGeom>
          <a:noFill/>
        </p:spPr>
        <p:txBody>
          <a:bodyPr wrap="square" rtlCol="0">
            <a:spAutoFit/>
          </a:bodyPr>
          <a:lstStyle/>
          <a:p>
            <a:r>
              <a:rPr lang="en-US" sz="2000" dirty="0" err="1" smtClean="0"/>
              <a:t>Metamathematical</a:t>
            </a:r>
            <a:r>
              <a:rPr lang="en-US" sz="2000" dirty="0" smtClean="0"/>
              <a:t> Period</a:t>
            </a:r>
            <a:endParaRPr lang="en-US" sz="1600" dirty="0"/>
          </a:p>
        </p:txBody>
      </p:sp>
      <p:cxnSp>
        <p:nvCxnSpPr>
          <p:cNvPr id="68" name="Straight Connector 67"/>
          <p:cNvCxnSpPr/>
          <p:nvPr/>
        </p:nvCxnSpPr>
        <p:spPr>
          <a:xfrm>
            <a:off x="6477000" y="2590800"/>
            <a:ext cx="0" cy="220980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5562600" y="2266890"/>
            <a:ext cx="1905000" cy="400110"/>
          </a:xfrm>
          <a:prstGeom prst="rect">
            <a:avLst/>
          </a:prstGeom>
          <a:noFill/>
        </p:spPr>
        <p:txBody>
          <a:bodyPr wrap="square" rtlCol="0">
            <a:spAutoFit/>
          </a:bodyPr>
          <a:lstStyle/>
          <a:p>
            <a:r>
              <a:rPr lang="en-US" sz="2000" dirty="0" smtClean="0"/>
              <a:t>Algebraic Period</a:t>
            </a:r>
            <a:endParaRPr lang="en-US" sz="1600" dirty="0"/>
          </a:p>
        </p:txBody>
      </p:sp>
      <p:sp>
        <p:nvSpPr>
          <p:cNvPr id="74" name="TextBox 73"/>
          <p:cNvSpPr txBox="1"/>
          <p:nvPr/>
        </p:nvSpPr>
        <p:spPr>
          <a:xfrm>
            <a:off x="6096000" y="4736068"/>
            <a:ext cx="762000" cy="369332"/>
          </a:xfrm>
          <a:prstGeom prst="rect">
            <a:avLst/>
          </a:prstGeom>
          <a:noFill/>
        </p:spPr>
        <p:txBody>
          <a:bodyPr wrap="square" rtlCol="0">
            <a:spAutoFit/>
          </a:bodyPr>
          <a:lstStyle/>
          <a:p>
            <a:r>
              <a:rPr lang="en-US" dirty="0" smtClean="0"/>
              <a:t>1850</a:t>
            </a:r>
            <a:endParaRPr lang="en-US" dirty="0"/>
          </a:p>
        </p:txBody>
      </p:sp>
      <p:sp>
        <p:nvSpPr>
          <p:cNvPr id="76" name="TextBox 75"/>
          <p:cNvSpPr txBox="1"/>
          <p:nvPr/>
        </p:nvSpPr>
        <p:spPr>
          <a:xfrm>
            <a:off x="6705600" y="4953000"/>
            <a:ext cx="2971800" cy="400110"/>
          </a:xfrm>
          <a:prstGeom prst="rect">
            <a:avLst/>
          </a:prstGeom>
          <a:noFill/>
        </p:spPr>
        <p:txBody>
          <a:bodyPr wrap="square" rtlCol="0">
            <a:spAutoFit/>
          </a:bodyPr>
          <a:lstStyle/>
          <a:p>
            <a:r>
              <a:rPr lang="en-US" sz="2000" dirty="0" err="1" smtClean="0"/>
              <a:t>Logicist</a:t>
            </a:r>
            <a:r>
              <a:rPr lang="en-US" sz="2000" dirty="0" smtClean="0"/>
              <a:t> Period</a:t>
            </a:r>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Embryonic Logic</a:t>
            </a:r>
            <a:endParaRPr lang="en-US" dirty="0"/>
          </a:p>
        </p:txBody>
      </p:sp>
      <p:sp>
        <p:nvSpPr>
          <p:cNvPr id="3" name="Content Placeholder 2"/>
          <p:cNvSpPr>
            <a:spLocks noGrp="1"/>
          </p:cNvSpPr>
          <p:nvPr>
            <p:ph idx="1"/>
          </p:nvPr>
        </p:nvSpPr>
        <p:spPr/>
        <p:txBody>
          <a:bodyPr/>
          <a:lstStyle/>
          <a:p>
            <a:r>
              <a:rPr lang="en-US" dirty="0" smtClean="0"/>
              <a:t>The beginning of the Modern Logic.</a:t>
            </a:r>
          </a:p>
          <a:p>
            <a:pPr>
              <a:buNone/>
            </a:pPr>
            <a:endParaRPr lang="en-US" dirty="0" smtClean="0"/>
          </a:p>
          <a:p>
            <a:r>
              <a:rPr lang="en-US" dirty="0" smtClean="0"/>
              <a:t>Started with Leibniz.</a:t>
            </a:r>
          </a:p>
          <a:p>
            <a:pPr>
              <a:buNone/>
            </a:pPr>
            <a:endParaRPr lang="en-US" dirty="0" smtClean="0"/>
          </a:p>
          <a:p>
            <a:r>
              <a:rPr lang="en-US" dirty="0" smtClean="0"/>
              <a:t>Starting of creation of a formalized universal language.</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909</TotalTime>
  <Words>774</Words>
  <Application>Microsoft Office PowerPoint</Application>
  <PresentationFormat>On-screen Show (4:3)</PresentationFormat>
  <Paragraphs>187</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HISTORY OF LOGIC</vt:lpstr>
      <vt:lpstr>What is Logic?</vt:lpstr>
      <vt:lpstr>When did it start??</vt:lpstr>
      <vt:lpstr>Other Logic</vt:lpstr>
      <vt:lpstr>Islamic Logicians</vt:lpstr>
      <vt:lpstr>Aristotle the father of logic</vt:lpstr>
      <vt:lpstr>Slide 7</vt:lpstr>
      <vt:lpstr>Modern Logic Periods</vt:lpstr>
      <vt:lpstr>Embryonic Logic</vt:lpstr>
      <vt:lpstr>Slide 10</vt:lpstr>
      <vt:lpstr>Algebraic Period</vt:lpstr>
      <vt:lpstr>Slide 12</vt:lpstr>
      <vt:lpstr>Slide 13</vt:lpstr>
      <vt:lpstr>Slide 14</vt:lpstr>
      <vt:lpstr>The Logicist Period</vt:lpstr>
      <vt:lpstr>The Logicist Period</vt:lpstr>
      <vt:lpstr>Slide 17</vt:lpstr>
      <vt:lpstr>Slide 18</vt:lpstr>
      <vt:lpstr>Metamathematical Period</vt:lpstr>
      <vt:lpstr>Slide 20</vt:lpstr>
      <vt:lpstr>Slide 21</vt:lpstr>
      <vt:lpstr>What happened after the World War II to Mathematical Logic?</vt:lpstr>
      <vt:lpstr>Set Theory</vt:lpstr>
      <vt:lpstr>Computability Theory</vt:lpstr>
      <vt:lpstr>Model Theory</vt:lpstr>
      <vt:lpstr>Proof Theory</vt:lpstr>
      <vt:lpstr>Slide 27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LOGIC</dc:title>
  <dc:creator>John</dc:creator>
  <cp:lastModifiedBy>John</cp:lastModifiedBy>
  <cp:revision>64</cp:revision>
  <dcterms:created xsi:type="dcterms:W3CDTF">2013-04-01T18:36:15Z</dcterms:created>
  <dcterms:modified xsi:type="dcterms:W3CDTF">2013-04-09T12:05:18Z</dcterms:modified>
</cp:coreProperties>
</file>