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47" r:id="rId3"/>
    <p:sldId id="376" r:id="rId4"/>
    <p:sldId id="377" r:id="rId5"/>
    <p:sldId id="381" r:id="rId6"/>
    <p:sldId id="379" r:id="rId7"/>
    <p:sldId id="380" r:id="rId8"/>
    <p:sldId id="382" r:id="rId9"/>
    <p:sldId id="383" r:id="rId10"/>
    <p:sldId id="384" r:id="rId11"/>
    <p:sldId id="385" r:id="rId12"/>
    <p:sldId id="386" r:id="rId13"/>
    <p:sldId id="388" r:id="rId14"/>
    <p:sldId id="389" r:id="rId15"/>
    <p:sldId id="337" r:id="rId16"/>
    <p:sldId id="390" r:id="rId17"/>
    <p:sldId id="391" r:id="rId18"/>
    <p:sldId id="392" r:id="rId19"/>
    <p:sldId id="395" r:id="rId20"/>
    <p:sldId id="393" r:id="rId21"/>
    <p:sldId id="396" r:id="rId22"/>
    <p:sldId id="394" r:id="rId23"/>
    <p:sldId id="397" r:id="rId24"/>
    <p:sldId id="401" r:id="rId25"/>
    <p:sldId id="398" r:id="rId26"/>
    <p:sldId id="399" r:id="rId27"/>
    <p:sldId id="4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FF"/>
    <a:srgbClr val="FFCCFF"/>
    <a:srgbClr val="CC99FF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74763" autoAdjust="0"/>
  </p:normalViewPr>
  <p:slideViewPr>
    <p:cSldViewPr snapToGrid="0">
      <p:cViewPr varScale="1">
        <p:scale>
          <a:sx n="45" d="100"/>
          <a:sy n="4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uk/detail/illustration/creative-light-bulb-cartoon-royalty-free-illustration/115066830?phrase=light%20bulb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https://www.gettyimages.co.uk/detail/illustration/creative-light-bulb-cartoon-royalty-free-illustration/115066830?phrase=light%20bulb</a:t>
            </a:r>
            <a:r>
              <a:rPr lang="en-US" dirty="0"/>
              <a:t>  </a:t>
            </a:r>
            <a:r>
              <a:rPr lang="en-US" sz="1200" b="1" dirty="0">
                <a:solidFill>
                  <a:srgbClr val="FF0000"/>
                </a:solidFill>
              </a:rPr>
              <a:t>(repeated from prior </a:t>
            </a:r>
            <a:r>
              <a:rPr lang="en-US" sz="1200" b="1" dirty="0" err="1">
                <a:solidFill>
                  <a:srgbClr val="FF0000"/>
                </a:solidFill>
              </a:rPr>
              <a:t>chpt</a:t>
            </a:r>
            <a:r>
              <a:rPr lang="en-US" sz="1200" b="1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6DA2-EF6D-4C46-B4ED-5190C29DFA15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40D8-434E-4BE9-851B-D95B97ABE4B0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91E4-A4B8-4C46-A75C-E1191D224101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156D-2F95-48AE-8E37-0ACB6DA6AA6F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8D45-E286-46B7-97AF-C0294C136080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D735-C6E9-4EE1-80A5-476B2973E460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971-E157-4BA4-A615-6D4B0B0821CF}" type="datetime1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1EB0-3726-443E-97DB-73D04750A804}" type="datetime1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6DC-EA28-4013-B3AB-EC6C2C94A643}" type="datetime1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35B-B941-4233-98BE-5823BFBD4C0E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6478-810F-4720-8E03-F87F9AF89A79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8F63-A60A-4FC6-99C7-1632EAD98B2D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7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0.png"/><Relationship Id="rId7" Type="http://schemas.openxmlformats.org/officeDocument/2006/relationships/image" Target="../media/image122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0.png"/><Relationship Id="rId9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hyperlink" Target="https://openclipart.org/detail/26557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hyperlink" Target="https://openclipart.org/detail/26557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114" y="2024888"/>
            <a:ext cx="11586258" cy="2387600"/>
          </a:xfrm>
        </p:spPr>
        <p:txBody>
          <a:bodyPr>
            <a:normAutofit/>
          </a:bodyPr>
          <a:lstStyle/>
          <a:p>
            <a:r>
              <a:rPr lang="en-US" dirty="0"/>
              <a:t>Chapter 9</a:t>
            </a:r>
            <a:br>
              <a:rPr lang="en-US" dirty="0"/>
            </a:br>
            <a:r>
              <a:rPr lang="en-US" dirty="0"/>
              <a:t>Normal Distribution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 Transformation Property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9971087" cy="18158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 9.5:</a:t>
                </a:r>
                <a:r>
                  <a:rPr lang="en-US" sz="2400" dirty="0"/>
                  <a:t> (Linear Transformation Property)  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Let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1600" b="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 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9971087" cy="1815882"/>
              </a:xfrm>
              <a:prstGeom prst="rect">
                <a:avLst/>
              </a:prstGeom>
              <a:blipFill>
                <a:blip r:embed="rId2"/>
                <a:stretch>
                  <a:fillRect l="-855" t="-2333" b="-6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EE1D6E2-F965-3986-5780-E090031F4A9C}"/>
              </a:ext>
            </a:extLst>
          </p:cNvPr>
          <p:cNvSpPr txBox="1"/>
          <p:nvPr/>
        </p:nvSpPr>
        <p:spPr>
          <a:xfrm>
            <a:off x="690894" y="3299969"/>
            <a:ext cx="1734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Proof </a:t>
            </a:r>
            <a:r>
              <a:rPr lang="en-US" sz="2400" b="1" dirty="0" err="1"/>
              <a:t>cont</a:t>
            </a:r>
            <a:r>
              <a:rPr lang="en-US" sz="2400" b="1" dirty="0"/>
              <a:t>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86836-E660-1F01-E201-D2307C08EF4E}"/>
              </a:ext>
            </a:extLst>
          </p:cNvPr>
          <p:cNvSpPr txBox="1"/>
          <p:nvPr/>
        </p:nvSpPr>
        <p:spPr>
          <a:xfrm>
            <a:off x="690894" y="3854189"/>
            <a:ext cx="895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u="sng" dirty="0"/>
              <a:t>WTS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C6F7E1-C23C-1DFB-5A0D-296CDA1CF802}"/>
                  </a:ext>
                </a:extLst>
              </p:cNvPr>
              <p:cNvSpPr txBox="1"/>
              <p:nvPr/>
            </p:nvSpPr>
            <p:spPr>
              <a:xfrm>
                <a:off x="1444190" y="3530801"/>
                <a:ext cx="4792031" cy="1006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C6F7E1-C23C-1DFB-5A0D-296CDA1CF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190" y="3530801"/>
                <a:ext cx="4792031" cy="1006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C2156D-7135-BC7F-04F6-B562E4955EFC}"/>
              </a:ext>
            </a:extLst>
          </p:cNvPr>
          <p:cNvSpPr txBox="1"/>
          <p:nvPr/>
        </p:nvSpPr>
        <p:spPr>
          <a:xfrm>
            <a:off x="6741380" y="3544118"/>
            <a:ext cx="517007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Correct solution requires going through </a:t>
            </a:r>
          </a:p>
          <a:p>
            <a:r>
              <a:rPr lang="en-US" sz="2400" dirty="0" err="1"/>
              <a:t>c.d.f.</a:t>
            </a:r>
            <a:r>
              <a:rPr lang="en-US" sz="2400" dirty="0"/>
              <a:t>, which represents valid probability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235A4C-7E60-C306-4F9D-4DA43C35EA42}"/>
                  </a:ext>
                </a:extLst>
              </p:cNvPr>
              <p:cNvSpPr txBox="1"/>
              <p:nvPr/>
            </p:nvSpPr>
            <p:spPr>
              <a:xfrm>
                <a:off x="422787" y="4935422"/>
                <a:ext cx="9594369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235A4C-7E60-C306-4F9D-4DA43C35E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7" y="4935422"/>
                <a:ext cx="9594369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4461B1-3C5D-3787-6967-31EFDBB0ED77}"/>
                  </a:ext>
                </a:extLst>
              </p:cNvPr>
              <p:cNvSpPr txBox="1"/>
              <p:nvPr/>
            </p:nvSpPr>
            <p:spPr>
              <a:xfrm>
                <a:off x="495524" y="5909311"/>
                <a:ext cx="1583808" cy="72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4461B1-3C5D-3787-6967-31EFDBB0E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4" y="5909311"/>
                <a:ext cx="1583808" cy="7293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F0F63F40-153C-EF0E-D84E-ABF8271E062E}"/>
              </a:ext>
            </a:extLst>
          </p:cNvPr>
          <p:cNvSpPr/>
          <p:nvPr/>
        </p:nvSpPr>
        <p:spPr>
          <a:xfrm>
            <a:off x="776085" y="5032040"/>
            <a:ext cx="959103" cy="722912"/>
          </a:xfrm>
          <a:prstGeom prst="ellipse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B57A86-4E22-DB2D-2EB9-545215DCCC04}"/>
              </a:ext>
            </a:extLst>
          </p:cNvPr>
          <p:cNvSpPr/>
          <p:nvPr/>
        </p:nvSpPr>
        <p:spPr>
          <a:xfrm>
            <a:off x="8423911" y="4874699"/>
            <a:ext cx="1805007" cy="1005741"/>
          </a:xfrm>
          <a:prstGeom prst="ellipse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054449-2EE3-9917-2430-06CC0CFB9903}"/>
                  </a:ext>
                </a:extLst>
              </p:cNvPr>
              <p:cNvSpPr txBox="1"/>
              <p:nvPr/>
            </p:nvSpPr>
            <p:spPr>
              <a:xfrm>
                <a:off x="7863547" y="5964415"/>
                <a:ext cx="2365371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054449-2EE3-9917-2430-06CC0CFB9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547" y="5964415"/>
                <a:ext cx="2365371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03AC6-2B95-8A59-3BBC-D12B5223A2B9}"/>
              </a:ext>
            </a:extLst>
          </p:cNvPr>
          <p:cNvGrpSpPr/>
          <p:nvPr/>
        </p:nvGrpSpPr>
        <p:grpSpPr>
          <a:xfrm>
            <a:off x="2079332" y="5920612"/>
            <a:ext cx="5975529" cy="380633"/>
            <a:chOff x="2079332" y="5920612"/>
            <a:chExt cx="5975529" cy="38063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F3CE5F-8F06-B596-0D59-63BCAB82C514}"/>
                </a:ext>
              </a:extLst>
            </p:cNvPr>
            <p:cNvCxnSpPr/>
            <p:nvPr/>
          </p:nvCxnSpPr>
          <p:spPr>
            <a:xfrm>
              <a:off x="2079332" y="6301245"/>
              <a:ext cx="5975529" cy="0"/>
            </a:xfrm>
            <a:prstGeom prst="line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97A8B2-11D2-A302-412B-F34F06BBCA78}"/>
                </a:ext>
              </a:extLst>
            </p:cNvPr>
            <p:cNvSpPr txBox="1"/>
            <p:nvPr/>
          </p:nvSpPr>
          <p:spPr>
            <a:xfrm>
              <a:off x="3314205" y="5920612"/>
              <a:ext cx="40507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These two derivatives must be equal!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4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8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968" y="6492875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 Transformation Property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9899649" cy="18158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 9.5:</a:t>
                </a:r>
                <a:r>
                  <a:rPr lang="en-US" sz="2400" dirty="0"/>
                  <a:t> (Linear Transformation Property)  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Let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1600" b="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 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9899649" cy="1815882"/>
              </a:xfrm>
              <a:prstGeom prst="rect">
                <a:avLst/>
              </a:prstGeom>
              <a:blipFill>
                <a:blip r:embed="rId2"/>
                <a:stretch>
                  <a:fillRect l="-861" t="-2333" b="-6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EE1D6E2-F965-3986-5780-E090031F4A9C}"/>
              </a:ext>
            </a:extLst>
          </p:cNvPr>
          <p:cNvSpPr txBox="1"/>
          <p:nvPr/>
        </p:nvSpPr>
        <p:spPr>
          <a:xfrm>
            <a:off x="690894" y="3176658"/>
            <a:ext cx="2418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Proof </a:t>
            </a:r>
            <a:r>
              <a:rPr lang="en-US" sz="2400" b="1" dirty="0" err="1"/>
              <a:t>cont</a:t>
            </a:r>
            <a:r>
              <a:rPr lang="en-US" sz="2400" b="1" dirty="0"/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4461B1-3C5D-3787-6967-31EFDBB0ED77}"/>
                  </a:ext>
                </a:extLst>
              </p:cNvPr>
              <p:cNvSpPr txBox="1"/>
              <p:nvPr/>
            </p:nvSpPr>
            <p:spPr>
              <a:xfrm>
                <a:off x="3314205" y="4825751"/>
                <a:ext cx="4755888" cy="766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4461B1-3C5D-3787-6967-31EFDBB0E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05" y="4825751"/>
                <a:ext cx="4755888" cy="766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3D0F418-1C7B-5A5A-F7F7-FFF6FB177824}"/>
              </a:ext>
            </a:extLst>
          </p:cNvPr>
          <p:cNvGrpSpPr/>
          <p:nvPr/>
        </p:nvGrpSpPr>
        <p:grpSpPr>
          <a:xfrm>
            <a:off x="1165055" y="3663264"/>
            <a:ext cx="9667367" cy="783869"/>
            <a:chOff x="1165055" y="3663264"/>
            <a:chExt cx="9667367" cy="78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6054449-2EE3-9917-2430-06CC0CFB9903}"/>
                    </a:ext>
                  </a:extLst>
                </p:cNvPr>
                <p:cNvSpPr txBox="1"/>
                <p:nvPr/>
              </p:nvSpPr>
              <p:spPr>
                <a:xfrm>
                  <a:off x="8467051" y="3663264"/>
                  <a:ext cx="2365371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6054449-2EE3-9917-2430-06CC0CFB99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051" y="3663264"/>
                  <a:ext cx="2365371" cy="7838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F3CE5F-8F06-B596-0D59-63BCAB82C514}"/>
                </a:ext>
              </a:extLst>
            </p:cNvPr>
            <p:cNvCxnSpPr/>
            <p:nvPr/>
          </p:nvCxnSpPr>
          <p:spPr>
            <a:xfrm>
              <a:off x="2737700" y="4098464"/>
              <a:ext cx="5975529" cy="0"/>
            </a:xfrm>
            <a:prstGeom prst="line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97A8B2-11D2-A302-412B-F34F06BBCA78}"/>
                </a:ext>
              </a:extLst>
            </p:cNvPr>
            <p:cNvSpPr txBox="1"/>
            <p:nvPr/>
          </p:nvSpPr>
          <p:spPr>
            <a:xfrm>
              <a:off x="3972573" y="3717831"/>
              <a:ext cx="40507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These two derivatives must be equal!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3CB01A2-8600-0722-DA90-1F064B848807}"/>
                    </a:ext>
                  </a:extLst>
                </p:cNvPr>
                <p:cNvSpPr txBox="1"/>
                <p:nvPr/>
              </p:nvSpPr>
              <p:spPr>
                <a:xfrm>
                  <a:off x="1165055" y="3717831"/>
                  <a:ext cx="1583808" cy="7293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3CB01A2-8600-0722-DA90-1F064B848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055" y="3717831"/>
                  <a:ext cx="1583808" cy="7293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85CB1B-EC62-0566-5898-1C9F3B6C71D5}"/>
                  </a:ext>
                </a:extLst>
              </p:cNvPr>
              <p:cNvSpPr txBox="1"/>
              <p:nvPr/>
            </p:nvSpPr>
            <p:spPr>
              <a:xfrm>
                <a:off x="690894" y="5629239"/>
                <a:ext cx="8239752" cy="909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=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85CB1B-EC62-0566-5898-1C9F3B6C7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94" y="5629239"/>
                <a:ext cx="8239752" cy="9096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7720624-3A0F-587D-1F96-611988E5B2AA}"/>
              </a:ext>
            </a:extLst>
          </p:cNvPr>
          <p:cNvGrpSpPr/>
          <p:nvPr/>
        </p:nvGrpSpPr>
        <p:grpSpPr>
          <a:xfrm>
            <a:off x="7895349" y="4825751"/>
            <a:ext cx="4116819" cy="1301999"/>
            <a:chOff x="7895349" y="4825751"/>
            <a:chExt cx="4116819" cy="1301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C44FFE-7537-C174-6E3E-5064B9166BE2}"/>
                </a:ext>
              </a:extLst>
            </p:cNvPr>
            <p:cNvSpPr/>
            <p:nvPr/>
          </p:nvSpPr>
          <p:spPr>
            <a:xfrm>
              <a:off x="9470136" y="4825751"/>
              <a:ext cx="2542032" cy="11934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B0FBD9A-0C0B-9893-0726-943A2684AAA1}"/>
                    </a:ext>
                  </a:extLst>
                </p:cNvPr>
                <p:cNvSpPr txBox="1"/>
                <p:nvPr/>
              </p:nvSpPr>
              <p:spPr>
                <a:xfrm>
                  <a:off x="9535167" y="5189920"/>
                  <a:ext cx="2477001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B0FBD9A-0C0B-9893-0726-943A2684A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5167" y="5189920"/>
                  <a:ext cx="2477001" cy="7146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D93A36-FD63-DBD2-24F7-EA269379DEF1}"/>
                </a:ext>
              </a:extLst>
            </p:cNvPr>
            <p:cNvSpPr txBox="1"/>
            <p:nvPr/>
          </p:nvSpPr>
          <p:spPr>
            <a:xfrm>
              <a:off x="10131552" y="4928616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Hence,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3AA723-560B-D5E1-9891-78A1CA66DD4F}"/>
                </a:ext>
              </a:extLst>
            </p:cNvPr>
            <p:cNvCxnSpPr/>
            <p:nvPr/>
          </p:nvCxnSpPr>
          <p:spPr>
            <a:xfrm>
              <a:off x="7895349" y="5305964"/>
              <a:ext cx="1600200" cy="24931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0B3A165-F641-8C41-8B05-482319529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0062" y="5797917"/>
              <a:ext cx="640074" cy="32983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5377E58-FA3A-8F2E-31B6-D0CD401ADCF0}"/>
              </a:ext>
            </a:extLst>
          </p:cNvPr>
          <p:cNvSpPr txBox="1"/>
          <p:nvPr/>
        </p:nvSpPr>
        <p:spPr>
          <a:xfrm>
            <a:off x="4398538" y="5789196"/>
            <a:ext cx="607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FTC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5A09C5-9FC7-E038-630E-2F9FF33BCCB0}"/>
              </a:ext>
            </a:extLst>
          </p:cNvPr>
          <p:cNvSpPr txBox="1"/>
          <p:nvPr/>
        </p:nvSpPr>
        <p:spPr>
          <a:xfrm>
            <a:off x="6653656" y="4876114"/>
            <a:ext cx="607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FTC</a:t>
            </a:r>
          </a:p>
        </p:txBody>
      </p:sp>
    </p:spTree>
    <p:extLst>
      <p:ext uri="{BB962C8B-B14F-4D97-AF65-F5344CB8AC3E}">
        <p14:creationId xmlns:p14="http://schemas.microsoft.com/office/powerpoint/2010/main" val="19302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6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968" y="6492875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 Transformation Property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9871074" cy="18158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 9.5:</a:t>
                </a:r>
                <a:r>
                  <a:rPr lang="en-US" sz="2400" dirty="0"/>
                  <a:t> (Linear Transformation Property)  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Let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1600" b="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 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9871074" cy="1815882"/>
              </a:xfrm>
              <a:prstGeom prst="rect">
                <a:avLst/>
              </a:prstGeom>
              <a:blipFill>
                <a:blip r:embed="rId2"/>
                <a:stretch>
                  <a:fillRect l="-864" t="-2333" b="-6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EE1D6E2-F965-3986-5780-E090031F4A9C}"/>
              </a:ext>
            </a:extLst>
          </p:cNvPr>
          <p:cNvSpPr txBox="1"/>
          <p:nvPr/>
        </p:nvSpPr>
        <p:spPr>
          <a:xfrm>
            <a:off x="690894" y="3176658"/>
            <a:ext cx="2418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Proof </a:t>
            </a:r>
            <a:r>
              <a:rPr lang="en-US" sz="2400" b="1" dirty="0" err="1"/>
              <a:t>cont</a:t>
            </a:r>
            <a:r>
              <a:rPr lang="en-US" sz="2400" b="1" dirty="0"/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0FBD9A-0C0B-9893-0726-943A2684AAA1}"/>
                  </a:ext>
                </a:extLst>
              </p:cNvPr>
              <p:cNvSpPr txBox="1"/>
              <p:nvPr/>
            </p:nvSpPr>
            <p:spPr>
              <a:xfrm>
                <a:off x="448057" y="3674615"/>
                <a:ext cx="3803904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0FBD9A-0C0B-9893-0726-943A2684A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7" y="3674615"/>
                <a:ext cx="3803904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D6FB44-5BD7-A5BA-5472-18953AAC345B}"/>
                  </a:ext>
                </a:extLst>
              </p:cNvPr>
              <p:cNvSpPr txBox="1"/>
              <p:nvPr/>
            </p:nvSpPr>
            <p:spPr>
              <a:xfrm>
                <a:off x="3528220" y="5562508"/>
                <a:ext cx="4201762" cy="1006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D6FB44-5BD7-A5BA-5472-18953AAC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220" y="5562508"/>
                <a:ext cx="4201762" cy="1006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5B42B7-6BB4-FFBF-0845-2E6ACB3ED637}"/>
                  </a:ext>
                </a:extLst>
              </p:cNvPr>
              <p:cNvSpPr txBox="1"/>
              <p:nvPr/>
            </p:nvSpPr>
            <p:spPr>
              <a:xfrm>
                <a:off x="3848100" y="3310687"/>
                <a:ext cx="3144613" cy="1315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5B42B7-6BB4-FFBF-0845-2E6ACB3ED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3310687"/>
                <a:ext cx="3144613" cy="1315873"/>
              </a:xfrm>
              <a:prstGeom prst="rect">
                <a:avLst/>
              </a:prstGeom>
              <a:blipFill>
                <a:blip r:embed="rId5"/>
                <a:stretch>
                  <a:fillRect r="-5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21E211-AE66-1F69-C380-18EC6BF878A7}"/>
                  </a:ext>
                </a:extLst>
              </p:cNvPr>
              <p:cNvSpPr txBox="1"/>
              <p:nvPr/>
            </p:nvSpPr>
            <p:spPr>
              <a:xfrm>
                <a:off x="3860801" y="4365089"/>
                <a:ext cx="3144613" cy="1265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21E211-AE66-1F69-C380-18EC6BF87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1" y="4365089"/>
                <a:ext cx="3144613" cy="1265475"/>
              </a:xfrm>
              <a:prstGeom prst="rect">
                <a:avLst/>
              </a:prstGeom>
              <a:blipFill>
                <a:blip r:embed="rId6"/>
                <a:stretch>
                  <a:fillRect r="-24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D17050A-B99D-FCCE-F551-25A22C0AC4C6}"/>
              </a:ext>
            </a:extLst>
          </p:cNvPr>
          <p:cNvGrpSpPr/>
          <p:nvPr/>
        </p:nvGrpSpPr>
        <p:grpSpPr>
          <a:xfrm>
            <a:off x="7631684" y="5926686"/>
            <a:ext cx="4380484" cy="461665"/>
            <a:chOff x="7702550" y="5794069"/>
            <a:chExt cx="4380484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056E12A-70AD-52ED-24DE-C2A66B832267}"/>
                    </a:ext>
                  </a:extLst>
                </p:cNvPr>
                <p:cNvSpPr txBox="1"/>
                <p:nvPr/>
              </p:nvSpPr>
              <p:spPr>
                <a:xfrm>
                  <a:off x="8106236" y="5794069"/>
                  <a:ext cx="388983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𝑁𝑜𝑟𝑚𝑎𝑙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056E12A-70AD-52ED-24DE-C2A66B8322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236" y="5794069"/>
                  <a:ext cx="388983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10621E08-13BF-B15E-8F97-6BF01437594A}"/>
                </a:ext>
              </a:extLst>
            </p:cNvPr>
            <p:cNvSpPr/>
            <p:nvPr/>
          </p:nvSpPr>
          <p:spPr>
            <a:xfrm rot="16200000">
              <a:off x="7761226" y="5870725"/>
              <a:ext cx="212848" cy="33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84951B-80CF-DD20-AC6B-B150A5505BA1}"/>
                </a:ext>
              </a:extLst>
            </p:cNvPr>
            <p:cNvSpPr/>
            <p:nvPr/>
          </p:nvSpPr>
          <p:spPr>
            <a:xfrm>
              <a:off x="11941302" y="6035824"/>
              <a:ext cx="141732" cy="1333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6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22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7752" y="6490654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Back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10769600" cy="19013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then the </a:t>
                </a:r>
                <a:r>
                  <a:rPr lang="en-US" sz="2400" dirty="0" err="1"/>
                  <a:t>c.d.f.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denoted by 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dirty="0" smtClean="0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  <m:d>
                                    <m:d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−∞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10769600" cy="1901354"/>
              </a:xfrm>
              <a:prstGeom prst="rect">
                <a:avLst/>
              </a:prstGeom>
              <a:blipFill>
                <a:blip r:embed="rId3"/>
                <a:stretch>
                  <a:fillRect l="-791" t="-22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ED45C0E-DD34-DAC5-B40D-A48B479C78A9}"/>
                  </a:ext>
                </a:extLst>
              </p:cNvPr>
              <p:cNvSpPr txBox="1"/>
              <p:nvPr/>
            </p:nvSpPr>
            <p:spPr>
              <a:xfrm>
                <a:off x="682114" y="3595508"/>
                <a:ext cx="34406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Unfortunately,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 is </a:t>
                </a:r>
              </a:p>
              <a:p>
                <a:r>
                  <a:rPr lang="en-US" sz="2400" dirty="0"/>
                  <a:t>not known in closed form.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ED45C0E-DD34-DAC5-B40D-A48B479C7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14" y="3595508"/>
                <a:ext cx="3440685" cy="830997"/>
              </a:xfrm>
              <a:prstGeom prst="rect">
                <a:avLst/>
              </a:prstGeom>
              <a:blipFill>
                <a:blip r:embed="rId4"/>
                <a:stretch>
                  <a:fillRect l="-2837" t="-5882" r="-177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C4F6FEB6-F0C6-C502-86B4-68BE0DD88000}"/>
              </a:ext>
            </a:extLst>
          </p:cNvPr>
          <p:cNvGrpSpPr/>
          <p:nvPr/>
        </p:nvGrpSpPr>
        <p:grpSpPr>
          <a:xfrm>
            <a:off x="4597434" y="3857969"/>
            <a:ext cx="7413685" cy="2304220"/>
            <a:chOff x="4597434" y="3857969"/>
            <a:chExt cx="7413685" cy="230422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DEAF94F-CB9E-4936-10AB-F3EED9C1A5B2}"/>
                </a:ext>
              </a:extLst>
            </p:cNvPr>
            <p:cNvSpPr txBox="1"/>
            <p:nvPr/>
          </p:nvSpPr>
          <p:spPr>
            <a:xfrm>
              <a:off x="6867309" y="5700524"/>
              <a:ext cx="2681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Values are rounded.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2B1E67C-1228-AE03-8C9B-0003524E2BDB}"/>
                    </a:ext>
                  </a:extLst>
                </p:cNvPr>
                <p:cNvSpPr txBox="1"/>
                <p:nvPr/>
              </p:nvSpPr>
              <p:spPr>
                <a:xfrm flipH="1">
                  <a:off x="5070920" y="4031403"/>
                  <a:ext cx="297316" cy="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2B1E67C-1228-AE03-8C9B-0003524E2B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070920" y="4031403"/>
                  <a:ext cx="297316" cy="461939"/>
                </a:xfrm>
                <a:prstGeom prst="rect">
                  <a:avLst/>
                </a:prstGeom>
                <a:blipFill>
                  <a:blip r:embed="rId5"/>
                  <a:stretch>
                    <a:fillRect l="-6122" r="-24490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0C09EB9-15AC-7D04-98B3-491459DA21B8}"/>
                    </a:ext>
                  </a:extLst>
                </p:cNvPr>
                <p:cNvSpPr txBox="1"/>
                <p:nvPr/>
              </p:nvSpPr>
              <p:spPr>
                <a:xfrm>
                  <a:off x="5914841" y="4031677"/>
                  <a:ext cx="76092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0C09EB9-15AC-7D04-98B3-491459DA2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4841" y="4031677"/>
                  <a:ext cx="76092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DDFAB65-53A4-E17B-2445-DB938C9840E4}"/>
                    </a:ext>
                  </a:extLst>
                </p:cNvPr>
                <p:cNvSpPr txBox="1"/>
                <p:nvPr/>
              </p:nvSpPr>
              <p:spPr>
                <a:xfrm>
                  <a:off x="7048948" y="4011006"/>
                  <a:ext cx="60338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DDFAB65-53A4-E17B-2445-DB938C984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8948" y="4011006"/>
                  <a:ext cx="603386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2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BC729AA-6ECC-39D9-6847-4BAAAC1803A3}"/>
                    </a:ext>
                  </a:extLst>
                </p:cNvPr>
                <p:cNvSpPr txBox="1"/>
                <p:nvPr/>
              </p:nvSpPr>
              <p:spPr>
                <a:xfrm>
                  <a:off x="8053483" y="4007796"/>
                  <a:ext cx="60427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BC729AA-6ECC-39D9-6847-4BAAAC180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3483" y="4007796"/>
                  <a:ext cx="604271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9605BD6-81D2-ED43-DF19-6D19BFADF01F}"/>
                    </a:ext>
                  </a:extLst>
                </p:cNvPr>
                <p:cNvSpPr txBox="1"/>
                <p:nvPr/>
              </p:nvSpPr>
              <p:spPr>
                <a:xfrm>
                  <a:off x="9034655" y="3972883"/>
                  <a:ext cx="60427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9605BD6-81D2-ED43-DF19-6D19BFADF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4655" y="3972883"/>
                  <a:ext cx="604272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2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7283984-5BAC-AD8E-4638-93B1A67462E6}"/>
                    </a:ext>
                  </a:extLst>
                </p:cNvPr>
                <p:cNvSpPr txBox="1"/>
                <p:nvPr/>
              </p:nvSpPr>
              <p:spPr>
                <a:xfrm>
                  <a:off x="10019861" y="3960247"/>
                  <a:ext cx="60427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7283984-5BAC-AD8E-4638-93B1A6746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861" y="3960247"/>
                  <a:ext cx="604272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010" r="-2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F8720C9-71BC-0E97-3B9B-5715B4C141A0}"/>
                    </a:ext>
                  </a:extLst>
                </p:cNvPr>
                <p:cNvSpPr txBox="1"/>
                <p:nvPr/>
              </p:nvSpPr>
              <p:spPr>
                <a:xfrm>
                  <a:off x="11045495" y="3932006"/>
                  <a:ext cx="75468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3.0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F8720C9-71BC-0E97-3B9B-5715B4C14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5495" y="3932006"/>
                  <a:ext cx="754685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6E837E3-5A1C-D195-B33D-8FB00394D568}"/>
                    </a:ext>
                  </a:extLst>
                </p:cNvPr>
                <p:cNvSpPr txBox="1"/>
                <p:nvPr/>
              </p:nvSpPr>
              <p:spPr>
                <a:xfrm>
                  <a:off x="4802152" y="4963583"/>
                  <a:ext cx="74600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6E837E3-5A1C-D195-B33D-8FB00394D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152" y="4963583"/>
                  <a:ext cx="746001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2459" r="-2377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7A7D9E-3235-005D-AAA3-C4CE0ED088F1}"/>
                    </a:ext>
                  </a:extLst>
                </p:cNvPr>
                <p:cNvSpPr txBox="1"/>
                <p:nvPr/>
              </p:nvSpPr>
              <p:spPr>
                <a:xfrm>
                  <a:off x="5874608" y="4963582"/>
                  <a:ext cx="84353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0.69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7A7D9E-3235-005D-AAA3-C4CE0ED08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608" y="4963582"/>
                  <a:ext cx="843535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BF6F6F3-B3C1-8AB7-CED5-1638BB58512A}"/>
                    </a:ext>
                  </a:extLst>
                </p:cNvPr>
                <p:cNvSpPr txBox="1"/>
                <p:nvPr/>
              </p:nvSpPr>
              <p:spPr>
                <a:xfrm>
                  <a:off x="6920935" y="4973538"/>
                  <a:ext cx="84353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0.84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BF6F6F3-B3C1-8AB7-CED5-1638BB5851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935" y="4973538"/>
                  <a:ext cx="843535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78FFA77-DB4C-E108-243B-20FB81F84F56}"/>
                    </a:ext>
                  </a:extLst>
                </p:cNvPr>
                <p:cNvSpPr txBox="1"/>
                <p:nvPr/>
              </p:nvSpPr>
              <p:spPr>
                <a:xfrm>
                  <a:off x="7922608" y="4973538"/>
                  <a:ext cx="84353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78FFA77-DB4C-E108-243B-20FB81F84F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2608" y="4973538"/>
                  <a:ext cx="843535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F839D2-AC56-56B3-E7F3-BFBDD1EDE6A9}"/>
                    </a:ext>
                  </a:extLst>
                </p:cNvPr>
                <p:cNvSpPr txBox="1"/>
                <p:nvPr/>
              </p:nvSpPr>
              <p:spPr>
                <a:xfrm>
                  <a:off x="8916513" y="4938614"/>
                  <a:ext cx="60799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0.97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F839D2-AC56-56B3-E7F3-BFBDD1EDE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513" y="4938614"/>
                  <a:ext cx="607999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3030" r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8B4717D-D545-B989-8FA1-C2E5709D40F7}"/>
                    </a:ext>
                  </a:extLst>
                </p:cNvPr>
                <p:cNvSpPr txBox="1"/>
                <p:nvPr/>
              </p:nvSpPr>
              <p:spPr>
                <a:xfrm>
                  <a:off x="9905956" y="4933584"/>
                  <a:ext cx="73107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0.99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8B4717D-D545-B989-8FA1-C2E5709D4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5956" y="4933584"/>
                  <a:ext cx="731075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2500"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33242CB-1058-6ED3-EA77-1A4FF34129C9}"/>
                    </a:ext>
                  </a:extLst>
                </p:cNvPr>
                <p:cNvSpPr txBox="1"/>
                <p:nvPr/>
              </p:nvSpPr>
              <p:spPr>
                <a:xfrm>
                  <a:off x="10956644" y="4898567"/>
                  <a:ext cx="84353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0.999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33242CB-1058-6ED3-EA77-1A4FF3412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6644" y="4898567"/>
                  <a:ext cx="843536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1439" r="-11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0FA94AC-910B-D466-E991-E7C497B68460}"/>
                </a:ext>
              </a:extLst>
            </p:cNvPr>
            <p:cNvCxnSpPr/>
            <p:nvPr/>
          </p:nvCxnSpPr>
          <p:spPr>
            <a:xfrm>
              <a:off x="5757170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E59EC24-B1FF-4046-CC81-4A3C9C05D916}"/>
                </a:ext>
              </a:extLst>
            </p:cNvPr>
            <p:cNvCxnSpPr/>
            <p:nvPr/>
          </p:nvCxnSpPr>
          <p:spPr>
            <a:xfrm>
              <a:off x="6869690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8588F97-7055-6B1C-CE74-7CA5E8CA4B41}"/>
                </a:ext>
              </a:extLst>
            </p:cNvPr>
            <p:cNvCxnSpPr/>
            <p:nvPr/>
          </p:nvCxnSpPr>
          <p:spPr>
            <a:xfrm>
              <a:off x="7892483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C89DF24-A3BF-9330-0E6D-DD49B8CA3F60}"/>
                </a:ext>
              </a:extLst>
            </p:cNvPr>
            <p:cNvCxnSpPr/>
            <p:nvPr/>
          </p:nvCxnSpPr>
          <p:spPr>
            <a:xfrm>
              <a:off x="8852738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82D2C2B-FAE7-AFDB-A263-2EAC0E99765A}"/>
                </a:ext>
              </a:extLst>
            </p:cNvPr>
            <p:cNvCxnSpPr/>
            <p:nvPr/>
          </p:nvCxnSpPr>
          <p:spPr>
            <a:xfrm>
              <a:off x="9841490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9F14903-515A-3C7C-73F6-69AB23467AA5}"/>
                </a:ext>
              </a:extLst>
            </p:cNvPr>
            <p:cNvCxnSpPr/>
            <p:nvPr/>
          </p:nvCxnSpPr>
          <p:spPr>
            <a:xfrm>
              <a:off x="10890002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F5830D4-780B-3779-F5D7-3E87C7B5F4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7434" y="4696188"/>
              <a:ext cx="7333488" cy="377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3AC4017-5C2A-DCD3-92CE-E048B809F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631" y="5615097"/>
              <a:ext cx="7333488" cy="377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2ED435-A3D2-BBB4-ED10-F2A3DDA6C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7434" y="3857969"/>
              <a:ext cx="7333488" cy="377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6C5852D-5261-DC93-C089-69D7F5FBA6B0}"/>
              </a:ext>
            </a:extLst>
          </p:cNvPr>
          <p:cNvSpPr txBox="1"/>
          <p:nvPr/>
        </p:nvSpPr>
        <p:spPr>
          <a:xfrm>
            <a:off x="681146" y="4774316"/>
            <a:ext cx="3603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compute it numerically,</a:t>
            </a:r>
          </a:p>
          <a:p>
            <a:r>
              <a:rPr lang="en-US" sz="2400" dirty="0"/>
              <a:t>or look it up in a table of </a:t>
            </a:r>
          </a:p>
          <a:p>
            <a:r>
              <a:rPr lang="en-US" sz="2400" dirty="0"/>
              <a:t>pre-computed values. </a:t>
            </a:r>
          </a:p>
        </p:txBody>
      </p:sp>
    </p:spTree>
    <p:extLst>
      <p:ext uri="{BB962C8B-B14F-4D97-AF65-F5344CB8AC3E}">
        <p14:creationId xmlns:p14="http://schemas.microsoft.com/office/powerpoint/2010/main" val="40275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1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15C3A6A-B5FD-4B0D-B731-19094F96CA50}"/>
              </a:ext>
            </a:extLst>
          </p:cNvPr>
          <p:cNvSpPr/>
          <p:nvPr/>
        </p:nvSpPr>
        <p:spPr>
          <a:xfrm>
            <a:off x="557258" y="4048463"/>
            <a:ext cx="2906846" cy="21921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97579" y="6493518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F6FEB6-F0C6-C502-86B4-68BE0DD88000}"/>
              </a:ext>
            </a:extLst>
          </p:cNvPr>
          <p:cNvGrpSpPr/>
          <p:nvPr/>
        </p:nvGrpSpPr>
        <p:grpSpPr>
          <a:xfrm>
            <a:off x="1929384" y="1050097"/>
            <a:ext cx="7942039" cy="1247066"/>
            <a:chOff x="4597434" y="3857969"/>
            <a:chExt cx="7413685" cy="1794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2B1E67C-1228-AE03-8C9B-0003524E2BDB}"/>
                    </a:ext>
                  </a:extLst>
                </p:cNvPr>
                <p:cNvSpPr txBox="1"/>
                <p:nvPr/>
              </p:nvSpPr>
              <p:spPr>
                <a:xfrm flipH="1">
                  <a:off x="5070920" y="4031403"/>
                  <a:ext cx="297316" cy="6644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2B1E67C-1228-AE03-8C9B-0003524E2B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070920" y="4031403"/>
                  <a:ext cx="297316" cy="664475"/>
                </a:xfrm>
                <a:prstGeom prst="rect">
                  <a:avLst/>
                </a:prstGeom>
                <a:blipFill>
                  <a:blip r:embed="rId2"/>
                  <a:stretch>
                    <a:fillRect l="-5769" r="-17308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0C09EB9-15AC-7D04-98B3-491459DA21B8}"/>
                    </a:ext>
                  </a:extLst>
                </p:cNvPr>
                <p:cNvSpPr txBox="1"/>
                <p:nvPr/>
              </p:nvSpPr>
              <p:spPr>
                <a:xfrm>
                  <a:off x="5914841" y="4031677"/>
                  <a:ext cx="76092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0C09EB9-15AC-7D04-98B3-491459DA2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4841" y="4031677"/>
                  <a:ext cx="76092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7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DDFAB65-53A4-E17B-2445-DB938C9840E4}"/>
                    </a:ext>
                  </a:extLst>
                </p:cNvPr>
                <p:cNvSpPr txBox="1"/>
                <p:nvPr/>
              </p:nvSpPr>
              <p:spPr>
                <a:xfrm>
                  <a:off x="7048948" y="4011006"/>
                  <a:ext cx="60338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DDFAB65-53A4-E17B-2445-DB938C984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8948" y="4011006"/>
                  <a:ext cx="603386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BC729AA-6ECC-39D9-6847-4BAAAC1803A3}"/>
                    </a:ext>
                  </a:extLst>
                </p:cNvPr>
                <p:cNvSpPr txBox="1"/>
                <p:nvPr/>
              </p:nvSpPr>
              <p:spPr>
                <a:xfrm>
                  <a:off x="8053483" y="4007796"/>
                  <a:ext cx="60427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BC729AA-6ECC-39D9-6847-4BAAAC180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3483" y="4007796"/>
                  <a:ext cx="604271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7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9605BD6-81D2-ED43-DF19-6D19BFADF01F}"/>
                    </a:ext>
                  </a:extLst>
                </p:cNvPr>
                <p:cNvSpPr txBox="1"/>
                <p:nvPr/>
              </p:nvSpPr>
              <p:spPr>
                <a:xfrm>
                  <a:off x="9034655" y="3972883"/>
                  <a:ext cx="60427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9605BD6-81D2-ED43-DF19-6D19BFADF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4655" y="3972883"/>
                  <a:ext cx="60427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7283984-5BAC-AD8E-4638-93B1A67462E6}"/>
                    </a:ext>
                  </a:extLst>
                </p:cNvPr>
                <p:cNvSpPr txBox="1"/>
                <p:nvPr/>
              </p:nvSpPr>
              <p:spPr>
                <a:xfrm>
                  <a:off x="10019861" y="3960247"/>
                  <a:ext cx="60427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7283984-5BAC-AD8E-4638-93B1A6746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861" y="3960247"/>
                  <a:ext cx="60427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7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F8720C9-71BC-0E97-3B9B-5715B4C141A0}"/>
                    </a:ext>
                  </a:extLst>
                </p:cNvPr>
                <p:cNvSpPr txBox="1"/>
                <p:nvPr/>
              </p:nvSpPr>
              <p:spPr>
                <a:xfrm>
                  <a:off x="11045495" y="3932006"/>
                  <a:ext cx="75468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3.0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F8720C9-71BC-0E97-3B9B-5715B4C14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5495" y="3932006"/>
                  <a:ext cx="754685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6E837E3-5A1C-D195-B33D-8FB00394D568}"/>
                    </a:ext>
                  </a:extLst>
                </p:cNvPr>
                <p:cNvSpPr txBox="1"/>
                <p:nvPr/>
              </p:nvSpPr>
              <p:spPr>
                <a:xfrm>
                  <a:off x="4802152" y="4963584"/>
                  <a:ext cx="746001" cy="6644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6E837E3-5A1C-D195-B33D-8FB00394D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152" y="4963584"/>
                  <a:ext cx="746001" cy="664475"/>
                </a:xfrm>
                <a:prstGeom prst="rect">
                  <a:avLst/>
                </a:prstGeom>
                <a:blipFill>
                  <a:blip r:embed="rId9"/>
                  <a:stretch>
                    <a:fillRect l="-1515" r="-15152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7A7D9E-3235-005D-AAA3-C4CE0ED088F1}"/>
                    </a:ext>
                  </a:extLst>
                </p:cNvPr>
                <p:cNvSpPr txBox="1"/>
                <p:nvPr/>
              </p:nvSpPr>
              <p:spPr>
                <a:xfrm>
                  <a:off x="5874608" y="4963582"/>
                  <a:ext cx="84353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0.69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7A7D9E-3235-005D-AAA3-C4CE0ED08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608" y="4963582"/>
                  <a:ext cx="843535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BF6F6F3-B3C1-8AB7-CED5-1638BB58512A}"/>
                    </a:ext>
                  </a:extLst>
                </p:cNvPr>
                <p:cNvSpPr txBox="1"/>
                <p:nvPr/>
              </p:nvSpPr>
              <p:spPr>
                <a:xfrm>
                  <a:off x="6920935" y="4973538"/>
                  <a:ext cx="84353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0.84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BF6F6F3-B3C1-8AB7-CED5-1638BB5851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935" y="4973538"/>
                  <a:ext cx="843535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78FFA77-DB4C-E108-243B-20FB81F84F56}"/>
                    </a:ext>
                  </a:extLst>
                </p:cNvPr>
                <p:cNvSpPr txBox="1"/>
                <p:nvPr/>
              </p:nvSpPr>
              <p:spPr>
                <a:xfrm>
                  <a:off x="7922608" y="4973538"/>
                  <a:ext cx="84353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78FFA77-DB4C-E108-243B-20FB81F84F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2608" y="4973538"/>
                  <a:ext cx="843535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F839D2-AC56-56B3-E7F3-BFBDD1EDE6A9}"/>
                    </a:ext>
                  </a:extLst>
                </p:cNvPr>
                <p:cNvSpPr txBox="1"/>
                <p:nvPr/>
              </p:nvSpPr>
              <p:spPr>
                <a:xfrm>
                  <a:off x="8916513" y="4938614"/>
                  <a:ext cx="60799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0.97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F839D2-AC56-56B3-E7F3-BFBDD1EDE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513" y="4938614"/>
                  <a:ext cx="607999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2830" r="-18868"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8B4717D-D545-B989-8FA1-C2E5709D40F7}"/>
                    </a:ext>
                  </a:extLst>
                </p:cNvPr>
                <p:cNvSpPr txBox="1"/>
                <p:nvPr/>
              </p:nvSpPr>
              <p:spPr>
                <a:xfrm>
                  <a:off x="9905956" y="4933584"/>
                  <a:ext cx="73107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0.99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8B4717D-D545-B989-8FA1-C2E5709D4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5956" y="4933584"/>
                  <a:ext cx="731075" cy="461665"/>
                </a:xfrm>
                <a:prstGeom prst="rect">
                  <a:avLst/>
                </a:prstGeom>
                <a:blipFill>
                  <a:blip r:embed="rId14"/>
                  <a:stretch>
                    <a:fillRect r="-775"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33242CB-1058-6ED3-EA77-1A4FF34129C9}"/>
                    </a:ext>
                  </a:extLst>
                </p:cNvPr>
                <p:cNvSpPr txBox="1"/>
                <p:nvPr/>
              </p:nvSpPr>
              <p:spPr>
                <a:xfrm>
                  <a:off x="10956644" y="4898567"/>
                  <a:ext cx="84353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0.999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33242CB-1058-6ED3-EA77-1A4FF3412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6644" y="4898567"/>
                  <a:ext cx="84353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351" r="-4730"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0FA94AC-910B-D466-E991-E7C497B68460}"/>
                </a:ext>
              </a:extLst>
            </p:cNvPr>
            <p:cNvCxnSpPr/>
            <p:nvPr/>
          </p:nvCxnSpPr>
          <p:spPr>
            <a:xfrm>
              <a:off x="5757170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E59EC24-B1FF-4046-CC81-4A3C9C05D916}"/>
                </a:ext>
              </a:extLst>
            </p:cNvPr>
            <p:cNvCxnSpPr/>
            <p:nvPr/>
          </p:nvCxnSpPr>
          <p:spPr>
            <a:xfrm>
              <a:off x="6869690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8588F97-7055-6B1C-CE74-7CA5E8CA4B41}"/>
                </a:ext>
              </a:extLst>
            </p:cNvPr>
            <p:cNvCxnSpPr/>
            <p:nvPr/>
          </p:nvCxnSpPr>
          <p:spPr>
            <a:xfrm>
              <a:off x="7892483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C89DF24-A3BF-9330-0E6D-DD49B8CA3F60}"/>
                </a:ext>
              </a:extLst>
            </p:cNvPr>
            <p:cNvCxnSpPr/>
            <p:nvPr/>
          </p:nvCxnSpPr>
          <p:spPr>
            <a:xfrm>
              <a:off x="8852738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82D2C2B-FAE7-AFDB-A263-2EAC0E99765A}"/>
                </a:ext>
              </a:extLst>
            </p:cNvPr>
            <p:cNvCxnSpPr/>
            <p:nvPr/>
          </p:nvCxnSpPr>
          <p:spPr>
            <a:xfrm>
              <a:off x="9841490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9F14903-515A-3C7C-73F6-69AB23467AA5}"/>
                </a:ext>
              </a:extLst>
            </p:cNvPr>
            <p:cNvCxnSpPr/>
            <p:nvPr/>
          </p:nvCxnSpPr>
          <p:spPr>
            <a:xfrm>
              <a:off x="10890002" y="3905636"/>
              <a:ext cx="0" cy="1737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F5830D4-780B-3779-F5D7-3E87C7B5F4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7434" y="4696188"/>
              <a:ext cx="7333488" cy="377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3AC4017-5C2A-DCD3-92CE-E048B809F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631" y="5615097"/>
              <a:ext cx="7333488" cy="377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2ED435-A3D2-BBB4-ED10-F2A3DDA6C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7434" y="3857969"/>
              <a:ext cx="7333488" cy="377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B0BF7D-154A-9B44-71B6-7486ED68EB09}"/>
                  </a:ext>
                </a:extLst>
              </p:cNvPr>
              <p:cNvSpPr txBox="1"/>
              <p:nvPr/>
            </p:nvSpPr>
            <p:spPr>
              <a:xfrm>
                <a:off x="772832" y="364482"/>
                <a:ext cx="105809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400" dirty="0"/>
                  <a:t>, what is the probability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within 1 std of its mean?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B0BF7D-154A-9B44-71B6-7486ED68E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32" y="364482"/>
                <a:ext cx="10580967" cy="461665"/>
              </a:xfrm>
              <a:prstGeom prst="rect">
                <a:avLst/>
              </a:prstGeom>
              <a:blipFill>
                <a:blip r:embed="rId16"/>
                <a:stretch>
                  <a:fillRect l="-92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3B1A8-F81E-A263-C94F-8788EA5A038B}"/>
                  </a:ext>
                </a:extLst>
              </p:cNvPr>
              <p:cNvSpPr txBox="1"/>
              <p:nvPr/>
            </p:nvSpPr>
            <p:spPr>
              <a:xfrm>
                <a:off x="2696911" y="2680855"/>
                <a:ext cx="59253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&lt;−1}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3B1A8-F81E-A263-C94F-8788EA5A0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911" y="2680855"/>
                <a:ext cx="59253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0B209EE-C523-BAED-7561-B42614BCECD2}"/>
              </a:ext>
            </a:extLst>
          </p:cNvPr>
          <p:cNvSpPr txBox="1"/>
          <p:nvPr/>
        </p:nvSpPr>
        <p:spPr>
          <a:xfrm>
            <a:off x="880110" y="2640830"/>
            <a:ext cx="646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FA6CDB-B15E-84DF-656F-C1C3ED82B52A}"/>
                  </a:ext>
                </a:extLst>
              </p:cNvPr>
              <p:cNvSpPr txBox="1"/>
              <p:nvPr/>
            </p:nvSpPr>
            <p:spPr>
              <a:xfrm>
                <a:off x="4683158" y="3392416"/>
                <a:ext cx="386692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FA6CDB-B15E-84DF-656F-C1C3ED82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58" y="3392416"/>
                <a:ext cx="3866923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585D0DF-A9A6-2B7F-2B15-210E42D7DFB9}"/>
              </a:ext>
            </a:extLst>
          </p:cNvPr>
          <p:cNvSpPr txBox="1"/>
          <p:nvPr/>
        </p:nvSpPr>
        <p:spPr>
          <a:xfrm>
            <a:off x="8192478" y="3438582"/>
            <a:ext cx="153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(by symmetry)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2320CB-A701-AA4D-59B4-3C991896F1A3}"/>
                  </a:ext>
                </a:extLst>
              </p:cNvPr>
              <p:cNvSpPr txBox="1"/>
              <p:nvPr/>
            </p:nvSpPr>
            <p:spPr>
              <a:xfrm>
                <a:off x="4757199" y="4097526"/>
                <a:ext cx="45994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1 −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2320CB-A701-AA4D-59B4-3C991896F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99" y="4097526"/>
                <a:ext cx="459943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6D1ED9-6477-A766-8C0A-1233FB531978}"/>
                  </a:ext>
                </a:extLst>
              </p:cNvPr>
              <p:cNvSpPr txBox="1"/>
              <p:nvPr/>
            </p:nvSpPr>
            <p:spPr>
              <a:xfrm>
                <a:off x="4828235" y="4763730"/>
                <a:ext cx="25940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6D1ED9-6477-A766-8C0A-1233FB531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235" y="4763730"/>
                <a:ext cx="259404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4C2203-BA04-B5D7-31C6-9DE24A6F5572}"/>
                  </a:ext>
                </a:extLst>
              </p:cNvPr>
              <p:cNvSpPr txBox="1"/>
              <p:nvPr/>
            </p:nvSpPr>
            <p:spPr>
              <a:xfrm>
                <a:off x="4896957" y="5383699"/>
                <a:ext cx="19769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4C2203-BA04-B5D7-31C6-9DE24A6F5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957" y="5383699"/>
                <a:ext cx="197692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BD7C0-2D2C-6229-A6D5-FC00500C536D}"/>
                  </a:ext>
                </a:extLst>
              </p:cNvPr>
              <p:cNvSpPr txBox="1"/>
              <p:nvPr/>
            </p:nvSpPr>
            <p:spPr>
              <a:xfrm>
                <a:off x="4941023" y="5913542"/>
                <a:ext cx="31939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2⋅0.84−1 =  0.68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BD7C0-2D2C-6229-A6D5-FC00500C5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023" y="5913542"/>
                <a:ext cx="319396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D0CD5D-E50C-647A-2BA9-D07A598F85A9}"/>
                  </a:ext>
                </a:extLst>
              </p:cNvPr>
              <p:cNvSpPr txBox="1"/>
              <p:nvPr/>
            </p:nvSpPr>
            <p:spPr>
              <a:xfrm>
                <a:off x="690276" y="4134982"/>
                <a:ext cx="277382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What’s the </a:t>
                </a:r>
              </a:p>
              <a:p>
                <a:r>
                  <a:rPr lang="en-US" sz="2400" dirty="0"/>
                  <a:t>       probability that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within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std </a:t>
                </a:r>
              </a:p>
              <a:p>
                <a:r>
                  <a:rPr lang="en-US" sz="2400" dirty="0"/>
                  <a:t>       of its mean?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D0CD5D-E50C-647A-2BA9-D07A598F8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76" y="4134982"/>
                <a:ext cx="2773828" cy="1569660"/>
              </a:xfrm>
              <a:prstGeom prst="rect">
                <a:avLst/>
              </a:prstGeom>
              <a:blipFill>
                <a:blip r:embed="rId23"/>
                <a:stretch>
                  <a:fillRect l="-3297" t="-3101" r="-879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32D064D-D10C-96E7-7E85-8E6DC4CE9689}"/>
              </a:ext>
            </a:extLst>
          </p:cNvPr>
          <p:cNvGrpSpPr/>
          <p:nvPr/>
        </p:nvGrpSpPr>
        <p:grpSpPr>
          <a:xfrm>
            <a:off x="690276" y="5710766"/>
            <a:ext cx="2206042" cy="464559"/>
            <a:chOff x="690276" y="5710766"/>
            <a:chExt cx="2206042" cy="4645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0F355-1C44-58FE-42FA-86E24900BD28}"/>
                </a:ext>
              </a:extLst>
            </p:cNvPr>
            <p:cNvSpPr txBox="1"/>
            <p:nvPr/>
          </p:nvSpPr>
          <p:spPr>
            <a:xfrm>
              <a:off x="690276" y="5713660"/>
              <a:ext cx="54412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A: 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F162066-32DB-A3F6-78C0-0210CA4A4F9C}"/>
                    </a:ext>
                  </a:extLst>
                </p:cNvPr>
                <p:cNvSpPr txBox="1"/>
                <p:nvPr/>
              </p:nvSpPr>
              <p:spPr>
                <a:xfrm>
                  <a:off x="950859" y="5710766"/>
                  <a:ext cx="194545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F162066-32DB-A3F6-78C0-0210CA4A4F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859" y="5710766"/>
                  <a:ext cx="1945459" cy="4616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07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2865" y="648140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Deviation from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73F182-C1E6-6245-AA06-C5FBBAA2D137}"/>
                  </a:ext>
                </a:extLst>
              </p:cNvPr>
              <p:cNvSpPr txBox="1"/>
              <p:nvPr/>
            </p:nvSpPr>
            <p:spPr>
              <a:xfrm>
                <a:off x="319492" y="1023344"/>
                <a:ext cx="10580967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73F182-C1E6-6245-AA06-C5FBBAA2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92" y="1023344"/>
                <a:ext cx="10580967" cy="461665"/>
              </a:xfrm>
              <a:prstGeom prst="rect">
                <a:avLst/>
              </a:prstGeom>
              <a:blipFill>
                <a:blip r:embed="rId2"/>
                <a:stretch>
                  <a:fillRect l="-230" t="-10526" b="-2894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AFBB850-5DC4-AD8A-A2A0-21882D10C823}"/>
              </a:ext>
            </a:extLst>
          </p:cNvPr>
          <p:cNvGrpSpPr/>
          <p:nvPr/>
        </p:nvGrpSpPr>
        <p:grpSpPr>
          <a:xfrm>
            <a:off x="319492" y="2155300"/>
            <a:ext cx="6068108" cy="2547399"/>
            <a:chOff x="1864242" y="2349795"/>
            <a:chExt cx="7198242" cy="340793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C10ED5-E28E-1EE8-EC48-1DBC2409339B}"/>
                </a:ext>
              </a:extLst>
            </p:cNvPr>
            <p:cNvSpPr/>
            <p:nvPr/>
          </p:nvSpPr>
          <p:spPr>
            <a:xfrm>
              <a:off x="2645735" y="2889010"/>
              <a:ext cx="5635256" cy="2329509"/>
            </a:xfrm>
            <a:custGeom>
              <a:avLst/>
              <a:gdLst>
                <a:gd name="connsiteX0" fmla="*/ 0 w 5635256"/>
                <a:gd name="connsiteY0" fmla="*/ 2329509 h 2329509"/>
                <a:gd name="connsiteX1" fmla="*/ 786809 w 5635256"/>
                <a:gd name="connsiteY1" fmla="*/ 2191286 h 2329509"/>
                <a:gd name="connsiteX2" fmla="*/ 1552354 w 5635256"/>
                <a:gd name="connsiteY2" fmla="*/ 1649025 h 2329509"/>
                <a:gd name="connsiteX3" fmla="*/ 2307265 w 5635256"/>
                <a:gd name="connsiteY3" fmla="*/ 543239 h 2329509"/>
                <a:gd name="connsiteX4" fmla="*/ 2679405 w 5635256"/>
                <a:gd name="connsiteY4" fmla="*/ 86039 h 2329509"/>
                <a:gd name="connsiteX5" fmla="*/ 3125972 w 5635256"/>
                <a:gd name="connsiteY5" fmla="*/ 11611 h 2329509"/>
                <a:gd name="connsiteX6" fmla="*/ 3391786 w 5635256"/>
                <a:gd name="connsiteY6" fmla="*/ 234895 h 2329509"/>
                <a:gd name="connsiteX7" fmla="*/ 3923414 w 5635256"/>
                <a:gd name="connsiteY7" fmla="*/ 1096132 h 2329509"/>
                <a:gd name="connsiteX8" fmla="*/ 4518837 w 5635256"/>
                <a:gd name="connsiteY8" fmla="*/ 1755351 h 2329509"/>
                <a:gd name="connsiteX9" fmla="*/ 5209954 w 5635256"/>
                <a:gd name="connsiteY9" fmla="*/ 2201918 h 2329509"/>
                <a:gd name="connsiteX10" fmla="*/ 5635256 w 5635256"/>
                <a:gd name="connsiteY10" fmla="*/ 2308244 h 232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5256" h="2329509">
                  <a:moveTo>
                    <a:pt x="0" y="2329509"/>
                  </a:moveTo>
                  <a:cubicBezTo>
                    <a:pt x="264041" y="2317104"/>
                    <a:pt x="528083" y="2304700"/>
                    <a:pt x="786809" y="2191286"/>
                  </a:cubicBezTo>
                  <a:cubicBezTo>
                    <a:pt x="1045535" y="2077872"/>
                    <a:pt x="1298945" y="1923699"/>
                    <a:pt x="1552354" y="1649025"/>
                  </a:cubicBezTo>
                  <a:cubicBezTo>
                    <a:pt x="1805763" y="1374351"/>
                    <a:pt x="2119423" y="803737"/>
                    <a:pt x="2307265" y="543239"/>
                  </a:cubicBezTo>
                  <a:cubicBezTo>
                    <a:pt x="2495107" y="282741"/>
                    <a:pt x="2542954" y="174644"/>
                    <a:pt x="2679405" y="86039"/>
                  </a:cubicBezTo>
                  <a:cubicBezTo>
                    <a:pt x="2815856" y="-2566"/>
                    <a:pt x="3007242" y="-13198"/>
                    <a:pt x="3125972" y="11611"/>
                  </a:cubicBezTo>
                  <a:cubicBezTo>
                    <a:pt x="3244702" y="36420"/>
                    <a:pt x="3258879" y="54142"/>
                    <a:pt x="3391786" y="234895"/>
                  </a:cubicBezTo>
                  <a:cubicBezTo>
                    <a:pt x="3524693" y="415648"/>
                    <a:pt x="3735572" y="842723"/>
                    <a:pt x="3923414" y="1096132"/>
                  </a:cubicBezTo>
                  <a:cubicBezTo>
                    <a:pt x="4111256" y="1349541"/>
                    <a:pt x="4304414" y="1571053"/>
                    <a:pt x="4518837" y="1755351"/>
                  </a:cubicBezTo>
                  <a:cubicBezTo>
                    <a:pt x="4733260" y="1939649"/>
                    <a:pt x="5023884" y="2109769"/>
                    <a:pt x="5209954" y="2201918"/>
                  </a:cubicBezTo>
                  <a:cubicBezTo>
                    <a:pt x="5396024" y="2294067"/>
                    <a:pt x="5515640" y="2301155"/>
                    <a:pt x="5635256" y="2308244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2A00C26-4087-C55B-F770-3560EA78D10F}"/>
                </a:ext>
              </a:extLst>
            </p:cNvPr>
            <p:cNvCxnSpPr/>
            <p:nvPr/>
          </p:nvCxnSpPr>
          <p:spPr>
            <a:xfrm>
              <a:off x="1864242" y="5229151"/>
              <a:ext cx="719824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D6F797F-0280-F34D-9695-72AEE6AC8C92}"/>
                </a:ext>
              </a:extLst>
            </p:cNvPr>
            <p:cNvCxnSpPr/>
            <p:nvPr/>
          </p:nvCxnSpPr>
          <p:spPr>
            <a:xfrm>
              <a:off x="5624623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476CEA-FFB0-5680-9DE8-0E154792A2BD}"/>
                </a:ext>
              </a:extLst>
            </p:cNvPr>
            <p:cNvSpPr txBox="1"/>
            <p:nvPr/>
          </p:nvSpPr>
          <p:spPr>
            <a:xfrm>
              <a:off x="5454544" y="529606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55CE3F-3DE7-1270-33CB-01A39203246C}"/>
                </a:ext>
              </a:extLst>
            </p:cNvPr>
            <p:cNvCxnSpPr/>
            <p:nvPr/>
          </p:nvCxnSpPr>
          <p:spPr>
            <a:xfrm>
              <a:off x="6351181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96539DF-9714-5888-26EB-1DA868B860BE}"/>
                </a:ext>
              </a:extLst>
            </p:cNvPr>
            <p:cNvCxnSpPr/>
            <p:nvPr/>
          </p:nvCxnSpPr>
          <p:spPr>
            <a:xfrm>
              <a:off x="7077740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3516F1-3E57-F5B5-B762-27D5CF866664}"/>
                </a:ext>
              </a:extLst>
            </p:cNvPr>
            <p:cNvCxnSpPr/>
            <p:nvPr/>
          </p:nvCxnSpPr>
          <p:spPr>
            <a:xfrm>
              <a:off x="7836197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62EBF8-93EC-72B6-A96A-99AB1593469C}"/>
                </a:ext>
              </a:extLst>
            </p:cNvPr>
            <p:cNvCxnSpPr/>
            <p:nvPr/>
          </p:nvCxnSpPr>
          <p:spPr>
            <a:xfrm>
              <a:off x="4876800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111115-3CC2-D4C5-B5F3-A8EDB25F6E8B}"/>
                </a:ext>
              </a:extLst>
            </p:cNvPr>
            <p:cNvCxnSpPr/>
            <p:nvPr/>
          </p:nvCxnSpPr>
          <p:spPr>
            <a:xfrm>
              <a:off x="4093535" y="2360427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A45117-A34A-31FE-FD5D-F91977A3564E}"/>
                </a:ext>
              </a:extLst>
            </p:cNvPr>
            <p:cNvCxnSpPr/>
            <p:nvPr/>
          </p:nvCxnSpPr>
          <p:spPr>
            <a:xfrm>
              <a:off x="3310270" y="2371059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E7F1C2-8BC1-1909-259A-BF1672F4AED5}"/>
                </a:ext>
              </a:extLst>
            </p:cNvPr>
            <p:cNvSpPr txBox="1"/>
            <p:nvPr/>
          </p:nvSpPr>
          <p:spPr>
            <a:xfrm>
              <a:off x="6181102" y="528543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101898-2CFB-0A22-E0BC-DBFFAA77347A}"/>
                </a:ext>
              </a:extLst>
            </p:cNvPr>
            <p:cNvSpPr txBox="1"/>
            <p:nvPr/>
          </p:nvSpPr>
          <p:spPr>
            <a:xfrm>
              <a:off x="6907660" y="52748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278F8-38A5-31C6-026E-0D8AFF2005D4}"/>
                </a:ext>
              </a:extLst>
            </p:cNvPr>
            <p:cNvSpPr txBox="1"/>
            <p:nvPr/>
          </p:nvSpPr>
          <p:spPr>
            <a:xfrm>
              <a:off x="7634218" y="52641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56F81F-90CC-F31D-9CD2-443C71890590}"/>
                </a:ext>
              </a:extLst>
            </p:cNvPr>
            <p:cNvSpPr txBox="1"/>
            <p:nvPr/>
          </p:nvSpPr>
          <p:spPr>
            <a:xfrm>
              <a:off x="4633410" y="5274805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9462EA-6E00-628A-7A03-A1AD7C52860C}"/>
                </a:ext>
              </a:extLst>
            </p:cNvPr>
            <p:cNvSpPr txBox="1"/>
            <p:nvPr/>
          </p:nvSpPr>
          <p:spPr>
            <a:xfrm>
              <a:off x="3824080" y="5262371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A0F1DF-5545-3A39-78FB-2C9279F1EFC9}"/>
                </a:ext>
              </a:extLst>
            </p:cNvPr>
            <p:cNvSpPr txBox="1"/>
            <p:nvPr/>
          </p:nvSpPr>
          <p:spPr>
            <a:xfrm>
              <a:off x="3014750" y="5249937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-3</a:t>
              </a:r>
            </a:p>
          </p:txBody>
        </p:sp>
      </p:grpSp>
      <p:sp>
        <p:nvSpPr>
          <p:cNvPr id="32" name="Left Brace 31">
            <a:extLst>
              <a:ext uri="{FF2B5EF4-FFF2-40B4-BE49-F238E27FC236}">
                <a16:creationId xmlns:a16="http://schemas.microsoft.com/office/drawing/2014/main" id="{E0F98F5F-D287-03AC-B6F5-3DF2344D1554}"/>
              </a:ext>
            </a:extLst>
          </p:cNvPr>
          <p:cNvSpPr/>
          <p:nvPr/>
        </p:nvSpPr>
        <p:spPr>
          <a:xfrm rot="16200000">
            <a:off x="3300895" y="4400682"/>
            <a:ext cx="343043" cy="12705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1258E816-832A-F4C7-F049-771791AE8C96}"/>
              </a:ext>
            </a:extLst>
          </p:cNvPr>
          <p:cNvSpPr/>
          <p:nvPr/>
        </p:nvSpPr>
        <p:spPr>
          <a:xfrm rot="16200000">
            <a:off x="3352738" y="4127502"/>
            <a:ext cx="239356" cy="2570491"/>
          </a:xfrm>
          <a:prstGeom prst="leftBrac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8DC61F2B-9FD2-4E7A-DF4C-A358BA00DA43}"/>
              </a:ext>
            </a:extLst>
          </p:cNvPr>
          <p:cNvSpPr/>
          <p:nvPr/>
        </p:nvSpPr>
        <p:spPr>
          <a:xfrm rot="16200000">
            <a:off x="3345116" y="3984227"/>
            <a:ext cx="239357" cy="379956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01D5EA-433D-681F-380B-B045EB0605A6}"/>
                  </a:ext>
                </a:extLst>
              </p:cNvPr>
              <p:cNvSpPr txBox="1"/>
              <p:nvPr/>
            </p:nvSpPr>
            <p:spPr>
              <a:xfrm>
                <a:off x="7326145" y="1772150"/>
                <a:ext cx="38875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w/prob 68%,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is within 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   1 std of its mean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01D5EA-433D-681F-380B-B045EB060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145" y="1772150"/>
                <a:ext cx="3887559" cy="830997"/>
              </a:xfrm>
              <a:prstGeom prst="rect">
                <a:avLst/>
              </a:prstGeom>
              <a:blipFill>
                <a:blip r:embed="rId3"/>
                <a:stretch>
                  <a:fillRect l="-219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AEFC13-1FD5-0BE2-61A1-E80F1AB4AD59}"/>
                  </a:ext>
                </a:extLst>
              </p:cNvPr>
              <p:cNvSpPr txBox="1"/>
              <p:nvPr/>
            </p:nvSpPr>
            <p:spPr>
              <a:xfrm>
                <a:off x="7325822" y="2890288"/>
                <a:ext cx="35214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C00CC"/>
                    </a:solidFill>
                  </a:rPr>
                  <a:t>w/prob 95%,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C00CC"/>
                    </a:solidFill>
                  </a:rPr>
                  <a:t>is within </a:t>
                </a:r>
              </a:p>
              <a:p>
                <a:r>
                  <a:rPr lang="en-US" sz="2400" dirty="0">
                    <a:solidFill>
                      <a:srgbClr val="CC00CC"/>
                    </a:solidFill>
                  </a:rPr>
                  <a:t>    2 std of its mean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AEFC13-1FD5-0BE2-61A1-E80F1AB4A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822" y="2890288"/>
                <a:ext cx="3521477" cy="830997"/>
              </a:xfrm>
              <a:prstGeom prst="rect">
                <a:avLst/>
              </a:prstGeom>
              <a:blipFill>
                <a:blip r:embed="rId4"/>
                <a:stretch>
                  <a:fillRect l="-2426" t="-5882" r="-17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1DA74B-FBAC-224B-6884-2062A810F461}"/>
                  </a:ext>
                </a:extLst>
              </p:cNvPr>
              <p:cNvSpPr txBox="1"/>
              <p:nvPr/>
            </p:nvSpPr>
            <p:spPr>
              <a:xfrm>
                <a:off x="7325822" y="4126776"/>
                <a:ext cx="375391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w/prob 99.7%,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is within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   3 std of its mean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1DA74B-FBAC-224B-6884-2062A810F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822" y="4126776"/>
                <a:ext cx="3753913" cy="830997"/>
              </a:xfrm>
              <a:prstGeom prst="rect">
                <a:avLst/>
              </a:prstGeom>
              <a:blipFill>
                <a:blip r:embed="rId5"/>
                <a:stretch>
                  <a:fillRect l="-2273" t="-5882" r="-146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1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35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But what if we don’t have a standard Normal?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873A4-C490-BF4E-9376-E1031E5CD560}"/>
              </a:ext>
            </a:extLst>
          </p:cNvPr>
          <p:cNvSpPr txBox="1"/>
          <p:nvPr/>
        </p:nvSpPr>
        <p:spPr>
          <a:xfrm>
            <a:off x="365568" y="1163998"/>
            <a:ext cx="11085698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u="sng" dirty="0"/>
              <a:t>Bottom line</a:t>
            </a:r>
            <a:r>
              <a:rPr lang="en-US" sz="2400" dirty="0"/>
              <a:t>:  Everything that you saw for a standard Normal holds for general Normal</a:t>
            </a:r>
          </a:p>
          <a:p>
            <a:r>
              <a:rPr lang="en-US" sz="2400" dirty="0"/>
              <a:t>                          (provided it’s phrased in terms of </a:t>
            </a:r>
            <a:r>
              <a:rPr lang="en-US" sz="2400" dirty="0" err="1"/>
              <a:t>stds</a:t>
            </a:r>
            <a:r>
              <a:rPr lang="en-US" sz="2400" dirty="0"/>
              <a:t>).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7CAE74-434E-FB54-1AC0-FB29322CAA0D}"/>
              </a:ext>
            </a:extLst>
          </p:cNvPr>
          <p:cNvGrpSpPr/>
          <p:nvPr/>
        </p:nvGrpSpPr>
        <p:grpSpPr>
          <a:xfrm>
            <a:off x="2587874" y="3050767"/>
            <a:ext cx="8189222" cy="873830"/>
            <a:chOff x="2587874" y="3050767"/>
            <a:chExt cx="8189222" cy="87383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6A9FB9A-0590-5CD4-4D6B-65D7E1927A55}"/>
                </a:ext>
              </a:extLst>
            </p:cNvPr>
            <p:cNvSpPr/>
            <p:nvPr/>
          </p:nvSpPr>
          <p:spPr>
            <a:xfrm>
              <a:off x="2738883" y="3072919"/>
              <a:ext cx="7846313" cy="8516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44E766A-E903-8971-1204-AC0352B75217}"/>
                    </a:ext>
                  </a:extLst>
                </p:cNvPr>
                <p:cNvSpPr txBox="1"/>
                <p:nvPr/>
              </p:nvSpPr>
              <p:spPr>
                <a:xfrm>
                  <a:off x="2587874" y="3249053"/>
                  <a:ext cx="330887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𝑁𝑜𝑟𝑚𝑎𝑙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44E766A-E903-8971-1204-AC0352B75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874" y="3249053"/>
                  <a:ext cx="3308878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EF419ED-1290-813A-F47F-98D3E60C9359}"/>
                    </a:ext>
                  </a:extLst>
                </p:cNvPr>
                <p:cNvSpPr txBox="1"/>
                <p:nvPr/>
              </p:nvSpPr>
              <p:spPr>
                <a:xfrm>
                  <a:off x="6254335" y="3050767"/>
                  <a:ext cx="4522761" cy="7837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𝑁𝑜𝑟𝑚𝑎𝑙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EF419ED-1290-813A-F47F-98D3E60C9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4335" y="3050767"/>
                  <a:ext cx="4522761" cy="7837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Arrow: Left-Right 38">
              <a:extLst>
                <a:ext uri="{FF2B5EF4-FFF2-40B4-BE49-F238E27FC236}">
                  <a16:creationId xmlns:a16="http://schemas.microsoft.com/office/drawing/2014/main" id="{1CA1BA0A-1E18-FDDE-ED95-3ED023A28D81}"/>
                </a:ext>
              </a:extLst>
            </p:cNvPr>
            <p:cNvSpPr/>
            <p:nvPr/>
          </p:nvSpPr>
          <p:spPr>
            <a:xfrm>
              <a:off x="5708910" y="3379752"/>
              <a:ext cx="827757" cy="267889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F5496-0088-7262-0CB4-E4EF428B4DB2}"/>
                  </a:ext>
                </a:extLst>
              </p:cNvPr>
              <p:cNvSpPr txBox="1"/>
              <p:nvPr/>
            </p:nvSpPr>
            <p:spPr>
              <a:xfrm>
                <a:off x="1349941" y="4442479"/>
                <a:ext cx="9427155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F5496-0088-7262-0CB4-E4EF428B4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41" y="4442479"/>
                <a:ext cx="9427155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CDD78CD-0694-3383-693F-8B81E92B0AB6}"/>
              </a:ext>
            </a:extLst>
          </p:cNvPr>
          <p:cNvGrpSpPr/>
          <p:nvPr/>
        </p:nvGrpSpPr>
        <p:grpSpPr>
          <a:xfrm>
            <a:off x="1782662" y="5213710"/>
            <a:ext cx="3055660" cy="955213"/>
            <a:chOff x="1782662" y="5213710"/>
            <a:chExt cx="3055660" cy="955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621867-6A15-677E-8D10-CBB2FCAABCAC}"/>
                    </a:ext>
                  </a:extLst>
                </p:cNvPr>
                <p:cNvSpPr txBox="1"/>
                <p:nvPr/>
              </p:nvSpPr>
              <p:spPr>
                <a:xfrm>
                  <a:off x="2149663" y="5461037"/>
                  <a:ext cx="2515356" cy="70788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Prob.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000" dirty="0"/>
                    <a:t> deviates from</a:t>
                  </a:r>
                </a:p>
                <a:p>
                  <a:r>
                    <a:rPr lang="en-US" sz="2000" dirty="0"/>
                    <a:t>its mean by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stds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621867-6A15-677E-8D10-CBB2FCAAB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663" y="5461037"/>
                  <a:ext cx="2515356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914" t="-2459" b="-11475"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B5C02110-C5AF-025A-0597-A632A3719FB4}"/>
                </a:ext>
              </a:extLst>
            </p:cNvPr>
            <p:cNvSpPr/>
            <p:nvPr/>
          </p:nvSpPr>
          <p:spPr>
            <a:xfrm rot="5400000">
              <a:off x="3190147" y="3806225"/>
              <a:ext cx="240689" cy="3055660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C1F0E7-89EB-7E11-FE32-7B71FB68BC26}"/>
              </a:ext>
            </a:extLst>
          </p:cNvPr>
          <p:cNvGrpSpPr/>
          <p:nvPr/>
        </p:nvGrpSpPr>
        <p:grpSpPr>
          <a:xfrm>
            <a:off x="8102158" y="5202418"/>
            <a:ext cx="2515356" cy="976051"/>
            <a:chOff x="8021600" y="5244926"/>
            <a:chExt cx="2515356" cy="976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F2FFF08-1790-F861-8A8D-6AEEBAD57EDA}"/>
                    </a:ext>
                  </a:extLst>
                </p:cNvPr>
                <p:cNvSpPr txBox="1"/>
                <p:nvPr/>
              </p:nvSpPr>
              <p:spPr>
                <a:xfrm>
                  <a:off x="8021600" y="5513091"/>
                  <a:ext cx="2515356" cy="70788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Prob.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sz="2000" dirty="0"/>
                    <a:t> deviates from</a:t>
                  </a:r>
                </a:p>
                <a:p>
                  <a:r>
                    <a:rPr lang="en-US" sz="2000" dirty="0"/>
                    <a:t>its mean by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stds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F2FFF08-1790-F861-8A8D-6AEEBAD57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600" y="5513091"/>
                  <a:ext cx="2515356" cy="707886"/>
                </a:xfrm>
                <a:prstGeom prst="rect">
                  <a:avLst/>
                </a:prstGeom>
                <a:blipFill>
                  <a:blip r:embed="rId8"/>
                  <a:stretch>
                    <a:fillRect l="-1671" t="-1626" b="-10569"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311CCE60-CF60-2AB7-6D97-7C4A190D06F0}"/>
                </a:ext>
              </a:extLst>
            </p:cNvPr>
            <p:cNvSpPr/>
            <p:nvPr/>
          </p:nvSpPr>
          <p:spPr>
            <a:xfrm rot="5400000">
              <a:off x="9171223" y="4371843"/>
              <a:ext cx="216111" cy="1962278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32B88-C0A9-4095-2E1F-E04216C13061}"/>
              </a:ext>
            </a:extLst>
          </p:cNvPr>
          <p:cNvGrpSpPr/>
          <p:nvPr/>
        </p:nvGrpSpPr>
        <p:grpSpPr>
          <a:xfrm>
            <a:off x="310372" y="2258807"/>
            <a:ext cx="3270889" cy="1992397"/>
            <a:chOff x="310372" y="2258807"/>
            <a:chExt cx="3270889" cy="19923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F8D8BB-528B-02E0-99B9-2193E898F4F4}"/>
                </a:ext>
              </a:extLst>
            </p:cNvPr>
            <p:cNvSpPr txBox="1"/>
            <p:nvPr/>
          </p:nvSpPr>
          <p:spPr>
            <a:xfrm>
              <a:off x="2135490" y="2415395"/>
              <a:ext cx="1445771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2400" u="sng" dirty="0"/>
                <a:t>Key Idea</a:t>
              </a:r>
              <a:r>
                <a:rPr lang="en-US" sz="2400" dirty="0"/>
                <a:t>:</a:t>
              </a:r>
            </a:p>
          </p:txBody>
        </p:sp>
        <p:pic>
          <p:nvPicPr>
            <p:cNvPr id="8" name="Picture 7" descr="A cartoon light bulb pointing at something">
              <a:extLst>
                <a:ext uri="{FF2B5EF4-FFF2-40B4-BE49-F238E27FC236}">
                  <a16:creationId xmlns:a16="http://schemas.microsoft.com/office/drawing/2014/main" id="{727AE81D-C2EE-152A-6655-F8F57AAEF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72" y="2258807"/>
              <a:ext cx="1825118" cy="1992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0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 Gifted Folks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873A4-C490-BF4E-9376-E1031E5CD560}"/>
              </a:ext>
            </a:extLst>
          </p:cNvPr>
          <p:cNvSpPr txBox="1"/>
          <p:nvPr/>
        </p:nvSpPr>
        <p:spPr>
          <a:xfrm>
            <a:off x="365567" y="1163998"/>
            <a:ext cx="11532265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 Human intelligence (IQ) is thought to be Normally distributed with mean 100 and std 15.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F5496-0088-7262-0CB4-E4EF428B4DB2}"/>
                  </a:ext>
                </a:extLst>
              </p:cNvPr>
              <p:cNvSpPr txBox="1"/>
              <p:nvPr/>
            </p:nvSpPr>
            <p:spPr>
              <a:xfrm>
                <a:off x="809763" y="4740753"/>
                <a:ext cx="26797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1 −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≈0.023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F5496-0088-7262-0CB4-E4EF428B4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63" y="4740753"/>
                <a:ext cx="26797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7D19A3-E66D-DC6C-D74C-C1CCB0B2A689}"/>
              </a:ext>
            </a:extLst>
          </p:cNvPr>
          <p:cNvSpPr txBox="1"/>
          <p:nvPr/>
        </p:nvSpPr>
        <p:spPr>
          <a:xfrm>
            <a:off x="365567" y="2699325"/>
            <a:ext cx="11532265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Q:</a:t>
            </a:r>
            <a:r>
              <a:rPr lang="en-US" sz="2400" dirty="0"/>
              <a:t>  What fraction of people have IQ greater than the gifted cutoff?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A9009-19D8-CA89-363C-287B23AFD874}"/>
              </a:ext>
            </a:extLst>
          </p:cNvPr>
          <p:cNvSpPr txBox="1"/>
          <p:nvPr/>
        </p:nvSpPr>
        <p:spPr>
          <a:xfrm>
            <a:off x="365567" y="1720973"/>
            <a:ext cx="11532265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 The “gifted cutoff” is 130.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673EE-59C4-9104-D029-D9D0D86EA80A}"/>
              </a:ext>
            </a:extLst>
          </p:cNvPr>
          <p:cNvSpPr txBox="1"/>
          <p:nvPr/>
        </p:nvSpPr>
        <p:spPr>
          <a:xfrm>
            <a:off x="365567" y="3752969"/>
            <a:ext cx="11532265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A:</a:t>
            </a:r>
            <a:r>
              <a:rPr lang="en-US" sz="2400" dirty="0"/>
              <a:t>  Phrased in terms of </a:t>
            </a:r>
            <a:r>
              <a:rPr lang="en-US" sz="2400" dirty="0" err="1"/>
              <a:t>stds</a:t>
            </a:r>
            <a:r>
              <a:rPr lang="en-US" sz="2400" dirty="0"/>
              <a:t>, we’re asking what fraction of people have IQ </a:t>
            </a:r>
          </a:p>
          <a:p>
            <a:r>
              <a:rPr lang="en-US" sz="2400" dirty="0"/>
              <a:t>        which is more than 2 </a:t>
            </a:r>
            <a:r>
              <a:rPr lang="en-US" sz="2400" dirty="0" err="1"/>
              <a:t>stds</a:t>
            </a:r>
            <a:r>
              <a:rPr lang="en-US" sz="2400" dirty="0"/>
              <a:t> above the mean.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C8585-831A-D19A-AAFA-EE5D133B5700}"/>
              </a:ext>
            </a:extLst>
          </p:cNvPr>
          <p:cNvSpPr txBox="1"/>
          <p:nvPr/>
        </p:nvSpPr>
        <p:spPr>
          <a:xfrm>
            <a:off x="809763" y="5362861"/>
            <a:ext cx="2679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/>
              <a:t> So about 2.3%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8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1" y="650398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 of two independent </a:t>
            </a:r>
            <a:r>
              <a:rPr lang="en-US" sz="4800" dirty="0" err="1"/>
              <a:t>Normals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873A4-C490-BF4E-9376-E1031E5CD560}"/>
              </a:ext>
            </a:extLst>
          </p:cNvPr>
          <p:cNvSpPr txBox="1"/>
          <p:nvPr/>
        </p:nvSpPr>
        <p:spPr>
          <a:xfrm>
            <a:off x="982255" y="4705471"/>
            <a:ext cx="11532265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673EE-59C4-9104-D029-D9D0D86EA80A}"/>
              </a:ext>
            </a:extLst>
          </p:cNvPr>
          <p:cNvSpPr txBox="1"/>
          <p:nvPr/>
        </p:nvSpPr>
        <p:spPr>
          <a:xfrm>
            <a:off x="825972" y="5623243"/>
            <a:ext cx="981216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 The proof depends on Laplace transforms.  See Exercise 11.10 for the proof.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75615-C615-6261-AACB-8D6DBE6F4BFD}"/>
                  </a:ext>
                </a:extLst>
              </p:cNvPr>
              <p:cNvSpPr txBox="1"/>
              <p:nvPr/>
            </p:nvSpPr>
            <p:spPr>
              <a:xfrm>
                <a:off x="982255" y="1345258"/>
                <a:ext cx="9499599" cy="33651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 9.7:</a:t>
                </a:r>
                <a:r>
                  <a:rPr lang="en-US" sz="2400" dirty="0"/>
                  <a:t> (Sum of two </a:t>
                </a:r>
                <a:r>
                  <a:rPr lang="en-US" sz="2400" dirty="0" err="1"/>
                  <a:t>indpt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Normals</a:t>
                </a:r>
                <a:r>
                  <a:rPr lang="en-US" sz="2400" dirty="0"/>
                  <a:t>) 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1600" b="0" dirty="0"/>
              </a:p>
              <a:p>
                <a:r>
                  <a:rPr lang="en-US" sz="2400" dirty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75615-C615-6261-AACB-8D6DBE6F4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55" y="1345258"/>
                <a:ext cx="9499599" cy="3365152"/>
              </a:xfrm>
              <a:prstGeom prst="rect">
                <a:avLst/>
              </a:prstGeom>
              <a:blipFill>
                <a:blip r:embed="rId2"/>
                <a:stretch>
                  <a:fillRect l="-897" t="-1264" b="-1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9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64516" y="6496050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Central Limit Theorem (CLT)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E5765-ED25-9CE8-2C4C-E5043AFBA7EF}"/>
              </a:ext>
            </a:extLst>
          </p:cNvPr>
          <p:cNvSpPr txBox="1"/>
          <p:nvPr/>
        </p:nvSpPr>
        <p:spPr>
          <a:xfrm>
            <a:off x="791072" y="1742456"/>
            <a:ext cx="108303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CLT is about what happens when we sum up a large number of </a:t>
            </a:r>
            <a:r>
              <a:rPr lang="en-US" sz="2800" dirty="0" err="1"/>
              <a:t>i.i.d.</a:t>
            </a:r>
            <a:r>
              <a:rPr lang="en-US" sz="2800" dirty="0"/>
              <a:t> random variables.  </a:t>
            </a:r>
          </a:p>
          <a:p>
            <a:endParaRPr lang="en-US" sz="2800" dirty="0"/>
          </a:p>
          <a:p>
            <a:r>
              <a:rPr lang="en-US" sz="2800" dirty="0"/>
              <a:t>The common example is many </a:t>
            </a:r>
            <a:r>
              <a:rPr lang="en-US" sz="2800" dirty="0" err="1"/>
              <a:t>i.i.d.</a:t>
            </a:r>
            <a:r>
              <a:rPr lang="en-US" sz="2800" dirty="0"/>
              <a:t> sources of noise that occur at once.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DF29E-143E-8D52-E194-3A202D75BF23}"/>
              </a:ext>
            </a:extLst>
          </p:cNvPr>
          <p:cNvSpPr txBox="1"/>
          <p:nvPr/>
        </p:nvSpPr>
        <p:spPr>
          <a:xfrm>
            <a:off x="791072" y="3983093"/>
            <a:ext cx="108303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CLT (at a high level) says that the distribution of the average tends towards Normal, even though the original distributions are NOT Normal.</a:t>
            </a:r>
          </a:p>
        </p:txBody>
      </p:sp>
    </p:spTree>
    <p:extLst>
      <p:ext uri="{BB962C8B-B14F-4D97-AF65-F5344CB8AC3E}">
        <p14:creationId xmlns:p14="http://schemas.microsoft.com/office/powerpoint/2010/main" val="13533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Normal (a.k.a. Gaussian)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843E28-7172-16E1-1D84-38370B095535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10769600" cy="302185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𝑵𝒐𝒓𝒎𝒂𝒍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if 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         −∞&lt;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&lt;∞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.   The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called the </a:t>
                </a:r>
                <a:r>
                  <a:rPr lang="en-US" sz="2400" b="1" dirty="0"/>
                  <a:t>mean</a:t>
                </a:r>
                <a:r>
                  <a:rPr lang="en-US" sz="2400" dirty="0"/>
                  <a:t>, and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𝑽𝒂𝒓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called the </a:t>
                </a:r>
                <a:r>
                  <a:rPr lang="en-US" sz="2400" b="1" dirty="0"/>
                  <a:t>standard deviation</a:t>
                </a:r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843E28-7172-16E1-1D84-38370B095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10769600" cy="3021853"/>
              </a:xfrm>
              <a:prstGeom prst="rect">
                <a:avLst/>
              </a:prstGeom>
              <a:blipFill>
                <a:blip r:embed="rId2"/>
                <a:stretch>
                  <a:fillRect l="-791" t="-1406" r="-396" b="-4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4D2D26-2880-137C-793F-CE0621204198}"/>
                  </a:ext>
                </a:extLst>
              </p:cNvPr>
              <p:cNvSpPr txBox="1"/>
              <p:nvPr/>
            </p:nvSpPr>
            <p:spPr>
              <a:xfrm>
                <a:off x="787401" y="4526041"/>
                <a:ext cx="10769600" cy="18303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follows a </a:t>
                </a:r>
                <a:r>
                  <a:rPr lang="en-US" sz="2400" b="1" dirty="0"/>
                  <a:t>standard Normal </a:t>
                </a:r>
                <a:r>
                  <a:rPr lang="en-US" sz="2400" dirty="0"/>
                  <a:t>distribution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i.e., 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         −∞&lt;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&lt;∞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4D2D26-2880-137C-793F-CE0621204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4526041"/>
                <a:ext cx="10769600" cy="1830309"/>
              </a:xfrm>
              <a:prstGeom prst="rect">
                <a:avLst/>
              </a:prstGeom>
              <a:blipFill>
                <a:blip r:embed="rId3"/>
                <a:stretch>
                  <a:fillRect l="-791" t="-23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2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1" y="6492875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Central Limit Theorem (CLT)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7FF5F-362E-5F9C-FB61-8FBBDC980C6B}"/>
              </a:ext>
            </a:extLst>
          </p:cNvPr>
          <p:cNvSpPr txBox="1"/>
          <p:nvPr/>
        </p:nvSpPr>
        <p:spPr>
          <a:xfrm>
            <a:off x="681113" y="1907652"/>
            <a:ext cx="745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/>
              <p:nvPr/>
            </p:nvSpPr>
            <p:spPr>
              <a:xfrm>
                <a:off x="681113" y="1163986"/>
                <a:ext cx="105686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 </a:t>
                </a:r>
                <a:r>
                  <a:rPr lang="en-US" sz="2400" dirty="0" err="1"/>
                  <a:t>i.i.d.</a:t>
                </a:r>
                <a:r>
                  <a:rPr lang="en-US" sz="2400" dirty="0"/>
                  <a:t> random variables with mean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13" y="1163986"/>
                <a:ext cx="10568641" cy="461665"/>
              </a:xfrm>
              <a:prstGeom prst="rect">
                <a:avLst/>
              </a:prstGeom>
              <a:blipFill>
                <a:blip r:embed="rId2"/>
                <a:stretch>
                  <a:fillRect l="-9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4960C0-77E8-CE71-39F2-8A6E5987BAF4}"/>
                  </a:ext>
                </a:extLst>
              </p:cNvPr>
              <p:cNvSpPr txBox="1"/>
              <p:nvPr/>
            </p:nvSpPr>
            <p:spPr>
              <a:xfrm>
                <a:off x="3322281" y="2166483"/>
                <a:ext cx="38900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4960C0-77E8-CE71-39F2-8A6E5987B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281" y="2166483"/>
                <a:ext cx="3890080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B55409-64EE-5586-9842-40240EF60A75}"/>
                  </a:ext>
                </a:extLst>
              </p:cNvPr>
              <p:cNvSpPr txBox="1"/>
              <p:nvPr/>
            </p:nvSpPr>
            <p:spPr>
              <a:xfrm>
                <a:off x="709939" y="2902846"/>
                <a:ext cx="5505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the mean and std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?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B55409-64EE-5586-9842-40240EF60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39" y="2902846"/>
                <a:ext cx="5505926" cy="461665"/>
              </a:xfrm>
              <a:prstGeom prst="rect">
                <a:avLst/>
              </a:prstGeom>
              <a:blipFill>
                <a:blip r:embed="rId4"/>
                <a:stretch>
                  <a:fillRect l="-16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7191F4-1384-EADA-0D11-690A3254EB19}"/>
                  </a:ext>
                </a:extLst>
              </p:cNvPr>
              <p:cNvSpPr txBox="1"/>
              <p:nvPr/>
            </p:nvSpPr>
            <p:spPr>
              <a:xfrm>
                <a:off x="709939" y="3513160"/>
                <a:ext cx="7567507" cy="465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A: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𝐒𝐭𝐝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7191F4-1384-EADA-0D11-690A3254E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39" y="3513160"/>
                <a:ext cx="7567507" cy="465769"/>
              </a:xfrm>
              <a:prstGeom prst="rect">
                <a:avLst/>
              </a:prstGeom>
              <a:blipFill>
                <a:blip r:embed="rId5"/>
                <a:stretch>
                  <a:fillRect l="-1208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0C5BF0E-79EB-4D15-1274-DD19EBE90771}"/>
              </a:ext>
            </a:extLst>
          </p:cNvPr>
          <p:cNvSpPr txBox="1"/>
          <p:nvPr/>
        </p:nvSpPr>
        <p:spPr>
          <a:xfrm>
            <a:off x="709939" y="4123474"/>
            <a:ext cx="745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46D6CD-9FE9-2C8F-819D-D8512BC98801}"/>
                  </a:ext>
                </a:extLst>
              </p:cNvPr>
              <p:cNvSpPr txBox="1"/>
              <p:nvPr/>
            </p:nvSpPr>
            <p:spPr>
              <a:xfrm>
                <a:off x="2705593" y="4332483"/>
                <a:ext cx="3890080" cy="85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46D6CD-9FE9-2C8F-819D-D8512BC98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93" y="4332483"/>
                <a:ext cx="3890080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678192-785E-7EA7-BF9C-C600E8B5115D}"/>
                  </a:ext>
                </a:extLst>
              </p:cNvPr>
              <p:cNvSpPr txBox="1"/>
              <p:nvPr/>
            </p:nvSpPr>
            <p:spPr>
              <a:xfrm>
                <a:off x="766646" y="5330544"/>
                <a:ext cx="7663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the mean and std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?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678192-785E-7EA7-BF9C-C600E8B51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46" y="5330544"/>
                <a:ext cx="7663200" cy="461665"/>
              </a:xfrm>
              <a:prstGeom prst="rect">
                <a:avLst/>
              </a:prstGeom>
              <a:blipFill>
                <a:blip r:embed="rId7"/>
                <a:stretch>
                  <a:fillRect l="-127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B78E03-5958-3037-0EC9-5B4CD64FE6F5}"/>
                  </a:ext>
                </a:extLst>
              </p:cNvPr>
              <p:cNvSpPr txBox="1"/>
              <p:nvPr/>
            </p:nvSpPr>
            <p:spPr>
              <a:xfrm>
                <a:off x="766646" y="5947107"/>
                <a:ext cx="7567507" cy="465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A: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𝐒𝐭𝐝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B78E03-5958-3037-0EC9-5B4CD64FE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46" y="5947107"/>
                <a:ext cx="7567507" cy="465769"/>
              </a:xfrm>
              <a:prstGeom prst="rect">
                <a:avLst/>
              </a:prstGeom>
              <a:blipFill>
                <a:blip r:embed="rId8"/>
                <a:stretch>
                  <a:fillRect l="-12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F54FCA6-1580-F61F-A1D7-52E9003BDA20}"/>
              </a:ext>
            </a:extLst>
          </p:cNvPr>
          <p:cNvGrpSpPr/>
          <p:nvPr/>
        </p:nvGrpSpPr>
        <p:grpSpPr>
          <a:xfrm>
            <a:off x="8601069" y="4004855"/>
            <a:ext cx="3188666" cy="1569660"/>
            <a:chOff x="8601069" y="4004855"/>
            <a:chExt cx="3188666" cy="1569660"/>
          </a:xfrm>
        </p:grpSpPr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306CCCF2-CB0D-66F7-ABE6-360125A80985}"/>
                </a:ext>
              </a:extLst>
            </p:cNvPr>
            <p:cNvSpPr/>
            <p:nvPr/>
          </p:nvSpPr>
          <p:spPr>
            <a:xfrm>
              <a:off x="8601069" y="4004855"/>
              <a:ext cx="3188666" cy="1569660"/>
            </a:xfrm>
            <a:prstGeom prst="wedgeEllipseCallout">
              <a:avLst>
                <a:gd name="adj1" fmla="val 59769"/>
                <a:gd name="adj2" fmla="val 5504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5252C18-FB88-4CFF-2BD5-77DE4E9E048E}"/>
                    </a:ext>
                  </a:extLst>
                </p:cNvPr>
                <p:cNvSpPr txBox="1"/>
                <p:nvPr/>
              </p:nvSpPr>
              <p:spPr>
                <a:xfrm>
                  <a:off x="8601069" y="4407485"/>
                  <a:ext cx="318866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is a normalized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version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5252C18-FB88-4CFF-2BD5-77DE4E9E04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069" y="4407485"/>
                  <a:ext cx="3188666" cy="830997"/>
                </a:xfrm>
                <a:prstGeom prst="rect">
                  <a:avLst/>
                </a:prstGeom>
                <a:blipFill>
                  <a:blip r:embed="rId9"/>
                  <a:stretch>
                    <a:fillRect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507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88337" y="6491541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Central Limit Theorem (CLT)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46D6CD-9FE9-2C8F-819D-D8512BC98801}"/>
                  </a:ext>
                </a:extLst>
              </p:cNvPr>
              <p:cNvSpPr txBox="1"/>
              <p:nvPr/>
            </p:nvSpPr>
            <p:spPr>
              <a:xfrm>
                <a:off x="2705593" y="4332483"/>
                <a:ext cx="3890080" cy="85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46D6CD-9FE9-2C8F-819D-D8512BC98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93" y="4332483"/>
                <a:ext cx="3890080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3F5684-6FA0-5D9F-068E-863B51CB0EC0}"/>
                  </a:ext>
                </a:extLst>
              </p:cNvPr>
              <p:cNvSpPr txBox="1"/>
              <p:nvPr/>
            </p:nvSpPr>
            <p:spPr>
              <a:xfrm>
                <a:off x="848772" y="1391327"/>
                <a:ext cx="9499599" cy="483895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Central Limit Theorem:</a:t>
                </a:r>
                <a:r>
                  <a:rPr lang="en-US" sz="2400" dirty="0"/>
                  <a:t>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 a sequence of </a:t>
                </a:r>
                <a:r>
                  <a:rPr lang="en-US" sz="2400" dirty="0" err="1"/>
                  <a:t>i.i.d.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r.v.s</a:t>
                </a:r>
                <a:r>
                  <a:rPr lang="en-US" sz="2400" dirty="0"/>
                  <a:t> with common mean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and finite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.   Define</a:t>
                </a: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and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b="0" dirty="0"/>
              </a:p>
              <a:p>
                <a:endParaRPr lang="en-US" sz="1600" b="0" dirty="0"/>
              </a:p>
              <a:p>
                <a:endParaRPr lang="en-US" sz="1600" b="0" dirty="0"/>
              </a:p>
              <a:p>
                <a:r>
                  <a:rPr lang="en-US" sz="2400" dirty="0"/>
                  <a:t>Then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converges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/>
                  <a:t> . </a:t>
                </a:r>
              </a:p>
              <a:p>
                <a:r>
                  <a:rPr lang="en-US" sz="2400" dirty="0"/>
                  <a:t>That is,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3F5684-6FA0-5D9F-068E-863B51CB0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72" y="1391327"/>
                <a:ext cx="9499599" cy="4838953"/>
              </a:xfrm>
              <a:prstGeom prst="rect">
                <a:avLst/>
              </a:prstGeom>
              <a:blipFill>
                <a:blip r:embed="rId7"/>
                <a:stretch>
                  <a:fillRect l="-897" t="-879" b="-75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4A2B40B-ADDC-FBDC-142D-2CA3360ACDCD}"/>
              </a:ext>
            </a:extLst>
          </p:cNvPr>
          <p:cNvGrpSpPr/>
          <p:nvPr/>
        </p:nvGrpSpPr>
        <p:grpSpPr>
          <a:xfrm>
            <a:off x="8610600" y="4969252"/>
            <a:ext cx="3188666" cy="1569660"/>
            <a:chOff x="8610600" y="4969252"/>
            <a:chExt cx="3188666" cy="1569660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4F85659B-78B6-8836-AA03-A3478E101A31}"/>
                </a:ext>
              </a:extLst>
            </p:cNvPr>
            <p:cNvSpPr/>
            <p:nvPr/>
          </p:nvSpPr>
          <p:spPr>
            <a:xfrm>
              <a:off x="8610600" y="4969252"/>
              <a:ext cx="3188666" cy="1569660"/>
            </a:xfrm>
            <a:prstGeom prst="wedgeEllipseCallout">
              <a:avLst>
                <a:gd name="adj1" fmla="val 59769"/>
                <a:gd name="adj2" fmla="val 5504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8DAF75-6CD8-3E90-BC22-DBC9E9CE61B2}"/>
                </a:ext>
              </a:extLst>
            </p:cNvPr>
            <p:cNvSpPr txBox="1"/>
            <p:nvPr/>
          </p:nvSpPr>
          <p:spPr>
            <a:xfrm>
              <a:off x="9078957" y="5226222"/>
              <a:ext cx="253882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Proof uses Laplace transforms so it is deferred to </a:t>
              </a:r>
              <a:r>
                <a:rPr lang="en-US" sz="2000" dirty="0" err="1">
                  <a:solidFill>
                    <a:schemeClr val="bg1"/>
                  </a:solidFill>
                </a:rPr>
                <a:t>Chpt</a:t>
              </a:r>
              <a:r>
                <a:rPr lang="en-US" sz="2000" dirty="0">
                  <a:solidFill>
                    <a:schemeClr val="bg1"/>
                  </a:solidFill>
                </a:rPr>
                <a:t> 11.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66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441" y="6498328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Central Limit Theorem (CLT)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873A4-C490-BF4E-9376-E1031E5CD560}"/>
              </a:ext>
            </a:extLst>
          </p:cNvPr>
          <p:cNvSpPr txBox="1"/>
          <p:nvPr/>
        </p:nvSpPr>
        <p:spPr>
          <a:xfrm>
            <a:off x="982255" y="4705471"/>
            <a:ext cx="11532265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/>
              <p:nvPr/>
            </p:nvSpPr>
            <p:spPr>
              <a:xfrm>
                <a:off x="785158" y="2290166"/>
                <a:ext cx="10568641" cy="480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does this say about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?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58" y="2290166"/>
                <a:ext cx="10568641" cy="480901"/>
              </a:xfrm>
              <a:prstGeom prst="rect">
                <a:avLst/>
              </a:prstGeom>
              <a:blipFill>
                <a:blip r:embed="rId2"/>
                <a:stretch>
                  <a:fillRect l="-923" t="-125316" b="-18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AF6D75-7884-83FB-1BD3-1AA7F4A5EE58}"/>
                  </a:ext>
                </a:extLst>
              </p:cNvPr>
              <p:cNvSpPr txBox="1"/>
              <p:nvPr/>
            </p:nvSpPr>
            <p:spPr>
              <a:xfrm>
                <a:off x="2960773" y="1196381"/>
                <a:ext cx="5364519" cy="85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AF6D75-7884-83FB-1BD3-1AA7F4A5E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773" y="1196381"/>
                <a:ext cx="5364519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41467A-C714-5D9A-AE21-05928135FF90}"/>
                  </a:ext>
                </a:extLst>
              </p:cNvPr>
              <p:cNvSpPr txBox="1"/>
              <p:nvPr/>
            </p:nvSpPr>
            <p:spPr>
              <a:xfrm>
                <a:off x="785158" y="3118825"/>
                <a:ext cx="1056864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A:</a:t>
                </a:r>
                <a:r>
                  <a:rPr lang="en-US" sz="2400" dirty="0"/>
                  <a:t>  By the Linear Transformation Property,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should also be getting closer to a Normal distribution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→∞.  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41467A-C714-5D9A-AE21-05928135F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58" y="3118825"/>
                <a:ext cx="10568641" cy="830997"/>
              </a:xfrm>
              <a:prstGeom prst="rect">
                <a:avLst/>
              </a:prstGeom>
              <a:blipFill>
                <a:blip r:embed="rId4"/>
                <a:stretch>
                  <a:fillRect l="-92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6B07D7-D168-05ED-92D6-5FE373EAB64E}"/>
                  </a:ext>
                </a:extLst>
              </p:cNvPr>
              <p:cNvSpPr txBox="1"/>
              <p:nvPr/>
            </p:nvSpPr>
            <p:spPr>
              <a:xfrm>
                <a:off x="811678" y="4253711"/>
                <a:ext cx="10938361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But there are some caveats: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.  This is well-defined for finite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but not for infinite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  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There are problems that come from looking at a sum, rather than an average.   For example,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all discrete,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 will also be discrete (but with a bell shape).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6B07D7-D168-05ED-92D6-5FE373EAB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78" y="4253711"/>
                <a:ext cx="10938361" cy="1938992"/>
              </a:xfrm>
              <a:prstGeom prst="rect">
                <a:avLst/>
              </a:prstGeom>
              <a:blipFill>
                <a:blip r:embed="rId5"/>
                <a:stretch>
                  <a:fillRect l="-836" t="-2516" r="-167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0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98625" y="6480991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Central Limit Theorem (CLT)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/>
              <p:nvPr/>
            </p:nvSpPr>
            <p:spPr>
              <a:xfrm>
                <a:off x="794689" y="2581984"/>
                <a:ext cx="10568641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does this say about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? 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9" y="2581984"/>
                <a:ext cx="10568641" cy="615874"/>
              </a:xfrm>
              <a:prstGeom prst="rect">
                <a:avLst/>
              </a:prstGeom>
              <a:blipFill>
                <a:blip r:embed="rId2"/>
                <a:stretch>
                  <a:fillRect l="-86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AF6D75-7884-83FB-1BD3-1AA7F4A5EE58}"/>
                  </a:ext>
                </a:extLst>
              </p:cNvPr>
              <p:cNvSpPr txBox="1"/>
              <p:nvPr/>
            </p:nvSpPr>
            <p:spPr>
              <a:xfrm>
                <a:off x="2960773" y="1196381"/>
                <a:ext cx="5364519" cy="85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AF6D75-7884-83FB-1BD3-1AA7F4A5E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773" y="1196381"/>
                <a:ext cx="5364519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41467A-C714-5D9A-AE21-05928135FF90}"/>
                  </a:ext>
                </a:extLst>
              </p:cNvPr>
              <p:cNvSpPr txBox="1"/>
              <p:nvPr/>
            </p:nvSpPr>
            <p:spPr>
              <a:xfrm>
                <a:off x="794689" y="3410643"/>
                <a:ext cx="1056864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A:</a:t>
                </a:r>
                <a:r>
                  <a:rPr lang="en-US" sz="2400" dirty="0"/>
                  <a:t>  By the Linear Transformation Property,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should also be getting closer to a Normal distribution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→∞.  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41467A-C714-5D9A-AE21-05928135F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9" y="3410643"/>
                <a:ext cx="10568641" cy="830997"/>
              </a:xfrm>
              <a:prstGeom prst="rect">
                <a:avLst/>
              </a:prstGeom>
              <a:blipFill>
                <a:blip r:embed="rId4"/>
                <a:stretch>
                  <a:fillRect l="-86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6F81B4-82E5-0878-F867-4E5650569DE4}"/>
                  </a:ext>
                </a:extLst>
              </p:cNvPr>
              <p:cNvSpPr txBox="1"/>
              <p:nvPr/>
            </p:nvSpPr>
            <p:spPr>
              <a:xfrm>
                <a:off x="3325466" y="4515226"/>
                <a:ext cx="3804056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,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6F81B4-82E5-0878-F867-4E5650569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466" y="4515226"/>
                <a:ext cx="3804056" cy="929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60B9324-3011-C0A1-6AAF-728101E8ACE9}"/>
              </a:ext>
            </a:extLst>
          </p:cNvPr>
          <p:cNvGrpSpPr/>
          <p:nvPr/>
        </p:nvGrpSpPr>
        <p:grpSpPr>
          <a:xfrm>
            <a:off x="7129522" y="4160987"/>
            <a:ext cx="3188666" cy="1569660"/>
            <a:chOff x="8610600" y="4361013"/>
            <a:chExt cx="3188666" cy="1569660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4F890227-A2D7-94F6-E46E-2A149271BB4B}"/>
                </a:ext>
              </a:extLst>
            </p:cNvPr>
            <p:cNvSpPr/>
            <p:nvPr/>
          </p:nvSpPr>
          <p:spPr>
            <a:xfrm>
              <a:off x="8610600" y="4361013"/>
              <a:ext cx="3188666" cy="1569660"/>
            </a:xfrm>
            <a:prstGeom prst="wedgeEllipseCallout">
              <a:avLst>
                <a:gd name="adj1" fmla="val 59769"/>
                <a:gd name="adj2" fmla="val 5504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5FF55C-A9C8-A3E2-E35C-D2AD332634B9}"/>
                    </a:ext>
                  </a:extLst>
                </p:cNvPr>
                <p:cNvSpPr txBox="1"/>
                <p:nvPr/>
              </p:nvSpPr>
              <p:spPr>
                <a:xfrm>
                  <a:off x="8610600" y="4545679"/>
                  <a:ext cx="3188666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Note this doesn’t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have the issues of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5FF55C-A9C8-A3E2-E35C-D2AD332634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4545679"/>
                  <a:ext cx="3188666" cy="1200329"/>
                </a:xfrm>
                <a:prstGeom prst="rect">
                  <a:avLst/>
                </a:prstGeom>
                <a:blipFill>
                  <a:blip r:embed="rId6"/>
                  <a:stretch>
                    <a:fillRect t="-4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EB319A-D4A4-DEB4-1CBE-77151AFD0862}"/>
              </a:ext>
            </a:extLst>
          </p:cNvPr>
          <p:cNvGrpSpPr/>
          <p:nvPr/>
        </p:nvGrpSpPr>
        <p:grpSpPr>
          <a:xfrm>
            <a:off x="444495" y="5545982"/>
            <a:ext cx="3188666" cy="1140831"/>
            <a:chOff x="8610600" y="4361013"/>
            <a:chExt cx="3188666" cy="1569660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7F9EADF2-D797-7826-7E81-47D788A9C748}"/>
                </a:ext>
              </a:extLst>
            </p:cNvPr>
            <p:cNvSpPr/>
            <p:nvPr/>
          </p:nvSpPr>
          <p:spPr>
            <a:xfrm>
              <a:off x="8610600" y="4361013"/>
              <a:ext cx="3188666" cy="1569660"/>
            </a:xfrm>
            <a:prstGeom prst="wedgeEllipseCallout">
              <a:avLst>
                <a:gd name="adj1" fmla="val -62165"/>
                <a:gd name="adj2" fmla="val 576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98111ED-2EA3-7A43-F5EC-C7AC94100A6B}"/>
                    </a:ext>
                  </a:extLst>
                </p:cNvPr>
                <p:cNvSpPr txBox="1"/>
                <p:nvPr/>
              </p:nvSpPr>
              <p:spPr>
                <a:xfrm>
                  <a:off x="8610600" y="4455255"/>
                  <a:ext cx="3188666" cy="13974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What happens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to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2000" b="0" dirty="0">
                      <a:solidFill>
                        <a:schemeClr val="bg1"/>
                      </a:solidFill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→∞ ?</m:t>
                      </m:r>
                    </m:oMath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98111ED-2EA3-7A43-F5EC-C7AC94100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4455255"/>
                  <a:ext cx="3188666" cy="1397442"/>
                </a:xfrm>
                <a:prstGeom prst="rect">
                  <a:avLst/>
                </a:prstGeom>
                <a:blipFill>
                  <a:blip r:embed="rId7"/>
                  <a:stretch>
                    <a:fillRect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204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98625" y="6480991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Central Limit Theorem (CLT)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/>
              <p:nvPr/>
            </p:nvSpPr>
            <p:spPr>
              <a:xfrm>
                <a:off x="2112819" y="1157903"/>
                <a:ext cx="3471862" cy="126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819" y="1157903"/>
                <a:ext cx="3471862" cy="1268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6F81B4-82E5-0878-F867-4E5650569DE4}"/>
                  </a:ext>
                </a:extLst>
              </p:cNvPr>
              <p:cNvSpPr txBox="1"/>
              <p:nvPr/>
            </p:nvSpPr>
            <p:spPr>
              <a:xfrm>
                <a:off x="6096000" y="1201233"/>
                <a:ext cx="3804056" cy="1069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, 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6F81B4-82E5-0878-F867-4E5650569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01233"/>
                <a:ext cx="3804056" cy="1069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6EB319A-D4A4-DEB4-1CBE-77151AFD0862}"/>
              </a:ext>
            </a:extLst>
          </p:cNvPr>
          <p:cNvGrpSpPr/>
          <p:nvPr/>
        </p:nvGrpSpPr>
        <p:grpSpPr>
          <a:xfrm>
            <a:off x="1285875" y="2595589"/>
            <a:ext cx="10067925" cy="1140831"/>
            <a:chOff x="8610600" y="4361013"/>
            <a:chExt cx="3188666" cy="1569660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7F9EADF2-D797-7826-7E81-47D788A9C748}"/>
                </a:ext>
              </a:extLst>
            </p:cNvPr>
            <p:cNvSpPr/>
            <p:nvPr/>
          </p:nvSpPr>
          <p:spPr>
            <a:xfrm>
              <a:off x="8610600" y="4361013"/>
              <a:ext cx="3188666" cy="1569660"/>
            </a:xfrm>
            <a:prstGeom prst="wedgeEllipseCallout">
              <a:avLst>
                <a:gd name="adj1" fmla="val -62165"/>
                <a:gd name="adj2" fmla="val 576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98111ED-2EA3-7A43-F5EC-C7AC94100A6B}"/>
                    </a:ext>
                  </a:extLst>
                </p:cNvPr>
                <p:cNvSpPr txBox="1"/>
                <p:nvPr/>
              </p:nvSpPr>
              <p:spPr>
                <a:xfrm>
                  <a:off x="8610600" y="4455255"/>
                  <a:ext cx="3188666" cy="11433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How can the above be correct?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Suppose that the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are people’s heights.  They can’t be negative!</a:t>
                  </a: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98111ED-2EA3-7A43-F5EC-C7AC94100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4455255"/>
                  <a:ext cx="3188666" cy="1143362"/>
                </a:xfrm>
                <a:prstGeom prst="rect">
                  <a:avLst/>
                </a:prstGeom>
                <a:blipFill>
                  <a:blip r:embed="rId4"/>
                  <a:stretch>
                    <a:fillRect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5538F0-0559-9226-2D80-BFEF1DBE832E}"/>
              </a:ext>
            </a:extLst>
          </p:cNvPr>
          <p:cNvGrpSpPr/>
          <p:nvPr/>
        </p:nvGrpSpPr>
        <p:grpSpPr>
          <a:xfrm>
            <a:off x="1444619" y="4547592"/>
            <a:ext cx="10328280" cy="1395794"/>
            <a:chOff x="8610600" y="4498452"/>
            <a:chExt cx="3224349" cy="1432221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ABDCF7FD-2B22-01F2-B5F8-0468D2B7A766}"/>
                </a:ext>
              </a:extLst>
            </p:cNvPr>
            <p:cNvSpPr/>
            <p:nvPr/>
          </p:nvSpPr>
          <p:spPr>
            <a:xfrm>
              <a:off x="8610600" y="4498452"/>
              <a:ext cx="3188666" cy="1432221"/>
            </a:xfrm>
            <a:prstGeom prst="wedgeEllipseCallout">
              <a:avLst>
                <a:gd name="adj1" fmla="val 51546"/>
                <a:gd name="adj2" fmla="val 5281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D435E82-1DD4-CB15-6F8F-7F0DD4A12656}"/>
                    </a:ext>
                  </a:extLst>
                </p:cNvPr>
                <p:cNvSpPr txBox="1"/>
                <p:nvPr/>
              </p:nvSpPr>
              <p:spPr>
                <a:xfrm>
                  <a:off x="8646283" y="4797283"/>
                  <a:ext cx="3188666" cy="8526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 With extremely high probability, the value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is near 5.5 ft,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where the shape looks Normal.  </a:t>
                  </a: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D435E82-1DD4-CB15-6F8F-7F0DD4A12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6283" y="4797283"/>
                  <a:ext cx="3188666" cy="852684"/>
                </a:xfrm>
                <a:prstGeom prst="rect">
                  <a:avLst/>
                </a:prstGeom>
                <a:blipFill>
                  <a:blip r:embed="rId5"/>
                  <a:stretch>
                    <a:fillRect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70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9941" y="639663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CLT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/>
              <p:nvPr/>
            </p:nvSpPr>
            <p:spPr>
              <a:xfrm>
                <a:off x="455642" y="1194694"/>
                <a:ext cx="10568641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Problem: </a:t>
                </a:r>
              </a:p>
              <a:p>
                <a:endParaRPr lang="en-US" sz="2400" b="1" dirty="0"/>
              </a:p>
              <a:p>
                <a:r>
                  <a:rPr lang="en-US" sz="2400" dirty="0"/>
                  <a:t>We’re trying to transmit a signal. 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During transmission there are 100 </a:t>
                </a:r>
                <a:r>
                  <a:rPr lang="en-US" sz="2400" dirty="0" err="1"/>
                  <a:t>indpt</a:t>
                </a:r>
                <a:r>
                  <a:rPr lang="en-US" sz="2400" dirty="0"/>
                  <a:t> sources of noise,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400" b="0" dirty="0"/>
              </a:p>
              <a:p>
                <a:r>
                  <a:rPr lang="en-US" sz="2400" b="0" dirty="0"/>
                  <a:t>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𝑁𝑜𝑖𝑠𝑒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&lt;10</m:t>
                      </m:r>
                    </m:oMath>
                  </m:oMathPara>
                </a14:m>
                <a:endParaRPr lang="en-US" sz="2400" b="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sz="2400" b="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b="0" dirty="0"/>
                  <a:t>then the signal is not corrupted.  </a:t>
                </a:r>
              </a:p>
              <a:p>
                <a:endParaRPr lang="en-US" sz="2400" b="0" dirty="0"/>
              </a:p>
              <a:p>
                <a:r>
                  <a:rPr lang="en-US" sz="2400" b="0" dirty="0"/>
                  <a:t>What is the probability that the signal is not corrupted?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2" y="1194694"/>
                <a:ext cx="10568641" cy="4524315"/>
              </a:xfrm>
              <a:prstGeom prst="rect">
                <a:avLst/>
              </a:prstGeom>
              <a:blipFill>
                <a:blip r:embed="rId2"/>
                <a:stretch>
                  <a:fillRect l="-923" t="-107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3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1" y="6492875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CLT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/>
              <p:nvPr/>
            </p:nvSpPr>
            <p:spPr>
              <a:xfrm>
                <a:off x="455642" y="1194694"/>
                <a:ext cx="1056864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Problem: </a:t>
                </a:r>
                <a:r>
                  <a:rPr lang="en-US" sz="2400" dirty="0"/>
                  <a:t>We’re trying to transmit a signal.  During transmission there are 100 </a:t>
                </a:r>
                <a:r>
                  <a:rPr lang="en-US" sz="2400" dirty="0" err="1"/>
                  <a:t>indpt</a:t>
                </a:r>
                <a:r>
                  <a:rPr lang="en-US" sz="2400" dirty="0"/>
                  <a:t> sources of noise,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0" dirty="0"/>
                  <a:t> 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𝑁𝑜𝑖𝑠𝑒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&lt;10</m:t>
                      </m:r>
                    </m:oMath>
                  </m:oMathPara>
                </a14:m>
                <a:endParaRPr lang="en-US" sz="2400" b="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b="0" dirty="0"/>
                  <a:t>then the signal is not corrupted.  What is the probability of this?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2" y="1194694"/>
                <a:ext cx="10568641" cy="1569660"/>
              </a:xfrm>
              <a:prstGeom prst="rect">
                <a:avLst/>
              </a:prstGeom>
              <a:blipFill>
                <a:blip r:embed="rId2"/>
                <a:stretch>
                  <a:fillRect l="-923" t="-3113" r="-115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6F81B4-82E5-0878-F867-4E5650569DE4}"/>
                  </a:ext>
                </a:extLst>
              </p:cNvPr>
              <p:cNvSpPr txBox="1"/>
              <p:nvPr/>
            </p:nvSpPr>
            <p:spPr>
              <a:xfrm>
                <a:off x="3227875" y="4175218"/>
                <a:ext cx="19605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6F81B4-82E5-0878-F867-4E5650569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875" y="4175218"/>
                <a:ext cx="1960574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C5D853-C20A-4214-7FF6-566D33D7CCCA}"/>
                  </a:ext>
                </a:extLst>
              </p:cNvPr>
              <p:cNvSpPr txBox="1"/>
              <p:nvPr/>
            </p:nvSpPr>
            <p:spPr>
              <a:xfrm>
                <a:off x="455642" y="3574935"/>
                <a:ext cx="51335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denote the noise from source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b="1" dirty="0"/>
                  <a:t> 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C5D853-C20A-4214-7FF6-566D33D7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2" y="3574935"/>
                <a:ext cx="5133500" cy="461665"/>
              </a:xfrm>
              <a:prstGeom prst="rect">
                <a:avLst/>
              </a:prstGeom>
              <a:blipFill>
                <a:blip r:embed="rId4"/>
                <a:stretch>
                  <a:fillRect l="-19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1C0A76-C01E-82E4-EF51-EE8BEEAC1A52}"/>
              </a:ext>
            </a:extLst>
          </p:cNvPr>
          <p:cNvCxnSpPr/>
          <p:nvPr/>
        </p:nvCxnSpPr>
        <p:spPr>
          <a:xfrm>
            <a:off x="534256" y="2925495"/>
            <a:ext cx="104900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44E199-7F92-2A20-72DD-670BAAE1E6FE}"/>
                  </a:ext>
                </a:extLst>
              </p:cNvPr>
              <p:cNvSpPr txBox="1"/>
              <p:nvPr/>
            </p:nvSpPr>
            <p:spPr>
              <a:xfrm>
                <a:off x="455642" y="4175219"/>
                <a:ext cx="25135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]?  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44E199-7F92-2A20-72DD-670BAAE1E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2" y="4175219"/>
                <a:ext cx="2513589" cy="461665"/>
              </a:xfrm>
              <a:prstGeom prst="rect">
                <a:avLst/>
              </a:prstGeom>
              <a:blipFill>
                <a:blip r:embed="rId5"/>
                <a:stretch>
                  <a:fillRect l="-3883" t="-10526" r="-60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67DF6D-50E6-1250-E081-0F82F0E3D17E}"/>
                  </a:ext>
                </a:extLst>
              </p:cNvPr>
              <p:cNvSpPr txBox="1"/>
              <p:nvPr/>
            </p:nvSpPr>
            <p:spPr>
              <a:xfrm>
                <a:off x="455641" y="5020955"/>
                <a:ext cx="3125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?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67DF6D-50E6-1250-E081-0F82F0E3D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1" y="5020955"/>
                <a:ext cx="3125760" cy="461665"/>
              </a:xfrm>
              <a:prstGeom prst="rect">
                <a:avLst/>
              </a:prstGeom>
              <a:blipFill>
                <a:blip r:embed="rId6"/>
                <a:stretch>
                  <a:fillRect l="-311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C95603-1F95-9EE8-0925-1E842AF0A8B9}"/>
                  </a:ext>
                </a:extLst>
              </p:cNvPr>
              <p:cNvSpPr txBox="1"/>
              <p:nvPr/>
            </p:nvSpPr>
            <p:spPr>
              <a:xfrm>
                <a:off x="455641" y="5934972"/>
                <a:ext cx="2308108" cy="497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?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C95603-1F95-9EE8-0925-1E842AF0A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1" y="5934972"/>
                <a:ext cx="2308108" cy="497700"/>
              </a:xfrm>
              <a:prstGeom prst="rect">
                <a:avLst/>
              </a:prstGeom>
              <a:blipFill>
                <a:blip r:embed="rId7"/>
                <a:stretch>
                  <a:fillRect l="-4233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065C56-76F9-C9CB-911B-33095D0C8CF4}"/>
                  </a:ext>
                </a:extLst>
              </p:cNvPr>
              <p:cNvSpPr txBox="1"/>
              <p:nvPr/>
            </p:nvSpPr>
            <p:spPr>
              <a:xfrm>
                <a:off x="3227271" y="4767742"/>
                <a:ext cx="3869779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065C56-76F9-C9CB-911B-33095D0C8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71" y="4767742"/>
                <a:ext cx="3869779" cy="831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77ADE7-DD44-E84B-F1C3-85D4A9120BD1}"/>
                  </a:ext>
                </a:extLst>
              </p:cNvPr>
              <p:cNvSpPr txBox="1"/>
              <p:nvPr/>
            </p:nvSpPr>
            <p:spPr>
              <a:xfrm>
                <a:off x="3184433" y="5719177"/>
                <a:ext cx="1977727" cy="85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77ADE7-DD44-E84B-F1C3-85D4A912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33" y="5719177"/>
                <a:ext cx="1977727" cy="8552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2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2" grpId="0"/>
      <p:bldP spid="7" grpId="0"/>
      <p:bldP spid="8" grpId="0"/>
      <p:bldP spid="12" grpId="0"/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5770" y="6485628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CLT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/>
              <p:nvPr/>
            </p:nvSpPr>
            <p:spPr>
              <a:xfrm>
                <a:off x="455642" y="1194694"/>
                <a:ext cx="1056864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Problem: </a:t>
                </a:r>
                <a:r>
                  <a:rPr lang="en-US" sz="2400" dirty="0"/>
                  <a:t>We’re trying to transmit a signal.  During transmission there are 100 </a:t>
                </a:r>
                <a:r>
                  <a:rPr lang="en-US" sz="2400" dirty="0" err="1"/>
                  <a:t>indpt</a:t>
                </a:r>
                <a:r>
                  <a:rPr lang="en-US" sz="2400" dirty="0"/>
                  <a:t> sources of noise,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0" dirty="0"/>
                  <a:t> 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𝑁𝑜𝑖𝑠𝑒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&lt;10</m:t>
                      </m:r>
                    </m:oMath>
                  </m:oMathPara>
                </a14:m>
                <a:endParaRPr lang="en-US" sz="2400" b="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b="0" dirty="0"/>
                  <a:t>then the signal is not corrupted.  What is the probability of this?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5607D-5692-D198-EDA4-73C019372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2" y="1194694"/>
                <a:ext cx="10568641" cy="1569660"/>
              </a:xfrm>
              <a:prstGeom prst="rect">
                <a:avLst/>
              </a:prstGeom>
              <a:blipFill>
                <a:blip r:embed="rId2"/>
                <a:stretch>
                  <a:fillRect l="-923" t="-3113" r="-115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C5D853-C20A-4214-7FF6-566D33D7CCCA}"/>
                  </a:ext>
                </a:extLst>
              </p:cNvPr>
              <p:cNvSpPr txBox="1"/>
              <p:nvPr/>
            </p:nvSpPr>
            <p:spPr>
              <a:xfrm>
                <a:off x="441125" y="3402002"/>
                <a:ext cx="45932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C5D853-C20A-4214-7FF6-566D33D7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25" y="3402002"/>
                <a:ext cx="4593212" cy="461665"/>
              </a:xfrm>
              <a:prstGeom prst="rect">
                <a:avLst/>
              </a:prstGeom>
              <a:blipFill>
                <a:blip r:embed="rId3"/>
                <a:stretch>
                  <a:fillRect l="-19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1C0A76-C01E-82E4-EF51-EE8BEEAC1A52}"/>
              </a:ext>
            </a:extLst>
          </p:cNvPr>
          <p:cNvCxnSpPr/>
          <p:nvPr/>
        </p:nvCxnSpPr>
        <p:spPr>
          <a:xfrm>
            <a:off x="534256" y="2925495"/>
            <a:ext cx="104900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DBC2FD8-8339-D2DD-2D91-177544F968E6}"/>
              </a:ext>
            </a:extLst>
          </p:cNvPr>
          <p:cNvSpPr/>
          <p:nvPr/>
        </p:nvSpPr>
        <p:spPr>
          <a:xfrm>
            <a:off x="9211168" y="3171848"/>
            <a:ext cx="2326714" cy="3589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6F81B4-82E5-0878-F867-4E5650569DE4}"/>
                  </a:ext>
                </a:extLst>
              </p:cNvPr>
              <p:cNvSpPr txBox="1"/>
              <p:nvPr/>
            </p:nvSpPr>
            <p:spPr>
              <a:xfrm>
                <a:off x="9567465" y="3273999"/>
                <a:ext cx="1741071" cy="445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6F81B4-82E5-0878-F867-4E5650569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465" y="3273999"/>
                <a:ext cx="1741071" cy="445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77ADE7-DD44-E84B-F1C3-85D4A9120BD1}"/>
                  </a:ext>
                </a:extLst>
              </p:cNvPr>
              <p:cNvSpPr txBox="1"/>
              <p:nvPr/>
            </p:nvSpPr>
            <p:spPr>
              <a:xfrm>
                <a:off x="9704772" y="6054092"/>
                <a:ext cx="1741070" cy="728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77ADE7-DD44-E84B-F1C3-85D4A912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772" y="6054092"/>
                <a:ext cx="1741070" cy="7280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4FF0D3-29B8-E332-90B7-F1DE8F5135DA}"/>
                  </a:ext>
                </a:extLst>
              </p:cNvPr>
              <p:cNvSpPr txBox="1"/>
              <p:nvPr/>
            </p:nvSpPr>
            <p:spPr>
              <a:xfrm>
                <a:off x="9305879" y="3760251"/>
                <a:ext cx="1964539" cy="746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4FF0D3-29B8-E332-90B7-F1DE8F51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879" y="3760251"/>
                <a:ext cx="1964539" cy="746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261530-0E56-49CF-ED97-67223466ED28}"/>
                  </a:ext>
                </a:extLst>
              </p:cNvPr>
              <p:cNvSpPr txBox="1"/>
              <p:nvPr/>
            </p:nvSpPr>
            <p:spPr>
              <a:xfrm>
                <a:off x="9463004" y="4695037"/>
                <a:ext cx="174107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261530-0E56-49CF-ED97-67223466E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004" y="4695037"/>
                <a:ext cx="17410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00B400-4A81-BD22-A2F1-C107E9636FDC}"/>
                  </a:ext>
                </a:extLst>
              </p:cNvPr>
              <p:cNvSpPr txBox="1"/>
              <p:nvPr/>
            </p:nvSpPr>
            <p:spPr>
              <a:xfrm>
                <a:off x="9170183" y="5328022"/>
                <a:ext cx="232671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00B400-4A81-BD22-A2F1-C107E9636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183" y="5328022"/>
                <a:ext cx="2326714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41CAFE-A4F0-A74E-C57B-7A967FBDAD47}"/>
                  </a:ext>
                </a:extLst>
              </p:cNvPr>
              <p:cNvSpPr txBox="1"/>
              <p:nvPr/>
            </p:nvSpPr>
            <p:spPr>
              <a:xfrm>
                <a:off x="89592" y="4229461"/>
                <a:ext cx="8398156" cy="93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−10&lt;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41CAFE-A4F0-A74E-C57B-7A967FBDA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" y="4229461"/>
                <a:ext cx="8398156" cy="931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64B455-A802-09D9-48B5-ED8E4DB17754}"/>
                  </a:ext>
                </a:extLst>
              </p:cNvPr>
              <p:cNvSpPr txBox="1"/>
              <p:nvPr/>
            </p:nvSpPr>
            <p:spPr>
              <a:xfrm>
                <a:off x="2616321" y="5281885"/>
                <a:ext cx="5696840" cy="533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𝑁𝑜𝑟𝑚𝑎𝑙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(0,1)&lt;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64B455-A802-09D9-48B5-ED8E4DB17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321" y="5281885"/>
                <a:ext cx="5696840" cy="5339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C21D8E-379B-EA36-0050-9078445924A9}"/>
                  </a:ext>
                </a:extLst>
              </p:cNvPr>
              <p:cNvSpPr txBox="1"/>
              <p:nvPr/>
            </p:nvSpPr>
            <p:spPr>
              <a:xfrm>
                <a:off x="3158520" y="5883308"/>
                <a:ext cx="2326714" cy="53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C21D8E-379B-EA36-0050-907844592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20" y="5883308"/>
                <a:ext cx="2326714" cy="5348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C496AC-F982-BA4F-3A11-8371AF85E09B}"/>
                  </a:ext>
                </a:extLst>
              </p:cNvPr>
              <p:cNvSpPr txBox="1"/>
              <p:nvPr/>
            </p:nvSpPr>
            <p:spPr>
              <a:xfrm>
                <a:off x="5133775" y="5954548"/>
                <a:ext cx="13884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0.91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C496AC-F982-BA4F-3A11-8371AF85E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75" y="5954548"/>
                <a:ext cx="138840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EDCF96-EE92-105D-9079-E199E3102743}"/>
                  </a:ext>
                </a:extLst>
              </p:cNvPr>
              <p:cNvSpPr txBox="1"/>
              <p:nvPr/>
            </p:nvSpPr>
            <p:spPr>
              <a:xfrm>
                <a:off x="5034337" y="3390684"/>
                <a:ext cx="37464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Want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−10&lt;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&lt;10</m:t>
                        </m:r>
                      </m:e>
                    </m:d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EDCF96-EE92-105D-9079-E199E3102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37" y="3390684"/>
                <a:ext cx="3746427" cy="461665"/>
              </a:xfrm>
              <a:prstGeom prst="rect">
                <a:avLst/>
              </a:prstGeom>
              <a:blipFill>
                <a:blip r:embed="rId13"/>
                <a:stretch>
                  <a:fillRect l="-260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6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/>
      <p:bldP spid="19" grpId="0"/>
      <p:bldP spid="15" grpId="0"/>
      <p:bldP spid="18" grpId="0"/>
      <p:bldP spid="20" grpId="0"/>
      <p:bldP spid="14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Bell shape of Normal distribution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5EE6AE-3004-AFB4-84AC-7614140C3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44" y="3429489"/>
            <a:ext cx="5724253" cy="3291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10769600" cy="186224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if 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         −∞&lt;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&lt;∞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10769600" cy="1862241"/>
              </a:xfrm>
              <a:prstGeom prst="rect">
                <a:avLst/>
              </a:prstGeom>
              <a:blipFill>
                <a:blip r:embed="rId3"/>
                <a:stretch>
                  <a:fillRect l="-79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02BC8A-3092-D7AF-F42A-033362CFC4BB}"/>
                  </a:ext>
                </a:extLst>
              </p:cNvPr>
              <p:cNvSpPr txBox="1"/>
              <p:nvPr/>
            </p:nvSpPr>
            <p:spPr>
              <a:xfrm>
                <a:off x="2656903" y="4051387"/>
                <a:ext cx="1983940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Illustration of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distribution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02BC8A-3092-D7AF-F42A-033362CFC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903" y="4051387"/>
                <a:ext cx="1983940" cy="1200329"/>
              </a:xfrm>
              <a:prstGeom prst="rect">
                <a:avLst/>
              </a:prstGeom>
              <a:blipFill>
                <a:blip r:embed="rId4"/>
                <a:stretch>
                  <a:fillRect l="-276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BE4F2E5-E62B-6239-F6A8-6EEFB191F514}"/>
              </a:ext>
            </a:extLst>
          </p:cNvPr>
          <p:cNvGrpSpPr/>
          <p:nvPr/>
        </p:nvGrpSpPr>
        <p:grpSpPr>
          <a:xfrm>
            <a:off x="6360125" y="2947399"/>
            <a:ext cx="4677220" cy="1649444"/>
            <a:chOff x="6360125" y="2947399"/>
            <a:chExt cx="4677220" cy="1649444"/>
          </a:xfrm>
        </p:grpSpPr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7C0F0564-CED0-BD64-80DB-3BB9F8816145}"/>
                </a:ext>
              </a:extLst>
            </p:cNvPr>
            <p:cNvSpPr/>
            <p:nvPr/>
          </p:nvSpPr>
          <p:spPr>
            <a:xfrm rot="1636139">
              <a:off x="6360125" y="2947399"/>
              <a:ext cx="1740972" cy="275421"/>
            </a:xfrm>
            <a:prstGeom prst="leftArrow">
              <a:avLst>
                <a:gd name="adj1" fmla="val 50000"/>
                <a:gd name="adj2" fmla="val 19800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DB572C-F634-5534-0A49-60BB4FC5C1C5}"/>
                    </a:ext>
                  </a:extLst>
                </p:cNvPr>
                <p:cNvSpPr txBox="1"/>
                <p:nvPr/>
              </p:nvSpPr>
              <p:spPr>
                <a:xfrm>
                  <a:off x="7813993" y="3338357"/>
                  <a:ext cx="3223352" cy="125848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/>
                    <a:t>It can be proven that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DB572C-F634-5534-0A49-60BB4FC5C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3993" y="3338357"/>
                  <a:ext cx="3223352" cy="1258486"/>
                </a:xfrm>
                <a:prstGeom prst="rect">
                  <a:avLst/>
                </a:prstGeom>
                <a:blipFill>
                  <a:blip r:embed="rId5"/>
                  <a:stretch>
                    <a:fillRect t="-336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68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Mean and Variance of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10769600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Theorem: </a:t>
                </a:r>
                <a:r>
                  <a:rPr lang="en-US" sz="2400" dirty="0"/>
                  <a:t>Let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10769600" cy="461665"/>
              </a:xfrm>
              <a:prstGeom prst="rect">
                <a:avLst/>
              </a:prstGeom>
              <a:blipFill>
                <a:blip r:embed="rId2"/>
                <a:stretch>
                  <a:fillRect l="-791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47F1B-B8FD-F791-AA0B-2682F4B9301C}"/>
                  </a:ext>
                </a:extLst>
              </p:cNvPr>
              <p:cNvSpPr txBox="1"/>
              <p:nvPr/>
            </p:nvSpPr>
            <p:spPr>
              <a:xfrm>
                <a:off x="787401" y="1907975"/>
                <a:ext cx="958905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Proof – Part 1:  </a:t>
                </a:r>
              </a:p>
              <a:p>
                <a:r>
                  <a:rPr lang="en-US" sz="2400" dirty="0"/>
                  <a:t>Given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symmetric around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, it follows that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.  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47F1B-B8FD-F791-AA0B-2682F4B93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907975"/>
                <a:ext cx="9589051" cy="830997"/>
              </a:xfrm>
              <a:prstGeom prst="rect">
                <a:avLst/>
              </a:prstGeom>
              <a:blipFill>
                <a:blip r:embed="rId3"/>
                <a:stretch>
                  <a:fillRect l="-954" t="-5882" r="-260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F94A71-4CEA-D0EF-77D9-C151EF7012BC}"/>
                  </a:ext>
                </a:extLst>
              </p:cNvPr>
              <p:cNvSpPr txBox="1"/>
              <p:nvPr/>
            </p:nvSpPr>
            <p:spPr>
              <a:xfrm>
                <a:off x="787401" y="2892582"/>
                <a:ext cx="506516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Proof – Part 2:  </a:t>
                </a:r>
              </a:p>
              <a:p>
                <a:r>
                  <a:rPr lang="en-US" sz="2400" dirty="0"/>
                  <a:t>Remains to show that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F94A71-4CEA-D0EF-77D9-C151EF701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2892582"/>
                <a:ext cx="5065161" cy="830997"/>
              </a:xfrm>
              <a:prstGeom prst="rect">
                <a:avLst/>
              </a:prstGeom>
              <a:blipFill>
                <a:blip r:embed="rId4"/>
                <a:stretch>
                  <a:fillRect l="-18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FF151E-7685-8EB9-2000-12095268B4D7}"/>
                  </a:ext>
                </a:extLst>
              </p:cNvPr>
              <p:cNvSpPr txBox="1"/>
              <p:nvPr/>
            </p:nvSpPr>
            <p:spPr>
              <a:xfrm>
                <a:off x="306445" y="4009459"/>
                <a:ext cx="5065160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FF151E-7685-8EB9-2000-12095268B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5" y="4009459"/>
                <a:ext cx="5065160" cy="889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B7BCA-5EDB-623F-760B-C69057944D7F}"/>
                  </a:ext>
                </a:extLst>
              </p:cNvPr>
              <p:cNvSpPr txBox="1"/>
              <p:nvPr/>
            </p:nvSpPr>
            <p:spPr>
              <a:xfrm>
                <a:off x="4861179" y="5109728"/>
                <a:ext cx="3272253" cy="916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B7BCA-5EDB-623F-760B-C69057944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179" y="5109728"/>
                <a:ext cx="3272253" cy="916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FBC768-664E-4F2D-1AAE-F6CA490D185C}"/>
                  </a:ext>
                </a:extLst>
              </p:cNvPr>
              <p:cNvSpPr txBox="1"/>
              <p:nvPr/>
            </p:nvSpPr>
            <p:spPr>
              <a:xfrm>
                <a:off x="4772279" y="4018442"/>
                <a:ext cx="5065160" cy="896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FBC768-664E-4F2D-1AAE-F6CA490D1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79" y="4018442"/>
                <a:ext cx="5065160" cy="8963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1C29A30-DBF2-B9FC-7D76-A0E7481DBFB6}"/>
              </a:ext>
            </a:extLst>
          </p:cNvPr>
          <p:cNvGrpSpPr/>
          <p:nvPr/>
        </p:nvGrpSpPr>
        <p:grpSpPr>
          <a:xfrm>
            <a:off x="838200" y="5079411"/>
            <a:ext cx="2260314" cy="1528681"/>
            <a:chOff x="688369" y="4994066"/>
            <a:chExt cx="2260314" cy="15286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4C6C09-135B-A9B9-59EE-53C7ABFBAB30}"/>
                </a:ext>
              </a:extLst>
            </p:cNvPr>
            <p:cNvSpPr/>
            <p:nvPr/>
          </p:nvSpPr>
          <p:spPr>
            <a:xfrm>
              <a:off x="688369" y="4994066"/>
              <a:ext cx="2260314" cy="152868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5E63D0-3F48-8E75-2A04-BF7E5CB85F55}"/>
                    </a:ext>
                  </a:extLst>
                </p:cNvPr>
                <p:cNvSpPr txBox="1"/>
                <p:nvPr/>
              </p:nvSpPr>
              <p:spPr>
                <a:xfrm>
                  <a:off x="951972" y="5091423"/>
                  <a:ext cx="1650748" cy="7248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5E63D0-3F48-8E75-2A04-BF7E5CB85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972" y="5091423"/>
                  <a:ext cx="1650748" cy="7248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355240-D855-1894-30FA-DB3F1BA4A0AC}"/>
                    </a:ext>
                  </a:extLst>
                </p:cNvPr>
                <p:cNvSpPr txBox="1"/>
                <p:nvPr/>
              </p:nvSpPr>
              <p:spPr>
                <a:xfrm>
                  <a:off x="838200" y="5984072"/>
                  <a:ext cx="165074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355240-D855-1894-30FA-DB3F1BA4A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984072"/>
                  <a:ext cx="1650748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55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Variance of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10769600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Theorem: </a:t>
                </a:r>
                <a:r>
                  <a:rPr lang="en-US" sz="2400" dirty="0"/>
                  <a:t>Let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10769600" cy="461665"/>
              </a:xfrm>
              <a:prstGeom prst="rect">
                <a:avLst/>
              </a:prstGeom>
              <a:blipFill>
                <a:blip r:embed="rId2"/>
                <a:stretch>
                  <a:fillRect l="-791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B7BCA-5EDB-623F-760B-C69057944D7F}"/>
                  </a:ext>
                </a:extLst>
              </p:cNvPr>
              <p:cNvSpPr txBox="1"/>
              <p:nvPr/>
            </p:nvSpPr>
            <p:spPr>
              <a:xfrm>
                <a:off x="299629" y="2057487"/>
                <a:ext cx="4905844" cy="916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B7BCA-5EDB-623F-760B-C69057944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9" y="2057487"/>
                <a:ext cx="4905844" cy="916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1C29A30-DBF2-B9FC-7D76-A0E7481DBFB6}"/>
              </a:ext>
            </a:extLst>
          </p:cNvPr>
          <p:cNvGrpSpPr/>
          <p:nvPr/>
        </p:nvGrpSpPr>
        <p:grpSpPr>
          <a:xfrm>
            <a:off x="838200" y="5079411"/>
            <a:ext cx="2260314" cy="1528681"/>
            <a:chOff x="688369" y="4994066"/>
            <a:chExt cx="2260314" cy="15286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4C6C09-135B-A9B9-59EE-53C7ABFBAB30}"/>
                </a:ext>
              </a:extLst>
            </p:cNvPr>
            <p:cNvSpPr/>
            <p:nvPr/>
          </p:nvSpPr>
          <p:spPr>
            <a:xfrm>
              <a:off x="688369" y="4994066"/>
              <a:ext cx="2260314" cy="152868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5E63D0-3F48-8E75-2A04-BF7E5CB85F55}"/>
                    </a:ext>
                  </a:extLst>
                </p:cNvPr>
                <p:cNvSpPr txBox="1"/>
                <p:nvPr/>
              </p:nvSpPr>
              <p:spPr>
                <a:xfrm>
                  <a:off x="951972" y="5091423"/>
                  <a:ext cx="1650748" cy="7248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5E63D0-3F48-8E75-2A04-BF7E5CB85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972" y="5091423"/>
                  <a:ext cx="1650748" cy="7248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355240-D855-1894-30FA-DB3F1BA4A0AC}"/>
                    </a:ext>
                  </a:extLst>
                </p:cNvPr>
                <p:cNvSpPr txBox="1"/>
                <p:nvPr/>
              </p:nvSpPr>
              <p:spPr>
                <a:xfrm>
                  <a:off x="838200" y="5984072"/>
                  <a:ext cx="165074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355240-D855-1894-30FA-DB3F1BA4A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984072"/>
                  <a:ext cx="1650748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8186DF-82DB-4FF4-A170-5E3DB43A5541}"/>
                  </a:ext>
                </a:extLst>
              </p:cNvPr>
              <p:cNvSpPr txBox="1"/>
              <p:nvPr/>
            </p:nvSpPr>
            <p:spPr>
              <a:xfrm>
                <a:off x="4705564" y="2008219"/>
                <a:ext cx="4037744" cy="916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8186DF-82DB-4FF4-A170-5E3DB43A5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64" y="2008219"/>
                <a:ext cx="4037744" cy="916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65D478-4C49-92AF-337C-1BF7C9239DC6}"/>
                  </a:ext>
                </a:extLst>
              </p:cNvPr>
              <p:cNvSpPr txBox="1"/>
              <p:nvPr/>
            </p:nvSpPr>
            <p:spPr>
              <a:xfrm>
                <a:off x="4787759" y="3778707"/>
                <a:ext cx="5856270" cy="996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65D478-4C49-92AF-337C-1BF7C9239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759" y="3778707"/>
                <a:ext cx="5856270" cy="9962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F7483EE-2883-5746-B011-D89C141D47A4}"/>
              </a:ext>
            </a:extLst>
          </p:cNvPr>
          <p:cNvGrpSpPr/>
          <p:nvPr/>
        </p:nvGrpSpPr>
        <p:grpSpPr>
          <a:xfrm>
            <a:off x="4909268" y="3028687"/>
            <a:ext cx="3978834" cy="645893"/>
            <a:chOff x="5371605" y="5843751"/>
            <a:chExt cx="3978834" cy="64589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5341CAF-5075-98C3-3B86-2535F7877C28}"/>
                </a:ext>
              </a:extLst>
            </p:cNvPr>
            <p:cNvSpPr/>
            <p:nvPr/>
          </p:nvSpPr>
          <p:spPr>
            <a:xfrm>
              <a:off x="5371605" y="5843751"/>
              <a:ext cx="3864862" cy="64589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F36E01-8E97-67A4-42FC-9641B30E449C}"/>
                </a:ext>
              </a:extLst>
            </p:cNvPr>
            <p:cNvSpPr txBox="1"/>
            <p:nvPr/>
          </p:nvSpPr>
          <p:spPr>
            <a:xfrm>
              <a:off x="5877774" y="5935864"/>
              <a:ext cx="3472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via integration by parts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B2CBC8-67E4-3127-95FD-E7D97508CFD5}"/>
                  </a:ext>
                </a:extLst>
              </p:cNvPr>
              <p:cNvSpPr txBox="1"/>
              <p:nvPr/>
            </p:nvSpPr>
            <p:spPr>
              <a:xfrm>
                <a:off x="4595016" y="5264298"/>
                <a:ext cx="3316085" cy="916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B2CBC8-67E4-3127-95FD-E7D97508C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016" y="5264298"/>
                <a:ext cx="3316085" cy="916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B3FFB2-31CD-2DBC-FE3D-1B76E31F3A12}"/>
                  </a:ext>
                </a:extLst>
              </p:cNvPr>
              <p:cNvSpPr txBox="1"/>
              <p:nvPr/>
            </p:nvSpPr>
            <p:spPr>
              <a:xfrm>
                <a:off x="7619523" y="5439917"/>
                <a:ext cx="11751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B3FFB2-31CD-2DBC-FE3D-1B76E31F3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523" y="5439917"/>
                <a:ext cx="117515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C22C859-CA97-84D3-AD49-FE816DA20CA0}"/>
              </a:ext>
            </a:extLst>
          </p:cNvPr>
          <p:cNvGrpSpPr/>
          <p:nvPr/>
        </p:nvGrpSpPr>
        <p:grpSpPr>
          <a:xfrm>
            <a:off x="7354583" y="6043707"/>
            <a:ext cx="1159268" cy="556123"/>
            <a:chOff x="7354583" y="6043707"/>
            <a:chExt cx="1159268" cy="556123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1BB8B40B-42C4-699D-0639-945C3243A16E}"/>
                </a:ext>
              </a:extLst>
            </p:cNvPr>
            <p:cNvSpPr/>
            <p:nvPr/>
          </p:nvSpPr>
          <p:spPr>
            <a:xfrm>
              <a:off x="7354583" y="6043707"/>
              <a:ext cx="1114747" cy="556123"/>
            </a:xfrm>
            <a:prstGeom prst="wedgeEllipseCallout">
              <a:avLst>
                <a:gd name="adj1" fmla="val -3322"/>
                <a:gd name="adj2" fmla="val -92687"/>
              </a:avLst>
            </a:prstGeom>
            <a:solidFill>
              <a:srgbClr val="CC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A64ED9-FAD6-1FD5-45C7-F58C06B59C7C}"/>
                </a:ext>
              </a:extLst>
            </p:cNvPr>
            <p:cNvSpPr txBox="1"/>
            <p:nvPr/>
          </p:nvSpPr>
          <p:spPr>
            <a:xfrm flipH="1">
              <a:off x="7479671" y="6086536"/>
              <a:ext cx="1034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</a:rPr>
                <a:t>WHY?</a:t>
              </a:r>
            </a:p>
          </p:txBody>
        </p:sp>
      </p:grpSp>
      <p:pic>
        <p:nvPicPr>
          <p:cNvPr id="34" name="Picture 33" descr="Shape, arrow&#10;&#10;Description automatically generated">
            <a:extLst>
              <a:ext uri="{FF2B5EF4-FFF2-40B4-BE49-F238E27FC236}">
                <a16:creationId xmlns:a16="http://schemas.microsoft.com/office/drawing/2014/main" id="{48731483-C32A-0F75-E830-0A78741DFC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743308" y="5239650"/>
            <a:ext cx="633974" cy="587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9822A2-AE54-03DA-ABC5-0CF2871165BF}"/>
              </a:ext>
            </a:extLst>
          </p:cNvPr>
          <p:cNvSpPr txBox="1"/>
          <p:nvPr/>
        </p:nvSpPr>
        <p:spPr>
          <a:xfrm>
            <a:off x="636952" y="1872821"/>
            <a:ext cx="1671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Continued: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7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9826" y="6532294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 err="1"/>
              <a:t>c.d.f.</a:t>
            </a:r>
            <a:r>
              <a:rPr lang="en-US" sz="4800" dirty="0"/>
              <a:t> of 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10769600" cy="19013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then the </a:t>
                </a:r>
                <a:r>
                  <a:rPr lang="en-US" sz="2400" dirty="0" err="1"/>
                  <a:t>c.d.f.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denoted by 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dirty="0" smtClean="0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  <m:d>
                                    <m:d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−∞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10769600" cy="1901354"/>
              </a:xfrm>
              <a:prstGeom prst="rect">
                <a:avLst/>
              </a:prstGeom>
              <a:blipFill>
                <a:blip r:embed="rId2"/>
                <a:stretch>
                  <a:fillRect l="-791" t="-22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F138DEF-84B5-BE5E-890A-70AFBB217D71}"/>
              </a:ext>
            </a:extLst>
          </p:cNvPr>
          <p:cNvGrpSpPr/>
          <p:nvPr/>
        </p:nvGrpSpPr>
        <p:grpSpPr>
          <a:xfrm>
            <a:off x="1829124" y="3293670"/>
            <a:ext cx="5290496" cy="3147026"/>
            <a:chOff x="1829124" y="3293670"/>
            <a:chExt cx="5290496" cy="314702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7A7DBD1-4182-893C-C220-8C2B0F3F6410}"/>
                </a:ext>
              </a:extLst>
            </p:cNvPr>
            <p:cNvGrpSpPr/>
            <p:nvPr/>
          </p:nvGrpSpPr>
          <p:grpSpPr>
            <a:xfrm>
              <a:off x="1829124" y="3293670"/>
              <a:ext cx="5290496" cy="3147026"/>
              <a:chOff x="4129344" y="3260953"/>
              <a:chExt cx="5290496" cy="3147026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065EE6AE-3004-AFB4-84AC-7614140C3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9344" y="3518507"/>
                <a:ext cx="4934570" cy="2837843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550522-B5A4-B8EF-7993-A7FEBB93E5FB}"/>
                  </a:ext>
                </a:extLst>
              </p:cNvPr>
              <p:cNvSpPr/>
              <p:nvPr/>
            </p:nvSpPr>
            <p:spPr>
              <a:xfrm>
                <a:off x="4129344" y="5986199"/>
                <a:ext cx="4285191" cy="365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92E3381-70DB-37B8-07CC-33239D7A162E}"/>
                  </a:ext>
                </a:extLst>
              </p:cNvPr>
              <p:cNvGrpSpPr/>
              <p:nvPr/>
            </p:nvGrpSpPr>
            <p:grpSpPr>
              <a:xfrm>
                <a:off x="5157627" y="3260953"/>
                <a:ext cx="4262213" cy="3147026"/>
                <a:chOff x="5157627" y="3260953"/>
                <a:chExt cx="4262213" cy="3147026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DA85557-3A32-0059-459E-B57F864D941E}"/>
                    </a:ext>
                  </a:extLst>
                </p:cNvPr>
                <p:cNvSpPr/>
                <p:nvPr/>
              </p:nvSpPr>
              <p:spPr>
                <a:xfrm>
                  <a:off x="5157627" y="3893906"/>
                  <a:ext cx="575353" cy="6986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CB5D422-6CA8-CDA9-8B64-085ADA28027F}"/>
                    </a:ext>
                  </a:extLst>
                </p:cNvPr>
                <p:cNvSpPr/>
                <p:nvPr/>
              </p:nvSpPr>
              <p:spPr>
                <a:xfrm>
                  <a:off x="5520647" y="3260953"/>
                  <a:ext cx="575353" cy="5186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E3357190-70B3-6A0F-87E0-69D78D85D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9363" y="3355955"/>
                      <a:ext cx="107791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E3357190-70B3-6A0F-87E0-69D78D85D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69363" y="3355955"/>
                      <a:ext cx="1077919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E9BE4BC-CFB3-A48B-A829-7384C4690739}"/>
                    </a:ext>
                  </a:extLst>
                </p:cNvPr>
                <p:cNvSpPr/>
                <p:nvPr/>
              </p:nvSpPr>
              <p:spPr>
                <a:xfrm>
                  <a:off x="8844487" y="5614207"/>
                  <a:ext cx="575353" cy="6986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A128B99D-BF26-4105-A825-E70C9917B7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2354" y="5946314"/>
                      <a:ext cx="48587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CC00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A128B99D-BF26-4105-A825-E70C9917B7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2354" y="5946314"/>
                      <a:ext cx="485877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FF12619C-2F3F-188A-0FF4-646D49FE86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83676" y="5707096"/>
                      <a:ext cx="48587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FF12619C-2F3F-188A-0FF4-646D49FE867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83676" y="5707096"/>
                      <a:ext cx="485877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3F310AE-06F6-DB9A-6908-A4487E64E001}"/>
                </a:ext>
              </a:extLst>
            </p:cNvPr>
            <p:cNvCxnSpPr>
              <a:cxnSpLocks/>
            </p:cNvCxnSpPr>
            <p:nvPr/>
          </p:nvCxnSpPr>
          <p:spPr>
            <a:xfrm>
              <a:off x="5044467" y="5129356"/>
              <a:ext cx="2499" cy="889560"/>
            </a:xfrm>
            <a:prstGeom prst="line">
              <a:avLst/>
            </a:prstGeom>
            <a:ln w="28575">
              <a:solidFill>
                <a:srgbClr val="CC00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6D5EA4-6B41-74F6-072F-3699A417D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1675" y="5863784"/>
              <a:ext cx="34374" cy="150106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BB3584-CCEC-1DBF-A304-9F771F535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6374" y="5807652"/>
              <a:ext cx="47333" cy="206238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E99A1A4-6CD1-720C-732F-100727FAB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1073" y="5739813"/>
              <a:ext cx="76334" cy="274077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FD54702-2B8F-E0A0-AC6F-9B7A54E63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5772" y="5558319"/>
              <a:ext cx="117298" cy="455571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C47814E-10DE-BA95-BDF9-51F86C24A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0471" y="5238711"/>
              <a:ext cx="186461" cy="775179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3D59C4-9683-41D2-415E-66EC82DF05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5170" y="4854081"/>
              <a:ext cx="249313" cy="1159809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387B5D2-C42D-2565-C40E-3EBA2FFB8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869" y="4399154"/>
              <a:ext cx="361840" cy="1614736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CB7258-DFCA-4A7D-A6C0-9C20494AE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182" y="4275944"/>
              <a:ext cx="386104" cy="1714193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F9213BB-1D02-BD5E-AD32-ED52DEDB40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8772" y="4399154"/>
              <a:ext cx="372860" cy="1598013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F5ACAC4-D614-3890-9F01-2E83FEC814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7679" y="4625265"/>
              <a:ext cx="329059" cy="1353766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693FC46-AA7B-298B-8DA8-A3BC79A4E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9627" y="4854081"/>
              <a:ext cx="257202" cy="1124950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BF55848-8803-669A-BD48-4D8705A47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8279" y="5044198"/>
              <a:ext cx="208113" cy="929807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4112CB-9A43-2671-FFC5-F167372BF7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2225" y="5661102"/>
              <a:ext cx="74608" cy="331973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CD05F8F-2FB7-BB58-8CF5-67B2EE822E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0521" y="5903353"/>
              <a:ext cx="22917" cy="103158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B07FF38-B309-8CAC-7BAF-45113DF98663}"/>
                  </a:ext>
                </a:extLst>
              </p:cNvPr>
              <p:cNvSpPr txBox="1"/>
              <p:nvPr/>
            </p:nvSpPr>
            <p:spPr>
              <a:xfrm>
                <a:off x="1520727" y="3983655"/>
                <a:ext cx="1336391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Pink area</a:t>
                </a:r>
              </a:p>
              <a:p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B07FF38-B309-8CAC-7BAF-45113DF98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27" y="3983655"/>
                <a:ext cx="1336391" cy="830997"/>
              </a:xfrm>
              <a:prstGeom prst="rect">
                <a:avLst/>
              </a:prstGeom>
              <a:blipFill>
                <a:blip r:embed="rId8"/>
                <a:stretch>
                  <a:fillRect l="-6818" t="-5839" r="-545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ED45C0E-DD34-DAC5-B40D-A48B479C78A9}"/>
                  </a:ext>
                </a:extLst>
              </p:cNvPr>
              <p:cNvSpPr txBox="1"/>
              <p:nvPr/>
            </p:nvSpPr>
            <p:spPr>
              <a:xfrm>
                <a:off x="7614250" y="3620833"/>
                <a:ext cx="34406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Unfortunately,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 is </a:t>
                </a:r>
              </a:p>
              <a:p>
                <a:r>
                  <a:rPr lang="en-US" sz="2400" dirty="0"/>
                  <a:t>not known in closed form.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ED45C0E-DD34-DAC5-B40D-A48B479C7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250" y="3620833"/>
                <a:ext cx="3440685" cy="830997"/>
              </a:xfrm>
              <a:prstGeom prst="rect">
                <a:avLst/>
              </a:prstGeom>
              <a:blipFill>
                <a:blip r:embed="rId9"/>
                <a:stretch>
                  <a:fillRect l="-2660" t="-5882" r="-195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DEAF94F-CB9E-4936-10AB-F3EED9C1A5B2}"/>
              </a:ext>
            </a:extLst>
          </p:cNvPr>
          <p:cNvSpPr txBox="1"/>
          <p:nvPr/>
        </p:nvSpPr>
        <p:spPr>
          <a:xfrm>
            <a:off x="7618276" y="4613580"/>
            <a:ext cx="3603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compute it numerically,</a:t>
            </a:r>
          </a:p>
          <a:p>
            <a:r>
              <a:rPr lang="en-US" sz="2400" dirty="0"/>
              <a:t>or look it up in a table of </a:t>
            </a:r>
          </a:p>
          <a:p>
            <a:r>
              <a:rPr lang="en-US" sz="2400" dirty="0"/>
              <a:t>pre-computed values. </a:t>
            </a:r>
          </a:p>
        </p:txBody>
      </p:sp>
    </p:spTree>
    <p:extLst>
      <p:ext uri="{BB962C8B-B14F-4D97-AF65-F5344CB8AC3E}">
        <p14:creationId xmlns:p14="http://schemas.microsoft.com/office/powerpoint/2010/main" val="15930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 Transformation Property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9785349" cy="18158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 9.5:</a:t>
                </a:r>
                <a:r>
                  <a:rPr lang="en-US" sz="2400" dirty="0"/>
                  <a:t> (Linear Transformation Property)  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Let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1600" b="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 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9785349" cy="1815882"/>
              </a:xfrm>
              <a:prstGeom prst="rect">
                <a:avLst/>
              </a:prstGeom>
              <a:blipFill>
                <a:blip r:embed="rId2"/>
                <a:stretch>
                  <a:fillRect l="-871" t="-2333" b="-6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22177E-E27D-914B-09F6-008441A83F9E}"/>
                  </a:ext>
                </a:extLst>
              </p:cNvPr>
              <p:cNvSpPr txBox="1"/>
              <p:nvPr/>
            </p:nvSpPr>
            <p:spPr>
              <a:xfrm>
                <a:off x="608598" y="3761634"/>
                <a:ext cx="51653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</a:t>
                </a:r>
                <a:r>
                  <a:rPr lang="en-US" sz="2400" dirty="0"/>
                  <a:t>Clearly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22177E-E27D-914B-09F6-008441A83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98" y="3761634"/>
                <a:ext cx="5165343" cy="461665"/>
              </a:xfrm>
              <a:prstGeom prst="rect">
                <a:avLst/>
              </a:prstGeom>
              <a:blipFill>
                <a:blip r:embed="rId3"/>
                <a:stretch>
                  <a:fillRect l="-5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EE1D6E2-F965-3986-5780-E090031F4A9C}"/>
              </a:ext>
            </a:extLst>
          </p:cNvPr>
          <p:cNvSpPr txBox="1"/>
          <p:nvPr/>
        </p:nvSpPr>
        <p:spPr>
          <a:xfrm>
            <a:off x="690894" y="3299969"/>
            <a:ext cx="1251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Proof: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A810E3-4290-0450-5F16-B15102985ABD}"/>
                  </a:ext>
                </a:extLst>
              </p:cNvPr>
              <p:cNvSpPr txBox="1"/>
              <p:nvPr/>
            </p:nvSpPr>
            <p:spPr>
              <a:xfrm>
                <a:off x="608598" y="4454131"/>
                <a:ext cx="51653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</a:t>
                </a:r>
                <a:r>
                  <a:rPr lang="en-US" sz="2400" dirty="0"/>
                  <a:t>Clearly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𝑽𝒂𝒓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A810E3-4290-0450-5F16-B15102985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98" y="4454131"/>
                <a:ext cx="5165343" cy="461665"/>
              </a:xfrm>
              <a:prstGeom prst="rect">
                <a:avLst/>
              </a:prstGeom>
              <a:blipFill>
                <a:blip r:embed="rId4"/>
                <a:stretch>
                  <a:fillRect l="-59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549F6F-7CC2-2528-EA24-1D4010220461}"/>
                  </a:ext>
                </a:extLst>
              </p:cNvPr>
              <p:cNvSpPr txBox="1"/>
              <p:nvPr/>
            </p:nvSpPr>
            <p:spPr>
              <a:xfrm>
                <a:off x="608597" y="5085257"/>
                <a:ext cx="68204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</a:t>
                </a:r>
                <a:r>
                  <a:rPr lang="en-US" sz="2400" u="sng" dirty="0"/>
                  <a:t>All that’s left</a:t>
                </a:r>
                <a:r>
                  <a:rPr lang="en-US" sz="2400" dirty="0"/>
                  <a:t>:  Show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has Normal shape.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549F6F-7CC2-2528-EA24-1D4010220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97" y="5085257"/>
                <a:ext cx="6820408" cy="461665"/>
              </a:xfrm>
              <a:prstGeom prst="rect">
                <a:avLst/>
              </a:prstGeom>
              <a:blipFill>
                <a:blip r:embed="rId5"/>
                <a:stretch>
                  <a:fillRect l="-44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9AE755C6-ABEB-D72C-C897-B516CDAA97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24567" y="3761634"/>
            <a:ext cx="401774" cy="372311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373194FD-D158-5C10-6EDA-8DD5A9B67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97720" y="4472746"/>
            <a:ext cx="401774" cy="3723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586836-E660-1F01-E201-D2307C08EF4E}"/>
              </a:ext>
            </a:extLst>
          </p:cNvPr>
          <p:cNvSpPr txBox="1"/>
          <p:nvPr/>
        </p:nvSpPr>
        <p:spPr>
          <a:xfrm>
            <a:off x="3790709" y="5884511"/>
            <a:ext cx="895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u="sng" dirty="0"/>
              <a:t>WTS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C6F7E1-C23C-1DFB-5A0D-296CDA1CF802}"/>
                  </a:ext>
                </a:extLst>
              </p:cNvPr>
              <p:cNvSpPr txBox="1"/>
              <p:nvPr/>
            </p:nvSpPr>
            <p:spPr>
              <a:xfrm>
                <a:off x="4544568" y="5546922"/>
                <a:ext cx="4792031" cy="1006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C6F7E1-C23C-1DFB-5A0D-296CDA1CF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68" y="5546922"/>
                <a:ext cx="4792031" cy="10061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4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/>
      <p:bldP spid="8" grpId="0"/>
      <p:bldP spid="10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 Transformation Property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9928224" cy="18158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 9.5:</a:t>
                </a:r>
                <a:r>
                  <a:rPr lang="en-US" sz="2400" dirty="0"/>
                  <a:t> (Linear Transformation Property)  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Let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1600" b="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 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9928224" cy="1815882"/>
              </a:xfrm>
              <a:prstGeom prst="rect">
                <a:avLst/>
              </a:prstGeom>
              <a:blipFill>
                <a:blip r:embed="rId2"/>
                <a:stretch>
                  <a:fillRect l="-858" t="-2333" b="-6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EE1D6E2-F965-3986-5780-E090031F4A9C}"/>
              </a:ext>
            </a:extLst>
          </p:cNvPr>
          <p:cNvSpPr txBox="1"/>
          <p:nvPr/>
        </p:nvSpPr>
        <p:spPr>
          <a:xfrm>
            <a:off x="690894" y="3299969"/>
            <a:ext cx="2255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Proof </a:t>
            </a:r>
            <a:r>
              <a:rPr lang="en-US" sz="2400" b="1" dirty="0" err="1"/>
              <a:t>cont</a:t>
            </a:r>
            <a:r>
              <a:rPr lang="en-US" sz="2400" b="1" dirty="0"/>
              <a:t>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86836-E660-1F01-E201-D2307C08EF4E}"/>
              </a:ext>
            </a:extLst>
          </p:cNvPr>
          <p:cNvSpPr txBox="1"/>
          <p:nvPr/>
        </p:nvSpPr>
        <p:spPr>
          <a:xfrm>
            <a:off x="690894" y="3854189"/>
            <a:ext cx="895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u="sng" dirty="0"/>
              <a:t>WTS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C6F7E1-C23C-1DFB-5A0D-296CDA1CF802}"/>
                  </a:ext>
                </a:extLst>
              </p:cNvPr>
              <p:cNvSpPr txBox="1"/>
              <p:nvPr/>
            </p:nvSpPr>
            <p:spPr>
              <a:xfrm>
                <a:off x="1444190" y="3530801"/>
                <a:ext cx="4792031" cy="1006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C6F7E1-C23C-1DFB-5A0D-296CDA1CF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190" y="3530801"/>
                <a:ext cx="4792031" cy="1006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C2156D-7135-BC7F-04F6-B562E4955EFC}"/>
              </a:ext>
            </a:extLst>
          </p:cNvPr>
          <p:cNvSpPr txBox="1"/>
          <p:nvPr/>
        </p:nvSpPr>
        <p:spPr>
          <a:xfrm>
            <a:off x="787401" y="4721371"/>
            <a:ext cx="152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Attempt 1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235A4C-7E60-C306-4F9D-4DA43C35EA42}"/>
                  </a:ext>
                </a:extLst>
              </p:cNvPr>
              <p:cNvSpPr txBox="1"/>
              <p:nvPr/>
            </p:nvSpPr>
            <p:spPr>
              <a:xfrm>
                <a:off x="207999" y="5133121"/>
                <a:ext cx="9594369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235A4C-7E60-C306-4F9D-4DA43C35E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9" y="5133121"/>
                <a:ext cx="9594369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560137F-93E9-416B-A88E-D41820BD8388}"/>
              </a:ext>
            </a:extLst>
          </p:cNvPr>
          <p:cNvSpPr/>
          <p:nvPr/>
        </p:nvSpPr>
        <p:spPr>
          <a:xfrm>
            <a:off x="9918192" y="4571422"/>
            <a:ext cx="1673352" cy="1019773"/>
          </a:xfrm>
          <a:prstGeom prst="wedgeEllipseCallout">
            <a:avLst>
              <a:gd name="adj1" fmla="val 75769"/>
              <a:gd name="adj2" fmla="val 3917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Q: Do you see the flaw?</a:t>
            </a:r>
          </a:p>
        </p:txBody>
      </p:sp>
    </p:spTree>
    <p:extLst>
      <p:ext uri="{BB962C8B-B14F-4D97-AF65-F5344CB8AC3E}">
        <p14:creationId xmlns:p14="http://schemas.microsoft.com/office/powerpoint/2010/main" val="36103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 Transformation Property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/>
              <p:nvPr/>
            </p:nvSpPr>
            <p:spPr>
              <a:xfrm>
                <a:off x="787401" y="1177038"/>
                <a:ext cx="9928224" cy="18158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 9.5:</a:t>
                </a:r>
                <a:r>
                  <a:rPr lang="en-US" sz="2400" dirty="0"/>
                  <a:t> (Linear Transformation Property)  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Let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1600" b="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 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8415B-8DA5-7380-BB84-F3554108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1" y="1177038"/>
                <a:ext cx="9928224" cy="1815882"/>
              </a:xfrm>
              <a:prstGeom prst="rect">
                <a:avLst/>
              </a:prstGeom>
              <a:blipFill>
                <a:blip r:embed="rId2"/>
                <a:stretch>
                  <a:fillRect l="-858" t="-2333" b="-6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EE1D6E2-F965-3986-5780-E090031F4A9C}"/>
              </a:ext>
            </a:extLst>
          </p:cNvPr>
          <p:cNvSpPr txBox="1"/>
          <p:nvPr/>
        </p:nvSpPr>
        <p:spPr>
          <a:xfrm>
            <a:off x="690894" y="3299969"/>
            <a:ext cx="1896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Proof </a:t>
            </a:r>
            <a:r>
              <a:rPr lang="en-US" sz="2400" b="1" dirty="0" err="1"/>
              <a:t>cont</a:t>
            </a:r>
            <a:r>
              <a:rPr lang="en-US" sz="2400" b="1" dirty="0"/>
              <a:t>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86836-E660-1F01-E201-D2307C08EF4E}"/>
              </a:ext>
            </a:extLst>
          </p:cNvPr>
          <p:cNvSpPr txBox="1"/>
          <p:nvPr/>
        </p:nvSpPr>
        <p:spPr>
          <a:xfrm>
            <a:off x="690894" y="3854189"/>
            <a:ext cx="895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u="sng" dirty="0"/>
              <a:t>WTS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C6F7E1-C23C-1DFB-5A0D-296CDA1CF802}"/>
                  </a:ext>
                </a:extLst>
              </p:cNvPr>
              <p:cNvSpPr txBox="1"/>
              <p:nvPr/>
            </p:nvSpPr>
            <p:spPr>
              <a:xfrm>
                <a:off x="1444190" y="3530801"/>
                <a:ext cx="4792031" cy="1006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C6F7E1-C23C-1DFB-5A0D-296CDA1CF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190" y="3530801"/>
                <a:ext cx="4792031" cy="1006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C2156D-7135-BC7F-04F6-B562E4955EFC}"/>
              </a:ext>
            </a:extLst>
          </p:cNvPr>
          <p:cNvSpPr txBox="1"/>
          <p:nvPr/>
        </p:nvSpPr>
        <p:spPr>
          <a:xfrm>
            <a:off x="787401" y="4721371"/>
            <a:ext cx="152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Attempt 1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235A4C-7E60-C306-4F9D-4DA43C35EA42}"/>
                  </a:ext>
                </a:extLst>
              </p:cNvPr>
              <p:cNvSpPr txBox="1"/>
              <p:nvPr/>
            </p:nvSpPr>
            <p:spPr>
              <a:xfrm>
                <a:off x="207999" y="5133121"/>
                <a:ext cx="9594369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235A4C-7E60-C306-4F9D-4DA43C35E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9" y="5133121"/>
                <a:ext cx="9594369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560137F-93E9-416B-A88E-D41820BD8388}"/>
              </a:ext>
            </a:extLst>
          </p:cNvPr>
          <p:cNvSpPr/>
          <p:nvPr/>
        </p:nvSpPr>
        <p:spPr>
          <a:xfrm>
            <a:off x="914299" y="6032053"/>
            <a:ext cx="1673352" cy="552558"/>
          </a:xfrm>
          <a:prstGeom prst="wedgeEllipseCallout">
            <a:avLst>
              <a:gd name="adj1" fmla="val -3427"/>
              <a:gd name="adj2" fmla="val -10188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FALSE!</a:t>
            </a:r>
          </a:p>
        </p:txBody>
      </p:sp>
    </p:spTree>
    <p:extLst>
      <p:ext uri="{BB962C8B-B14F-4D97-AF65-F5344CB8AC3E}">
        <p14:creationId xmlns:p14="http://schemas.microsoft.com/office/powerpoint/2010/main" val="318219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41129</TotalTime>
  <Words>2361</Words>
  <Application>Microsoft Office PowerPoint</Application>
  <PresentationFormat>Widescreen</PresentationFormat>
  <Paragraphs>386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Chapter 9 Normal Distribution</vt:lpstr>
      <vt:lpstr>Normal (a.k.a. Gaussian) distribution</vt:lpstr>
      <vt:lpstr>Bell shape of Normal distribution</vt:lpstr>
      <vt:lpstr>Mean and Variance of Normal distribution</vt:lpstr>
      <vt:lpstr>Variance of Normal distribution</vt:lpstr>
      <vt:lpstr>c.d.f. of Normal distribution</vt:lpstr>
      <vt:lpstr>Linear Transformation Property</vt:lpstr>
      <vt:lpstr>Linear Transformation Property</vt:lpstr>
      <vt:lpstr>Linear Transformation Property</vt:lpstr>
      <vt:lpstr>Linear Transformation Property</vt:lpstr>
      <vt:lpstr>Linear Transformation Property</vt:lpstr>
      <vt:lpstr>Linear Transformation Property</vt:lpstr>
      <vt:lpstr>Back to Φ(x)</vt:lpstr>
      <vt:lpstr>PowerPoint Presentation</vt:lpstr>
      <vt:lpstr>Deviation from mean</vt:lpstr>
      <vt:lpstr>But what if we don’t have a standard Normal?</vt:lpstr>
      <vt:lpstr>Example:  Gifted Folks</vt:lpstr>
      <vt:lpstr>Sum of two independent Normals</vt:lpstr>
      <vt:lpstr>Central Limit Theorem (CLT)</vt:lpstr>
      <vt:lpstr>Central Limit Theorem (CLT)</vt:lpstr>
      <vt:lpstr>Central Limit Theorem (CLT)</vt:lpstr>
      <vt:lpstr>Central Limit Theorem (CLT)</vt:lpstr>
      <vt:lpstr>Central Limit Theorem (CLT)</vt:lpstr>
      <vt:lpstr>Central Limit Theorem (CLT)</vt:lpstr>
      <vt:lpstr>CLT Example</vt:lpstr>
      <vt:lpstr>CLT Example</vt:lpstr>
      <vt:lpstr>CLT Example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134</cp:revision>
  <dcterms:created xsi:type="dcterms:W3CDTF">2023-01-16T03:17:26Z</dcterms:created>
  <dcterms:modified xsi:type="dcterms:W3CDTF">2024-05-24T00:37:37Z</dcterms:modified>
</cp:coreProperties>
</file>