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386" r:id="rId4"/>
    <p:sldId id="387" r:id="rId5"/>
    <p:sldId id="350" r:id="rId6"/>
    <p:sldId id="388" r:id="rId7"/>
    <p:sldId id="389" r:id="rId8"/>
    <p:sldId id="402" r:id="rId9"/>
    <p:sldId id="391" r:id="rId10"/>
    <p:sldId id="392" r:id="rId11"/>
    <p:sldId id="395" r:id="rId12"/>
    <p:sldId id="396" r:id="rId13"/>
    <p:sldId id="393" r:id="rId14"/>
    <p:sldId id="403" r:id="rId15"/>
    <p:sldId id="404" r:id="rId16"/>
    <p:sldId id="405" r:id="rId17"/>
    <p:sldId id="406" r:id="rId18"/>
    <p:sldId id="407" r:id="rId19"/>
    <p:sldId id="408" r:id="rId20"/>
    <p:sldId id="394" r:id="rId21"/>
    <p:sldId id="375" r:id="rId22"/>
    <p:sldId id="409" r:id="rId23"/>
    <p:sldId id="410" r:id="rId24"/>
    <p:sldId id="397" r:id="rId25"/>
    <p:sldId id="398" r:id="rId26"/>
    <p:sldId id="400" r:id="rId27"/>
    <p:sldId id="4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CC99FF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744" autoAdjust="0"/>
  </p:normalViewPr>
  <p:slideViewPr>
    <p:cSldViewPr snapToGrid="0">
      <p:cViewPr varScale="1">
        <p:scale>
          <a:sx n="60" d="100"/>
          <a:sy n="60" d="100"/>
        </p:scale>
        <p:origin x="408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https://www.gettyimages.co.uk/detail/illustration/dog-ate-my-homework-cartoon-pet-reading-royalty-free-illustration/165721801?phrase=homework</a:t>
            </a:r>
          </a:p>
          <a:p>
            <a:endParaRPr lang="en-US" dirty="0"/>
          </a:p>
          <a:p>
            <a:r>
              <a:rPr lang="en-US" dirty="0"/>
              <a:t>https://www.gettyimages.co.uk/detail/illustration/happy-children-playing-in-playground-royalty-free-illustration/1327359799?phrase=cute%20toddlers%20</a:t>
            </a:r>
          </a:p>
          <a:p>
            <a:endParaRPr lang="en-US" dirty="0"/>
          </a:p>
          <a:p>
            <a:r>
              <a:rPr lang="en-US" dirty="0"/>
              <a:t>https://www.gettyimages.co.uk/detail/illustration/server-illustration-royalty-free-illustration/1088374244?phrase=server%20white%20background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EC83-0613-4E82-A3FF-CE2699F2E914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5DC6-B516-498B-83A7-BC1B22F9F4AC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D805-507D-4833-984A-001EFAEA7F17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D23-9861-4789-B3C0-22988C0B09F1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467-9295-428A-AF22-1A5EE7E05685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B854-078E-43C9-B859-5D234FAB4639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E46B-1808-4F51-8B5B-77C094575429}" type="datetime1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8F0F-1EAE-467D-8697-50CCC922C244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71B3-EFF9-47FC-99CF-A7E89A4E8396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4CB-1E6E-48EB-80BB-74D0DA187AE5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6A15-C11B-442A-84B9-672E65C25A6D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A7B7-9190-4B3C-9F07-57CA395A9305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.jpeg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6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40.png"/><Relationship Id="rId15" Type="http://schemas.openxmlformats.org/officeDocument/2006/relationships/image" Target="../media/image61.png"/><Relationship Id="rId10" Type="http://schemas.openxmlformats.org/officeDocument/2006/relationships/image" Target="../media/image37.png"/><Relationship Id="rId9" Type="http://schemas.openxmlformats.org/officeDocument/2006/relationships/image" Target="../media/image60.png"/><Relationship Id="rId1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4.png"/><Relationship Id="rId7" Type="http://schemas.openxmlformats.org/officeDocument/2006/relationships/image" Target="../media/image6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4.png"/><Relationship Id="rId7" Type="http://schemas.openxmlformats.org/officeDocument/2006/relationships/image" Target="../media/image6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4.png"/><Relationship Id="rId7" Type="http://schemas.openxmlformats.org/officeDocument/2006/relationships/image" Target="../media/image7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2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6.png"/><Relationship Id="rId7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8.png"/><Relationship Id="rId5" Type="http://schemas.openxmlformats.org/officeDocument/2006/relationships/image" Target="../media/image78.png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6.png"/><Relationship Id="rId7" Type="http://schemas.openxmlformats.org/officeDocument/2006/relationships/image" Target="../media/image8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93.png"/><Relationship Id="rId5" Type="http://schemas.openxmlformats.org/officeDocument/2006/relationships/image" Target="../media/image78.png"/><Relationship Id="rId10" Type="http://schemas.openxmlformats.org/officeDocument/2006/relationships/image" Target="../media/image92.png"/><Relationship Id="rId4" Type="http://schemas.openxmlformats.org/officeDocument/2006/relationships/image" Target="../media/image84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75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0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4.png"/><Relationship Id="rId7" Type="http://schemas.openxmlformats.org/officeDocument/2006/relationships/image" Target="../media/image10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2.emf"/><Relationship Id="rId4" Type="http://schemas.openxmlformats.org/officeDocument/2006/relationships/image" Target="../media/image105.png"/><Relationship Id="rId9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107.jpe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1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2" Type="http://schemas.openxmlformats.org/officeDocument/2006/relationships/image" Target="../media/image7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Relationship Id="rId9" Type="http://schemas.openxmlformats.org/officeDocument/2006/relationships/image" Target="../media/image10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130.png"/><Relationship Id="rId7" Type="http://schemas.openxmlformats.org/officeDocument/2006/relationships/image" Target="../media/image77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0.png"/><Relationship Id="rId5" Type="http://schemas.openxmlformats.org/officeDocument/2006/relationships/image" Target="../media/image761.png"/><Relationship Id="rId10" Type="http://schemas.openxmlformats.org/officeDocument/2006/relationships/image" Target="../media/image107.jpeg"/><Relationship Id="rId4" Type="http://schemas.openxmlformats.org/officeDocument/2006/relationships/image" Target="../media/image740.png"/><Relationship Id="rId9" Type="http://schemas.openxmlformats.org/officeDocument/2006/relationships/image" Target="../media/image7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130.png"/><Relationship Id="rId7" Type="http://schemas.openxmlformats.org/officeDocument/2006/relationships/image" Target="../media/image84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10" Type="http://schemas.openxmlformats.org/officeDocument/2006/relationships/image" Target="../media/image87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45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8</a:t>
            </a:r>
            <a:br>
              <a:rPr lang="en-US" dirty="0"/>
            </a:br>
            <a:r>
              <a:rPr lang="en-US" dirty="0"/>
              <a:t>Continuous Random Variables:</a:t>
            </a:r>
            <a:br>
              <a:rPr lang="en-US" dirty="0"/>
            </a:br>
            <a:r>
              <a:rPr lang="en-US" dirty="0"/>
              <a:t>Joint distributions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4AA76AC-0EF0-0294-A6A3-037FDC02345E}"/>
              </a:ext>
            </a:extLst>
          </p:cNvPr>
          <p:cNvSpPr/>
          <p:nvPr/>
        </p:nvSpPr>
        <p:spPr>
          <a:xfrm>
            <a:off x="545757" y="3381694"/>
            <a:ext cx="9027901" cy="315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Which Exponential happens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670943" y="2590519"/>
                <a:ext cx="107953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the probability that server 1 crashes before server 2?  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3" y="2590519"/>
                <a:ext cx="10795331" cy="461665"/>
              </a:xfrm>
              <a:prstGeom prst="rect">
                <a:avLst/>
              </a:prstGeom>
              <a:blipFill>
                <a:blip r:embed="rId2"/>
                <a:stretch>
                  <a:fillRect l="-84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/>
              <p:nvPr/>
            </p:nvSpPr>
            <p:spPr>
              <a:xfrm>
                <a:off x="1412663" y="3514323"/>
                <a:ext cx="5341915" cy="932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63" y="3514323"/>
                <a:ext cx="5341915" cy="9323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E98C46-45B7-1C8B-D752-8747E32A2AED}"/>
              </a:ext>
            </a:extLst>
          </p:cNvPr>
          <p:cNvSpPr txBox="1"/>
          <p:nvPr/>
        </p:nvSpPr>
        <p:spPr>
          <a:xfrm>
            <a:off x="694857" y="3369819"/>
            <a:ext cx="59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/>
              <p:nvPr/>
            </p:nvSpPr>
            <p:spPr>
              <a:xfrm>
                <a:off x="670944" y="1159454"/>
                <a:ext cx="7133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The time until server 1 crashes is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4" y="1159454"/>
                <a:ext cx="7133353" cy="461665"/>
              </a:xfrm>
              <a:prstGeom prst="rect">
                <a:avLst/>
              </a:prstGeom>
              <a:blipFill>
                <a:blip r:embed="rId4"/>
                <a:stretch>
                  <a:fillRect l="-11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4D369B-5814-D7D3-941F-C4DD5C2C8A30}"/>
                  </a:ext>
                </a:extLst>
              </p:cNvPr>
              <p:cNvSpPr txBox="1"/>
              <p:nvPr/>
            </p:nvSpPr>
            <p:spPr>
              <a:xfrm>
                <a:off x="670943" y="1666715"/>
                <a:ext cx="7133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The time until server 2 crashes is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4D369B-5814-D7D3-941F-C4DD5C2C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3" y="1666715"/>
                <a:ext cx="7133353" cy="461665"/>
              </a:xfrm>
              <a:prstGeom prst="rect">
                <a:avLst/>
              </a:prstGeom>
              <a:blipFill>
                <a:blip r:embed="rId5"/>
                <a:stretch>
                  <a:fillRect l="-11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E0A7D-EBD4-4999-9F30-83961EDBFCF6}"/>
                  </a:ext>
                </a:extLst>
              </p:cNvPr>
              <p:cNvSpPr txBox="1"/>
              <p:nvPr/>
            </p:nvSpPr>
            <p:spPr>
              <a:xfrm>
                <a:off x="2879424" y="4489339"/>
                <a:ext cx="4314994" cy="932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E0A7D-EBD4-4999-9F30-83961EDBF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424" y="4489339"/>
                <a:ext cx="4314994" cy="9323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39D32B-F3FC-2011-B1FB-00358E24FC95}"/>
                  </a:ext>
                </a:extLst>
              </p:cNvPr>
              <p:cNvSpPr txBox="1"/>
              <p:nvPr/>
            </p:nvSpPr>
            <p:spPr>
              <a:xfrm>
                <a:off x="2879424" y="5507000"/>
                <a:ext cx="4314994" cy="932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39D32B-F3FC-2011-B1FB-00358E24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424" y="5507000"/>
                <a:ext cx="4314994" cy="932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4EF114-5D9C-FFF0-1D99-E4980778BB68}"/>
                  </a:ext>
                </a:extLst>
              </p:cNvPr>
              <p:cNvSpPr txBox="1"/>
              <p:nvPr/>
            </p:nvSpPr>
            <p:spPr>
              <a:xfrm>
                <a:off x="6754578" y="5497590"/>
                <a:ext cx="1850013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4EF114-5D9C-FFF0-1D99-E4980778B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578" y="5497590"/>
                <a:ext cx="1850013" cy="8484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6BDD7-C9FF-4E76-604D-6E52867BE8E8}"/>
              </a:ext>
            </a:extLst>
          </p:cNvPr>
          <p:cNvGrpSpPr/>
          <p:nvPr/>
        </p:nvGrpSpPr>
        <p:grpSpPr>
          <a:xfrm>
            <a:off x="9432576" y="5157954"/>
            <a:ext cx="2395869" cy="1331438"/>
            <a:chOff x="7228907" y="3870669"/>
            <a:chExt cx="4433776" cy="747623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64442E31-7CF4-495B-2794-E9DB5864C8BF}"/>
                </a:ext>
              </a:extLst>
            </p:cNvPr>
            <p:cNvSpPr/>
            <p:nvPr/>
          </p:nvSpPr>
          <p:spPr>
            <a:xfrm>
              <a:off x="7228907" y="3870669"/>
              <a:ext cx="4433776" cy="747623"/>
            </a:xfrm>
            <a:prstGeom prst="wedgeEllipseCallout">
              <a:avLst>
                <a:gd name="adj1" fmla="val 55186"/>
                <a:gd name="adj2" fmla="val 6477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EC40801-16A0-8111-A013-58175CF2C8A3}"/>
                    </a:ext>
                  </a:extLst>
                </p:cNvPr>
                <p:cNvSpPr txBox="1"/>
                <p:nvPr/>
              </p:nvSpPr>
              <p:spPr>
                <a:xfrm>
                  <a:off x="7718498" y="4028198"/>
                  <a:ext cx="39441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</a:rPr>
                    <a:t>What happens when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EC40801-16A0-8111-A013-58175CF2C8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8498" y="4028198"/>
                  <a:ext cx="394418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585" t="-5926" r="-860" b="-1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849BB1-1D77-C9CE-4A6E-F16F000CDC2E}"/>
              </a:ext>
            </a:extLst>
          </p:cNvPr>
          <p:cNvGrpSpPr/>
          <p:nvPr/>
        </p:nvGrpSpPr>
        <p:grpSpPr>
          <a:xfrm>
            <a:off x="7997866" y="851898"/>
            <a:ext cx="1850013" cy="1743122"/>
            <a:chOff x="7997866" y="851898"/>
            <a:chExt cx="1850013" cy="1743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AD42FB-D6C0-D186-9B75-7FFBDA23871A}"/>
                    </a:ext>
                  </a:extLst>
                </p:cNvPr>
                <p:cNvSpPr txBox="1"/>
                <p:nvPr/>
              </p:nvSpPr>
              <p:spPr>
                <a:xfrm>
                  <a:off x="7997866" y="2133355"/>
                  <a:ext cx="185001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AD42FB-D6C0-D186-9B75-7FFBDA2387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7866" y="2133355"/>
                  <a:ext cx="185001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 descr="A picture containing text, box, design">
              <a:extLst>
                <a:ext uri="{FF2B5EF4-FFF2-40B4-BE49-F238E27FC236}">
                  <a16:creationId xmlns:a16="http://schemas.microsoft.com/office/drawing/2014/main" id="{07FAB065-9E3D-7094-1797-A0CF46454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251" y="851898"/>
              <a:ext cx="1110325" cy="138319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4281EC-373E-F11D-DEF7-FCC9CBDC2B97}"/>
              </a:ext>
            </a:extLst>
          </p:cNvPr>
          <p:cNvGrpSpPr/>
          <p:nvPr/>
        </p:nvGrpSpPr>
        <p:grpSpPr>
          <a:xfrm>
            <a:off x="10188073" y="846038"/>
            <a:ext cx="1850013" cy="1763159"/>
            <a:chOff x="10188073" y="846038"/>
            <a:chExt cx="1850013" cy="1763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B8FEC0-2B7F-6DEB-2DE5-FAB85B28C6FA}"/>
                    </a:ext>
                  </a:extLst>
                </p:cNvPr>
                <p:cNvSpPr txBox="1"/>
                <p:nvPr/>
              </p:nvSpPr>
              <p:spPr>
                <a:xfrm>
                  <a:off x="10188073" y="2147532"/>
                  <a:ext cx="185001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B8FEC0-2B7F-6DEB-2DE5-FAB85B28C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8073" y="2147532"/>
                  <a:ext cx="185001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 descr="A picture containing text, box, design">
              <a:extLst>
                <a:ext uri="{FF2B5EF4-FFF2-40B4-BE49-F238E27FC236}">
                  <a16:creationId xmlns:a16="http://schemas.microsoft.com/office/drawing/2014/main" id="{8DD5F701-1689-E080-8542-FCFABE966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057" y="846038"/>
              <a:ext cx="1110325" cy="138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4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/>
      <p:bldP spid="7" grpId="0"/>
      <p:bldP spid="8" grpId="0"/>
      <p:bldP spid="10" grpId="0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</a:t>
            </a:r>
            <a:r>
              <a:rPr lang="en-US" sz="4800" dirty="0" err="1"/>
              <a:t>p.d.f.</a:t>
            </a:r>
            <a:r>
              <a:rPr lang="en-US" sz="4800" dirty="0"/>
              <a:t> and Bayes’ Law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2BE33C-2461-5BA0-F7CD-2C36FF534211}"/>
              </a:ext>
            </a:extLst>
          </p:cNvPr>
          <p:cNvGrpSpPr/>
          <p:nvPr/>
        </p:nvGrpSpPr>
        <p:grpSpPr>
          <a:xfrm>
            <a:off x="670945" y="1397762"/>
            <a:ext cx="11141827" cy="2031237"/>
            <a:chOff x="670945" y="1397762"/>
            <a:chExt cx="11141827" cy="20312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670945" y="1397762"/>
              <a:ext cx="11141827" cy="2031237"/>
              <a:chOff x="664567" y="3138210"/>
              <a:chExt cx="11129412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38210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29"/>
                    <a:ext cx="10624983" cy="11405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Given two continuous random variables, 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2400" dirty="0"/>
                      <a:t>  we define the </a:t>
                    </a:r>
                    <a:r>
                      <a:rPr lang="en-US" sz="2400" b="1" dirty="0"/>
                      <a:t>conditional</a:t>
                    </a:r>
                  </a:p>
                  <a:p>
                    <a:r>
                      <a:rPr lang="en-US" sz="2400" b="1" dirty="0" err="1"/>
                      <a:t>p.d.f.</a:t>
                    </a:r>
                    <a:r>
                      <a:rPr lang="en-US" sz="2400" dirty="0"/>
                      <a:t> of </a:t>
                    </a:r>
                    <a:r>
                      <a:rPr lang="en-US" sz="2400" dirty="0" err="1"/>
                      <a:t>r.v.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sz="2400" dirty="0"/>
                      <a:t> given event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sz="2400" dirty="0"/>
                      <a:t>  as:</a:t>
                    </a:r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29"/>
                    <a:ext cx="10624983" cy="114055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60" t="-5195" b="-25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/>
                <p:nvPr/>
              </p:nvSpPr>
              <p:spPr>
                <a:xfrm>
                  <a:off x="1860698" y="2458965"/>
                  <a:ext cx="8282763" cy="9592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698" y="2458965"/>
                  <a:ext cx="8282763" cy="9592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DF1D96-D0D4-2226-4271-D9FFF25B4B0D}"/>
              </a:ext>
            </a:extLst>
          </p:cNvPr>
          <p:cNvGrpSpPr/>
          <p:nvPr/>
        </p:nvGrpSpPr>
        <p:grpSpPr>
          <a:xfrm>
            <a:off x="1426978" y="3105502"/>
            <a:ext cx="2020186" cy="2680663"/>
            <a:chOff x="1426978" y="3105502"/>
            <a:chExt cx="2020186" cy="2680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61739A9-687A-69FB-26D6-2AA0E7F8058E}"/>
                    </a:ext>
                  </a:extLst>
                </p:cNvPr>
                <p:cNvSpPr txBox="1"/>
                <p:nvPr/>
              </p:nvSpPr>
              <p:spPr>
                <a:xfrm>
                  <a:off x="1426978" y="3754840"/>
                  <a:ext cx="2020186" cy="203132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/>
                    <a:t>This is the definition of the conditional </a:t>
                  </a:r>
                  <a:r>
                    <a:rPr lang="en-US" sz="1800" dirty="0" err="1"/>
                    <a:t>p.d.f.</a:t>
                  </a:r>
                  <a:r>
                    <a:rPr lang="en-US" dirty="0"/>
                    <a:t>, where we’re conditioning on a zero-probability event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1800" dirty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61739A9-687A-69FB-26D6-2AA0E7F80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978" y="3754840"/>
                  <a:ext cx="2020186" cy="2031325"/>
                </a:xfrm>
                <a:prstGeom prst="rect">
                  <a:avLst/>
                </a:prstGeom>
                <a:blipFill>
                  <a:blip r:embed="rId4"/>
                  <a:stretch>
                    <a:fillRect l="-2102" t="-1493" b="-35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342CF1-8625-06CD-00AC-A3B965FD2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0161" y="3105502"/>
              <a:ext cx="965792" cy="649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5F90CE-1D5A-E4F1-FCA6-1381C3703735}"/>
              </a:ext>
            </a:extLst>
          </p:cNvPr>
          <p:cNvGrpSpPr/>
          <p:nvPr/>
        </p:nvGrpSpPr>
        <p:grpSpPr>
          <a:xfrm>
            <a:off x="4125433" y="3127813"/>
            <a:ext cx="2658139" cy="2381353"/>
            <a:chOff x="4125433" y="3127813"/>
            <a:chExt cx="2658139" cy="2381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7E1538E-5BE3-D9B8-8B20-E4C7C8F4ED76}"/>
                    </a:ext>
                  </a:extLst>
                </p:cNvPr>
                <p:cNvSpPr txBox="1"/>
                <p:nvPr/>
              </p:nvSpPr>
              <p:spPr>
                <a:xfrm>
                  <a:off x="4125433" y="3754840"/>
                  <a:ext cx="2658139" cy="175432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/>
                    <a:t>Here we’ve used the same definition but this time applied it to conditioning on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dirty="0" smtClean="0"/>
                        <m:t>resulting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in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a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Bayes</m:t>
                      </m:r>
                      <m:r>
                        <m:rPr>
                          <m:nor/>
                        </m:rPr>
                        <a:rPr lang="en-US" b="0" i="0" dirty="0" smtClean="0"/>
                        <m:t>′ </m:t>
                      </m:r>
                      <m:r>
                        <m:rPr>
                          <m:nor/>
                        </m:rPr>
                        <a:rPr lang="en-US" b="0" i="0" dirty="0" smtClean="0"/>
                        <m:t>Law</m:t>
                      </m:r>
                    </m:oMath>
                  </a14:m>
                  <a:r>
                    <a:rPr lang="en-US" dirty="0"/>
                    <a:t> for two continuous </a:t>
                  </a:r>
                  <a:r>
                    <a:rPr lang="en-US" dirty="0" err="1"/>
                    <a:t>r.v.s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7E1538E-5BE3-D9B8-8B20-E4C7C8F4E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433" y="3754840"/>
                  <a:ext cx="2658139" cy="1754326"/>
                </a:xfrm>
                <a:prstGeom prst="rect">
                  <a:avLst/>
                </a:prstGeom>
                <a:blipFill>
                  <a:blip r:embed="rId5"/>
                  <a:stretch>
                    <a:fillRect l="-1826" t="-1724" r="-2740" b="-41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94B0687-6262-1CB2-8157-C408D9D320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5526" y="3127813"/>
              <a:ext cx="311002" cy="6399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37B2C9-5DCF-4392-67E4-4D74B6E66B07}"/>
              </a:ext>
            </a:extLst>
          </p:cNvPr>
          <p:cNvGrpSpPr/>
          <p:nvPr/>
        </p:nvGrpSpPr>
        <p:grpSpPr>
          <a:xfrm>
            <a:off x="7156101" y="3105502"/>
            <a:ext cx="2020186" cy="1572668"/>
            <a:chOff x="7156101" y="3105502"/>
            <a:chExt cx="2020186" cy="1572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D325841-CD02-6324-1951-7409B4DF5054}"/>
                    </a:ext>
                  </a:extLst>
                </p:cNvPr>
                <p:cNvSpPr txBox="1"/>
                <p:nvPr/>
              </p:nvSpPr>
              <p:spPr>
                <a:xfrm>
                  <a:off x="7156101" y="3754840"/>
                  <a:ext cx="2020186" cy="92333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/>
                    <a:t>Here we’ve simply expanded out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D325841-CD02-6324-1951-7409B4DF5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101" y="3754840"/>
                  <a:ext cx="2020186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2402" t="-3268" b="-39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5F896B-51BE-9A8B-6632-33F063AD12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39493" y="3105502"/>
              <a:ext cx="521882" cy="6810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BF27C-CF0E-4911-8B50-376FBCE852DA}"/>
                  </a:ext>
                </a:extLst>
              </p:cNvPr>
              <p:cNvSpPr txBox="1"/>
              <p:nvPr/>
            </p:nvSpPr>
            <p:spPr>
              <a:xfrm>
                <a:off x="620779" y="5882365"/>
                <a:ext cx="10950441" cy="560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Observe that the conditional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is still a proper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BF27C-CF0E-4911-8B50-376FBCE85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9" y="5882365"/>
                <a:ext cx="10950441" cy="560346"/>
              </a:xfrm>
              <a:prstGeom prst="rect">
                <a:avLst/>
              </a:prstGeom>
              <a:blipFill>
                <a:blip r:embed="rId7"/>
                <a:stretch>
                  <a:fillRect l="-89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2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Law of Total Probability Generalized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394EA1-9E6A-E7B8-161D-34BD38CD4BC2}"/>
              </a:ext>
            </a:extLst>
          </p:cNvPr>
          <p:cNvGrpSpPr/>
          <p:nvPr/>
        </p:nvGrpSpPr>
        <p:grpSpPr>
          <a:xfrm>
            <a:off x="216402" y="1516773"/>
            <a:ext cx="11141820" cy="1846465"/>
            <a:chOff x="216402" y="1516773"/>
            <a:chExt cx="11141820" cy="18464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216402" y="1516773"/>
              <a:ext cx="11141820" cy="1837399"/>
              <a:chOff x="664567" y="3138210"/>
              <a:chExt cx="11129412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38210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29"/>
                    <a:ext cx="9277456" cy="10123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Theorem:</a:t>
                    </a:r>
                    <a:r>
                      <a:rPr lang="en-US" sz="2400" dirty="0"/>
                      <a:t>  Let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be an event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be a continuous </a:t>
                    </a:r>
                    <a:r>
                      <a:rPr lang="en-US" sz="2400" dirty="0" err="1"/>
                      <a:t>r.v.</a:t>
                    </a:r>
                    <a:r>
                      <a:rPr lang="en-US" sz="2400" dirty="0"/>
                      <a:t>   </a:t>
                    </a:r>
                  </a:p>
                  <a:p>
                    <a:r>
                      <a:rPr lang="en-US" sz="2400" dirty="0"/>
                      <a:t>Then we can compute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r>
                      <a:rPr lang="en-US" sz="2400" dirty="0"/>
                      <a:t> by conditioning on the value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r>
                      <a:rPr lang="en-US" sz="2400" dirty="0"/>
                      <a:t> as follows:</a:t>
                    </a:r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29"/>
                    <a:ext cx="9277456" cy="101236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984" t="-6504" b="-28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/>
                <p:nvPr/>
              </p:nvSpPr>
              <p:spPr>
                <a:xfrm>
                  <a:off x="1435056" y="2474084"/>
                  <a:ext cx="8282763" cy="88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056" y="2474084"/>
                  <a:ext cx="8282763" cy="889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B10D15-3CF3-FD45-4081-628F4C6459EB}"/>
              </a:ext>
            </a:extLst>
          </p:cNvPr>
          <p:cNvSpPr txBox="1"/>
          <p:nvPr/>
        </p:nvSpPr>
        <p:spPr>
          <a:xfrm>
            <a:off x="216402" y="991717"/>
            <a:ext cx="688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Recall the Law of Total Probability, repeated below: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108491-2CF6-1384-707C-F5F0458F98E6}"/>
                  </a:ext>
                </a:extLst>
              </p:cNvPr>
              <p:cNvSpPr txBox="1"/>
              <p:nvPr/>
            </p:nvSpPr>
            <p:spPr>
              <a:xfrm>
                <a:off x="120713" y="3545662"/>
                <a:ext cx="1154619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Using the definition for the conditional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from the prior slide, we can similarly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by conditioning on the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108491-2CF6-1384-707C-F5F0458F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3" y="3545662"/>
                <a:ext cx="11546197" cy="830997"/>
              </a:xfrm>
              <a:prstGeom prst="rect">
                <a:avLst/>
              </a:prstGeom>
              <a:blipFill>
                <a:blip r:embed="rId4"/>
                <a:stretch>
                  <a:fillRect l="-84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A4598E7-1587-69C9-FAD7-D459820380B1}"/>
              </a:ext>
            </a:extLst>
          </p:cNvPr>
          <p:cNvGrpSpPr/>
          <p:nvPr/>
        </p:nvGrpSpPr>
        <p:grpSpPr>
          <a:xfrm>
            <a:off x="211980" y="4580939"/>
            <a:ext cx="11141820" cy="1838715"/>
            <a:chOff x="211980" y="4580939"/>
            <a:chExt cx="11141820" cy="18387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676634-F1BF-3ABB-C255-0DBDFE6FA4A4}"/>
                </a:ext>
              </a:extLst>
            </p:cNvPr>
            <p:cNvGrpSpPr/>
            <p:nvPr/>
          </p:nvGrpSpPr>
          <p:grpSpPr>
            <a:xfrm>
              <a:off x="211980" y="4580939"/>
              <a:ext cx="11141820" cy="1837399"/>
              <a:chOff x="664567" y="3138210"/>
              <a:chExt cx="11129412" cy="2474552"/>
            </a:xfrm>
          </p:grpSpPr>
          <p:sp>
            <p:nvSpPr>
              <p:cNvPr id="14" name="Title 2">
                <a:extLst>
                  <a:ext uri="{FF2B5EF4-FFF2-40B4-BE49-F238E27FC236}">
                    <a16:creationId xmlns:a16="http://schemas.microsoft.com/office/drawing/2014/main" id="{0D90DD73-8DF0-10ED-5099-DE2DB4DFCA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38210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86287CA-E39C-EFC0-A189-CC76D2FF70EC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29"/>
                    <a:ext cx="11036362" cy="11191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Theorem:</a:t>
                    </a:r>
                    <a:r>
                      <a:rPr lang="en-US" sz="2400" dirty="0"/>
                      <a:t>  Let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be continuous random variables.   Then, from the definition of   </a:t>
                    </a:r>
                  </a:p>
                  <a:p>
                    <a:r>
                      <a:rPr lang="en-US" sz="2400" dirty="0"/>
                      <a:t>the conditional </a:t>
                    </a:r>
                    <a:r>
                      <a:rPr lang="en-US" sz="2400" dirty="0" err="1"/>
                      <a:t>p.d.f.</a:t>
                    </a:r>
                    <a:r>
                      <a:rPr lang="en-US" sz="2400" dirty="0"/>
                      <a:t>, we have:</a:t>
                    </a:r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86287CA-E39C-EFC0-A189-CC76D2FF70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29"/>
                    <a:ext cx="11036362" cy="11191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83" t="-5882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659004D-EFE2-EA70-5FFF-C9E36C7F7B69}"/>
                    </a:ext>
                  </a:extLst>
                </p:cNvPr>
                <p:cNvSpPr txBox="1"/>
                <p:nvPr/>
              </p:nvSpPr>
              <p:spPr>
                <a:xfrm>
                  <a:off x="1225801" y="5528961"/>
                  <a:ext cx="8282763" cy="8906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659004D-EFE2-EA70-5FFF-C9E36C7F7B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5801" y="5528961"/>
                  <a:ext cx="8282763" cy="8906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84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DE3653B-0FD0-5C71-612B-C2141B79C3F5}"/>
              </a:ext>
            </a:extLst>
          </p:cNvPr>
          <p:cNvSpPr/>
          <p:nvPr/>
        </p:nvSpPr>
        <p:spPr>
          <a:xfrm>
            <a:off x="631147" y="2967047"/>
            <a:ext cx="7568466" cy="36498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Which Exponential happens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/>
              <p:nvPr/>
            </p:nvSpPr>
            <p:spPr>
              <a:xfrm>
                <a:off x="995497" y="2935953"/>
                <a:ext cx="7317937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97" y="2935953"/>
                <a:ext cx="7317937" cy="8914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E98C46-45B7-1C8B-D752-8747E32A2AED}"/>
              </a:ext>
            </a:extLst>
          </p:cNvPr>
          <p:cNvSpPr txBox="1"/>
          <p:nvPr/>
        </p:nvSpPr>
        <p:spPr>
          <a:xfrm>
            <a:off x="698333" y="3068270"/>
            <a:ext cx="59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4EF114-5D9C-FFF0-1D99-E4980778BB68}"/>
                  </a:ext>
                </a:extLst>
              </p:cNvPr>
              <p:cNvSpPr txBox="1"/>
              <p:nvPr/>
            </p:nvSpPr>
            <p:spPr>
              <a:xfrm>
                <a:off x="5684880" y="5720012"/>
                <a:ext cx="1850013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4EF114-5D9C-FFF0-1D99-E4980778B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880" y="5720012"/>
                <a:ext cx="1850013" cy="848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6BDD7-C9FF-4E76-604D-6E52867BE8E8}"/>
              </a:ext>
            </a:extLst>
          </p:cNvPr>
          <p:cNvGrpSpPr/>
          <p:nvPr/>
        </p:nvGrpSpPr>
        <p:grpSpPr>
          <a:xfrm>
            <a:off x="8912002" y="5157953"/>
            <a:ext cx="2916443" cy="1480871"/>
            <a:chOff x="7228907" y="3870669"/>
            <a:chExt cx="4433776" cy="831532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64442E31-7CF4-495B-2794-E9DB5864C8BF}"/>
                </a:ext>
              </a:extLst>
            </p:cNvPr>
            <p:cNvSpPr/>
            <p:nvPr/>
          </p:nvSpPr>
          <p:spPr>
            <a:xfrm>
              <a:off x="7228907" y="3870669"/>
              <a:ext cx="4433776" cy="747623"/>
            </a:xfrm>
            <a:prstGeom prst="wedgeEllipseCallout">
              <a:avLst>
                <a:gd name="adj1" fmla="val 55186"/>
                <a:gd name="adj2" fmla="val 6477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C40801-16A0-8111-A013-58175CF2C8A3}"/>
                </a:ext>
              </a:extLst>
            </p:cNvPr>
            <p:cNvSpPr txBox="1"/>
            <p:nvPr/>
          </p:nvSpPr>
          <p:spPr>
            <a:xfrm>
              <a:off x="7718498" y="4028198"/>
              <a:ext cx="3944185" cy="674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Where did we use independence?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854F1A-B533-A216-50C3-E2C1CC0DBAFB}"/>
                  </a:ext>
                </a:extLst>
              </p:cNvPr>
              <p:cNvSpPr txBox="1"/>
              <p:nvPr/>
            </p:nvSpPr>
            <p:spPr>
              <a:xfrm>
                <a:off x="1669311" y="3876585"/>
                <a:ext cx="7317937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854F1A-B533-A216-50C3-E2C1CC0DB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11" y="3876585"/>
                <a:ext cx="7317937" cy="891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62BD07-9BD1-D3D9-41DC-D1365ECD8C11}"/>
                  </a:ext>
                </a:extLst>
              </p:cNvPr>
              <p:cNvSpPr txBox="1"/>
              <p:nvPr/>
            </p:nvSpPr>
            <p:spPr>
              <a:xfrm>
                <a:off x="1150026" y="4807084"/>
                <a:ext cx="7317937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62BD07-9BD1-D3D9-41DC-D1365ECD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26" y="4807084"/>
                <a:ext cx="7317937" cy="891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27918-A8A9-E894-6D2A-A8EB9344C5C6}"/>
                  </a:ext>
                </a:extLst>
              </p:cNvPr>
              <p:cNvSpPr txBox="1"/>
              <p:nvPr/>
            </p:nvSpPr>
            <p:spPr>
              <a:xfrm>
                <a:off x="2877810" y="5698499"/>
                <a:ext cx="3304735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27918-A8A9-E894-6D2A-A8EB9344C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10" y="5698499"/>
                <a:ext cx="3304735" cy="8914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/>
              <p:nvPr/>
            </p:nvSpPr>
            <p:spPr>
              <a:xfrm>
                <a:off x="126524" y="2310902"/>
                <a:ext cx="107953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the probability that server 1 crashes before server 2?  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4" y="2310902"/>
                <a:ext cx="10795331" cy="461665"/>
              </a:xfrm>
              <a:prstGeom prst="rect">
                <a:avLst/>
              </a:prstGeom>
              <a:blipFill>
                <a:blip r:embed="rId10"/>
                <a:stretch>
                  <a:fillRect l="-90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/>
              <p:nvPr/>
            </p:nvSpPr>
            <p:spPr>
              <a:xfrm>
                <a:off x="221825" y="928621"/>
                <a:ext cx="7133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The time until server 1 crashes is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5" y="928621"/>
                <a:ext cx="7133353" cy="461665"/>
              </a:xfrm>
              <a:prstGeom prst="rect">
                <a:avLst/>
              </a:prstGeom>
              <a:blipFill>
                <a:blip r:embed="rId11"/>
                <a:stretch>
                  <a:fillRect l="-111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CECCB1-EC1B-0350-707D-AAC7661198DB}"/>
                  </a:ext>
                </a:extLst>
              </p:cNvPr>
              <p:cNvSpPr txBox="1"/>
              <p:nvPr/>
            </p:nvSpPr>
            <p:spPr>
              <a:xfrm>
                <a:off x="221825" y="1421380"/>
                <a:ext cx="7133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The time until server 2 crashes is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CECCB1-EC1B-0350-707D-AAC766119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5" y="1421380"/>
                <a:ext cx="7133353" cy="461665"/>
              </a:xfrm>
              <a:prstGeom prst="rect">
                <a:avLst/>
              </a:prstGeom>
              <a:blipFill>
                <a:blip r:embed="rId12"/>
                <a:stretch>
                  <a:fillRect l="-111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1DF414E-AF5B-FAB8-EE14-63D5D09D3FD4}"/>
              </a:ext>
            </a:extLst>
          </p:cNvPr>
          <p:cNvGrpSpPr/>
          <p:nvPr/>
        </p:nvGrpSpPr>
        <p:grpSpPr>
          <a:xfrm>
            <a:off x="7997866" y="851898"/>
            <a:ext cx="1922151" cy="1316308"/>
            <a:chOff x="7997866" y="851898"/>
            <a:chExt cx="1850013" cy="1743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E192FB2-A755-2026-531D-EBBBA170EE4C}"/>
                    </a:ext>
                  </a:extLst>
                </p:cNvPr>
                <p:cNvSpPr txBox="1"/>
                <p:nvPr/>
              </p:nvSpPr>
              <p:spPr>
                <a:xfrm>
                  <a:off x="7997866" y="2133355"/>
                  <a:ext cx="185001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E192FB2-A755-2026-531D-EBBBA170E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7866" y="2133355"/>
                  <a:ext cx="185001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5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 descr="A picture containing text, box, design">
              <a:extLst>
                <a:ext uri="{FF2B5EF4-FFF2-40B4-BE49-F238E27FC236}">
                  <a16:creationId xmlns:a16="http://schemas.microsoft.com/office/drawing/2014/main" id="{1096BFE7-7C88-AFE9-805F-10D680E77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251" y="851898"/>
              <a:ext cx="1110325" cy="138319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8BE2C5-20CA-AD44-CA30-AF0B8231EDA2}"/>
              </a:ext>
            </a:extLst>
          </p:cNvPr>
          <p:cNvGrpSpPr/>
          <p:nvPr/>
        </p:nvGrpSpPr>
        <p:grpSpPr>
          <a:xfrm>
            <a:off x="10188073" y="846038"/>
            <a:ext cx="1922151" cy="1331439"/>
            <a:chOff x="10188073" y="846038"/>
            <a:chExt cx="1850013" cy="1763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3CB6589-B87E-CD0E-2DC9-6A741B217C1E}"/>
                    </a:ext>
                  </a:extLst>
                </p:cNvPr>
                <p:cNvSpPr txBox="1"/>
                <p:nvPr/>
              </p:nvSpPr>
              <p:spPr>
                <a:xfrm>
                  <a:off x="10188073" y="2147532"/>
                  <a:ext cx="185001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3CB6589-B87E-CD0E-2DC9-6A741B217C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8073" y="2147532"/>
                  <a:ext cx="185001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56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 descr="A picture containing text, box, design">
              <a:extLst>
                <a:ext uri="{FF2B5EF4-FFF2-40B4-BE49-F238E27FC236}">
                  <a16:creationId xmlns:a16="http://schemas.microsoft.com/office/drawing/2014/main" id="{89F6CCD1-9AEB-FAA6-215E-5D3D25F94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057" y="846038"/>
              <a:ext cx="1110325" cy="138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8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16" grpId="0"/>
      <p:bldP spid="2" grpId="0"/>
      <p:bldP spid="6" grpId="0"/>
      <p:bldP spid="1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From Midterm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/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All your answers should be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or prior results.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blipFill>
                <a:blip r:embed="rId2"/>
                <a:stretch>
                  <a:fillRect l="-1170" t="-8974" r="-21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/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Random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are NOT independent.   Their joint density is: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where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blipFill>
                <a:blip r:embed="rId3"/>
                <a:stretch>
                  <a:fillRect l="-912" t="-444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63755EE-9662-C130-B654-8B0B5EA58125}"/>
              </a:ext>
            </a:extLst>
          </p:cNvPr>
          <p:cNvGrpSpPr/>
          <p:nvPr/>
        </p:nvGrpSpPr>
        <p:grpSpPr>
          <a:xfrm>
            <a:off x="221825" y="2854492"/>
            <a:ext cx="5846392" cy="541376"/>
            <a:chOff x="398744" y="3574852"/>
            <a:chExt cx="4332050" cy="5413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C423D4-AD97-6519-441D-F4FE0EA7C4BD}"/>
                </a:ext>
              </a:extLst>
            </p:cNvPr>
            <p:cNvSpPr/>
            <p:nvPr/>
          </p:nvSpPr>
          <p:spPr>
            <a:xfrm>
              <a:off x="398744" y="3577960"/>
              <a:ext cx="3517940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2ECB821-ACE4-8990-F798-EF3E68D43AB2}"/>
                    </a:ext>
                  </a:extLst>
                </p:cNvPr>
                <p:cNvSpPr txBox="1"/>
                <p:nvPr/>
              </p:nvSpPr>
              <p:spPr>
                <a:xfrm>
                  <a:off x="474897" y="3574852"/>
                  <a:ext cx="4255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a. Write an expression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2ECB821-ACE4-8990-F798-EF3E68D43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97" y="3574852"/>
                  <a:ext cx="425589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9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D835E7-1C6C-6C5C-7BA2-20EAEF0727B6}"/>
              </a:ext>
            </a:extLst>
          </p:cNvPr>
          <p:cNvGrpSpPr/>
          <p:nvPr/>
        </p:nvGrpSpPr>
        <p:grpSpPr>
          <a:xfrm>
            <a:off x="221825" y="3657805"/>
            <a:ext cx="5846392" cy="541376"/>
            <a:chOff x="398744" y="3574852"/>
            <a:chExt cx="4332050" cy="54137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864041-0DF5-D448-EE03-6D5B94B0A212}"/>
                </a:ext>
              </a:extLst>
            </p:cNvPr>
            <p:cNvSpPr/>
            <p:nvPr/>
          </p:nvSpPr>
          <p:spPr>
            <a:xfrm>
              <a:off x="398744" y="3577960"/>
              <a:ext cx="3517940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4757C1F-4F54-CDDB-C4A5-0CC81173719B}"/>
                    </a:ext>
                  </a:extLst>
                </p:cNvPr>
                <p:cNvSpPr txBox="1"/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b. Write an expression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=5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4757C1F-4F54-CDDB-C4A5-0CC811737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blipFill>
                  <a:blip r:embed="rId5"/>
                  <a:stretch>
                    <a:fillRect l="-1592" t="-8642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518D24-3C61-CE7B-005B-43A920A3E4B8}"/>
              </a:ext>
            </a:extLst>
          </p:cNvPr>
          <p:cNvGrpSpPr/>
          <p:nvPr/>
        </p:nvGrpSpPr>
        <p:grpSpPr>
          <a:xfrm>
            <a:off x="221825" y="4460632"/>
            <a:ext cx="6832949" cy="538268"/>
            <a:chOff x="249606" y="4646051"/>
            <a:chExt cx="6832949" cy="53826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D4776D-1434-E201-7C6C-688C27A922E5}"/>
                </a:ext>
              </a:extLst>
            </p:cNvPr>
            <p:cNvSpPr/>
            <p:nvPr/>
          </p:nvSpPr>
          <p:spPr>
            <a:xfrm>
              <a:off x="249606" y="4646051"/>
              <a:ext cx="6415092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C8C6BD-9BC1-B505-8B8A-98E8656712D0}"/>
                    </a:ext>
                  </a:extLst>
                </p:cNvPr>
                <p:cNvSpPr txBox="1"/>
                <p:nvPr/>
              </p:nvSpPr>
              <p:spPr>
                <a:xfrm>
                  <a:off x="363554" y="4682171"/>
                  <a:ext cx="67190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c. Write an expression for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&lt;10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=5}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C8C6BD-9BC1-B505-8B8A-98E8656712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54" y="4682171"/>
                  <a:ext cx="671900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361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0D1461-DD64-451E-B252-A763E35E0918}"/>
              </a:ext>
            </a:extLst>
          </p:cNvPr>
          <p:cNvGrpSpPr/>
          <p:nvPr/>
        </p:nvGrpSpPr>
        <p:grpSpPr>
          <a:xfrm>
            <a:off x="221825" y="5297095"/>
            <a:ext cx="5846392" cy="541376"/>
            <a:chOff x="398744" y="3574852"/>
            <a:chExt cx="4332050" cy="54137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CF9E59-5EC2-E3A2-FC90-11D556D9F9E7}"/>
                </a:ext>
              </a:extLst>
            </p:cNvPr>
            <p:cNvSpPr/>
            <p:nvPr/>
          </p:nvSpPr>
          <p:spPr>
            <a:xfrm>
              <a:off x="398744" y="3577960"/>
              <a:ext cx="3517940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A880F2C-4C55-996F-865A-964A157AB5C4}"/>
                    </a:ext>
                  </a:extLst>
                </p:cNvPr>
                <p:cNvSpPr txBox="1"/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d. Write an expression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&lt;6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A880F2C-4C55-996F-865A-964A157AB5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blipFill>
                  <a:blip r:embed="rId7"/>
                  <a:stretch>
                    <a:fillRect l="-1592" t="-8642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348637-84A3-1FF8-AF36-15C0B198CA3E}"/>
              </a:ext>
            </a:extLst>
          </p:cNvPr>
          <p:cNvGrpSpPr/>
          <p:nvPr/>
        </p:nvGrpSpPr>
        <p:grpSpPr>
          <a:xfrm>
            <a:off x="221825" y="6095752"/>
            <a:ext cx="5846392" cy="541376"/>
            <a:chOff x="398744" y="3574852"/>
            <a:chExt cx="4332050" cy="54137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3892A2-2531-E5D4-74E3-16550FDF78C9}"/>
                </a:ext>
              </a:extLst>
            </p:cNvPr>
            <p:cNvSpPr/>
            <p:nvPr/>
          </p:nvSpPr>
          <p:spPr>
            <a:xfrm>
              <a:off x="398744" y="3577960"/>
              <a:ext cx="3517940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DBBF8BE-1ECA-2805-558F-D1E37D236E4E}"/>
                    </a:ext>
                  </a:extLst>
                </p:cNvPr>
                <p:cNvSpPr txBox="1"/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e. Write an expression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&lt;6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DBBF8BE-1ECA-2805-558F-D1E37D236E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blipFill>
                  <a:blip r:embed="rId8"/>
                  <a:stretch>
                    <a:fillRect l="-1592" t="-8642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605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From Midterm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/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All your answers should be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or prior results.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blipFill>
                <a:blip r:embed="rId2"/>
                <a:stretch>
                  <a:fillRect l="-1170" t="-8974" r="-21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/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Random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are NOT independent.   Their joint density is: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where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blipFill>
                <a:blip r:embed="rId3"/>
                <a:stretch>
                  <a:fillRect l="-912" t="-444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63755EE-9662-C130-B654-8B0B5EA58125}"/>
              </a:ext>
            </a:extLst>
          </p:cNvPr>
          <p:cNvGrpSpPr/>
          <p:nvPr/>
        </p:nvGrpSpPr>
        <p:grpSpPr>
          <a:xfrm>
            <a:off x="221825" y="2854492"/>
            <a:ext cx="5846392" cy="541376"/>
            <a:chOff x="398744" y="3574852"/>
            <a:chExt cx="4332050" cy="5413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C423D4-AD97-6519-441D-F4FE0EA7C4BD}"/>
                </a:ext>
              </a:extLst>
            </p:cNvPr>
            <p:cNvSpPr/>
            <p:nvPr/>
          </p:nvSpPr>
          <p:spPr>
            <a:xfrm>
              <a:off x="398744" y="3577960"/>
              <a:ext cx="3517940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2ECB821-ACE4-8990-F798-EF3E68D43AB2}"/>
                    </a:ext>
                  </a:extLst>
                </p:cNvPr>
                <p:cNvSpPr txBox="1"/>
                <p:nvPr/>
              </p:nvSpPr>
              <p:spPr>
                <a:xfrm>
                  <a:off x="474897" y="3574852"/>
                  <a:ext cx="4255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a. Write an expression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2ECB821-ACE4-8990-F798-EF3E68D43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97" y="3574852"/>
                  <a:ext cx="425589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9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/>
              <p:nvPr/>
            </p:nvSpPr>
            <p:spPr>
              <a:xfrm>
                <a:off x="752253" y="4004041"/>
                <a:ext cx="3668073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53" y="4004041"/>
                <a:ext cx="3668073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4035F5A-466E-37BB-7DE6-36A52828EE43}"/>
              </a:ext>
            </a:extLst>
          </p:cNvPr>
          <p:cNvGrpSpPr/>
          <p:nvPr/>
        </p:nvGrpSpPr>
        <p:grpSpPr>
          <a:xfrm>
            <a:off x="7876259" y="2940871"/>
            <a:ext cx="3696394" cy="3031309"/>
            <a:chOff x="7876259" y="2940871"/>
            <a:chExt cx="3696394" cy="303130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4E600AE-DD68-8C6A-5477-3904922A0D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2300" y="5710570"/>
              <a:ext cx="2667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13681-3A6C-62B9-5E80-A2D70ED98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300" y="3464092"/>
              <a:ext cx="0" cy="22464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/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/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6A01EB-8FCB-6E84-F255-78EABC39DD6E}"/>
              </a:ext>
            </a:extLst>
          </p:cNvPr>
          <p:cNvGrpSpPr/>
          <p:nvPr/>
        </p:nvGrpSpPr>
        <p:grpSpPr>
          <a:xfrm>
            <a:off x="8253970" y="3640000"/>
            <a:ext cx="2469510" cy="2041085"/>
            <a:chOff x="9211230" y="1878419"/>
            <a:chExt cx="2469510" cy="20410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EBD51C7-07B8-92CA-1619-1F6515DE69A0}"/>
                </a:ext>
              </a:extLst>
            </p:cNvPr>
            <p:cNvSpPr/>
            <p:nvPr/>
          </p:nvSpPr>
          <p:spPr>
            <a:xfrm>
              <a:off x="9211230" y="1878419"/>
              <a:ext cx="2469510" cy="20410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921BFA-39FE-ECCE-D502-102DEB201D79}"/>
                </a:ext>
              </a:extLst>
            </p:cNvPr>
            <p:cNvSpPr txBox="1"/>
            <p:nvPr/>
          </p:nvSpPr>
          <p:spPr>
            <a:xfrm>
              <a:off x="9601815" y="1944567"/>
              <a:ext cx="1552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World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75B3047-1EA4-E2EB-54E7-636F40CE0639}"/>
              </a:ext>
            </a:extLst>
          </p:cNvPr>
          <p:cNvGrpSpPr/>
          <p:nvPr/>
        </p:nvGrpSpPr>
        <p:grpSpPr>
          <a:xfrm>
            <a:off x="7417165" y="4724126"/>
            <a:ext cx="3273554" cy="704348"/>
            <a:chOff x="7458506" y="4370605"/>
            <a:chExt cx="3273554" cy="7043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20FEB6-3E8E-799E-9F0F-FC98EC2F9C28}"/>
                </a:ext>
              </a:extLst>
            </p:cNvPr>
            <p:cNvCxnSpPr>
              <a:cxnSpLocks/>
            </p:cNvCxnSpPr>
            <p:nvPr/>
          </p:nvCxnSpPr>
          <p:spPr>
            <a:xfrm>
              <a:off x="8262550" y="4638199"/>
              <a:ext cx="24695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C5A0748-C45B-F4A2-665C-D0697BB68379}"/>
                    </a:ext>
                  </a:extLst>
                </p:cNvPr>
                <p:cNvSpPr txBox="1"/>
                <p:nvPr/>
              </p:nvSpPr>
              <p:spPr>
                <a:xfrm>
                  <a:off x="8938520" y="4605388"/>
                  <a:ext cx="1227390" cy="4695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C5A0748-C45B-F4A2-665C-D0697BB68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8520" y="4605388"/>
                  <a:ext cx="1227390" cy="469565"/>
                </a:xfrm>
                <a:prstGeom prst="rect">
                  <a:avLst/>
                </a:prstGeom>
                <a:blipFill>
                  <a:blip r:embed="rId8"/>
                  <a:stretch>
                    <a:fillRect b="-15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2905780-8C63-ECFF-DE17-FEC278AD0236}"/>
                    </a:ext>
                  </a:extLst>
                </p:cNvPr>
                <p:cNvSpPr txBox="1"/>
                <p:nvPr/>
              </p:nvSpPr>
              <p:spPr>
                <a:xfrm>
                  <a:off x="7458506" y="4370605"/>
                  <a:ext cx="1227390" cy="4695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2905780-8C63-ECFF-DE17-FEC278AD0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506" y="4370605"/>
                  <a:ext cx="1227390" cy="469565"/>
                </a:xfrm>
                <a:prstGeom prst="rect">
                  <a:avLst/>
                </a:prstGeom>
                <a:blipFill>
                  <a:blip r:embed="rId9"/>
                  <a:stretch>
                    <a:fillRect b="-7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C5CF39-3B42-BE79-8D43-26C59B6DABC2}"/>
              </a:ext>
            </a:extLst>
          </p:cNvPr>
          <p:cNvGrpSpPr/>
          <p:nvPr/>
        </p:nvGrpSpPr>
        <p:grpSpPr>
          <a:xfrm>
            <a:off x="6141391" y="5815628"/>
            <a:ext cx="2363489" cy="959902"/>
            <a:chOff x="7228907" y="3870669"/>
            <a:chExt cx="4433776" cy="747623"/>
          </a:xfrm>
        </p:grpSpPr>
        <p:sp>
          <p:nvSpPr>
            <p:cNvPr id="52" name="Speech Bubble: Oval 51">
              <a:extLst>
                <a:ext uri="{FF2B5EF4-FFF2-40B4-BE49-F238E27FC236}">
                  <a16:creationId xmlns:a16="http://schemas.microsoft.com/office/drawing/2014/main" id="{07FF7F20-1F41-9B03-C7A0-22EBD9C9AF34}"/>
                </a:ext>
              </a:extLst>
            </p:cNvPr>
            <p:cNvSpPr/>
            <p:nvPr/>
          </p:nvSpPr>
          <p:spPr>
            <a:xfrm>
              <a:off x="7228907" y="3870669"/>
              <a:ext cx="4433776" cy="747623"/>
            </a:xfrm>
            <a:prstGeom prst="wedgeEllipseCallout">
              <a:avLst>
                <a:gd name="adj1" fmla="val 59813"/>
                <a:gd name="adj2" fmla="val -13083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27CAAC-5466-E9A7-D76C-F7B9EAAD9EDD}"/>
                </a:ext>
              </a:extLst>
            </p:cNvPr>
            <p:cNvSpPr txBox="1"/>
            <p:nvPr/>
          </p:nvSpPr>
          <p:spPr>
            <a:xfrm>
              <a:off x="7718497" y="4028198"/>
              <a:ext cx="3501812" cy="50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A: Blue event has zero probability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6BDD7-C9FF-4E76-604D-6E52867BE8E8}"/>
              </a:ext>
            </a:extLst>
          </p:cNvPr>
          <p:cNvGrpSpPr/>
          <p:nvPr/>
        </p:nvGrpSpPr>
        <p:grpSpPr>
          <a:xfrm>
            <a:off x="9408311" y="1833820"/>
            <a:ext cx="2945086" cy="1384180"/>
            <a:chOff x="8777128" y="3877995"/>
            <a:chExt cx="4571278" cy="747623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64442E31-7CF4-495B-2794-E9DB5864C8BF}"/>
                </a:ext>
              </a:extLst>
            </p:cNvPr>
            <p:cNvSpPr/>
            <p:nvPr/>
          </p:nvSpPr>
          <p:spPr>
            <a:xfrm>
              <a:off x="8777128" y="3877995"/>
              <a:ext cx="4433776" cy="747623"/>
            </a:xfrm>
            <a:prstGeom prst="wedgeEllipseCallout">
              <a:avLst>
                <a:gd name="adj1" fmla="val -33289"/>
                <a:gd name="adj2" fmla="val 17212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C40801-16A0-8111-A013-58175CF2C8A3}"/>
                </a:ext>
              </a:extLst>
            </p:cNvPr>
            <p:cNvSpPr txBox="1"/>
            <p:nvPr/>
          </p:nvSpPr>
          <p:spPr>
            <a:xfrm>
              <a:off x="9404221" y="4002949"/>
              <a:ext cx="3944185" cy="52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Q: What is the mass of the blue event, relative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to the “world?”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5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From Midterm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/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All your answers should be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or prior results.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blipFill>
                <a:blip r:embed="rId2"/>
                <a:stretch>
                  <a:fillRect l="-1170" t="-8974" r="-21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/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Random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are NOT independent.   Their joint density is: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where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blipFill>
                <a:blip r:embed="rId3"/>
                <a:stretch>
                  <a:fillRect l="-912" t="-444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/>
              <p:nvPr/>
            </p:nvSpPr>
            <p:spPr>
              <a:xfrm>
                <a:off x="752253" y="4004041"/>
                <a:ext cx="3668073" cy="938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,5)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den>
                          </m:f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53" y="4004041"/>
                <a:ext cx="3668073" cy="938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4035F5A-466E-37BB-7DE6-36A52828EE43}"/>
              </a:ext>
            </a:extLst>
          </p:cNvPr>
          <p:cNvGrpSpPr/>
          <p:nvPr/>
        </p:nvGrpSpPr>
        <p:grpSpPr>
          <a:xfrm>
            <a:off x="7876259" y="2940871"/>
            <a:ext cx="3696394" cy="3031309"/>
            <a:chOff x="7876259" y="2940871"/>
            <a:chExt cx="3696394" cy="303130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4E600AE-DD68-8C6A-5477-3904922A0D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2300" y="5710570"/>
              <a:ext cx="2667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13681-3A6C-62B9-5E80-A2D70ED98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300" y="3464092"/>
              <a:ext cx="0" cy="22464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/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/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4D4EE7-904E-C030-F7B0-050C61DCBEBE}"/>
              </a:ext>
            </a:extLst>
          </p:cNvPr>
          <p:cNvGrpSpPr/>
          <p:nvPr/>
        </p:nvGrpSpPr>
        <p:grpSpPr>
          <a:xfrm>
            <a:off x="7469843" y="4730262"/>
            <a:ext cx="4794315" cy="469565"/>
            <a:chOff x="7469843" y="4730262"/>
            <a:chExt cx="4794315" cy="4695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56A01EB-8FCB-6E84-F255-78EABC39DD6E}"/>
                </a:ext>
              </a:extLst>
            </p:cNvPr>
            <p:cNvGrpSpPr/>
            <p:nvPr/>
          </p:nvGrpSpPr>
          <p:grpSpPr>
            <a:xfrm>
              <a:off x="8214148" y="4747926"/>
              <a:ext cx="4050010" cy="341609"/>
              <a:chOff x="9178469" y="2593920"/>
              <a:chExt cx="4050010" cy="48528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EBD51C7-07B8-92CA-1619-1F6515DE69A0}"/>
                  </a:ext>
                </a:extLst>
              </p:cNvPr>
              <p:cNvSpPr/>
              <p:nvPr/>
            </p:nvSpPr>
            <p:spPr>
              <a:xfrm>
                <a:off x="9178469" y="2824753"/>
                <a:ext cx="2469510" cy="2544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921BFA-39FE-ECCE-D502-102DEB201D79}"/>
                  </a:ext>
                </a:extLst>
              </p:cNvPr>
              <p:cNvSpPr txBox="1"/>
              <p:nvPr/>
            </p:nvSpPr>
            <p:spPr>
              <a:xfrm>
                <a:off x="11675567" y="2593920"/>
                <a:ext cx="15529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World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20FEB6-3E8E-799E-9F0F-FC98EC2F9C28}"/>
                </a:ext>
              </a:extLst>
            </p:cNvPr>
            <p:cNvCxnSpPr>
              <a:cxnSpLocks/>
            </p:cNvCxnSpPr>
            <p:nvPr/>
          </p:nvCxnSpPr>
          <p:spPr>
            <a:xfrm>
              <a:off x="8279699" y="4976042"/>
              <a:ext cx="24695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2905780-8C63-ECFF-DE17-FEC278AD0236}"/>
                    </a:ext>
                  </a:extLst>
                </p:cNvPr>
                <p:cNvSpPr txBox="1"/>
                <p:nvPr/>
              </p:nvSpPr>
              <p:spPr>
                <a:xfrm>
                  <a:off x="7469843" y="4730262"/>
                  <a:ext cx="1227390" cy="4695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2905780-8C63-ECFF-DE17-FEC278AD0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9843" y="4730262"/>
                  <a:ext cx="1227390" cy="4695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C5CF39-3B42-BE79-8D43-26C59B6DABC2}"/>
              </a:ext>
            </a:extLst>
          </p:cNvPr>
          <p:cNvGrpSpPr/>
          <p:nvPr/>
        </p:nvGrpSpPr>
        <p:grpSpPr>
          <a:xfrm>
            <a:off x="6838058" y="5866493"/>
            <a:ext cx="2363489" cy="959902"/>
            <a:chOff x="7228907" y="3870669"/>
            <a:chExt cx="4433776" cy="747623"/>
          </a:xfrm>
        </p:grpSpPr>
        <p:sp>
          <p:nvSpPr>
            <p:cNvPr id="52" name="Speech Bubble: Oval 51">
              <a:extLst>
                <a:ext uri="{FF2B5EF4-FFF2-40B4-BE49-F238E27FC236}">
                  <a16:creationId xmlns:a16="http://schemas.microsoft.com/office/drawing/2014/main" id="{07FF7F20-1F41-9B03-C7A0-22EBD9C9AF34}"/>
                </a:ext>
              </a:extLst>
            </p:cNvPr>
            <p:cNvSpPr/>
            <p:nvPr/>
          </p:nvSpPr>
          <p:spPr>
            <a:xfrm>
              <a:off x="7228907" y="3870669"/>
              <a:ext cx="4433776" cy="747623"/>
            </a:xfrm>
            <a:prstGeom prst="wedgeEllipseCallout">
              <a:avLst>
                <a:gd name="adj1" fmla="val 59813"/>
                <a:gd name="adj2" fmla="val -13083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27CAAC-5466-E9A7-D76C-F7B9EAAD9EDD}"/>
                </a:ext>
              </a:extLst>
            </p:cNvPr>
            <p:cNvSpPr txBox="1"/>
            <p:nvPr/>
          </p:nvSpPr>
          <p:spPr>
            <a:xfrm>
              <a:off x="7718497" y="4028198"/>
              <a:ext cx="3501812" cy="50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A: Blue event has zero probability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6BDD7-C9FF-4E76-604D-6E52867BE8E8}"/>
              </a:ext>
            </a:extLst>
          </p:cNvPr>
          <p:cNvGrpSpPr/>
          <p:nvPr/>
        </p:nvGrpSpPr>
        <p:grpSpPr>
          <a:xfrm>
            <a:off x="9046354" y="1789377"/>
            <a:ext cx="2945086" cy="1384180"/>
            <a:chOff x="8777128" y="3877995"/>
            <a:chExt cx="4571278" cy="747623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64442E31-7CF4-495B-2794-E9DB5864C8BF}"/>
                </a:ext>
              </a:extLst>
            </p:cNvPr>
            <p:cNvSpPr/>
            <p:nvPr/>
          </p:nvSpPr>
          <p:spPr>
            <a:xfrm>
              <a:off x="8777128" y="3877995"/>
              <a:ext cx="4433776" cy="747623"/>
            </a:xfrm>
            <a:prstGeom prst="wedgeEllipseCallout">
              <a:avLst>
                <a:gd name="adj1" fmla="val -33289"/>
                <a:gd name="adj2" fmla="val 17212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C40801-16A0-8111-A013-58175CF2C8A3}"/>
                </a:ext>
              </a:extLst>
            </p:cNvPr>
            <p:cNvSpPr txBox="1"/>
            <p:nvPr/>
          </p:nvSpPr>
          <p:spPr>
            <a:xfrm>
              <a:off x="9404221" y="4002949"/>
              <a:ext cx="3944185" cy="52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Q: What is the mass of the blue event, relative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to the “world?”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FD77E2-A400-14A8-4D0F-D94D513AF17D}"/>
              </a:ext>
            </a:extLst>
          </p:cNvPr>
          <p:cNvGrpSpPr/>
          <p:nvPr/>
        </p:nvGrpSpPr>
        <p:grpSpPr>
          <a:xfrm>
            <a:off x="221825" y="2970249"/>
            <a:ext cx="5846392" cy="541376"/>
            <a:chOff x="398744" y="3574852"/>
            <a:chExt cx="4332050" cy="5413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E7ACFA-404A-467B-8AE8-847D9E49F47D}"/>
                </a:ext>
              </a:extLst>
            </p:cNvPr>
            <p:cNvSpPr/>
            <p:nvPr/>
          </p:nvSpPr>
          <p:spPr>
            <a:xfrm>
              <a:off x="398744" y="3577960"/>
              <a:ext cx="3517940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34A206F-776D-0D00-7CB6-5642229FFA5D}"/>
                    </a:ext>
                  </a:extLst>
                </p:cNvPr>
                <p:cNvSpPr txBox="1"/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b. Write an expression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=5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34A206F-776D-0D00-7CB6-5642229FFA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blipFill>
                  <a:blip r:embed="rId8"/>
                  <a:stretch>
                    <a:fillRect l="-1592" t="-8642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3037F9-5E9F-2B5D-4DE2-AA90357E0EA9}"/>
              </a:ext>
            </a:extLst>
          </p:cNvPr>
          <p:cNvGrpSpPr/>
          <p:nvPr/>
        </p:nvGrpSpPr>
        <p:grpSpPr>
          <a:xfrm>
            <a:off x="8962105" y="4854150"/>
            <a:ext cx="1227390" cy="1342613"/>
            <a:chOff x="8962105" y="4854150"/>
            <a:chExt cx="1227390" cy="1342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8EFFE02-932B-ABAF-A8F4-BE41268A68FA}"/>
                    </a:ext>
                  </a:extLst>
                </p:cNvPr>
                <p:cNvSpPr txBox="1"/>
                <p:nvPr/>
              </p:nvSpPr>
              <p:spPr>
                <a:xfrm>
                  <a:off x="8962105" y="5727198"/>
                  <a:ext cx="1227390" cy="4695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8EFFE02-932B-ABAF-A8F4-BE41268A68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2105" y="5727198"/>
                  <a:ext cx="1227390" cy="4695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D1B83D-0019-12B2-A899-F5C4F7E8B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0016" y="5043020"/>
              <a:ext cx="0" cy="651467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EA8C3-B222-BBF3-D262-E4F7496477F3}"/>
                </a:ext>
              </a:extLst>
            </p:cNvPr>
            <p:cNvSpPr/>
            <p:nvPr/>
          </p:nvSpPr>
          <p:spPr>
            <a:xfrm>
              <a:off x="9384459" y="4854150"/>
              <a:ext cx="202017" cy="19758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33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From Midterm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/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All your answers should be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or prior results. 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blipFill>
                <a:blip r:embed="rId2"/>
                <a:stretch>
                  <a:fillRect l="-1170" t="-8974" r="-21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/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Random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are NOT independent.   Their joint density is: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where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blipFill>
                <a:blip r:embed="rId3"/>
                <a:stretch>
                  <a:fillRect l="-912" t="-444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/>
              <p:nvPr/>
            </p:nvSpPr>
            <p:spPr>
              <a:xfrm>
                <a:off x="208127" y="4270038"/>
                <a:ext cx="3487146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&lt;10 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=5} 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7" y="4270038"/>
                <a:ext cx="3487146" cy="477888"/>
              </a:xfrm>
              <a:prstGeom prst="rect">
                <a:avLst/>
              </a:prstGeom>
              <a:blipFill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4035F5A-466E-37BB-7DE6-36A52828EE43}"/>
              </a:ext>
            </a:extLst>
          </p:cNvPr>
          <p:cNvGrpSpPr/>
          <p:nvPr/>
        </p:nvGrpSpPr>
        <p:grpSpPr>
          <a:xfrm>
            <a:off x="7876259" y="2940871"/>
            <a:ext cx="3696394" cy="3031309"/>
            <a:chOff x="7876259" y="2940871"/>
            <a:chExt cx="3696394" cy="303130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4E600AE-DD68-8C6A-5477-3904922A0D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2300" y="5710570"/>
              <a:ext cx="2667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13681-3A6C-62B9-5E80-A2D70ED98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300" y="3464092"/>
              <a:ext cx="0" cy="22464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/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/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4D4EE7-904E-C030-F7B0-050C61DCBEBE}"/>
              </a:ext>
            </a:extLst>
          </p:cNvPr>
          <p:cNvGrpSpPr/>
          <p:nvPr/>
        </p:nvGrpSpPr>
        <p:grpSpPr>
          <a:xfrm>
            <a:off x="7469843" y="4730262"/>
            <a:ext cx="4794315" cy="469565"/>
            <a:chOff x="7469843" y="4730262"/>
            <a:chExt cx="4794315" cy="4695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56A01EB-8FCB-6E84-F255-78EABC39DD6E}"/>
                </a:ext>
              </a:extLst>
            </p:cNvPr>
            <p:cNvGrpSpPr/>
            <p:nvPr/>
          </p:nvGrpSpPr>
          <p:grpSpPr>
            <a:xfrm>
              <a:off x="8214148" y="4747926"/>
              <a:ext cx="4050010" cy="341609"/>
              <a:chOff x="9178469" y="2593920"/>
              <a:chExt cx="4050010" cy="48528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EBD51C7-07B8-92CA-1619-1F6515DE69A0}"/>
                  </a:ext>
                </a:extLst>
              </p:cNvPr>
              <p:cNvSpPr/>
              <p:nvPr/>
            </p:nvSpPr>
            <p:spPr>
              <a:xfrm>
                <a:off x="9178469" y="2824753"/>
                <a:ext cx="2469510" cy="2544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921BFA-39FE-ECCE-D502-102DEB201D79}"/>
                  </a:ext>
                </a:extLst>
              </p:cNvPr>
              <p:cNvSpPr txBox="1"/>
              <p:nvPr/>
            </p:nvSpPr>
            <p:spPr>
              <a:xfrm>
                <a:off x="11675567" y="2593920"/>
                <a:ext cx="15529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World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20FEB6-3E8E-799E-9F0F-FC98EC2F9C28}"/>
                </a:ext>
              </a:extLst>
            </p:cNvPr>
            <p:cNvCxnSpPr>
              <a:cxnSpLocks/>
            </p:cNvCxnSpPr>
            <p:nvPr/>
          </p:nvCxnSpPr>
          <p:spPr>
            <a:xfrm>
              <a:off x="8279699" y="4976042"/>
              <a:ext cx="24695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2905780-8C63-ECFF-DE17-FEC278AD0236}"/>
                    </a:ext>
                  </a:extLst>
                </p:cNvPr>
                <p:cNvSpPr txBox="1"/>
                <p:nvPr/>
              </p:nvSpPr>
              <p:spPr>
                <a:xfrm>
                  <a:off x="7469843" y="4730262"/>
                  <a:ext cx="1227390" cy="4695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2905780-8C63-ECFF-DE17-FEC278AD0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9843" y="4730262"/>
                  <a:ext cx="1227390" cy="4695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C5CF39-3B42-BE79-8D43-26C59B6DABC2}"/>
              </a:ext>
            </a:extLst>
          </p:cNvPr>
          <p:cNvGrpSpPr/>
          <p:nvPr/>
        </p:nvGrpSpPr>
        <p:grpSpPr>
          <a:xfrm>
            <a:off x="5904682" y="5783839"/>
            <a:ext cx="2667000" cy="959902"/>
            <a:chOff x="7228907" y="3870669"/>
            <a:chExt cx="4687918" cy="747623"/>
          </a:xfrm>
        </p:grpSpPr>
        <p:sp>
          <p:nvSpPr>
            <p:cNvPr id="52" name="Speech Bubble: Oval 51">
              <a:extLst>
                <a:ext uri="{FF2B5EF4-FFF2-40B4-BE49-F238E27FC236}">
                  <a16:creationId xmlns:a16="http://schemas.microsoft.com/office/drawing/2014/main" id="{07FF7F20-1F41-9B03-C7A0-22EBD9C9AF34}"/>
                </a:ext>
              </a:extLst>
            </p:cNvPr>
            <p:cNvSpPr/>
            <p:nvPr/>
          </p:nvSpPr>
          <p:spPr>
            <a:xfrm>
              <a:off x="7228907" y="3870669"/>
              <a:ext cx="4433776" cy="747623"/>
            </a:xfrm>
            <a:prstGeom prst="wedgeEllipseCallout">
              <a:avLst>
                <a:gd name="adj1" fmla="val 59813"/>
                <a:gd name="adj2" fmla="val -13083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27CAAC-5466-E9A7-D76C-F7B9EAAD9EDD}"/>
                </a:ext>
              </a:extLst>
            </p:cNvPr>
            <p:cNvSpPr txBox="1"/>
            <p:nvPr/>
          </p:nvSpPr>
          <p:spPr>
            <a:xfrm>
              <a:off x="7718497" y="4028198"/>
              <a:ext cx="4198328" cy="50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A: Blue event has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non-zero probability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6BDD7-C9FF-4E76-604D-6E52867BE8E8}"/>
              </a:ext>
            </a:extLst>
          </p:cNvPr>
          <p:cNvGrpSpPr/>
          <p:nvPr/>
        </p:nvGrpSpPr>
        <p:grpSpPr>
          <a:xfrm>
            <a:off x="8242300" y="1915448"/>
            <a:ext cx="2945086" cy="1384180"/>
            <a:chOff x="8777128" y="3877995"/>
            <a:chExt cx="4571278" cy="747623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64442E31-7CF4-495B-2794-E9DB5864C8BF}"/>
                </a:ext>
              </a:extLst>
            </p:cNvPr>
            <p:cNvSpPr/>
            <p:nvPr/>
          </p:nvSpPr>
          <p:spPr>
            <a:xfrm>
              <a:off x="8777128" y="3877995"/>
              <a:ext cx="4433776" cy="747623"/>
            </a:xfrm>
            <a:prstGeom prst="wedgeEllipseCallout">
              <a:avLst>
                <a:gd name="adj1" fmla="val -33289"/>
                <a:gd name="adj2" fmla="val 17212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C40801-16A0-8111-A013-58175CF2C8A3}"/>
                </a:ext>
              </a:extLst>
            </p:cNvPr>
            <p:cNvSpPr txBox="1"/>
            <p:nvPr/>
          </p:nvSpPr>
          <p:spPr>
            <a:xfrm>
              <a:off x="9404221" y="4002949"/>
              <a:ext cx="3944185" cy="52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Q: What is the mass of the blue event, relative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to the “world?”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3037F9-5E9F-2B5D-4DE2-AA90357E0EA9}"/>
              </a:ext>
            </a:extLst>
          </p:cNvPr>
          <p:cNvGrpSpPr/>
          <p:nvPr/>
        </p:nvGrpSpPr>
        <p:grpSpPr>
          <a:xfrm>
            <a:off x="8584781" y="5083111"/>
            <a:ext cx="1227390" cy="1121110"/>
            <a:chOff x="8933865" y="5043020"/>
            <a:chExt cx="1227390" cy="11211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8EFFE02-932B-ABAF-A8F4-BE41268A68FA}"/>
                    </a:ext>
                  </a:extLst>
                </p:cNvPr>
                <p:cNvSpPr txBox="1"/>
                <p:nvPr/>
              </p:nvSpPr>
              <p:spPr>
                <a:xfrm>
                  <a:off x="8933865" y="5694565"/>
                  <a:ext cx="1227390" cy="4695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8EFFE02-932B-ABAF-A8F4-BE41268A68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3865" y="5694565"/>
                  <a:ext cx="1227390" cy="4695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D1B83D-0019-12B2-A899-F5C4F7E8B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0016" y="5043020"/>
              <a:ext cx="0" cy="65146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35A0E2-E2C7-E676-8C19-CB55D2F82A75}"/>
              </a:ext>
            </a:extLst>
          </p:cNvPr>
          <p:cNvGrpSpPr/>
          <p:nvPr/>
        </p:nvGrpSpPr>
        <p:grpSpPr>
          <a:xfrm>
            <a:off x="221825" y="3107028"/>
            <a:ext cx="6832949" cy="538268"/>
            <a:chOff x="249606" y="4646051"/>
            <a:chExt cx="6832949" cy="5382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323F1C-CB2C-A45A-0C3D-D745098D3FA8}"/>
                </a:ext>
              </a:extLst>
            </p:cNvPr>
            <p:cNvSpPr/>
            <p:nvPr/>
          </p:nvSpPr>
          <p:spPr>
            <a:xfrm>
              <a:off x="249606" y="4646051"/>
              <a:ext cx="6415092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63747E1-6A45-3730-4C4B-E1C85D1C46FF}"/>
                    </a:ext>
                  </a:extLst>
                </p:cNvPr>
                <p:cNvSpPr txBox="1"/>
                <p:nvPr/>
              </p:nvSpPr>
              <p:spPr>
                <a:xfrm>
                  <a:off x="363554" y="4682171"/>
                  <a:ext cx="67190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c. Write an expression for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&lt;10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=5}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C8C6BD-9BC1-B505-8B8A-98E8656712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54" y="4682171"/>
                  <a:ext cx="671900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361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A3B28B-EF5C-B723-C7BD-A115B096529D}"/>
              </a:ext>
            </a:extLst>
          </p:cNvPr>
          <p:cNvCxnSpPr>
            <a:cxnSpLocks/>
          </p:cNvCxnSpPr>
          <p:nvPr/>
        </p:nvCxnSpPr>
        <p:spPr>
          <a:xfrm>
            <a:off x="8253970" y="4999976"/>
            <a:ext cx="90160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F21CE-AE1D-4CB0-A489-AEEAEB821C5A}"/>
                  </a:ext>
                </a:extLst>
              </p:cNvPr>
              <p:cNvSpPr txBox="1"/>
              <p:nvPr/>
            </p:nvSpPr>
            <p:spPr>
              <a:xfrm>
                <a:off x="3405021" y="4006261"/>
                <a:ext cx="2778193" cy="92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=5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F21CE-AE1D-4CB0-A489-AEEAEB821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021" y="4006261"/>
                <a:ext cx="2778193" cy="9280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46017C-9BFC-1A53-EB53-8010071C8961}"/>
                  </a:ext>
                </a:extLst>
              </p:cNvPr>
              <p:cNvSpPr txBox="1"/>
              <p:nvPr/>
            </p:nvSpPr>
            <p:spPr>
              <a:xfrm>
                <a:off x="3274763" y="5089535"/>
                <a:ext cx="2957904" cy="92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,5)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(5)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46017C-9BFC-1A53-EB53-8010071C8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763" y="5089535"/>
                <a:ext cx="2957904" cy="9280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37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From Midterm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/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All your answers should be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or prior results. 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blipFill>
                <a:blip r:embed="rId2"/>
                <a:stretch>
                  <a:fillRect l="-1170" t="-8974" r="-21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/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Random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are NOT independent.   Their joint density is: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where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blipFill>
                <a:blip r:embed="rId3"/>
                <a:stretch>
                  <a:fillRect l="-912" t="-444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/>
              <p:nvPr/>
            </p:nvSpPr>
            <p:spPr>
              <a:xfrm>
                <a:off x="324599" y="4249342"/>
                <a:ext cx="1708187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&lt;6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9" y="4249342"/>
                <a:ext cx="1708187" cy="427618"/>
              </a:xfrm>
              <a:prstGeom prst="rect">
                <a:avLst/>
              </a:prstGeom>
              <a:blipFill>
                <a:blip r:embed="rId4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4035F5A-466E-37BB-7DE6-36A52828EE43}"/>
              </a:ext>
            </a:extLst>
          </p:cNvPr>
          <p:cNvGrpSpPr/>
          <p:nvPr/>
        </p:nvGrpSpPr>
        <p:grpSpPr>
          <a:xfrm>
            <a:off x="7876259" y="2940871"/>
            <a:ext cx="3696394" cy="3031309"/>
            <a:chOff x="7876259" y="2940871"/>
            <a:chExt cx="3696394" cy="303130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4E600AE-DD68-8C6A-5477-3904922A0D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2300" y="5710570"/>
              <a:ext cx="2667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13681-3A6C-62B9-5E80-A2D70ED98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300" y="3464092"/>
              <a:ext cx="0" cy="22464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/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/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F21CE-AE1D-4CB0-A489-AEEAEB821C5A}"/>
                  </a:ext>
                </a:extLst>
              </p:cNvPr>
              <p:cNvSpPr txBox="1"/>
              <p:nvPr/>
            </p:nvSpPr>
            <p:spPr>
              <a:xfrm>
                <a:off x="1499594" y="4040202"/>
                <a:ext cx="2778193" cy="862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&lt;6)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&lt;6}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F21CE-AE1D-4CB0-A489-AEEAEB821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94" y="4040202"/>
                <a:ext cx="2778193" cy="8622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2DD4AC4-3263-DFCF-71AD-45EB36D4F925}"/>
              </a:ext>
            </a:extLst>
          </p:cNvPr>
          <p:cNvGrpSpPr/>
          <p:nvPr/>
        </p:nvGrpSpPr>
        <p:grpSpPr>
          <a:xfrm>
            <a:off x="221825" y="3077269"/>
            <a:ext cx="5846392" cy="541376"/>
            <a:chOff x="398744" y="3574852"/>
            <a:chExt cx="4332050" cy="5413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68C44-B815-4FEB-78E5-B5561D6B2E01}"/>
                </a:ext>
              </a:extLst>
            </p:cNvPr>
            <p:cNvSpPr/>
            <p:nvPr/>
          </p:nvSpPr>
          <p:spPr>
            <a:xfrm>
              <a:off x="398744" y="3577960"/>
              <a:ext cx="3517940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4BE4820-8BDD-275A-F853-BF8AF750AA02}"/>
                    </a:ext>
                  </a:extLst>
                </p:cNvPr>
                <p:cNvSpPr txBox="1"/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d. Write an expression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&lt;6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A880F2C-4C55-996F-865A-964A157AB5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blipFill>
                  <a:blip r:embed="rId8"/>
                  <a:stretch>
                    <a:fillRect l="-1592" t="-8642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8F8D5D-3F89-AFA7-A9B6-5AB933BB500D}"/>
              </a:ext>
            </a:extLst>
          </p:cNvPr>
          <p:cNvGrpSpPr/>
          <p:nvPr/>
        </p:nvGrpSpPr>
        <p:grpSpPr>
          <a:xfrm>
            <a:off x="8204220" y="3640000"/>
            <a:ext cx="1885756" cy="2543836"/>
            <a:chOff x="8204220" y="3640000"/>
            <a:chExt cx="1885756" cy="254383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7AB03CD-353D-8909-3DF2-EE0E882D6611}"/>
                </a:ext>
              </a:extLst>
            </p:cNvPr>
            <p:cNvGrpSpPr/>
            <p:nvPr/>
          </p:nvGrpSpPr>
          <p:grpSpPr>
            <a:xfrm>
              <a:off x="8253971" y="3640000"/>
              <a:ext cx="1836005" cy="2543836"/>
              <a:chOff x="8253971" y="3640000"/>
              <a:chExt cx="1836005" cy="254383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B3037F9-5E9F-2B5D-4DE2-AA90357E0EA9}"/>
                  </a:ext>
                </a:extLst>
              </p:cNvPr>
              <p:cNvGrpSpPr/>
              <p:nvPr/>
            </p:nvGrpSpPr>
            <p:grpSpPr>
              <a:xfrm>
                <a:off x="8862586" y="3891515"/>
                <a:ext cx="1227390" cy="2292321"/>
                <a:chOff x="8933865" y="3815654"/>
                <a:chExt cx="1227390" cy="2348476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68EFFE02-932B-ABAF-A8F4-BE41268A68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33865" y="5694565"/>
                      <a:ext cx="1227390" cy="4695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68EFFE02-932B-ABAF-A8F4-BE41268A68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33865" y="5694565"/>
                      <a:ext cx="1227390" cy="4695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88D1B83D-0019-12B2-A899-F5C4F7E8B1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60016" y="3815654"/>
                  <a:ext cx="0" cy="18788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A0655A-B833-2405-10B0-EE3F78C843E2}"/>
                  </a:ext>
                </a:extLst>
              </p:cNvPr>
              <p:cNvSpPr/>
              <p:nvPr/>
            </p:nvSpPr>
            <p:spPr>
              <a:xfrm>
                <a:off x="8253971" y="3640000"/>
                <a:ext cx="1126137" cy="20410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274345-2CC7-A7D3-EB1E-5C23B2E097BF}"/>
                </a:ext>
              </a:extLst>
            </p:cNvPr>
            <p:cNvSpPr txBox="1"/>
            <p:nvPr/>
          </p:nvSpPr>
          <p:spPr>
            <a:xfrm>
              <a:off x="8204220" y="3666453"/>
              <a:ext cx="1316731" cy="382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The World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AEBAC3-346E-EB07-B093-FBC8073DE9D8}"/>
              </a:ext>
            </a:extLst>
          </p:cNvPr>
          <p:cNvGrpSpPr/>
          <p:nvPr/>
        </p:nvGrpSpPr>
        <p:grpSpPr>
          <a:xfrm>
            <a:off x="7671921" y="4508982"/>
            <a:ext cx="1702974" cy="369332"/>
            <a:chOff x="7671921" y="4508982"/>
            <a:chExt cx="1702974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83C7885-D151-13A9-3630-AA1B7ED2BD98}"/>
                    </a:ext>
                  </a:extLst>
                </p:cNvPr>
                <p:cNvSpPr txBox="1"/>
                <p:nvPr/>
              </p:nvSpPr>
              <p:spPr>
                <a:xfrm>
                  <a:off x="7671921" y="4508982"/>
                  <a:ext cx="63794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83C7885-D151-13A9-3630-AA1B7ED2B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1921" y="4508982"/>
                  <a:ext cx="63794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FA3B28B-EF5C-B723-C7BD-A115B096529D}"/>
                </a:ext>
              </a:extLst>
            </p:cNvPr>
            <p:cNvCxnSpPr>
              <a:cxnSpLocks/>
            </p:cNvCxnSpPr>
            <p:nvPr/>
          </p:nvCxnSpPr>
          <p:spPr>
            <a:xfrm>
              <a:off x="8237087" y="4693958"/>
              <a:ext cx="1137808" cy="3839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6BDD7-C9FF-4E76-604D-6E52867BE8E8}"/>
              </a:ext>
            </a:extLst>
          </p:cNvPr>
          <p:cNvGrpSpPr/>
          <p:nvPr/>
        </p:nvGrpSpPr>
        <p:grpSpPr>
          <a:xfrm>
            <a:off x="8610600" y="1639778"/>
            <a:ext cx="2945086" cy="1384180"/>
            <a:chOff x="8777128" y="3877995"/>
            <a:chExt cx="4571278" cy="747623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64442E31-7CF4-495B-2794-E9DB5864C8BF}"/>
                </a:ext>
              </a:extLst>
            </p:cNvPr>
            <p:cNvSpPr/>
            <p:nvPr/>
          </p:nvSpPr>
          <p:spPr>
            <a:xfrm>
              <a:off x="8777128" y="3877995"/>
              <a:ext cx="4433776" cy="747623"/>
            </a:xfrm>
            <a:prstGeom prst="wedgeEllipseCallout">
              <a:avLst>
                <a:gd name="adj1" fmla="val -33289"/>
                <a:gd name="adj2" fmla="val 17212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C40801-16A0-8111-A013-58175CF2C8A3}"/>
                </a:ext>
              </a:extLst>
            </p:cNvPr>
            <p:cNvSpPr txBox="1"/>
            <p:nvPr/>
          </p:nvSpPr>
          <p:spPr>
            <a:xfrm>
              <a:off x="9404221" y="4002949"/>
              <a:ext cx="3944185" cy="52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Q: What is the mass of the blue event, relative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to the “world?”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C5CF39-3B42-BE79-8D43-26C59B6DABC2}"/>
              </a:ext>
            </a:extLst>
          </p:cNvPr>
          <p:cNvGrpSpPr/>
          <p:nvPr/>
        </p:nvGrpSpPr>
        <p:grpSpPr>
          <a:xfrm>
            <a:off x="6150039" y="5537457"/>
            <a:ext cx="2667000" cy="959902"/>
            <a:chOff x="7228907" y="3870669"/>
            <a:chExt cx="4687918" cy="747623"/>
          </a:xfrm>
        </p:grpSpPr>
        <p:sp>
          <p:nvSpPr>
            <p:cNvPr id="52" name="Speech Bubble: Oval 51">
              <a:extLst>
                <a:ext uri="{FF2B5EF4-FFF2-40B4-BE49-F238E27FC236}">
                  <a16:creationId xmlns:a16="http://schemas.microsoft.com/office/drawing/2014/main" id="{07FF7F20-1F41-9B03-C7A0-22EBD9C9AF34}"/>
                </a:ext>
              </a:extLst>
            </p:cNvPr>
            <p:cNvSpPr/>
            <p:nvPr/>
          </p:nvSpPr>
          <p:spPr>
            <a:xfrm>
              <a:off x="7228907" y="3870669"/>
              <a:ext cx="4433776" cy="747623"/>
            </a:xfrm>
            <a:prstGeom prst="wedgeEllipseCallout">
              <a:avLst>
                <a:gd name="adj1" fmla="val 59813"/>
                <a:gd name="adj2" fmla="val -13083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27CAAC-5466-E9A7-D76C-F7B9EAAD9EDD}"/>
                </a:ext>
              </a:extLst>
            </p:cNvPr>
            <p:cNvSpPr txBox="1"/>
            <p:nvPr/>
          </p:nvSpPr>
          <p:spPr>
            <a:xfrm>
              <a:off x="7718497" y="4028198"/>
              <a:ext cx="4198328" cy="50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A: Blue event has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    zero probability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37A95C-2096-3863-456F-AAB9021740AF}"/>
                  </a:ext>
                </a:extLst>
              </p:cNvPr>
              <p:cNvSpPr txBox="1"/>
              <p:nvPr/>
            </p:nvSpPr>
            <p:spPr>
              <a:xfrm>
                <a:off x="1619123" y="5146408"/>
                <a:ext cx="2778193" cy="1148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num>
                            <m:den>
                              <m:nary>
                                <m:nary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37A95C-2096-3863-456F-AAB902174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23" y="5146408"/>
                <a:ext cx="2778193" cy="11485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9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From Midterm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/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All your answers should be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or prior results. 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9AB83-D2AA-EC77-7582-FF195F1A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" y="2180932"/>
                <a:ext cx="8341438" cy="477888"/>
              </a:xfrm>
              <a:prstGeom prst="rect">
                <a:avLst/>
              </a:prstGeom>
              <a:blipFill>
                <a:blip r:embed="rId2"/>
                <a:stretch>
                  <a:fillRect l="-1170" t="-8974" r="-21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/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Random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are NOT independent.   Their joint density is: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where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E0D89C-E1B3-F684-90D6-B6EFED933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5" y="928621"/>
                <a:ext cx="10017328" cy="1093441"/>
              </a:xfrm>
              <a:prstGeom prst="rect">
                <a:avLst/>
              </a:prstGeom>
              <a:blipFill>
                <a:blip r:embed="rId3"/>
                <a:stretch>
                  <a:fillRect l="-912" t="-444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/>
              <p:nvPr/>
            </p:nvSpPr>
            <p:spPr>
              <a:xfrm>
                <a:off x="324599" y="4249342"/>
                <a:ext cx="1708187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&lt;6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0105C-5485-B2E1-9369-F24432565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9" y="4249342"/>
                <a:ext cx="1708187" cy="427618"/>
              </a:xfrm>
              <a:prstGeom prst="rect">
                <a:avLst/>
              </a:prstGeom>
              <a:blipFill>
                <a:blip r:embed="rId4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4035F5A-466E-37BB-7DE6-36A52828EE43}"/>
              </a:ext>
            </a:extLst>
          </p:cNvPr>
          <p:cNvGrpSpPr/>
          <p:nvPr/>
        </p:nvGrpSpPr>
        <p:grpSpPr>
          <a:xfrm>
            <a:off x="7876259" y="2940871"/>
            <a:ext cx="3696394" cy="3031309"/>
            <a:chOff x="7876259" y="2940871"/>
            <a:chExt cx="3696394" cy="303130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4E600AE-DD68-8C6A-5477-3904922A0D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2300" y="5710570"/>
              <a:ext cx="2667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13681-3A6C-62B9-5E80-A2D70ED98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300" y="3464092"/>
              <a:ext cx="0" cy="22464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/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385DDD-3614-8769-F4C6-11D84C270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7230" y="5448960"/>
                  <a:ext cx="75542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/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57172-1DAB-8B76-F46D-6FE20704E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259" y="2940871"/>
                  <a:ext cx="7554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F21CE-AE1D-4CB0-A489-AEEAEB821C5A}"/>
                  </a:ext>
                </a:extLst>
              </p:cNvPr>
              <p:cNvSpPr txBox="1"/>
              <p:nvPr/>
            </p:nvSpPr>
            <p:spPr>
              <a:xfrm>
                <a:off x="1499594" y="4040202"/>
                <a:ext cx="2778193" cy="862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&lt;6)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&lt;6}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F21CE-AE1D-4CB0-A489-AEEAEB821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94" y="4040202"/>
                <a:ext cx="2778193" cy="8622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2DD4AC4-3263-DFCF-71AD-45EB36D4F925}"/>
              </a:ext>
            </a:extLst>
          </p:cNvPr>
          <p:cNvGrpSpPr/>
          <p:nvPr/>
        </p:nvGrpSpPr>
        <p:grpSpPr>
          <a:xfrm>
            <a:off x="221825" y="3077269"/>
            <a:ext cx="5846392" cy="541376"/>
            <a:chOff x="398744" y="3574852"/>
            <a:chExt cx="4332050" cy="5413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68C44-B815-4FEB-78E5-B5561D6B2E01}"/>
                </a:ext>
              </a:extLst>
            </p:cNvPr>
            <p:cNvSpPr/>
            <p:nvPr/>
          </p:nvSpPr>
          <p:spPr>
            <a:xfrm>
              <a:off x="398744" y="3577960"/>
              <a:ext cx="3517940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4BE4820-8BDD-275A-F853-BF8AF750AA02}"/>
                    </a:ext>
                  </a:extLst>
                </p:cNvPr>
                <p:cNvSpPr txBox="1"/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e. Write an expression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&lt;6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4BE4820-8BDD-275A-F853-BF8AF750A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97" y="3574852"/>
                  <a:ext cx="4255897" cy="494815"/>
                </a:xfrm>
                <a:prstGeom prst="rect">
                  <a:avLst/>
                </a:prstGeom>
                <a:blipFill>
                  <a:blip r:embed="rId8"/>
                  <a:stretch>
                    <a:fillRect l="-1592" t="-8642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8F8D5D-3F89-AFA7-A9B6-5AB933BB500D}"/>
              </a:ext>
            </a:extLst>
          </p:cNvPr>
          <p:cNvGrpSpPr/>
          <p:nvPr/>
        </p:nvGrpSpPr>
        <p:grpSpPr>
          <a:xfrm>
            <a:off x="7532127" y="4012367"/>
            <a:ext cx="3106591" cy="1669058"/>
            <a:chOff x="5536590" y="4266824"/>
            <a:chExt cx="3106591" cy="166905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7AB03CD-353D-8909-3DF2-EE0E882D6611}"/>
                </a:ext>
              </a:extLst>
            </p:cNvPr>
            <p:cNvGrpSpPr/>
            <p:nvPr/>
          </p:nvGrpSpPr>
          <p:grpSpPr>
            <a:xfrm>
              <a:off x="5536590" y="4266824"/>
              <a:ext cx="3106591" cy="1669058"/>
              <a:chOff x="5536590" y="4266824"/>
              <a:chExt cx="3106591" cy="166905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B3037F9-5E9F-2B5D-4DE2-AA90357E0EA9}"/>
                  </a:ext>
                </a:extLst>
              </p:cNvPr>
              <p:cNvGrpSpPr/>
              <p:nvPr/>
            </p:nvGrpSpPr>
            <p:grpSpPr>
              <a:xfrm>
                <a:off x="5536590" y="4266824"/>
                <a:ext cx="3106591" cy="458337"/>
                <a:chOff x="5607869" y="4200158"/>
                <a:chExt cx="3106591" cy="469565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68EFFE02-932B-ABAF-A8F4-BE41268A68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07869" y="4200158"/>
                      <a:ext cx="1227390" cy="4695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68EFFE02-932B-ABAF-A8F4-BE41268A68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07869" y="4200158"/>
                      <a:ext cx="1227390" cy="4695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88D1B83D-0019-12B2-A899-F5C4F7E8B1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44796" y="4440922"/>
                  <a:ext cx="2369664" cy="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A0655A-B833-2405-10B0-EE3F78C843E2}"/>
                  </a:ext>
                </a:extLst>
              </p:cNvPr>
              <p:cNvSpPr/>
              <p:nvPr/>
            </p:nvSpPr>
            <p:spPr>
              <a:xfrm>
                <a:off x="6275177" y="4551703"/>
                <a:ext cx="2368002" cy="138417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274345-2CC7-A7D3-EB1E-5C23B2E097BF}"/>
                </a:ext>
              </a:extLst>
            </p:cNvPr>
            <p:cNvSpPr txBox="1"/>
            <p:nvPr/>
          </p:nvSpPr>
          <p:spPr>
            <a:xfrm>
              <a:off x="6694537" y="4571038"/>
              <a:ext cx="1316731" cy="382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The World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AEBAC3-346E-EB07-B093-FBC8073DE9D8}"/>
              </a:ext>
            </a:extLst>
          </p:cNvPr>
          <p:cNvGrpSpPr/>
          <p:nvPr/>
        </p:nvGrpSpPr>
        <p:grpSpPr>
          <a:xfrm>
            <a:off x="7687343" y="4891677"/>
            <a:ext cx="2978045" cy="332525"/>
            <a:chOff x="7923072" y="4508982"/>
            <a:chExt cx="1664049" cy="3805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83C7885-D151-13A9-3630-AA1B7ED2BD98}"/>
                    </a:ext>
                  </a:extLst>
                </p:cNvPr>
                <p:cNvSpPr txBox="1"/>
                <p:nvPr/>
              </p:nvSpPr>
              <p:spPr>
                <a:xfrm>
                  <a:off x="7923072" y="4508982"/>
                  <a:ext cx="386798" cy="3805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83C7885-D151-13A9-3630-AA1B7ED2B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3072" y="4508982"/>
                  <a:ext cx="386798" cy="380551"/>
                </a:xfrm>
                <a:prstGeom prst="rect">
                  <a:avLst/>
                </a:prstGeom>
                <a:blipFill>
                  <a:blip r:embed="rId10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FA3B28B-EF5C-B723-C7BD-A115B09652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4235" y="4739889"/>
              <a:ext cx="1362886" cy="26365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6BDD7-C9FF-4E76-604D-6E52867BE8E8}"/>
              </a:ext>
            </a:extLst>
          </p:cNvPr>
          <p:cNvGrpSpPr/>
          <p:nvPr/>
        </p:nvGrpSpPr>
        <p:grpSpPr>
          <a:xfrm>
            <a:off x="9348439" y="1968224"/>
            <a:ext cx="2945086" cy="1384180"/>
            <a:chOff x="8777128" y="3877995"/>
            <a:chExt cx="4571278" cy="747623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64442E31-7CF4-495B-2794-E9DB5864C8BF}"/>
                </a:ext>
              </a:extLst>
            </p:cNvPr>
            <p:cNvSpPr/>
            <p:nvPr/>
          </p:nvSpPr>
          <p:spPr>
            <a:xfrm>
              <a:off x="8777128" y="3877995"/>
              <a:ext cx="4433776" cy="747623"/>
            </a:xfrm>
            <a:prstGeom prst="wedgeEllipseCallout">
              <a:avLst>
                <a:gd name="adj1" fmla="val -33289"/>
                <a:gd name="adj2" fmla="val 17212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C40801-16A0-8111-A013-58175CF2C8A3}"/>
                </a:ext>
              </a:extLst>
            </p:cNvPr>
            <p:cNvSpPr txBox="1"/>
            <p:nvPr/>
          </p:nvSpPr>
          <p:spPr>
            <a:xfrm>
              <a:off x="9404221" y="4002949"/>
              <a:ext cx="3944185" cy="52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Q: What is the mass of the blue event, relative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to the “world?”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C5CF39-3B42-BE79-8D43-26C59B6DABC2}"/>
              </a:ext>
            </a:extLst>
          </p:cNvPr>
          <p:cNvGrpSpPr/>
          <p:nvPr/>
        </p:nvGrpSpPr>
        <p:grpSpPr>
          <a:xfrm>
            <a:off x="6461186" y="5909547"/>
            <a:ext cx="2667000" cy="959902"/>
            <a:chOff x="7228907" y="3870669"/>
            <a:chExt cx="4687918" cy="747623"/>
          </a:xfrm>
        </p:grpSpPr>
        <p:sp>
          <p:nvSpPr>
            <p:cNvPr id="52" name="Speech Bubble: Oval 51">
              <a:extLst>
                <a:ext uri="{FF2B5EF4-FFF2-40B4-BE49-F238E27FC236}">
                  <a16:creationId xmlns:a16="http://schemas.microsoft.com/office/drawing/2014/main" id="{07FF7F20-1F41-9B03-C7A0-22EBD9C9AF34}"/>
                </a:ext>
              </a:extLst>
            </p:cNvPr>
            <p:cNvSpPr/>
            <p:nvPr/>
          </p:nvSpPr>
          <p:spPr>
            <a:xfrm>
              <a:off x="7228907" y="3870669"/>
              <a:ext cx="4433776" cy="747623"/>
            </a:xfrm>
            <a:prstGeom prst="wedgeEllipseCallout">
              <a:avLst>
                <a:gd name="adj1" fmla="val 59813"/>
                <a:gd name="adj2" fmla="val -13083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27CAAC-5466-E9A7-D76C-F7B9EAAD9EDD}"/>
                </a:ext>
              </a:extLst>
            </p:cNvPr>
            <p:cNvSpPr txBox="1"/>
            <p:nvPr/>
          </p:nvSpPr>
          <p:spPr>
            <a:xfrm>
              <a:off x="7718497" y="4028198"/>
              <a:ext cx="4198328" cy="50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A: Blue event has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    zero probability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77FDB2-B870-987A-B28E-44785D579F70}"/>
                  </a:ext>
                </a:extLst>
              </p:cNvPr>
              <p:cNvSpPr txBox="1"/>
              <p:nvPr/>
            </p:nvSpPr>
            <p:spPr>
              <a:xfrm>
                <a:off x="1499594" y="5116920"/>
                <a:ext cx="4016811" cy="1367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&lt;6}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/>
                                      <m:t>otherwise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77FDB2-B870-987A-B28E-44785D579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94" y="5116920"/>
                <a:ext cx="4016811" cy="1367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7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Joint Densities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49F53F-315C-78E3-AEFA-DD5120E941A3}"/>
              </a:ext>
            </a:extLst>
          </p:cNvPr>
          <p:cNvGrpSpPr/>
          <p:nvPr/>
        </p:nvGrpSpPr>
        <p:grpSpPr>
          <a:xfrm>
            <a:off x="548170" y="1449581"/>
            <a:ext cx="10978187" cy="3364790"/>
            <a:chOff x="548170" y="1449581"/>
            <a:chExt cx="10978187" cy="3364790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548170" y="1449581"/>
              <a:ext cx="10860713" cy="33647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665643" y="1573749"/>
                  <a:ext cx="10860714" cy="2324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The </a:t>
                  </a:r>
                  <a:r>
                    <a:rPr lang="en-US" sz="2400" b="1" dirty="0"/>
                    <a:t>joint probability density function </a:t>
                  </a:r>
                  <a:r>
                    <a:rPr lang="en-US" sz="2400" dirty="0"/>
                    <a:t>between continuous random variables</a:t>
                  </a:r>
                </a:p>
                <a:p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is a non-negative function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2400" dirty="0"/>
                    <a:t>  , where</a:t>
                  </a: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and where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43" y="1573749"/>
                  <a:ext cx="10860714" cy="2324547"/>
                </a:xfrm>
                <a:prstGeom prst="rect">
                  <a:avLst/>
                </a:prstGeom>
                <a:blipFill>
                  <a:blip r:embed="rId2"/>
                  <a:stretch>
                    <a:fillRect l="-842" t="-2100" b="-4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86E1BAF-310C-EC52-314F-3346074D47D7}"/>
                    </a:ext>
                  </a:extLst>
                </p:cNvPr>
                <p:cNvSpPr txBox="1"/>
                <p:nvPr/>
              </p:nvSpPr>
              <p:spPr>
                <a:xfrm>
                  <a:off x="2430078" y="2436482"/>
                  <a:ext cx="6103344" cy="9300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nary>
                              <m:nary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𝑑𝑥𝑑𝑦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&amp;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86E1BAF-310C-EC52-314F-3346074D4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078" y="2436482"/>
                  <a:ext cx="6103344" cy="930063"/>
                </a:xfrm>
                <a:prstGeom prst="rect">
                  <a:avLst/>
                </a:prstGeom>
                <a:blipFill>
                  <a:blip r:embed="rId3"/>
                  <a:stretch>
                    <a:fillRect r="-10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7A61243-502A-BA6C-7C77-AA5A261F3F25}"/>
                    </a:ext>
                  </a:extLst>
                </p:cNvPr>
                <p:cNvSpPr txBox="1"/>
                <p:nvPr/>
              </p:nvSpPr>
              <p:spPr>
                <a:xfrm>
                  <a:off x="3519888" y="3854997"/>
                  <a:ext cx="4265368" cy="88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nary>
                              <m:nary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𝑑𝑥𝑑𝑦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7A61243-502A-BA6C-7C77-AA5A261F3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9888" y="3854997"/>
                  <a:ext cx="4265368" cy="8891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Expectation with multiple </a:t>
            </a:r>
            <a:r>
              <a:rPr lang="en-US" sz="4800" dirty="0" err="1"/>
              <a:t>r.v.s</a:t>
            </a:r>
            <a:endParaRPr lang="en-US" sz="4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ABF9F1-02BB-BDA9-E1D9-CA7089B75A31}"/>
              </a:ext>
            </a:extLst>
          </p:cNvPr>
          <p:cNvGrpSpPr/>
          <p:nvPr/>
        </p:nvGrpSpPr>
        <p:grpSpPr>
          <a:xfrm>
            <a:off x="670945" y="1397763"/>
            <a:ext cx="10998348" cy="1848105"/>
            <a:chOff x="670945" y="1397763"/>
            <a:chExt cx="10998348" cy="18481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670945" y="1397763"/>
              <a:ext cx="10998348" cy="1802932"/>
              <a:chOff x="664567" y="3138210"/>
              <a:chExt cx="11129412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38210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29"/>
                    <a:ext cx="10002811" cy="19890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Let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r>
                      <a:rPr lang="en-US" sz="2400" dirty="0"/>
                      <a:t> be continuous random variables with joint </a:t>
                    </a:r>
                    <a:r>
                      <a:rPr lang="en-US" sz="2400" dirty="0" err="1"/>
                      <a:t>p.d.f.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400" b="0" dirty="0"/>
                  </a:p>
                  <a:p>
                    <a:r>
                      <a:rPr lang="en-US" sz="2400" dirty="0">
                        <a:sym typeface="Symbol" panose="05050102010706020507" pitchFamily="18" charset="2"/>
                      </a:rPr>
                      <a:t>Then</a:t>
                    </a:r>
                    <a14:m>
                      <m:oMath xmlns:m="http://schemas.openxmlformats.org/officeDocument/2006/math"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a14:m>
                    <a:r>
                      <a:rPr lang="en-US" sz="2400" b="0" i="0" dirty="0">
                        <a:latin typeface="Cambria Math" panose="02040503050406030204" pitchFamily="18" charset="0"/>
                      </a:rPr>
                      <a:t>for any function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a14:m>
                    <a:r>
                      <a:rPr lang="en-US" sz="2400" b="0" i="0" dirty="0">
                        <a:latin typeface="Cambria Math" panose="02040503050406030204" pitchFamily="18" charset="0"/>
                      </a:rPr>
                      <a:t>, we have</a:t>
                    </a:r>
                  </a:p>
                  <a:p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29"/>
                    <a:ext cx="10002811" cy="198903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925" t="-29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/>
                <p:nvPr/>
              </p:nvSpPr>
              <p:spPr>
                <a:xfrm>
                  <a:off x="1664786" y="2356714"/>
                  <a:ext cx="9689014" cy="88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nary>
                                  <m:nary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−∞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</m:e>
                                </m:nary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𝑑𝑥𝑑𝑦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4786" y="2356714"/>
                  <a:ext cx="9689014" cy="889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58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with multiple RVs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93D1547-4E43-916D-C8FD-3119578723BF}"/>
              </a:ext>
            </a:extLst>
          </p:cNvPr>
          <p:cNvSpPr txBox="1">
            <a:spLocks/>
          </p:cNvSpPr>
          <p:nvPr/>
        </p:nvSpPr>
        <p:spPr>
          <a:xfrm>
            <a:off x="471943" y="1215731"/>
            <a:ext cx="11437729" cy="1703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5197E-B1EB-7507-F9AE-DD06B9AD8ABC}"/>
              </a:ext>
            </a:extLst>
          </p:cNvPr>
          <p:cNvSpPr txBox="1"/>
          <p:nvPr/>
        </p:nvSpPr>
        <p:spPr>
          <a:xfrm>
            <a:off x="625503" y="1215730"/>
            <a:ext cx="170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Recall </a:t>
            </a:r>
            <a:r>
              <a:rPr lang="en-US" sz="2400" u="sng" dirty="0" err="1"/>
              <a:t>Defn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B3B199-411A-B7AE-F822-4792B8F5C0AB}"/>
                  </a:ext>
                </a:extLst>
              </p:cNvPr>
              <p:cNvSpPr txBox="1"/>
              <p:nvPr/>
            </p:nvSpPr>
            <p:spPr>
              <a:xfrm>
                <a:off x="643529" y="1211825"/>
                <a:ext cx="110945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                      For a </a:t>
                </a:r>
                <a:r>
                  <a:rPr lang="en-US" sz="2400" b="1" dirty="0"/>
                  <a:t>continuous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an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 </a:t>
                </a:r>
                <a:r>
                  <a:rPr lang="en-US" sz="2400" b="1" dirty="0">
                    <a:sym typeface="Symbol" panose="05050102010706020507" pitchFamily="18" charset="2"/>
                  </a:rPr>
                  <a:t>conditional expectation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given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is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B3B199-411A-B7AE-F822-4792B8F5C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9" y="1211825"/>
                <a:ext cx="11094554" cy="830997"/>
              </a:xfrm>
              <a:prstGeom prst="rect">
                <a:avLst/>
              </a:prstGeom>
              <a:blipFill>
                <a:blip r:embed="rId2"/>
                <a:stretch>
                  <a:fillRect l="-87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36B225-8621-1788-A3FC-7E26809322FE}"/>
                  </a:ext>
                </a:extLst>
              </p:cNvPr>
              <p:cNvSpPr txBox="1"/>
              <p:nvPr/>
            </p:nvSpPr>
            <p:spPr>
              <a:xfrm>
                <a:off x="3416414" y="2016945"/>
                <a:ext cx="4073055" cy="849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36B225-8621-1788-A3FC-7E268093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414" y="2016945"/>
                <a:ext cx="4073055" cy="849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8E223E0D-A840-E993-18C3-06BD53FE70A4}"/>
              </a:ext>
            </a:extLst>
          </p:cNvPr>
          <p:cNvSpPr txBox="1">
            <a:spLocks/>
          </p:cNvSpPr>
          <p:nvPr/>
        </p:nvSpPr>
        <p:spPr>
          <a:xfrm>
            <a:off x="471941" y="3213752"/>
            <a:ext cx="11437729" cy="15252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D1C4F-6991-1163-87D8-6A0E0C6F8DF3}"/>
              </a:ext>
            </a:extLst>
          </p:cNvPr>
          <p:cNvSpPr txBox="1"/>
          <p:nvPr/>
        </p:nvSpPr>
        <p:spPr>
          <a:xfrm>
            <a:off x="588237" y="3159065"/>
            <a:ext cx="87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/>
              <a:t>Defn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EC7AB4-B10A-8029-33E9-22E38FBD9677}"/>
                  </a:ext>
                </a:extLst>
              </p:cNvPr>
              <p:cNvSpPr txBox="1"/>
              <p:nvPr/>
            </p:nvSpPr>
            <p:spPr>
              <a:xfrm>
                <a:off x="1473826" y="3186408"/>
                <a:ext cx="111306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</a:t>
                </a:r>
                <a:r>
                  <a:rPr lang="en-US" sz="2400" b="1" dirty="0"/>
                  <a:t>continuous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EC7AB4-B10A-8029-33E9-22E38FBD9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26" y="3186408"/>
                <a:ext cx="11130613" cy="461665"/>
              </a:xfrm>
              <a:prstGeom prst="rect">
                <a:avLst/>
              </a:prstGeom>
              <a:blipFill>
                <a:blip r:embed="rId4"/>
                <a:stretch>
                  <a:fillRect l="-87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3411D9-F971-74F0-1C38-C11EEDEB7780}"/>
                  </a:ext>
                </a:extLst>
              </p:cNvPr>
              <p:cNvSpPr txBox="1"/>
              <p:nvPr/>
            </p:nvSpPr>
            <p:spPr>
              <a:xfrm>
                <a:off x="1184185" y="3675417"/>
                <a:ext cx="7959813" cy="880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3411D9-F971-74F0-1C38-C11EEDEB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5" y="3675417"/>
                <a:ext cx="7959813" cy="880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FD01291-F1AC-E071-BAD1-E03D0E591D24}"/>
              </a:ext>
            </a:extLst>
          </p:cNvPr>
          <p:cNvGrpSpPr/>
          <p:nvPr/>
        </p:nvGrpSpPr>
        <p:grpSpPr>
          <a:xfrm>
            <a:off x="471942" y="5059386"/>
            <a:ext cx="11141819" cy="1410806"/>
            <a:chOff x="211981" y="5006044"/>
            <a:chExt cx="11141819" cy="14108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FA6856-39C9-311A-89F8-667C98A3F465}"/>
                </a:ext>
              </a:extLst>
            </p:cNvPr>
            <p:cNvGrpSpPr/>
            <p:nvPr/>
          </p:nvGrpSpPr>
          <p:grpSpPr>
            <a:xfrm>
              <a:off x="211981" y="5006044"/>
              <a:ext cx="11141819" cy="1410806"/>
              <a:chOff x="664567" y="3138210"/>
              <a:chExt cx="11129412" cy="2474552"/>
            </a:xfrm>
          </p:grpSpPr>
          <p:sp>
            <p:nvSpPr>
              <p:cNvPr id="18" name="Title 2">
                <a:extLst>
                  <a:ext uri="{FF2B5EF4-FFF2-40B4-BE49-F238E27FC236}">
                    <a16:creationId xmlns:a16="http://schemas.microsoft.com/office/drawing/2014/main" id="{02745E89-83BC-13AE-6741-0027D13DE1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38210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8F300D2-2E1A-F690-8172-4DBDE4252463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29"/>
                    <a:ext cx="10223584" cy="8097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Theorem:  </a:t>
                    </a:r>
                    <a:r>
                      <a:rPr lang="en-US" sz="2400" dirty="0"/>
                      <a:t>We can derive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a14:m>
                    <a:r>
                      <a:rPr lang="en-US" sz="2400" dirty="0"/>
                      <a:t> by conditioning on the value of continuous </a:t>
                    </a:r>
                    <a:r>
                      <a:rPr lang="en-US" sz="2400" dirty="0" err="1"/>
                      <a:t>r.v.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r>
                      <a:rPr lang="en-US" sz="2400" dirty="0"/>
                      <a:t> :</a:t>
                    </a:r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4697FE9-867F-186F-C6BB-F4C8558A38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29"/>
                    <a:ext cx="10223584" cy="80976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53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EE7F906-91C6-AFB0-7B0C-FFA0672A2DCC}"/>
                    </a:ext>
                  </a:extLst>
                </p:cNvPr>
                <p:cNvSpPr txBox="1"/>
                <p:nvPr/>
              </p:nvSpPr>
              <p:spPr>
                <a:xfrm>
                  <a:off x="1213866" y="5459135"/>
                  <a:ext cx="8854633" cy="8953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begChr m:val="[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]⋅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E52204C-F182-2242-7750-C809CFA61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866" y="5459135"/>
                  <a:ext cx="8854633" cy="89537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14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/>
      <p:bldP spid="16" grpId="0"/>
      <p:bldP spid="2" grpId="0" animBg="1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19635-D093-4AE2-AE45-7E79455B8EF6}"/>
              </a:ext>
            </a:extLst>
          </p:cNvPr>
          <p:cNvSpPr txBox="1"/>
          <p:nvPr/>
        </p:nvSpPr>
        <p:spPr>
          <a:xfrm>
            <a:off x="397525" y="1246629"/>
            <a:ext cx="703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Two-year-olds range in weight from 15 – 35 pounds.</a:t>
            </a:r>
          </a:p>
          <a:p>
            <a:r>
              <a:rPr lang="en-US" sz="2400" dirty="0">
                <a:sym typeface="Symbol" panose="05050102010706020507" pitchFamily="18" charset="2"/>
              </a:rPr>
              <a:t>They range in height from 25 – 40 inches.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1BCBD0-BD6D-7276-BB67-DB9FB4E1C5FC}"/>
              </a:ext>
            </a:extLst>
          </p:cNvPr>
          <p:cNvSpPr txBox="1"/>
          <p:nvPr/>
        </p:nvSpPr>
        <p:spPr>
          <a:xfrm>
            <a:off x="411298" y="2688783"/>
            <a:ext cx="4745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Q:  </a:t>
            </a:r>
            <a:r>
              <a:rPr lang="en-US" sz="2400" dirty="0"/>
              <a:t>My 2-year old is 30 inches tall.  </a:t>
            </a:r>
          </a:p>
          <a:p>
            <a:r>
              <a:rPr lang="en-US" sz="2400" dirty="0"/>
              <a:t>      What is their expected weight?</a:t>
            </a:r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01B116-E1DE-488D-55BB-9A8D0E531F8F}"/>
              </a:ext>
            </a:extLst>
          </p:cNvPr>
          <p:cNvSpPr/>
          <p:nvPr/>
        </p:nvSpPr>
        <p:spPr>
          <a:xfrm>
            <a:off x="489629" y="3766193"/>
            <a:ext cx="7946210" cy="2563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6E1BAF-310C-EC52-314F-3346074D47D7}"/>
                  </a:ext>
                </a:extLst>
              </p:cNvPr>
              <p:cNvSpPr txBox="1"/>
              <p:nvPr/>
            </p:nvSpPr>
            <p:spPr>
              <a:xfrm>
                <a:off x="1007330" y="4031657"/>
                <a:ext cx="5766643" cy="92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=30]=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=30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6E1BAF-310C-EC52-314F-3346074D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30" y="4031657"/>
                <a:ext cx="5766643" cy="928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F3892F7-9817-8C45-2FE7-18280978906A}"/>
              </a:ext>
            </a:extLst>
          </p:cNvPr>
          <p:cNvSpPr txBox="1"/>
          <p:nvPr/>
        </p:nvSpPr>
        <p:spPr>
          <a:xfrm>
            <a:off x="514536" y="3779835"/>
            <a:ext cx="486266" cy="71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A:</a:t>
            </a:r>
            <a:endParaRPr lang="en-US" sz="2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ECC0DF-9E4F-EB94-1666-14978F435B6E}"/>
                  </a:ext>
                </a:extLst>
              </p:cNvPr>
              <p:cNvSpPr txBox="1"/>
              <p:nvPr/>
            </p:nvSpPr>
            <p:spPr>
              <a:xfrm>
                <a:off x="2115879" y="5223734"/>
                <a:ext cx="5605107" cy="92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,30)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(30)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ECC0DF-9E4F-EB94-1666-14978F435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879" y="5223734"/>
                <a:ext cx="5605107" cy="92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9BF69EF-3E7B-FB19-0142-625603AECE5F}"/>
              </a:ext>
            </a:extLst>
          </p:cNvPr>
          <p:cNvSpPr txBox="1"/>
          <p:nvPr/>
        </p:nvSpPr>
        <p:spPr>
          <a:xfrm>
            <a:off x="8010030" y="6008829"/>
            <a:ext cx="353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Why are these the same?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EC612-532B-389C-3B92-AE6804EF55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22" y="948843"/>
            <a:ext cx="2354634" cy="166841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9EA30D1-8B8A-54F0-99C9-A033E1D90FEA}"/>
              </a:ext>
            </a:extLst>
          </p:cNvPr>
          <p:cNvGrpSpPr/>
          <p:nvPr/>
        </p:nvGrpSpPr>
        <p:grpSpPr>
          <a:xfrm>
            <a:off x="8495606" y="3428999"/>
            <a:ext cx="3532669" cy="3135305"/>
            <a:chOff x="8495606" y="3176745"/>
            <a:chExt cx="3696394" cy="33875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3A88F8-D8C1-599B-4001-A9550C342D0F}"/>
                </a:ext>
              </a:extLst>
            </p:cNvPr>
            <p:cNvGrpSpPr/>
            <p:nvPr/>
          </p:nvGrpSpPr>
          <p:grpSpPr>
            <a:xfrm>
              <a:off x="8495606" y="3302751"/>
              <a:ext cx="3696394" cy="3053600"/>
              <a:chOff x="7876259" y="2940871"/>
              <a:chExt cx="3696394" cy="303130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95761ED-D103-126F-3C03-E60E969E0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2300" y="5710570"/>
                <a:ext cx="2667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F8D3447-FBAE-637D-9502-DD4E2346BD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2300" y="3464092"/>
                <a:ext cx="0" cy="22464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12A75E5-6930-F704-F020-B8E2D30694E3}"/>
                      </a:ext>
                    </a:extLst>
                  </p:cNvPr>
                  <p:cNvSpPr txBox="1"/>
                  <p:nvPr/>
                </p:nvSpPr>
                <p:spPr>
                  <a:xfrm>
                    <a:off x="10817230" y="5448960"/>
                    <a:ext cx="755423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12A75E5-6930-F704-F020-B8E2D30694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7230" y="5448960"/>
                    <a:ext cx="755423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0949929-61B7-8C32-00E8-C1CA661E66C4}"/>
                      </a:ext>
                    </a:extLst>
                  </p:cNvPr>
                  <p:cNvSpPr txBox="1"/>
                  <p:nvPr/>
                </p:nvSpPr>
                <p:spPr>
                  <a:xfrm>
                    <a:off x="7876259" y="2940871"/>
                    <a:ext cx="755423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0949929-61B7-8C32-00E8-C1CA661E6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6259" y="2940871"/>
                    <a:ext cx="755423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4FF086-1993-7CE3-994A-A59DB312A66E}"/>
                </a:ext>
              </a:extLst>
            </p:cNvPr>
            <p:cNvGrpSpPr/>
            <p:nvPr/>
          </p:nvGrpSpPr>
          <p:grpSpPr>
            <a:xfrm>
              <a:off x="9522222" y="3176745"/>
              <a:ext cx="1552912" cy="2917995"/>
              <a:chOff x="11610275" y="-277256"/>
              <a:chExt cx="1552912" cy="41452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8B10AE-F00C-3AF5-638B-FAF98D48BE95}"/>
                  </a:ext>
                </a:extLst>
              </p:cNvPr>
              <p:cNvSpPr/>
              <p:nvPr/>
            </p:nvSpPr>
            <p:spPr>
              <a:xfrm rot="16200000">
                <a:off x="10722210" y="2024378"/>
                <a:ext cx="3508159" cy="1791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691EA2-09E4-C880-2540-287758DF62A6}"/>
                  </a:ext>
                </a:extLst>
              </p:cNvPr>
              <p:cNvSpPr txBox="1"/>
              <p:nvPr/>
            </p:nvSpPr>
            <p:spPr>
              <a:xfrm>
                <a:off x="11610275" y="-277256"/>
                <a:ext cx="15529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World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707087-0FDB-91BD-7AA9-A056795AC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9457" y="3842949"/>
              <a:ext cx="0" cy="22517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227D750-181E-7151-1872-BC57A057C261}"/>
                    </a:ext>
                  </a:extLst>
                </p:cNvPr>
                <p:cNvSpPr txBox="1"/>
                <p:nvPr/>
              </p:nvSpPr>
              <p:spPr>
                <a:xfrm>
                  <a:off x="9837366" y="6094740"/>
                  <a:ext cx="1227390" cy="4695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227D750-181E-7151-1872-BC57A057C2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7366" y="6094740"/>
                  <a:ext cx="1227390" cy="469565"/>
                </a:xfrm>
                <a:prstGeom prst="rect">
                  <a:avLst/>
                </a:prstGeom>
                <a:blipFill>
                  <a:blip r:embed="rId7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6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" grpId="0" animBg="1"/>
      <p:bldP spid="6" grpId="0"/>
      <p:bldP spid="1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19635-D093-4AE2-AE45-7E79455B8EF6}"/>
              </a:ext>
            </a:extLst>
          </p:cNvPr>
          <p:cNvSpPr txBox="1"/>
          <p:nvPr/>
        </p:nvSpPr>
        <p:spPr>
          <a:xfrm>
            <a:off x="397525" y="1246629"/>
            <a:ext cx="703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Two-year-olds range in weight from 15 – 35 pounds.</a:t>
            </a:r>
          </a:p>
          <a:p>
            <a:r>
              <a:rPr lang="en-US" sz="2400" dirty="0">
                <a:sym typeface="Symbol" panose="05050102010706020507" pitchFamily="18" charset="2"/>
              </a:rPr>
              <a:t>They range in height from 25 – 40 inches.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1BCBD0-BD6D-7276-BB67-DB9FB4E1C5FC}"/>
                  </a:ext>
                </a:extLst>
              </p:cNvPr>
              <p:cNvSpPr txBox="1"/>
              <p:nvPr/>
            </p:nvSpPr>
            <p:spPr>
              <a:xfrm>
                <a:off x="411298" y="2688783"/>
                <a:ext cx="56847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fraction of 2-year olds with height 30 inches have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&lt;25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pounds</m:t>
                    </m:r>
                    <m:r>
                      <m:rPr>
                        <m:nor/>
                      </m:rPr>
                      <a:rPr lang="en-US" sz="2400" b="0" i="0" dirty="0" smtClean="0"/>
                      <m:t>?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1BCBD0-BD6D-7276-BB67-DB9FB4E1C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8" y="2688783"/>
                <a:ext cx="5684702" cy="830997"/>
              </a:xfrm>
              <a:prstGeom prst="rect">
                <a:avLst/>
              </a:prstGeom>
              <a:blipFill>
                <a:blip r:embed="rId2"/>
                <a:stretch>
                  <a:fillRect l="-1608" t="-5882" r="-42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C01B116-E1DE-488D-55BB-9A8D0E531F8F}"/>
              </a:ext>
            </a:extLst>
          </p:cNvPr>
          <p:cNvSpPr/>
          <p:nvPr/>
        </p:nvSpPr>
        <p:spPr>
          <a:xfrm>
            <a:off x="489629" y="3766193"/>
            <a:ext cx="7946210" cy="2563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6E1BAF-310C-EC52-314F-3346074D47D7}"/>
                  </a:ext>
                </a:extLst>
              </p:cNvPr>
              <p:cNvSpPr txBox="1"/>
              <p:nvPr/>
            </p:nvSpPr>
            <p:spPr>
              <a:xfrm>
                <a:off x="395646" y="4233559"/>
                <a:ext cx="7183159" cy="92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&lt;25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=30}=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=30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6E1BAF-310C-EC52-314F-3346074D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6" y="4233559"/>
                <a:ext cx="7183159" cy="92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F3892F7-9817-8C45-2FE7-18280978906A}"/>
              </a:ext>
            </a:extLst>
          </p:cNvPr>
          <p:cNvSpPr txBox="1"/>
          <p:nvPr/>
        </p:nvSpPr>
        <p:spPr>
          <a:xfrm>
            <a:off x="514536" y="3779835"/>
            <a:ext cx="486266" cy="71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A:</a:t>
            </a:r>
            <a:endParaRPr lang="en-US" sz="2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ECC0DF-9E4F-EB94-1666-14978F435B6E}"/>
                  </a:ext>
                </a:extLst>
              </p:cNvPr>
              <p:cNvSpPr txBox="1"/>
              <p:nvPr/>
            </p:nvSpPr>
            <p:spPr>
              <a:xfrm>
                <a:off x="2569051" y="5295778"/>
                <a:ext cx="5605107" cy="92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,30)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(30)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ECC0DF-9E4F-EB94-1666-14978F435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051" y="5295778"/>
                <a:ext cx="5605107" cy="928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B2EC612-532B-389C-3B92-AE6804EF55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22" y="948843"/>
            <a:ext cx="2354634" cy="166841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9EA30D1-8B8A-54F0-99C9-A033E1D90FEA}"/>
              </a:ext>
            </a:extLst>
          </p:cNvPr>
          <p:cNvGrpSpPr/>
          <p:nvPr/>
        </p:nvGrpSpPr>
        <p:grpSpPr>
          <a:xfrm>
            <a:off x="8495606" y="3428999"/>
            <a:ext cx="3532669" cy="3135305"/>
            <a:chOff x="8495606" y="3176745"/>
            <a:chExt cx="3696394" cy="33875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3A88F8-D8C1-599B-4001-A9550C342D0F}"/>
                </a:ext>
              </a:extLst>
            </p:cNvPr>
            <p:cNvGrpSpPr/>
            <p:nvPr/>
          </p:nvGrpSpPr>
          <p:grpSpPr>
            <a:xfrm>
              <a:off x="8495606" y="3302751"/>
              <a:ext cx="3696394" cy="3053600"/>
              <a:chOff x="7876259" y="2940871"/>
              <a:chExt cx="3696394" cy="303130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95761ED-D103-126F-3C03-E60E969E0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2300" y="5710570"/>
                <a:ext cx="2667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F8D3447-FBAE-637D-9502-DD4E2346BD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2300" y="3464092"/>
                <a:ext cx="0" cy="22464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12A75E5-6930-F704-F020-B8E2D30694E3}"/>
                      </a:ext>
                    </a:extLst>
                  </p:cNvPr>
                  <p:cNvSpPr txBox="1"/>
                  <p:nvPr/>
                </p:nvSpPr>
                <p:spPr>
                  <a:xfrm>
                    <a:off x="10817230" y="5448960"/>
                    <a:ext cx="755423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12A75E5-6930-F704-F020-B8E2D30694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7230" y="5448960"/>
                    <a:ext cx="755423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0949929-61B7-8C32-00E8-C1CA661E66C4}"/>
                      </a:ext>
                    </a:extLst>
                  </p:cNvPr>
                  <p:cNvSpPr txBox="1"/>
                  <p:nvPr/>
                </p:nvSpPr>
                <p:spPr>
                  <a:xfrm>
                    <a:off x="7876259" y="2940871"/>
                    <a:ext cx="755423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0949929-61B7-8C32-00E8-C1CA661E6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6259" y="2940871"/>
                    <a:ext cx="755423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4FF086-1993-7CE3-994A-A59DB312A66E}"/>
                </a:ext>
              </a:extLst>
            </p:cNvPr>
            <p:cNvGrpSpPr/>
            <p:nvPr/>
          </p:nvGrpSpPr>
          <p:grpSpPr>
            <a:xfrm>
              <a:off x="9522222" y="3176745"/>
              <a:ext cx="1552912" cy="2917995"/>
              <a:chOff x="11610275" y="-277256"/>
              <a:chExt cx="1552912" cy="41452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8B10AE-F00C-3AF5-638B-FAF98D48BE95}"/>
                  </a:ext>
                </a:extLst>
              </p:cNvPr>
              <p:cNvSpPr/>
              <p:nvPr/>
            </p:nvSpPr>
            <p:spPr>
              <a:xfrm rot="16200000">
                <a:off x="10722210" y="2024378"/>
                <a:ext cx="3508159" cy="1791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691EA2-09E4-C880-2540-287758DF62A6}"/>
                  </a:ext>
                </a:extLst>
              </p:cNvPr>
              <p:cNvSpPr txBox="1"/>
              <p:nvPr/>
            </p:nvSpPr>
            <p:spPr>
              <a:xfrm>
                <a:off x="11610275" y="-277256"/>
                <a:ext cx="15529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World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707087-0FDB-91BD-7AA9-A056795AC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9457" y="3842949"/>
              <a:ext cx="0" cy="22517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227D750-181E-7151-1872-BC57A057C261}"/>
                    </a:ext>
                  </a:extLst>
                </p:cNvPr>
                <p:cNvSpPr txBox="1"/>
                <p:nvPr/>
              </p:nvSpPr>
              <p:spPr>
                <a:xfrm>
                  <a:off x="9837366" y="6094740"/>
                  <a:ext cx="1227390" cy="4695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30 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227D750-181E-7151-1872-BC57A057C2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7366" y="6094740"/>
                  <a:ext cx="1227390" cy="469565"/>
                </a:xfrm>
                <a:prstGeom prst="rect">
                  <a:avLst/>
                </a:prstGeom>
                <a:blipFill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A9D4FE-AD8B-280C-0FE0-25BBD9CF3E0F}"/>
              </a:ext>
            </a:extLst>
          </p:cNvPr>
          <p:cNvGrpSpPr/>
          <p:nvPr/>
        </p:nvGrpSpPr>
        <p:grpSpPr>
          <a:xfrm>
            <a:off x="7980934" y="4932199"/>
            <a:ext cx="2315080" cy="1213262"/>
            <a:chOff x="7996905" y="4914663"/>
            <a:chExt cx="2315080" cy="12132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E3A0E3-6BF2-D360-29CB-3478C4DC40C6}"/>
                </a:ext>
              </a:extLst>
            </p:cNvPr>
            <p:cNvGrpSpPr/>
            <p:nvPr/>
          </p:nvGrpSpPr>
          <p:grpSpPr>
            <a:xfrm>
              <a:off x="7996905" y="4914663"/>
              <a:ext cx="2282302" cy="469565"/>
              <a:chOff x="7177714" y="4764422"/>
              <a:chExt cx="2282302" cy="46956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F46F9F7-1F44-9633-7D94-A99A7B02FDBD}"/>
                      </a:ext>
                    </a:extLst>
                  </p:cNvPr>
                  <p:cNvSpPr txBox="1"/>
                  <p:nvPr/>
                </p:nvSpPr>
                <p:spPr>
                  <a:xfrm>
                    <a:off x="7177714" y="4764422"/>
                    <a:ext cx="1227390" cy="4695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F46F9F7-1F44-9633-7D94-A99A7B02FD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7714" y="4764422"/>
                    <a:ext cx="1227390" cy="4695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E550282-E058-D5B5-0130-267D521F40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0574" y="4977365"/>
                <a:ext cx="144944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4A63ED-1A1A-2BBC-74FD-25EE5A24D06D}"/>
                </a:ext>
              </a:extLst>
            </p:cNvPr>
            <p:cNvCxnSpPr/>
            <p:nvPr/>
          </p:nvCxnSpPr>
          <p:spPr>
            <a:xfrm>
              <a:off x="10311985" y="5087649"/>
              <a:ext cx="0" cy="104027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05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6" grpId="0"/>
      <p:bldP spid="1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2A6E97-C3F2-1D1E-107F-5D3A27C3D8CD}"/>
              </a:ext>
            </a:extLst>
          </p:cNvPr>
          <p:cNvSpPr/>
          <p:nvPr/>
        </p:nvSpPr>
        <p:spPr>
          <a:xfrm>
            <a:off x="418984" y="3915403"/>
            <a:ext cx="9386028" cy="27014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Hand-in Time versus Grade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480745" y="3185955"/>
                <a:ext cx="97817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the probability that a random student gets a grade above 50%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45" y="3185955"/>
                <a:ext cx="9781719" cy="461665"/>
              </a:xfrm>
              <a:prstGeom prst="rect">
                <a:avLst/>
              </a:prstGeom>
              <a:blipFill>
                <a:blip r:embed="rId2"/>
                <a:stretch>
                  <a:fillRect l="-9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E98C46-45B7-1C8B-D752-8747E32A2AED}"/>
              </a:ext>
            </a:extLst>
          </p:cNvPr>
          <p:cNvSpPr txBox="1"/>
          <p:nvPr/>
        </p:nvSpPr>
        <p:spPr>
          <a:xfrm>
            <a:off x="480745" y="4011685"/>
            <a:ext cx="59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/>
              <p:nvPr/>
            </p:nvSpPr>
            <p:spPr>
              <a:xfrm>
                <a:off x="418983" y="928356"/>
                <a:ext cx="1117718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number of days early that homework is submitted: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grade on homework (as a percentage):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b="0" dirty="0"/>
                  <a:t>Joint density function: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≤2,  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≤1: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3" y="928356"/>
                <a:ext cx="11177188" cy="1200329"/>
              </a:xfrm>
              <a:prstGeom prst="rect">
                <a:avLst/>
              </a:prstGeom>
              <a:blipFill>
                <a:blip r:embed="rId3"/>
                <a:stretch>
                  <a:fillRect l="-764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26FD9E0-2369-7980-6F6E-30F691EC5B78}"/>
              </a:ext>
            </a:extLst>
          </p:cNvPr>
          <p:cNvGrpSpPr/>
          <p:nvPr/>
        </p:nvGrpSpPr>
        <p:grpSpPr>
          <a:xfrm>
            <a:off x="2438126" y="2247255"/>
            <a:ext cx="5413581" cy="861252"/>
            <a:chOff x="2438126" y="2247255"/>
            <a:chExt cx="5413581" cy="861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3AC1CF-C1AF-A030-BB95-22F457BEC482}"/>
                </a:ext>
              </a:extLst>
            </p:cNvPr>
            <p:cNvSpPr/>
            <p:nvPr/>
          </p:nvSpPr>
          <p:spPr>
            <a:xfrm>
              <a:off x="3623056" y="2247255"/>
              <a:ext cx="3185368" cy="8612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07663C6-5873-FC74-9A94-7A83D47F5738}"/>
                    </a:ext>
                  </a:extLst>
                </p:cNvPr>
                <p:cNvSpPr txBox="1"/>
                <p:nvPr/>
              </p:nvSpPr>
              <p:spPr>
                <a:xfrm>
                  <a:off x="2438126" y="2247255"/>
                  <a:ext cx="5413581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07663C6-5873-FC74-9A94-7A83D47F5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126" y="2247255"/>
                  <a:ext cx="5413581" cy="783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73614-708C-6650-270D-CAB0EA680D08}"/>
                  </a:ext>
                </a:extLst>
              </p:cNvPr>
              <p:cNvSpPr txBox="1"/>
              <p:nvPr/>
            </p:nvSpPr>
            <p:spPr>
              <a:xfrm>
                <a:off x="1127118" y="5304646"/>
                <a:ext cx="8538699" cy="966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g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=0.725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73614-708C-6650-270D-CAB0EA680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18" y="5304646"/>
                <a:ext cx="8538699" cy="966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90269A-4C0F-E5D2-A5D7-2C8F5FD73CE7}"/>
                  </a:ext>
                </a:extLst>
              </p:cNvPr>
              <p:cNvSpPr txBox="1"/>
              <p:nvPr/>
            </p:nvSpPr>
            <p:spPr>
              <a:xfrm>
                <a:off x="1127118" y="4056033"/>
                <a:ext cx="8538699" cy="93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tg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90269A-4C0F-E5D2-A5D7-2C8F5FD73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18" y="4056033"/>
                <a:ext cx="8538699" cy="9337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1B2E3E5-9D53-C9C0-FAD9-AD7C5401908A}"/>
              </a:ext>
            </a:extLst>
          </p:cNvPr>
          <p:cNvSpPr/>
          <p:nvPr/>
        </p:nvSpPr>
        <p:spPr>
          <a:xfrm>
            <a:off x="8106937" y="5441795"/>
            <a:ext cx="981307" cy="646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artoon of a dog with papers on a book&#10;&#10;Description automatically generated with low confidence">
            <a:extLst>
              <a:ext uri="{FF2B5EF4-FFF2-40B4-BE49-F238E27FC236}">
                <a16:creationId xmlns:a16="http://schemas.microsoft.com/office/drawing/2014/main" id="{465FB09C-FB00-261B-715C-D47EB66EAA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64" y="894962"/>
            <a:ext cx="1765952" cy="18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23" grpId="0"/>
      <p:bldP spid="24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Hand-in Time versus Grade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4F2ECF-3D66-60E8-BB8E-38D02CEA06E6}"/>
              </a:ext>
            </a:extLst>
          </p:cNvPr>
          <p:cNvSpPr txBox="1"/>
          <p:nvPr/>
        </p:nvSpPr>
        <p:spPr>
          <a:xfrm>
            <a:off x="143562" y="2193371"/>
            <a:ext cx="11556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 Given that a student submitted less than a day before the deadline, </a:t>
            </a:r>
          </a:p>
          <a:p>
            <a:r>
              <a:rPr lang="en-US" sz="2400" dirty="0"/>
              <a:t>       does the probability of getting a grade &gt;50% go down?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98C46-45B7-1C8B-D752-8747E32A2AED}"/>
              </a:ext>
            </a:extLst>
          </p:cNvPr>
          <p:cNvSpPr txBox="1"/>
          <p:nvPr/>
        </p:nvSpPr>
        <p:spPr>
          <a:xfrm>
            <a:off x="220680" y="3360128"/>
            <a:ext cx="59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/>
              <p:nvPr/>
            </p:nvSpPr>
            <p:spPr>
              <a:xfrm>
                <a:off x="418983" y="928356"/>
                <a:ext cx="902247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number of days early that homework is submitted: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grade on homework (as a percentage):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3" y="928356"/>
                <a:ext cx="9022472" cy="830997"/>
              </a:xfrm>
              <a:prstGeom prst="rect">
                <a:avLst/>
              </a:prstGeom>
              <a:blipFill>
                <a:blip r:embed="rId2"/>
                <a:stretch>
                  <a:fillRect l="-94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7663C6-5873-FC74-9A94-7A83D47F5738}"/>
                  </a:ext>
                </a:extLst>
              </p:cNvPr>
              <p:cNvSpPr txBox="1"/>
              <p:nvPr/>
            </p:nvSpPr>
            <p:spPr>
              <a:xfrm>
                <a:off x="0" y="5062764"/>
                <a:ext cx="3356745" cy="67056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7663C6-5873-FC74-9A94-7A83D47F5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62764"/>
                <a:ext cx="3356745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73614-708C-6650-270D-CAB0EA680D08}"/>
                  </a:ext>
                </a:extLst>
              </p:cNvPr>
              <p:cNvSpPr txBox="1"/>
              <p:nvPr/>
            </p:nvSpPr>
            <p:spPr>
              <a:xfrm>
                <a:off x="610952" y="3159527"/>
                <a:ext cx="5945786" cy="86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&gt;0.5 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&gt;0.5  &amp;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&lt;1}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73614-708C-6650-270D-CAB0EA680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52" y="3159527"/>
                <a:ext cx="5945786" cy="862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90269A-4C0F-E5D2-A5D7-2C8F5FD73CE7}"/>
                  </a:ext>
                </a:extLst>
              </p:cNvPr>
              <p:cNvSpPr txBox="1"/>
              <p:nvPr/>
            </p:nvSpPr>
            <p:spPr>
              <a:xfrm>
                <a:off x="0" y="5806713"/>
                <a:ext cx="6860327" cy="7929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tg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90269A-4C0F-E5D2-A5D7-2C8F5FD73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06713"/>
                <a:ext cx="6860327" cy="7929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B8566-124E-1FD2-5B12-6E811251A554}"/>
                  </a:ext>
                </a:extLst>
              </p:cNvPr>
              <p:cNvSpPr txBox="1"/>
              <p:nvPr/>
            </p:nvSpPr>
            <p:spPr>
              <a:xfrm>
                <a:off x="6404338" y="2968685"/>
                <a:ext cx="3890448" cy="118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𝑑𝑔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B8566-124E-1FD2-5B12-6E811251A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338" y="2968685"/>
                <a:ext cx="3890448" cy="1188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A1BC65-2C6E-0D24-82F9-92A0D1C598FD}"/>
                  </a:ext>
                </a:extLst>
              </p:cNvPr>
              <p:cNvSpPr txBox="1"/>
              <p:nvPr/>
            </p:nvSpPr>
            <p:spPr>
              <a:xfrm>
                <a:off x="6556738" y="4229144"/>
                <a:ext cx="3890448" cy="1451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tg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𝑑𝑔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A1BC65-2C6E-0D24-82F9-92A0D1C59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38" y="4229144"/>
                <a:ext cx="3890448" cy="1451616"/>
              </a:xfrm>
              <a:prstGeom prst="rect">
                <a:avLst/>
              </a:prstGeom>
              <a:blipFill>
                <a:blip r:embed="rId7"/>
                <a:stretch>
                  <a:fillRect r="-7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AC11E9-D57A-E5C9-346A-58E1A37C2B6D}"/>
                  </a:ext>
                </a:extLst>
              </p:cNvPr>
              <p:cNvSpPr txBox="1"/>
              <p:nvPr/>
            </p:nvSpPr>
            <p:spPr>
              <a:xfrm>
                <a:off x="10735632" y="4722458"/>
                <a:ext cx="1236336" cy="464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=0.66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AC11E9-D57A-E5C9-346A-58E1A37C2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632" y="4722458"/>
                <a:ext cx="1236336" cy="464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A7D897BF-C4FE-734D-1163-8240BC31D2D5}"/>
              </a:ext>
            </a:extLst>
          </p:cNvPr>
          <p:cNvSpPr/>
          <p:nvPr/>
        </p:nvSpPr>
        <p:spPr>
          <a:xfrm>
            <a:off x="11064237" y="4663897"/>
            <a:ext cx="981307" cy="646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artoon of a dog with papers on a book&#10;&#10;Description automatically generated with low confidence">
            <a:extLst>
              <a:ext uri="{FF2B5EF4-FFF2-40B4-BE49-F238E27FC236}">
                <a16:creationId xmlns:a16="http://schemas.microsoft.com/office/drawing/2014/main" id="{506557E9-FBE5-DA39-A008-1B5B049855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64" y="894962"/>
            <a:ext cx="1765952" cy="18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3" grpId="0"/>
      <p:bldP spid="6" grpId="0"/>
      <p:bldP spid="7" grpId="0"/>
      <p:bldP spid="1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Hand-in Time versus Grade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220680" y="2215392"/>
                <a:ext cx="1155635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A student submits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US" sz="2400" dirty="0"/>
                  <a:t> i.e., exactly when the homework is due.  </a:t>
                </a:r>
              </a:p>
              <a:p>
                <a:r>
                  <a:rPr lang="en-US" sz="2400" dirty="0"/>
                  <a:t>      What is their expected grade?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0" y="2215392"/>
                <a:ext cx="11556352" cy="830997"/>
              </a:xfrm>
              <a:prstGeom prst="rect">
                <a:avLst/>
              </a:prstGeom>
              <a:blipFill>
                <a:blip r:embed="rId2"/>
                <a:stretch>
                  <a:fillRect l="-79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E98C46-45B7-1C8B-D752-8747E32A2AED}"/>
              </a:ext>
            </a:extLst>
          </p:cNvPr>
          <p:cNvSpPr txBox="1"/>
          <p:nvPr/>
        </p:nvSpPr>
        <p:spPr>
          <a:xfrm>
            <a:off x="220680" y="3360128"/>
            <a:ext cx="59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/>
              <p:nvPr/>
            </p:nvSpPr>
            <p:spPr>
              <a:xfrm>
                <a:off x="418983" y="928356"/>
                <a:ext cx="902247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number of days early that homework is submitted: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grade on homework (as a percentage):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3" y="928356"/>
                <a:ext cx="9022472" cy="830997"/>
              </a:xfrm>
              <a:prstGeom prst="rect">
                <a:avLst/>
              </a:prstGeom>
              <a:blipFill>
                <a:blip r:embed="rId3"/>
                <a:stretch>
                  <a:fillRect l="-94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7663C6-5873-FC74-9A94-7A83D47F5738}"/>
                  </a:ext>
                </a:extLst>
              </p:cNvPr>
              <p:cNvSpPr txBox="1"/>
              <p:nvPr/>
            </p:nvSpPr>
            <p:spPr>
              <a:xfrm>
                <a:off x="0" y="5031309"/>
                <a:ext cx="3356745" cy="67056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7663C6-5873-FC74-9A94-7A83D47F5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1309"/>
                <a:ext cx="3356745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73614-708C-6650-270D-CAB0EA680D08}"/>
                  </a:ext>
                </a:extLst>
              </p:cNvPr>
              <p:cNvSpPr txBox="1"/>
              <p:nvPr/>
            </p:nvSpPr>
            <p:spPr>
              <a:xfrm>
                <a:off x="418983" y="3096662"/>
                <a:ext cx="6249375" cy="963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=0]=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73614-708C-6650-270D-CAB0EA680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3" y="3096662"/>
                <a:ext cx="6249375" cy="963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90269A-4C0F-E5D2-A5D7-2C8F5FD73CE7}"/>
                  </a:ext>
                </a:extLst>
              </p:cNvPr>
              <p:cNvSpPr txBox="1"/>
              <p:nvPr/>
            </p:nvSpPr>
            <p:spPr>
              <a:xfrm>
                <a:off x="0" y="5806713"/>
                <a:ext cx="6860327" cy="7929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tg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90269A-4C0F-E5D2-A5D7-2C8F5FD73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06713"/>
                <a:ext cx="6860327" cy="792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AC11E9-D57A-E5C9-346A-58E1A37C2B6D}"/>
                  </a:ext>
                </a:extLst>
              </p:cNvPr>
              <p:cNvSpPr txBox="1"/>
              <p:nvPr/>
            </p:nvSpPr>
            <p:spPr>
              <a:xfrm>
                <a:off x="8378022" y="4642730"/>
                <a:ext cx="1236336" cy="464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AC11E9-D57A-E5C9-346A-58E1A37C2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022" y="4642730"/>
                <a:ext cx="1236336" cy="464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D111B4-55F0-2B67-BC1C-1800BFD500FC}"/>
                  </a:ext>
                </a:extLst>
              </p:cNvPr>
              <p:cNvSpPr txBox="1"/>
              <p:nvPr/>
            </p:nvSpPr>
            <p:spPr>
              <a:xfrm>
                <a:off x="5626047" y="3096662"/>
                <a:ext cx="3605915" cy="963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,0)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D111B4-55F0-2B67-BC1C-1800BFD50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47" y="3096662"/>
                <a:ext cx="3605915" cy="9637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F3CDC8-1CF9-BA3C-C72B-12CC4A7CD6A3}"/>
                  </a:ext>
                </a:extLst>
              </p:cNvPr>
              <p:cNvSpPr txBox="1"/>
              <p:nvPr/>
            </p:nvSpPr>
            <p:spPr>
              <a:xfrm>
                <a:off x="5626047" y="4210010"/>
                <a:ext cx="3605915" cy="133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F3CDC8-1CF9-BA3C-C72B-12CC4A7CD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47" y="4210010"/>
                <a:ext cx="3605915" cy="13304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402AFD1C-382F-7337-CAA9-192DB962D5FF}"/>
              </a:ext>
            </a:extLst>
          </p:cNvPr>
          <p:cNvSpPr/>
          <p:nvPr/>
        </p:nvSpPr>
        <p:spPr>
          <a:xfrm>
            <a:off x="8833993" y="4551838"/>
            <a:ext cx="780365" cy="646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dog with papers on a book&#10;&#10;Description automatically generated with low confidence">
            <a:extLst>
              <a:ext uri="{FF2B5EF4-FFF2-40B4-BE49-F238E27FC236}">
                <a16:creationId xmlns:a16="http://schemas.microsoft.com/office/drawing/2014/main" id="{86E58BF1-CD0D-DF67-953B-BBE957EDA4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64" y="894962"/>
            <a:ext cx="1765952" cy="18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  <p:bldP spid="13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Hand-in Time versus Grade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220680" y="2138284"/>
                <a:ext cx="115563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By contrast, what is the expected grade of a student who submits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n-US" sz="2400" dirty="0"/>
                  <a:t>day early?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0" y="2138284"/>
                <a:ext cx="11556352" cy="461665"/>
              </a:xfrm>
              <a:prstGeom prst="rect">
                <a:avLst/>
              </a:prstGeom>
              <a:blipFill>
                <a:blip r:embed="rId2"/>
                <a:stretch>
                  <a:fillRect l="-7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E98C46-45B7-1C8B-D752-8747E32A2AED}"/>
              </a:ext>
            </a:extLst>
          </p:cNvPr>
          <p:cNvSpPr txBox="1"/>
          <p:nvPr/>
        </p:nvSpPr>
        <p:spPr>
          <a:xfrm>
            <a:off x="220680" y="3360128"/>
            <a:ext cx="59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/>
              <p:nvPr/>
            </p:nvSpPr>
            <p:spPr>
              <a:xfrm>
                <a:off x="418983" y="928356"/>
                <a:ext cx="902247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number of days early that homework is submitted: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grade on homework (as a percentage):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4079D-0BED-3049-CA9E-7D77C128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3" y="928356"/>
                <a:ext cx="9022472" cy="830997"/>
              </a:xfrm>
              <a:prstGeom prst="rect">
                <a:avLst/>
              </a:prstGeom>
              <a:blipFill>
                <a:blip r:embed="rId3"/>
                <a:stretch>
                  <a:fillRect l="-94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7663C6-5873-FC74-9A94-7A83D47F5738}"/>
                  </a:ext>
                </a:extLst>
              </p:cNvPr>
              <p:cNvSpPr txBox="1"/>
              <p:nvPr/>
            </p:nvSpPr>
            <p:spPr>
              <a:xfrm>
                <a:off x="0" y="4192896"/>
                <a:ext cx="3356745" cy="67056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7663C6-5873-FC74-9A94-7A83D47F5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2896"/>
                <a:ext cx="3356745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73614-708C-6650-270D-CAB0EA680D08}"/>
                  </a:ext>
                </a:extLst>
              </p:cNvPr>
              <p:cNvSpPr txBox="1"/>
              <p:nvPr/>
            </p:nvSpPr>
            <p:spPr>
              <a:xfrm>
                <a:off x="418983" y="3096662"/>
                <a:ext cx="6249375" cy="963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1&lt;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&lt;2]=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|1&lt;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73614-708C-6650-270D-CAB0EA680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3" y="3096662"/>
                <a:ext cx="6249375" cy="963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90269A-4C0F-E5D2-A5D7-2C8F5FD73CE7}"/>
                  </a:ext>
                </a:extLst>
              </p:cNvPr>
              <p:cNvSpPr txBox="1"/>
              <p:nvPr/>
            </p:nvSpPr>
            <p:spPr>
              <a:xfrm>
                <a:off x="0" y="5154693"/>
                <a:ext cx="4114801" cy="7929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90269A-4C0F-E5D2-A5D7-2C8F5FD73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4693"/>
                <a:ext cx="4114801" cy="792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AC11E9-D57A-E5C9-346A-58E1A37C2B6D}"/>
                  </a:ext>
                </a:extLst>
              </p:cNvPr>
              <p:cNvSpPr txBox="1"/>
              <p:nvPr/>
            </p:nvSpPr>
            <p:spPr>
              <a:xfrm>
                <a:off x="10735632" y="5859218"/>
                <a:ext cx="1236336" cy="464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=0.673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AC11E9-D57A-E5C9-346A-58E1A37C2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632" y="5859218"/>
                <a:ext cx="1236336" cy="464988"/>
              </a:xfrm>
              <a:prstGeom prst="rect">
                <a:avLst/>
              </a:prstGeom>
              <a:blipFill>
                <a:blip r:embed="rId7"/>
                <a:stretch>
                  <a:fillRect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D111B4-55F0-2B67-BC1C-1800BFD500FC}"/>
                  </a:ext>
                </a:extLst>
              </p:cNvPr>
              <p:cNvSpPr txBox="1"/>
              <p:nvPr/>
            </p:nvSpPr>
            <p:spPr>
              <a:xfrm>
                <a:off x="6376285" y="3090115"/>
                <a:ext cx="3605915" cy="963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∩ 1&lt;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&lt;2)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{1&lt;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&lt;2}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D111B4-55F0-2B67-BC1C-1800BFD50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285" y="3090115"/>
                <a:ext cx="3605915" cy="963790"/>
              </a:xfrm>
              <a:prstGeom prst="rect">
                <a:avLst/>
              </a:prstGeom>
              <a:blipFill>
                <a:blip r:embed="rId8"/>
                <a:stretch>
                  <a:fillRect r="-2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37717E-46D8-804B-968D-48C5584E5B20}"/>
                  </a:ext>
                </a:extLst>
              </p:cNvPr>
              <p:cNvSpPr txBox="1"/>
              <p:nvPr/>
            </p:nvSpPr>
            <p:spPr>
              <a:xfrm>
                <a:off x="6473601" y="4192896"/>
                <a:ext cx="3605915" cy="1143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num>
                            <m:den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37717E-46D8-804B-968D-48C5584E5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601" y="4192896"/>
                <a:ext cx="3605915" cy="1143968"/>
              </a:xfrm>
              <a:prstGeom prst="rect">
                <a:avLst/>
              </a:prstGeom>
              <a:blipFill>
                <a:blip r:embed="rId9"/>
                <a:stretch>
                  <a:fillRect r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B1F90B-8B83-40E4-832B-13B2E910883C}"/>
                  </a:ext>
                </a:extLst>
              </p:cNvPr>
              <p:cNvSpPr txBox="1"/>
              <p:nvPr/>
            </p:nvSpPr>
            <p:spPr>
              <a:xfrm>
                <a:off x="6553401" y="5365904"/>
                <a:ext cx="3605915" cy="1451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tg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num>
                            <m:den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B1F90B-8B83-40E4-832B-13B2E910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401" y="5365904"/>
                <a:ext cx="3605915" cy="1451616"/>
              </a:xfrm>
              <a:prstGeom prst="rect">
                <a:avLst/>
              </a:prstGeom>
              <a:blipFill>
                <a:blip r:embed="rId10"/>
                <a:stretch>
                  <a:fillRect r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31E9350-0055-0626-A03A-D8F0C80AD1F7}"/>
              </a:ext>
            </a:extLst>
          </p:cNvPr>
          <p:cNvSpPr/>
          <p:nvPr/>
        </p:nvSpPr>
        <p:spPr>
          <a:xfrm>
            <a:off x="11097691" y="5771915"/>
            <a:ext cx="981307" cy="646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3" grpId="0"/>
      <p:bldP spid="12" grpId="0"/>
      <p:bldP spid="2" grpId="0"/>
      <p:bldP spid="6" grpId="0"/>
      <p:bldP spid="7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Joint Densities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19635-D093-4AE2-AE45-7E79455B8EF6}"/>
              </a:ext>
            </a:extLst>
          </p:cNvPr>
          <p:cNvSpPr txBox="1"/>
          <p:nvPr/>
        </p:nvSpPr>
        <p:spPr>
          <a:xfrm>
            <a:off x="397526" y="1246629"/>
            <a:ext cx="441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Volume under the curve equals:</a:t>
            </a:r>
            <a:endParaRPr lang="en-US" sz="2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6E1BAF-310C-EC52-314F-3346074D47D7}"/>
                  </a:ext>
                </a:extLst>
              </p:cNvPr>
              <p:cNvSpPr txBox="1"/>
              <p:nvPr/>
            </p:nvSpPr>
            <p:spPr>
              <a:xfrm>
                <a:off x="2419062" y="1929706"/>
                <a:ext cx="6103344" cy="930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&amp;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6E1BAF-310C-EC52-314F-3346074D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62" y="1929706"/>
                <a:ext cx="6103344" cy="930063"/>
              </a:xfrm>
              <a:prstGeom prst="rect">
                <a:avLst/>
              </a:prstGeom>
              <a:blipFill>
                <a:blip r:embed="rId2"/>
                <a:stretch>
                  <a:fillRect r="-1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952660A-0244-243D-25DD-416F02361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55" y="3081181"/>
            <a:ext cx="4606651" cy="30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19635-D093-4AE2-AE45-7E79455B8EF6}"/>
              </a:ext>
            </a:extLst>
          </p:cNvPr>
          <p:cNvSpPr txBox="1"/>
          <p:nvPr/>
        </p:nvSpPr>
        <p:spPr>
          <a:xfrm>
            <a:off x="397525" y="1246629"/>
            <a:ext cx="703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Two-year-olds range in weight from 15 – 35 pounds.</a:t>
            </a:r>
          </a:p>
          <a:p>
            <a:r>
              <a:rPr lang="en-US" sz="2400" dirty="0">
                <a:sym typeface="Symbol" panose="05050102010706020507" pitchFamily="18" charset="2"/>
              </a:rPr>
              <a:t>They range in height from 25 – 40 inches.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105196-7AB1-15B5-0A95-2644ECB72769}"/>
                  </a:ext>
                </a:extLst>
              </p:cNvPr>
              <p:cNvSpPr txBox="1"/>
              <p:nvPr/>
            </p:nvSpPr>
            <p:spPr>
              <a:xfrm>
                <a:off x="397525" y="2590627"/>
                <a:ext cx="8632175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denotes the joint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of weight and height.</a:t>
                </a:r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105196-7AB1-15B5-0A95-2644ECB72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25" y="2590627"/>
                <a:ext cx="8632175" cy="477888"/>
              </a:xfrm>
              <a:prstGeom prst="rect">
                <a:avLst/>
              </a:prstGeom>
              <a:blipFill>
                <a:blip r:embed="rId2"/>
                <a:stretch>
                  <a:fillRect l="-565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61BCBD0-BD6D-7276-BB67-DB9FB4E1C5FC}"/>
              </a:ext>
            </a:extLst>
          </p:cNvPr>
          <p:cNvSpPr txBox="1"/>
          <p:nvPr/>
        </p:nvSpPr>
        <p:spPr>
          <a:xfrm>
            <a:off x="362179" y="3588216"/>
            <a:ext cx="1146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Q:  </a:t>
            </a:r>
            <a:r>
              <a:rPr lang="en-US" sz="2400" dirty="0"/>
              <a:t>What is the fraction of two-year-olds with weight &gt; 30 pounds but height &lt; 30 inches?</a:t>
            </a:r>
            <a:endParaRPr lang="en-US" sz="2400" dirty="0">
              <a:sym typeface="Symbol" panose="05050102010706020507" pitchFamily="18" charset="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F83B1-C9A3-7331-D008-7FF86960ACDF}"/>
              </a:ext>
            </a:extLst>
          </p:cNvPr>
          <p:cNvGrpSpPr/>
          <p:nvPr/>
        </p:nvGrpSpPr>
        <p:grpSpPr>
          <a:xfrm>
            <a:off x="397525" y="4703161"/>
            <a:ext cx="9584675" cy="1213068"/>
            <a:chOff x="397525" y="4703161"/>
            <a:chExt cx="9584675" cy="121306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01B116-E1DE-488D-55BB-9A8D0E531F8F}"/>
                </a:ext>
              </a:extLst>
            </p:cNvPr>
            <p:cNvSpPr/>
            <p:nvPr/>
          </p:nvSpPr>
          <p:spPr>
            <a:xfrm>
              <a:off x="397525" y="4703161"/>
              <a:ext cx="9539689" cy="12130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86E1BAF-310C-EC52-314F-3346074D47D7}"/>
                    </a:ext>
                  </a:extLst>
                </p:cNvPr>
                <p:cNvSpPr txBox="1"/>
                <p:nvPr/>
              </p:nvSpPr>
              <p:spPr>
                <a:xfrm>
                  <a:off x="1444957" y="5023234"/>
                  <a:ext cx="8537243" cy="6015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=30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=30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𝑑𝑤𝑑h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a14:m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𝑑𝑤𝑑h</m:t>
                              </m:r>
                            </m:e>
                          </m:nary>
                        </m:e>
                      </m:nary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86E1BAF-310C-EC52-314F-3346074D4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957" y="5023234"/>
                  <a:ext cx="8537243" cy="6015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3892F7-9817-8C45-2FE7-18280978906A}"/>
                </a:ext>
              </a:extLst>
            </p:cNvPr>
            <p:cNvSpPr txBox="1"/>
            <p:nvPr/>
          </p:nvSpPr>
          <p:spPr>
            <a:xfrm>
              <a:off x="411297" y="4703161"/>
              <a:ext cx="60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A:</a:t>
              </a:r>
              <a:endParaRPr lang="en-US" sz="2400" dirty="0">
                <a:sym typeface="Symbol" panose="05050102010706020507" pitchFamily="18" charset="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BF69EF-3E7B-FB19-0142-625603AECE5F}"/>
              </a:ext>
            </a:extLst>
          </p:cNvPr>
          <p:cNvSpPr txBox="1"/>
          <p:nvPr/>
        </p:nvSpPr>
        <p:spPr>
          <a:xfrm>
            <a:off x="8010030" y="6008829"/>
            <a:ext cx="353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Why are these the same?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EC612-532B-389C-3B92-AE6804EF55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69" y="941771"/>
            <a:ext cx="3236146" cy="229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Marginal densities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9CFDBF-3896-2094-4B27-3C3077628E80}"/>
              </a:ext>
            </a:extLst>
          </p:cNvPr>
          <p:cNvGrpSpPr/>
          <p:nvPr/>
        </p:nvGrpSpPr>
        <p:grpSpPr>
          <a:xfrm>
            <a:off x="766637" y="1134041"/>
            <a:ext cx="10998345" cy="2042653"/>
            <a:chOff x="766637" y="1134041"/>
            <a:chExt cx="10998345" cy="2042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766637" y="1134041"/>
              <a:ext cx="10998345" cy="2042653"/>
              <a:chOff x="664567" y="3138210"/>
              <a:chExt cx="11129412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38210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30"/>
                    <a:ext cx="7922106" cy="5592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The </a:t>
                    </a:r>
                    <a:r>
                      <a:rPr lang="en-US" sz="2400" b="1" dirty="0"/>
                      <a:t>marginal densities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 are defined as: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30"/>
                    <a:ext cx="7922106" cy="5592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46" t="-10526" r="-234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/>
                <p:nvPr/>
              </p:nvSpPr>
              <p:spPr>
                <a:xfrm>
                  <a:off x="1717972" y="1962722"/>
                  <a:ext cx="3960862" cy="88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7972" y="1962722"/>
                  <a:ext cx="3960862" cy="889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1A12478-F2A6-AC49-855F-50BA0E68BF85}"/>
                    </a:ext>
                  </a:extLst>
                </p:cNvPr>
                <p:cNvSpPr txBox="1"/>
                <p:nvPr/>
              </p:nvSpPr>
              <p:spPr>
                <a:xfrm>
                  <a:off x="6630167" y="1903655"/>
                  <a:ext cx="3960862" cy="88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1A12478-F2A6-AC49-855F-50BA0E68B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167" y="1903655"/>
                  <a:ext cx="3960862" cy="8891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670945" y="3501512"/>
                <a:ext cx="86750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are densities and not probabilities.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5" y="3501512"/>
                <a:ext cx="8675073" cy="461665"/>
              </a:xfrm>
              <a:prstGeom prst="rect">
                <a:avLst/>
              </a:prstGeom>
              <a:blipFill>
                <a:blip r:embed="rId5"/>
                <a:stretch>
                  <a:fillRect l="-10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024F98-CA13-A0E3-A403-CF0DEA5C7649}"/>
                  </a:ext>
                </a:extLst>
              </p:cNvPr>
              <p:cNvSpPr txBox="1"/>
              <p:nvPr/>
            </p:nvSpPr>
            <p:spPr>
              <a:xfrm>
                <a:off x="670945" y="4280637"/>
                <a:ext cx="10998344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is the joint </a:t>
                </a:r>
                <a:r>
                  <a:rPr lang="en-US" sz="2400" dirty="0" err="1">
                    <a:sym typeface="Symbol" panose="05050102010706020507" pitchFamily="18" charset="2"/>
                  </a:rPr>
                  <a:t>p.d.f.</a:t>
                </a:r>
                <a:r>
                  <a:rPr lang="en-US" sz="2400" dirty="0">
                    <a:sym typeface="Symbol" panose="05050102010706020507" pitchFamily="18" charset="2"/>
                  </a:rPr>
                  <a:t> of weight and height in two-year-olds, what is the fraction of two-year-olds whose height is exactly 30 inches?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024F98-CA13-A0E3-A403-CF0DEA5C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5" y="4280637"/>
                <a:ext cx="10998344" cy="847220"/>
              </a:xfrm>
              <a:prstGeom prst="rect">
                <a:avLst/>
              </a:prstGeom>
              <a:blipFill>
                <a:blip r:embed="rId6"/>
                <a:stretch>
                  <a:fillRect l="-831" t="-5036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5EAA1E4-F144-35EA-6B1E-2EC4C1FF7FC0}"/>
              </a:ext>
            </a:extLst>
          </p:cNvPr>
          <p:cNvSpPr txBox="1"/>
          <p:nvPr/>
        </p:nvSpPr>
        <p:spPr>
          <a:xfrm>
            <a:off x="7043335" y="5511271"/>
            <a:ext cx="4205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a zero-probability event!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E58D35-4AA6-7E38-AD56-5A07B76B01BE}"/>
              </a:ext>
            </a:extLst>
          </p:cNvPr>
          <p:cNvGrpSpPr/>
          <p:nvPr/>
        </p:nvGrpSpPr>
        <p:grpSpPr>
          <a:xfrm>
            <a:off x="670945" y="5340915"/>
            <a:ext cx="5586636" cy="1015435"/>
            <a:chOff x="670945" y="5340915"/>
            <a:chExt cx="5586636" cy="10154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E9637D-E952-AC48-36C5-6A4E68DEB018}"/>
                </a:ext>
              </a:extLst>
            </p:cNvPr>
            <p:cNvSpPr/>
            <p:nvPr/>
          </p:nvSpPr>
          <p:spPr>
            <a:xfrm>
              <a:off x="670945" y="5340915"/>
              <a:ext cx="5586636" cy="10154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EF02A98-B91B-C1B8-8D89-6376163BBA2A}"/>
                    </a:ext>
                  </a:extLst>
                </p:cNvPr>
                <p:cNvSpPr txBox="1"/>
                <p:nvPr/>
              </p:nvSpPr>
              <p:spPr>
                <a:xfrm>
                  <a:off x="1587796" y="5340915"/>
                  <a:ext cx="4508204" cy="8908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,30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(30)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EF02A98-B91B-C1B8-8D89-6376163BB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796" y="5340915"/>
                  <a:ext cx="4508204" cy="8908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3C912C-5418-A765-F7D2-66AEDFA7F550}"/>
                </a:ext>
              </a:extLst>
            </p:cNvPr>
            <p:cNvSpPr txBox="1"/>
            <p:nvPr/>
          </p:nvSpPr>
          <p:spPr>
            <a:xfrm>
              <a:off x="705350" y="5371719"/>
              <a:ext cx="7988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A: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8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Independence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D97E0E-7909-8AB2-F99F-288FBEA040BB}"/>
              </a:ext>
            </a:extLst>
          </p:cNvPr>
          <p:cNvGrpSpPr/>
          <p:nvPr/>
        </p:nvGrpSpPr>
        <p:grpSpPr>
          <a:xfrm>
            <a:off x="670945" y="1397763"/>
            <a:ext cx="10998345" cy="1513508"/>
            <a:chOff x="670945" y="1397763"/>
            <a:chExt cx="10998345" cy="15135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670945" y="1397763"/>
              <a:ext cx="10998345" cy="1513508"/>
              <a:chOff x="664567" y="3138210"/>
              <a:chExt cx="11129412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38210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30"/>
                    <a:ext cx="10456160" cy="5592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Continuous random variables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r>
                      <a:rPr lang="en-US" sz="2400" dirty="0"/>
                      <a:t>are </a:t>
                    </a:r>
                    <a:r>
                      <a:rPr lang="en-US" sz="2400" b="1" dirty="0"/>
                      <a:t>i</a:t>
                    </a:r>
                    <a14:m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𝐧𝐝𝐞𝐩𝐞𝐧𝐝𝐞𝐧𝐭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, written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, if: 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30"/>
                    <a:ext cx="10456160" cy="5592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85" t="-14035" b="-719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/>
                <p:nvPr/>
              </p:nvSpPr>
              <p:spPr>
                <a:xfrm>
                  <a:off x="1622280" y="2226443"/>
                  <a:ext cx="7628046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280" y="2226443"/>
                  <a:ext cx="7628046" cy="477888"/>
                </a:xfrm>
                <a:prstGeom prst="rect">
                  <a:avLst/>
                </a:prstGeom>
                <a:blipFill>
                  <a:blip r:embed="rId3"/>
                  <a:stretch>
                    <a:fillRect b="-13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670945" y="3501512"/>
                <a:ext cx="105783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Let’s consider some joint </a:t>
                </a:r>
                <a:r>
                  <a:rPr lang="en-US" sz="2400" dirty="0" err="1"/>
                  <a:t>p.d.f.s</a:t>
                </a:r>
                <a:r>
                  <a:rPr lang="en-US" sz="2400" dirty="0"/>
                  <a:t> to determine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independent.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5" y="3501512"/>
                <a:ext cx="10578301" cy="461665"/>
              </a:xfrm>
              <a:prstGeom prst="rect">
                <a:avLst/>
              </a:prstGeom>
              <a:blipFill>
                <a:blip r:embed="rId4"/>
                <a:stretch>
                  <a:fillRect l="-8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5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515773-A601-A867-D5AF-D0813BC3997F}"/>
              </a:ext>
            </a:extLst>
          </p:cNvPr>
          <p:cNvSpPr/>
          <p:nvPr/>
        </p:nvSpPr>
        <p:spPr>
          <a:xfrm>
            <a:off x="600842" y="3423017"/>
            <a:ext cx="8796618" cy="2559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670945" y="2753866"/>
                <a:ext cx="5176962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(a)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  (b)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5" y="2753866"/>
                <a:ext cx="5176962" cy="477888"/>
              </a:xfrm>
              <a:prstGeom prst="rect">
                <a:avLst/>
              </a:prstGeom>
              <a:blipFill>
                <a:blip r:embed="rId2"/>
                <a:stretch>
                  <a:fillRect l="-1767" t="-1025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D4351F8-29F2-DAB7-ED0F-9199B791A192}"/>
              </a:ext>
            </a:extLst>
          </p:cNvPr>
          <p:cNvGrpSpPr/>
          <p:nvPr/>
        </p:nvGrpSpPr>
        <p:grpSpPr>
          <a:xfrm>
            <a:off x="2396665" y="983314"/>
            <a:ext cx="7585535" cy="1399142"/>
            <a:chOff x="2396665" y="983314"/>
            <a:chExt cx="7585535" cy="1399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48251C-D878-680F-DFAB-1D56EB9AAD7C}"/>
                </a:ext>
              </a:extLst>
            </p:cNvPr>
            <p:cNvSpPr/>
            <p:nvPr/>
          </p:nvSpPr>
          <p:spPr>
            <a:xfrm>
              <a:off x="3382637" y="983314"/>
              <a:ext cx="5426725" cy="13991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/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</a:rPr>
                                    <m:t>if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/>
              <p:nvPr/>
            </p:nvSpPr>
            <p:spPr>
              <a:xfrm>
                <a:off x="1921001" y="3794583"/>
                <a:ext cx="6901208" cy="937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3794583"/>
                <a:ext cx="6901208" cy="937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E98C46-45B7-1C8B-D752-8747E32A2AED}"/>
              </a:ext>
            </a:extLst>
          </p:cNvPr>
          <p:cNvSpPr txBox="1"/>
          <p:nvPr/>
        </p:nvSpPr>
        <p:spPr>
          <a:xfrm>
            <a:off x="670945" y="3476572"/>
            <a:ext cx="1689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  </a:t>
            </a:r>
            <a:r>
              <a:rPr lang="en-US" sz="2400" dirty="0"/>
              <a:t>part</a:t>
            </a:r>
            <a:r>
              <a:rPr lang="en-US" sz="2400" b="1" dirty="0"/>
              <a:t> </a:t>
            </a:r>
            <a:r>
              <a:rPr lang="en-US" sz="2400" dirty="0"/>
              <a:t>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974912-9C45-65A9-B6AD-6DB9A705019B}"/>
                  </a:ext>
                </a:extLst>
              </p:cNvPr>
              <p:cNvSpPr txBox="1"/>
              <p:nvPr/>
            </p:nvSpPr>
            <p:spPr>
              <a:xfrm>
                <a:off x="1090385" y="4772963"/>
                <a:ext cx="8796618" cy="933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974912-9C45-65A9-B6AD-6DB9A7050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85" y="4772963"/>
                <a:ext cx="8796618" cy="9330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0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670945" y="2753866"/>
                <a:ext cx="5176962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(a)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  (b)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5" y="2753866"/>
                <a:ext cx="5176962" cy="477888"/>
              </a:xfrm>
              <a:prstGeom prst="rect">
                <a:avLst/>
              </a:prstGeom>
              <a:blipFill>
                <a:blip r:embed="rId2"/>
                <a:stretch>
                  <a:fillRect l="-1767" t="-1025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D4351F8-29F2-DAB7-ED0F-9199B791A192}"/>
              </a:ext>
            </a:extLst>
          </p:cNvPr>
          <p:cNvGrpSpPr/>
          <p:nvPr/>
        </p:nvGrpSpPr>
        <p:grpSpPr>
          <a:xfrm>
            <a:off x="2396665" y="983314"/>
            <a:ext cx="7585535" cy="1399142"/>
            <a:chOff x="2396665" y="983314"/>
            <a:chExt cx="7585535" cy="1399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48251C-D878-680F-DFAB-1D56EB9AAD7C}"/>
                </a:ext>
              </a:extLst>
            </p:cNvPr>
            <p:cNvSpPr/>
            <p:nvPr/>
          </p:nvSpPr>
          <p:spPr>
            <a:xfrm>
              <a:off x="3382637" y="983314"/>
              <a:ext cx="5426725" cy="13991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/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</a:rPr>
                                    <m:t>if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665" y="1137949"/>
                  <a:ext cx="7585535" cy="11791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5511F9-E88B-4A30-E762-61D3E7F4FFFD}"/>
              </a:ext>
            </a:extLst>
          </p:cNvPr>
          <p:cNvSpPr/>
          <p:nvPr/>
        </p:nvSpPr>
        <p:spPr>
          <a:xfrm>
            <a:off x="545757" y="3381694"/>
            <a:ext cx="8994849" cy="2974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D3EE6A-AD80-1B95-6F60-4A37F17013EF}"/>
                  </a:ext>
                </a:extLst>
              </p:cNvPr>
              <p:cNvSpPr txBox="1"/>
              <p:nvPr/>
            </p:nvSpPr>
            <p:spPr>
              <a:xfrm>
                <a:off x="1921001" y="3794583"/>
                <a:ext cx="6901208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D3EE6A-AD80-1B95-6F60-4A37F1701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3794583"/>
                <a:ext cx="6901208" cy="889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F242BC3-0BFA-B43A-7FAA-8A8EE504AEAC}"/>
              </a:ext>
            </a:extLst>
          </p:cNvPr>
          <p:cNvSpPr txBox="1"/>
          <p:nvPr/>
        </p:nvSpPr>
        <p:spPr>
          <a:xfrm>
            <a:off x="670945" y="3476572"/>
            <a:ext cx="1689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  </a:t>
            </a:r>
            <a:r>
              <a:rPr lang="en-US" sz="2400" dirty="0"/>
              <a:t>part</a:t>
            </a:r>
            <a:r>
              <a:rPr lang="en-US" sz="2400" b="1" dirty="0"/>
              <a:t> </a:t>
            </a:r>
            <a:r>
              <a:rPr lang="en-US" sz="2400" dirty="0"/>
              <a:t>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BA9FEC-5870-3AC4-1048-1CDA1CB7E6C6}"/>
                  </a:ext>
                </a:extLst>
              </p:cNvPr>
              <p:cNvSpPr txBox="1"/>
              <p:nvPr/>
            </p:nvSpPr>
            <p:spPr>
              <a:xfrm>
                <a:off x="1921001" y="4630889"/>
                <a:ext cx="6901208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BA9FEC-5870-3AC4-1048-1CDA1CB7E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4630889"/>
                <a:ext cx="6901208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F56A7-744F-F26E-3069-A0ECBEE422F7}"/>
                  </a:ext>
                </a:extLst>
              </p:cNvPr>
              <p:cNvSpPr txBox="1"/>
              <p:nvPr/>
            </p:nvSpPr>
            <p:spPr>
              <a:xfrm>
                <a:off x="3137888" y="5748377"/>
                <a:ext cx="610308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Clearly,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F56A7-744F-F26E-3069-A0ECBEE4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88" y="5748377"/>
                <a:ext cx="6103088" cy="477888"/>
              </a:xfrm>
              <a:prstGeom prst="rect">
                <a:avLst/>
              </a:prstGeom>
              <a:blipFill>
                <a:blip r:embed="rId6"/>
                <a:stretch>
                  <a:fillRect l="-1598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5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CD09BC-F339-034D-C918-66ECF547AA2B}"/>
              </a:ext>
            </a:extLst>
          </p:cNvPr>
          <p:cNvSpPr/>
          <p:nvPr/>
        </p:nvSpPr>
        <p:spPr>
          <a:xfrm>
            <a:off x="545757" y="3381694"/>
            <a:ext cx="8994849" cy="2974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/>
              <p:nvPr/>
            </p:nvSpPr>
            <p:spPr>
              <a:xfrm>
                <a:off x="670945" y="2753866"/>
                <a:ext cx="51769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4F2ECF-3D66-60E8-BB8E-38D02CEA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5" y="2753866"/>
                <a:ext cx="5176962" cy="461665"/>
              </a:xfrm>
              <a:prstGeom prst="rect">
                <a:avLst/>
              </a:prstGeom>
              <a:blipFill>
                <a:blip r:embed="rId2"/>
                <a:stretch>
                  <a:fillRect l="-176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B7B50FD-2C85-712F-BB14-009219408072}"/>
              </a:ext>
            </a:extLst>
          </p:cNvPr>
          <p:cNvGrpSpPr/>
          <p:nvPr/>
        </p:nvGrpSpPr>
        <p:grpSpPr>
          <a:xfrm>
            <a:off x="3602515" y="990083"/>
            <a:ext cx="5008085" cy="1483119"/>
            <a:chOff x="3602515" y="990083"/>
            <a:chExt cx="5008085" cy="1483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CFB617-8B43-11B7-8C17-AE4152527E93}"/>
                </a:ext>
              </a:extLst>
            </p:cNvPr>
            <p:cNvSpPr/>
            <p:nvPr/>
          </p:nvSpPr>
          <p:spPr>
            <a:xfrm>
              <a:off x="3602515" y="990083"/>
              <a:ext cx="4858439" cy="14831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/>
                <p:nvPr/>
              </p:nvSpPr>
              <p:spPr>
                <a:xfrm>
                  <a:off x="3752161" y="1142089"/>
                  <a:ext cx="4858439" cy="11791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</a:rPr>
                                    <m:t>if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221E0F5-D4E4-BF32-FA86-60DFF773C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161" y="1142089"/>
                  <a:ext cx="4858439" cy="11791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/>
              <p:nvPr/>
            </p:nvSpPr>
            <p:spPr>
              <a:xfrm>
                <a:off x="1921001" y="3493660"/>
                <a:ext cx="6901208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CC7A19-5622-FBA4-8FE4-D33F11D4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3493660"/>
                <a:ext cx="6901208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E98C46-45B7-1C8B-D752-8747E32A2AED}"/>
              </a:ext>
            </a:extLst>
          </p:cNvPr>
          <p:cNvSpPr txBox="1"/>
          <p:nvPr/>
        </p:nvSpPr>
        <p:spPr>
          <a:xfrm>
            <a:off x="670945" y="3476572"/>
            <a:ext cx="59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4AEA5C-5F5F-95EF-F7C1-7728DB5E57D4}"/>
                  </a:ext>
                </a:extLst>
              </p:cNvPr>
              <p:cNvSpPr txBox="1"/>
              <p:nvPr/>
            </p:nvSpPr>
            <p:spPr>
              <a:xfrm>
                <a:off x="1921001" y="4545729"/>
                <a:ext cx="6901208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4AEA5C-5F5F-95EF-F7C1-7728DB5E5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4545729"/>
                <a:ext cx="6901208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B3B121-8866-2256-5929-F6AACF4CA9A8}"/>
                  </a:ext>
                </a:extLst>
              </p:cNvPr>
              <p:cNvSpPr txBox="1"/>
              <p:nvPr/>
            </p:nvSpPr>
            <p:spPr>
              <a:xfrm>
                <a:off x="3137888" y="5748377"/>
                <a:ext cx="6103088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Clearly,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B3B121-8866-2256-5929-F6AACF4CA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88" y="5748377"/>
                <a:ext cx="6103088" cy="477888"/>
              </a:xfrm>
              <a:prstGeom prst="rect">
                <a:avLst/>
              </a:prstGeom>
              <a:blipFill>
                <a:blip r:embed="rId6"/>
                <a:stretch>
                  <a:fillRect l="-1598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2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7" grpId="0"/>
      <p:bldP spid="8" grpId="0"/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35824</TotalTime>
  <Words>2268</Words>
  <Application>Microsoft Office PowerPoint</Application>
  <PresentationFormat>Widescreen</PresentationFormat>
  <Paragraphs>334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8 Continuous Random Variables: Joint distributions</vt:lpstr>
      <vt:lpstr>Joint Densities</vt:lpstr>
      <vt:lpstr>Joint Densities</vt:lpstr>
      <vt:lpstr>Example</vt:lpstr>
      <vt:lpstr>Marginal densities</vt:lpstr>
      <vt:lpstr>Independence</vt:lpstr>
      <vt:lpstr>Example</vt:lpstr>
      <vt:lpstr>Example</vt:lpstr>
      <vt:lpstr>Example</vt:lpstr>
      <vt:lpstr>Example: Which Exponential happens first?</vt:lpstr>
      <vt:lpstr>Conditional p.d.f. and Bayes’ Law</vt:lpstr>
      <vt:lpstr>Law of Total Probability Generalized</vt:lpstr>
      <vt:lpstr>Example: Which Exponential happens first?</vt:lpstr>
      <vt:lpstr>From Midterm 2020</vt:lpstr>
      <vt:lpstr>From Midterm 2020</vt:lpstr>
      <vt:lpstr>From Midterm 2020</vt:lpstr>
      <vt:lpstr>From Midterm 2020</vt:lpstr>
      <vt:lpstr>From Midterm 2020</vt:lpstr>
      <vt:lpstr>From Midterm 2020</vt:lpstr>
      <vt:lpstr>Expectation with multiple r.v.s</vt:lpstr>
      <vt:lpstr>Conditional expectation with multiple RVs</vt:lpstr>
      <vt:lpstr>Example</vt:lpstr>
      <vt:lpstr>Example</vt:lpstr>
      <vt:lpstr>Example: Hand-in Time versus Grade</vt:lpstr>
      <vt:lpstr>Example: Hand-in Time versus Grade</vt:lpstr>
      <vt:lpstr>Example: Hand-in Time versus Grade</vt:lpstr>
      <vt:lpstr>Example: Hand-in Time versus Grade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133</cp:revision>
  <dcterms:created xsi:type="dcterms:W3CDTF">2023-01-16T03:17:26Z</dcterms:created>
  <dcterms:modified xsi:type="dcterms:W3CDTF">2024-05-23T23:42:00Z</dcterms:modified>
</cp:coreProperties>
</file>