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50" r:id="rId4"/>
    <p:sldId id="351" r:id="rId5"/>
    <p:sldId id="352" r:id="rId6"/>
    <p:sldId id="353" r:id="rId7"/>
    <p:sldId id="355" r:id="rId8"/>
    <p:sldId id="356" r:id="rId9"/>
    <p:sldId id="357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58" r:id="rId20"/>
    <p:sldId id="368" r:id="rId21"/>
    <p:sldId id="369" r:id="rId22"/>
    <p:sldId id="370" r:id="rId23"/>
    <p:sldId id="372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84227" autoAdjust="0"/>
  </p:normalViewPr>
  <p:slideViewPr>
    <p:cSldViewPr snapToGrid="0">
      <p:cViewPr>
        <p:scale>
          <a:sx n="53" d="100"/>
          <a:sy n="53" d="100"/>
        </p:scale>
        <p:origin x="10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photo/united-states-coins-royalty-free-image/15753206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https://www.gettyimages.co.uk/detail/illustration/happy-children-playing-in-playground-royalty-free-illustration/1327359799?phrase=cute%20toddlers%20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https://www.gettyimages.co.uk/detail/photo/lottery-balls-royalty-free-image/131683283?phrase=lottery%20balls</a:t>
            </a:r>
          </a:p>
          <a:p>
            <a:endParaRPr lang="en-US" dirty="0"/>
          </a:p>
          <a:p>
            <a:r>
              <a:rPr lang="en-US" dirty="0"/>
              <a:t>https://www.gettyimages.co.uk/detail/illustration/post-office-icon-royalty-free-illustration/1273924984?phrase=post%20office</a:t>
            </a:r>
          </a:p>
          <a:p>
            <a:endParaRPr lang="en-US" dirty="0"/>
          </a:p>
          <a:p>
            <a:r>
              <a:rPr lang="en-US" dirty="0"/>
              <a:t>https://www.gettyimages.co.uk/detail/illustration/yellow-light-bulb-icon-royalty-free-illustration/165766463?phrase=Yellow%20light%20bulb</a:t>
            </a:r>
          </a:p>
          <a:p>
            <a:endParaRPr lang="en-US" dirty="0"/>
          </a:p>
          <a:p>
            <a:r>
              <a:rPr lang="en-US" dirty="0"/>
              <a:t>https://www.gettyimages.co.uk/detail/illustration/three-dimensional-render-of-modern-server-royalty-free-illustration/1264510922?phrase=datacenter</a:t>
            </a:r>
          </a:p>
          <a:p>
            <a:endParaRPr lang="en-US" dirty="0"/>
          </a:p>
          <a:p>
            <a:r>
              <a:rPr lang="en-US" dirty="0"/>
              <a:t>https://www.gettyimages.co.uk/detail/illustration/creative-light-bulb-cartoon-royalty-free-illustration/115066830?phrase=light%20bulb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prior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3FD0-8D27-41D1-89D9-51D9B2D9776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850E-C09C-4BC5-A359-3EA492860822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B493-BD40-4188-91AF-02B60901238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C5F3-A108-4025-88A4-4AFA41B3533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F08-520F-4AE7-9D97-852B8EE0726C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62CB-0592-4FE6-9ACD-DB552452F2DD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A4A-A585-4C86-BB35-E9D4E76B712B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1F84-40CE-4D6F-BCAD-61F8CAAC4B34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1666-82C3-4F67-919A-1009B9964B34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A06-0170-4BDE-B215-D40F0A979978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EB1-F06F-46D6-A491-E67331244C5F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7AF2-8E25-4B6A-9FD2-5A5CFAB7AB7C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1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2.jpeg"/><Relationship Id="rId3" Type="http://schemas.openxmlformats.org/officeDocument/2006/relationships/image" Target="../media/image55.png"/><Relationship Id="rId12" Type="http://schemas.openxmlformats.org/officeDocument/2006/relationships/image" Target="../media/image3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5" Type="http://schemas.openxmlformats.org/officeDocument/2006/relationships/image" Target="../media/image57.png"/><Relationship Id="rId10" Type="http://schemas.openxmlformats.org/officeDocument/2006/relationships/image" Target="../media/image30.png"/><Relationship Id="rId4" Type="http://schemas.openxmlformats.org/officeDocument/2006/relationships/image" Target="../media/image5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12.jpe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55.png"/><Relationship Id="rId7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1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6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0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5.emf"/><Relationship Id="rId7" Type="http://schemas.openxmlformats.org/officeDocument/2006/relationships/image" Target="../media/image6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610.pn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0.png"/><Relationship Id="rId7" Type="http://schemas.openxmlformats.org/officeDocument/2006/relationships/image" Target="../media/image1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0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2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17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7.jpe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18.emf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99.png"/><Relationship Id="rId7" Type="http://schemas.openxmlformats.org/officeDocument/2006/relationships/image" Target="../media/image15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01.png"/><Relationship Id="rId7" Type="http://schemas.openxmlformats.org/officeDocument/2006/relationships/image" Target="../media/image15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54.png"/><Relationship Id="rId4" Type="http://schemas.openxmlformats.org/officeDocument/2006/relationships/image" Target="../media/image157.png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04.png"/><Relationship Id="rId7" Type="http://schemas.openxmlformats.org/officeDocument/2006/relationships/image" Target="../media/image15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5.png"/><Relationship Id="rId7" Type="http://schemas.openxmlformats.org/officeDocument/2006/relationships/image" Target="../media/image15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6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1.emf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1.emf"/><Relationship Id="rId4" Type="http://schemas.openxmlformats.org/officeDocument/2006/relationships/image" Target="../media/image1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1.png"/><Relationship Id="rId7" Type="http://schemas.openxmlformats.org/officeDocument/2006/relationships/image" Target="../media/image179.png"/><Relationship Id="rId12" Type="http://schemas.openxmlformats.org/officeDocument/2006/relationships/image" Target="../media/image1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3.png"/><Relationship Id="rId10" Type="http://schemas.openxmlformats.org/officeDocument/2006/relationships/image" Target="../media/image182.png"/><Relationship Id="rId4" Type="http://schemas.openxmlformats.org/officeDocument/2006/relationships/image" Target="../media/image178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78.png"/><Relationship Id="rId7" Type="http://schemas.openxmlformats.org/officeDocument/2006/relationships/image" Target="../media/image18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8.png"/><Relationship Id="rId4" Type="http://schemas.openxmlformats.org/officeDocument/2006/relationships/image" Target="../media/image1060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1570433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7</a:t>
            </a:r>
            <a:br>
              <a:rPr lang="en-US" dirty="0"/>
            </a:br>
            <a:r>
              <a:rPr lang="en-US" dirty="0"/>
              <a:t>Continuous Random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Exponential distribution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474A6-0210-9EF8-280E-071BBCD3CABD}"/>
              </a:ext>
            </a:extLst>
          </p:cNvPr>
          <p:cNvGrpSpPr/>
          <p:nvPr/>
        </p:nvGrpSpPr>
        <p:grpSpPr>
          <a:xfrm>
            <a:off x="459944" y="1318472"/>
            <a:ext cx="5397005" cy="2732533"/>
            <a:chOff x="459944" y="1318472"/>
            <a:chExt cx="5397005" cy="27325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459944" y="1318472"/>
              <a:ext cx="5397005" cy="2732533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10118124" cy="624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E</a:t>
                    </a:r>
                    <a14:m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𝐱𝐩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US" sz="2400" dirty="0"/>
                      <a:t>denotes the </a:t>
                    </a:r>
                  </a:p>
                  <a:p>
                    <a:r>
                      <a:rPr lang="en-US" sz="2400" dirty="0"/>
                      <a:t>Exponential distribution with </a:t>
                    </a:r>
                    <a:r>
                      <a:rPr lang="en-US" sz="2400" b="1" dirty="0"/>
                      <a:t>rate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a14:m>
                    <a:r>
                      <a:rPr lang="en-US" sz="2400" dirty="0"/>
                      <a:t>.   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10118124" cy="624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63" t="-7080" r="-994" b="-398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668870" y="2350822"/>
              <a:ext cx="4036028" cy="1486579"/>
              <a:chOff x="3615761" y="2224989"/>
              <a:chExt cx="4036028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422E09-3448-90DA-D142-EB3E52E90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8" y="1425291"/>
            <a:ext cx="4099694" cy="32940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C28737D-FC28-990A-2B76-40D42DCDA3E8}"/>
              </a:ext>
            </a:extLst>
          </p:cNvPr>
          <p:cNvGrpSpPr/>
          <p:nvPr/>
        </p:nvGrpSpPr>
        <p:grpSpPr>
          <a:xfrm>
            <a:off x="162707" y="4801306"/>
            <a:ext cx="6557581" cy="1721752"/>
            <a:chOff x="162707" y="4801306"/>
            <a:chExt cx="6557581" cy="17217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A81972-6F74-2B8C-E1B0-D41120E99780}"/>
                </a:ext>
              </a:extLst>
            </p:cNvPr>
            <p:cNvSpPr/>
            <p:nvPr/>
          </p:nvSpPr>
          <p:spPr>
            <a:xfrm>
              <a:off x="459943" y="4801306"/>
              <a:ext cx="6260345" cy="1721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D3FD28-6A67-106F-7E74-5D526EAB91F8}"/>
                </a:ext>
              </a:extLst>
            </p:cNvPr>
            <p:cNvGrpSpPr/>
            <p:nvPr/>
          </p:nvGrpSpPr>
          <p:grpSpPr>
            <a:xfrm>
              <a:off x="162707" y="4910402"/>
              <a:ext cx="6058102" cy="1486579"/>
              <a:chOff x="162707" y="4910402"/>
              <a:chExt cx="6058102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BAF8ACD-3AF4-9692-F912-964264FF023D}"/>
                      </a:ext>
                    </a:extLst>
                  </p:cNvPr>
                  <p:cNvSpPr txBox="1"/>
                  <p:nvPr/>
                </p:nvSpPr>
                <p:spPr>
                  <a:xfrm>
                    <a:off x="3876724" y="5076707"/>
                    <a:ext cx="2344085" cy="10452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BAF8ACD-3AF4-9692-F912-964264FF02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6724" y="5076707"/>
                    <a:ext cx="2344085" cy="10452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4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EEEC49E-122A-024C-62AE-CB913A32AE4E}"/>
                      </a:ext>
                    </a:extLst>
                  </p:cNvPr>
                  <p:cNvSpPr txBox="1"/>
                  <p:nvPr/>
                </p:nvSpPr>
                <p:spPr>
                  <a:xfrm>
                    <a:off x="162707" y="5184323"/>
                    <a:ext cx="3575079" cy="89037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EEEC49E-122A-024C-62AE-CB913A32AE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07" y="5184323"/>
                    <a:ext cx="3575079" cy="8903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Left Brace 18">
                <a:extLst>
                  <a:ext uri="{FF2B5EF4-FFF2-40B4-BE49-F238E27FC236}">
                    <a16:creationId xmlns:a16="http://schemas.microsoft.com/office/drawing/2014/main" id="{4B4F8E4A-570F-4619-F829-6C9E6C5CAE40}"/>
                  </a:ext>
                </a:extLst>
              </p:cNvPr>
              <p:cNvSpPr/>
              <p:nvPr/>
            </p:nvSpPr>
            <p:spPr>
              <a:xfrm>
                <a:off x="3463334" y="4910402"/>
                <a:ext cx="413390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DD8C5A-2EB9-35CA-E99B-255C79386C1D}"/>
              </a:ext>
            </a:extLst>
          </p:cNvPr>
          <p:cNvGrpSpPr/>
          <p:nvPr/>
        </p:nvGrpSpPr>
        <p:grpSpPr>
          <a:xfrm>
            <a:off x="7206587" y="5076707"/>
            <a:ext cx="4250955" cy="1045286"/>
            <a:chOff x="7206587" y="5076707"/>
            <a:chExt cx="4250955" cy="10452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D7F7C4-32ED-62B1-F4C1-B9447038F4AC}"/>
                </a:ext>
              </a:extLst>
            </p:cNvPr>
            <p:cNvSpPr/>
            <p:nvPr/>
          </p:nvSpPr>
          <p:spPr>
            <a:xfrm>
              <a:off x="7206587" y="5076707"/>
              <a:ext cx="4250955" cy="10452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FA690-C0C2-BC9F-19D1-961E3DA0DADF}"/>
                    </a:ext>
                  </a:extLst>
                </p:cNvPr>
                <p:cNvSpPr txBox="1"/>
                <p:nvPr/>
              </p:nvSpPr>
              <p:spPr>
                <a:xfrm>
                  <a:off x="7576163" y="5309539"/>
                  <a:ext cx="3575079" cy="4789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FA690-C0C2-BC9F-19D1-961E3DA0D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163" y="5309539"/>
                  <a:ext cx="3575079" cy="4789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/>
              <p:nvPr/>
            </p:nvSpPr>
            <p:spPr>
              <a:xfrm>
                <a:off x="9101395" y="1197683"/>
                <a:ext cx="2470730" cy="19563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and tail both drop off by a constant factor,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 with each unit increase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395" y="1197683"/>
                <a:ext cx="2470730" cy="1956305"/>
              </a:xfrm>
              <a:prstGeom prst="rect">
                <a:avLst/>
              </a:prstGeom>
              <a:blipFill>
                <a:blip r:embed="rId9"/>
                <a:stretch>
                  <a:fillRect l="-3704" t="-2492" r="-4198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3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B7CD5-6D37-445E-27A8-3D336BF12C9A}"/>
              </a:ext>
            </a:extLst>
          </p:cNvPr>
          <p:cNvGrpSpPr/>
          <p:nvPr/>
        </p:nvGrpSpPr>
        <p:grpSpPr>
          <a:xfrm>
            <a:off x="396678" y="1244953"/>
            <a:ext cx="8206903" cy="1204431"/>
            <a:chOff x="459944" y="1318471"/>
            <a:chExt cx="3816394" cy="2411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459944" y="1318471"/>
              <a:ext cx="3730081" cy="2411464"/>
              <a:chOff x="664567" y="3163058"/>
              <a:chExt cx="7691971" cy="2183796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7691971" cy="21837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 </a:t>
                    </a:r>
                    <a:r>
                      <a:rPr lang="en-US" sz="2400" dirty="0"/>
                      <a:t>Random variable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has the </a:t>
                    </a:r>
                    <a:r>
                      <a:rPr lang="en-US" sz="2400" b="1" dirty="0"/>
                      <a:t>memoryless property</a:t>
                    </a:r>
                    <a:r>
                      <a:rPr lang="en-US" sz="2400" dirty="0"/>
                      <a:t> if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9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/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blipFill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/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5EA14-B06B-4DBF-F755-84D25F85C8B0}"/>
                  </a:ext>
                </a:extLst>
              </p:cNvPr>
              <p:cNvSpPr txBox="1"/>
              <p:nvPr/>
            </p:nvSpPr>
            <p:spPr>
              <a:xfrm>
                <a:off x="396678" y="2597014"/>
                <a:ext cx="33106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Time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to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win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lottery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5EA14-B06B-4DBF-F755-84D25F85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8" y="2597014"/>
                <a:ext cx="3310671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2B34FD-27C9-0C23-AFAC-C1F27ABEDACB}"/>
                  </a:ext>
                </a:extLst>
              </p:cNvPr>
              <p:cNvSpPr txBox="1"/>
              <p:nvPr/>
            </p:nvSpPr>
            <p:spPr>
              <a:xfrm>
                <a:off x="414790" y="3069806"/>
                <a:ext cx="83083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Suppose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haven</m:t>
                    </m:r>
                    <m:r>
                      <m:rPr>
                        <m:nor/>
                      </m:rPr>
                      <a:rPr lang="en-US" sz="2400" b="0" i="0" dirty="0" smtClean="0"/>
                      <m:t>′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lottery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time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400" b="0" i="0" dirty="0" smtClean="0"/>
                      <m:t>.  </m:t>
                    </m:r>
                    <m:r>
                      <m:rPr>
                        <m:nor/>
                      </m:rPr>
                      <a:rPr lang="en-US" sz="2400" b="0" i="0" dirty="0" smtClean="0"/>
                      <m:t>Then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pro</m:t>
                    </m:r>
                  </m:oMath>
                </a14:m>
                <a:r>
                  <a:rPr lang="en-US" sz="2400" dirty="0"/>
                  <a:t>bability that I’ll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 more time to win is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2B34FD-27C9-0C23-AFAC-C1F27ABE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" y="3069806"/>
                <a:ext cx="8308372" cy="830997"/>
              </a:xfrm>
              <a:prstGeom prst="rect">
                <a:avLst/>
              </a:prstGeom>
              <a:blipFill>
                <a:blip r:embed="rId8"/>
                <a:stretch>
                  <a:fillRect l="-1101" t="-5882" r="-183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2">
            <a:extLst>
              <a:ext uri="{FF2B5EF4-FFF2-40B4-BE49-F238E27FC236}">
                <a16:creationId xmlns:a16="http://schemas.microsoft.com/office/drawing/2014/main" id="{1AA1CE2C-9DC4-E454-8526-9E17D6EBC386}"/>
              </a:ext>
            </a:extLst>
          </p:cNvPr>
          <p:cNvSpPr txBox="1">
            <a:spLocks/>
          </p:cNvSpPr>
          <p:nvPr/>
        </p:nvSpPr>
        <p:spPr>
          <a:xfrm>
            <a:off x="465525" y="4309794"/>
            <a:ext cx="8540252" cy="2122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13982F-40FB-8A42-E276-0C53981F2A1F}"/>
                  </a:ext>
                </a:extLst>
              </p:cNvPr>
              <p:cNvSpPr txBox="1"/>
              <p:nvPr/>
            </p:nvSpPr>
            <p:spPr>
              <a:xfrm>
                <a:off x="465524" y="4387448"/>
                <a:ext cx="8540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Equivalently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the </a:t>
                </a:r>
                <a:r>
                  <a:rPr lang="en-US" sz="2400" b="1" dirty="0"/>
                  <a:t>memoryless property</a:t>
                </a:r>
                <a:r>
                  <a:rPr lang="en-US" sz="2400" dirty="0"/>
                  <a:t> if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13982F-40FB-8A42-E276-0C53981F2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" y="4387448"/>
                <a:ext cx="8540253" cy="461665"/>
              </a:xfrm>
              <a:prstGeom prst="rect">
                <a:avLst/>
              </a:prstGeom>
              <a:blipFill>
                <a:blip r:embed="rId9"/>
                <a:stretch>
                  <a:fillRect l="-10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06F0CA-2CC0-B973-954A-3F1D7DD0E536}"/>
                  </a:ext>
                </a:extLst>
              </p:cNvPr>
              <p:cNvSpPr txBox="1"/>
              <p:nvPr/>
            </p:nvSpPr>
            <p:spPr>
              <a:xfrm>
                <a:off x="465524" y="5794693"/>
                <a:ext cx="8540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That is, the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have the same distribution.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06F0CA-2CC0-B973-954A-3F1D7DD0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" y="5794693"/>
                <a:ext cx="8540253" cy="461665"/>
              </a:xfrm>
              <a:prstGeom prst="rect">
                <a:avLst/>
              </a:prstGeom>
              <a:blipFill>
                <a:blip r:embed="rId10"/>
                <a:stretch>
                  <a:fillRect l="-10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64A080-096E-BDF7-6CC9-4DF6800B5F92}"/>
                  </a:ext>
                </a:extLst>
              </p:cNvPr>
              <p:cNvSpPr txBox="1"/>
              <p:nvPr/>
            </p:nvSpPr>
            <p:spPr>
              <a:xfrm>
                <a:off x="1116420" y="5067881"/>
                <a:ext cx="4735811" cy="46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64A080-096E-BDF7-6CC9-4DF6800B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20" y="5067881"/>
                <a:ext cx="4735811" cy="468718"/>
              </a:xfrm>
              <a:prstGeom prst="rect">
                <a:avLst/>
              </a:prstGeom>
              <a:blipFill>
                <a:blip r:embed="rId11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7B91C0-8AA5-1EA1-A65D-5D06E1FD16BE}"/>
                  </a:ext>
                </a:extLst>
              </p:cNvPr>
              <p:cNvSpPr txBox="1"/>
              <p:nvPr/>
            </p:nvSpPr>
            <p:spPr>
              <a:xfrm>
                <a:off x="5371606" y="5074933"/>
                <a:ext cx="1559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7B91C0-8AA5-1EA1-A65D-5D06E1FD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074933"/>
                <a:ext cx="15598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F5A6F670-FAFE-3D13-BD78-84524C0BBE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2" grpId="0"/>
      <p:bldP spid="43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059D9-A8E2-020E-12A8-52C720F43E4E}"/>
              </a:ext>
            </a:extLst>
          </p:cNvPr>
          <p:cNvGrpSpPr/>
          <p:nvPr/>
        </p:nvGrpSpPr>
        <p:grpSpPr>
          <a:xfrm>
            <a:off x="396678" y="1244953"/>
            <a:ext cx="8021293" cy="1204431"/>
            <a:chOff x="664567" y="3163058"/>
            <a:chExt cx="7691971" cy="2183796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664567" y="3163058"/>
              <a:ext cx="7691971" cy="21837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664567" y="3229607"/>
                  <a:ext cx="7332489" cy="8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:r>
                    <a:rPr lang="en-US" sz="2400" b="1" dirty="0"/>
                    <a:t> </a:t>
                  </a:r>
                  <a:r>
                    <a:rPr lang="en-US" sz="2400" dirty="0"/>
                    <a:t>Random variable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has the </a:t>
                  </a:r>
                  <a:r>
                    <a:rPr lang="en-US" sz="2400" b="1" dirty="0"/>
                    <a:t>memoryless property</a:t>
                  </a:r>
                  <a:r>
                    <a:rPr lang="en-US" sz="2400" dirty="0"/>
                    <a:t> if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7" y="3229607"/>
                  <a:ext cx="7332489" cy="837061"/>
                </a:xfrm>
                <a:prstGeom prst="rect">
                  <a:avLst/>
                </a:prstGeom>
                <a:blipFill>
                  <a:blip r:embed="rId2"/>
                  <a:stretch>
                    <a:fillRect l="-119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EB2CF-92BE-05D2-7F76-ABFD277E59A4}"/>
                  </a:ext>
                </a:extLst>
              </p:cNvPr>
              <p:cNvSpPr txBox="1"/>
              <p:nvPr/>
            </p:nvSpPr>
            <p:spPr>
              <a:xfrm>
                <a:off x="1283756" y="1808365"/>
                <a:ext cx="5818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EB2CF-92BE-05D2-7F76-ABFD277E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756" y="1808365"/>
                <a:ext cx="581898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187A05-ACBF-93A2-93D4-C98D6E73739B}"/>
                  </a:ext>
                </a:extLst>
              </p:cNvPr>
              <p:cNvSpPr txBox="1"/>
              <p:nvPr/>
            </p:nvSpPr>
            <p:spPr>
              <a:xfrm>
                <a:off x="6494619" y="1804502"/>
                <a:ext cx="21089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187A05-ACBF-93A2-93D4-C98D6E73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19" y="1804502"/>
                <a:ext cx="21089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/>
              <p:nvPr/>
            </p:nvSpPr>
            <p:spPr>
              <a:xfrm>
                <a:off x="299739" y="3135734"/>
                <a:ext cx="89366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Prove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the memoryless property.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9" y="3135734"/>
                <a:ext cx="8936664" cy="461665"/>
              </a:xfrm>
              <a:prstGeom prst="rect">
                <a:avLst/>
              </a:prstGeom>
              <a:blipFill>
                <a:blip r:embed="rId7"/>
                <a:stretch>
                  <a:fillRect l="-10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1342325-0CB9-F7B6-4668-731E1252BC28}"/>
              </a:ext>
            </a:extLst>
          </p:cNvPr>
          <p:cNvGrpSpPr/>
          <p:nvPr/>
        </p:nvGrpSpPr>
        <p:grpSpPr>
          <a:xfrm>
            <a:off x="178482" y="4122921"/>
            <a:ext cx="10080434" cy="2113310"/>
            <a:chOff x="209320" y="3933022"/>
            <a:chExt cx="10080434" cy="21133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FA9575-0932-8012-723A-D6A506D77C9E}"/>
                </a:ext>
              </a:extLst>
            </p:cNvPr>
            <p:cNvSpPr/>
            <p:nvPr/>
          </p:nvSpPr>
          <p:spPr>
            <a:xfrm>
              <a:off x="209320" y="3933022"/>
              <a:ext cx="10080434" cy="21133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57B8C7-6466-B2A4-0131-3A46CF8F4BD5}"/>
                    </a:ext>
                  </a:extLst>
                </p:cNvPr>
                <p:cNvSpPr txBox="1"/>
                <p:nvPr/>
              </p:nvSpPr>
              <p:spPr>
                <a:xfrm>
                  <a:off x="2892056" y="4036760"/>
                  <a:ext cx="3575079" cy="4789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57B8C7-6466-B2A4-0131-3A46CF8F4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056" y="4036760"/>
                  <a:ext cx="3575079" cy="478977"/>
                </a:xfrm>
                <a:prstGeom prst="rect">
                  <a:avLst/>
                </a:prstGeom>
                <a:blipFill>
                  <a:blip r:embed="rId8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1DAB5F-A37C-56D2-2E2E-493190AFAC36}"/>
                </a:ext>
              </a:extLst>
            </p:cNvPr>
            <p:cNvSpPr txBox="1"/>
            <p:nvPr/>
          </p:nvSpPr>
          <p:spPr>
            <a:xfrm>
              <a:off x="396678" y="4075923"/>
              <a:ext cx="24953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  <a:r>
                <a:rPr lang="en-US" sz="2400" dirty="0"/>
                <a:t> First recall that: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D8A3B-9096-8767-29B0-A9AF29E0133F}"/>
                  </a:ext>
                </a:extLst>
              </p:cNvPr>
              <p:cNvSpPr txBox="1"/>
              <p:nvPr/>
            </p:nvSpPr>
            <p:spPr>
              <a:xfrm>
                <a:off x="269131" y="5273270"/>
                <a:ext cx="30631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D8A3B-9096-8767-29B0-A9AF29E01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1" y="5273270"/>
                <a:ext cx="3063188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9FF774B8-91A0-103F-9A29-6BEDBB11BE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152109-46A4-A167-2BB8-CA9395440B21}"/>
                  </a:ext>
                </a:extLst>
              </p:cNvPr>
              <p:cNvSpPr txBox="1"/>
              <p:nvPr/>
            </p:nvSpPr>
            <p:spPr>
              <a:xfrm>
                <a:off x="5191023" y="5025638"/>
                <a:ext cx="1824996" cy="86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152109-46A4-A167-2BB8-CA9395440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23" y="5025638"/>
                <a:ext cx="1824996" cy="860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5D8E9-74EC-13DA-D7D1-217B5910F8E6}"/>
                  </a:ext>
                </a:extLst>
              </p:cNvPr>
              <p:cNvSpPr txBox="1"/>
              <p:nvPr/>
            </p:nvSpPr>
            <p:spPr>
              <a:xfrm>
                <a:off x="2981684" y="5072669"/>
                <a:ext cx="2476407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5D8E9-74EC-13DA-D7D1-217B5910F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684" y="5072669"/>
                <a:ext cx="2476407" cy="8628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1E991-F514-721B-AE2C-60C047921652}"/>
                  </a:ext>
                </a:extLst>
              </p:cNvPr>
              <p:cNvSpPr txBox="1"/>
              <p:nvPr/>
            </p:nvSpPr>
            <p:spPr>
              <a:xfrm>
                <a:off x="6673988" y="5264356"/>
                <a:ext cx="3174609" cy="47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1E991-F514-721B-AE2C-60C04792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988" y="5264356"/>
                <a:ext cx="3174609" cy="479490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B7CD5-6D37-445E-27A8-3D336BF12C9A}"/>
              </a:ext>
            </a:extLst>
          </p:cNvPr>
          <p:cNvGrpSpPr/>
          <p:nvPr/>
        </p:nvGrpSpPr>
        <p:grpSpPr>
          <a:xfrm>
            <a:off x="396678" y="1244953"/>
            <a:ext cx="8206903" cy="1204431"/>
            <a:chOff x="459944" y="1318471"/>
            <a:chExt cx="3816394" cy="2411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459944" y="1318471"/>
              <a:ext cx="3730081" cy="2411464"/>
              <a:chOff x="664567" y="3163058"/>
              <a:chExt cx="7691971" cy="2183796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7691971" cy="21837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 </a:t>
                    </a:r>
                    <a:r>
                      <a:rPr lang="en-US" sz="2400" dirty="0"/>
                      <a:t>Random variable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has the </a:t>
                    </a:r>
                    <a:r>
                      <a:rPr lang="en-US" sz="2400" b="1" dirty="0"/>
                      <a:t>memoryless property</a:t>
                    </a:r>
                    <a:r>
                      <a:rPr lang="en-US" sz="2400" dirty="0"/>
                      <a:t> if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9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/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blipFill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/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389659" y="2966793"/>
            <a:ext cx="893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other distribution has the memoryless property?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1DAB5F-A37C-56D2-2E2E-493190AFAC36}"/>
              </a:ext>
            </a:extLst>
          </p:cNvPr>
          <p:cNvSpPr txBox="1"/>
          <p:nvPr/>
        </p:nvSpPr>
        <p:spPr>
          <a:xfrm>
            <a:off x="389659" y="3779900"/>
            <a:ext cx="400520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r>
              <a:rPr lang="en-US" sz="2400" dirty="0"/>
              <a:t> The 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8E919-A2D1-35FA-9F9C-4F9ECCCA0BD3}"/>
                  </a:ext>
                </a:extLst>
              </p:cNvPr>
              <p:cNvSpPr txBox="1"/>
              <p:nvPr/>
            </p:nvSpPr>
            <p:spPr>
              <a:xfrm>
                <a:off x="389659" y="4689105"/>
                <a:ext cx="89366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also have the memoryless property?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8E919-A2D1-35FA-9F9C-4F9ECCCA0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59" y="4689105"/>
                <a:ext cx="8936664" cy="461665"/>
              </a:xfrm>
              <a:prstGeom prst="rect">
                <a:avLst/>
              </a:prstGeom>
              <a:blipFill>
                <a:blip r:embed="rId7"/>
                <a:stretch>
                  <a:fillRect l="-10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E476E5-3D34-2103-FDE4-5F8DE53DD9D2}"/>
                  </a:ext>
                </a:extLst>
              </p:cNvPr>
              <p:cNvSpPr txBox="1"/>
              <p:nvPr/>
            </p:nvSpPr>
            <p:spPr>
              <a:xfrm>
                <a:off x="389659" y="5629707"/>
                <a:ext cx="821392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No. 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and we’re given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then we know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will end soon.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E476E5-3D34-2103-FDE4-5F8DE53D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59" y="5629707"/>
                <a:ext cx="8213922" cy="830997"/>
              </a:xfrm>
              <a:prstGeom prst="rect">
                <a:avLst/>
              </a:prstGeom>
              <a:blipFill>
                <a:blip r:embed="rId8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467C9245-4653-8725-C7D7-936F1E832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99C0B-33F7-3D84-2A41-1CF3DF5B65AE}"/>
              </a:ext>
            </a:extLst>
          </p:cNvPr>
          <p:cNvSpPr/>
          <p:nvPr/>
        </p:nvSpPr>
        <p:spPr>
          <a:xfrm>
            <a:off x="485944" y="4373696"/>
            <a:ext cx="92930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r>
              <a:rPr lang="en-US" sz="4800" dirty="0"/>
              <a:t>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5AB05-0E69-0143-49B3-3218116CF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9" y="692840"/>
            <a:ext cx="4472766" cy="2127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41D32-7FCD-19E8-C5FA-2063331214C3}"/>
              </a:ext>
            </a:extLst>
          </p:cNvPr>
          <p:cNvSpPr txBox="1"/>
          <p:nvPr/>
        </p:nvSpPr>
        <p:spPr>
          <a:xfrm>
            <a:off x="485944" y="1156329"/>
            <a:ext cx="610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Mortality rate normally increases with age.</a:t>
            </a:r>
          </a:p>
          <a:p>
            <a:r>
              <a:rPr lang="en-US" sz="2400" dirty="0"/>
              <a:t>But not for the naked mole-rat!</a:t>
            </a:r>
          </a:p>
          <a:p>
            <a:r>
              <a:rPr lang="en-US" sz="2400" dirty="0"/>
              <a:t>Its remaining lifetime is independent of its 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/>
              <p:nvPr/>
            </p:nvSpPr>
            <p:spPr>
              <a:xfrm>
                <a:off x="485944" y="2938119"/>
                <a:ext cx="101040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 denote the lifetime of the naked mole-rat in years.  </a:t>
                </a:r>
              </a:p>
              <a:p>
                <a:r>
                  <a:rPr lang="en-US" sz="2400" dirty="0"/>
                  <a:t>If a naked mole-rate is 4 years old, what is the probability of surviving at least one more year?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2938119"/>
                <a:ext cx="10104084" cy="1200329"/>
              </a:xfrm>
              <a:prstGeom prst="rect">
                <a:avLst/>
              </a:prstGeom>
              <a:blipFill>
                <a:blip r:embed="rId3"/>
                <a:stretch>
                  <a:fillRect l="-96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F58D3D-BEB4-21AE-351E-CF00F75962E2}"/>
              </a:ext>
            </a:extLst>
          </p:cNvPr>
          <p:cNvSpPr txBox="1"/>
          <p:nvPr/>
        </p:nvSpPr>
        <p:spPr>
          <a:xfrm>
            <a:off x="485944" y="4541766"/>
            <a:ext cx="566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/>
              <p:nvPr/>
            </p:nvSpPr>
            <p:spPr>
              <a:xfrm>
                <a:off x="769283" y="4521268"/>
                <a:ext cx="8815465" cy="905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&gt;4+1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&gt;4}=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&gt;4}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3" y="4521268"/>
                <a:ext cx="8815465" cy="905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A5B65B-536A-8C0B-C07E-D5FB425FA840}"/>
              </a:ext>
            </a:extLst>
          </p:cNvPr>
          <p:cNvSpPr/>
          <p:nvPr/>
        </p:nvSpPr>
        <p:spPr>
          <a:xfrm>
            <a:off x="485943" y="4373696"/>
            <a:ext cx="113616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Post Office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1D32-7FCD-19E8-C5FA-2063331214C3}"/>
                  </a:ext>
                </a:extLst>
              </p:cNvPr>
              <p:cNvSpPr txBox="1"/>
              <p:nvPr/>
            </p:nvSpPr>
            <p:spPr>
              <a:xfrm>
                <a:off x="485944" y="1051928"/>
                <a:ext cx="9200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post office has 2 clerks.   </a:t>
                </a:r>
              </a:p>
              <a:p>
                <a:r>
                  <a:rPr lang="en-US" sz="2400" dirty="0"/>
                  <a:t>When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walks in,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is being served by one  clerk, and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/>
                  <a:t> is being served by the other.   </a:t>
                </a:r>
              </a:p>
              <a:p>
                <a:r>
                  <a:rPr lang="en-US" sz="2400" dirty="0"/>
                  <a:t>All service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1D32-7FCD-19E8-C5FA-20633312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1051928"/>
                <a:ext cx="9200316" cy="1569660"/>
              </a:xfrm>
              <a:prstGeom prst="rect">
                <a:avLst/>
              </a:prstGeom>
              <a:blipFill>
                <a:blip r:embed="rId2"/>
                <a:stretch>
                  <a:fillRect l="-1060" t="-3113" r="-125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/>
              <p:nvPr/>
            </p:nvSpPr>
            <p:spPr>
              <a:xfrm>
                <a:off x="485944" y="3350844"/>
                <a:ext cx="47718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last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leave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3350844"/>
                <a:ext cx="4771856" cy="461665"/>
              </a:xfrm>
              <a:prstGeom prst="rect">
                <a:avLst/>
              </a:prstGeom>
              <a:blipFill>
                <a:blip r:embed="rId3"/>
                <a:stretch>
                  <a:fillRect l="-20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F58D3D-BEB4-21AE-351E-CF00F75962E2}"/>
              </a:ext>
            </a:extLst>
          </p:cNvPr>
          <p:cNvSpPr txBox="1"/>
          <p:nvPr/>
        </p:nvSpPr>
        <p:spPr>
          <a:xfrm>
            <a:off x="485944" y="4541766"/>
            <a:ext cx="566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/>
              <p:nvPr/>
            </p:nvSpPr>
            <p:spPr>
              <a:xfrm>
                <a:off x="910413" y="4486165"/>
                <a:ext cx="5666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13" y="4486165"/>
                <a:ext cx="56668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C1F3302-CE88-8403-527A-717C3C214F40}"/>
              </a:ext>
            </a:extLst>
          </p:cNvPr>
          <p:cNvGrpSpPr/>
          <p:nvPr/>
        </p:nvGrpSpPr>
        <p:grpSpPr>
          <a:xfrm>
            <a:off x="10325985" y="2860369"/>
            <a:ext cx="379228" cy="542208"/>
            <a:chOff x="10325985" y="2860369"/>
            <a:chExt cx="379228" cy="5422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574ECA-37B3-E593-39CD-B5E879F9C92E}"/>
                </a:ext>
              </a:extLst>
            </p:cNvPr>
            <p:cNvGrpSpPr/>
            <p:nvPr/>
          </p:nvGrpSpPr>
          <p:grpSpPr>
            <a:xfrm>
              <a:off x="10325985" y="2860369"/>
              <a:ext cx="379228" cy="398721"/>
              <a:chOff x="12915013" y="3030279"/>
              <a:chExt cx="379228" cy="39872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11B497-A2E9-6425-57A1-A00229C7370E}"/>
                  </a:ext>
                </a:extLst>
              </p:cNvPr>
              <p:cNvCxnSpPr/>
              <p:nvPr/>
            </p:nvCxnSpPr>
            <p:spPr>
              <a:xfrm>
                <a:off x="12915013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5A6661F-7CDB-D1ED-E310-7BBDC26F2FC3}"/>
                  </a:ext>
                </a:extLst>
              </p:cNvPr>
              <p:cNvCxnSpPr/>
              <p:nvPr/>
            </p:nvCxnSpPr>
            <p:spPr>
              <a:xfrm>
                <a:off x="13294241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22160E1-69DB-F292-E288-8D63198DE4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15013" y="3030279"/>
                <a:ext cx="379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9D4851-F953-1B5C-8CBC-E6FFEC01144E}"/>
                </a:ext>
              </a:extLst>
            </p:cNvPr>
            <p:cNvSpPr txBox="1"/>
            <p:nvPr/>
          </p:nvSpPr>
          <p:spPr>
            <a:xfrm>
              <a:off x="10340752" y="2879357"/>
              <a:ext cx="3644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EFF605-D076-543A-30A0-EE8EAD2BCBA2}"/>
              </a:ext>
            </a:extLst>
          </p:cNvPr>
          <p:cNvGrpSpPr/>
          <p:nvPr/>
        </p:nvGrpSpPr>
        <p:grpSpPr>
          <a:xfrm>
            <a:off x="11164186" y="2860368"/>
            <a:ext cx="379228" cy="542209"/>
            <a:chOff x="11164186" y="2860368"/>
            <a:chExt cx="379228" cy="542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198202-5574-C9E4-1CE9-D4B4DA501AF6}"/>
                </a:ext>
              </a:extLst>
            </p:cNvPr>
            <p:cNvGrpSpPr/>
            <p:nvPr/>
          </p:nvGrpSpPr>
          <p:grpSpPr>
            <a:xfrm>
              <a:off x="11164186" y="2860368"/>
              <a:ext cx="379228" cy="398722"/>
              <a:chOff x="12915013" y="3030278"/>
              <a:chExt cx="379228" cy="3987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DFB5C0B-447D-7EB1-7F34-5FEE34A5C08D}"/>
                  </a:ext>
                </a:extLst>
              </p:cNvPr>
              <p:cNvCxnSpPr/>
              <p:nvPr/>
            </p:nvCxnSpPr>
            <p:spPr>
              <a:xfrm>
                <a:off x="12915013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F86A20-EC19-9F29-0CD5-164E2A66FB2F}"/>
                  </a:ext>
                </a:extLst>
              </p:cNvPr>
              <p:cNvCxnSpPr/>
              <p:nvPr/>
            </p:nvCxnSpPr>
            <p:spPr>
              <a:xfrm>
                <a:off x="13294241" y="3030278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36FF59-375D-2325-0A16-5D433FBF57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15013" y="3030279"/>
                <a:ext cx="379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461703-824A-E351-00BE-C92B50D002E2}"/>
                </a:ext>
              </a:extLst>
            </p:cNvPr>
            <p:cNvSpPr txBox="1"/>
            <p:nvPr/>
          </p:nvSpPr>
          <p:spPr>
            <a:xfrm>
              <a:off x="11171569" y="2879357"/>
              <a:ext cx="3644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ADB1F3D-5AED-6E6D-CA34-26527CA08273}"/>
              </a:ext>
            </a:extLst>
          </p:cNvPr>
          <p:cNvSpPr txBox="1"/>
          <p:nvPr/>
        </p:nvSpPr>
        <p:spPr>
          <a:xfrm>
            <a:off x="1744663" y="4486165"/>
            <a:ext cx="9035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One of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will leave first.  At that point, the remaining customer’s lifetime restarts. 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will then compete with that remaining customer.  </a:t>
            </a:r>
          </a:p>
        </p:txBody>
      </p:sp>
      <p:pic>
        <p:nvPicPr>
          <p:cNvPr id="7" name="Picture 6" descr="A building with a red door and a white awning">
            <a:extLst>
              <a:ext uri="{FF2B5EF4-FFF2-40B4-BE49-F238E27FC236}">
                <a16:creationId xmlns:a16="http://schemas.microsoft.com/office/drawing/2014/main" id="{0E021EE5-5BF2-7F66-A17E-EF35CE0EB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88938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7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Expectation, Variance, and Higher Moments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355456" y="1141070"/>
            <a:ext cx="10998344" cy="4575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For a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with </a:t>
                </a:r>
                <a:r>
                  <a:rPr lang="en-US" sz="2400" dirty="0" err="1">
                    <a:sym typeface="Symbol" panose="05050102010706020507" pitchFamily="18" charset="2"/>
                  </a:rPr>
                  <a:t>p.d.f.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we have: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blipFill>
                <a:blip r:embed="rId2"/>
                <a:stretch>
                  <a:fillRect l="-1312" t="-10667" r="-43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/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/>
              <p:nvPr/>
            </p:nvSpPr>
            <p:spPr>
              <a:xfrm>
                <a:off x="3905586" y="2927180"/>
                <a:ext cx="34153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6" y="2927180"/>
                <a:ext cx="3415302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/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/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  <p:bldP spid="19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06DEE2-7C0F-4BC3-D129-F2C0BDDE3F33}"/>
              </a:ext>
            </a:extLst>
          </p:cNvPr>
          <p:cNvSpPr/>
          <p:nvPr/>
        </p:nvSpPr>
        <p:spPr>
          <a:xfrm>
            <a:off x="219915" y="3345543"/>
            <a:ext cx="8898518" cy="3215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Uniform distribution: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125825" y="1328320"/>
                <a:ext cx="60179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Derive mean and variance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5" y="1328320"/>
                <a:ext cx="6017903" cy="461665"/>
              </a:xfrm>
              <a:prstGeom prst="rect">
                <a:avLst/>
              </a:prstGeom>
              <a:blipFill>
                <a:blip r:embed="rId2"/>
                <a:stretch>
                  <a:fillRect l="-16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2393B2B-D01E-8755-CFAB-7A7CB91C8884}"/>
              </a:ext>
            </a:extLst>
          </p:cNvPr>
          <p:cNvGrpSpPr/>
          <p:nvPr/>
        </p:nvGrpSpPr>
        <p:grpSpPr>
          <a:xfrm>
            <a:off x="6907606" y="974545"/>
            <a:ext cx="5173943" cy="2295137"/>
            <a:chOff x="6874556" y="1038613"/>
            <a:chExt cx="5173943" cy="22951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6874556" y="1038613"/>
              <a:ext cx="5173943" cy="2295137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6024038" cy="3587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𝑈𝑛𝑖𝑓𝑜𝑟𝑚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6024038" cy="3587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48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6874556" y="1678672"/>
              <a:ext cx="4721793" cy="1480891"/>
              <a:chOff x="3615761" y="2224989"/>
              <a:chExt cx="4721793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A329C3-7D61-1A6F-6B98-B78F8006C2A9}"/>
              </a:ext>
            </a:extLst>
          </p:cNvPr>
          <p:cNvSpPr txBox="1"/>
          <p:nvPr/>
        </p:nvSpPr>
        <p:spPr>
          <a:xfrm>
            <a:off x="219914" y="3461535"/>
            <a:ext cx="513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/>
              <p:nvPr/>
            </p:nvSpPr>
            <p:spPr>
              <a:xfrm>
                <a:off x="1098935" y="3549984"/>
                <a:ext cx="6714799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35" y="3549984"/>
                <a:ext cx="6714799" cy="9300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/>
              <p:nvPr/>
            </p:nvSpPr>
            <p:spPr>
              <a:xfrm>
                <a:off x="448472" y="4647070"/>
                <a:ext cx="8898518" cy="95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2" y="4647070"/>
                <a:ext cx="8898518" cy="951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/>
              <p:nvPr/>
            </p:nvSpPr>
            <p:spPr>
              <a:xfrm>
                <a:off x="219914" y="5694654"/>
                <a:ext cx="611616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4" y="5694654"/>
                <a:ext cx="6116164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9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6" grpId="0"/>
      <p:bldP spid="12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880568-3B74-2304-834D-14D9F27BB075}"/>
              </a:ext>
            </a:extLst>
          </p:cNvPr>
          <p:cNvSpPr/>
          <p:nvPr/>
        </p:nvSpPr>
        <p:spPr>
          <a:xfrm>
            <a:off x="358502" y="2370063"/>
            <a:ext cx="6559282" cy="4190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Exponential distribution: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305253" y="1357960"/>
                <a:ext cx="60179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Derive mean and variance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3" y="1357960"/>
                <a:ext cx="6017903" cy="461665"/>
              </a:xfrm>
              <a:prstGeom prst="rect">
                <a:avLst/>
              </a:prstGeom>
              <a:blipFill>
                <a:blip r:embed="rId2"/>
                <a:stretch>
                  <a:fillRect l="-152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A329C3-7D61-1A6F-6B98-B78F8006C2A9}"/>
              </a:ext>
            </a:extLst>
          </p:cNvPr>
          <p:cNvSpPr txBox="1"/>
          <p:nvPr/>
        </p:nvSpPr>
        <p:spPr>
          <a:xfrm>
            <a:off x="358502" y="2492422"/>
            <a:ext cx="513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/>
              <p:nvPr/>
            </p:nvSpPr>
            <p:spPr>
              <a:xfrm>
                <a:off x="120494" y="2986421"/>
                <a:ext cx="6714799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4" y="2986421"/>
                <a:ext cx="6714799" cy="916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/>
              <p:nvPr/>
            </p:nvSpPr>
            <p:spPr>
              <a:xfrm>
                <a:off x="1180286" y="4218798"/>
                <a:ext cx="4915714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86" y="4218798"/>
                <a:ext cx="4915714" cy="916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/>
              <p:nvPr/>
            </p:nvSpPr>
            <p:spPr>
              <a:xfrm>
                <a:off x="305253" y="5443937"/>
                <a:ext cx="61161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3" y="5443937"/>
                <a:ext cx="611616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A9869A9-5F73-8A90-8AF0-E6E6FC3CC21D}"/>
              </a:ext>
            </a:extLst>
          </p:cNvPr>
          <p:cNvGrpSpPr/>
          <p:nvPr/>
        </p:nvGrpSpPr>
        <p:grpSpPr>
          <a:xfrm>
            <a:off x="7544950" y="1099273"/>
            <a:ext cx="4349879" cy="2470788"/>
            <a:chOff x="7544950" y="1099273"/>
            <a:chExt cx="4349879" cy="2470788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C8BAE845-FD22-9BA4-FC10-70F8E8464CA8}"/>
                </a:ext>
              </a:extLst>
            </p:cNvPr>
            <p:cNvSpPr txBox="1">
              <a:spLocks/>
            </p:cNvSpPr>
            <p:nvPr/>
          </p:nvSpPr>
          <p:spPr>
            <a:xfrm>
              <a:off x="7715263" y="1099273"/>
              <a:ext cx="4179566" cy="24707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C5D76D-9B5D-61FF-1C6E-3102D59D582A}"/>
                </a:ext>
              </a:extLst>
            </p:cNvPr>
            <p:cNvGrpSpPr/>
            <p:nvPr/>
          </p:nvGrpSpPr>
          <p:grpSpPr>
            <a:xfrm>
              <a:off x="7544950" y="1952650"/>
              <a:ext cx="4036028" cy="1486579"/>
              <a:chOff x="3615761" y="2224989"/>
              <a:chExt cx="4036028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1818BBD-FBF2-9F92-8026-66710DD94B08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1818BBD-FBF2-9F92-8026-66710DD94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D6015F-3FA5-AF0C-B6AB-166B7E06694F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D6015F-3FA5-AF0C-B6AB-166B7E066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BB7771F8-54B5-5C18-4B4E-F8CFF41C5F31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907AA3-DC52-9252-8FF8-B1B700E2F5AE}"/>
                    </a:ext>
                  </a:extLst>
                </p:cNvPr>
                <p:cNvSpPr txBox="1"/>
                <p:nvPr/>
              </p:nvSpPr>
              <p:spPr>
                <a:xfrm>
                  <a:off x="7715263" y="1255501"/>
                  <a:ext cx="18121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907AA3-DC52-9252-8FF8-B1B700E2F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263" y="1255501"/>
                  <a:ext cx="1812131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3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EFDDB6-12FA-2322-A4B1-8F8828E9877B}"/>
              </a:ext>
            </a:extLst>
          </p:cNvPr>
          <p:cNvGrpSpPr/>
          <p:nvPr/>
        </p:nvGrpSpPr>
        <p:grpSpPr>
          <a:xfrm>
            <a:off x="8718699" y="4292605"/>
            <a:ext cx="3189184" cy="2097138"/>
            <a:chOff x="8512822" y="4246719"/>
            <a:chExt cx="3189184" cy="2097138"/>
          </a:xfrm>
        </p:grpSpPr>
        <p:sp>
          <p:nvSpPr>
            <p:cNvPr id="28" name="Star: 16 Points 27">
              <a:extLst>
                <a:ext uri="{FF2B5EF4-FFF2-40B4-BE49-F238E27FC236}">
                  <a16:creationId xmlns:a16="http://schemas.microsoft.com/office/drawing/2014/main" id="{06E93241-3674-B945-B7D5-BFEFABAD383B}"/>
                </a:ext>
              </a:extLst>
            </p:cNvPr>
            <p:cNvSpPr/>
            <p:nvPr/>
          </p:nvSpPr>
          <p:spPr>
            <a:xfrm>
              <a:off x="8512822" y="4246719"/>
              <a:ext cx="3189184" cy="2097138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59171B-42A8-7E14-3548-AC0A67FB7932}"/>
                    </a:ext>
                  </a:extLst>
                </p:cNvPr>
                <p:cNvSpPr txBox="1"/>
                <p:nvPr/>
              </p:nvSpPr>
              <p:spPr>
                <a:xfrm>
                  <a:off x="8974210" y="4655293"/>
                  <a:ext cx="2237613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The</a:t>
                  </a:r>
                  <a:r>
                    <a:rPr lang="en-US" sz="20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 parameter is the reciprocal of the mean</a:t>
                  </a:r>
                </a:p>
                <a:p>
                  <a:pPr algn="ctr"/>
                  <a:r>
                    <a:rPr lang="en-US" sz="2000" dirty="0"/>
                    <a:t>(hence “the rate”).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59171B-42A8-7E14-3548-AC0A67FB7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4210" y="4655293"/>
                  <a:ext cx="2237613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817" t="-2304" r="-2452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88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12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Time to get from NYC to Boston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Distance from NYC to Boston is 180 miles.</a:t>
                </a:r>
              </a:p>
              <a:p>
                <a:r>
                  <a:rPr lang="en-US" sz="2400" dirty="0"/>
                  <a:t>Motorized bikes have speeds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30,60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You buy a random motorized bike.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Your time to get from NYC to Boston.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blipFill>
                <a:blip r:embed="rId2"/>
                <a:stretch>
                  <a:fillRect l="-164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9EEBE16-4F24-6D15-5001-A406F1E5D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9" y="1180578"/>
            <a:ext cx="6018634" cy="125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/>
              <p:nvPr/>
            </p:nvSpPr>
            <p:spPr>
              <a:xfrm>
                <a:off x="191496" y="2996169"/>
                <a:ext cx="37638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Derive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" y="2996169"/>
                <a:ext cx="3763815" cy="461665"/>
              </a:xfrm>
              <a:prstGeom prst="rect">
                <a:avLst/>
              </a:prstGeom>
              <a:blipFill>
                <a:blip r:embed="rId4"/>
                <a:stretch>
                  <a:fillRect l="-24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84583E-340B-D2C1-B1C5-8353735B3A05}"/>
              </a:ext>
            </a:extLst>
          </p:cNvPr>
          <p:cNvSpPr txBox="1"/>
          <p:nvPr/>
        </p:nvSpPr>
        <p:spPr>
          <a:xfrm>
            <a:off x="290733" y="5646481"/>
            <a:ext cx="696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  </a:t>
            </a:r>
            <a:r>
              <a:rPr lang="en-US" sz="2400" dirty="0"/>
              <a:t>Which is correct, Idea 1 or Idea 2?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06519-438A-FF4C-5861-F7248F4130B6}"/>
              </a:ext>
            </a:extLst>
          </p:cNvPr>
          <p:cNvSpPr txBox="1"/>
          <p:nvPr/>
        </p:nvSpPr>
        <p:spPr>
          <a:xfrm>
            <a:off x="290733" y="6196090"/>
            <a:ext cx="696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Neither!</a:t>
            </a:r>
            <a:endParaRPr lang="en-US" sz="28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9EA24-8820-C9B3-FB45-84213D285FD8}"/>
              </a:ext>
            </a:extLst>
          </p:cNvPr>
          <p:cNvGrpSpPr/>
          <p:nvPr/>
        </p:nvGrpSpPr>
        <p:grpSpPr>
          <a:xfrm>
            <a:off x="1434102" y="3509914"/>
            <a:ext cx="8088785" cy="736052"/>
            <a:chOff x="1386377" y="3530301"/>
            <a:chExt cx="8088785" cy="736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4008D1-7D2E-B18B-7D88-3620B9B11F3A}"/>
                    </a:ext>
                  </a:extLst>
                </p:cNvPr>
                <p:cNvSpPr txBox="1"/>
                <p:nvPr/>
              </p:nvSpPr>
              <p:spPr>
                <a:xfrm>
                  <a:off x="1906490" y="3652467"/>
                  <a:ext cx="7568672" cy="613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u="sng" dirty="0"/>
                    <a:t>Idea 1</a:t>
                  </a:r>
                  <a:r>
                    <a:rPr lang="en-US" sz="2400" b="1" dirty="0"/>
                    <a:t>:</a:t>
                  </a:r>
                  <a:r>
                    <a:rPr lang="en-US" sz="2400" dirty="0"/>
                    <a:t>  Avg. speed is 45 mph.   Thus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hours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4008D1-7D2E-B18B-7D88-3620B9B11F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490" y="3652467"/>
                  <a:ext cx="7568672" cy="613886"/>
                </a:xfrm>
                <a:prstGeom prst="rect">
                  <a:avLst/>
                </a:prstGeom>
                <a:blipFill>
                  <a:blip r:embed="rId5"/>
                  <a:stretch>
                    <a:fillRect l="-1289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A yellow light bulb with a black base">
              <a:extLst>
                <a:ext uri="{FF2B5EF4-FFF2-40B4-BE49-F238E27FC236}">
                  <a16:creationId xmlns:a16="http://schemas.microsoft.com/office/drawing/2014/main" id="{D4E5C36B-D4B7-14F6-DFAA-100D33313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77" y="3530301"/>
              <a:ext cx="420651" cy="66191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AA503-7C22-AD73-D74E-CF8E1CB5608F}"/>
              </a:ext>
            </a:extLst>
          </p:cNvPr>
          <p:cNvGrpSpPr/>
          <p:nvPr/>
        </p:nvGrpSpPr>
        <p:grpSpPr>
          <a:xfrm>
            <a:off x="1434102" y="4546114"/>
            <a:ext cx="10346771" cy="746464"/>
            <a:chOff x="1434102" y="4546114"/>
            <a:chExt cx="10346771" cy="746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89879CC-6B92-B137-27AD-FBEF51658073}"/>
                    </a:ext>
                  </a:extLst>
                </p:cNvPr>
                <p:cNvSpPr txBox="1"/>
                <p:nvPr/>
              </p:nvSpPr>
              <p:spPr>
                <a:xfrm>
                  <a:off x="1967878" y="4675614"/>
                  <a:ext cx="9812995" cy="6169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u="sng" dirty="0"/>
                    <a:t>Idea 2</a:t>
                  </a:r>
                  <a:r>
                    <a:rPr lang="en-US" sz="2400" b="1" dirty="0"/>
                    <a:t>:</a:t>
                  </a:r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average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and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 3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So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hours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89879CC-6B92-B137-27AD-FBEF516580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878" y="4675614"/>
                  <a:ext cx="9812995" cy="616964"/>
                </a:xfrm>
                <a:prstGeom prst="rect">
                  <a:avLst/>
                </a:prstGeom>
                <a:blipFill>
                  <a:blip r:embed="rId7"/>
                  <a:stretch>
                    <a:fillRect l="-994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 descr="A yellow light bulb with a black base">
              <a:extLst>
                <a:ext uri="{FF2B5EF4-FFF2-40B4-BE49-F238E27FC236}">
                  <a16:creationId xmlns:a16="http://schemas.microsoft.com/office/drawing/2014/main" id="{70DC3A28-6B2C-EA52-07AE-2F12FEC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102" y="4546114"/>
              <a:ext cx="420651" cy="66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4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Continuous Random Variable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596828" y="1533161"/>
            <a:ext cx="10998344" cy="1309191"/>
            <a:chOff x="664568" y="3138210"/>
            <a:chExt cx="11129411" cy="2474552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664568" y="3184883"/>
              <a:ext cx="11042713" cy="1303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continuous random variable (</a:t>
              </a:r>
              <a:r>
                <a:rPr lang="en-US" sz="2400" b="1" dirty="0" err="1"/>
                <a:t>r.v.</a:t>
              </a:r>
              <a:r>
                <a:rPr lang="en-US" sz="2400" b="1" dirty="0"/>
                <a:t>) </a:t>
              </a:r>
              <a:r>
                <a:rPr lang="en-US" sz="2400" dirty="0"/>
                <a:t>has a continuous range of values that it can </a:t>
              </a:r>
            </a:p>
            <a:p>
              <a:r>
                <a:rPr lang="en-US" sz="2400" dirty="0"/>
                <a:t>take on</a:t>
              </a:r>
              <a:r>
                <a:rPr lang="en-US" sz="2400" dirty="0">
                  <a:sym typeface="Symbol" panose="05050102010706020507" pitchFamily="18" charset="2"/>
                </a:rPr>
                <a:t>.  This might be an interval or set of intervals.  </a:t>
              </a:r>
            </a:p>
            <a:p>
              <a:r>
                <a:rPr lang="en-US" sz="2400" dirty="0">
                  <a:sym typeface="Symbol" panose="05050102010706020507" pitchFamily="18" charset="2"/>
                </a:rPr>
                <a:t>Thus a continuous </a:t>
              </a:r>
              <a:r>
                <a:rPr lang="en-US" sz="2400" dirty="0" err="1">
                  <a:sym typeface="Symbol" panose="05050102010706020507" pitchFamily="18" charset="2"/>
                </a:rPr>
                <a:t>r.v.</a:t>
              </a:r>
              <a:r>
                <a:rPr lang="en-US" sz="2400" dirty="0">
                  <a:sym typeface="Symbol" panose="05050102010706020507" pitchFamily="18" charset="2"/>
                </a:rPr>
                <a:t> can take on an </a:t>
              </a:r>
              <a:r>
                <a:rPr lang="en-US" sz="2400" b="1" dirty="0">
                  <a:sym typeface="Symbol" panose="05050102010706020507" pitchFamily="18" charset="2"/>
                </a:rPr>
                <a:t>uncountable</a:t>
              </a:r>
              <a:r>
                <a:rPr lang="en-US" sz="2400" dirty="0">
                  <a:sym typeface="Symbol" panose="05050102010706020507" pitchFamily="18" charset="2"/>
                </a:rPr>
                <a:t> set of possible values.</a:t>
              </a:r>
            </a:p>
            <a:p>
              <a:endParaRPr lang="en-US" sz="2400" dirty="0">
                <a:sym typeface="Symbol" panose="05050102010706020507" pitchFamily="18" charset="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224517-769B-B458-49F1-6F085D6A3B9E}"/>
              </a:ext>
            </a:extLst>
          </p:cNvPr>
          <p:cNvSpPr txBox="1"/>
          <p:nvPr/>
        </p:nvSpPr>
        <p:spPr>
          <a:xfrm>
            <a:off x="519710" y="3429000"/>
            <a:ext cx="174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Examples: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3B2A5-D1DE-9C5F-863C-063A1DEFA6DA}"/>
              </a:ext>
            </a:extLst>
          </p:cNvPr>
          <p:cNvSpPr txBox="1"/>
          <p:nvPr/>
        </p:nvSpPr>
        <p:spPr>
          <a:xfrm>
            <a:off x="1145835" y="3906853"/>
            <a:ext cx="4950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Time of an event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Response time of a job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Speed of a device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Location of a satellite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Distance between people’s eyeballs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2CC34-208F-A4EB-0881-00D17EDC6C5B}"/>
              </a:ext>
            </a:extLst>
          </p:cNvPr>
          <p:cNvSpPr/>
          <p:nvPr/>
        </p:nvSpPr>
        <p:spPr>
          <a:xfrm>
            <a:off x="191497" y="3222839"/>
            <a:ext cx="10884665" cy="3172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8889" y="6392709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Time to get from NYC to Boston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Distance from NYC to Boston is 180 miles.</a:t>
                </a:r>
              </a:p>
              <a:p>
                <a:r>
                  <a:rPr lang="en-US" sz="2400" dirty="0"/>
                  <a:t>Motorized bikes have speeds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30,60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You buy a random motorized bike.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Your time to get from NYC to Boston.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blipFill>
                <a:blip r:embed="rId2"/>
                <a:stretch>
                  <a:fillRect l="-164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9EEBE16-4F24-6D15-5001-A406F1E5D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9" y="1180578"/>
            <a:ext cx="6018634" cy="125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/>
              <p:nvPr/>
            </p:nvSpPr>
            <p:spPr>
              <a:xfrm>
                <a:off x="191497" y="2761174"/>
                <a:ext cx="37638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2761174"/>
                <a:ext cx="3763815" cy="461665"/>
              </a:xfrm>
              <a:prstGeom prst="rect">
                <a:avLst/>
              </a:prstGeom>
              <a:blipFill>
                <a:blip r:embed="rId4"/>
                <a:stretch>
                  <a:fillRect l="-24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84583E-340B-D2C1-B1C5-8353735B3A05}"/>
              </a:ext>
            </a:extLst>
          </p:cNvPr>
          <p:cNvSpPr txBox="1"/>
          <p:nvPr/>
        </p:nvSpPr>
        <p:spPr>
          <a:xfrm>
            <a:off x="191497" y="3279134"/>
            <a:ext cx="502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B3B0C-7A7C-5D9E-E3DC-668899C9C4A2}"/>
                  </a:ext>
                </a:extLst>
              </p:cNvPr>
              <p:cNvSpPr txBox="1"/>
              <p:nvPr/>
            </p:nvSpPr>
            <p:spPr>
              <a:xfrm>
                <a:off x="7533614" y="3359387"/>
                <a:ext cx="2107323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B3B0C-7A7C-5D9E-E3DC-668899C9C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14" y="3359387"/>
                <a:ext cx="2107323" cy="613886"/>
              </a:xfrm>
              <a:prstGeom prst="rect">
                <a:avLst/>
              </a:prstGeom>
              <a:blipFill>
                <a:blip r:embed="rId5"/>
                <a:stretch>
                  <a:fillRect l="-462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/>
              <p:nvPr/>
            </p:nvSpPr>
            <p:spPr>
              <a:xfrm>
                <a:off x="1761705" y="4078258"/>
                <a:ext cx="5117336" cy="92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5" y="4078258"/>
                <a:ext cx="5117336" cy="929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260B7-8BD7-588A-093B-A36C524DA439}"/>
                  </a:ext>
                </a:extLst>
              </p:cNvPr>
              <p:cNvSpPr txBox="1"/>
              <p:nvPr/>
            </p:nvSpPr>
            <p:spPr>
              <a:xfrm>
                <a:off x="6501094" y="4083575"/>
                <a:ext cx="2797795" cy="92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260B7-8BD7-588A-093B-A36C524D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94" y="4083575"/>
                <a:ext cx="2797795" cy="929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D25C2-9DA7-E7F8-3190-7621E8D2634D}"/>
                  </a:ext>
                </a:extLst>
              </p:cNvPr>
              <p:cNvSpPr txBox="1"/>
              <p:nvPr/>
            </p:nvSpPr>
            <p:spPr>
              <a:xfrm>
                <a:off x="6590755" y="5161232"/>
                <a:ext cx="27977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60 −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D25C2-9DA7-E7F8-3190-7621E8D2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55" y="5161232"/>
                <a:ext cx="2797795" cy="461665"/>
              </a:xfrm>
              <a:prstGeom prst="rect">
                <a:avLst/>
              </a:prstGeom>
              <a:blipFill>
                <a:blip r:embed="rId8"/>
                <a:stretch>
                  <a:fillRect r="-21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C8D997-BAA9-1356-55AB-B4BAB2DC8C50}"/>
                  </a:ext>
                </a:extLst>
              </p:cNvPr>
              <p:cNvSpPr txBox="1"/>
              <p:nvPr/>
            </p:nvSpPr>
            <p:spPr>
              <a:xfrm>
                <a:off x="6620906" y="5843502"/>
                <a:ext cx="27977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2)≈4.15 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 b="0" dirty="0" smtClean="0"/>
                        <m:t>hours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C8D997-BAA9-1356-55AB-B4BAB2DC8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906" y="5843502"/>
                <a:ext cx="2797795" cy="523220"/>
              </a:xfrm>
              <a:prstGeom prst="rect">
                <a:avLst/>
              </a:prstGeom>
              <a:blipFill>
                <a:blip r:embed="rId9"/>
                <a:stretch>
                  <a:fillRect r="-1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18EE0A-BE11-4B72-7C93-156D417F7E3D}"/>
                  </a:ext>
                </a:extLst>
              </p:cNvPr>
              <p:cNvSpPr txBox="1"/>
              <p:nvPr/>
            </p:nvSpPr>
            <p:spPr>
              <a:xfrm>
                <a:off x="841843" y="3442194"/>
                <a:ext cx="65871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(30,60)</m:t>
                    </m:r>
                  </m:oMath>
                </a14:m>
                <a:r>
                  <a:rPr lang="en-US" sz="2400" dirty="0"/>
                  <a:t> represent the speed of your bike.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18EE0A-BE11-4B72-7C93-156D417F7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43" y="3442194"/>
                <a:ext cx="6587163" cy="461665"/>
              </a:xfrm>
              <a:prstGeom prst="rect">
                <a:avLst/>
              </a:prstGeom>
              <a:blipFill>
                <a:blip r:embed="rId10"/>
                <a:stretch>
                  <a:fillRect l="-1388" t="-10667" r="-111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B26F89-26DC-F0D0-40AF-41A66925EFC5}"/>
              </a:ext>
            </a:extLst>
          </p:cNvPr>
          <p:cNvSpPr/>
          <p:nvPr/>
        </p:nvSpPr>
        <p:spPr>
          <a:xfrm>
            <a:off x="377190" y="1085039"/>
            <a:ext cx="11437620" cy="5097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 for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140186" y="1225882"/>
                <a:ext cx="85638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Recall the </a:t>
                </a:r>
                <a:r>
                  <a:rPr lang="en-US" sz="2400" b="1" dirty="0"/>
                  <a:t>Law of Total Probability </a:t>
                </a:r>
                <a:r>
                  <a:rPr lang="en-US" sz="2400" dirty="0"/>
                  <a:t>for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discrete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1225882"/>
                <a:ext cx="8563884" cy="461665"/>
              </a:xfrm>
              <a:prstGeom prst="rect">
                <a:avLst/>
              </a:prstGeom>
              <a:blipFill>
                <a:blip r:embed="rId2"/>
                <a:stretch>
                  <a:fillRect l="-10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/>
              <p:nvPr/>
            </p:nvSpPr>
            <p:spPr>
              <a:xfrm>
                <a:off x="1555688" y="3923658"/>
                <a:ext cx="8874375" cy="97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}⋅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8" y="3923658"/>
                <a:ext cx="8874375" cy="975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87399-7BE1-1E69-5E91-EF8BE0A89B59}"/>
                  </a:ext>
                </a:extLst>
              </p:cNvPr>
              <p:cNvSpPr txBox="1"/>
              <p:nvPr/>
            </p:nvSpPr>
            <p:spPr>
              <a:xfrm>
                <a:off x="1140186" y="3172264"/>
                <a:ext cx="9775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same </a:t>
                </a:r>
                <a:r>
                  <a:rPr lang="en-US" sz="2400" b="1" dirty="0"/>
                  <a:t>Law of Total Probability </a:t>
                </a:r>
                <a:r>
                  <a:rPr lang="en-US" sz="2400" dirty="0"/>
                  <a:t>holds for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87399-7BE1-1E69-5E91-EF8BE0A89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3172264"/>
                <a:ext cx="9775464" cy="461665"/>
              </a:xfrm>
              <a:prstGeom prst="rect">
                <a:avLst/>
              </a:prstGeom>
              <a:blipFill>
                <a:blip r:embed="rId4"/>
                <a:stretch>
                  <a:fillRect l="-9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3BD7CD-E7E9-4B58-8439-8CC72D68F8AA}"/>
                  </a:ext>
                </a:extLst>
              </p:cNvPr>
              <p:cNvSpPr txBox="1"/>
              <p:nvPr/>
            </p:nvSpPr>
            <p:spPr>
              <a:xfrm>
                <a:off x="1544259" y="1962912"/>
                <a:ext cx="8874375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∩(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sepChr m:val="∣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3BD7CD-E7E9-4B58-8439-8CC72D68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59" y="1962912"/>
                <a:ext cx="8874375" cy="1137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6839B7-61AC-2580-637A-D2680CF84A64}"/>
                  </a:ext>
                </a:extLst>
              </p:cNvPr>
              <p:cNvSpPr txBox="1"/>
              <p:nvPr/>
            </p:nvSpPr>
            <p:spPr>
              <a:xfrm>
                <a:off x="1140186" y="5293764"/>
                <a:ext cx="10472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denotes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density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intersection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event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with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6839B7-61AC-2580-637A-D2680CF84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5293764"/>
                <a:ext cx="1047269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6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 for Continuous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CE59B5-2D46-9FBA-560C-477682D6964D}"/>
              </a:ext>
            </a:extLst>
          </p:cNvPr>
          <p:cNvGrpSpPr/>
          <p:nvPr/>
        </p:nvGrpSpPr>
        <p:grpSpPr>
          <a:xfrm>
            <a:off x="377190" y="1086498"/>
            <a:ext cx="11437620" cy="1760221"/>
            <a:chOff x="377190" y="1086498"/>
            <a:chExt cx="11437620" cy="17602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B26F89-26DC-F0D0-40AF-41A66925EFC5}"/>
                </a:ext>
              </a:extLst>
            </p:cNvPr>
            <p:cNvSpPr/>
            <p:nvPr/>
          </p:nvSpPr>
          <p:spPr>
            <a:xfrm>
              <a:off x="377190" y="1086498"/>
              <a:ext cx="11437620" cy="1760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/>
                <p:nvPr/>
              </p:nvSpPr>
              <p:spPr>
                <a:xfrm>
                  <a:off x="1509968" y="1183395"/>
                  <a:ext cx="8874375" cy="975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p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}⋅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68" y="1183395"/>
                  <a:ext cx="8874375" cy="9756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/>
                <p:nvPr/>
              </p:nvSpPr>
              <p:spPr>
                <a:xfrm>
                  <a:off x="1060176" y="2272698"/>
                  <a:ext cx="104726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Here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denotes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density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intersection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event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with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76" y="2272698"/>
                  <a:ext cx="1047269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76549D-2A3A-6220-8E7C-AEB1C38D7925}"/>
              </a:ext>
            </a:extLst>
          </p:cNvPr>
          <p:cNvGrpSpPr/>
          <p:nvPr/>
        </p:nvGrpSpPr>
        <p:grpSpPr>
          <a:xfrm>
            <a:off x="6789589" y="3089720"/>
            <a:ext cx="4311488" cy="1216468"/>
            <a:chOff x="6637458" y="3315694"/>
            <a:chExt cx="4311488" cy="12164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72ED6F-8A72-B131-7C9D-21D1C36A5341}"/>
                </a:ext>
              </a:extLst>
            </p:cNvPr>
            <p:cNvSpPr/>
            <p:nvPr/>
          </p:nvSpPr>
          <p:spPr>
            <a:xfrm>
              <a:off x="6769168" y="3315694"/>
              <a:ext cx="4179778" cy="1216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7163B1-5B75-F021-C37C-9A9DAF3B32C5}"/>
                </a:ext>
              </a:extLst>
            </p:cNvPr>
            <p:cNvGrpSpPr/>
            <p:nvPr/>
          </p:nvGrpSpPr>
          <p:grpSpPr>
            <a:xfrm>
              <a:off x="6637458" y="3468142"/>
              <a:ext cx="4149238" cy="904841"/>
              <a:chOff x="3256653" y="2224989"/>
              <a:chExt cx="4149238" cy="10783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/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9216F577-9F8B-BEB8-178B-A104CC2D42A3}"/>
                  </a:ext>
                </a:extLst>
              </p:cNvPr>
              <p:cNvSpPr/>
              <p:nvPr/>
            </p:nvSpPr>
            <p:spPr>
              <a:xfrm>
                <a:off x="5023781" y="2224989"/>
                <a:ext cx="447824" cy="107831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E1328-645E-CF10-BC60-CF12B9010C39}"/>
                  </a:ext>
                </a:extLst>
              </p:cNvPr>
              <p:cNvSpPr txBox="1"/>
              <p:nvPr/>
            </p:nvSpPr>
            <p:spPr>
              <a:xfrm>
                <a:off x="297802" y="3278623"/>
                <a:ext cx="4902351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the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E1328-645E-CF10-BC60-CF12B901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2" y="3278623"/>
                <a:ext cx="4902351" cy="461665"/>
              </a:xfrm>
              <a:prstGeom prst="rect">
                <a:avLst/>
              </a:prstGeom>
              <a:blipFill>
                <a:blip r:embed="rId6"/>
                <a:stretch>
                  <a:fillRect l="-1990" t="-10526" r="-26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58701-A1A2-8935-D8AA-BE2F0566B157}"/>
                  </a:ext>
                </a:extLst>
              </p:cNvPr>
              <p:cNvSpPr txBox="1"/>
              <p:nvPr/>
            </p:nvSpPr>
            <p:spPr>
              <a:xfrm>
                <a:off x="184492" y="4434192"/>
                <a:ext cx="7457825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58701-A1A2-8935-D8AA-BE2F0566B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2" y="4434192"/>
                <a:ext cx="7457825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-123617" y="5765658"/>
                <a:ext cx="9547714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&gt;50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617" y="5765658"/>
                <a:ext cx="9547714" cy="891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546202-D8D8-6C4A-F482-FB60BCC234AA}"/>
              </a:ext>
            </a:extLst>
          </p:cNvPr>
          <p:cNvSpPr txBox="1"/>
          <p:nvPr/>
        </p:nvSpPr>
        <p:spPr>
          <a:xfrm>
            <a:off x="377190" y="5325654"/>
            <a:ext cx="1810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Likewise</a:t>
            </a:r>
            <a:r>
              <a:rPr lang="en-US" sz="1800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3881E2-304C-FC4F-772F-2BCEA28061B0}"/>
              </a:ext>
            </a:extLst>
          </p:cNvPr>
          <p:cNvSpPr/>
          <p:nvPr/>
        </p:nvSpPr>
        <p:spPr>
          <a:xfrm>
            <a:off x="198304" y="4605000"/>
            <a:ext cx="6245241" cy="1933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 Zero-Probability Event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07465-6ECA-2180-106F-D7879CC5CD58}"/>
              </a:ext>
            </a:extLst>
          </p:cNvPr>
          <p:cNvGrpSpPr/>
          <p:nvPr/>
        </p:nvGrpSpPr>
        <p:grpSpPr>
          <a:xfrm>
            <a:off x="377190" y="1086498"/>
            <a:ext cx="11437620" cy="1760221"/>
            <a:chOff x="377190" y="3703319"/>
            <a:chExt cx="11437620" cy="17602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B26F89-26DC-F0D0-40AF-41A66925EFC5}"/>
                </a:ext>
              </a:extLst>
            </p:cNvPr>
            <p:cNvSpPr/>
            <p:nvPr/>
          </p:nvSpPr>
          <p:spPr>
            <a:xfrm>
              <a:off x="377190" y="3703319"/>
              <a:ext cx="11437620" cy="1760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/>
                <p:nvPr/>
              </p:nvSpPr>
              <p:spPr>
                <a:xfrm>
                  <a:off x="1509968" y="3800216"/>
                  <a:ext cx="8874375" cy="975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p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}⋅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68" y="3800216"/>
                  <a:ext cx="8874375" cy="9756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/>
                <p:nvPr/>
              </p:nvSpPr>
              <p:spPr>
                <a:xfrm>
                  <a:off x="1060176" y="4889519"/>
                  <a:ext cx="104726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Here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denotes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density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intersection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event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with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76" y="4889519"/>
                  <a:ext cx="1047269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76549D-2A3A-6220-8E7C-AEB1C38D7925}"/>
              </a:ext>
            </a:extLst>
          </p:cNvPr>
          <p:cNvGrpSpPr/>
          <p:nvPr/>
        </p:nvGrpSpPr>
        <p:grpSpPr>
          <a:xfrm>
            <a:off x="6789589" y="3089720"/>
            <a:ext cx="4311488" cy="1216468"/>
            <a:chOff x="6637458" y="3315694"/>
            <a:chExt cx="4311488" cy="12164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72ED6F-8A72-B131-7C9D-21D1C36A5341}"/>
                </a:ext>
              </a:extLst>
            </p:cNvPr>
            <p:cNvSpPr/>
            <p:nvPr/>
          </p:nvSpPr>
          <p:spPr>
            <a:xfrm>
              <a:off x="6769168" y="3315694"/>
              <a:ext cx="4179778" cy="1216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7163B1-5B75-F021-C37C-9A9DAF3B32C5}"/>
                </a:ext>
              </a:extLst>
            </p:cNvPr>
            <p:cNvGrpSpPr/>
            <p:nvPr/>
          </p:nvGrpSpPr>
          <p:grpSpPr>
            <a:xfrm>
              <a:off x="6637458" y="3468142"/>
              <a:ext cx="4149238" cy="904841"/>
              <a:chOff x="3256653" y="2224989"/>
              <a:chExt cx="4149238" cy="10783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/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9216F577-9F8B-BEB8-178B-A104CC2D42A3}"/>
                  </a:ext>
                </a:extLst>
              </p:cNvPr>
              <p:cNvSpPr/>
              <p:nvPr/>
            </p:nvSpPr>
            <p:spPr>
              <a:xfrm>
                <a:off x="5023781" y="2224989"/>
                <a:ext cx="447824" cy="107831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870297" y="4670094"/>
                <a:ext cx="3661946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7" y="4670094"/>
                <a:ext cx="3661946" cy="862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289726" y="3125695"/>
                <a:ext cx="62452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we’re conditioning on a zero-probability event.   So we have a zero in the denominator.  How is this okay? 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6" y="3125695"/>
                <a:ext cx="6245241" cy="1200329"/>
              </a:xfrm>
              <a:prstGeom prst="rect">
                <a:avLst/>
              </a:prstGeom>
              <a:blipFill>
                <a:blip r:embed="rId7"/>
                <a:stretch>
                  <a:fillRect l="-1563" t="-4061" r="-19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289726" y="4605000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C0CF6-FC61-48F9-C4F9-DDFA21608B72}"/>
              </a:ext>
            </a:extLst>
          </p:cNvPr>
          <p:cNvSpPr txBox="1"/>
          <p:nvPr/>
        </p:nvSpPr>
        <p:spPr>
          <a:xfrm>
            <a:off x="289725" y="5674605"/>
            <a:ext cx="6245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ratio is between densities, not probabilities,</a:t>
            </a:r>
          </a:p>
          <a:p>
            <a:r>
              <a:rPr lang="en-US" sz="2400" dirty="0"/>
              <a:t>and the densities are not zero!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32" grpId="0"/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088ABA-0BF8-39E4-4BDD-BDFB1BBA3571}"/>
              </a:ext>
            </a:extLst>
          </p:cNvPr>
          <p:cNvSpPr/>
          <p:nvPr/>
        </p:nvSpPr>
        <p:spPr>
          <a:xfrm>
            <a:off x="154236" y="2648077"/>
            <a:ext cx="8229600" cy="3890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 Zero-Probability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1140640" y="2648077"/>
                <a:ext cx="6953787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0" y="2648077"/>
                <a:ext cx="695378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289724" y="2103416"/>
                <a:ext cx="6245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Next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are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}</m:t>
                    </m:r>
                  </m:oMath>
                </a14:m>
                <a:r>
                  <a:rPr lang="en-US" sz="2400" dirty="0"/>
                  <a:t>? 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2103416"/>
                <a:ext cx="6245241" cy="461665"/>
              </a:xfrm>
              <a:prstGeom prst="rect">
                <a:avLst/>
              </a:prstGeom>
              <a:blipFill>
                <a:blip r:embed="rId3"/>
                <a:stretch>
                  <a:fillRect l="-15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289724" y="2840260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289724" y="1036223"/>
                <a:ext cx="968121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  <a:r>
                  <a:rPr lang="en-US" sz="2400" dirty="0"/>
                  <a:t>We have a coin with unknown bias.</a:t>
                </a:r>
              </a:p>
              <a:p>
                <a:r>
                  <a:rPr lang="en-US" sz="2400" dirty="0"/>
                  <a:t>Specifically, the coin has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heads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1036223"/>
                <a:ext cx="9681212" cy="830997"/>
              </a:xfrm>
              <a:prstGeom prst="rect">
                <a:avLst/>
              </a:prstGeom>
              <a:blipFill>
                <a:blip r:embed="rId4"/>
                <a:stretch>
                  <a:fillRect l="-10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CF88-7422-80F3-A531-1ED6D677A824}"/>
                  </a:ext>
                </a:extLst>
              </p:cNvPr>
              <p:cNvSpPr txBox="1"/>
              <p:nvPr/>
            </p:nvSpPr>
            <p:spPr>
              <a:xfrm>
                <a:off x="3101009" y="3632255"/>
                <a:ext cx="4190336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CF88-7422-80F3-A531-1ED6D677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09" y="3632255"/>
                <a:ext cx="4190336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/>
              <p:nvPr/>
            </p:nvSpPr>
            <p:spPr>
              <a:xfrm>
                <a:off x="3133186" y="4583958"/>
                <a:ext cx="2062991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86" y="4583958"/>
                <a:ext cx="2062991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/>
              <p:nvPr/>
            </p:nvSpPr>
            <p:spPr>
              <a:xfrm>
                <a:off x="3133186" y="5533932"/>
                <a:ext cx="78643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86" y="5533932"/>
                <a:ext cx="786435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-up of several coins">
            <a:extLst>
              <a:ext uri="{FF2B5EF4-FFF2-40B4-BE49-F238E27FC236}">
                <a16:creationId xmlns:a16="http://schemas.microsoft.com/office/drawing/2014/main" id="{4F23D373-BFAC-66FF-A6F0-55265F0FC4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377196" y="1114939"/>
            <a:ext cx="1213672" cy="12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6" grpId="0"/>
      <p:bldP spid="14" grpId="0"/>
      <p:bldP spid="31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p.d.f.</a:t>
            </a:r>
            <a:r>
              <a:rPr lang="en-US" sz="4800" dirty="0"/>
              <a:t> and Bayes’ Law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CA7ED1-E681-8C42-9E9A-11691CA9FC44}"/>
              </a:ext>
            </a:extLst>
          </p:cNvPr>
          <p:cNvGrpSpPr/>
          <p:nvPr/>
        </p:nvGrpSpPr>
        <p:grpSpPr>
          <a:xfrm>
            <a:off x="435884" y="1151008"/>
            <a:ext cx="6275017" cy="2116977"/>
            <a:chOff x="435884" y="1151008"/>
            <a:chExt cx="6275017" cy="21169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0874E0-F820-AC86-293A-39400BD14141}"/>
                </a:ext>
              </a:extLst>
            </p:cNvPr>
            <p:cNvGrpSpPr/>
            <p:nvPr/>
          </p:nvGrpSpPr>
          <p:grpSpPr>
            <a:xfrm>
              <a:off x="435884" y="1151008"/>
              <a:ext cx="6275017" cy="2116977"/>
              <a:chOff x="664567" y="3138210"/>
              <a:chExt cx="11129412" cy="2474552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293D1547-4E43-916D-C8FD-311957872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4D5197E-B1EB-7507-F9AE-DD06B9AD8A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9550972" cy="97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For a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and an event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endParaRPr lang="en-US" sz="2400" dirty="0">
                      <a:sym typeface="Symbol" panose="05050102010706020507" pitchFamily="18" charset="2"/>
                    </a:endParaRPr>
                  </a:p>
                  <a:p>
                    <a:r>
                      <a:rPr lang="en-US" sz="2400" dirty="0">
                        <a:sym typeface="Symbol" panose="05050102010706020507" pitchFamily="18" charset="2"/>
                      </a:rPr>
                      <a:t>the 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conditional </a:t>
                    </a:r>
                    <a:r>
                      <a:rPr lang="en-US" sz="2400" b="1" dirty="0" err="1">
                        <a:sym typeface="Symbol" panose="05050102010706020507" pitchFamily="18" charset="2"/>
                      </a:rPr>
                      <a:t>p.d.f.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 of </a:t>
                    </a:r>
                    <a:r>
                      <a:rPr lang="en-US" sz="2400" b="1" dirty="0" err="1">
                        <a:sym typeface="Symbol" panose="05050102010706020507" pitchFamily="18" charset="2"/>
                      </a:rPr>
                      <a:t>r.v.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ym typeface="Symbol" panose="05050102010706020507" pitchFamily="18" charset="2"/>
                          </a:rPr>
                          <m:t>given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ym typeface="Symbol" panose="05050102010706020507" pitchFamily="18" charset="2"/>
                          </a:rPr>
                          <m:t>is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4D5197E-B1EB-7507-F9AE-DD06B9AD8A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9550972" cy="9713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12" t="-5882" r="-4757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32913AB-1F13-7FC9-E127-BF4EA3A323E1}"/>
                    </a:ext>
                  </a:extLst>
                </p:cNvPr>
                <p:cNvSpPr txBox="1"/>
                <p:nvPr/>
              </p:nvSpPr>
              <p:spPr>
                <a:xfrm>
                  <a:off x="435884" y="2209497"/>
                  <a:ext cx="5916875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}⋅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32913AB-1F13-7FC9-E127-BF4EA3A3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84" y="2209497"/>
                  <a:ext cx="5916875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DD579-D3D6-AB43-5582-160EC51B278C}"/>
                  </a:ext>
                </a:extLst>
              </p:cNvPr>
              <p:cNvSpPr txBox="1"/>
              <p:nvPr/>
            </p:nvSpPr>
            <p:spPr>
              <a:xfrm>
                <a:off x="435883" y="3663155"/>
                <a:ext cx="7101953" cy="1233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Comments</a:t>
                </a:r>
                <a:r>
                  <a:rPr lang="en-US" sz="2400" dirty="0"/>
                  <a:t>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b="0" dirty="0"/>
                  <a:t>Conditional p.d.f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has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outside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The conditional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is still a proper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in that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DD579-D3D6-AB43-5582-160EC51B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3" y="3663155"/>
                <a:ext cx="7101953" cy="1233479"/>
              </a:xfrm>
              <a:prstGeom prst="rect">
                <a:avLst/>
              </a:prstGeom>
              <a:blipFill>
                <a:blip r:embed="rId4"/>
                <a:stretch>
                  <a:fillRect l="-1373" t="-3960" r="-944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268E3B-6DE8-8EF7-B459-0186B78CD471}"/>
                  </a:ext>
                </a:extLst>
              </p:cNvPr>
              <p:cNvSpPr txBox="1"/>
              <p:nvPr/>
            </p:nvSpPr>
            <p:spPr>
              <a:xfrm>
                <a:off x="2812054" y="4911984"/>
                <a:ext cx="1966680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268E3B-6DE8-8EF7-B459-0186B78C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54" y="4911984"/>
                <a:ext cx="1966680" cy="849463"/>
              </a:xfrm>
              <a:prstGeom prst="rect">
                <a:avLst/>
              </a:prstGeom>
              <a:blipFill>
                <a:blip r:embed="rId5"/>
                <a:stretch>
                  <a:fillRect r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6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p.d.f.</a:t>
            </a:r>
            <a:r>
              <a:rPr lang="en-US" sz="4800" dirty="0"/>
              <a:t> and Bayes’ Law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874E0-F820-AC86-293A-39400BD14141}"/>
              </a:ext>
            </a:extLst>
          </p:cNvPr>
          <p:cNvGrpSpPr/>
          <p:nvPr/>
        </p:nvGrpSpPr>
        <p:grpSpPr>
          <a:xfrm>
            <a:off x="435884" y="1151008"/>
            <a:ext cx="6275017" cy="2116977"/>
            <a:chOff x="664567" y="3138210"/>
            <a:chExt cx="11129412" cy="2474552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293D1547-4E43-916D-C8FD-3119578723BF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/>
                <p:nvPr/>
              </p:nvSpPr>
              <p:spPr>
                <a:xfrm>
                  <a:off x="664567" y="3189330"/>
                  <a:ext cx="9550972" cy="971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For a continuous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an event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the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conditional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p.d.f.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 of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ym typeface="Symbol" panose="05050102010706020507" pitchFamily="18" charset="2"/>
                        </a:rPr>
                        <m:t>given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is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7" y="3189330"/>
                  <a:ext cx="9550972" cy="971359"/>
                </a:xfrm>
                <a:prstGeom prst="rect">
                  <a:avLst/>
                </a:prstGeom>
                <a:blipFill>
                  <a:blip r:embed="rId3"/>
                  <a:stretch>
                    <a:fillRect l="-1812" t="-5882" r="-4757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/>
              <p:nvPr/>
            </p:nvSpPr>
            <p:spPr>
              <a:xfrm>
                <a:off x="435884" y="2209497"/>
                <a:ext cx="5916875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4" y="2209497"/>
                <a:ext cx="5916875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362F62-73BF-6156-ADCD-B640CFC5C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30" y="1032599"/>
            <a:ext cx="2548867" cy="2729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04EB9-F717-FDBE-F5BC-A3BF4D1B8385}"/>
                  </a:ext>
                </a:extLst>
              </p:cNvPr>
              <p:cNvSpPr txBox="1"/>
              <p:nvPr/>
            </p:nvSpPr>
            <p:spPr>
              <a:xfrm>
                <a:off x="435885" y="3663155"/>
                <a:ext cx="627501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defined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&lt;100.</m:t>
                    </m:r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the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&gt;50.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04EB9-F717-FDBE-F5BC-A3BF4D1B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5" y="3663155"/>
                <a:ext cx="6275016" cy="1200329"/>
              </a:xfrm>
              <a:prstGeom prst="rect">
                <a:avLst/>
              </a:prstGeom>
              <a:blipFill>
                <a:blip r:embed="rId6"/>
                <a:stretch>
                  <a:fillRect l="-15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7D412-60E8-0A00-92C2-B5A8A609F294}"/>
                  </a:ext>
                </a:extLst>
              </p:cNvPr>
              <p:cNvSpPr txBox="1"/>
              <p:nvPr/>
            </p:nvSpPr>
            <p:spPr>
              <a:xfrm>
                <a:off x="7196983" y="4115729"/>
                <a:ext cx="4338945" cy="735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scaled-up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allowing it to integrate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7D412-60E8-0A00-92C2-B5A8A609F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983" y="4115729"/>
                <a:ext cx="4338945" cy="735394"/>
              </a:xfrm>
              <a:prstGeom prst="rect">
                <a:avLst/>
              </a:prstGeom>
              <a:blipFill>
                <a:blip r:embed="rId7"/>
                <a:stretch>
                  <a:fillRect l="-1547" t="-3306" r="-563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AD90CE-2FC6-30E5-6C11-ACA433A03E67}"/>
                  </a:ext>
                </a:extLst>
              </p:cNvPr>
              <p:cNvSpPr txBox="1"/>
              <p:nvPr/>
            </p:nvSpPr>
            <p:spPr>
              <a:xfrm>
                <a:off x="355767" y="5427988"/>
                <a:ext cx="4812581" cy="87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AD90CE-2FC6-30E5-6C11-ACA433A03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67" y="5427988"/>
                <a:ext cx="4812581" cy="876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E34CDB1-C73B-F972-935B-8314ECADA3EB}"/>
              </a:ext>
            </a:extLst>
          </p:cNvPr>
          <p:cNvGrpSpPr/>
          <p:nvPr/>
        </p:nvGrpSpPr>
        <p:grpSpPr>
          <a:xfrm>
            <a:off x="4917438" y="5268003"/>
            <a:ext cx="2942392" cy="1200329"/>
            <a:chOff x="5553927" y="5335071"/>
            <a:chExt cx="294239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329500-703B-8489-70BE-E12D3F421831}"/>
                    </a:ext>
                  </a:extLst>
                </p:cNvPr>
                <p:cNvSpPr txBox="1"/>
                <p:nvPr/>
              </p:nvSpPr>
              <p:spPr>
                <a:xfrm>
                  <a:off x="5866240" y="5376385"/>
                  <a:ext cx="2630079" cy="1026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&gt;50}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&gt;50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329500-703B-8489-70BE-E12D3F421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240" y="5376385"/>
                  <a:ext cx="2630079" cy="10263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1819BA23-3432-ECF4-2189-F2BAF8237E65}"/>
                </a:ext>
              </a:extLst>
            </p:cNvPr>
            <p:cNvSpPr/>
            <p:nvPr/>
          </p:nvSpPr>
          <p:spPr>
            <a:xfrm>
              <a:off x="5553927" y="5335071"/>
              <a:ext cx="447824" cy="120032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3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435885" y="1111462"/>
            <a:ext cx="11437729" cy="4287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625502" y="1215730"/>
                <a:ext cx="111306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For a </a:t>
                </a:r>
                <a:r>
                  <a:rPr lang="en-US" sz="2400" b="1" dirty="0"/>
                  <a:t>discrete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an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the </a:t>
                </a:r>
                <a:r>
                  <a:rPr lang="en-US" sz="2400" b="1" dirty="0">
                    <a:sym typeface="Symbol" panose="05050102010706020507" pitchFamily="18" charset="2"/>
                  </a:rPr>
                  <a:t>conditional expectation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given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is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2" y="1215730"/>
                <a:ext cx="11130613" cy="1200329"/>
              </a:xfrm>
              <a:prstGeom prst="rect">
                <a:avLst/>
              </a:prstGeom>
              <a:blipFill>
                <a:blip r:embed="rId2"/>
                <a:stretch>
                  <a:fillRect l="-8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/>
              <p:nvPr/>
            </p:nvSpPr>
            <p:spPr>
              <a:xfrm>
                <a:off x="589442" y="3382268"/>
                <a:ext cx="11130613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 </a:t>
                </a:r>
                <a:r>
                  <a:rPr lang="en-US" sz="2400" b="1" dirty="0"/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an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the </a:t>
                </a:r>
                <a:r>
                  <a:rPr lang="en-US" sz="2400" b="1" dirty="0">
                    <a:sym typeface="Symbol" panose="05050102010706020507" pitchFamily="18" charset="2"/>
                  </a:rPr>
                  <a:t>conditional expectation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given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is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2" y="3382268"/>
                <a:ext cx="11130613" cy="830996"/>
              </a:xfrm>
              <a:prstGeom prst="rect">
                <a:avLst/>
              </a:prstGeom>
              <a:blipFill>
                <a:blip r:embed="rId3"/>
                <a:stretch>
                  <a:fillRect l="-876" t="-5882" r="-11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52DB6-9113-59F0-A9E5-9269119A5727}"/>
                  </a:ext>
                </a:extLst>
              </p:cNvPr>
              <p:cNvSpPr txBox="1"/>
              <p:nvPr/>
            </p:nvSpPr>
            <p:spPr>
              <a:xfrm>
                <a:off x="3204374" y="2253775"/>
                <a:ext cx="4073055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52DB6-9113-59F0-A9E5-9269119A5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74" y="2253775"/>
                <a:ext cx="4073055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/>
              <p:nvPr/>
            </p:nvSpPr>
            <p:spPr>
              <a:xfrm>
                <a:off x="3204374" y="4123657"/>
                <a:ext cx="4073055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74" y="4123657"/>
                <a:ext cx="4073055" cy="849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9"/>
                <a:ext cx="1146882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different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9"/>
                <a:ext cx="11468822" cy="1938992"/>
              </a:xfrm>
              <a:prstGeom prst="rect">
                <a:avLst/>
              </a:prstGeom>
              <a:blipFill>
                <a:blip r:embed="rId2"/>
                <a:stretch>
                  <a:fillRect l="-79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/>
              <p:nvPr/>
            </p:nvSpPr>
            <p:spPr>
              <a:xfrm>
                <a:off x="462355" y="3595475"/>
                <a:ext cx="11589891" cy="271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a.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sent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bin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b.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size</m:t>
                        </m:r>
                        <m:r>
                          <a:rPr lang="en-US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bin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c.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the job size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the event that the job is in bin 1?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d.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size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bin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1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5" y="3595475"/>
                <a:ext cx="11589891" cy="2710806"/>
              </a:xfrm>
              <a:prstGeom prst="rect">
                <a:avLst/>
              </a:prstGeom>
              <a:blipFill>
                <a:blip r:embed="rId3"/>
                <a:stretch>
                  <a:fillRect l="-842" t="-1802" b="-4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symmetry, building, indoor, architecture">
            <a:extLst>
              <a:ext uri="{FF2B5EF4-FFF2-40B4-BE49-F238E27FC236}">
                <a16:creationId xmlns:a16="http://schemas.microsoft.com/office/drawing/2014/main" id="{F6FB43F0-3544-A7EC-8B51-B30D1B1DD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21" y="1046708"/>
            <a:ext cx="3119725" cy="17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9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9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4E9C11C-888C-FF7F-E4FB-2BFD2EC5FCC2}"/>
              </a:ext>
            </a:extLst>
          </p:cNvPr>
          <p:cNvGrpSpPr/>
          <p:nvPr/>
        </p:nvGrpSpPr>
        <p:grpSpPr>
          <a:xfrm>
            <a:off x="398744" y="3577960"/>
            <a:ext cx="4594676" cy="538268"/>
            <a:chOff x="398744" y="3577960"/>
            <a:chExt cx="4594676" cy="538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60"/>
              <a:ext cx="4420144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462356" y="3595475"/>
                  <a:ext cx="4531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sent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56" y="3595475"/>
                  <a:ext cx="45310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15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/>
              <p:nvPr/>
            </p:nvSpPr>
            <p:spPr>
              <a:xfrm>
                <a:off x="833628" y="4857646"/>
                <a:ext cx="30495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sent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28" y="4857646"/>
                <a:ext cx="30495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/>
              <p:nvPr/>
            </p:nvSpPr>
            <p:spPr>
              <a:xfrm>
                <a:off x="3722637" y="4836360"/>
                <a:ext cx="1648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(500)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37" y="4836360"/>
                <a:ext cx="164896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E30329-280B-BEA8-4D47-F4820E12DD10}"/>
                  </a:ext>
                </a:extLst>
              </p:cNvPr>
              <p:cNvSpPr txBox="1"/>
              <p:nvPr/>
            </p:nvSpPr>
            <p:spPr>
              <a:xfrm>
                <a:off x="4991803" y="4657369"/>
                <a:ext cx="5110696" cy="1005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≈0.39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E30329-280B-BEA8-4D47-F4820E12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803" y="4657369"/>
                <a:ext cx="5110696" cy="1005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C5886A4-C6E2-0B51-D1D0-F028D0DF6ACD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80F4BE6-BA77-590C-AFE6-DF22B3B9C06B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F0B4C84-2020-F305-F11C-D90A081A3390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37" name="Title 2">
                  <a:extLst>
                    <a:ext uri="{FF2B5EF4-FFF2-40B4-BE49-F238E27FC236}">
                      <a16:creationId xmlns:a16="http://schemas.microsoft.com/office/drawing/2014/main" id="{C603CCF4-A0A3-80DC-7682-3A18E637C7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180C8EF-A714-1ABF-CE63-3B1E38163784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7F1235F-C2C2-6795-B76C-5675BE8EE950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07908FF-08E4-17A2-92BB-CEC750525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07908FF-08E4-17A2-92BB-CEC750525C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0CC4F791-971C-856F-A25E-FB3814FEB6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0CC4F791-971C-856F-A25E-FB3814FEB6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Left Brace 35">
                  <a:extLst>
                    <a:ext uri="{FF2B5EF4-FFF2-40B4-BE49-F238E27FC236}">
                      <a16:creationId xmlns:a16="http://schemas.microsoft.com/office/drawing/2014/main" id="{89D96DC2-0183-6223-AC99-176AFF802AF1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0853E19-732E-C3A9-ACB5-FEED2350FE84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0853E19-732E-C3A9-ACB5-FEED2350F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9F8B43-825E-F9E5-3AC8-18C0EC595D4E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9F8B43-825E-F9E5-3AC8-18C0EC595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96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Probability for Continuous Random 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24517-769B-B458-49F1-6F085D6A3B9E}"/>
              </a:ext>
            </a:extLst>
          </p:cNvPr>
          <p:cNvSpPr txBox="1"/>
          <p:nvPr/>
        </p:nvSpPr>
        <p:spPr>
          <a:xfrm>
            <a:off x="553989" y="1085080"/>
            <a:ext cx="1108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 probability that a continuous </a:t>
            </a:r>
            <a:r>
              <a:rPr lang="en-US" sz="2400" dirty="0" err="1">
                <a:sym typeface="Symbol" panose="05050102010706020507" pitchFamily="18" charset="2"/>
              </a:rPr>
              <a:t>r.v.</a:t>
            </a:r>
            <a:r>
              <a:rPr lang="en-US" sz="2400" dirty="0">
                <a:sym typeface="Symbol" panose="05050102010706020507" pitchFamily="18" charset="2"/>
              </a:rPr>
              <a:t> is equal to any particular value is defined to be 0. 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36213-6262-3207-8180-1D4C7BA75971}"/>
              </a:ext>
            </a:extLst>
          </p:cNvPr>
          <p:cNvSpPr txBox="1"/>
          <p:nvPr/>
        </p:nvSpPr>
        <p:spPr>
          <a:xfrm>
            <a:off x="553988" y="1873275"/>
            <a:ext cx="1108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Probability for a continuous </a:t>
            </a:r>
            <a:r>
              <a:rPr lang="en-US" sz="2400" dirty="0" err="1">
                <a:sym typeface="Symbol" panose="05050102010706020507" pitchFamily="18" charset="2"/>
              </a:rPr>
              <a:t>r.v.</a:t>
            </a:r>
            <a:r>
              <a:rPr lang="en-US" sz="2400" dirty="0">
                <a:sym typeface="Symbol" panose="05050102010706020507" pitchFamily="18" charset="2"/>
              </a:rPr>
              <a:t> is defined via a density function.  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55B8EB-572B-D4EF-C3D5-7B6C8AE1B885}"/>
              </a:ext>
            </a:extLst>
          </p:cNvPr>
          <p:cNvGrpSpPr/>
          <p:nvPr/>
        </p:nvGrpSpPr>
        <p:grpSpPr>
          <a:xfrm>
            <a:off x="553988" y="2774404"/>
            <a:ext cx="11241604" cy="2042653"/>
            <a:chOff x="553988" y="2774404"/>
            <a:chExt cx="11241604" cy="2042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553988" y="2774404"/>
              <a:ext cx="11241604" cy="2042653"/>
              <a:chOff x="664567" y="3138210"/>
              <a:chExt cx="11375570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8210"/>
                <a:ext cx="11375569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11375570" cy="10067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 err="1"/>
                      <a:t>Defn</a:t>
                    </a:r>
                    <a:r>
                      <a:rPr lang="en-US" sz="2400" u="sng" dirty="0"/>
                      <a:t> 7.2</a:t>
                    </a:r>
                    <a:r>
                      <a:rPr lang="en-US" sz="2400" dirty="0"/>
                      <a:t>: The </a:t>
                    </a:r>
                    <a:r>
                      <a:rPr lang="en-US" sz="2400" b="1" dirty="0"/>
                      <a:t>probability density function (</a:t>
                    </a:r>
                    <a:r>
                      <a:rPr lang="en-US" sz="2400" b="1" dirty="0" err="1"/>
                      <a:t>p.d.f.</a:t>
                    </a:r>
                    <a:r>
                      <a:rPr lang="en-US" sz="2400" b="1" dirty="0"/>
                      <a:t>) </a:t>
                    </a:r>
                    <a:r>
                      <a:rPr lang="en-US" sz="2400" dirty="0"/>
                      <a:t>of a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is a non-negative</a:t>
                    </a:r>
                  </a:p>
                  <a:p>
                    <a:r>
                      <a:rPr lang="en-US" sz="2400" dirty="0">
                        <a:sym typeface="Symbol" panose="05050102010706020507" pitchFamily="18" charset="2"/>
                      </a:rPr>
                      <a:t>function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where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11375570" cy="100670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68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A99CC7-2B84-7AB6-7E73-E5F256851934}"/>
                    </a:ext>
                  </a:extLst>
                </p:cNvPr>
                <p:cNvSpPr txBox="1"/>
                <p:nvPr/>
              </p:nvSpPr>
              <p:spPr>
                <a:xfrm>
                  <a:off x="6607114" y="3795730"/>
                  <a:ext cx="2829292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A99CC7-2B84-7AB6-7E73-E5F256851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114" y="3795730"/>
                  <a:ext cx="2829292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ABABB-F829-B3F4-3DAB-5FBC4B93E946}"/>
                </a:ext>
              </a:extLst>
            </p:cNvPr>
            <p:cNvSpPr txBox="1"/>
            <p:nvPr/>
          </p:nvSpPr>
          <p:spPr>
            <a:xfrm>
              <a:off x="5946361" y="4009946"/>
              <a:ext cx="11391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782836" y="3757076"/>
                  <a:ext cx="3960862" cy="9300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836" y="3757076"/>
                  <a:ext cx="3960862" cy="9300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58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40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40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7DE5949-B248-E740-5E83-6B1D4E2133C3}"/>
              </a:ext>
            </a:extLst>
          </p:cNvPr>
          <p:cNvGrpSpPr/>
          <p:nvPr/>
        </p:nvGrpSpPr>
        <p:grpSpPr>
          <a:xfrm>
            <a:off x="331389" y="3577960"/>
            <a:ext cx="5871083" cy="538268"/>
            <a:chOff x="331389" y="3577960"/>
            <a:chExt cx="5871083" cy="538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60"/>
              <a:ext cx="5789551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31389" y="3639671"/>
                  <a:ext cx="58710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b. What is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size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&lt;200 |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89" y="3639671"/>
                  <a:ext cx="587108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5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/>
              <p:nvPr/>
            </p:nvSpPr>
            <p:spPr>
              <a:xfrm>
                <a:off x="266700" y="4820917"/>
                <a:ext cx="4588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&lt;200 |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820917"/>
                <a:ext cx="458876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/>
              <p:nvPr/>
            </p:nvSpPr>
            <p:spPr>
              <a:xfrm>
                <a:off x="4643104" y="4616450"/>
                <a:ext cx="1648968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&lt;200∩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bin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bin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04" y="4616450"/>
                <a:ext cx="1648968" cy="862865"/>
              </a:xfrm>
              <a:prstGeom prst="rect">
                <a:avLst/>
              </a:prstGeom>
              <a:blipFill>
                <a:blip r:embed="rId5"/>
                <a:stretch>
                  <a:fillRect r="-7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9BF9F7-2848-F1AA-4DD1-CF4CB1F4EB9A}"/>
                  </a:ext>
                </a:extLst>
              </p:cNvPr>
              <p:cNvSpPr txBox="1"/>
              <p:nvPr/>
            </p:nvSpPr>
            <p:spPr>
              <a:xfrm>
                <a:off x="7510865" y="4616450"/>
                <a:ext cx="2726586" cy="856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(200)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(500)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≈0.46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9BF9F7-2848-F1AA-4DD1-CF4CB1F4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865" y="4616450"/>
                <a:ext cx="2726586" cy="856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55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2D7C85C-B52E-55BC-FC64-AEC0001ED888}"/>
              </a:ext>
            </a:extLst>
          </p:cNvPr>
          <p:cNvGrpSpPr/>
          <p:nvPr/>
        </p:nvGrpSpPr>
        <p:grpSpPr>
          <a:xfrm>
            <a:off x="383412" y="3577959"/>
            <a:ext cx="7045593" cy="911644"/>
            <a:chOff x="383412" y="3577959"/>
            <a:chExt cx="7045593" cy="9116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59"/>
              <a:ext cx="7030261" cy="864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83412" y="3625457"/>
                  <a:ext cx="6921155" cy="864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c. What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, 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is the job size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is the event that the job is in bin 1?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12" y="3625457"/>
                  <a:ext cx="6921155" cy="864146"/>
                </a:xfrm>
                <a:prstGeom prst="rect">
                  <a:avLst/>
                </a:prstGeom>
                <a:blipFill>
                  <a:blip r:embed="rId3"/>
                  <a:stretch>
                    <a:fillRect l="-1410" t="-4965" r="-1322" b="-15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/>
              <p:nvPr/>
            </p:nvSpPr>
            <p:spPr>
              <a:xfrm>
                <a:off x="249441" y="5140497"/>
                <a:ext cx="4812581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(500)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41" y="5140497"/>
                <a:ext cx="4812581" cy="8622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2BBAC44-4B6B-8FE4-CBA9-9C6390FFE934}"/>
              </a:ext>
            </a:extLst>
          </p:cNvPr>
          <p:cNvGrpSpPr/>
          <p:nvPr/>
        </p:nvGrpSpPr>
        <p:grpSpPr>
          <a:xfrm>
            <a:off x="5062022" y="4801733"/>
            <a:ext cx="5572733" cy="1631349"/>
            <a:chOff x="5516005" y="5165255"/>
            <a:chExt cx="5572733" cy="1631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D8B86A6-A4FA-7BAF-8128-CA6345FD3A9D}"/>
                    </a:ext>
                  </a:extLst>
                </p:cNvPr>
                <p:cNvSpPr txBox="1"/>
                <p:nvPr/>
              </p:nvSpPr>
              <p:spPr>
                <a:xfrm>
                  <a:off x="5857804" y="5302168"/>
                  <a:ext cx="5230934" cy="13996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(500)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&lt;500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D8B86A6-A4FA-7BAF-8128-CA6345FD3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04" y="5302168"/>
                  <a:ext cx="5230934" cy="139967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B8DE1485-6044-3A38-4F49-34947DD67F91}"/>
                </a:ext>
              </a:extLst>
            </p:cNvPr>
            <p:cNvSpPr/>
            <p:nvPr/>
          </p:nvSpPr>
          <p:spPr>
            <a:xfrm>
              <a:off x="5516005" y="5165255"/>
              <a:ext cx="447824" cy="163134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D91CF-3AA5-FD4A-1C91-76C8E8CB2D7A}"/>
              </a:ext>
            </a:extLst>
          </p:cNvPr>
          <p:cNvGrpSpPr/>
          <p:nvPr/>
        </p:nvGrpSpPr>
        <p:grpSpPr>
          <a:xfrm>
            <a:off x="383412" y="3577959"/>
            <a:ext cx="5246267" cy="509163"/>
            <a:chOff x="383412" y="3577959"/>
            <a:chExt cx="5246267" cy="5091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5" y="3577959"/>
              <a:ext cx="5230934" cy="5091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83412" y="3625457"/>
                  <a:ext cx="49009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size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bin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1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12" y="3625457"/>
                  <a:ext cx="490096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99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/>
              <p:nvPr/>
            </p:nvSpPr>
            <p:spPr>
              <a:xfrm>
                <a:off x="306572" y="4879827"/>
                <a:ext cx="11578856" cy="1019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size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1]=</m:t>
                          </m:r>
                          <m:nary>
                            <m:nary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2" y="4879827"/>
                <a:ext cx="11578856" cy="10197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5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BC71A0-A6F4-6BCA-48D0-742B5BDFB4E4}"/>
              </a:ext>
            </a:extLst>
          </p:cNvPr>
          <p:cNvSpPr/>
          <p:nvPr/>
        </p:nvSpPr>
        <p:spPr>
          <a:xfrm>
            <a:off x="398745" y="3577959"/>
            <a:ext cx="5230934" cy="50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/>
              <p:nvPr/>
            </p:nvSpPr>
            <p:spPr>
              <a:xfrm>
                <a:off x="383412" y="3625457"/>
                <a:ext cx="4900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d.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size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bin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1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2" y="3625457"/>
                <a:ext cx="4900969" cy="461665"/>
              </a:xfrm>
              <a:prstGeom prst="rect">
                <a:avLst/>
              </a:prstGeom>
              <a:blipFill>
                <a:blip r:embed="rId3"/>
                <a:stretch>
                  <a:fillRect l="-19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21BC9CD-5DE9-C6D8-912D-1366921D0D6D}"/>
              </a:ext>
            </a:extLst>
          </p:cNvPr>
          <p:cNvGrpSpPr/>
          <p:nvPr/>
        </p:nvGrpSpPr>
        <p:grpSpPr>
          <a:xfrm>
            <a:off x="8111582" y="1056963"/>
            <a:ext cx="3981834" cy="3818940"/>
            <a:chOff x="7085454" y="2520682"/>
            <a:chExt cx="3981834" cy="31176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2ED38-2C2C-AF50-D40B-1476E9644D1C}"/>
                </a:ext>
              </a:extLst>
            </p:cNvPr>
            <p:cNvGrpSpPr/>
            <p:nvPr/>
          </p:nvGrpSpPr>
          <p:grpSpPr>
            <a:xfrm>
              <a:off x="7085454" y="2520682"/>
              <a:ext cx="3981834" cy="3117667"/>
              <a:chOff x="664567" y="3131636"/>
              <a:chExt cx="10382351" cy="3099088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6F542732-2C19-4FC3-151C-0DB24A80F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1636"/>
                <a:ext cx="10382351" cy="30990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3CDF7-D0F4-144F-A954-38A85AC206BA}"/>
                  </a:ext>
                </a:extLst>
              </p:cNvPr>
              <p:cNvSpPr txBox="1"/>
              <p:nvPr/>
            </p:nvSpPr>
            <p:spPr>
              <a:xfrm>
                <a:off x="664567" y="3229610"/>
                <a:ext cx="380942" cy="41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/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7D18B-F6AA-2BD8-A4B6-348722B0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42" y="2186173"/>
            <a:ext cx="3417916" cy="2485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/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bin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1]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/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Why is the expected job 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size for bin 1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&lt;250?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0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  <p:bldP spid="22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BC71A0-A6F4-6BCA-48D0-742B5BDFB4E4}"/>
              </a:ext>
            </a:extLst>
          </p:cNvPr>
          <p:cNvSpPr/>
          <p:nvPr/>
        </p:nvSpPr>
        <p:spPr>
          <a:xfrm>
            <a:off x="398745" y="3577959"/>
            <a:ext cx="5230934" cy="50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874E0-F820-AC86-293A-39400BD14141}"/>
              </a:ext>
            </a:extLst>
          </p:cNvPr>
          <p:cNvGrpSpPr/>
          <p:nvPr/>
        </p:nvGrpSpPr>
        <p:grpSpPr>
          <a:xfrm>
            <a:off x="383412" y="1279338"/>
            <a:ext cx="7635876" cy="2807784"/>
            <a:chOff x="834595" y="3175563"/>
            <a:chExt cx="7210934" cy="1620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/>
                <p:nvPr/>
              </p:nvSpPr>
              <p:spPr>
                <a:xfrm>
                  <a:off x="849074" y="3175563"/>
                  <a:ext cx="7196455" cy="1119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Example</a:t>
                  </a:r>
                  <a:r>
                    <a:rPr lang="en-US" sz="2400" dirty="0"/>
                    <a:t>:  </a:t>
                  </a:r>
                  <a:r>
                    <a:rPr lang="en-US" sz="2400" b="1" dirty="0"/>
                    <a:t>Pittsburgh Supercomputing Center (PSC)</a:t>
                  </a:r>
                </a:p>
                <a:p>
                  <a:r>
                    <a:rPr lang="en-US" sz="2400" dirty="0"/>
                    <a:t>At the PSC, jobs are grouped into bins based on their size.  </a:t>
                  </a:r>
                </a:p>
                <a:p>
                  <a:r>
                    <a:rPr lang="en-US" sz="2400" dirty="0"/>
                    <a:t>Suppose job sizes are Exponentially distributed with </a:t>
                  </a:r>
                </a:p>
                <a:p>
                  <a:r>
                    <a:rPr lang="en-US" sz="2400" i="1" dirty="0"/>
                    <a:t>mean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1000 </m:t>
                      </m:r>
                    </m:oMath>
                  </a14:m>
                  <a:r>
                    <a:rPr lang="en-US" sz="2400" dirty="0"/>
                    <a:t>CPU-hours. </a:t>
                  </a:r>
                </a:p>
                <a:p>
                  <a:r>
                    <a:rPr lang="en-US" sz="2400" dirty="0"/>
                    <a:t>Suppose all jobs of size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&lt;500</m:t>
                      </m:r>
                    </m:oMath>
                  </a14:m>
                  <a:r>
                    <a:rPr lang="en-US" sz="2400" dirty="0"/>
                    <a:t> CPU-hours are sent to bin 1.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74" y="3175563"/>
                  <a:ext cx="7196455" cy="1119051"/>
                </a:xfrm>
                <a:prstGeom prst="rect">
                  <a:avLst/>
                </a:prstGeom>
                <a:blipFill>
                  <a:blip r:embed="rId2"/>
                  <a:stretch>
                    <a:fillRect l="-1199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834595" y="4529579"/>
                  <a:ext cx="4628227" cy="266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size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bin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1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95" y="4529579"/>
                  <a:ext cx="4628227" cy="266441"/>
                </a:xfrm>
                <a:prstGeom prst="rect">
                  <a:avLst/>
                </a:prstGeom>
                <a:blipFill>
                  <a:blip r:embed="rId3"/>
                  <a:stretch>
                    <a:fillRect l="-199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1BC9CD-5DE9-C6D8-912D-1366921D0D6D}"/>
              </a:ext>
            </a:extLst>
          </p:cNvPr>
          <p:cNvGrpSpPr/>
          <p:nvPr/>
        </p:nvGrpSpPr>
        <p:grpSpPr>
          <a:xfrm>
            <a:off x="8111582" y="1056963"/>
            <a:ext cx="3981834" cy="3818940"/>
            <a:chOff x="7085454" y="2520682"/>
            <a:chExt cx="3981834" cy="31176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2ED38-2C2C-AF50-D40B-1476E9644D1C}"/>
                </a:ext>
              </a:extLst>
            </p:cNvPr>
            <p:cNvGrpSpPr/>
            <p:nvPr/>
          </p:nvGrpSpPr>
          <p:grpSpPr>
            <a:xfrm>
              <a:off x="7085454" y="2520682"/>
              <a:ext cx="3981834" cy="3117667"/>
              <a:chOff x="664567" y="3131636"/>
              <a:chExt cx="10382351" cy="3099088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6F542732-2C19-4FC3-151C-0DB24A80F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1636"/>
                <a:ext cx="10382351" cy="30990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3CDF7-D0F4-144F-A954-38A85AC206BA}"/>
                  </a:ext>
                </a:extLst>
              </p:cNvPr>
              <p:cNvSpPr txBox="1"/>
              <p:nvPr/>
            </p:nvSpPr>
            <p:spPr>
              <a:xfrm>
                <a:off x="664567" y="3229610"/>
                <a:ext cx="380942" cy="41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/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7D18B-F6AA-2BD8-A4B6-348722B0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42" y="2186173"/>
            <a:ext cx="3417916" cy="2485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/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bin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1]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/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How would the above answer change if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(0,2000)?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78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the bias of a coin, or a human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3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4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306CB03-E685-8E16-C9B7-20548F09A02C}"/>
              </a:ext>
            </a:extLst>
          </p:cNvPr>
          <p:cNvSpPr/>
          <p:nvPr/>
        </p:nvSpPr>
        <p:spPr>
          <a:xfrm>
            <a:off x="2130155" y="5205014"/>
            <a:ext cx="2902491" cy="1338028"/>
          </a:xfrm>
          <a:prstGeom prst="wedgeEllipseCallout">
            <a:avLst>
              <a:gd name="adj1" fmla="val -47081"/>
              <a:gd name="adj2" fmla="val 4813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But this seems shaky …</a:t>
            </a:r>
          </a:p>
        </p:txBody>
      </p:sp>
      <p:pic>
        <p:nvPicPr>
          <p:cNvPr id="7" name="Picture 6" descr="A close-up of several coins">
            <a:extLst>
              <a:ext uri="{FF2B5EF4-FFF2-40B4-BE49-F238E27FC236}">
                <a16:creationId xmlns:a16="http://schemas.microsoft.com/office/drawing/2014/main" id="{0BB8AEC7-790D-6613-E007-A7FA3B553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ACF5F7-1E09-868C-DF57-B3EB91A79D04}"/>
              </a:ext>
            </a:extLst>
          </p:cNvPr>
          <p:cNvGrpSpPr/>
          <p:nvPr/>
        </p:nvGrpSpPr>
        <p:grpSpPr>
          <a:xfrm>
            <a:off x="3163126" y="3287898"/>
            <a:ext cx="6078449" cy="2994162"/>
            <a:chOff x="6096000" y="629404"/>
            <a:chExt cx="6078449" cy="2994162"/>
          </a:xfrm>
        </p:grpSpPr>
        <p:pic>
          <p:nvPicPr>
            <p:cNvPr id="13" name="Picture 12" descr="A cartoon light bulb pointing at something">
              <a:extLst>
                <a:ext uri="{FF2B5EF4-FFF2-40B4-BE49-F238E27FC236}">
                  <a16:creationId xmlns:a16="http://schemas.microsoft.com/office/drawing/2014/main" id="{45185579-42DD-861B-D078-7D8CDD47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peech Bubble: Oval 14">
                  <a:extLst>
                    <a:ext uri="{FF2B5EF4-FFF2-40B4-BE49-F238E27FC236}">
                      <a16:creationId xmlns:a16="http://schemas.microsoft.com/office/drawing/2014/main" id="{0960D4A9-DB3F-AF69-AB71-96113BDA6B38}"/>
                    </a:ext>
                  </a:extLst>
                </p:cNvPr>
                <p:cNvSpPr/>
                <p:nvPr/>
              </p:nvSpPr>
              <p:spPr>
                <a:xfrm>
                  <a:off x="6096000" y="629404"/>
                  <a:ext cx="4324745" cy="1593020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The best estimator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is the fraction of heads obtained so far! </a:t>
                  </a:r>
                </a:p>
              </p:txBody>
            </p:sp>
          </mc:Choice>
          <mc:Fallback xmlns="">
            <p:sp>
              <p:nvSpPr>
                <p:cNvPr id="15" name="Speech Bubble: Oval 14">
                  <a:extLst>
                    <a:ext uri="{FF2B5EF4-FFF2-40B4-BE49-F238E27FC236}">
                      <a16:creationId xmlns:a16="http://schemas.microsoft.com/office/drawing/2014/main" id="{0960D4A9-DB3F-AF69-AB71-96113BDA6B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29404"/>
                  <a:ext cx="4324745" cy="1593020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20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756ECB-6634-6893-6209-7EF5EFD61DD9}"/>
              </a:ext>
            </a:extLst>
          </p:cNvPr>
          <p:cNvSpPr/>
          <p:nvPr/>
        </p:nvSpPr>
        <p:spPr>
          <a:xfrm>
            <a:off x="162727" y="3449393"/>
            <a:ext cx="11866546" cy="3089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a person’s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869287" y="5553902"/>
                <a:ext cx="473941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7" y="5553902"/>
                <a:ext cx="4739418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3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162727" y="3538717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4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/>
              <p:nvPr/>
            </p:nvSpPr>
            <p:spPr>
              <a:xfrm>
                <a:off x="5343252" y="5553902"/>
                <a:ext cx="2062991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52" y="5553902"/>
                <a:ext cx="2062991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/>
              <p:nvPr/>
            </p:nvSpPr>
            <p:spPr>
              <a:xfrm>
                <a:off x="7276593" y="5576816"/>
                <a:ext cx="78643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93" y="5576816"/>
                <a:ext cx="78643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/>
              <p:nvPr/>
            </p:nvSpPr>
            <p:spPr>
              <a:xfrm>
                <a:off x="2234218" y="3449393"/>
                <a:ext cx="3861782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18" y="3449393"/>
                <a:ext cx="3861782" cy="921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853E7-378E-8E4C-65FA-E589D5B37808}"/>
                  </a:ext>
                </a:extLst>
              </p:cNvPr>
              <p:cNvSpPr txBox="1"/>
              <p:nvPr/>
            </p:nvSpPr>
            <p:spPr>
              <a:xfrm>
                <a:off x="2234218" y="4630698"/>
                <a:ext cx="5039334" cy="82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853E7-378E-8E4C-65FA-E589D5B37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18" y="4630698"/>
                <a:ext cx="5039334" cy="820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/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lose-up of several coins">
            <a:extLst>
              <a:ext uri="{FF2B5EF4-FFF2-40B4-BE49-F238E27FC236}">
                <a16:creationId xmlns:a16="http://schemas.microsoft.com/office/drawing/2014/main" id="{6E557727-C352-34DD-7D8C-573C7BF79E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6" grpId="0"/>
      <p:bldP spid="33" grpId="0"/>
      <p:bldP spid="34" grpId="0"/>
      <p:bldP spid="2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357FCE-3F12-F5FE-270C-3951CBB321C0}"/>
              </a:ext>
            </a:extLst>
          </p:cNvPr>
          <p:cNvSpPr/>
          <p:nvPr/>
        </p:nvSpPr>
        <p:spPr>
          <a:xfrm>
            <a:off x="178213" y="3312132"/>
            <a:ext cx="9179577" cy="111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a person’s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2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178214" y="3528249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3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/>
              <p:nvPr/>
            </p:nvSpPr>
            <p:spPr>
              <a:xfrm>
                <a:off x="1241046" y="3418441"/>
                <a:ext cx="4130559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46" y="3418441"/>
                <a:ext cx="4130559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/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46549DA-EDB1-1A37-691C-415AA84E06BE}"/>
              </a:ext>
            </a:extLst>
          </p:cNvPr>
          <p:cNvGrpSpPr/>
          <p:nvPr/>
        </p:nvGrpSpPr>
        <p:grpSpPr>
          <a:xfrm>
            <a:off x="2803722" y="3449339"/>
            <a:ext cx="5515844" cy="2434065"/>
            <a:chOff x="2803722" y="3449339"/>
            <a:chExt cx="5515844" cy="24340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5F611-0287-3AE4-A920-4E012839CF1D}"/>
                </a:ext>
              </a:extLst>
            </p:cNvPr>
            <p:cNvGrpSpPr/>
            <p:nvPr/>
          </p:nvGrpSpPr>
          <p:grpSpPr>
            <a:xfrm>
              <a:off x="6882789" y="3449339"/>
              <a:ext cx="1436777" cy="1202116"/>
              <a:chOff x="5028507" y="4850442"/>
              <a:chExt cx="1436777" cy="120211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40227D-40E1-AB28-2523-DA88438527CE}"/>
                  </a:ext>
                </a:extLst>
              </p:cNvPr>
              <p:cNvSpPr/>
              <p:nvPr/>
            </p:nvSpPr>
            <p:spPr>
              <a:xfrm>
                <a:off x="5816698" y="4850442"/>
                <a:ext cx="648586" cy="90630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95C314F-68AB-0932-4794-439589E731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8507" y="5460941"/>
                <a:ext cx="795670" cy="59161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BAD9E8-698E-ED4F-AC95-B0BF8F2962DB}"/>
                    </a:ext>
                  </a:extLst>
                </p:cNvPr>
                <p:cNvSpPr txBox="1"/>
                <p:nvPr/>
              </p:nvSpPr>
              <p:spPr>
                <a:xfrm>
                  <a:off x="2803722" y="4559965"/>
                  <a:ext cx="4357390" cy="13234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Not 1 but close.  The answer depends on the initial assumption</a:t>
                  </a:r>
                </a:p>
                <a:p>
                  <a:r>
                    <a:rPr lang="en-US" sz="2000" dirty="0"/>
                    <a:t>that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2000" dirty="0"/>
                    <a:t>, which is referred to as </a:t>
                  </a:r>
                  <a:r>
                    <a:rPr lang="en-US" sz="2000" b="1" dirty="0"/>
                    <a:t>the prior</a:t>
                  </a:r>
                  <a:r>
                    <a:rPr lang="en-US" sz="2000" dirty="0"/>
                    <a:t> (see </a:t>
                  </a:r>
                  <a:r>
                    <a:rPr lang="en-US" sz="2000" dirty="0" err="1"/>
                    <a:t>Chpt</a:t>
                  </a:r>
                  <a:r>
                    <a:rPr lang="en-US" sz="2000" dirty="0"/>
                    <a:t> 17).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BAD9E8-698E-ED4F-AC95-B0BF8F296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722" y="4559965"/>
                  <a:ext cx="4357390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250" t="-1351" b="-5856"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 descr="A close-up of several coins">
            <a:extLst>
              <a:ext uri="{FF2B5EF4-FFF2-40B4-BE49-F238E27FC236}">
                <a16:creationId xmlns:a16="http://schemas.microsoft.com/office/drawing/2014/main" id="{F2F168BB-E474-C35E-49CD-482C0D42C8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4872B-0EBD-DBD8-AAAF-77D422DF1934}"/>
                  </a:ext>
                </a:extLst>
              </p:cNvPr>
              <p:cNvSpPr txBox="1"/>
              <p:nvPr/>
            </p:nvSpPr>
            <p:spPr>
              <a:xfrm>
                <a:off x="5084198" y="3551776"/>
                <a:ext cx="4051025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𝑝𝑑𝑝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4872B-0EBD-DBD8-AAAF-77D422DF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98" y="3551776"/>
                <a:ext cx="4051025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Probability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/>
              <p:nvPr/>
            </p:nvSpPr>
            <p:spPr>
              <a:xfrm>
                <a:off x="1994420" y="4417381"/>
                <a:ext cx="59962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20" y="4417381"/>
                <a:ext cx="5996213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16CFBF8-8750-C94E-988D-59087660C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8" y="1151122"/>
            <a:ext cx="6822469" cy="276233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436CB5-0AF3-B3A9-E2B8-484C2EAC08BC}"/>
              </a:ext>
            </a:extLst>
          </p:cNvPr>
          <p:cNvGrpSpPr/>
          <p:nvPr/>
        </p:nvGrpSpPr>
        <p:grpSpPr>
          <a:xfrm>
            <a:off x="3862858" y="1695867"/>
            <a:ext cx="1537185" cy="2351805"/>
            <a:chOff x="3834420" y="2148289"/>
            <a:chExt cx="1537185" cy="22952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562038-363F-0BDD-2148-9C86412BF486}"/>
                </a:ext>
              </a:extLst>
            </p:cNvPr>
            <p:cNvSpPr/>
            <p:nvPr/>
          </p:nvSpPr>
          <p:spPr>
            <a:xfrm>
              <a:off x="4210809" y="2148289"/>
              <a:ext cx="372208" cy="1696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2F99B1-9B97-81C9-4E9D-ECC43B2758E1}"/>
                    </a:ext>
                  </a:extLst>
                </p:cNvPr>
                <p:cNvSpPr txBox="1"/>
                <p:nvPr/>
              </p:nvSpPr>
              <p:spPr>
                <a:xfrm>
                  <a:off x="3834420" y="4065989"/>
                  <a:ext cx="2974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2F99B1-9B97-81C9-4E9D-ECC43B275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420" y="4065989"/>
                  <a:ext cx="29745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8ECEC8-7BC5-8CCB-69B1-46EB246DAD2C}"/>
                    </a:ext>
                  </a:extLst>
                </p:cNvPr>
                <p:cNvSpPr txBox="1"/>
                <p:nvPr/>
              </p:nvSpPr>
              <p:spPr>
                <a:xfrm>
                  <a:off x="4389123" y="4074163"/>
                  <a:ext cx="9824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8ECEC8-7BC5-8CCB-69B1-46EB246DA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9123" y="4074163"/>
                  <a:ext cx="9824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26C3C5-0611-01D5-BA3B-F75D17C4F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2081" y="3844887"/>
              <a:ext cx="139591" cy="2886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B8A0CF-FB4C-9F3F-FE83-1E659689E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3017" y="3855049"/>
              <a:ext cx="139298" cy="2725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1C1845B2-972E-F7F6-1EF2-08729B58F6D1}"/>
                  </a:ext>
                </a:extLst>
              </p:cNvPr>
              <p:cNvSpPr/>
              <p:nvPr/>
            </p:nvSpPr>
            <p:spPr>
              <a:xfrm>
                <a:off x="9732" y="5314855"/>
                <a:ext cx="5207674" cy="1041495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How do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5≤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≤6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compare?</a:t>
                </a:r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1C1845B2-972E-F7F6-1EF2-08729B58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" y="5314855"/>
                <a:ext cx="5207674" cy="1041495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14A2F7D4-DDD5-C6B6-3624-C5639264241C}"/>
                  </a:ext>
                </a:extLst>
              </p:cNvPr>
              <p:cNvSpPr/>
              <p:nvPr/>
            </p:nvSpPr>
            <p:spPr>
              <a:xfrm>
                <a:off x="6489162" y="5314855"/>
                <a:ext cx="4114800" cy="985569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be larger than 1?  </a:t>
                </a:r>
              </a:p>
            </p:txBody>
          </p:sp>
        </mc:Choice>
        <mc:Fallback xmlns="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14A2F7D4-DDD5-C6B6-3624-C56392642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162" y="5314855"/>
                <a:ext cx="4114800" cy="985569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2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Density as a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ABABB-F829-B3F4-3DAB-5FBC4B93E946}"/>
              </a:ext>
            </a:extLst>
          </p:cNvPr>
          <p:cNvSpPr txBox="1"/>
          <p:nvPr/>
        </p:nvSpPr>
        <p:spPr>
          <a:xfrm>
            <a:off x="971281" y="1023347"/>
            <a:ext cx="8998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Density functions are not necessarily related to probability.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/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Filling a bathtub at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gallons</m:t>
                    </m:r>
                    <m:r>
                      <m:rPr>
                        <m:nor/>
                      </m:rPr>
                      <a:rPr lang="en-US" sz="2400" b="0" i="0" dirty="0" smtClean="0"/>
                      <m:t>/</m:t>
                    </m:r>
                    <m:r>
                      <m:rPr>
                        <m:nor/>
                      </m:rPr>
                      <a:rPr lang="en-US" sz="2400" b="0" i="0" dirty="0" smtClean="0"/>
                      <m:t>sec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where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blipFill>
                <a:blip r:embed="rId2"/>
                <a:stretch>
                  <a:fillRect l="-10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25B44DF-235D-F6B6-EF42-6BC8EBFE2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3" y="2322309"/>
            <a:ext cx="4000079" cy="26667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244B4A-358C-052E-07AD-90A9FC4B32AB}"/>
              </a:ext>
            </a:extLst>
          </p:cNvPr>
          <p:cNvGrpSpPr/>
          <p:nvPr/>
        </p:nvGrpSpPr>
        <p:grpSpPr>
          <a:xfrm>
            <a:off x="2544896" y="5279613"/>
            <a:ext cx="5894024" cy="1076737"/>
            <a:chOff x="2544896" y="5279613"/>
            <a:chExt cx="5894024" cy="10767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67DDA-25DC-43F2-1960-7EBD1F9C294C}"/>
                </a:ext>
              </a:extLst>
            </p:cNvPr>
            <p:cNvSpPr/>
            <p:nvPr/>
          </p:nvSpPr>
          <p:spPr>
            <a:xfrm>
              <a:off x="2544896" y="5279613"/>
              <a:ext cx="5894024" cy="10767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7CA109C-08F0-A6B0-A204-1B400208C128}"/>
                    </a:ext>
                  </a:extLst>
                </p:cNvPr>
                <p:cNvSpPr txBox="1"/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7CA109C-08F0-A6B0-A204-1B400208C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69588E-A905-DF0A-F377-F40E742E3AE0}"/>
                </a:ext>
              </a:extLst>
            </p:cNvPr>
            <p:cNvSpPr txBox="1"/>
            <p:nvPr/>
          </p:nvSpPr>
          <p:spPr>
            <a:xfrm>
              <a:off x="2605930" y="5331226"/>
              <a:ext cx="6472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7A7F52-5CC7-0B0C-68C5-9B19725109D9}"/>
                </a:ext>
              </a:extLst>
            </p:cNvPr>
            <p:cNvSpPr txBox="1"/>
            <p:nvPr/>
          </p:nvSpPr>
          <p:spPr>
            <a:xfrm>
              <a:off x="7171903" y="5519015"/>
              <a:ext cx="1111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gallons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7DB057-6831-096B-8B2B-B70035D1DF64}"/>
              </a:ext>
            </a:extLst>
          </p:cNvPr>
          <p:cNvGrpSpPr/>
          <p:nvPr/>
        </p:nvGrpSpPr>
        <p:grpSpPr>
          <a:xfrm>
            <a:off x="5906837" y="2280557"/>
            <a:ext cx="3847036" cy="1375111"/>
            <a:chOff x="5906837" y="2280557"/>
            <a:chExt cx="3847036" cy="13751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A92C2-EF18-38B7-3B94-2FDAA63C416B}"/>
                </a:ext>
              </a:extLst>
            </p:cNvPr>
            <p:cNvSpPr/>
            <p:nvPr/>
          </p:nvSpPr>
          <p:spPr>
            <a:xfrm>
              <a:off x="5906837" y="2906190"/>
              <a:ext cx="1983036" cy="74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1C1845B2-972E-F7F6-1EF2-08729B58F6D1}"/>
                </a:ext>
              </a:extLst>
            </p:cNvPr>
            <p:cNvSpPr/>
            <p:nvPr/>
          </p:nvSpPr>
          <p:spPr>
            <a:xfrm>
              <a:off x="6152511" y="2280557"/>
              <a:ext cx="3601362" cy="1262064"/>
            </a:xfrm>
            <a:prstGeom prst="wedgeEllipseCallout">
              <a:avLst>
                <a:gd name="adj1" fmla="val -64821"/>
                <a:gd name="adj2" fmla="val 5042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Q:  </a:t>
              </a:r>
              <a:r>
                <a:rPr lang="en-US" sz="2400" dirty="0"/>
                <a:t>How much water after 4 seconds?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5794EFDC-8A88-A71F-FE40-4BD6AEDE563E}"/>
                  </a:ext>
                </a:extLst>
              </p:cNvPr>
              <p:cNvSpPr/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 Q:  </a:t>
                </a:r>
                <a:r>
                  <a:rPr lang="en-US" sz="2400" dirty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5794EFDC-8A88-A71F-FE40-4BD6AEDE5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8E9D65-0ECD-3DD5-17D9-ED0E63C3CC28}"/>
              </a:ext>
            </a:extLst>
          </p:cNvPr>
          <p:cNvSpPr/>
          <p:nvPr/>
        </p:nvSpPr>
        <p:spPr>
          <a:xfrm>
            <a:off x="207223" y="5029562"/>
            <a:ext cx="7585535" cy="1477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67764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Computing probability from </a:t>
            </a:r>
            <a:r>
              <a:rPr lang="en-US" sz="4800" dirty="0" err="1"/>
              <a:t>p.d.f.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/>
              <p:nvPr/>
            </p:nvSpPr>
            <p:spPr>
              <a:xfrm>
                <a:off x="207223" y="939440"/>
                <a:ext cx="53767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Weight of two-year-olds ranges between </a:t>
                </a:r>
              </a:p>
              <a:p>
                <a:r>
                  <a:rPr lang="en-US" sz="2400" dirty="0"/>
                  <a:t>15 and 35 pounds with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3" y="939440"/>
                <a:ext cx="5376729" cy="830997"/>
              </a:xfrm>
              <a:prstGeom prst="rect">
                <a:avLst/>
              </a:prstGeom>
              <a:blipFill>
                <a:blip r:embed="rId2"/>
                <a:stretch>
                  <a:fillRect l="-181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469588E-A905-DF0A-F377-F40E742E3AE0}"/>
              </a:ext>
            </a:extLst>
          </p:cNvPr>
          <p:cNvSpPr txBox="1"/>
          <p:nvPr/>
        </p:nvSpPr>
        <p:spPr>
          <a:xfrm>
            <a:off x="280168" y="5018185"/>
            <a:ext cx="647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82F14-EFF7-D703-A16B-8825DFF815CB}"/>
              </a:ext>
            </a:extLst>
          </p:cNvPr>
          <p:cNvGrpSpPr/>
          <p:nvPr/>
        </p:nvGrpSpPr>
        <p:grpSpPr>
          <a:xfrm>
            <a:off x="207223" y="2045300"/>
            <a:ext cx="7585535" cy="1664815"/>
            <a:chOff x="1624566" y="2235573"/>
            <a:chExt cx="7585535" cy="16648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A92C2-EF18-38B7-3B94-2FDAA63C416B}"/>
                </a:ext>
              </a:extLst>
            </p:cNvPr>
            <p:cNvSpPr/>
            <p:nvPr/>
          </p:nvSpPr>
          <p:spPr>
            <a:xfrm>
              <a:off x="5906837" y="2906190"/>
              <a:ext cx="1983036" cy="74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4C6E6F-B58D-7AFC-2818-60B1593B1469}"/>
                    </a:ext>
                  </a:extLst>
                </p:cNvPr>
                <p:cNvSpPr txBox="1"/>
                <p:nvPr/>
              </p:nvSpPr>
              <p:spPr>
                <a:xfrm>
                  <a:off x="1624566" y="2235573"/>
                  <a:ext cx="7585535" cy="16648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/>
                                    <m:t>if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15≤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≤35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/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4C6E6F-B58D-7AFC-2818-60B1593B14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566" y="2235573"/>
                  <a:ext cx="7585535" cy="16648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88AF2-AA00-0588-9906-FD697E80908F}"/>
                  </a:ext>
                </a:extLst>
              </p:cNvPr>
              <p:cNvSpPr txBox="1"/>
              <p:nvPr/>
            </p:nvSpPr>
            <p:spPr>
              <a:xfrm>
                <a:off x="194918" y="3977425"/>
                <a:ext cx="67921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the fraction of two-year-olds </a:t>
                </a:r>
              </a:p>
              <a:p>
                <a:r>
                  <a:rPr lang="en-US" sz="2400" dirty="0"/>
                  <a:t>       that weigh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&gt;30 </m:t>
                    </m:r>
                  </m:oMath>
                </a14:m>
                <a:r>
                  <a:rPr lang="en-US" sz="2400" dirty="0"/>
                  <a:t> pounds?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88AF2-AA00-0588-9906-FD697E809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8" y="3977425"/>
                <a:ext cx="6792106" cy="830997"/>
              </a:xfrm>
              <a:prstGeom prst="rect">
                <a:avLst/>
              </a:prstGeom>
              <a:blipFill>
                <a:blip r:embed="rId4"/>
                <a:stretch>
                  <a:fillRect l="-143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040D95-3E24-5219-CA44-A72750979174}"/>
                  </a:ext>
                </a:extLst>
              </p:cNvPr>
              <p:cNvSpPr txBox="1"/>
              <p:nvPr/>
            </p:nvSpPr>
            <p:spPr>
              <a:xfrm>
                <a:off x="481864" y="5291936"/>
                <a:ext cx="2070836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040D95-3E24-5219-CA44-A72750979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4" y="5291936"/>
                <a:ext cx="2070836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AC1D518-BF25-C82B-14D8-21AD7629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30" y="1120339"/>
            <a:ext cx="4023340" cy="2828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59BFC3-1CC9-C574-6E61-94DD7B75C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27" y="4244563"/>
            <a:ext cx="3236146" cy="2293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19B29-1D6C-4BF4-6EDA-EACD72FA3F4D}"/>
                  </a:ext>
                </a:extLst>
              </p:cNvPr>
              <p:cNvSpPr txBox="1"/>
              <p:nvPr/>
            </p:nvSpPr>
            <p:spPr>
              <a:xfrm>
                <a:off x="2191269" y="5255387"/>
                <a:ext cx="5481012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≈16%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19B29-1D6C-4BF4-6EDA-EACD72FA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69" y="5255387"/>
                <a:ext cx="5481012" cy="9280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9" grpId="0"/>
      <p:bldP spid="10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Cumulative distribution function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405870" y="1090870"/>
            <a:ext cx="10998344" cy="286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405869" y="1156663"/>
                <a:ext cx="10581230" cy="71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The </a:t>
                </a:r>
                <a:r>
                  <a:rPr lang="en-US" sz="2400" b="1" dirty="0"/>
                  <a:t>cumulative distribution function (</a:t>
                </a:r>
                <a:r>
                  <a:rPr lang="en-US" sz="2400" b="1" dirty="0" err="1"/>
                  <a:t>c.d.f.</a:t>
                </a:r>
                <a:r>
                  <a:rPr lang="en-US" sz="2400" b="1" dirty="0"/>
                  <a:t>) </a:t>
                </a:r>
                <a:r>
                  <a:rPr lang="en-US" sz="2400" dirty="0"/>
                  <a:t>of a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given by: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9" y="1156663"/>
                <a:ext cx="10581230" cy="719806"/>
              </a:xfrm>
              <a:prstGeom prst="rect">
                <a:avLst/>
              </a:prstGeom>
              <a:blipFill>
                <a:blip r:embed="rId2"/>
                <a:stretch>
                  <a:fillRect l="-922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621022" y="4537837"/>
                <a:ext cx="55967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2" y="4537837"/>
                <a:ext cx="5596778" cy="461665"/>
              </a:xfrm>
              <a:prstGeom prst="rect">
                <a:avLst/>
              </a:prstGeom>
              <a:blipFill>
                <a:blip r:embed="rId3"/>
                <a:stretch>
                  <a:fillRect l="-17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/>
              <p:nvPr/>
            </p:nvSpPr>
            <p:spPr>
              <a:xfrm>
                <a:off x="1707158" y="1661156"/>
                <a:ext cx="7515400" cy="89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58" y="1661156"/>
                <a:ext cx="7515400" cy="890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BDC03EB-DC8B-C477-5B0A-E44BD7599EDF}"/>
              </a:ext>
            </a:extLst>
          </p:cNvPr>
          <p:cNvGrpSpPr/>
          <p:nvPr/>
        </p:nvGrpSpPr>
        <p:grpSpPr>
          <a:xfrm>
            <a:off x="399066" y="2683272"/>
            <a:ext cx="6890726" cy="1096023"/>
            <a:chOff x="399066" y="2683272"/>
            <a:chExt cx="6890726" cy="1096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75AAE0-6C9F-E733-510B-32FF9CC107CB}"/>
                    </a:ext>
                  </a:extLst>
                </p:cNvPr>
                <p:cNvSpPr txBox="1"/>
                <p:nvPr/>
              </p:nvSpPr>
              <p:spPr>
                <a:xfrm>
                  <a:off x="399066" y="2683272"/>
                  <a:ext cx="41967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The </a:t>
                  </a:r>
                  <a:r>
                    <a:rPr lang="en-US" sz="2400" b="1" dirty="0"/>
                    <a:t>tail </a:t>
                  </a:r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is given by: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75AAE0-6C9F-E733-510B-32FF9CC10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66" y="2683272"/>
                  <a:ext cx="41967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17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A9CAD6-631C-1C5A-DCC0-92AA6B14A9B1}"/>
                    </a:ext>
                  </a:extLst>
                </p:cNvPr>
                <p:cNvSpPr txBox="1"/>
                <p:nvPr/>
              </p:nvSpPr>
              <p:spPr>
                <a:xfrm>
                  <a:off x="2435024" y="3317630"/>
                  <a:ext cx="48547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=1 −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A9CAD6-631C-1C5A-DCC0-92AA6B14A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024" y="3317630"/>
                  <a:ext cx="4854768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A8E03-24B2-6613-BD15-C38EA2ED1347}"/>
              </a:ext>
            </a:extLst>
          </p:cNvPr>
          <p:cNvGrpSpPr/>
          <p:nvPr/>
        </p:nvGrpSpPr>
        <p:grpSpPr>
          <a:xfrm>
            <a:off x="567419" y="5682312"/>
            <a:ext cx="6174904" cy="856600"/>
            <a:chOff x="621022" y="5701337"/>
            <a:chExt cx="8223767" cy="856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DCCB01-E3FE-6D1A-07F6-CC3E068B2E83}"/>
                </a:ext>
              </a:extLst>
            </p:cNvPr>
            <p:cNvSpPr/>
            <p:nvPr/>
          </p:nvSpPr>
          <p:spPr>
            <a:xfrm>
              <a:off x="621022" y="5701337"/>
              <a:ext cx="8223767" cy="85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/>
                <p:nvPr/>
              </p:nvSpPr>
              <p:spPr>
                <a:xfrm>
                  <a:off x="621022" y="5779143"/>
                  <a:ext cx="6885751" cy="624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A: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2" y="5779143"/>
                  <a:ext cx="6885751" cy="624273"/>
                </a:xfrm>
                <a:prstGeom prst="rect">
                  <a:avLst/>
                </a:prstGeom>
                <a:blipFill>
                  <a:blip r:embed="rId7"/>
                  <a:stretch>
                    <a:fillRect l="-1769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218586-8E98-B9E9-F9B7-84E0AEF09BB6}"/>
              </a:ext>
            </a:extLst>
          </p:cNvPr>
          <p:cNvGrpSpPr/>
          <p:nvPr/>
        </p:nvGrpSpPr>
        <p:grpSpPr>
          <a:xfrm>
            <a:off x="1638545" y="5372053"/>
            <a:ext cx="858890" cy="462853"/>
            <a:chOff x="6323127" y="5003875"/>
            <a:chExt cx="858890" cy="46285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85DE3C1-804E-25AF-BD92-29BEF635E5B8}"/>
                </a:ext>
              </a:extLst>
            </p:cNvPr>
            <p:cNvSpPr/>
            <p:nvPr/>
          </p:nvSpPr>
          <p:spPr>
            <a:xfrm>
              <a:off x="6385539" y="5003875"/>
              <a:ext cx="734067" cy="449119"/>
            </a:xfrm>
            <a:prstGeom prst="wedgeEllipseCallout">
              <a:avLst>
                <a:gd name="adj1" fmla="val -1332"/>
                <a:gd name="adj2" fmla="val 8190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600563-F8C1-8881-B41B-72B3719EB0F4}"/>
                </a:ext>
              </a:extLst>
            </p:cNvPr>
            <p:cNvSpPr txBox="1"/>
            <p:nvPr/>
          </p:nvSpPr>
          <p:spPr>
            <a:xfrm>
              <a:off x="6323127" y="5017610"/>
              <a:ext cx="858890" cy="44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F.T.C.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5D34DE-10F4-8E68-9169-B7085A1C0E65}"/>
              </a:ext>
            </a:extLst>
          </p:cNvPr>
          <p:cNvSpPr txBox="1"/>
          <p:nvPr/>
        </p:nvSpPr>
        <p:spPr>
          <a:xfrm>
            <a:off x="7034522" y="5931446"/>
            <a:ext cx="3952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(See Section 1.3 of your book)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2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515816" y="4688047"/>
                <a:ext cx="55967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6" y="4688047"/>
                <a:ext cx="5596778" cy="461665"/>
              </a:xfrm>
              <a:prstGeom prst="rect">
                <a:avLst/>
              </a:prstGeom>
              <a:blipFill>
                <a:blip r:embed="rId2"/>
                <a:stretch>
                  <a:fillRect l="-17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639F044-3076-9DEB-5F99-34CC9C34B0DC}"/>
              </a:ext>
            </a:extLst>
          </p:cNvPr>
          <p:cNvGrpSpPr/>
          <p:nvPr/>
        </p:nvGrpSpPr>
        <p:grpSpPr>
          <a:xfrm>
            <a:off x="493432" y="1211048"/>
            <a:ext cx="10998347" cy="2775549"/>
            <a:chOff x="493432" y="1211048"/>
            <a:chExt cx="10998347" cy="27755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493432" y="1211048"/>
              <a:ext cx="10998347" cy="2775549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10172807" cy="6456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Uniform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dirty="0"/>
                      <a:t>often written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, models the fact that any interval of </a:t>
                    </a:r>
                  </a:p>
                  <a:p>
                    <a:r>
                      <a:rPr lang="en-US" sz="2400" dirty="0"/>
                      <a:t>length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between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is equally likely.   Specifically, if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dirty="0"/>
                      <a:t>then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10172807" cy="6456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70" t="-5882" r="-606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3010708" y="2429734"/>
              <a:ext cx="4721793" cy="1486579"/>
              <a:chOff x="3615761" y="2224989"/>
              <a:chExt cx="4721793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88B38C-3B07-8D4E-0103-315C9568FA3E}"/>
              </a:ext>
            </a:extLst>
          </p:cNvPr>
          <p:cNvGrpSpPr/>
          <p:nvPr/>
        </p:nvGrpSpPr>
        <p:grpSpPr>
          <a:xfrm>
            <a:off x="493432" y="5612028"/>
            <a:ext cx="9351212" cy="856600"/>
            <a:chOff x="567419" y="5682312"/>
            <a:chExt cx="4470587" cy="856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B2D7E8-35A5-D450-35D3-2D091E26ABC6}"/>
                </a:ext>
              </a:extLst>
            </p:cNvPr>
            <p:cNvSpPr/>
            <p:nvPr/>
          </p:nvSpPr>
          <p:spPr>
            <a:xfrm>
              <a:off x="567419" y="5682312"/>
              <a:ext cx="4114800" cy="85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/>
                <p:nvPr/>
              </p:nvSpPr>
              <p:spPr>
                <a:xfrm>
                  <a:off x="648843" y="5781559"/>
                  <a:ext cx="4389163" cy="613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A: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43" y="5781559"/>
                  <a:ext cx="4389163" cy="613886"/>
                </a:xfrm>
                <a:prstGeom prst="rect">
                  <a:avLst/>
                </a:prstGeom>
                <a:blipFill>
                  <a:blip r:embed="rId7"/>
                  <a:stretch>
                    <a:fillRect l="-2083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808C24-B10F-1C4F-7549-051751AA54B4}"/>
                  </a:ext>
                </a:extLst>
              </p:cNvPr>
              <p:cNvSpPr txBox="1"/>
              <p:nvPr/>
            </p:nvSpPr>
            <p:spPr>
              <a:xfrm>
                <a:off x="4418727" y="5787385"/>
                <a:ext cx="27776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if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808C24-B10F-1C4F-7549-051751AA5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727" y="5787385"/>
                <a:ext cx="277767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1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Graphical depiction of Uniform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D6808-FEA2-F02A-91F0-19252F75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9"/>
          <a:stretch/>
        </p:blipFill>
        <p:spPr>
          <a:xfrm>
            <a:off x="607799" y="1734141"/>
            <a:ext cx="4592851" cy="338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178272" y="5671477"/>
                <a:ext cx="95308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FF"/>
                    </a:solidFill>
                  </a:rPr>
                  <a:t>Area of shaded pink region on left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Height of blue line on right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72" y="5671477"/>
                <a:ext cx="9530877" cy="523220"/>
              </a:xfrm>
              <a:prstGeom prst="rect">
                <a:avLst/>
              </a:prstGeom>
              <a:blipFill>
                <a:blip r:embed="rId3"/>
                <a:stretch>
                  <a:fillRect l="-1279" t="-10465" r="-95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5896AC-6261-B1EA-795E-D48F45CCA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/>
          <a:stretch/>
        </p:blipFill>
        <p:spPr>
          <a:xfrm>
            <a:off x="6314174" y="1657022"/>
            <a:ext cx="4592851" cy="33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32531</TotalTime>
  <Words>3356</Words>
  <Application>Microsoft Office PowerPoint</Application>
  <PresentationFormat>Widescreen</PresentationFormat>
  <Paragraphs>440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7 Continuous Random Variables</vt:lpstr>
      <vt:lpstr>Continuous Random Variable</vt:lpstr>
      <vt:lpstr>Probability for Continuous Random Variable</vt:lpstr>
      <vt:lpstr>Probability for Continuous Random Variable</vt:lpstr>
      <vt:lpstr>Density as a rate</vt:lpstr>
      <vt:lpstr>Example: Computing probability from p.d.f.</vt:lpstr>
      <vt:lpstr>Cumulative distribution function</vt:lpstr>
      <vt:lpstr>Uniform distribution</vt:lpstr>
      <vt:lpstr>Graphical depiction of Uniform distribution</vt:lpstr>
      <vt:lpstr>Exponential distribution</vt:lpstr>
      <vt:lpstr>Memorylessness</vt:lpstr>
      <vt:lpstr>Memorylessness</vt:lpstr>
      <vt:lpstr>Memorylessness</vt:lpstr>
      <vt:lpstr>Memorylessness Example</vt:lpstr>
      <vt:lpstr>Post Office Example</vt:lpstr>
      <vt:lpstr>Expectation, Variance, and Higher Moments</vt:lpstr>
      <vt:lpstr>Uniform distribution: Mean and Variance</vt:lpstr>
      <vt:lpstr>Exponential distribution: Mean and Variance</vt:lpstr>
      <vt:lpstr>Example: Time to get from NYC to Boston</vt:lpstr>
      <vt:lpstr>Example: Time to get from NYC to Boston</vt:lpstr>
      <vt:lpstr>Law of Total Probability for Continuous</vt:lpstr>
      <vt:lpstr>Law of Total Probability for Continuous</vt:lpstr>
      <vt:lpstr>Conditioning on a Zero-Probability Event </vt:lpstr>
      <vt:lpstr>Conditioning on a Zero-Probability Event</vt:lpstr>
      <vt:lpstr>Conditional p.d.f. and Bayes’ Law</vt:lpstr>
      <vt:lpstr>Conditional p.d.f. and Bayes’ Law</vt:lpstr>
      <vt:lpstr>Conditional expectation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Learning the bias of a coin, or a human</vt:lpstr>
      <vt:lpstr>Learning a person’s bias</vt:lpstr>
      <vt:lpstr>Learning a person’s bias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125</cp:revision>
  <dcterms:created xsi:type="dcterms:W3CDTF">2023-01-16T03:17:26Z</dcterms:created>
  <dcterms:modified xsi:type="dcterms:W3CDTF">2025-02-01T04:59:26Z</dcterms:modified>
</cp:coreProperties>
</file>