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351" r:id="rId3"/>
    <p:sldId id="349" r:id="rId4"/>
    <p:sldId id="350" r:id="rId5"/>
    <p:sldId id="352" r:id="rId6"/>
    <p:sldId id="348" r:id="rId7"/>
    <p:sldId id="353" r:id="rId8"/>
    <p:sldId id="354" r:id="rId9"/>
    <p:sldId id="355" r:id="rId10"/>
    <p:sldId id="356" r:id="rId11"/>
    <p:sldId id="357" r:id="rId12"/>
    <p:sldId id="359" r:id="rId13"/>
    <p:sldId id="360" r:id="rId14"/>
    <p:sldId id="361" r:id="rId15"/>
    <p:sldId id="362" r:id="rId16"/>
    <p:sldId id="364" r:id="rId17"/>
    <p:sldId id="365" r:id="rId18"/>
    <p:sldId id="397" r:id="rId19"/>
    <p:sldId id="398" r:id="rId20"/>
    <p:sldId id="399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FCCFF"/>
    <a:srgbClr val="CC99FF"/>
    <a:srgbClr val="C0C0C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5" autoAdjust="0"/>
    <p:restoredTop sz="90536" autoAdjust="0"/>
  </p:normalViewPr>
  <p:slideViewPr>
    <p:cSldViewPr snapToGrid="0">
      <p:cViewPr varScale="1">
        <p:scale>
          <a:sx n="54" d="100"/>
          <a:sy n="54" d="100"/>
        </p:scale>
        <p:origin x="64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36D534-9667-4094-BF6C-792DC9ED6AC8}" type="datetimeFigureOut">
              <a:rPr lang="en-US" smtClean="0"/>
              <a:t>5/23/2024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4A77F9-1C57-45EF-951A-D8C4C9CCD6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387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4A77F9-1C57-45EF-951A-D8C4C9CCD61D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0342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A6FBA-1FF8-492F-86B1-DFABFB2D8AE8}" type="datetime1">
              <a:rPr lang="en-US" smtClean="0"/>
              <a:t>5/23/2024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"Introduction to Probability for Computing", Harchol-Balter '24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9365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4D264-700C-42D3-B928-D6B9ACB51346}" type="datetime1">
              <a:rPr lang="en-US" smtClean="0"/>
              <a:t>5/23/2024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"Introduction to Probability for Computing", Harchol-Balter '24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622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F0430-767E-4F35-A85E-D849DD37A4AA}" type="datetime1">
              <a:rPr lang="en-US" smtClean="0"/>
              <a:t>5/23/2024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"Introduction to Probability for Computing", Harchol-Balter '24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550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288F0-8B22-4DEF-9AA1-7E6F34183D0A}" type="datetime1">
              <a:rPr lang="en-US" smtClean="0"/>
              <a:t>5/23/2024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"Introduction to Probability for Computing", Harchol-Balter '24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145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BB072-CA4E-4175-9822-3B5AE8F61611}" type="datetime1">
              <a:rPr lang="en-US" smtClean="0"/>
              <a:t>5/23/2024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"Introduction to Probability for Computing", Harchol-Balter '24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603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0AE57-C907-46F1-87C5-D31CD69A07DD}" type="datetime1">
              <a:rPr lang="en-US" smtClean="0"/>
              <a:t>5/23/2024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"Introduction to Probability for Computing", Harchol-Balter '24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056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C146D-E976-4D96-B526-5E2570A36869}" type="datetime1">
              <a:rPr lang="en-US" smtClean="0"/>
              <a:t>5/23/2024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"Introduction to Probability for Computing", Harchol-Balter '24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728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295BB-3696-497E-850E-5D32792EF0B9}" type="datetime1">
              <a:rPr lang="en-US" smtClean="0"/>
              <a:t>5/23/2024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"Introduction to Probability for Computing", Harchol-Balter '24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947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478AC-8C33-4916-BAC2-6D94FA947CBB}" type="datetime1">
              <a:rPr lang="en-US" smtClean="0"/>
              <a:t>5/23/2024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"Introduction to Probability for Computing", Harchol-Balter '24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5962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97AD9-4408-42D7-BAB9-97609103E9B6}" type="datetime1">
              <a:rPr lang="en-US" smtClean="0"/>
              <a:t>5/23/2024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"Introduction to Probability for Computing", Harchol-Balter '24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160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78BDE-E57C-49AA-9C89-A3D315FF24B5}" type="datetime1">
              <a:rPr lang="en-US" smtClean="0"/>
              <a:t>5/23/2024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"Introduction to Probability for Computing", Harchol-Balter '24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719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5A25EA-AF33-452D-98EC-83A227285716}" type="datetime1">
              <a:rPr lang="en-US" smtClean="0"/>
              <a:t>5/23/2024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"Introduction to Probability for Computing", Harchol-Balter '24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B0AFE2-E5B5-481A-93EB-F298E429E7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36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7" Type="http://schemas.openxmlformats.org/officeDocument/2006/relationships/image" Target="../media/image36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5.png"/><Relationship Id="rId5" Type="http://schemas.openxmlformats.org/officeDocument/2006/relationships/image" Target="../media/image34.png"/><Relationship Id="rId4" Type="http://schemas.openxmlformats.org/officeDocument/2006/relationships/image" Target="../media/image33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38.png"/><Relationship Id="rId7" Type="http://schemas.openxmlformats.org/officeDocument/2006/relationships/image" Target="../media/image17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1.png"/><Relationship Id="rId11" Type="http://schemas.openxmlformats.org/officeDocument/2006/relationships/image" Target="../media/image28.png"/><Relationship Id="rId5" Type="http://schemas.openxmlformats.org/officeDocument/2006/relationships/image" Target="../media/image40.png"/><Relationship Id="rId10" Type="http://schemas.openxmlformats.org/officeDocument/2006/relationships/image" Target="../media/image45.png"/><Relationship Id="rId4" Type="http://schemas.openxmlformats.org/officeDocument/2006/relationships/image" Target="../media/image39.png"/><Relationship Id="rId9" Type="http://schemas.openxmlformats.org/officeDocument/2006/relationships/image" Target="../media/image44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png"/><Relationship Id="rId3" Type="http://schemas.openxmlformats.org/officeDocument/2006/relationships/image" Target="../media/image31.png"/><Relationship Id="rId7" Type="http://schemas.openxmlformats.org/officeDocument/2006/relationships/image" Target="../media/image51.png"/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9.png"/><Relationship Id="rId4" Type="http://schemas.openxmlformats.org/officeDocument/2006/relationships/image" Target="../media/image1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43.png"/><Relationship Id="rId4" Type="http://schemas.openxmlformats.org/officeDocument/2006/relationships/image" Target="../media/image50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.png"/><Relationship Id="rId3" Type="http://schemas.openxmlformats.org/officeDocument/2006/relationships/image" Target="../media/image57.png"/><Relationship Id="rId7" Type="http://schemas.openxmlformats.org/officeDocument/2006/relationships/image" Target="../media/image5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0.png"/><Relationship Id="rId5" Type="http://schemas.openxmlformats.org/officeDocument/2006/relationships/image" Target="../media/image59.png"/><Relationship Id="rId4" Type="http://schemas.openxmlformats.org/officeDocument/2006/relationships/image" Target="../media/image52.png"/><Relationship Id="rId9" Type="http://schemas.openxmlformats.org/officeDocument/2006/relationships/image" Target="../media/image63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2.png"/><Relationship Id="rId3" Type="http://schemas.openxmlformats.org/officeDocument/2006/relationships/image" Target="../media/image56.png"/><Relationship Id="rId7" Type="http://schemas.openxmlformats.org/officeDocument/2006/relationships/image" Target="../media/image69.png"/><Relationship Id="rId2" Type="http://schemas.openxmlformats.org/officeDocument/2006/relationships/image" Target="../media/image6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1.png"/><Relationship Id="rId4" Type="http://schemas.openxmlformats.org/officeDocument/2006/relationships/image" Target="../media/image58.png"/><Relationship Id="rId9" Type="http://schemas.openxmlformats.org/officeDocument/2006/relationships/image" Target="../media/image65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0.png"/><Relationship Id="rId3" Type="http://schemas.openxmlformats.org/officeDocument/2006/relationships/image" Target="../media/image66.png"/><Relationship Id="rId7" Type="http://schemas.openxmlformats.org/officeDocument/2006/relationships/image" Target="../media/image77.png"/><Relationship Id="rId2" Type="http://schemas.openxmlformats.org/officeDocument/2006/relationships/image" Target="../media/image7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6.png"/><Relationship Id="rId5" Type="http://schemas.openxmlformats.org/officeDocument/2006/relationships/image" Target="../media/image130.png"/><Relationship Id="rId4" Type="http://schemas.openxmlformats.org/officeDocument/2006/relationships/image" Target="../media/image67.png"/><Relationship Id="rId9" Type="http://schemas.openxmlformats.org/officeDocument/2006/relationships/image" Target="../media/image71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0.png"/><Relationship Id="rId3" Type="http://schemas.openxmlformats.org/officeDocument/2006/relationships/image" Target="../media/image74.png"/><Relationship Id="rId7" Type="http://schemas.openxmlformats.org/officeDocument/2006/relationships/image" Target="../media/image85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9.png"/><Relationship Id="rId5" Type="http://schemas.openxmlformats.org/officeDocument/2006/relationships/image" Target="../media/image78.png"/><Relationship Id="rId4" Type="http://schemas.openxmlformats.org/officeDocument/2006/relationships/image" Target="../media/image75.png"/><Relationship Id="rId9" Type="http://schemas.openxmlformats.org/officeDocument/2006/relationships/image" Target="../media/image81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2.png"/><Relationship Id="rId7" Type="http://schemas.openxmlformats.org/officeDocument/2006/relationships/image" Target="../media/image6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2.emf"/><Relationship Id="rId5" Type="http://schemas.openxmlformats.org/officeDocument/2006/relationships/image" Target="../media/image84.png"/><Relationship Id="rId4" Type="http://schemas.openxmlformats.org/officeDocument/2006/relationships/image" Target="../media/image8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1.png"/><Relationship Id="rId4" Type="http://schemas.openxmlformats.org/officeDocument/2006/relationships/image" Target="../media/image2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3.png"/><Relationship Id="rId3" Type="http://schemas.openxmlformats.org/officeDocument/2006/relationships/image" Target="../media/image93.png"/><Relationship Id="rId7" Type="http://schemas.openxmlformats.org/officeDocument/2006/relationships/image" Target="../media/image9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6.png"/><Relationship Id="rId5" Type="http://schemas.openxmlformats.org/officeDocument/2006/relationships/image" Target="../media/image95.png"/><Relationship Id="rId4" Type="http://schemas.openxmlformats.org/officeDocument/2006/relationships/image" Target="../media/image89.png"/><Relationship Id="rId9" Type="http://schemas.openxmlformats.org/officeDocument/2006/relationships/image" Target="../media/image9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7" Type="http://schemas.openxmlformats.org/officeDocument/2006/relationships/image" Target="../media/image19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5" Type="http://schemas.openxmlformats.org/officeDocument/2006/relationships/image" Target="../media/image710.png"/><Relationship Id="rId4" Type="http://schemas.openxmlformats.org/officeDocument/2006/relationships/image" Target="../media/image1.e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4.png"/><Relationship Id="rId3" Type="http://schemas.openxmlformats.org/officeDocument/2006/relationships/image" Target="../media/image16.png"/><Relationship Id="rId7" Type="http://schemas.openxmlformats.org/officeDocument/2006/relationships/image" Target="../media/image23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9.png"/><Relationship Id="rId4" Type="http://schemas.openxmlformats.org/officeDocument/2006/relationships/image" Target="../media/image1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7" Type="http://schemas.openxmlformats.org/officeDocument/2006/relationships/image" Target="../media/image30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9.png"/><Relationship Id="rId5" Type="http://schemas.openxmlformats.org/officeDocument/2006/relationships/image" Target="../media/image110.png"/><Relationship Id="rId4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041400"/>
            <a:ext cx="9144000" cy="2387600"/>
          </a:xfrm>
        </p:spPr>
        <p:txBody>
          <a:bodyPr>
            <a:normAutofit/>
          </a:bodyPr>
          <a:lstStyle/>
          <a:p>
            <a:r>
              <a:rPr lang="en-US" dirty="0"/>
              <a:t>Chapter 6</a:t>
            </a:r>
            <a:br>
              <a:rPr lang="en-US" dirty="0"/>
            </a:br>
            <a:r>
              <a:rPr lang="en-US" dirty="0"/>
              <a:t>z-Transforms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"Introduction to Probability for Computing", Harchol-Balter '24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1351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14205" y="6538912"/>
            <a:ext cx="4114800" cy="365125"/>
          </a:xfrm>
        </p:spPr>
        <p:txBody>
          <a:bodyPr/>
          <a:lstStyle/>
          <a:p>
            <a:r>
              <a:rPr lang="en-US"/>
              <a:t>"Introduction to Probability for Computing", Harchol-Balter '24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10</a:t>
            </a:fld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E41AB8-2F62-472A-B54D-6FB9F084F04F}"/>
              </a:ext>
            </a:extLst>
          </p:cNvPr>
          <p:cNvSpPr/>
          <p:nvPr/>
        </p:nvSpPr>
        <p:spPr>
          <a:xfrm>
            <a:off x="0" y="0"/>
            <a:ext cx="12192000" cy="7956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807522"/>
          </a:xfrm>
        </p:spPr>
        <p:txBody>
          <a:bodyPr>
            <a:normAutofit/>
          </a:bodyPr>
          <a:lstStyle/>
          <a:p>
            <a:r>
              <a:rPr lang="en-US" sz="4800" dirty="0"/>
              <a:t>Getting moments: Onion peeling</a:t>
            </a:r>
          </a:p>
        </p:txBody>
      </p:sp>
      <p:sp>
        <p:nvSpPr>
          <p:cNvPr id="17" name="Title 2">
            <a:extLst>
              <a:ext uri="{FF2B5EF4-FFF2-40B4-BE49-F238E27FC236}">
                <a16:creationId xmlns:a16="http://schemas.microsoft.com/office/drawing/2014/main" id="{7AC7B22B-F569-431A-A3D2-C7A204026959}"/>
              </a:ext>
            </a:extLst>
          </p:cNvPr>
          <p:cNvSpPr txBox="1">
            <a:spLocks/>
          </p:cNvSpPr>
          <p:nvPr/>
        </p:nvSpPr>
        <p:spPr>
          <a:xfrm>
            <a:off x="715190" y="1129049"/>
            <a:ext cx="10998348" cy="509298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4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9CC19635-D093-4AE2-AE45-7E79455B8EF6}"/>
                  </a:ext>
                </a:extLst>
              </p:cNvPr>
              <p:cNvSpPr txBox="1"/>
              <p:nvPr/>
            </p:nvSpPr>
            <p:spPr>
              <a:xfrm>
                <a:off x="1014710" y="1108283"/>
                <a:ext cx="10339090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/>
                  <a:t>Theorem: (Onion Peeling) 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400" b="0" i="0" dirty="0" smtClean="0"/>
                      <m:t>Let</m:t>
                    </m:r>
                    <m:r>
                      <m:rPr>
                        <m:nor/>
                      </m:rPr>
                      <a:rPr lang="en-US" sz="2400" b="0" i="0" dirty="0" smtClean="0"/>
                      <m:t> </m:t>
                    </m:r>
                  </m:oMath>
                </a14:m>
                <a:r>
                  <a:rPr lang="en-US" sz="2400" b="1" dirty="0"/>
                  <a:t> </a:t>
                </a:r>
                <a14:m>
                  <m:oMath xmlns:m="http://schemas.openxmlformats.org/officeDocument/2006/math">
                    <m:r>
                      <a:rPr lang="en-US" sz="240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𝑋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 </m:t>
                    </m:r>
                    <m:r>
                      <m:rPr>
                        <m:nor/>
                      </m:rPr>
                      <a:rPr lang="en-US" sz="2400" dirty="0"/>
                      <m:t>be</m:t>
                    </m:r>
                    <m:r>
                      <m:rPr>
                        <m:nor/>
                      </m:rPr>
                      <a:rPr lang="en-US" sz="2400" dirty="0"/>
                      <m:t> </m:t>
                    </m:r>
                    <m:r>
                      <m:rPr>
                        <m:nor/>
                      </m:rPr>
                      <a:rPr lang="en-US" sz="2400" dirty="0"/>
                      <m:t>a</m:t>
                    </m:r>
                    <m:r>
                      <m:rPr>
                        <m:nor/>
                      </m:rPr>
                      <a:rPr lang="en-US" sz="2400" dirty="0"/>
                      <m:t> </m:t>
                    </m:r>
                    <m:r>
                      <m:rPr>
                        <m:nor/>
                      </m:rPr>
                      <a:rPr lang="en-US" sz="2400" dirty="0"/>
                      <m:t>discrete</m:t>
                    </m:r>
                    <m:r>
                      <m:rPr>
                        <m:nor/>
                      </m:rPr>
                      <a:rPr lang="en-US" sz="2400" dirty="0"/>
                      <m:t>, </m:t>
                    </m:r>
                    <m:r>
                      <m:rPr>
                        <m:nor/>
                      </m:rPr>
                      <a:rPr lang="en-US" sz="2400" dirty="0"/>
                      <m:t>integer</m:t>
                    </m:r>
                    <m:r>
                      <m:rPr>
                        <m:nor/>
                      </m:rPr>
                      <a:rPr lang="en-US" sz="2400" dirty="0"/>
                      <m:t>−</m:t>
                    </m:r>
                    <m:r>
                      <m:rPr>
                        <m:nor/>
                      </m:rPr>
                      <a:rPr lang="en-US" sz="2400" dirty="0"/>
                      <m:t>valued</m:t>
                    </m:r>
                    <m:r>
                      <m:rPr>
                        <m:nor/>
                      </m:rPr>
                      <a:rPr lang="en-US" sz="2400" dirty="0"/>
                      <m:t>, </m:t>
                    </m:r>
                    <m:r>
                      <m:rPr>
                        <m:nor/>
                      </m:rPr>
                      <a:rPr lang="en-US" sz="2400" dirty="0"/>
                      <m:t>non</m:t>
                    </m:r>
                    <m:r>
                      <m:rPr>
                        <m:nor/>
                      </m:rPr>
                      <a:rPr lang="en-US" sz="2400" dirty="0"/>
                      <m:t>−</m:t>
                    </m:r>
                    <m:r>
                      <m:rPr>
                        <m:nor/>
                      </m:rPr>
                      <a:rPr lang="en-US" sz="2400" dirty="0"/>
                      <m:t>negative</m:t>
                    </m:r>
                    <m:r>
                      <m:rPr>
                        <m:nor/>
                      </m:rPr>
                      <a:rPr lang="en-US" sz="2400" dirty="0"/>
                      <m:t> </m:t>
                    </m:r>
                    <m:r>
                      <m:rPr>
                        <m:nor/>
                      </m:rPr>
                      <a:rPr lang="en-US" sz="2400" dirty="0"/>
                      <m:t>r</m:t>
                    </m:r>
                    <m:r>
                      <m:rPr>
                        <m:nor/>
                      </m:rPr>
                      <a:rPr lang="en-US" sz="2400" dirty="0"/>
                      <m:t>.</m:t>
                    </m:r>
                    <m:r>
                      <m:rPr>
                        <m:nor/>
                      </m:rPr>
                      <a:rPr lang="en-US" sz="2400" dirty="0"/>
                      <m:t>v</m:t>
                    </m:r>
                    <m:r>
                      <m:rPr>
                        <m:nor/>
                      </m:rPr>
                      <a:rPr lang="en-US" sz="2400" dirty="0"/>
                      <m:t>. </m:t>
                    </m:r>
                  </m:oMath>
                </a14:m>
                <a:endParaRPr lang="en-US" sz="2400" dirty="0"/>
              </a:p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400" b="0" i="0" dirty="0" smtClean="0"/>
                      <m:t> </m:t>
                    </m:r>
                    <m:r>
                      <m:rPr>
                        <m:nor/>
                      </m:rPr>
                      <a:rPr lang="en-US" sz="2400" dirty="0"/>
                      <m:t>with</m:t>
                    </m:r>
                    <m:r>
                      <m:rPr>
                        <m:nor/>
                      </m:rPr>
                      <a:rPr lang="en-US" sz="2400" dirty="0"/>
                      <m:t> </m:t>
                    </m:r>
                    <m:r>
                      <m:rPr>
                        <m:nor/>
                      </m:rPr>
                      <a:rPr lang="en-US" sz="2400" dirty="0"/>
                      <m:t>p</m:t>
                    </m:r>
                    <m:r>
                      <m:rPr>
                        <m:nor/>
                      </m:rPr>
                      <a:rPr lang="en-US" sz="2400" dirty="0"/>
                      <m:t>.</m:t>
                    </m:r>
                    <m:r>
                      <m:rPr>
                        <m:nor/>
                      </m:rPr>
                      <a:rPr lang="en-US" sz="2400" dirty="0"/>
                      <m:t>m</m:t>
                    </m:r>
                    <m:r>
                      <m:rPr>
                        <m:nor/>
                      </m:rPr>
                      <a:rPr lang="en-US" sz="2400" dirty="0"/>
                      <m:t>.</m:t>
                    </m:r>
                    <m:r>
                      <m:rPr>
                        <m:nor/>
                      </m:rPr>
                      <a:rPr lang="en-US" sz="2400" dirty="0"/>
                      <m:t>f</m:t>
                    </m:r>
                    <m:r>
                      <m:rPr>
                        <m:nor/>
                      </m:rPr>
                      <a:rPr lang="en-US" sz="2400" dirty="0"/>
                      <m:t>.</m:t>
                    </m:r>
                    <m:r>
                      <a:rPr lang="en-US" sz="2400" i="1" dirty="0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 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𝑝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𝑋</m:t>
                        </m:r>
                      </m:sub>
                    </m:sSub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𝑖</m:t>
                        </m:r>
                      </m:e>
                    </m:d>
                    <m:r>
                      <m:rPr>
                        <m:nor/>
                      </m:rPr>
                      <a:rPr lang="en-US" sz="240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,</m:t>
                    </m:r>
                    <m:r>
                      <m:rPr>
                        <m:nor/>
                      </m:rPr>
                      <a:rPr lang="en-US" sz="2400" b="0" i="0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  </m:t>
                    </m:r>
                    <m:r>
                      <m:rPr>
                        <m:nor/>
                      </m:rPr>
                      <a:rPr lang="en-US" sz="2400" b="0" i="0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i</m:t>
                    </m:r>
                    <m:r>
                      <m:rPr>
                        <m:nor/>
                      </m:rPr>
                      <a:rPr lang="en-US" sz="2400" b="0" i="0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 = 0, 1, 2, 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…</m:t>
                    </m:r>
                    <m:r>
                      <m:rPr>
                        <m:nor/>
                      </m:rPr>
                      <a:rPr lang="en-US" sz="2400" b="0" i="0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 </m:t>
                    </m:r>
                  </m:oMath>
                </a14:m>
                <a:r>
                  <a:rPr lang="en-US" sz="2400" dirty="0">
                    <a:sym typeface="Symbol" panose="05050102010706020507" pitchFamily="18" charset="2"/>
                  </a:rPr>
                  <a:t>Then,</a:t>
                </a:r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9CC19635-D093-4AE2-AE45-7E79455B8EF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4710" y="1108283"/>
                <a:ext cx="10339090" cy="830997"/>
              </a:xfrm>
              <a:prstGeom prst="rect">
                <a:avLst/>
              </a:prstGeom>
              <a:blipFill>
                <a:blip r:embed="rId2"/>
                <a:stretch>
                  <a:fillRect l="-884" t="-5882" b="-161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C591211C-E465-1C70-34D7-A9C5D912013C}"/>
                  </a:ext>
                </a:extLst>
              </p:cNvPr>
              <p:cNvSpPr txBox="1"/>
              <p:nvPr/>
            </p:nvSpPr>
            <p:spPr>
              <a:xfrm>
                <a:off x="4171768" y="2297999"/>
                <a:ext cx="2406651" cy="46493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"/>
                            <m:endChr m:val="|"/>
                            <m:ctrlPr>
                              <a:rPr lang="en-US" sz="24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acc>
                              <m:accPr>
                                <m:chr m:val="̂"/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</m:ctrlPr>
                              </m:accPr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  <m:t>𝑋</m:t>
                                </m:r>
                                <m:r>
                                  <a:rPr lang="en-US" sz="2400" i="1">
                                    <a:latin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  <m:t> </m:t>
                                </m:r>
                              </m:e>
                            </m:acc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′</m:t>
                            </m:r>
                            <m:d>
                              <m:dPr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</m:ctrlPr>
                              </m:dPr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  <m:t>𝑧</m:t>
                                </m:r>
                              </m:e>
                            </m:d>
                          </m:e>
                        </m:d>
                      </m:e>
                      <m:sub>
                        <m:r>
                          <m:rPr>
                            <m:sty m:val="p"/>
                          </m:rPr>
                          <a:rPr lang="en-US" sz="2400" b="0" i="0" smtClean="0">
                            <a:latin typeface="Cambria Math" panose="02040503050406030204" pitchFamily="18" charset="0"/>
                          </a:rPr>
                          <m:t>z</m:t>
                        </m:r>
                        <m:r>
                          <a:rPr lang="en-US" sz="2400" b="0" i="0" smtClean="0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</m:sSub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1" i="0" smtClean="0">
                        <a:latin typeface="Cambria Math" panose="02040503050406030204" pitchFamily="18" charset="0"/>
                      </a:rPr>
                      <m:t>𝐄</m:t>
                    </m:r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[</m:t>
                    </m:r>
                    <m:r>
                      <m:rPr>
                        <m:sty m:val="p"/>
                      </m:rPr>
                      <a:rPr lang="en-US" sz="2400" b="0" i="0" smtClean="0">
                        <a:latin typeface="Cambria Math" panose="02040503050406030204" pitchFamily="18" charset="0"/>
                      </a:rPr>
                      <m:t>X</m:t>
                    </m:r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sz="2400" dirty="0"/>
                  <a:t> </a:t>
                </a: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C591211C-E465-1C70-34D7-A9C5D912013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71768" y="2297999"/>
                <a:ext cx="2406651" cy="464935"/>
              </a:xfrm>
              <a:prstGeom prst="rect">
                <a:avLst/>
              </a:prstGeom>
              <a:blipFill>
                <a:blip r:embed="rId3"/>
                <a:stretch>
                  <a:fillRect l="-2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3291218E-49B6-265B-37D7-0900E9D08173}"/>
                  </a:ext>
                </a:extLst>
              </p:cNvPr>
              <p:cNvSpPr txBox="1"/>
              <p:nvPr/>
            </p:nvSpPr>
            <p:spPr>
              <a:xfrm>
                <a:off x="4101917" y="3061522"/>
                <a:ext cx="3549652" cy="46493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"/>
                            <m:endChr m:val="|"/>
                            <m:ctrlPr>
                              <a:rPr lang="en-US" sz="24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acc>
                              <m:accPr>
                                <m:chr m:val="̂"/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</m:ctrlPr>
                              </m:accPr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  <m:t>𝑋</m:t>
                                </m:r>
                                <m:r>
                                  <a:rPr lang="en-US" sz="2400" i="1">
                                    <a:latin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  <m:t> </m:t>
                                </m:r>
                              </m:e>
                            </m:acc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′′</m:t>
                            </m:r>
                            <m:d>
                              <m:dPr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</m:ctrlPr>
                              </m:dPr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  <m:t>𝑧</m:t>
                                </m:r>
                              </m:e>
                            </m:d>
                          </m:e>
                        </m:d>
                      </m:e>
                      <m:sub>
                        <m:r>
                          <m:rPr>
                            <m:sty m:val="p"/>
                          </m:rPr>
                          <a:rPr lang="en-US" sz="2400" b="0" i="0" smtClean="0">
                            <a:latin typeface="Cambria Math" panose="02040503050406030204" pitchFamily="18" charset="0"/>
                          </a:rPr>
                          <m:t>z</m:t>
                        </m:r>
                        <m:r>
                          <a:rPr lang="en-US" sz="2400" b="0" i="0" smtClean="0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</m:sSub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1" i="0" smtClean="0">
                        <a:latin typeface="Cambria Math" panose="02040503050406030204" pitchFamily="18" charset="0"/>
                      </a:rPr>
                      <m:t>𝐄</m:t>
                    </m:r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[</m:t>
                    </m:r>
                    <m:r>
                      <m:rPr>
                        <m:sty m:val="p"/>
                      </m:rPr>
                      <a:rPr lang="en-US" sz="2400" b="0" i="0" smtClean="0">
                        <a:latin typeface="Cambria Math" panose="02040503050406030204" pitchFamily="18" charset="0"/>
                      </a:rPr>
                      <m:t>X</m:t>
                    </m:r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(</m:t>
                    </m:r>
                    <m:r>
                      <m:rPr>
                        <m:sty m:val="p"/>
                      </m:rPr>
                      <a:rPr lang="en-US" sz="2400" b="0" i="0" smtClean="0">
                        <a:latin typeface="Cambria Math" panose="02040503050406030204" pitchFamily="18" charset="0"/>
                      </a:rPr>
                      <m:t>X</m:t>
                    </m:r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−1)]</m:t>
                    </m:r>
                  </m:oMath>
                </a14:m>
                <a:r>
                  <a:rPr lang="en-US" sz="2400" dirty="0"/>
                  <a:t> </a:t>
                </a: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3291218E-49B6-265B-37D7-0900E9D0817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01917" y="3061522"/>
                <a:ext cx="3549652" cy="464935"/>
              </a:xfrm>
              <a:prstGeom prst="rect">
                <a:avLst/>
              </a:prstGeom>
              <a:blipFill>
                <a:blip r:embed="rId4"/>
                <a:stretch>
                  <a:fillRect l="-17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10835A59-763C-34E4-A449-940352D83FB8}"/>
                  </a:ext>
                </a:extLst>
              </p:cNvPr>
              <p:cNvSpPr txBox="1"/>
              <p:nvPr/>
            </p:nvSpPr>
            <p:spPr>
              <a:xfrm>
                <a:off x="4051117" y="3916391"/>
                <a:ext cx="4546602" cy="46493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"/>
                            <m:endChr m:val="|"/>
                            <m:ctrlPr>
                              <a:rPr lang="en-US" sz="24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sz="2400" b="0" i="1" smtClean="0">
                                    <a:latin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</m:ctrlPr>
                              </m:sSupPr>
                              <m:e>
                                <m:acc>
                                  <m:accPr>
                                    <m:chr m:val="̂"/>
                                    <m:ctrlPr>
                                      <a:rPr lang="en-US" sz="2400" i="1">
                                        <a:latin typeface="Cambria Math" panose="02040503050406030204" pitchFamily="18" charset="0"/>
                                        <a:sym typeface="Symbol" panose="05050102010706020507" pitchFamily="18" charset="2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sz="2400" i="1">
                                        <a:latin typeface="Cambria Math" panose="02040503050406030204" pitchFamily="18" charset="0"/>
                                        <a:sym typeface="Symbol" panose="05050102010706020507" pitchFamily="18" charset="2"/>
                                      </a:rPr>
                                      <m:t>𝑋</m:t>
                                    </m:r>
                                    <m:r>
                                      <a:rPr lang="en-US" sz="2400" i="1">
                                        <a:latin typeface="Cambria Math" panose="02040503050406030204" pitchFamily="18" charset="0"/>
                                        <a:sym typeface="Symbol" panose="05050102010706020507" pitchFamily="18" charset="2"/>
                                      </a:rPr>
                                      <m:t> </m:t>
                                    </m:r>
                                  </m:e>
                                </m:acc>
                              </m:e>
                              <m:sup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  <m:t>′′</m:t>
                                </m:r>
                              </m:sup>
                            </m:sSup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′</m:t>
                            </m:r>
                            <m:d>
                              <m:dPr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</m:ctrlPr>
                              </m:dPr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  <m:t>𝑧</m:t>
                                </m:r>
                              </m:e>
                            </m:d>
                          </m:e>
                        </m:d>
                      </m:e>
                      <m:sub>
                        <m:r>
                          <m:rPr>
                            <m:sty m:val="p"/>
                          </m:rPr>
                          <a:rPr lang="en-US" sz="2400" b="0" i="0" smtClean="0">
                            <a:latin typeface="Cambria Math" panose="02040503050406030204" pitchFamily="18" charset="0"/>
                          </a:rPr>
                          <m:t>z</m:t>
                        </m:r>
                        <m:r>
                          <a:rPr lang="en-US" sz="2400" b="0" i="0" smtClean="0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</m:sSub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1" i="0" smtClean="0">
                        <a:latin typeface="Cambria Math" panose="02040503050406030204" pitchFamily="18" charset="0"/>
                      </a:rPr>
                      <m:t>𝐄</m:t>
                    </m:r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[</m:t>
                    </m:r>
                    <m:r>
                      <m:rPr>
                        <m:sty m:val="p"/>
                      </m:rPr>
                      <a:rPr lang="en-US" sz="2400" b="0" i="0" smtClean="0">
                        <a:latin typeface="Cambria Math" panose="02040503050406030204" pitchFamily="18" charset="0"/>
                      </a:rPr>
                      <m:t>X</m:t>
                    </m:r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(</m:t>
                    </m:r>
                    <m:r>
                      <m:rPr>
                        <m:sty m:val="p"/>
                      </m:rPr>
                      <a:rPr lang="en-US" sz="2400" b="0" i="0" smtClean="0">
                        <a:latin typeface="Cambria Math" panose="02040503050406030204" pitchFamily="18" charset="0"/>
                      </a:rPr>
                      <m:t>X</m:t>
                    </m:r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−1)(</m:t>
                    </m:r>
                    <m:r>
                      <m:rPr>
                        <m:sty m:val="p"/>
                      </m:rPr>
                      <a:rPr lang="en-US" sz="2400" b="0" i="0" smtClean="0">
                        <a:latin typeface="Cambria Math" panose="02040503050406030204" pitchFamily="18" charset="0"/>
                      </a:rPr>
                      <m:t>X</m:t>
                    </m:r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−2)]</m:t>
                    </m:r>
                  </m:oMath>
                </a14:m>
                <a:r>
                  <a:rPr lang="en-US" sz="2400" dirty="0"/>
                  <a:t> </a:t>
                </a: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10835A59-763C-34E4-A449-940352D83FB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51117" y="3916391"/>
                <a:ext cx="4546602" cy="464935"/>
              </a:xfrm>
              <a:prstGeom prst="rect">
                <a:avLst/>
              </a:prstGeom>
              <a:blipFill>
                <a:blip r:embed="rId5"/>
                <a:stretch>
                  <a:fillRect l="-13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D2A71ACB-F49D-70E6-1DC4-9081D10BC081}"/>
                  </a:ext>
                </a:extLst>
              </p:cNvPr>
              <p:cNvSpPr txBox="1"/>
              <p:nvPr/>
            </p:nvSpPr>
            <p:spPr>
              <a:xfrm>
                <a:off x="3974917" y="4752125"/>
                <a:ext cx="5905502" cy="46493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"/>
                            <m:endChr m:val="|"/>
                            <m:ctrlPr>
                              <a:rPr lang="en-US" sz="24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sz="2400" b="0" i="1" smtClean="0">
                                    <a:latin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</m:ctrlPr>
                              </m:sSupPr>
                              <m:e>
                                <m:acc>
                                  <m:accPr>
                                    <m:chr m:val="̂"/>
                                    <m:ctrlPr>
                                      <a:rPr lang="en-US" sz="2400" i="1">
                                        <a:latin typeface="Cambria Math" panose="02040503050406030204" pitchFamily="18" charset="0"/>
                                        <a:sym typeface="Symbol" panose="05050102010706020507" pitchFamily="18" charset="2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sz="2400" i="1">
                                        <a:latin typeface="Cambria Math" panose="02040503050406030204" pitchFamily="18" charset="0"/>
                                        <a:sym typeface="Symbol" panose="05050102010706020507" pitchFamily="18" charset="2"/>
                                      </a:rPr>
                                      <m:t>𝑋</m:t>
                                    </m:r>
                                    <m:r>
                                      <a:rPr lang="en-US" sz="2400" i="1">
                                        <a:latin typeface="Cambria Math" panose="02040503050406030204" pitchFamily="18" charset="0"/>
                                        <a:sym typeface="Symbol" panose="05050102010706020507" pitchFamily="18" charset="2"/>
                                      </a:rPr>
                                      <m:t> </m:t>
                                    </m:r>
                                  </m:e>
                                </m:acc>
                              </m:e>
                              <m:sup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  <m:t>′′</m:t>
                                </m:r>
                              </m:sup>
                            </m:sSup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′′</m:t>
                            </m:r>
                            <m:d>
                              <m:dPr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</m:ctrlPr>
                              </m:dPr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  <m:t>𝑧</m:t>
                                </m:r>
                              </m:e>
                            </m:d>
                          </m:e>
                        </m:d>
                      </m:e>
                      <m:sub>
                        <m:r>
                          <m:rPr>
                            <m:sty m:val="p"/>
                          </m:rPr>
                          <a:rPr lang="en-US" sz="2400" b="0" i="0" smtClean="0">
                            <a:latin typeface="Cambria Math" panose="02040503050406030204" pitchFamily="18" charset="0"/>
                          </a:rPr>
                          <m:t>z</m:t>
                        </m:r>
                        <m:r>
                          <a:rPr lang="en-US" sz="2400" b="0" i="0" smtClean="0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</m:sSub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1" i="0" smtClean="0">
                        <a:latin typeface="Cambria Math" panose="02040503050406030204" pitchFamily="18" charset="0"/>
                      </a:rPr>
                      <m:t>𝐄</m:t>
                    </m:r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[</m:t>
                    </m:r>
                    <m:r>
                      <m:rPr>
                        <m:sty m:val="p"/>
                      </m:rPr>
                      <a:rPr lang="en-US" sz="2400" b="0" i="0" smtClean="0">
                        <a:latin typeface="Cambria Math" panose="02040503050406030204" pitchFamily="18" charset="0"/>
                      </a:rPr>
                      <m:t>X</m:t>
                    </m:r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(</m:t>
                    </m:r>
                    <m:r>
                      <m:rPr>
                        <m:sty m:val="p"/>
                      </m:rPr>
                      <a:rPr lang="en-US" sz="2400" b="0" i="0" smtClean="0">
                        <a:latin typeface="Cambria Math" panose="02040503050406030204" pitchFamily="18" charset="0"/>
                      </a:rPr>
                      <m:t>X</m:t>
                    </m:r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−1)(</m:t>
                    </m:r>
                    <m:r>
                      <m:rPr>
                        <m:sty m:val="p"/>
                      </m:rPr>
                      <a:rPr lang="en-US" sz="2400" b="0" i="0" smtClean="0">
                        <a:latin typeface="Cambria Math" panose="02040503050406030204" pitchFamily="18" charset="0"/>
                      </a:rPr>
                      <m:t>X</m:t>
                    </m:r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−2)(</m:t>
                    </m:r>
                    <m:r>
                      <m:rPr>
                        <m:sty m:val="p"/>
                      </m:rPr>
                      <a:rPr lang="en-US" sz="2400" b="0" i="0" smtClean="0">
                        <a:latin typeface="Cambria Math" panose="02040503050406030204" pitchFamily="18" charset="0"/>
                      </a:rPr>
                      <m:t>X</m:t>
                    </m:r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−3)]</m:t>
                    </m:r>
                  </m:oMath>
                </a14:m>
                <a:r>
                  <a:rPr lang="en-US" sz="2400" dirty="0"/>
                  <a:t> </a:t>
                </a: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D2A71ACB-F49D-70E6-1DC4-9081D10BC08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74917" y="4752125"/>
                <a:ext cx="5905502" cy="464935"/>
              </a:xfrm>
              <a:prstGeom prst="rect">
                <a:avLst/>
              </a:prstGeom>
              <a:blipFill>
                <a:blip r:embed="rId6"/>
                <a:stretch>
                  <a:fillRect l="-10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D1E415BC-4C1A-4818-13D9-DA9559F20859}"/>
                  </a:ext>
                </a:extLst>
              </p:cNvPr>
              <p:cNvSpPr txBox="1"/>
              <p:nvPr/>
            </p:nvSpPr>
            <p:spPr>
              <a:xfrm>
                <a:off x="668100" y="5691866"/>
                <a:ext cx="10998348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z="2400" b="0" i="0" dirty="0" smtClean="0"/>
                        <m:t>If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 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can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′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t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 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evaluate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 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at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𝑧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=1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, 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instead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 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consider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 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limit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 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as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 </m:t>
                      </m:r>
                      <m:r>
                        <a:rPr lang="en-US" sz="2400" i="1" smtClean="0">
                          <a:latin typeface="Cambria Math" panose="02040503050406030204" pitchFamily="18" charset="0"/>
                        </a:rPr>
                        <m:t>𝑧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→1  (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use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 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L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′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Hospital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′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s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 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Rule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).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D1E415BC-4C1A-4818-13D9-DA9559F2085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8100" y="5691866"/>
                <a:ext cx="10998348" cy="461665"/>
              </a:xfrm>
              <a:prstGeom prst="rect">
                <a:avLst/>
              </a:prstGeom>
              <a:blipFill>
                <a:blip r:embed="rId7"/>
                <a:stretch>
                  <a:fillRect b="-18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09890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6" grpId="0"/>
      <p:bldP spid="2" grpId="0"/>
      <p:bldP spid="8" grpId="0"/>
      <p:bldP spid="11" grpId="0"/>
      <p:bldP spid="14" grpId="0"/>
      <p:bldP spid="2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14205" y="6538912"/>
            <a:ext cx="4114800" cy="365125"/>
          </a:xfrm>
        </p:spPr>
        <p:txBody>
          <a:bodyPr/>
          <a:lstStyle/>
          <a:p>
            <a:r>
              <a:rPr lang="en-US"/>
              <a:t>"Introduction to Probability for Computing", Harchol-Balter '24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11</a:t>
            </a:fld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E41AB8-2F62-472A-B54D-6FB9F084F04F}"/>
              </a:ext>
            </a:extLst>
          </p:cNvPr>
          <p:cNvSpPr/>
          <p:nvPr/>
        </p:nvSpPr>
        <p:spPr>
          <a:xfrm>
            <a:off x="0" y="0"/>
            <a:ext cx="12192000" cy="7956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807522"/>
          </a:xfrm>
        </p:spPr>
        <p:txBody>
          <a:bodyPr>
            <a:normAutofit/>
          </a:bodyPr>
          <a:lstStyle/>
          <a:p>
            <a:r>
              <a:rPr lang="en-US" sz="4800" dirty="0"/>
              <a:t>Proof of onion peeling theorem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C591211C-E465-1C70-34D7-A9C5D912013C}"/>
                  </a:ext>
                </a:extLst>
              </p:cNvPr>
              <p:cNvSpPr txBox="1"/>
              <p:nvPr/>
            </p:nvSpPr>
            <p:spPr>
              <a:xfrm>
                <a:off x="0" y="4383981"/>
                <a:ext cx="10446246" cy="59811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begChr m:val=""/>
                              <m:endChr m:val="|"/>
                              <m:ctrlPr>
                                <a:rPr lang="en-US" sz="240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acc>
                                <m:accPr>
                                  <m:chr m:val="̂"/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</m:ctrlPr>
                                </m:accPr>
                                <m:e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𝑋</m:t>
                                  </m:r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 </m:t>
                                  </m:r>
                                </m:e>
                              </m:acc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′′</m:t>
                              </m:r>
                              <m:d>
                                <m:d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𝑧</m:t>
                                  </m:r>
                                </m:e>
                              </m:d>
                            </m:e>
                          </m:d>
                        </m:e>
                        <m:sub>
                          <m:r>
                            <m:rPr>
                              <m:sty m:val="p"/>
                            </m:rPr>
                            <a:rPr lang="en-US" sz="2400" b="0" i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z</m:t>
                          </m:r>
                          <m:r>
                            <a:rPr lang="en-US" sz="2400" b="0" i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</m:sSub>
                      <m:r>
                        <a:rPr lang="en-US" sz="2400" b="0" i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2⋅1</m:t>
                      </m:r>
                      <m:sSub>
                        <m:sSub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(2) +3⋅2</m:t>
                      </m:r>
                      <m:sSub>
                        <m:sSub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⋅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</m:sub>
                      </m:sSub>
                      <m:d>
                        <m:d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+4⋅3⋅ </m:t>
                      </m:r>
                      <m:sSub>
                        <m:sSub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</m:sub>
                      </m:sSub>
                      <m:d>
                        <m:d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+5⋅4</m:t>
                      </m:r>
                      <m:sSub>
                        <m:sSub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</m:sub>
                      </m:sSub>
                      <m:d>
                        <m:d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+⋯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C591211C-E465-1C70-34D7-A9C5D912013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4383981"/>
                <a:ext cx="10446246" cy="59811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577BF66B-A49D-6B36-8DBA-3834F968C164}"/>
                  </a:ext>
                </a:extLst>
              </p:cNvPr>
              <p:cNvSpPr txBox="1"/>
              <p:nvPr/>
            </p:nvSpPr>
            <p:spPr>
              <a:xfrm>
                <a:off x="590417" y="1156210"/>
                <a:ext cx="10878469" cy="47153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240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acc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𝑋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 </m:t>
                          </m:r>
                        </m:e>
                      </m:acc>
                      <m:d>
                        <m:dPr>
                          <m:ctrlPr>
                            <a:rPr lang="en-US" sz="2400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𝑧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=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𝑝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𝑋</m:t>
                          </m:r>
                        </m:sub>
                      </m:sSub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0</m:t>
                          </m:r>
                        </m:e>
                      </m:d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𝑧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0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+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𝑝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𝑋</m:t>
                          </m:r>
                        </m:sub>
                      </m:sSub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1</m:t>
                          </m:r>
                        </m:e>
                      </m:d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𝑧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1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+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𝑝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𝑋</m:t>
                          </m:r>
                        </m:sub>
                      </m:sSub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2</m:t>
                          </m:r>
                        </m:e>
                      </m:d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𝑧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2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+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𝑝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𝑋</m:t>
                          </m:r>
                        </m:sub>
                      </m:sSub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3</m:t>
                          </m:r>
                        </m:e>
                      </m:d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𝑧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3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+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𝑝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𝑋</m:t>
                          </m:r>
                        </m:sub>
                      </m:sSub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4</m:t>
                          </m:r>
                        </m:e>
                      </m:d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𝑧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4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+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𝑝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𝑋</m:t>
                          </m:r>
                        </m:sub>
                      </m:sSub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5</m:t>
                          </m:r>
                        </m:e>
                      </m:d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𝑧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5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+⋯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577BF66B-A49D-6B36-8DBA-3834F968C16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0417" y="1156210"/>
                <a:ext cx="10878469" cy="471539"/>
              </a:xfrm>
              <a:prstGeom prst="rect">
                <a:avLst/>
              </a:prstGeom>
              <a:blipFill>
                <a:blip r:embed="rId3"/>
                <a:stretch>
                  <a:fillRect t="-5195" b="-103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456B057D-AF9B-EA39-185E-07702614B6EB}"/>
                  </a:ext>
                </a:extLst>
              </p:cNvPr>
              <p:cNvSpPr txBox="1"/>
              <p:nvPr/>
            </p:nvSpPr>
            <p:spPr>
              <a:xfrm>
                <a:off x="71275" y="1963514"/>
                <a:ext cx="10878469" cy="50180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240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acc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𝑋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 ′</m:t>
                          </m:r>
                        </m:e>
                      </m:acc>
                      <m:d>
                        <m:dPr>
                          <m:ctrlPr>
                            <a:rPr lang="en-US" sz="2400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𝑧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=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𝑝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𝑋</m:t>
                          </m:r>
                        </m:sub>
                      </m:sSub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1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+2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𝑝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𝑋</m:t>
                          </m:r>
                        </m:sub>
                      </m:sSub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2</m:t>
                          </m:r>
                        </m:e>
                      </m:d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𝑧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1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+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3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𝑝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𝑋</m:t>
                          </m:r>
                        </m:sub>
                      </m:sSub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3</m:t>
                          </m:r>
                        </m:e>
                      </m:d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𝑧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2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+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4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𝑝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𝑋</m:t>
                          </m:r>
                        </m:sub>
                      </m:sSub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4</m:t>
                          </m:r>
                        </m:e>
                      </m:d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𝑧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3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+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5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𝑝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𝑋</m:t>
                          </m:r>
                        </m:sub>
                      </m:sSub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5</m:t>
                          </m:r>
                        </m:e>
                      </m:d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𝑧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4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+⋯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456B057D-AF9B-EA39-185E-07702614B6E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275" y="1963514"/>
                <a:ext cx="10878469" cy="50180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7D704351-9B9C-B901-0FF6-BAAE7056BF6F}"/>
                  </a:ext>
                </a:extLst>
              </p:cNvPr>
              <p:cNvSpPr txBox="1"/>
              <p:nvPr/>
            </p:nvSpPr>
            <p:spPr>
              <a:xfrm>
                <a:off x="0" y="3563835"/>
                <a:ext cx="10878469" cy="50180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240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acc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𝑋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 ′</m:t>
                          </m:r>
                        </m:e>
                      </m:acc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′</m:t>
                      </m:r>
                      <m:d>
                        <m:dPr>
                          <m:ctrlPr>
                            <a:rPr lang="en-US" sz="2400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𝑧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=2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𝑝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𝑋</m:t>
                          </m:r>
                        </m:sub>
                      </m:sSub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2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+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3⋅2 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𝑝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𝑋</m:t>
                          </m:r>
                        </m:sub>
                      </m:sSub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3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𝑧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+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4⋅3 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𝑝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𝑋</m:t>
                          </m:r>
                        </m:sub>
                      </m:sSub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4</m:t>
                          </m:r>
                        </m:e>
                      </m:d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𝑧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2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+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5⋅4 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𝑝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𝑋</m:t>
                          </m:r>
                        </m:sub>
                      </m:sSub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5</m:t>
                          </m:r>
                        </m:e>
                      </m:d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𝑧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3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+⋯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7D704351-9B9C-B901-0FF6-BAAE7056BF6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3563835"/>
                <a:ext cx="10878469" cy="50180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A05638E-7297-0980-BFAE-08349D7C375B}"/>
                  </a:ext>
                </a:extLst>
              </p:cNvPr>
              <p:cNvSpPr txBox="1"/>
              <p:nvPr/>
            </p:nvSpPr>
            <p:spPr>
              <a:xfrm>
                <a:off x="590417" y="2782986"/>
                <a:ext cx="9037674" cy="46493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"/>
                            <m:endChr m:val="|"/>
                            <m:ctrlPr>
                              <a:rPr lang="en-US" sz="240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acc>
                              <m:accPr>
                                <m:chr m:val="̂"/>
                                <m:ctrlPr>
                                  <a:rPr lang="en-US" sz="24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</m:ctrlPr>
                              </m:accPr>
                              <m:e>
                                <m:r>
                                  <a:rPr lang="en-US" sz="24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  <m:t>𝑋</m:t>
                                </m:r>
                                <m:r>
                                  <a:rPr lang="en-US" sz="24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  <m:t> </m:t>
                                </m:r>
                              </m:e>
                            </m:acc>
                            <m: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′</m:t>
                            </m:r>
                            <m:d>
                              <m:dPr>
                                <m:ctrlPr>
                                  <a:rPr lang="en-US" sz="24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</m:ctrlPr>
                              </m:dPr>
                              <m:e>
                                <m:r>
                                  <a:rPr lang="en-US" sz="24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  <m:t>𝑧</m:t>
                                </m:r>
                              </m:e>
                            </m:d>
                          </m:e>
                        </m:d>
                      </m:e>
                      <m:sub>
                        <m:r>
                          <m:rPr>
                            <m:sty m:val="p"/>
                          </m:rPr>
                          <a:rPr lang="en-US" sz="2400" b="0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z</m:t>
                        </m:r>
                        <m:r>
                          <a:rPr lang="en-US" sz="2400" b="0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</m:sSub>
                    <m:r>
                      <a:rPr lang="en-US" sz="2400" b="0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1⋅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sub>
                    </m:sSub>
                    <m:d>
                      <m:d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+2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sub>
                    </m:sSub>
                    <m:d>
                      <m:d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d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+3 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sub>
                    </m:sSub>
                    <m:d>
                      <m:d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d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+4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sub>
                    </m:sSub>
                    <m:d>
                      <m:d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e>
                    </m:d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+5 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sub>
                    </m:sSub>
                    <m:d>
                      <m:d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e>
                    </m:d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+⋯</m:t>
                    </m:r>
                  </m:oMath>
                </a14:m>
                <a:r>
                  <a:rPr lang="en-US" sz="2400" dirty="0"/>
                  <a:t> </a:t>
                </a: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A05638E-7297-0980-BFAE-08349D7C37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0417" y="2782986"/>
                <a:ext cx="9037674" cy="464935"/>
              </a:xfrm>
              <a:prstGeom prst="rect">
                <a:avLst/>
              </a:prstGeom>
              <a:blipFill>
                <a:blip r:embed="rId6"/>
                <a:stretch>
                  <a:fillRect l="-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32AF69EC-322A-091F-8A5C-F21C0300F011}"/>
                  </a:ext>
                </a:extLst>
              </p:cNvPr>
              <p:cNvSpPr txBox="1"/>
              <p:nvPr/>
            </p:nvSpPr>
            <p:spPr>
              <a:xfrm>
                <a:off x="9410895" y="2830787"/>
                <a:ext cx="1142609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𝑬</m:t>
                      </m:r>
                      <m:r>
                        <a:rPr lang="en-US" sz="2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[</m:t>
                      </m:r>
                      <m:r>
                        <a:rPr lang="en-US" sz="2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𝑋</m:t>
                      </m:r>
                      <m:r>
                        <a:rPr lang="en-US" sz="2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lang="en-US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32AF69EC-322A-091F-8A5C-F21C0300F0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10895" y="2830787"/>
                <a:ext cx="1142609" cy="369332"/>
              </a:xfrm>
              <a:prstGeom prst="rect">
                <a:avLst/>
              </a:prstGeom>
              <a:blipFill>
                <a:blip r:embed="rId7"/>
                <a:stretch>
                  <a:fillRect r="-3209" b="-344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AA4E2FE3-9EED-BA14-7A1F-2C447193B658}"/>
                  </a:ext>
                </a:extLst>
              </p:cNvPr>
              <p:cNvSpPr txBox="1"/>
              <p:nvPr/>
            </p:nvSpPr>
            <p:spPr>
              <a:xfrm>
                <a:off x="9939987" y="4441467"/>
                <a:ext cx="2081209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𝑬</m:t>
                      </m:r>
                      <m:r>
                        <a:rPr lang="en-US" sz="2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[</m:t>
                      </m:r>
                      <m:r>
                        <a:rPr lang="en-US" sz="2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𝑋</m:t>
                      </m:r>
                      <m:r>
                        <a:rPr lang="en-US" sz="2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𝑋</m:t>
                      </m:r>
                      <m:r>
                        <a:rPr lang="en-US" sz="2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−1)]</m:t>
                      </m:r>
                    </m:oMath>
                  </m:oMathPara>
                </a14:m>
                <a:endParaRPr lang="en-US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AA4E2FE3-9EED-BA14-7A1F-2C447193B65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39987" y="4441467"/>
                <a:ext cx="2081209" cy="369332"/>
              </a:xfrm>
              <a:prstGeom prst="rect">
                <a:avLst/>
              </a:prstGeom>
              <a:blipFill>
                <a:blip r:embed="rId8"/>
                <a:stretch>
                  <a:fillRect r="-3226" b="-3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692CEA99-9375-6BDA-94DF-9F19064A0432}"/>
                  </a:ext>
                </a:extLst>
              </p:cNvPr>
              <p:cNvSpPr txBox="1"/>
              <p:nvPr/>
            </p:nvSpPr>
            <p:spPr>
              <a:xfrm>
                <a:off x="-432223" y="5289504"/>
                <a:ext cx="10878469" cy="50180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240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acc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𝑋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 ′</m:t>
                          </m:r>
                        </m:e>
                      </m:acc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′′</m:t>
                      </m:r>
                      <m:d>
                        <m:dPr>
                          <m:ctrlPr>
                            <a:rPr lang="en-US" sz="2400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𝑧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=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3⋅2 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𝑝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𝑋</m:t>
                          </m:r>
                        </m:sub>
                      </m:sSub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3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+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4⋅3⋅2 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𝑝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𝑋</m:t>
                          </m:r>
                        </m:sub>
                      </m:sSub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4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𝑧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+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5⋅4⋅3 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𝑝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𝑋</m:t>
                          </m:r>
                        </m:sub>
                      </m:sSub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5</m:t>
                          </m:r>
                        </m:e>
                      </m:d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𝑧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2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+⋯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692CEA99-9375-6BDA-94DF-9F19064A043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432223" y="5289504"/>
                <a:ext cx="10878469" cy="501804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7B0C2729-9784-0576-C99A-780EC94678C0}"/>
                  </a:ext>
                </a:extLst>
              </p:cNvPr>
              <p:cNvSpPr txBox="1"/>
              <p:nvPr/>
            </p:nvSpPr>
            <p:spPr>
              <a:xfrm>
                <a:off x="-506259" y="6096619"/>
                <a:ext cx="10446246" cy="59811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begChr m:val=""/>
                              <m:endChr m:val="|"/>
                              <m:ctrlPr>
                                <a:rPr lang="en-US" sz="240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acc>
                                <m:accPr>
                                  <m:chr m:val="̂"/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</m:ctrlPr>
                                </m:accPr>
                                <m:e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𝑋</m:t>
                                  </m:r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 </m:t>
                                  </m:r>
                                </m:e>
                              </m:acc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′′′</m:t>
                              </m:r>
                              <m:d>
                                <m:d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𝑧</m:t>
                                  </m:r>
                                </m:e>
                              </m:d>
                            </m:e>
                          </m:d>
                        </m:e>
                        <m:sub>
                          <m:r>
                            <m:rPr>
                              <m:sty m:val="p"/>
                            </m:rPr>
                            <a:rPr lang="en-US" sz="2400" b="0" i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z</m:t>
                          </m:r>
                          <m:r>
                            <a:rPr lang="en-US" sz="2400" b="0" i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</m:sSub>
                      <m:r>
                        <a:rPr lang="en-US" sz="2400" b="0" i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3⋅2⋅1 </m:t>
                      </m:r>
                      <m:sSub>
                        <m:sSub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(3)+4⋅3⋅2 </m:t>
                      </m:r>
                      <m:sSub>
                        <m:sSub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</m:sub>
                      </m:sSub>
                      <m:d>
                        <m:d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+5⋅4</m:t>
                      </m:r>
                      <m:sSub>
                        <m:sSub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⋅3 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</m:sub>
                      </m:sSub>
                      <m:d>
                        <m:d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+⋯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7B0C2729-9784-0576-C99A-780EC94678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506259" y="6096619"/>
                <a:ext cx="10446246" cy="59811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5D94F390-FFBE-9BA9-D77A-5DE349088408}"/>
                  </a:ext>
                </a:extLst>
              </p:cNvPr>
              <p:cNvSpPr txBox="1"/>
              <p:nvPr/>
            </p:nvSpPr>
            <p:spPr>
              <a:xfrm>
                <a:off x="8965563" y="6190299"/>
                <a:ext cx="3130443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𝑬</m:t>
                      </m:r>
                      <m:r>
                        <a:rPr lang="en-US" sz="2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[</m:t>
                      </m:r>
                      <m:r>
                        <a:rPr lang="en-US" sz="2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𝑋</m:t>
                      </m:r>
                      <m:r>
                        <a:rPr lang="en-US" sz="2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𝑋</m:t>
                      </m:r>
                      <m:r>
                        <a:rPr lang="en-US" sz="2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−1)(</m:t>
                      </m:r>
                      <m:r>
                        <a:rPr lang="en-US" sz="2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𝑋</m:t>
                      </m:r>
                      <m:r>
                        <a:rPr lang="en-US" sz="2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−2)]</m:t>
                      </m:r>
                    </m:oMath>
                  </m:oMathPara>
                </a14:m>
                <a:endParaRPr lang="en-US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5D94F390-FFBE-9BA9-D77A-5DE34908840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65563" y="6190299"/>
                <a:ext cx="3130443" cy="369332"/>
              </a:xfrm>
              <a:prstGeom prst="rect">
                <a:avLst/>
              </a:prstGeom>
              <a:blipFill>
                <a:blip r:embed="rId11"/>
                <a:stretch>
                  <a:fillRect r="-1170" b="-344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4806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/>
      <p:bldP spid="12" grpId="0"/>
      <p:bldP spid="13" grpId="0"/>
      <p:bldP spid="15" grpId="0"/>
      <p:bldP spid="19" grpId="0"/>
      <p:bldP spid="20" grpId="0"/>
      <p:bldP spid="22" grpId="0"/>
      <p:bldP spid="23" grpId="0"/>
      <p:bldP spid="2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207BA20-F15F-C27E-BF1E-8FADD6136A81}"/>
              </a:ext>
            </a:extLst>
          </p:cNvPr>
          <p:cNvSpPr/>
          <p:nvPr/>
        </p:nvSpPr>
        <p:spPr>
          <a:xfrm>
            <a:off x="739739" y="2899344"/>
            <a:ext cx="11034445" cy="345700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14205" y="6538912"/>
            <a:ext cx="4114800" cy="365125"/>
          </a:xfrm>
        </p:spPr>
        <p:txBody>
          <a:bodyPr/>
          <a:lstStyle/>
          <a:p>
            <a:r>
              <a:rPr lang="en-US"/>
              <a:t>"Introduction to Probability for Computing", Harchol-Balter '24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12</a:t>
            </a:fld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E41AB8-2F62-472A-B54D-6FB9F084F04F}"/>
              </a:ext>
            </a:extLst>
          </p:cNvPr>
          <p:cNvSpPr/>
          <p:nvPr/>
        </p:nvSpPr>
        <p:spPr>
          <a:xfrm>
            <a:off x="0" y="0"/>
            <a:ext cx="12192000" cy="7956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807522"/>
          </a:xfrm>
        </p:spPr>
        <p:txBody>
          <a:bodyPr>
            <a:normAutofit/>
          </a:bodyPr>
          <a:lstStyle/>
          <a:p>
            <a:r>
              <a:rPr lang="en-US" sz="4800" dirty="0"/>
              <a:t>Example of onion peeling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FA76D046-D08D-1EF9-62C3-4E34D6CE2124}"/>
                  </a:ext>
                </a:extLst>
              </p:cNvPr>
              <p:cNvSpPr txBox="1"/>
              <p:nvPr/>
            </p:nvSpPr>
            <p:spPr>
              <a:xfrm>
                <a:off x="953840" y="1239147"/>
                <a:ext cx="3056299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𝑋</m:t>
                      </m:r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∼</m:t>
                      </m:r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𝐺𝑒𝑜𝑚𝑒𝑡𝑟𝑖𝑐</m:t>
                      </m:r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FA76D046-D08D-1EF9-62C3-4E34D6CE212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3840" y="1239147"/>
                <a:ext cx="3056299" cy="461665"/>
              </a:xfrm>
              <a:prstGeom prst="rect">
                <a:avLst/>
              </a:prstGeom>
              <a:blipFill>
                <a:blip r:embed="rId2"/>
                <a:stretch>
                  <a:fillRect l="-398" b="-171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5B450D06-0109-BD4F-9EB7-C12DB2F0F90A}"/>
                  </a:ext>
                </a:extLst>
              </p:cNvPr>
              <p:cNvSpPr txBox="1"/>
              <p:nvPr/>
            </p:nvSpPr>
            <p:spPr>
              <a:xfrm>
                <a:off x="953840" y="2097089"/>
                <a:ext cx="5940120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z="2400" b="1" i="0" dirty="0" smtClean="0"/>
                        <m:t>Q</m:t>
                      </m:r>
                      <m:r>
                        <m:rPr>
                          <m:nor/>
                        </m:rPr>
                        <a:rPr lang="en-US" sz="2400" b="1" i="0" dirty="0" smtClean="0"/>
                        <m:t>: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  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Peel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 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the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 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onion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 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to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 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get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 </m:t>
                      </m:r>
                      <m:r>
                        <a:rPr lang="en-US" sz="2400" b="1" i="1" dirty="0" smtClean="0">
                          <a:latin typeface="Cambria Math" panose="02040503050406030204" pitchFamily="18" charset="0"/>
                        </a:rPr>
                        <m:t>𝑬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 dirty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</m:d>
                      <m:r>
                        <m:rPr>
                          <m:nor/>
                        </m:rPr>
                        <a:rPr lang="en-US" sz="2400" b="0" i="0" dirty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and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 </m:t>
                      </m:r>
                      <m:r>
                        <a:rPr lang="en-US" sz="2400" b="1" i="1" dirty="0" smtClean="0">
                          <a:latin typeface="Cambria Math" panose="02040503050406030204" pitchFamily="18" charset="0"/>
                        </a:rPr>
                        <m:t>𝑬</m:t>
                      </m:r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[</m:t>
                      </m:r>
                      <m:sSup>
                        <m:sSupPr>
                          <m:ctrlPr>
                            <a:rPr lang="en-US" sz="2400" b="0" i="1" dirty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p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5B450D06-0109-BD4F-9EB7-C12DB2F0F90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3840" y="2097089"/>
                <a:ext cx="5940120" cy="461665"/>
              </a:xfrm>
              <a:prstGeom prst="rect">
                <a:avLst/>
              </a:prstGeom>
              <a:blipFill>
                <a:blip r:embed="rId3"/>
                <a:stretch>
                  <a:fillRect l="-513" b="-171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1" name="Picture 10">
            <a:extLst>
              <a:ext uri="{FF2B5EF4-FFF2-40B4-BE49-F238E27FC236}">
                <a16:creationId xmlns:a16="http://schemas.microsoft.com/office/drawing/2014/main" id="{DEF74E4A-C552-B898-AC78-9F0BB28F0F5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5414" y="250053"/>
            <a:ext cx="2783080" cy="2253014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9532F841-9A5E-9001-8A40-693FF6957C23}"/>
                  </a:ext>
                </a:extLst>
              </p:cNvPr>
              <p:cNvSpPr txBox="1"/>
              <p:nvPr/>
            </p:nvSpPr>
            <p:spPr>
              <a:xfrm>
                <a:off x="3735573" y="1068429"/>
                <a:ext cx="3526464" cy="79034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𝑋</m:t>
                          </m:r>
                        </m:e>
                      </m:acc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𝑧</m:t>
                      </m:r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)=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𝑧𝑝</m:t>
                          </m:r>
                        </m:num>
                        <m:den>
                          <m:r>
                            <a:rPr lang="en-US" sz="2400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1−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𝑧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(1−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𝑝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US" sz="1800" dirty="0">
                  <a:sym typeface="Symbol" panose="05050102010706020507" pitchFamily="18" charset="2"/>
                </a:endParaRP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9532F841-9A5E-9001-8A40-693FF6957C2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35573" y="1068429"/>
                <a:ext cx="3526464" cy="79034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D819E664-E64A-DAF1-A2DA-29742B559596}"/>
                  </a:ext>
                </a:extLst>
              </p:cNvPr>
              <p:cNvSpPr txBox="1"/>
              <p:nvPr/>
            </p:nvSpPr>
            <p:spPr>
              <a:xfrm>
                <a:off x="629091" y="3083145"/>
                <a:ext cx="10615550" cy="121610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0" smtClean="0">
                          <a:latin typeface="Cambria Math" panose="02040503050406030204" pitchFamily="18" charset="0"/>
                        </a:rPr>
                        <m:t>𝐄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X</m:t>
                          </m:r>
                        </m:e>
                      </m:d>
                      <m:r>
                        <a:rPr lang="en-US" sz="240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begChr m:val=""/>
                              <m:endChr m:val="|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d>
                                <m:d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</m:ctrlPr>
                                </m:dPr>
                                <m:e>
                                  <m:acc>
                                    <m:accPr>
                                      <m:chr m:val="̂"/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  <a:sym typeface="Symbol" panose="05050102010706020507" pitchFamily="18" charset="2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  <a:sym typeface="Symbol" panose="05050102010706020507" pitchFamily="18" charset="2"/>
                                        </a:rPr>
                                        <m:t>𝑋</m:t>
                                      </m:r>
                                    </m:e>
                                  </m:acc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′</m:t>
                                  </m:r>
                                  <m:r>
                                    <a:rPr lang="en-US" sz="2400" i="1" dirty="0"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en-US" sz="2400" i="1" dirty="0">
                                      <a:latin typeface="Cambria Math" panose="02040503050406030204" pitchFamily="18" charset="0"/>
                                    </a:rPr>
                                    <m:t>𝑧</m:t>
                                  </m:r>
                                  <m:r>
                                    <a:rPr lang="en-US" sz="2400" i="1" dirty="0"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</m:e>
                              </m:d>
                            </m:e>
                          </m:d>
                        </m:e>
                        <m:sub>
                          <m:r>
                            <m:rPr>
                              <m:sty m:val="p"/>
                            </m:rPr>
                            <a:rPr lang="en-US" sz="2400">
                              <a:latin typeface="Cambria Math" panose="02040503050406030204" pitchFamily="18" charset="0"/>
                            </a:rPr>
                            <m:t>z</m:t>
                          </m:r>
                          <m:r>
                            <a:rPr lang="en-US" sz="240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</m:sSub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begChr m:val=""/>
                              <m:endChr m:val="|"/>
                              <m:ctrlPr>
                                <a:rPr lang="en-US" sz="24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𝑑</m:t>
                                  </m:r>
                                </m:num>
                                <m:den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𝑑𝑧</m:t>
                                  </m:r>
                                </m:den>
                              </m:f>
                              <m:d>
                                <m:dPr>
                                  <m:ctrlPr>
                                    <a:rPr lang="en-US" sz="24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  <a:sym typeface="Symbol" panose="05050102010706020507" pitchFamily="18" charset="2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  <a:sym typeface="Symbol" panose="05050102010706020507" pitchFamily="18" charset="2"/>
                                        </a:rPr>
                                        <m:t>𝑧𝑝</m:t>
                                      </m:r>
                                    </m:num>
                                    <m:den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  <a:sym typeface="Symbol" panose="05050102010706020507" pitchFamily="18" charset="2"/>
                                        </a:rPr>
                                        <m:t>1−</m:t>
                                      </m:r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  <a:sym typeface="Symbol" panose="05050102010706020507" pitchFamily="18" charset="2"/>
                                        </a:rPr>
                                        <m:t>𝑧</m:t>
                                      </m:r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  <a:sym typeface="Symbol" panose="05050102010706020507" pitchFamily="18" charset="2"/>
                                        </a:rPr>
                                        <m:t>(1−</m:t>
                                      </m:r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  <a:sym typeface="Symbol" panose="05050102010706020507" pitchFamily="18" charset="2"/>
                                        </a:rPr>
                                        <m:t>𝑝</m:t>
                                      </m:r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  <a:sym typeface="Symbol" panose="05050102010706020507" pitchFamily="18" charset="2"/>
                                        </a:rPr>
                                        <m:t>)</m:t>
                                      </m:r>
                                    </m:den>
                                  </m:f>
                                </m:e>
                              </m:d>
                            </m:e>
                          </m:d>
                        </m:e>
                        <m:sub>
                          <m:r>
                            <m:rPr>
                              <m:sty m:val="p"/>
                            </m:rPr>
                            <a:rPr lang="en-US" sz="24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z</m:t>
                          </m:r>
                          <m:r>
                            <a:rPr lang="en-US" sz="24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</m:sSub>
                      <m:r>
                        <a:rPr lang="en-US" sz="2400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begChr m:val=""/>
                              <m:endChr m:val="|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d>
                                <m:d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  <a:sym typeface="Symbol" panose="05050102010706020507" pitchFamily="18" charset="2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  <a:sym typeface="Symbol" panose="05050102010706020507" pitchFamily="18" charset="2"/>
                                        </a:rPr>
                                        <m:t>𝑝</m:t>
                                      </m:r>
                                    </m:num>
                                    <m:den>
                                      <m:sSup>
                                        <m:sSupPr>
                                          <m:ctrlPr>
                                            <a:rPr lang="en-US" sz="2400" b="0" i="1" smtClean="0">
                                              <a:latin typeface="Cambria Math" panose="02040503050406030204" pitchFamily="18" charset="0"/>
                                              <a:sym typeface="Symbol" panose="05050102010706020507" pitchFamily="18" charset="2"/>
                                            </a:rPr>
                                          </m:ctrlPr>
                                        </m:sSupPr>
                                        <m:e>
                                          <m:d>
                                            <m:dPr>
                                              <m:ctrlPr>
                                                <a:rPr lang="en-US" sz="2400" b="0" i="1" smtClean="0">
                                                  <a:latin typeface="Cambria Math" panose="02040503050406030204" pitchFamily="18" charset="0"/>
                                                  <a:sym typeface="Symbol" panose="05050102010706020507" pitchFamily="18" charset="2"/>
                                                </a:rPr>
                                              </m:ctrlPr>
                                            </m:dPr>
                                            <m:e>
                                              <m:r>
                                                <a:rPr lang="en-US" sz="2400" i="1">
                                                  <a:latin typeface="Cambria Math" panose="02040503050406030204" pitchFamily="18" charset="0"/>
                                                  <a:sym typeface="Symbol" panose="05050102010706020507" pitchFamily="18" charset="2"/>
                                                </a:rPr>
                                                <m:t>1−</m:t>
                                              </m:r>
                                              <m:r>
                                                <a:rPr lang="en-US" sz="2400" i="1">
                                                  <a:latin typeface="Cambria Math" panose="02040503050406030204" pitchFamily="18" charset="0"/>
                                                  <a:sym typeface="Symbol" panose="05050102010706020507" pitchFamily="18" charset="2"/>
                                                </a:rPr>
                                                <m:t>𝑧</m:t>
                                              </m:r>
                                              <m:d>
                                                <m:dPr>
                                                  <m:ctrlPr>
                                                    <a:rPr lang="en-US" sz="2400" i="1">
                                                      <a:latin typeface="Cambria Math" panose="02040503050406030204" pitchFamily="18" charset="0"/>
                                                      <a:sym typeface="Symbol" panose="05050102010706020507" pitchFamily="18" charset="2"/>
                                                    </a:rPr>
                                                  </m:ctrlPr>
                                                </m:dPr>
                                                <m:e>
                                                  <m:r>
                                                    <a:rPr lang="en-US" sz="2400" i="1">
                                                      <a:latin typeface="Cambria Math" panose="02040503050406030204" pitchFamily="18" charset="0"/>
                                                      <a:sym typeface="Symbol" panose="05050102010706020507" pitchFamily="18" charset="2"/>
                                                    </a:rPr>
                                                    <m:t>1−</m:t>
                                                  </m:r>
                                                  <m:r>
                                                    <a:rPr lang="en-US" sz="2400" i="1">
                                                      <a:latin typeface="Cambria Math" panose="02040503050406030204" pitchFamily="18" charset="0"/>
                                                      <a:sym typeface="Symbol" panose="05050102010706020507" pitchFamily="18" charset="2"/>
                                                    </a:rPr>
                                                    <m:t>𝑝</m:t>
                                                  </m:r>
                                                </m:e>
                                              </m:d>
                                            </m:e>
                                          </m:d>
                                        </m:e>
                                        <m:sup>
                                          <m:r>
                                            <a:rPr lang="en-US" sz="2400" b="0" i="1" smtClean="0">
                                              <a:latin typeface="Cambria Math" panose="02040503050406030204" pitchFamily="18" charset="0"/>
                                              <a:sym typeface="Symbol" panose="05050102010706020507" pitchFamily="18" charset="2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</m:den>
                                  </m:f>
                                </m:e>
                              </m:d>
                            </m:e>
                          </m:d>
                        </m:e>
                        <m:sub>
                          <m:r>
                            <m:rPr>
                              <m:sty m:val="p"/>
                            </m:rPr>
                            <a:rPr lang="en-US" sz="2400">
                              <a:latin typeface="Cambria Math" panose="02040503050406030204" pitchFamily="18" charset="0"/>
                            </a:rPr>
                            <m:t>z</m:t>
                          </m:r>
                          <m:r>
                            <a:rPr lang="en-US" sz="240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24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p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D819E664-E64A-DAF1-A2DA-29742B5595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9091" y="3083145"/>
                <a:ext cx="10615550" cy="121610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ACCBC487-06E6-C849-C905-1F9C27FB1045}"/>
                  </a:ext>
                </a:extLst>
              </p:cNvPr>
              <p:cNvSpPr txBox="1"/>
              <p:nvPr/>
            </p:nvSpPr>
            <p:spPr>
              <a:xfrm>
                <a:off x="629091" y="4763824"/>
                <a:ext cx="9451449" cy="150124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0" smtClean="0">
                          <a:latin typeface="Cambria Math" panose="02040503050406030204" pitchFamily="18" charset="0"/>
                        </a:rPr>
                        <m:t>𝐄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sz="2400" b="0" i="0" smtClean="0"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</m:e>
                            <m:sup>
                              <m:r>
                                <a:rPr lang="en-US" sz="2400" b="0" i="0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  <m:r>
                        <a:rPr lang="en-US" sz="240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begChr m:val=""/>
                              <m:endChr m:val="|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d>
                                <m:d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</m:ctrlPr>
                                </m:dPr>
                                <m:e>
                                  <m:acc>
                                    <m:accPr>
                                      <m:chr m:val="̂"/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  <a:sym typeface="Symbol" panose="05050102010706020507" pitchFamily="18" charset="2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  <a:sym typeface="Symbol" panose="05050102010706020507" pitchFamily="18" charset="2"/>
                                        </a:rPr>
                                        <m:t>𝑋</m:t>
                                      </m:r>
                                    </m:e>
                                  </m:acc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′′</m:t>
                                  </m:r>
                                  <m:r>
                                    <a:rPr lang="en-US" sz="2400" i="1" dirty="0"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en-US" sz="2400" i="1" dirty="0">
                                      <a:latin typeface="Cambria Math" panose="02040503050406030204" pitchFamily="18" charset="0"/>
                                    </a:rPr>
                                    <m:t>𝑧</m:t>
                                  </m:r>
                                  <m:r>
                                    <a:rPr lang="en-US" sz="2400" i="1" dirty="0"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</m:e>
                              </m:d>
                            </m:e>
                          </m:d>
                        </m:e>
                        <m:sub>
                          <m:r>
                            <m:rPr>
                              <m:sty m:val="p"/>
                            </m:rPr>
                            <a:rPr lang="en-US" sz="2400">
                              <a:latin typeface="Cambria Math" panose="02040503050406030204" pitchFamily="18" charset="0"/>
                            </a:rPr>
                            <m:t>z</m:t>
                          </m:r>
                          <m:r>
                            <a:rPr lang="en-US" sz="240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</m:sSub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b="1" i="0" smtClean="0">
                          <a:latin typeface="Cambria Math" panose="02040503050406030204" pitchFamily="18" charset="0"/>
                        </a:rPr>
                        <m:t>𝐄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X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begChr m:val=""/>
                              <m:endChr m:val="|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d>
                                <m:d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  <a:sym typeface="Symbol" panose="05050102010706020507" pitchFamily="18" charset="2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2400" b="0" i="1" smtClean="0">
                                          <a:latin typeface="Cambria Math" panose="02040503050406030204" pitchFamily="18" charset="0"/>
                                          <a:sym typeface="Symbol" panose="05050102010706020507" pitchFamily="18" charset="2"/>
                                        </a:rPr>
                                        <m:t>2</m:t>
                                      </m:r>
                                      <m:r>
                                        <a:rPr lang="en-US" sz="2400" b="0" i="1" smtClean="0">
                                          <a:latin typeface="Cambria Math" panose="02040503050406030204" pitchFamily="18" charset="0"/>
                                          <a:sym typeface="Symbol" panose="05050102010706020507" pitchFamily="18" charset="2"/>
                                        </a:rPr>
                                        <m:t>𝑝</m:t>
                                      </m:r>
                                      <m:r>
                                        <a:rPr lang="en-US" sz="2400" b="0" i="1" smtClean="0">
                                          <a:latin typeface="Cambria Math" panose="02040503050406030204" pitchFamily="18" charset="0"/>
                                          <a:sym typeface="Symbol" panose="05050102010706020507" pitchFamily="18" charset="2"/>
                                        </a:rPr>
                                        <m:t>(1−</m:t>
                                      </m:r>
                                      <m:r>
                                        <a:rPr lang="en-US" sz="2400" b="0" i="1" smtClean="0">
                                          <a:latin typeface="Cambria Math" panose="02040503050406030204" pitchFamily="18" charset="0"/>
                                          <a:sym typeface="Symbol" panose="05050102010706020507" pitchFamily="18" charset="2"/>
                                        </a:rPr>
                                        <m:t>𝑝</m:t>
                                      </m:r>
                                      <m:r>
                                        <a:rPr lang="en-US" sz="2400" b="0" i="1" smtClean="0">
                                          <a:latin typeface="Cambria Math" panose="02040503050406030204" pitchFamily="18" charset="0"/>
                                          <a:sym typeface="Symbol" panose="05050102010706020507" pitchFamily="18" charset="2"/>
                                        </a:rPr>
                                        <m:t>)</m:t>
                                      </m:r>
                                    </m:num>
                                    <m:den>
                                      <m:sSup>
                                        <m:sSupPr>
                                          <m:ctrlPr>
                                            <a:rPr lang="en-US" sz="2400" b="0" i="1" smtClean="0">
                                              <a:latin typeface="Cambria Math" panose="02040503050406030204" pitchFamily="18" charset="0"/>
                                              <a:sym typeface="Symbol" panose="05050102010706020507" pitchFamily="18" charset="2"/>
                                            </a:rPr>
                                          </m:ctrlPr>
                                        </m:sSupPr>
                                        <m:e>
                                          <m:d>
                                            <m:dPr>
                                              <m:ctrlPr>
                                                <a:rPr lang="en-US" sz="2400" b="0" i="1" smtClean="0">
                                                  <a:latin typeface="Cambria Math" panose="02040503050406030204" pitchFamily="18" charset="0"/>
                                                  <a:sym typeface="Symbol" panose="05050102010706020507" pitchFamily="18" charset="2"/>
                                                </a:rPr>
                                              </m:ctrlPr>
                                            </m:dPr>
                                            <m:e>
                                              <m:r>
                                                <a:rPr lang="en-US" sz="2400" i="1">
                                                  <a:latin typeface="Cambria Math" panose="02040503050406030204" pitchFamily="18" charset="0"/>
                                                  <a:sym typeface="Symbol" panose="05050102010706020507" pitchFamily="18" charset="2"/>
                                                </a:rPr>
                                                <m:t>1−</m:t>
                                              </m:r>
                                              <m:r>
                                                <a:rPr lang="en-US" sz="2400" i="1">
                                                  <a:latin typeface="Cambria Math" panose="02040503050406030204" pitchFamily="18" charset="0"/>
                                                  <a:sym typeface="Symbol" panose="05050102010706020507" pitchFamily="18" charset="2"/>
                                                </a:rPr>
                                                <m:t>𝑧</m:t>
                                              </m:r>
                                              <m:d>
                                                <m:dPr>
                                                  <m:ctrlPr>
                                                    <a:rPr lang="en-US" sz="2400" i="1">
                                                      <a:latin typeface="Cambria Math" panose="02040503050406030204" pitchFamily="18" charset="0"/>
                                                      <a:sym typeface="Symbol" panose="05050102010706020507" pitchFamily="18" charset="2"/>
                                                    </a:rPr>
                                                  </m:ctrlPr>
                                                </m:dPr>
                                                <m:e>
                                                  <m:r>
                                                    <a:rPr lang="en-US" sz="2400" i="1">
                                                      <a:latin typeface="Cambria Math" panose="02040503050406030204" pitchFamily="18" charset="0"/>
                                                      <a:sym typeface="Symbol" panose="05050102010706020507" pitchFamily="18" charset="2"/>
                                                    </a:rPr>
                                                    <m:t>1−</m:t>
                                                  </m:r>
                                                  <m:r>
                                                    <a:rPr lang="en-US" sz="2400" i="1">
                                                      <a:latin typeface="Cambria Math" panose="02040503050406030204" pitchFamily="18" charset="0"/>
                                                      <a:sym typeface="Symbol" panose="05050102010706020507" pitchFamily="18" charset="2"/>
                                                    </a:rPr>
                                                    <m:t>𝑝</m:t>
                                                  </m:r>
                                                </m:e>
                                              </m:d>
                                            </m:e>
                                          </m:d>
                                        </m:e>
                                        <m:sup>
                                          <m:r>
                                            <a:rPr lang="en-US" sz="2400" b="0" i="1" smtClean="0">
                                              <a:latin typeface="Cambria Math" panose="02040503050406030204" pitchFamily="18" charset="0"/>
                                              <a:sym typeface="Symbol" panose="05050102010706020507" pitchFamily="18" charset="2"/>
                                            </a:rPr>
                                            <m:t>3</m:t>
                                          </m:r>
                                        </m:sup>
                                      </m:sSup>
                                    </m:den>
                                  </m:f>
                                </m:e>
                              </m:d>
                            </m:e>
                          </m:d>
                        </m:e>
                        <m:sub>
                          <m:r>
                            <m:rPr>
                              <m:sty m:val="p"/>
                            </m:rPr>
                            <a:rPr lang="en-US" sz="2400">
                              <a:latin typeface="Cambria Math" panose="02040503050406030204" pitchFamily="18" charset="0"/>
                            </a:rPr>
                            <m:t>z</m:t>
                          </m:r>
                          <m:r>
                            <a:rPr lang="en-US" sz="240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2−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num>
                        <m:den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ACCBC487-06E6-C849-C905-1F9C27FB104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9091" y="4763824"/>
                <a:ext cx="9451449" cy="150124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83234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/>
      <p:bldP spid="10" grpId="0"/>
      <p:bldP spid="13" grpId="0"/>
      <p:bldP spid="16" grpId="0"/>
      <p:bldP spid="1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14205" y="6538912"/>
            <a:ext cx="4114800" cy="365125"/>
          </a:xfrm>
        </p:spPr>
        <p:txBody>
          <a:bodyPr/>
          <a:lstStyle/>
          <a:p>
            <a:r>
              <a:rPr lang="en-US"/>
              <a:t>"Introduction to Probability for Computing", Harchol-Balter '24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13</a:t>
            </a:fld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E41AB8-2F62-472A-B54D-6FB9F084F04F}"/>
              </a:ext>
            </a:extLst>
          </p:cNvPr>
          <p:cNvSpPr/>
          <p:nvPr/>
        </p:nvSpPr>
        <p:spPr>
          <a:xfrm>
            <a:off x="0" y="0"/>
            <a:ext cx="12192000" cy="7956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807522"/>
          </a:xfrm>
        </p:spPr>
        <p:txBody>
          <a:bodyPr>
            <a:normAutofit/>
          </a:bodyPr>
          <a:lstStyle/>
          <a:p>
            <a:r>
              <a:rPr lang="en-US" sz="4800" dirty="0"/>
              <a:t> Onion to distribution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5B450D06-0109-BD4F-9EB7-C12DB2F0F90A}"/>
                  </a:ext>
                </a:extLst>
              </p:cNvPr>
              <p:cNvSpPr txBox="1"/>
              <p:nvPr/>
            </p:nvSpPr>
            <p:spPr>
              <a:xfrm>
                <a:off x="664989" y="1181754"/>
                <a:ext cx="8476919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z="2400" b="0" i="0" dirty="0" smtClean="0"/>
                        <m:t> 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The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 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z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−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transform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 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of</m:t>
                      </m:r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i="1" dirty="0">
                          <a:latin typeface="Cambria Math" panose="02040503050406030204" pitchFamily="18" charset="0"/>
                        </a:rPr>
                        <m:t>𝑋</m:t>
                      </m:r>
                      <m:r>
                        <m:rPr>
                          <m:nor/>
                        </m:rPr>
                        <a:rPr lang="en-US" sz="2400" b="0" i="0" dirty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is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 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an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 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onion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 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that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 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contains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 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all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 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moments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 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of</m:t>
                      </m:r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i="1" dirty="0">
                          <a:latin typeface="Cambria Math" panose="02040503050406030204" pitchFamily="18" charset="0"/>
                        </a:rPr>
                        <m:t>𝑋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. 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5B450D06-0109-BD4F-9EB7-C12DB2F0F90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4989" y="1181754"/>
                <a:ext cx="8476919" cy="46166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1" name="Picture 10">
            <a:extLst>
              <a:ext uri="{FF2B5EF4-FFF2-40B4-BE49-F238E27FC236}">
                <a16:creationId xmlns:a16="http://schemas.microsoft.com/office/drawing/2014/main" id="{DEF74E4A-C552-B898-AC78-9F0BB28F0F5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1728" y="1778639"/>
            <a:ext cx="3380323" cy="2736506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BBBDC143-95BF-E635-7767-42A3BF5E5AAF}"/>
                  </a:ext>
                </a:extLst>
              </p:cNvPr>
              <p:cNvSpPr txBox="1"/>
              <p:nvPr/>
            </p:nvSpPr>
            <p:spPr>
              <a:xfrm>
                <a:off x="8221500" y="4826157"/>
                <a:ext cx="2486158" cy="119180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z="2400" b="0" i="0" dirty="0" smtClean="0">
                          <a:solidFill>
                            <a:schemeClr val="bg1"/>
                          </a:solidFill>
                        </a:rPr>
                        <m:t>Where</m:t>
                      </m:r>
                      <m:r>
                        <m:rPr>
                          <m:nor/>
                        </m:rPr>
                        <a:rPr lang="en-US" sz="2400" b="0" i="0" dirty="0" smtClean="0">
                          <a:solidFill>
                            <a:schemeClr val="bg1"/>
                          </a:solidFill>
                        </a:rPr>
                        <m:t> </m:t>
                      </m:r>
                      <m:r>
                        <m:rPr>
                          <m:nor/>
                        </m:rPr>
                        <a:rPr lang="en-US" sz="2400" b="0" i="0" dirty="0" smtClean="0">
                          <a:solidFill>
                            <a:schemeClr val="bg1"/>
                          </a:solidFill>
                        </a:rPr>
                        <m:t>did</m:t>
                      </m:r>
                      <m:r>
                        <m:rPr>
                          <m:nor/>
                        </m:rPr>
                        <a:rPr lang="en-US" sz="2400" b="0" i="0" dirty="0" smtClean="0">
                          <a:solidFill>
                            <a:schemeClr val="bg1"/>
                          </a:solidFill>
                        </a:rPr>
                        <m:t> </m:t>
                      </m:r>
                      <m:r>
                        <m:rPr>
                          <m:nor/>
                        </m:rPr>
                        <a:rPr lang="en-US" sz="2400" b="0" i="0" dirty="0" smtClean="0">
                          <a:solidFill>
                            <a:schemeClr val="bg1"/>
                          </a:solidFill>
                        </a:rPr>
                        <m:t>we</m:t>
                      </m:r>
                      <m:r>
                        <m:rPr>
                          <m:nor/>
                        </m:rPr>
                        <a:rPr lang="en-US" sz="2400" b="0" i="0" dirty="0" smtClean="0">
                          <a:solidFill>
                            <a:schemeClr val="bg1"/>
                          </a:solidFill>
                        </a:rPr>
                        <m:t> </m:t>
                      </m:r>
                      <m:r>
                        <m:rPr>
                          <m:nor/>
                        </m:rPr>
                        <a:rPr lang="en-US" sz="2400" b="0" i="0" dirty="0" smtClean="0">
                          <a:solidFill>
                            <a:schemeClr val="bg1"/>
                          </a:solidFill>
                        </a:rPr>
                        <m:t>use</m:t>
                      </m:r>
                      <m:r>
                        <m:rPr>
                          <m:nor/>
                        </m:rPr>
                        <a:rPr lang="en-US" sz="2400" b="0" i="0" dirty="0" smtClean="0">
                          <a:solidFill>
                            <a:schemeClr val="bg1"/>
                          </a:solidFill>
                        </a:rPr>
                        <m:t> </m:t>
                      </m:r>
                      <m:r>
                        <m:rPr>
                          <m:nor/>
                        </m:rPr>
                        <a:rPr lang="en-US" sz="2400" b="0" i="0" dirty="0" smtClean="0">
                          <a:solidFill>
                            <a:schemeClr val="bg1"/>
                          </a:solidFill>
                        </a:rPr>
                        <m:t>the</m:t>
                      </m:r>
                      <m:r>
                        <m:rPr>
                          <m:nor/>
                        </m:rPr>
                        <a:rPr lang="en-US" sz="2400" b="0" i="0" dirty="0" smtClean="0">
                          <a:solidFill>
                            <a:schemeClr val="bg1"/>
                          </a:solidFill>
                        </a:rPr>
                        <m:t> </m:t>
                      </m:r>
                      <m:r>
                        <m:rPr>
                          <m:nor/>
                        </m:rPr>
                        <a:rPr lang="en-US" sz="2400" b="0" i="0" dirty="0" smtClean="0">
                          <a:solidFill>
                            <a:schemeClr val="bg1"/>
                          </a:solidFill>
                        </a:rPr>
                        <m:t>fact</m:t>
                      </m:r>
                      <m:r>
                        <m:rPr>
                          <m:nor/>
                        </m:rPr>
                        <a:rPr lang="en-US" sz="2400" b="0" i="0" dirty="0" smtClean="0">
                          <a:solidFill>
                            <a:schemeClr val="bg1"/>
                          </a:solidFill>
                        </a:rPr>
                        <m:t> </m:t>
                      </m:r>
                      <m:r>
                        <m:rPr>
                          <m:nor/>
                        </m:rPr>
                        <a:rPr lang="en-US" sz="2400" b="0" i="0" dirty="0" smtClean="0">
                          <a:solidFill>
                            <a:schemeClr val="bg1"/>
                          </a:solidFill>
                        </a:rPr>
                        <m:t>that</m:t>
                      </m:r>
                    </m:oMath>
                  </m:oMathPara>
                </a14:m>
                <a:endParaRPr lang="en-US" sz="2400" b="0" i="0" dirty="0">
                  <a:solidFill>
                    <a:schemeClr val="bg1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US" sz="2400" b="0" i="1" dirty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dirty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</m:d>
                      <m:r>
                        <a:rPr lang="en-US" sz="2400" b="0" i="1" dirty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≤1 ?</m:t>
                      </m:r>
                    </m:oMath>
                  </m:oMathPara>
                </a14:m>
                <a:endParaRPr lang="en-US" sz="24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BBBDC143-95BF-E635-7767-42A3BF5E5AA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21500" y="4826157"/>
                <a:ext cx="2486158" cy="1191801"/>
              </a:xfrm>
              <a:prstGeom prst="rect">
                <a:avLst/>
              </a:prstGeom>
              <a:blipFill>
                <a:blip r:embed="rId4"/>
                <a:stretch>
                  <a:fillRect l="-7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4F702A9F-95A6-8307-1A98-7A892923B873}"/>
                  </a:ext>
                </a:extLst>
              </p:cNvPr>
              <p:cNvSpPr txBox="1"/>
              <p:nvPr/>
            </p:nvSpPr>
            <p:spPr>
              <a:xfrm>
                <a:off x="664989" y="4659028"/>
                <a:ext cx="8476919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z="2400" b="0" i="0" dirty="0" smtClean="0"/>
                        <m:t> </m:t>
                      </m:r>
                      <m:r>
                        <m:rPr>
                          <m:nor/>
                        </m:rPr>
                        <a:rPr lang="en-US" sz="2400" b="0" i="0" dirty="0" smtClean="0">
                          <a:solidFill>
                            <a:srgbClr val="0070C0"/>
                          </a:solidFill>
                        </a:rPr>
                        <m:t>But</m:t>
                      </m:r>
                      <m:r>
                        <m:rPr>
                          <m:nor/>
                        </m:rPr>
                        <a:rPr lang="en-US" sz="2400" b="0" i="0" dirty="0" smtClean="0">
                          <a:solidFill>
                            <a:srgbClr val="0070C0"/>
                          </a:solidFill>
                        </a:rPr>
                        <m:t> </m:t>
                      </m:r>
                      <m:r>
                        <m:rPr>
                          <m:nor/>
                        </m:rPr>
                        <a:rPr lang="en-US" sz="2400" b="0" i="0" dirty="0" smtClean="0">
                          <a:solidFill>
                            <a:srgbClr val="0070C0"/>
                          </a:solidFill>
                        </a:rPr>
                        <m:t>does</m:t>
                      </m:r>
                      <m:r>
                        <m:rPr>
                          <m:nor/>
                        </m:rPr>
                        <a:rPr lang="en-US" sz="2400" b="0" i="0" dirty="0" smtClean="0">
                          <a:solidFill>
                            <a:srgbClr val="0070C0"/>
                          </a:solidFill>
                        </a:rPr>
                        <m:t> </m:t>
                      </m:r>
                      <m:r>
                        <m:rPr>
                          <m:nor/>
                        </m:rPr>
                        <a:rPr lang="en-US" sz="2400" b="0" i="0" dirty="0" smtClean="0">
                          <a:solidFill>
                            <a:srgbClr val="0070C0"/>
                          </a:solidFill>
                        </a:rPr>
                        <m:t>it</m:t>
                      </m:r>
                      <m:r>
                        <m:rPr>
                          <m:nor/>
                        </m:rPr>
                        <a:rPr lang="en-US" sz="2400" b="0" i="0" dirty="0" smtClean="0">
                          <a:solidFill>
                            <a:srgbClr val="0070C0"/>
                          </a:solidFill>
                        </a:rPr>
                        <m:t> </m:t>
                      </m:r>
                      <m:r>
                        <m:rPr>
                          <m:nor/>
                        </m:rPr>
                        <a:rPr lang="en-US" sz="2400" b="0" i="0" dirty="0" smtClean="0">
                          <a:solidFill>
                            <a:srgbClr val="0070C0"/>
                          </a:solidFill>
                        </a:rPr>
                        <m:t>also</m:t>
                      </m:r>
                      <m:r>
                        <m:rPr>
                          <m:nor/>
                        </m:rPr>
                        <a:rPr lang="en-US" sz="2400" b="0" i="0" dirty="0" smtClean="0">
                          <a:solidFill>
                            <a:srgbClr val="0070C0"/>
                          </a:solidFill>
                        </a:rPr>
                        <m:t> </m:t>
                      </m:r>
                      <m:r>
                        <m:rPr>
                          <m:nor/>
                        </m:rPr>
                        <a:rPr lang="en-US" sz="2400" b="0" i="0" dirty="0" smtClean="0">
                          <a:solidFill>
                            <a:srgbClr val="0070C0"/>
                          </a:solidFill>
                        </a:rPr>
                        <m:t>contain</m:t>
                      </m:r>
                      <m:r>
                        <m:rPr>
                          <m:nor/>
                        </m:rPr>
                        <a:rPr lang="en-US" sz="2400" b="0" i="0" dirty="0" smtClean="0">
                          <a:solidFill>
                            <a:srgbClr val="0070C0"/>
                          </a:solidFill>
                        </a:rPr>
                        <m:t> </m:t>
                      </m:r>
                      <m:r>
                        <m:rPr>
                          <m:nor/>
                        </m:rPr>
                        <a:rPr lang="en-US" sz="2400" b="0" i="0" dirty="0" smtClean="0">
                          <a:solidFill>
                            <a:srgbClr val="0070C0"/>
                          </a:solidFill>
                        </a:rPr>
                        <m:t>the</m:t>
                      </m:r>
                      <m:r>
                        <m:rPr>
                          <m:nor/>
                        </m:rPr>
                        <a:rPr lang="en-US" sz="2400" b="0" i="0" dirty="0" smtClean="0">
                          <a:solidFill>
                            <a:srgbClr val="0070C0"/>
                          </a:solidFill>
                        </a:rPr>
                        <m:t> </m:t>
                      </m:r>
                      <m:r>
                        <m:rPr>
                          <m:nor/>
                        </m:rPr>
                        <a:rPr lang="en-US" sz="2400" b="0" i="0" dirty="0" smtClean="0">
                          <a:solidFill>
                            <a:srgbClr val="0070C0"/>
                          </a:solidFill>
                        </a:rPr>
                        <m:t>distribution</m:t>
                      </m:r>
                      <m:r>
                        <m:rPr>
                          <m:nor/>
                        </m:rPr>
                        <a:rPr lang="en-US" sz="2400" b="0" i="0" dirty="0" smtClean="0">
                          <a:solidFill>
                            <a:srgbClr val="0070C0"/>
                          </a:solidFill>
                        </a:rPr>
                        <m:t> </m:t>
                      </m:r>
                      <m:r>
                        <m:rPr>
                          <m:nor/>
                        </m:rPr>
                        <a:rPr lang="en-US" sz="2400" b="0" i="0" dirty="0" smtClean="0">
                          <a:solidFill>
                            <a:srgbClr val="0070C0"/>
                          </a:solidFill>
                        </a:rPr>
                        <m:t>of</m:t>
                      </m:r>
                      <m:r>
                        <a:rPr lang="en-US" sz="2400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i="1" dirty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𝑋</m:t>
                      </m:r>
                      <m:r>
                        <a:rPr lang="en-US" sz="2400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?</m:t>
                      </m:r>
                      <m:r>
                        <m:rPr>
                          <m:nor/>
                        </m:rPr>
                        <a:rPr lang="en-US" sz="2400" b="0" i="0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4F702A9F-95A6-8307-1A98-7A892923B87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4989" y="4659028"/>
                <a:ext cx="8476919" cy="46166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AFB343FC-D2B6-A4E2-82E6-DA99FBBAAB0F}"/>
                  </a:ext>
                </a:extLst>
              </p:cNvPr>
              <p:cNvSpPr txBox="1"/>
              <p:nvPr/>
            </p:nvSpPr>
            <p:spPr>
              <a:xfrm>
                <a:off x="664988" y="5716443"/>
                <a:ext cx="10615550" cy="82246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z="2400" b="0" i="0" dirty="0" smtClean="0"/>
                        <m:t>The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 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answer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 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is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 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YES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!   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The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 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distribution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 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of</m:t>
                      </m:r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𝑋</m:t>
                      </m:r>
                      <m:r>
                        <m:rPr>
                          <m:nor/>
                        </m:rPr>
                        <a:rPr lang="en-US" sz="2400" b="0" i="0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can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 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be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 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extracted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 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from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 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its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 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z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−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transform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. 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See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 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Exercise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 6.14 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in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 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your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 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book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.    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AFB343FC-D2B6-A4E2-82E6-DA99FBBAAB0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4988" y="5716443"/>
                <a:ext cx="10615550" cy="822469"/>
              </a:xfrm>
              <a:prstGeom prst="rect">
                <a:avLst/>
              </a:prstGeom>
              <a:blipFill>
                <a:blip r:embed="rId6"/>
                <a:stretch>
                  <a:fillRect l="-172" b="-29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30665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">
            <a:extLst>
              <a:ext uri="{FF2B5EF4-FFF2-40B4-BE49-F238E27FC236}">
                <a16:creationId xmlns:a16="http://schemas.microsoft.com/office/drawing/2014/main" id="{2ABBF098-8D7B-4506-B29A-4E1C1AB12661}"/>
              </a:ext>
            </a:extLst>
          </p:cNvPr>
          <p:cNvSpPr txBox="1">
            <a:spLocks/>
          </p:cNvSpPr>
          <p:nvPr/>
        </p:nvSpPr>
        <p:spPr>
          <a:xfrm>
            <a:off x="825241" y="4220460"/>
            <a:ext cx="10998349" cy="235200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4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14205" y="6538912"/>
            <a:ext cx="4114800" cy="365125"/>
          </a:xfrm>
        </p:spPr>
        <p:txBody>
          <a:bodyPr/>
          <a:lstStyle/>
          <a:p>
            <a:r>
              <a:rPr lang="en-US"/>
              <a:t>"Introduction to Probability for Computing", Harchol-Balter '24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14</a:t>
            </a:fld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E41AB8-2F62-472A-B54D-6FB9F084F04F}"/>
              </a:ext>
            </a:extLst>
          </p:cNvPr>
          <p:cNvSpPr/>
          <p:nvPr/>
        </p:nvSpPr>
        <p:spPr>
          <a:xfrm>
            <a:off x="0" y="0"/>
            <a:ext cx="12192000" cy="7956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807522"/>
          </a:xfrm>
        </p:spPr>
        <p:txBody>
          <a:bodyPr>
            <a:normAutofit/>
          </a:bodyPr>
          <a:lstStyle/>
          <a:p>
            <a:r>
              <a:rPr lang="en-US" sz="4800" dirty="0"/>
              <a:t>Linearity of Transforms</a:t>
            </a:r>
          </a:p>
        </p:txBody>
      </p:sp>
      <p:sp>
        <p:nvSpPr>
          <p:cNvPr id="17" name="Title 2">
            <a:extLst>
              <a:ext uri="{FF2B5EF4-FFF2-40B4-BE49-F238E27FC236}">
                <a16:creationId xmlns:a16="http://schemas.microsoft.com/office/drawing/2014/main" id="{7AC7B22B-F569-431A-A3D2-C7A204026959}"/>
              </a:ext>
            </a:extLst>
          </p:cNvPr>
          <p:cNvSpPr txBox="1">
            <a:spLocks/>
          </p:cNvSpPr>
          <p:nvPr/>
        </p:nvSpPr>
        <p:spPr>
          <a:xfrm>
            <a:off x="825241" y="1189434"/>
            <a:ext cx="10998349" cy="274019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4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9CC19635-D093-4AE2-AE45-7E79455B8EF6}"/>
                  </a:ext>
                </a:extLst>
              </p:cNvPr>
              <p:cNvSpPr txBox="1"/>
              <p:nvPr/>
            </p:nvSpPr>
            <p:spPr>
              <a:xfrm>
                <a:off x="1057201" y="1168341"/>
                <a:ext cx="8890895" cy="8309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/>
                  <a:t>Theorem 6.9: (Linearity) 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400" b="0" i="0" dirty="0" smtClean="0"/>
                      <m:t>Let</m:t>
                    </m:r>
                    <m:r>
                      <m:rPr>
                        <m:nor/>
                      </m:rPr>
                      <a:rPr lang="en-US" sz="2400" b="0" i="0" dirty="0" smtClean="0"/>
                      <m:t> </m:t>
                    </m:r>
                  </m:oMath>
                </a14:m>
                <a:r>
                  <a:rPr lang="en-US" sz="2400" b="1" dirty="0"/>
                  <a:t> </a:t>
                </a:r>
                <a14:m>
                  <m:oMath xmlns:m="http://schemas.openxmlformats.org/officeDocument/2006/math">
                    <m:r>
                      <a:rPr lang="en-US" sz="240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𝑋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 </m:t>
                    </m:r>
                    <m:r>
                      <m:rPr>
                        <m:nor/>
                      </m:rPr>
                      <a:rPr lang="en-US" sz="2400" b="0" i="0" dirty="0" smtClean="0"/>
                      <m:t>and</m:t>
                    </m:r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𝑌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 </m:t>
                    </m:r>
                    <m:r>
                      <m:rPr>
                        <m:nor/>
                      </m:rPr>
                      <a:rPr lang="en-US" sz="2400" b="0" i="0" dirty="0" smtClean="0"/>
                      <m:t>be</m:t>
                    </m:r>
                    <m:r>
                      <m:rPr>
                        <m:nor/>
                      </m:rPr>
                      <a:rPr lang="en-US" sz="2400" b="0" i="0" dirty="0" smtClean="0"/>
                      <m:t> </m:t>
                    </m:r>
                    <m:r>
                      <m:rPr>
                        <m:nor/>
                      </m:rPr>
                      <a:rPr lang="en-US" sz="2400" b="1" i="0" dirty="0" smtClean="0"/>
                      <m:t>independent</m:t>
                    </m:r>
                    <m:r>
                      <m:rPr>
                        <m:nor/>
                      </m:rPr>
                      <a:rPr lang="en-US" sz="2400" b="0" i="0" dirty="0" smtClean="0"/>
                      <m:t> </m:t>
                    </m:r>
                    <m:r>
                      <m:rPr>
                        <m:nor/>
                      </m:rPr>
                      <a:rPr lang="en-US" sz="2400" b="0" i="0" dirty="0" smtClean="0"/>
                      <m:t>discrete</m:t>
                    </m:r>
                    <m:r>
                      <m:rPr>
                        <m:nor/>
                      </m:rPr>
                      <a:rPr lang="en-US" sz="2400" b="0" i="0" dirty="0" smtClean="0"/>
                      <m:t> </m:t>
                    </m:r>
                    <m:r>
                      <m:rPr>
                        <m:nor/>
                      </m:rPr>
                      <a:rPr lang="en-US" sz="2400" b="0" i="0" dirty="0" smtClean="0"/>
                      <m:t>r</m:t>
                    </m:r>
                    <m:r>
                      <m:rPr>
                        <m:nor/>
                      </m:rPr>
                      <a:rPr lang="en-US" sz="2400" b="0" i="0" dirty="0" smtClean="0"/>
                      <m:t>.</m:t>
                    </m:r>
                    <m:r>
                      <m:rPr>
                        <m:nor/>
                      </m:rPr>
                      <a:rPr lang="en-US" sz="2400" b="0" i="0" dirty="0" smtClean="0"/>
                      <m:t>v</m:t>
                    </m:r>
                    <m:r>
                      <m:rPr>
                        <m:nor/>
                      </m:rPr>
                      <a:rPr lang="en-US" sz="2400" b="0" i="0" dirty="0" smtClean="0"/>
                      <m:t>.</m:t>
                    </m:r>
                    <m:r>
                      <m:rPr>
                        <m:nor/>
                      </m:rPr>
                      <a:rPr lang="en-US" sz="2400" b="0" i="0" dirty="0" smtClean="0"/>
                      <m:t>s</m:t>
                    </m:r>
                    <m:r>
                      <m:rPr>
                        <m:nor/>
                      </m:rPr>
                      <a:rPr lang="en-US" sz="2400" b="0" i="0" dirty="0" smtClean="0"/>
                      <m:t>.  </m:t>
                    </m:r>
                  </m:oMath>
                </a14:m>
                <a:endParaRPr lang="en-US" sz="2400" b="0" i="0" dirty="0"/>
              </a:p>
              <a:p>
                <a:r>
                  <a:rPr lang="en-US" sz="2400" b="0" dirty="0"/>
                  <a:t>Let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400" b="0" i="0" dirty="0" smtClean="0"/>
                      <m:t> </m:t>
                    </m:r>
                  </m:oMath>
                </a14:m>
                <a:endParaRPr lang="en-US" sz="2400" b="0" i="0" dirty="0"/>
              </a:p>
            </p:txBody>
          </p:sp>
        </mc:Choice>
        <mc:Fallback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9CC19635-D093-4AE2-AE45-7E79455B8EF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7201" y="1168341"/>
                <a:ext cx="8890895" cy="830997"/>
              </a:xfrm>
              <a:prstGeom prst="rect">
                <a:avLst/>
              </a:prstGeom>
              <a:blipFill>
                <a:blip r:embed="rId2"/>
                <a:stretch>
                  <a:fillRect l="-1028" t="-5882" b="-161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C591211C-E465-1C70-34D7-A9C5D912013C}"/>
                  </a:ext>
                </a:extLst>
              </p:cNvPr>
              <p:cNvSpPr txBox="1"/>
              <p:nvPr/>
            </p:nvSpPr>
            <p:spPr>
              <a:xfrm>
                <a:off x="4101917" y="1929372"/>
                <a:ext cx="2406651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𝑊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𝑋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𝑌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C591211C-E465-1C70-34D7-A9C5D912013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01917" y="1929372"/>
                <a:ext cx="2406651" cy="369332"/>
              </a:xfrm>
              <a:prstGeom prst="rect">
                <a:avLst/>
              </a:prstGeom>
              <a:blipFill>
                <a:blip r:embed="rId3"/>
                <a:stretch>
                  <a:fillRect b="-65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10835A59-763C-34E4-A449-940352D83FB8}"/>
                  </a:ext>
                </a:extLst>
              </p:cNvPr>
              <p:cNvSpPr txBox="1"/>
              <p:nvPr/>
            </p:nvSpPr>
            <p:spPr>
              <a:xfrm>
                <a:off x="2313600" y="4309399"/>
                <a:ext cx="3556687" cy="37971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𝑊</m:t>
                          </m:r>
                        </m:e>
                      </m:acc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𝑬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𝑊</m:t>
                              </m:r>
                            </m:sup>
                          </m:sSup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𝑬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[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𝑌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10835A59-763C-34E4-A449-940352D83FB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13600" y="4309399"/>
                <a:ext cx="3556687" cy="379719"/>
              </a:xfrm>
              <a:prstGeom prst="rect">
                <a:avLst/>
              </a:prstGeom>
              <a:blipFill>
                <a:blip r:embed="rId4"/>
                <a:stretch>
                  <a:fillRect l="-515" t="-19355" r="-1544" b="-338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DE0CE5A-5393-4562-0ACC-CF7776501D48}"/>
                  </a:ext>
                </a:extLst>
              </p:cNvPr>
              <p:cNvSpPr txBox="1"/>
              <p:nvPr/>
            </p:nvSpPr>
            <p:spPr>
              <a:xfrm>
                <a:off x="1050373" y="2599967"/>
                <a:ext cx="3989460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z="2400" b="0" i="0" dirty="0" smtClean="0"/>
                        <m:t>Then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 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the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 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z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−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transform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 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of</m:t>
                      </m:r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𝑊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is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: </m:t>
                      </m:r>
                    </m:oMath>
                  </m:oMathPara>
                </a14:m>
                <a:endParaRPr lang="en-US" sz="2400" b="0" i="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DE0CE5A-5393-4562-0ACC-CF7776501D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0373" y="2599967"/>
                <a:ext cx="3989460" cy="46166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687B9644-5B08-0C85-7A1F-EF24F46762E2}"/>
                  </a:ext>
                </a:extLst>
              </p:cNvPr>
              <p:cNvSpPr txBox="1"/>
              <p:nvPr/>
            </p:nvSpPr>
            <p:spPr>
              <a:xfrm>
                <a:off x="3182791" y="3271741"/>
                <a:ext cx="4546602" cy="37920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𝑊</m:t>
                          </m:r>
                        </m:e>
                      </m:acc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̂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</m:acc>
                      <m:d>
                        <m:d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⋅</m:t>
                      </m:r>
                      <m:acc>
                        <m:accPr>
                          <m:chr m:val="̂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𝑌</m:t>
                          </m:r>
                        </m:e>
                      </m:acc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687B9644-5B08-0C85-7A1F-EF24F46762E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82791" y="3271741"/>
                <a:ext cx="4546602" cy="379206"/>
              </a:xfrm>
              <a:prstGeom prst="rect">
                <a:avLst/>
              </a:prstGeom>
              <a:blipFill>
                <a:blip r:embed="rId6"/>
                <a:stretch>
                  <a:fillRect t="-19355" b="-64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738AC2F6-DA50-FD45-584B-984E9A58068A}"/>
                  </a:ext>
                </a:extLst>
              </p:cNvPr>
              <p:cNvSpPr txBox="1"/>
              <p:nvPr/>
            </p:nvSpPr>
            <p:spPr>
              <a:xfrm>
                <a:off x="3182791" y="5463184"/>
                <a:ext cx="4546602" cy="37971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𝑬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sup>
                          </m:sSup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⋅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𝑬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738AC2F6-DA50-FD45-584B-984E9A58068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82791" y="5463184"/>
                <a:ext cx="4546602" cy="379719"/>
              </a:xfrm>
              <a:prstGeom prst="rect">
                <a:avLst/>
              </a:prstGeom>
              <a:blipFill>
                <a:blip r:embed="rId7"/>
                <a:stretch>
                  <a:fillRect b="-48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A2E8D322-6573-1F9A-85A9-3E9ED3A91D9B}"/>
                  </a:ext>
                </a:extLst>
              </p:cNvPr>
              <p:cNvSpPr txBox="1"/>
              <p:nvPr/>
            </p:nvSpPr>
            <p:spPr>
              <a:xfrm>
                <a:off x="2948700" y="4898050"/>
                <a:ext cx="4546602" cy="37971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𝑬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[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⋅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𝑌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A2E8D322-6573-1F9A-85A9-3E9ED3A91D9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48700" y="4898050"/>
                <a:ext cx="4546602" cy="379719"/>
              </a:xfrm>
              <a:prstGeom prst="rect">
                <a:avLst/>
              </a:prstGeom>
              <a:blipFill>
                <a:blip r:embed="rId8"/>
                <a:stretch>
                  <a:fillRect b="-301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2993E0BA-F946-1310-6D0C-10312FA384EB}"/>
                  </a:ext>
                </a:extLst>
              </p:cNvPr>
              <p:cNvSpPr txBox="1"/>
              <p:nvPr/>
            </p:nvSpPr>
            <p:spPr>
              <a:xfrm>
                <a:off x="4357209" y="6028318"/>
                <a:ext cx="1967207" cy="37920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̂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</m:acc>
                      <m:d>
                        <m:d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⋅</m:t>
                      </m:r>
                      <m:acc>
                        <m:accPr>
                          <m:chr m:val="̂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𝑌</m:t>
                          </m:r>
                        </m:e>
                      </m:acc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2993E0BA-F946-1310-6D0C-10312FA384E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7209" y="6028318"/>
                <a:ext cx="1967207" cy="379206"/>
              </a:xfrm>
              <a:prstGeom prst="rect">
                <a:avLst/>
              </a:prstGeom>
              <a:blipFill>
                <a:blip r:embed="rId9"/>
                <a:stretch>
                  <a:fillRect t="-19355" b="-64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TextBox 24">
            <a:extLst>
              <a:ext uri="{FF2B5EF4-FFF2-40B4-BE49-F238E27FC236}">
                <a16:creationId xmlns:a16="http://schemas.microsoft.com/office/drawing/2014/main" id="{D0D1D8F8-6889-380F-A916-2ABEF13679FC}"/>
              </a:ext>
            </a:extLst>
          </p:cNvPr>
          <p:cNvSpPr txBox="1"/>
          <p:nvPr/>
        </p:nvSpPr>
        <p:spPr>
          <a:xfrm>
            <a:off x="1068165" y="4268427"/>
            <a:ext cx="149383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i="0" dirty="0"/>
              <a:t>Proof:</a:t>
            </a:r>
          </a:p>
        </p:txBody>
      </p:sp>
    </p:spTree>
    <p:extLst>
      <p:ext uri="{BB962C8B-B14F-4D97-AF65-F5344CB8AC3E}">
        <p14:creationId xmlns:p14="http://schemas.microsoft.com/office/powerpoint/2010/main" val="978540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17" grpId="0" animBg="1"/>
      <p:bldP spid="2" grpId="0"/>
      <p:bldP spid="11" grpId="0"/>
      <p:bldP spid="7" grpId="0"/>
      <p:bldP spid="12" grpId="0"/>
      <p:bldP spid="13" grpId="0"/>
      <p:bldP spid="19" grpId="0"/>
      <p:bldP spid="2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111B028-4F53-E15D-AE3C-AB5C02699321}"/>
              </a:ext>
            </a:extLst>
          </p:cNvPr>
          <p:cNvSpPr/>
          <p:nvPr/>
        </p:nvSpPr>
        <p:spPr>
          <a:xfrm>
            <a:off x="1014699" y="3100795"/>
            <a:ext cx="5981562" cy="317671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4F4A356-4C2C-6DA1-3EE5-10C8FA3198A7}"/>
              </a:ext>
            </a:extLst>
          </p:cNvPr>
          <p:cNvSpPr/>
          <p:nvPr/>
        </p:nvSpPr>
        <p:spPr>
          <a:xfrm>
            <a:off x="1014699" y="2033788"/>
            <a:ext cx="5986130" cy="92075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14205" y="6538912"/>
            <a:ext cx="4114800" cy="365125"/>
          </a:xfrm>
        </p:spPr>
        <p:txBody>
          <a:bodyPr/>
          <a:lstStyle/>
          <a:p>
            <a:r>
              <a:rPr lang="en-US"/>
              <a:t>"Introduction to Probability for Computing", Harchol-Balter '24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15</a:t>
            </a:fld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E41AB8-2F62-472A-B54D-6FB9F084F04F}"/>
              </a:ext>
            </a:extLst>
          </p:cNvPr>
          <p:cNvSpPr/>
          <p:nvPr/>
        </p:nvSpPr>
        <p:spPr>
          <a:xfrm>
            <a:off x="0" y="0"/>
            <a:ext cx="12192000" cy="7956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807522"/>
          </a:xfrm>
        </p:spPr>
        <p:txBody>
          <a:bodyPr>
            <a:normAutofit/>
          </a:bodyPr>
          <a:lstStyle/>
          <a:p>
            <a:r>
              <a:rPr lang="en-US" sz="4800" dirty="0"/>
              <a:t>Example: From Bernoulli to Binomial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FA76D046-D08D-1EF9-62C3-4E34D6CE2124}"/>
                  </a:ext>
                </a:extLst>
              </p:cNvPr>
              <p:cNvSpPr txBox="1"/>
              <p:nvPr/>
            </p:nvSpPr>
            <p:spPr>
              <a:xfrm>
                <a:off x="953840" y="1239147"/>
                <a:ext cx="3056299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𝑋</m:t>
                      </m:r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∼</m:t>
                      </m:r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𝐵𝑒𝑟𝑛𝑜𝑢𝑙𝑙𝑖</m:t>
                      </m:r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FA76D046-D08D-1EF9-62C3-4E34D6CE212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3840" y="1239147"/>
                <a:ext cx="3056299" cy="461665"/>
              </a:xfrm>
              <a:prstGeom prst="rect">
                <a:avLst/>
              </a:prstGeom>
              <a:blipFill>
                <a:blip r:embed="rId2"/>
                <a:stretch>
                  <a:fillRect l="-398" b="-171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5B450D06-0109-BD4F-9EB7-C12DB2F0F90A}"/>
                  </a:ext>
                </a:extLst>
              </p:cNvPr>
              <p:cNvSpPr txBox="1"/>
              <p:nvPr/>
            </p:nvSpPr>
            <p:spPr>
              <a:xfrm>
                <a:off x="1043933" y="2058376"/>
                <a:ext cx="6273463" cy="85074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400" b="1" dirty="0"/>
                  <a:t>Q:</a:t>
                </a:r>
                <a:r>
                  <a:rPr lang="en-US" sz="2400" dirty="0"/>
                  <a:t>  (a) What is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4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acc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𝑋</m:t>
                        </m:r>
                      </m:e>
                    </m:acc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𝑧</m:t>
                    </m:r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/>
                  <a:t>?</a:t>
                </a:r>
              </a:p>
              <a:p>
                <a:r>
                  <a:rPr lang="en-US" sz="2400" dirty="0"/>
                  <a:t>      (b) How can we use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4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acc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𝑋</m:t>
                        </m:r>
                      </m:e>
                    </m:acc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𝑧</m:t>
                    </m:r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/>
                  <a:t>  to get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4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acc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𝑌</m:t>
                        </m:r>
                      </m:e>
                    </m:acc>
                    <m:r>
                      <a:rPr lang="en-US" sz="2400" i="1" dirty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i="1" dirty="0">
                        <a:latin typeface="Cambria Math" panose="02040503050406030204" pitchFamily="18" charset="0"/>
                      </a:rPr>
                      <m:t>𝑧</m:t>
                    </m:r>
                    <m:r>
                      <a:rPr lang="en-US" sz="2400" i="1" dirty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/>
                  <a:t>? </a:t>
                </a: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5B450D06-0109-BD4F-9EB7-C12DB2F0F90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3933" y="2058376"/>
                <a:ext cx="6273463" cy="850746"/>
              </a:xfrm>
              <a:prstGeom prst="rect">
                <a:avLst/>
              </a:prstGeom>
              <a:blipFill>
                <a:blip r:embed="rId3"/>
                <a:stretch>
                  <a:fillRect l="-1458" t="-4317" b="-158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D819E664-E64A-DAF1-A2DA-29742B559596}"/>
                  </a:ext>
                </a:extLst>
              </p:cNvPr>
              <p:cNvSpPr txBox="1"/>
              <p:nvPr/>
            </p:nvSpPr>
            <p:spPr>
              <a:xfrm>
                <a:off x="953840" y="4175777"/>
                <a:ext cx="5577490" cy="110055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𝑌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sSub>
                            <m:sSub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e>
                      </m:nary>
                      <m:r>
                        <m:rPr>
                          <m:nor/>
                        </m:rPr>
                        <a:rPr lang="en-US" sz="2400" b="0" i="0" smtClean="0">
                          <a:latin typeface="Cambria Math" panose="02040503050406030204" pitchFamily="18" charset="0"/>
                        </a:rPr>
                        <m:t>   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where</m:t>
                      </m:r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m:rPr>
                          <m:nor/>
                        </m:rPr>
                        <a:rPr lang="en-US" sz="2400" b="0" i="0" smtClean="0">
                          <a:latin typeface="Cambria Math" panose="02040503050406030204" pitchFamily="18" charset="0"/>
                        </a:rPr>
                        <m:t>′</m:t>
                      </m:r>
                      <m:r>
                        <m:rPr>
                          <m:nor/>
                        </m:rPr>
                        <a:rPr lang="en-US" sz="2400" b="0" i="0" smtClean="0">
                          <a:latin typeface="Cambria Math" panose="02040503050406030204" pitchFamily="18" charset="0"/>
                        </a:rPr>
                        <m:t>s</m:t>
                      </m:r>
                      <m:r>
                        <m:rPr>
                          <m:nor/>
                        </m:rPr>
                        <a:rPr lang="en-US" sz="24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i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.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i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.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d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.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∼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𝑋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D819E664-E64A-DAF1-A2DA-29742B5595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3840" y="4175777"/>
                <a:ext cx="5577490" cy="110055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ACCBC487-06E6-C849-C905-1F9C27FB1045}"/>
                  </a:ext>
                </a:extLst>
              </p:cNvPr>
              <p:cNvSpPr txBox="1"/>
              <p:nvPr/>
            </p:nvSpPr>
            <p:spPr>
              <a:xfrm>
                <a:off x="1220042" y="5526784"/>
                <a:ext cx="4700442" cy="68794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</m:acc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𝑧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r>
                      <a:rPr lang="en-US" sz="2400" i="1" dirty="0">
                        <a:latin typeface="Cambria Math" panose="02040503050406030204" pitchFamily="18" charset="0"/>
                      </a:rPr>
                      <m:t>= </m:t>
                    </m:r>
                    <m:sSup>
                      <m:sSupPr>
                        <m:ctrlPr>
                          <a:rPr lang="en-US" sz="2400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2400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acc>
                              <m:accPr>
                                <m:chr m:val="̂"/>
                                <m:ctrlPr>
                                  <a:rPr lang="en-US" sz="2400" b="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400" b="0" i="1" dirty="0" smtClean="0">
                                    <a:latin typeface="Cambria Math" panose="02040503050406030204" pitchFamily="18" charset="0"/>
                                  </a:rPr>
                                  <m:t>𝑋</m:t>
                                </m:r>
                              </m:e>
                            </m:acc>
                            <m:d>
                              <m:dPr>
                                <m:ctrlP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𝑧</m:t>
                                </m:r>
                              </m:e>
                            </m:d>
                          </m:e>
                        </m:d>
                      </m:e>
                      <m:sup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= </m:t>
                    </m:r>
                    <m:sSup>
                      <m:sSupPr>
                        <m:ctrlPr>
                          <a:rPr lang="en-US" sz="24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2400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dirty="0" smtClean="0">
                                <a:latin typeface="Cambria Math" panose="02040503050406030204" pitchFamily="18" charset="0"/>
                              </a:rPr>
                              <m:t>1−</m:t>
                            </m:r>
                            <m:r>
                              <a:rPr lang="en-US" sz="2400" b="0" i="1" dirty="0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  <m:r>
                              <a:rPr lang="en-US" sz="2400" b="0" i="1" dirty="0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sz="2400" b="0" i="1" dirty="0" smtClean="0">
                                <a:latin typeface="Cambria Math" panose="02040503050406030204" pitchFamily="18" charset="0"/>
                              </a:rPr>
                              <m:t>𝑝𝑧</m:t>
                            </m:r>
                          </m:e>
                        </m:d>
                      </m:e>
                      <m:sup>
                        <m:r>
                          <a:rPr lang="en-US" sz="2400" i="1" dirty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ACCBC487-06E6-C849-C905-1F9C27FB104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0042" y="5526784"/>
                <a:ext cx="4700442" cy="68794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85C2E329-A59A-B989-4D4F-CC3BC7780331}"/>
                  </a:ext>
                </a:extLst>
              </p:cNvPr>
              <p:cNvSpPr txBox="1"/>
              <p:nvPr/>
            </p:nvSpPr>
            <p:spPr>
              <a:xfrm>
                <a:off x="4180665" y="1203799"/>
                <a:ext cx="3056299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𝑌</m:t>
                      </m:r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∼</m:t>
                      </m:r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𝐵𝑖𝑛𝑜𝑚𝑖𝑎𝑙</m:t>
                      </m:r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85C2E329-A59A-B989-4D4F-CC3BC778033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80665" y="1203799"/>
                <a:ext cx="3056299" cy="461665"/>
              </a:xfrm>
              <a:prstGeom prst="rect">
                <a:avLst/>
              </a:prstGeom>
              <a:blipFill>
                <a:blip r:embed="rId7"/>
                <a:stretch>
                  <a:fillRect l="-599" b="-171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9532F841-9A5E-9001-8A40-693FF6957C23}"/>
                  </a:ext>
                </a:extLst>
              </p:cNvPr>
              <p:cNvSpPr txBox="1"/>
              <p:nvPr/>
            </p:nvSpPr>
            <p:spPr>
              <a:xfrm>
                <a:off x="862145" y="3550015"/>
                <a:ext cx="4436046" cy="47153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𝑋</m:t>
                          </m:r>
                        </m:e>
                      </m:acc>
                      <m:d>
                        <m:dPr>
                          <m:ctrlPr>
                            <a:rPr lang="en-US" sz="2400" b="0" i="1" dirty="0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</m:d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sz="2400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</a:rPr>
                            <m:t>1−</m:t>
                          </m:r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</m:d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⋅</m:t>
                      </m:r>
                      <m:sSup>
                        <m:sSupPr>
                          <m:ctrlPr>
                            <a:rPr lang="en-US" sz="2400" b="0" i="1" dirty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p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p>
                      </m:sSup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⋅</m:t>
                      </m:r>
                      <m:sSup>
                        <m:sSupPr>
                          <m:ctrlPr>
                            <a:rPr lang="en-US" sz="2400" b="0" i="1" dirty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p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p>
                      </m:sSup>
                    </m:oMath>
                  </m:oMathPara>
                </a14:m>
                <a:endParaRPr lang="en-US" sz="1800" dirty="0">
                  <a:sym typeface="Symbol" panose="05050102010706020507" pitchFamily="18" charset="2"/>
                </a:endParaRP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9532F841-9A5E-9001-8A40-693FF6957C2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2145" y="3550015"/>
                <a:ext cx="4436046" cy="471539"/>
              </a:xfrm>
              <a:prstGeom prst="rect">
                <a:avLst/>
              </a:prstGeom>
              <a:blipFill>
                <a:blip r:embed="rId8"/>
                <a:stretch>
                  <a:fillRect t="-5128" b="-102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335D326E-50EC-C6DF-076F-1065F304AF4B}"/>
                  </a:ext>
                </a:extLst>
              </p:cNvPr>
              <p:cNvSpPr txBox="1"/>
              <p:nvPr/>
            </p:nvSpPr>
            <p:spPr>
              <a:xfrm>
                <a:off x="4871117" y="3557990"/>
                <a:ext cx="1934503" cy="47153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=1−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𝑝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+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𝑝𝑧</m:t>
                      </m:r>
                    </m:oMath>
                  </m:oMathPara>
                </a14:m>
                <a:endParaRPr lang="en-US" sz="1800" dirty="0">
                  <a:sym typeface="Symbol" panose="05050102010706020507" pitchFamily="18" charset="2"/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335D326E-50EC-C6DF-076F-1065F304AF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1117" y="3557990"/>
                <a:ext cx="1934503" cy="471539"/>
              </a:xfrm>
              <a:prstGeom prst="rect">
                <a:avLst/>
              </a:prstGeom>
              <a:blipFill>
                <a:blip r:embed="rId9"/>
                <a:stretch>
                  <a:fillRect b="-77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>
            <a:extLst>
              <a:ext uri="{FF2B5EF4-FFF2-40B4-BE49-F238E27FC236}">
                <a16:creationId xmlns:a16="http://schemas.microsoft.com/office/drawing/2014/main" id="{673ACE1C-42CC-26BD-E42D-B1072AEB979F}"/>
              </a:ext>
            </a:extLst>
          </p:cNvPr>
          <p:cNvSpPr txBox="1"/>
          <p:nvPr/>
        </p:nvSpPr>
        <p:spPr>
          <a:xfrm>
            <a:off x="997191" y="3080375"/>
            <a:ext cx="78945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/>
              <a:t>A: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32889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7" grpId="0" animBg="1"/>
      <p:bldP spid="6" grpId="0"/>
      <p:bldP spid="10" grpId="0"/>
      <p:bldP spid="16" grpId="0"/>
      <p:bldP spid="17" grpId="0"/>
      <p:bldP spid="2" grpId="0"/>
      <p:bldP spid="13" grpId="0"/>
      <p:bldP spid="8" grpId="0"/>
      <p:bldP spid="1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7C688FF8-727B-9AA4-0FE9-753D1878D55B}"/>
              </a:ext>
            </a:extLst>
          </p:cNvPr>
          <p:cNvGrpSpPr/>
          <p:nvPr/>
        </p:nvGrpSpPr>
        <p:grpSpPr>
          <a:xfrm>
            <a:off x="896924" y="2975767"/>
            <a:ext cx="6427271" cy="3430330"/>
            <a:chOff x="664568" y="3138210"/>
            <a:chExt cx="11129411" cy="2474552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Title 2">
              <a:extLst>
                <a:ext uri="{FF2B5EF4-FFF2-40B4-BE49-F238E27FC236}">
                  <a16:creationId xmlns:a16="http://schemas.microsoft.com/office/drawing/2014/main" id="{B3B00F8D-D3BF-9EB8-17F2-38E6B9952B3A}"/>
                </a:ext>
              </a:extLst>
            </p:cNvPr>
            <p:cNvSpPr txBox="1">
              <a:spLocks/>
            </p:cNvSpPr>
            <p:nvPr/>
          </p:nvSpPr>
          <p:spPr>
            <a:xfrm>
              <a:off x="664568" y="3138210"/>
              <a:ext cx="11129411" cy="2474552"/>
            </a:xfrm>
            <a:prstGeom prst="rect">
              <a:avLst/>
            </a:prstGeom>
            <a:grpFill/>
          </p:spPr>
          <p:txBody>
            <a:bodyPr vert="horz" lIns="91440" tIns="45720" rIns="91440" bIns="45720" rtlCol="0" anchor="b">
              <a:normAutofit/>
            </a:bodyPr>
            <a:lstStyle>
              <a:lvl1pPr algn="ctr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60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endParaRPr lang="en-US" sz="4400" dirty="0"/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36D5F824-ACF6-09C5-8029-771968554678}"/>
                </a:ext>
              </a:extLst>
            </p:cNvPr>
            <p:cNvSpPr txBox="1"/>
            <p:nvPr/>
          </p:nvSpPr>
          <p:spPr>
            <a:xfrm>
              <a:off x="899290" y="3143980"/>
              <a:ext cx="186932" cy="416909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endParaRPr lang="en-US" sz="2400" b="0" i="0" dirty="0"/>
            </a:p>
          </p:txBody>
        </p:sp>
      </p:grp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14205" y="6538912"/>
            <a:ext cx="4114800" cy="365125"/>
          </a:xfrm>
        </p:spPr>
        <p:txBody>
          <a:bodyPr/>
          <a:lstStyle/>
          <a:p>
            <a:r>
              <a:rPr lang="en-US"/>
              <a:t>"Introduction to Probability for Computing", Harchol-Balter '24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16</a:t>
            </a:fld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E41AB8-2F62-472A-B54D-6FB9F084F04F}"/>
              </a:ext>
            </a:extLst>
          </p:cNvPr>
          <p:cNvSpPr/>
          <p:nvPr/>
        </p:nvSpPr>
        <p:spPr>
          <a:xfrm>
            <a:off x="0" y="0"/>
            <a:ext cx="12192000" cy="7956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807522"/>
          </a:xfrm>
        </p:spPr>
        <p:txBody>
          <a:bodyPr>
            <a:normAutofit/>
          </a:bodyPr>
          <a:lstStyle/>
          <a:p>
            <a:r>
              <a:rPr lang="en-US" sz="4800" dirty="0"/>
              <a:t>Example: Sum of Binomials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FA76D046-D08D-1EF9-62C3-4E34D6CE2124}"/>
                  </a:ext>
                </a:extLst>
              </p:cNvPr>
              <p:cNvSpPr txBox="1"/>
              <p:nvPr/>
            </p:nvSpPr>
            <p:spPr>
              <a:xfrm>
                <a:off x="953840" y="1239147"/>
                <a:ext cx="3056299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𝑋</m:t>
                      </m:r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∼</m:t>
                      </m:r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𝐵𝑖𝑛𝑜𝑚𝑖𝑎𝑙</m:t>
                      </m:r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FA76D046-D08D-1EF9-62C3-4E34D6CE212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3840" y="1239147"/>
                <a:ext cx="3056299" cy="461665"/>
              </a:xfrm>
              <a:prstGeom prst="rect">
                <a:avLst/>
              </a:prstGeom>
              <a:blipFill>
                <a:blip r:embed="rId2"/>
                <a:stretch>
                  <a:fillRect l="-398" b="-171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3" name="Group 12">
            <a:extLst>
              <a:ext uri="{FF2B5EF4-FFF2-40B4-BE49-F238E27FC236}">
                <a16:creationId xmlns:a16="http://schemas.microsoft.com/office/drawing/2014/main" id="{C816E698-CA5E-0536-7B01-F465F5C3A438}"/>
              </a:ext>
            </a:extLst>
          </p:cNvPr>
          <p:cNvGrpSpPr/>
          <p:nvPr/>
        </p:nvGrpSpPr>
        <p:grpSpPr>
          <a:xfrm>
            <a:off x="953840" y="2034861"/>
            <a:ext cx="6273736" cy="570966"/>
            <a:chOff x="953840" y="2034861"/>
            <a:chExt cx="6273736" cy="570966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44F4A356-4C2C-6DA1-3EE5-10C8FA3198A7}"/>
                </a:ext>
              </a:extLst>
            </p:cNvPr>
            <p:cNvSpPr/>
            <p:nvPr/>
          </p:nvSpPr>
          <p:spPr>
            <a:xfrm>
              <a:off x="953840" y="2034861"/>
              <a:ext cx="5951257" cy="570966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5B450D06-0109-BD4F-9EB7-C12DB2F0F90A}"/>
                    </a:ext>
                  </a:extLst>
                </p:cNvPr>
                <p:cNvSpPr txBox="1"/>
                <p:nvPr/>
              </p:nvSpPr>
              <p:spPr>
                <a:xfrm>
                  <a:off x="993544" y="2098944"/>
                  <a:ext cx="6234032" cy="461665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r>
                    <a:rPr lang="en-US" sz="2400" b="1" dirty="0"/>
                    <a:t>Q:</a:t>
                  </a:r>
                  <a:r>
                    <a:rPr lang="en-US" sz="2400" dirty="0"/>
                    <a:t>  What is the distribution of  </a:t>
                  </a:r>
                  <a14:m>
                    <m:oMath xmlns:m="http://schemas.openxmlformats.org/officeDocument/2006/math"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𝑍</m:t>
                      </m:r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𝑋</m:t>
                      </m:r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𝑌</m:t>
                      </m:r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 ?</m:t>
                      </m:r>
                    </m:oMath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5B450D06-0109-BD4F-9EB7-C12DB2F0F90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93544" y="2098944"/>
                  <a:ext cx="6234032" cy="461665"/>
                </a:xfrm>
                <a:prstGeom prst="rect">
                  <a:avLst/>
                </a:prstGeom>
                <a:blipFill>
                  <a:blip r:embed="rId3"/>
                  <a:stretch>
                    <a:fillRect l="-1564" t="-10526" b="-2894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D819E664-E64A-DAF1-A2DA-29742B559596}"/>
                  </a:ext>
                </a:extLst>
              </p:cNvPr>
              <p:cNvSpPr txBox="1"/>
              <p:nvPr/>
            </p:nvSpPr>
            <p:spPr>
              <a:xfrm>
                <a:off x="1898129" y="4138858"/>
                <a:ext cx="5577490" cy="55207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𝑧𝑝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d>
                                <m:d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1−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𝑝</m:t>
                                  </m:r>
                                </m:e>
                              </m:d>
                            </m:e>
                          </m:d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⋅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𝑧𝑝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d>
                                <m:d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1−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𝑝</m:t>
                                  </m:r>
                                </m:e>
                              </m:d>
                            </m:e>
                          </m:d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D819E664-E64A-DAF1-A2DA-29742B5595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98129" y="4138858"/>
                <a:ext cx="5577490" cy="55207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ACCBC487-06E6-C849-C905-1F9C27FB1045}"/>
                  </a:ext>
                </a:extLst>
              </p:cNvPr>
              <p:cNvSpPr txBox="1"/>
              <p:nvPr/>
            </p:nvSpPr>
            <p:spPr>
              <a:xfrm>
                <a:off x="1619183" y="5838072"/>
                <a:ext cx="4700442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latin typeface="Cambria Math" panose="02040503050406030204" pitchFamily="18" charset="0"/>
                        </a:rPr>
                        <m:t>⇒</m:t>
                      </m:r>
                      <m:r>
                        <a:rPr lang="en-US" sz="2400" i="1" smtClean="0">
                          <a:latin typeface="Cambria Math" panose="02040503050406030204" pitchFamily="18" charset="0"/>
                        </a:rPr>
                        <m:t>𝑍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∼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𝐵𝑖𝑛𝑜𝑚𝑖𝑎𝑙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ACCBC487-06E6-C849-C905-1F9C27FB104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19183" y="5838072"/>
                <a:ext cx="4700442" cy="461665"/>
              </a:xfrm>
              <a:prstGeom prst="rect">
                <a:avLst/>
              </a:prstGeom>
              <a:blipFill>
                <a:blip r:embed="rId5"/>
                <a:stretch>
                  <a:fillRect b="-18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85C2E329-A59A-B989-4D4F-CC3BC7780331}"/>
                  </a:ext>
                </a:extLst>
              </p:cNvPr>
              <p:cNvSpPr txBox="1"/>
              <p:nvPr/>
            </p:nvSpPr>
            <p:spPr>
              <a:xfrm>
                <a:off x="4192166" y="1253487"/>
                <a:ext cx="3056299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𝑌</m:t>
                      </m:r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∼</m:t>
                      </m:r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𝐵𝑖𝑛𝑜𝑚𝑖𝑎𝑙</m:t>
                      </m:r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85C2E329-A59A-B989-4D4F-CC3BC778033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2166" y="1253487"/>
                <a:ext cx="3056299" cy="461665"/>
              </a:xfrm>
              <a:prstGeom prst="rect">
                <a:avLst/>
              </a:prstGeom>
              <a:blipFill>
                <a:blip r:embed="rId6"/>
                <a:stretch>
                  <a:fillRect l="-599" b="-18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0FB0B09E-5546-3AAD-E4BF-503E7BF4647C}"/>
                  </a:ext>
                </a:extLst>
              </p:cNvPr>
              <p:cNvSpPr txBox="1"/>
              <p:nvPr/>
            </p:nvSpPr>
            <p:spPr>
              <a:xfrm>
                <a:off x="7675213" y="1253486"/>
                <a:ext cx="1126881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𝑋</m:t>
                      </m:r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⊥</m:t>
                      </m:r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𝑌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0FB0B09E-5546-3AAD-E4BF-503E7BF4647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75213" y="1253486"/>
                <a:ext cx="1126881" cy="461665"/>
              </a:xfrm>
              <a:prstGeom prst="rect">
                <a:avLst/>
              </a:prstGeom>
              <a:blipFill>
                <a:blip r:embed="rId7"/>
                <a:stretch>
                  <a:fillRect l="-10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68D5B15F-DDA6-DFF2-7631-1CD1D4A64F76}"/>
                  </a:ext>
                </a:extLst>
              </p:cNvPr>
              <p:cNvSpPr txBox="1"/>
              <p:nvPr/>
            </p:nvSpPr>
            <p:spPr>
              <a:xfrm>
                <a:off x="1179364" y="3468700"/>
                <a:ext cx="3286813" cy="37920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𝑍</m:t>
                          </m:r>
                        </m:e>
                      </m:acc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̂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</m:acc>
                      <m:d>
                        <m:d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⋅</m:t>
                      </m:r>
                      <m:acc>
                        <m:accPr>
                          <m:chr m:val="̂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𝑌</m:t>
                          </m:r>
                        </m:e>
                      </m:acc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68D5B15F-DDA6-DFF2-7631-1CD1D4A64F7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9364" y="3468700"/>
                <a:ext cx="3286813" cy="379206"/>
              </a:xfrm>
              <a:prstGeom prst="rect">
                <a:avLst/>
              </a:prstGeom>
              <a:blipFill>
                <a:blip r:embed="rId8"/>
                <a:stretch>
                  <a:fillRect t="-24194" b="-80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F88FF6A6-31A0-1049-B7EB-F96EB56B9905}"/>
                  </a:ext>
                </a:extLst>
              </p:cNvPr>
              <p:cNvSpPr txBox="1"/>
              <p:nvPr/>
            </p:nvSpPr>
            <p:spPr>
              <a:xfrm>
                <a:off x="1898129" y="4951139"/>
                <a:ext cx="3577645" cy="57041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𝑧𝑝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d>
                                <m:d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1−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𝑝</m:t>
                                  </m:r>
                                </m:e>
                              </m:d>
                            </m:e>
                          </m:d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F88FF6A6-31A0-1049-B7EB-F96EB56B990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98129" y="4951139"/>
                <a:ext cx="3577645" cy="570413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A4D16EC7-78E1-5775-BCA5-45857EFD1F87}"/>
              </a:ext>
            </a:extLst>
          </p:cNvPr>
          <p:cNvSpPr txBox="1"/>
          <p:nvPr/>
        </p:nvSpPr>
        <p:spPr>
          <a:xfrm>
            <a:off x="993544" y="2975767"/>
            <a:ext cx="112688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/>
              <a:t>A: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38975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6" grpId="0"/>
      <p:bldP spid="17" grpId="0"/>
      <p:bldP spid="2" grpId="0"/>
      <p:bldP spid="11" grpId="0"/>
      <p:bldP spid="19" grpId="0"/>
      <p:bldP spid="20" grpId="0"/>
      <p:bldP spid="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">
            <a:extLst>
              <a:ext uri="{FF2B5EF4-FFF2-40B4-BE49-F238E27FC236}">
                <a16:creationId xmlns:a16="http://schemas.microsoft.com/office/drawing/2014/main" id="{2ABBF098-8D7B-4506-B29A-4E1C1AB12661}"/>
              </a:ext>
            </a:extLst>
          </p:cNvPr>
          <p:cNvSpPr txBox="1">
            <a:spLocks/>
          </p:cNvSpPr>
          <p:nvPr/>
        </p:nvSpPr>
        <p:spPr>
          <a:xfrm>
            <a:off x="732773" y="3993873"/>
            <a:ext cx="10998349" cy="254544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4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14205" y="6538912"/>
            <a:ext cx="4114800" cy="365125"/>
          </a:xfrm>
        </p:spPr>
        <p:txBody>
          <a:bodyPr/>
          <a:lstStyle/>
          <a:p>
            <a:r>
              <a:rPr lang="en-US"/>
              <a:t>"Introduction to Probability for Computing", Harchol-Balter '24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17</a:t>
            </a:fld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E41AB8-2F62-472A-B54D-6FB9F084F04F}"/>
              </a:ext>
            </a:extLst>
          </p:cNvPr>
          <p:cNvSpPr/>
          <p:nvPr/>
        </p:nvSpPr>
        <p:spPr>
          <a:xfrm>
            <a:off x="0" y="0"/>
            <a:ext cx="12192000" cy="7956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807522"/>
          </a:xfrm>
        </p:spPr>
        <p:txBody>
          <a:bodyPr>
            <a:normAutofit/>
          </a:bodyPr>
          <a:lstStyle/>
          <a:p>
            <a:r>
              <a:rPr lang="en-US" sz="4800" dirty="0"/>
              <a:t>Conditioning with Transforms</a:t>
            </a:r>
          </a:p>
        </p:txBody>
      </p:sp>
      <p:sp>
        <p:nvSpPr>
          <p:cNvPr id="17" name="Title 2">
            <a:extLst>
              <a:ext uri="{FF2B5EF4-FFF2-40B4-BE49-F238E27FC236}">
                <a16:creationId xmlns:a16="http://schemas.microsoft.com/office/drawing/2014/main" id="{7AC7B22B-F569-431A-A3D2-C7A204026959}"/>
              </a:ext>
            </a:extLst>
          </p:cNvPr>
          <p:cNvSpPr txBox="1">
            <a:spLocks/>
          </p:cNvSpPr>
          <p:nvPr/>
        </p:nvSpPr>
        <p:spPr>
          <a:xfrm>
            <a:off x="732774" y="1047117"/>
            <a:ext cx="10998349" cy="26919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4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9CC19635-D093-4AE2-AE45-7E79455B8EF6}"/>
                  </a:ext>
                </a:extLst>
              </p:cNvPr>
              <p:cNvSpPr txBox="1"/>
              <p:nvPr/>
            </p:nvSpPr>
            <p:spPr>
              <a:xfrm>
                <a:off x="964732" y="1053394"/>
                <a:ext cx="716664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/>
                  <a:t>Theorem 6.12: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400" b="0" i="0" dirty="0" smtClean="0"/>
                      <m:t>Let</m:t>
                    </m:r>
                    <m:r>
                      <m:rPr>
                        <m:nor/>
                      </m:rPr>
                      <a:rPr lang="en-US" sz="2400" b="0" i="0" dirty="0" smtClean="0"/>
                      <m:t> </m:t>
                    </m:r>
                  </m:oMath>
                </a14:m>
                <a:r>
                  <a:rPr lang="en-US" sz="2400" b="1" dirty="0"/>
                  <a:t> </a:t>
                </a:r>
                <a14:m>
                  <m:oMath xmlns:m="http://schemas.openxmlformats.org/officeDocument/2006/math">
                    <m:r>
                      <a:rPr lang="en-US" sz="240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𝑋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,  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𝐴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, </m:t>
                    </m:r>
                    <m:r>
                      <m:rPr>
                        <m:nor/>
                      </m:rPr>
                      <a:rPr lang="en-US" sz="2400" b="0" i="0" dirty="0" smtClean="0"/>
                      <m:t>and</m:t>
                    </m:r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𝐵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 </m:t>
                    </m:r>
                    <m:r>
                      <m:rPr>
                        <m:nor/>
                      </m:rPr>
                      <a:rPr lang="en-US" sz="2400" b="0" i="0" dirty="0" smtClean="0"/>
                      <m:t>be</m:t>
                    </m:r>
                    <m:r>
                      <m:rPr>
                        <m:nor/>
                      </m:rPr>
                      <a:rPr lang="en-US" sz="2400" b="0" i="0" dirty="0" smtClean="0"/>
                      <m:t> </m:t>
                    </m:r>
                    <m:r>
                      <m:rPr>
                        <m:nor/>
                      </m:rPr>
                      <a:rPr lang="en-US" sz="2400" b="0" i="0" dirty="0" smtClean="0"/>
                      <m:t>discrete</m:t>
                    </m:r>
                    <m:r>
                      <m:rPr>
                        <m:nor/>
                      </m:rPr>
                      <a:rPr lang="en-US" sz="2400" b="0" i="0" dirty="0" smtClean="0"/>
                      <m:t> </m:t>
                    </m:r>
                    <m:r>
                      <m:rPr>
                        <m:nor/>
                      </m:rPr>
                      <a:rPr lang="en-US" sz="2400" b="0" i="0" dirty="0" smtClean="0"/>
                      <m:t>r</m:t>
                    </m:r>
                    <m:r>
                      <m:rPr>
                        <m:nor/>
                      </m:rPr>
                      <a:rPr lang="en-US" sz="2400" b="0" i="0" dirty="0" smtClean="0"/>
                      <m:t>.</m:t>
                    </m:r>
                    <m:r>
                      <m:rPr>
                        <m:nor/>
                      </m:rPr>
                      <a:rPr lang="en-US" sz="2400" b="0" i="0" dirty="0" smtClean="0"/>
                      <m:t>v</m:t>
                    </m:r>
                    <m:r>
                      <m:rPr>
                        <m:nor/>
                      </m:rPr>
                      <a:rPr lang="en-US" sz="2400" b="0" i="0" dirty="0" smtClean="0"/>
                      <m:t>.</m:t>
                    </m:r>
                    <m:r>
                      <m:rPr>
                        <m:nor/>
                      </m:rPr>
                      <a:rPr lang="en-US" sz="2400" b="0" i="0" dirty="0" smtClean="0"/>
                      <m:t>s</m:t>
                    </m:r>
                    <m:r>
                      <m:rPr>
                        <m:nor/>
                      </m:rPr>
                      <a:rPr lang="en-US" sz="2400" b="0" i="0" dirty="0" smtClean="0"/>
                      <m:t>. </m:t>
                    </m:r>
                    <m:r>
                      <m:rPr>
                        <m:nor/>
                      </m:rPr>
                      <a:rPr lang="en-US" sz="2400" b="0" i="0" dirty="0" smtClean="0"/>
                      <m:t>where</m:t>
                    </m:r>
                    <m:r>
                      <m:rPr>
                        <m:nor/>
                      </m:rPr>
                      <a:rPr lang="en-US" sz="2400" b="0" i="0" dirty="0" smtClean="0"/>
                      <m:t> </m:t>
                    </m:r>
                  </m:oMath>
                </a14:m>
                <a:endParaRPr lang="en-US" sz="2400" b="0" i="0" dirty="0"/>
              </a:p>
            </p:txBody>
          </p:sp>
        </mc:Choice>
        <mc:Fallback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9CC19635-D093-4AE2-AE45-7E79455B8EF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4732" y="1053394"/>
                <a:ext cx="7166642" cy="461665"/>
              </a:xfrm>
              <a:prstGeom prst="rect">
                <a:avLst/>
              </a:prstGeom>
              <a:blipFill>
                <a:blip r:embed="rId2"/>
                <a:stretch>
                  <a:fillRect l="-1276" t="-10526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C591211C-E465-1C70-34D7-A9C5D912013C}"/>
                  </a:ext>
                </a:extLst>
              </p:cNvPr>
              <p:cNvSpPr txBox="1"/>
              <p:nvPr/>
            </p:nvSpPr>
            <p:spPr>
              <a:xfrm>
                <a:off x="3823558" y="1733220"/>
                <a:ext cx="3512979" cy="82381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𝑋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</m:e>
                              <m:e>
                                <m:r>
                                  <m:rPr>
                                    <m:nor/>
                                  </m:rPr>
                                  <a:rPr lang="en-US" sz="2400" b="0" i="0" dirty="0" smtClean="0"/>
                                  <m:t>w</m:t>
                                </m:r>
                                <m:r>
                                  <m:rPr>
                                    <m:nor/>
                                  </m:rPr>
                                  <a:rPr lang="en-US" sz="2400" b="0" i="0" dirty="0" smtClean="0"/>
                                  <m:t>.</m:t>
                                </m:r>
                                <m:r>
                                  <m:rPr>
                                    <m:nor/>
                                  </m:rPr>
                                  <a:rPr lang="en-US" sz="2400" b="0" i="0" dirty="0" smtClean="0"/>
                                  <m:t>p</m:t>
                                </m:r>
                                <m:r>
                                  <m:rPr>
                                    <m:nor/>
                                  </m:rPr>
                                  <a:rPr lang="en-US" sz="2400" dirty="0"/>
                                  <m:t>.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e>
                              <m:e>
                                <m:r>
                                  <m:rPr>
                                    <m:nor/>
                                  </m:rPr>
                                  <a:rPr lang="en-US" sz="2400" b="0" i="0" dirty="0" smtClean="0"/>
                                  <m:t>w</m:t>
                                </m:r>
                                <m:r>
                                  <m:rPr>
                                    <m:nor/>
                                  </m:rPr>
                                  <a:rPr lang="en-US" sz="2400" b="0" i="0" dirty="0" smtClean="0"/>
                                  <m:t>.</m:t>
                                </m:r>
                                <m:r>
                                  <m:rPr>
                                    <m:nor/>
                                  </m:rPr>
                                  <a:rPr lang="en-US" sz="2400" b="0" i="0" dirty="0" smtClean="0"/>
                                  <m:t>p</m:t>
                                </m:r>
                                <m:r>
                                  <m:rPr>
                                    <m:nor/>
                                  </m:rPr>
                                  <a:rPr lang="en-US" sz="2400" dirty="0"/>
                                  <m:t>.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1−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C591211C-E465-1C70-34D7-A9C5D912013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23558" y="1733220"/>
                <a:ext cx="3512979" cy="82381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10835A59-763C-34E4-A449-940352D83FB8}"/>
                  </a:ext>
                </a:extLst>
              </p:cNvPr>
              <p:cNvSpPr txBox="1"/>
              <p:nvPr/>
            </p:nvSpPr>
            <p:spPr>
              <a:xfrm>
                <a:off x="2533915" y="4219627"/>
                <a:ext cx="2322010" cy="37971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</m:acc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𝑬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10835A59-763C-34E4-A449-940352D83FB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33915" y="4219627"/>
                <a:ext cx="2322010" cy="379719"/>
              </a:xfrm>
              <a:prstGeom prst="rect">
                <a:avLst/>
              </a:prstGeom>
              <a:blipFill>
                <a:blip r:embed="rId4"/>
                <a:stretch>
                  <a:fillRect t="-17742" b="-80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DE0CE5A-5393-4562-0ACC-CF7776501D48}"/>
                  </a:ext>
                </a:extLst>
              </p:cNvPr>
              <p:cNvSpPr txBox="1"/>
              <p:nvPr/>
            </p:nvSpPr>
            <p:spPr>
              <a:xfrm>
                <a:off x="957905" y="2483955"/>
                <a:ext cx="1032869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z="2400" b="0" i="0" dirty="0" smtClean="0"/>
                        <m:t>Then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, </m:t>
                      </m:r>
                    </m:oMath>
                  </m:oMathPara>
                </a14:m>
                <a:endParaRPr lang="en-US" sz="2400" b="0" i="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DE0CE5A-5393-4562-0ACC-CF7776501D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7905" y="2483955"/>
                <a:ext cx="1032869" cy="461665"/>
              </a:xfrm>
              <a:prstGeom prst="rect">
                <a:avLst/>
              </a:prstGeom>
              <a:blipFill>
                <a:blip r:embed="rId5"/>
                <a:stretch>
                  <a:fillRect b="-92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687B9644-5B08-0C85-7A1F-EF24F46762E2}"/>
                  </a:ext>
                </a:extLst>
              </p:cNvPr>
              <p:cNvSpPr txBox="1"/>
              <p:nvPr/>
            </p:nvSpPr>
            <p:spPr>
              <a:xfrm>
                <a:off x="3090323" y="3155729"/>
                <a:ext cx="4546602" cy="38183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</m:acc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⋅</m:t>
                      </m:r>
                      <m:acc>
                        <m:accPr>
                          <m:chr m:val="̂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acc>
                      <m:d>
                        <m:d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1−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⋅</m:t>
                      </m:r>
                      <m:acc>
                        <m:accPr>
                          <m:chr m:val="̂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</m:acc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687B9644-5B08-0C85-7A1F-EF24F46762E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90323" y="3155729"/>
                <a:ext cx="4546602" cy="381836"/>
              </a:xfrm>
              <a:prstGeom prst="rect">
                <a:avLst/>
              </a:prstGeom>
              <a:blipFill>
                <a:blip r:embed="rId6"/>
                <a:stretch>
                  <a:fillRect t="-25806" b="-258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738AC2F6-DA50-FD45-584B-984E9A58068A}"/>
                  </a:ext>
                </a:extLst>
              </p:cNvPr>
              <p:cNvSpPr txBox="1"/>
              <p:nvPr/>
            </p:nvSpPr>
            <p:spPr>
              <a:xfrm>
                <a:off x="3182791" y="5463184"/>
                <a:ext cx="4546602" cy="37029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𝑬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sup>
                          </m:sSup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⋅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 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𝑬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sup>
                          </m:sSup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⋅(1−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738AC2F6-DA50-FD45-584B-984E9A58068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82791" y="5463184"/>
                <a:ext cx="4546602" cy="370294"/>
              </a:xfrm>
              <a:prstGeom prst="rect">
                <a:avLst/>
              </a:prstGeom>
              <a:blipFill>
                <a:blip r:embed="rId7"/>
                <a:stretch>
                  <a:fillRect t="-1639" b="-344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A2E8D322-6573-1F9A-85A9-3E9ED3A91D9B}"/>
                  </a:ext>
                </a:extLst>
              </p:cNvPr>
              <p:cNvSpPr txBox="1"/>
              <p:nvPr/>
            </p:nvSpPr>
            <p:spPr>
              <a:xfrm>
                <a:off x="3175632" y="4846495"/>
                <a:ext cx="6298667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𝑬</m:t>
                      </m:r>
                      <m:d>
                        <m:dPr>
                          <m:begChr m:val="["/>
                          <m:endChr m:val="|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sup>
                          </m:sSup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𝑋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]⋅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b="1" i="1">
                          <a:latin typeface="Cambria Math" panose="02040503050406030204" pitchFamily="18" charset="0"/>
                        </a:rPr>
                        <m:t>𝑬</m:t>
                      </m:r>
                      <m:d>
                        <m:dPr>
                          <m:begChr m:val="["/>
                          <m:endChr m:val="|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sup>
                          </m:sSup>
                        </m:e>
                      </m:d>
                      <m:r>
                        <a:rPr lang="en-US" sz="2400" i="1">
                          <a:latin typeface="Cambria Math" panose="02040503050406030204" pitchFamily="18" charset="0"/>
                        </a:rPr>
                        <m:t>𝑋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𝐵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]⋅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(1−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A2E8D322-6573-1F9A-85A9-3E9ED3A91D9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75632" y="4846495"/>
                <a:ext cx="6298667" cy="369332"/>
              </a:xfrm>
              <a:prstGeom prst="rect">
                <a:avLst/>
              </a:prstGeom>
              <a:blipFill>
                <a:blip r:embed="rId8"/>
                <a:stretch>
                  <a:fillRect b="-344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2993E0BA-F946-1310-6D0C-10312FA384EB}"/>
                  </a:ext>
                </a:extLst>
              </p:cNvPr>
              <p:cNvSpPr txBox="1"/>
              <p:nvPr/>
            </p:nvSpPr>
            <p:spPr>
              <a:xfrm>
                <a:off x="3271640" y="6058225"/>
                <a:ext cx="3578087" cy="38183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𝑝</m:t>
                      </m:r>
                      <m:acc>
                        <m:accPr>
                          <m:chr m:val="̂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acc>
                      <m:d>
                        <m:d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+(1−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)</m:t>
                      </m:r>
                      <m:acc>
                        <m:accPr>
                          <m:chr m:val="̂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</m:acc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2993E0BA-F946-1310-6D0C-10312FA384E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1640" y="6058225"/>
                <a:ext cx="3578087" cy="381836"/>
              </a:xfrm>
              <a:prstGeom prst="rect">
                <a:avLst/>
              </a:prstGeom>
              <a:blipFill>
                <a:blip r:embed="rId9"/>
                <a:stretch>
                  <a:fillRect t="-25806" b="-338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TextBox 24">
            <a:extLst>
              <a:ext uri="{FF2B5EF4-FFF2-40B4-BE49-F238E27FC236}">
                <a16:creationId xmlns:a16="http://schemas.microsoft.com/office/drawing/2014/main" id="{D0D1D8F8-6889-380F-A916-2ABEF13679FC}"/>
              </a:ext>
            </a:extLst>
          </p:cNvPr>
          <p:cNvSpPr txBox="1"/>
          <p:nvPr/>
        </p:nvSpPr>
        <p:spPr>
          <a:xfrm>
            <a:off x="860749" y="4137681"/>
            <a:ext cx="107073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/>
              <a:t>Proof:</a:t>
            </a:r>
            <a:endParaRPr lang="en-US" sz="2400" b="1" i="0" dirty="0"/>
          </a:p>
        </p:txBody>
      </p:sp>
    </p:spTree>
    <p:extLst>
      <p:ext uri="{BB962C8B-B14F-4D97-AF65-F5344CB8AC3E}">
        <p14:creationId xmlns:p14="http://schemas.microsoft.com/office/powerpoint/2010/main" val="2612999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17" grpId="0" animBg="1"/>
      <p:bldP spid="16" grpId="0"/>
      <p:bldP spid="2" grpId="0"/>
      <p:bldP spid="11" grpId="0"/>
      <p:bldP spid="7" grpId="0"/>
      <p:bldP spid="10" grpId="0"/>
      <p:bldP spid="12" grpId="0"/>
      <p:bldP spid="13" grpId="0"/>
      <p:bldP spid="19" grpId="0"/>
      <p:bldP spid="2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2">
            <a:extLst>
              <a:ext uri="{FF2B5EF4-FFF2-40B4-BE49-F238E27FC236}">
                <a16:creationId xmlns:a16="http://schemas.microsoft.com/office/drawing/2014/main" id="{CDC30440-5A22-7A5E-61D2-708AC1EEA699}"/>
              </a:ext>
            </a:extLst>
          </p:cNvPr>
          <p:cNvSpPr txBox="1">
            <a:spLocks/>
          </p:cNvSpPr>
          <p:nvPr/>
        </p:nvSpPr>
        <p:spPr>
          <a:xfrm>
            <a:off x="202019" y="1059487"/>
            <a:ext cx="11543412" cy="266128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4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14205" y="6538912"/>
            <a:ext cx="4114800" cy="365125"/>
          </a:xfrm>
        </p:spPr>
        <p:txBody>
          <a:bodyPr/>
          <a:lstStyle/>
          <a:p>
            <a:r>
              <a:rPr lang="en-US"/>
              <a:t>"Introduction to Probability for Computing", Harchol-Balter '24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18</a:t>
            </a:fld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E41AB8-2F62-472A-B54D-6FB9F084F04F}"/>
              </a:ext>
            </a:extLst>
          </p:cNvPr>
          <p:cNvSpPr/>
          <p:nvPr/>
        </p:nvSpPr>
        <p:spPr>
          <a:xfrm>
            <a:off x="0" y="0"/>
            <a:ext cx="12192000" cy="7956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807522"/>
          </a:xfrm>
        </p:spPr>
        <p:txBody>
          <a:bodyPr>
            <a:normAutofit/>
          </a:bodyPr>
          <a:lstStyle/>
          <a:p>
            <a:r>
              <a:rPr lang="en-US" sz="4800" dirty="0"/>
              <a:t>Sum of random number of random variables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0065EA94-D270-7007-4EDF-2DED817B4FFA}"/>
                  </a:ext>
                </a:extLst>
              </p:cNvPr>
              <p:cNvSpPr txBox="1"/>
              <p:nvPr/>
            </p:nvSpPr>
            <p:spPr>
              <a:xfrm>
                <a:off x="2016635" y="1625720"/>
                <a:ext cx="5938532" cy="113082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z="2400" dirty="0" smtClean="0">
                          <a:sym typeface="Symbol" panose="05050102010706020507" pitchFamily="18" charset="2"/>
                        </a:rPr>
                        <m:t>Let</m:t>
                      </m:r>
                      <m:r>
                        <a:rPr lang="en-US" sz="2400" b="0" i="1" dirty="0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𝑆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𝑖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=1</m:t>
                          </m:r>
                        </m:sub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𝑁</m:t>
                          </m:r>
                        </m:sup>
                        <m:e>
                          <m:sSub>
                            <m:sSub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𝑖</m:t>
                              </m:r>
                            </m:sub>
                          </m:sSub>
                        </m:e>
                      </m:nary>
                      <m:r>
                        <m:rPr>
                          <m:nor/>
                        </m:rPr>
                        <a:rPr lang="en-US" sz="2400" b="0" i="0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,    </m:t>
                      </m:r>
                      <m:r>
                        <m:rPr>
                          <m:nor/>
                        </m:rPr>
                        <a:rPr lang="en-US" sz="2400" dirty="0">
                          <a:sym typeface="Symbol" panose="05050102010706020507" pitchFamily="18" charset="2"/>
                        </a:rPr>
                        <m:t>where</m:t>
                      </m:r>
                      <m:r>
                        <m:rPr>
                          <m:nor/>
                        </m:rPr>
                        <a:rPr lang="en-US" sz="2400" dirty="0">
                          <a:sym typeface="Symbol" panose="05050102010706020507" pitchFamily="18" charset="2"/>
                        </a:rPr>
                        <m:t>  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𝑁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⊥{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𝑋</m:t>
                          </m:r>
                        </m:e>
                        <m:sub>
                          <m:r>
                            <a:rPr lang="en-US" sz="2400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1</m:t>
                          </m:r>
                        </m:sub>
                      </m:sSub>
                      <m:r>
                        <a:rPr lang="en-US" sz="2400" i="1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, 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𝑋</m:t>
                          </m:r>
                        </m:e>
                        <m:sub>
                          <m:r>
                            <a:rPr lang="en-US" sz="2400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2</m:t>
                          </m:r>
                        </m:sub>
                      </m:sSub>
                      <m:r>
                        <a:rPr lang="en-US" sz="2400" i="1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,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𝑋</m:t>
                          </m:r>
                        </m:e>
                        <m:sub>
                          <m:r>
                            <a:rPr lang="en-US" sz="2400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3</m:t>
                          </m:r>
                        </m:sub>
                      </m:sSub>
                      <m:r>
                        <a:rPr lang="en-US" sz="2400" i="1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, …}</m:t>
                      </m:r>
                    </m:oMath>
                  </m:oMathPara>
                </a14:m>
                <a:endParaRPr lang="en-US" sz="2400" dirty="0">
                  <a:sym typeface="Symbol" panose="05050102010706020507" pitchFamily="18" charset="2"/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0065EA94-D270-7007-4EDF-2DED817B4FF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16635" y="1625720"/>
                <a:ext cx="5938532" cy="113082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>
            <a:extLst>
              <a:ext uri="{FF2B5EF4-FFF2-40B4-BE49-F238E27FC236}">
                <a16:creationId xmlns:a16="http://schemas.microsoft.com/office/drawing/2014/main" id="{36599854-E625-A9A1-065F-6CC6F3F9AF6D}"/>
              </a:ext>
            </a:extLst>
          </p:cNvPr>
          <p:cNvSpPr txBox="1"/>
          <p:nvPr/>
        </p:nvSpPr>
        <p:spPr>
          <a:xfrm>
            <a:off x="202019" y="1031531"/>
            <a:ext cx="229663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sym typeface="Symbol" panose="05050102010706020507" pitchFamily="18" charset="2"/>
              </a:rPr>
              <a:t>Theorem 6.13:</a:t>
            </a:r>
            <a:endParaRPr lang="en-US" sz="24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E88E326E-5C31-0DEA-B6FF-B4E23E69D55E}"/>
                  </a:ext>
                </a:extLst>
              </p:cNvPr>
              <p:cNvSpPr txBox="1"/>
              <p:nvPr/>
            </p:nvSpPr>
            <p:spPr>
              <a:xfrm>
                <a:off x="2130588" y="1244119"/>
                <a:ext cx="5938531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ym typeface="Symbol" panose="05050102010706020507" pitchFamily="18" charset="2"/>
                  </a:rPr>
                  <a:t>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𝑋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1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, </m:t>
                    </m:r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𝑋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2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,</m:t>
                    </m:r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𝑋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3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, …</m:t>
                    </m:r>
                  </m:oMath>
                </a14:m>
                <a:r>
                  <a:rPr lang="en-US" sz="2400" dirty="0">
                    <a:sym typeface="Symbol" panose="05050102010706020507" pitchFamily="18" charset="2"/>
                  </a:rPr>
                  <a:t> be </a:t>
                </a:r>
                <a:r>
                  <a:rPr lang="en-US" sz="2400" dirty="0" err="1">
                    <a:sym typeface="Symbol" panose="05050102010706020507" pitchFamily="18" charset="2"/>
                  </a:rPr>
                  <a:t>i.i.d.</a:t>
                </a:r>
                <a:r>
                  <a:rPr lang="en-US" sz="2400" dirty="0">
                    <a:sym typeface="Symbol" panose="05050102010706020507" pitchFamily="18" charset="2"/>
                  </a:rPr>
                  <a:t> </a:t>
                </a:r>
                <a:r>
                  <a:rPr lang="en-US" sz="2400" dirty="0" err="1">
                    <a:sym typeface="Symbol" panose="05050102010706020507" pitchFamily="18" charset="2"/>
                  </a:rPr>
                  <a:t>r.v.s</a:t>
                </a:r>
                <a:r>
                  <a:rPr lang="en-US" sz="2400" dirty="0">
                    <a:sym typeface="Symbol" panose="05050102010706020507" pitchFamily="18" charset="2"/>
                  </a:rPr>
                  <a:t>, where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en-US" sz="240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𝑋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𝑖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∼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𝑋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.  </m:t>
                    </m:r>
                  </m:oMath>
                </a14:m>
                <a:endParaRPr lang="en-US" sz="2400" dirty="0">
                  <a:sym typeface="Symbol" panose="05050102010706020507" pitchFamily="18" charset="2"/>
                </a:endParaRP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E88E326E-5C31-0DEA-B6FF-B4E23E69D55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0588" y="1244119"/>
                <a:ext cx="5938531" cy="461665"/>
              </a:xfrm>
              <a:prstGeom prst="rect">
                <a:avLst/>
              </a:prstGeom>
              <a:blipFill>
                <a:blip r:embed="rId4"/>
                <a:stretch>
                  <a:fillRect l="-1643" t="-10526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" name="Group 1">
            <a:extLst>
              <a:ext uri="{FF2B5EF4-FFF2-40B4-BE49-F238E27FC236}">
                <a16:creationId xmlns:a16="http://schemas.microsoft.com/office/drawing/2014/main" id="{DA882DE9-7DD5-FAF4-66B7-D81465ADF37A}"/>
              </a:ext>
            </a:extLst>
          </p:cNvPr>
          <p:cNvGrpSpPr/>
          <p:nvPr/>
        </p:nvGrpSpPr>
        <p:grpSpPr>
          <a:xfrm>
            <a:off x="2167628" y="2971641"/>
            <a:ext cx="3203977" cy="510252"/>
            <a:chOff x="1048073" y="4228425"/>
            <a:chExt cx="3203977" cy="510252"/>
          </a:xfrm>
        </p:grpSpPr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9CC19635-D093-4AE2-AE45-7E79455B8EF6}"/>
                </a:ext>
              </a:extLst>
            </p:cNvPr>
            <p:cNvSpPr txBox="1"/>
            <p:nvPr/>
          </p:nvSpPr>
          <p:spPr>
            <a:xfrm>
              <a:off x="1048073" y="4277012"/>
              <a:ext cx="100259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ym typeface="Symbol" panose="05050102010706020507" pitchFamily="18" charset="2"/>
                </a:rPr>
                <a:t>Then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TextBox 20">
                  <a:extLst>
                    <a:ext uri="{FF2B5EF4-FFF2-40B4-BE49-F238E27FC236}">
                      <a16:creationId xmlns:a16="http://schemas.microsoft.com/office/drawing/2014/main" id="{4875E411-F36D-28AB-9A58-B1D5EF108F98}"/>
                    </a:ext>
                  </a:extLst>
                </p:cNvPr>
                <p:cNvSpPr txBox="1"/>
                <p:nvPr/>
              </p:nvSpPr>
              <p:spPr>
                <a:xfrm>
                  <a:off x="1892732" y="4228425"/>
                  <a:ext cx="2359318" cy="509178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14:m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240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𝑆</m:t>
                          </m:r>
                        </m:e>
                      </m:acc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𝑧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=</m:t>
                      </m:r>
                    </m:oMath>
                  </a14:m>
                  <a:r>
                    <a:rPr lang="en-US" sz="2400" dirty="0">
                      <a:sym typeface="Symbol" panose="05050102010706020507" pitchFamily="18" charset="2"/>
                    </a:rPr>
                    <a:t> </a:t>
                  </a:r>
                  <a14:m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2400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𝑁</m:t>
                          </m:r>
                        </m:e>
                      </m:acc>
                      <m:d>
                        <m:dPr>
                          <m:ctrlPr>
                            <a:rPr lang="en-US" sz="2400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acc>
                            <m:accPr>
                              <m:chr m:val="̂"/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acc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𝑋</m:t>
                              </m:r>
                            </m:e>
                          </m:acc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(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𝑧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)</m:t>
                          </m:r>
                        </m:e>
                      </m:d>
                    </m:oMath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21" name="TextBox 20">
                  <a:extLst>
                    <a:ext uri="{FF2B5EF4-FFF2-40B4-BE49-F238E27FC236}">
                      <a16:creationId xmlns:a16="http://schemas.microsoft.com/office/drawing/2014/main" id="{4875E411-F36D-28AB-9A58-B1D5EF108F9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892732" y="4228425"/>
                  <a:ext cx="2359318" cy="509178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23F9E254-D8A2-7AE9-119A-F84C9179A201}"/>
              </a:ext>
            </a:extLst>
          </p:cNvPr>
          <p:cNvSpPr txBox="1"/>
          <p:nvPr/>
        </p:nvSpPr>
        <p:spPr>
          <a:xfrm>
            <a:off x="203376" y="4121764"/>
            <a:ext cx="38544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ym typeface="Symbol" panose="05050102010706020507" pitchFamily="18" charset="2"/>
              </a:rPr>
              <a:t>Proof: </a:t>
            </a:r>
            <a:r>
              <a:rPr lang="en-US" sz="2400" dirty="0">
                <a:sym typeface="Symbol" panose="05050102010706020507" pitchFamily="18" charset="2"/>
              </a:rPr>
              <a:t> See Exercise 6.10.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7B59B9F-5422-E559-93D3-032C15531F78}"/>
              </a:ext>
            </a:extLst>
          </p:cNvPr>
          <p:cNvSpPr txBox="1"/>
          <p:nvPr/>
        </p:nvSpPr>
        <p:spPr>
          <a:xfrm>
            <a:off x="7333642" y="4002412"/>
            <a:ext cx="33597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50000"/>
                  </a:schemeClr>
                </a:solidFill>
                <a:sym typeface="Symbol" panose="05050102010706020507" pitchFamily="18" charset="2"/>
              </a:rPr>
              <a:t>Get new prize every day,</a:t>
            </a:r>
          </a:p>
          <a:p>
            <a:r>
              <a:rPr lang="en-US" sz="2400" dirty="0">
                <a:solidFill>
                  <a:schemeClr val="accent2">
                    <a:lumMod val="50000"/>
                  </a:schemeClr>
                </a:solidFill>
                <a:sym typeface="Symbol" panose="05050102010706020507" pitchFamily="18" charset="2"/>
              </a:rPr>
              <a:t>until wheel says stop.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A19471BA-88CF-9293-8229-20FAF181772F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8810" y="3958903"/>
            <a:ext cx="6420617" cy="2661281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BD09EE91-9838-F190-E055-69575D5B5DE0}"/>
              </a:ext>
            </a:extLst>
          </p:cNvPr>
          <p:cNvSpPr txBox="1"/>
          <p:nvPr/>
        </p:nvSpPr>
        <p:spPr>
          <a:xfrm rot="19429785">
            <a:off x="5638773" y="4472418"/>
            <a:ext cx="24621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sym typeface="Symbol" panose="05050102010706020507" pitchFamily="18" charset="2"/>
              </a:rPr>
              <a:t>o</a:t>
            </a:r>
            <a:endParaRPr lang="en-US" sz="2400" dirty="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BCC15ACC-BC75-B75E-3878-83A65C1B8C9C}"/>
              </a:ext>
            </a:extLst>
          </p:cNvPr>
          <p:cNvGrpSpPr/>
          <p:nvPr/>
        </p:nvGrpSpPr>
        <p:grpSpPr>
          <a:xfrm>
            <a:off x="8230172" y="1709704"/>
            <a:ext cx="3126302" cy="1541356"/>
            <a:chOff x="7688954" y="4605444"/>
            <a:chExt cx="3126302" cy="1541356"/>
          </a:xfrm>
        </p:grpSpPr>
        <p:sp>
          <p:nvSpPr>
            <p:cNvPr id="18" name="Speech Bubble: Oval 17">
              <a:extLst>
                <a:ext uri="{FF2B5EF4-FFF2-40B4-BE49-F238E27FC236}">
                  <a16:creationId xmlns:a16="http://schemas.microsoft.com/office/drawing/2014/main" id="{4BE79EA1-F539-26B4-4BB7-F5F6995479E2}"/>
                </a:ext>
              </a:extLst>
            </p:cNvPr>
            <p:cNvSpPr/>
            <p:nvPr/>
          </p:nvSpPr>
          <p:spPr>
            <a:xfrm>
              <a:off x="7688954" y="4605444"/>
              <a:ext cx="3126302" cy="1541356"/>
            </a:xfrm>
            <a:prstGeom prst="wedgeEllipseCallout">
              <a:avLst>
                <a:gd name="adj1" fmla="val 64741"/>
                <a:gd name="adj2" fmla="val 47079"/>
              </a:avLst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TextBox 18">
                  <a:extLst>
                    <a:ext uri="{FF2B5EF4-FFF2-40B4-BE49-F238E27FC236}">
                      <a16:creationId xmlns:a16="http://schemas.microsoft.com/office/drawing/2014/main" id="{A6B84A89-6DBB-E371-7D74-AC971147EA10}"/>
                    </a:ext>
                  </a:extLst>
                </p:cNvPr>
                <p:cNvSpPr txBox="1"/>
                <p:nvPr/>
              </p:nvSpPr>
              <p:spPr>
                <a:xfrm>
                  <a:off x="8136479" y="4731537"/>
                  <a:ext cx="2486158" cy="1200329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en-US" sz="2400" b="0" i="1" dirty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𝑁</m:t>
                        </m:r>
                        <m:r>
                          <a:rPr lang="en-US" sz="2400" b="0" i="1" dirty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2400" b="0" i="0" dirty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is</m:t>
                        </m:r>
                        <m:r>
                          <a:rPr lang="en-US" sz="2400" b="0" i="0" dirty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2400" b="0" i="0" dirty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the</m:t>
                        </m:r>
                        <m:r>
                          <a:rPr lang="en-US" sz="2400" b="0" i="0" dirty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2400" b="0" i="0" dirty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number</m:t>
                        </m:r>
                        <m:r>
                          <a:rPr lang="en-US" sz="2400" b="0" i="0" dirty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oMath>
                    </m:oMathPara>
                  </a14:m>
                  <a:endParaRPr lang="en-US" sz="2400" b="0" i="0" dirty="0">
                    <a:solidFill>
                      <a:schemeClr val="bg1"/>
                    </a:solidFill>
                    <a:latin typeface="Cambria Math" panose="02040503050406030204" pitchFamily="18" charset="0"/>
                  </a:endParaRPr>
                </a:p>
                <a:p>
                  <a14:m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400" b="0" i="0" dirty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of</m:t>
                      </m:r>
                      <m:r>
                        <a:rPr lang="en-US" sz="2400" b="0" i="0" dirty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a14:m>
                  <a:r>
                    <a:rPr lang="en-US" sz="2400" b="0" dirty="0">
                      <a:solidFill>
                        <a:schemeClr val="bg1"/>
                      </a:solidFill>
                    </a:rPr>
                    <a:t>spins of the wheel.</a:t>
                  </a:r>
                  <a:endParaRPr lang="en-US" sz="2400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19" name="TextBox 18">
                  <a:extLst>
                    <a:ext uri="{FF2B5EF4-FFF2-40B4-BE49-F238E27FC236}">
                      <a16:creationId xmlns:a16="http://schemas.microsoft.com/office/drawing/2014/main" id="{A6B84A89-6DBB-E371-7D74-AC971147EA1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136479" y="4731537"/>
                  <a:ext cx="2486158" cy="1200329"/>
                </a:xfrm>
                <a:prstGeom prst="rect">
                  <a:avLst/>
                </a:prstGeom>
                <a:blipFill>
                  <a:blip r:embed="rId7"/>
                  <a:stretch>
                    <a:fillRect l="-3931" b="-1066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3897985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8" grpId="0"/>
      <p:bldP spid="15" grpId="0"/>
      <p:bldP spid="17" grpId="0"/>
      <p:bldP spid="10" grpId="0"/>
      <p:bldP spid="6" grpId="0"/>
      <p:bldP spid="1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14205" y="6538912"/>
            <a:ext cx="4114800" cy="365125"/>
          </a:xfrm>
        </p:spPr>
        <p:txBody>
          <a:bodyPr/>
          <a:lstStyle/>
          <a:p>
            <a:r>
              <a:rPr lang="en-US"/>
              <a:t>"Introduction to Probability for Computing", Harchol-Balter '24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19</a:t>
            </a:fld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E41AB8-2F62-472A-B54D-6FB9F084F04F}"/>
              </a:ext>
            </a:extLst>
          </p:cNvPr>
          <p:cNvSpPr/>
          <p:nvPr/>
        </p:nvSpPr>
        <p:spPr>
          <a:xfrm>
            <a:off x="0" y="0"/>
            <a:ext cx="12192000" cy="7956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807522"/>
          </a:xfrm>
        </p:spPr>
        <p:txBody>
          <a:bodyPr>
            <a:normAutofit/>
          </a:bodyPr>
          <a:lstStyle/>
          <a:p>
            <a:r>
              <a:rPr lang="en-US" sz="4800" dirty="0"/>
              <a:t>Solving recurrence relations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51F007AA-3390-F6DD-F094-3FEFE652C4FD}"/>
              </a:ext>
            </a:extLst>
          </p:cNvPr>
          <p:cNvGrpSpPr/>
          <p:nvPr/>
        </p:nvGrpSpPr>
        <p:grpSpPr>
          <a:xfrm>
            <a:off x="514848" y="1167401"/>
            <a:ext cx="10998343" cy="1217989"/>
            <a:chOff x="514848" y="1167401"/>
            <a:chExt cx="10998343" cy="1217989"/>
          </a:xfrm>
        </p:grpSpPr>
        <p:sp>
          <p:nvSpPr>
            <p:cNvPr id="6" name="Title 2">
              <a:extLst>
                <a:ext uri="{FF2B5EF4-FFF2-40B4-BE49-F238E27FC236}">
                  <a16:creationId xmlns:a16="http://schemas.microsoft.com/office/drawing/2014/main" id="{1973A1F8-3B11-C261-EE1F-38C6CCC033BF}"/>
                </a:ext>
              </a:extLst>
            </p:cNvPr>
            <p:cNvSpPr txBox="1">
              <a:spLocks/>
            </p:cNvSpPr>
            <p:nvPr/>
          </p:nvSpPr>
          <p:spPr>
            <a:xfrm>
              <a:off x="514848" y="1167401"/>
              <a:ext cx="10998343" cy="1217989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txBody>
            <a:bodyPr vert="horz" lIns="91440" tIns="45720" rIns="91440" bIns="45720" rtlCol="0" anchor="b">
              <a:normAutofit/>
            </a:bodyPr>
            <a:lstStyle>
              <a:lvl1pPr algn="ctr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60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endParaRPr lang="en-US" sz="4400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TextBox 6">
                  <a:extLst>
                    <a:ext uri="{FF2B5EF4-FFF2-40B4-BE49-F238E27FC236}">
                      <a16:creationId xmlns:a16="http://schemas.microsoft.com/office/drawing/2014/main" id="{2EF3441C-325A-8B03-8A99-5F6EA8C8543D}"/>
                    </a:ext>
                  </a:extLst>
                </p:cNvPr>
                <p:cNvSpPr txBox="1"/>
                <p:nvPr/>
              </p:nvSpPr>
              <p:spPr>
                <a:xfrm>
                  <a:off x="568101" y="1249143"/>
                  <a:ext cx="8240974" cy="104214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u="sng" dirty="0"/>
                    <a:t>Defn</a:t>
                  </a:r>
                  <a:r>
                    <a:rPr lang="en-US" sz="2400" dirty="0"/>
                    <a:t>:  A linear homogeneous recurrence relation takes the form:</a:t>
                  </a:r>
                </a:p>
                <a:p>
                  <a:endParaRPr lang="en-US" sz="1200" dirty="0"/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𝑓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𝑖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+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𝑛</m:t>
                            </m:r>
                          </m:sub>
                        </m:sSub>
                        <m:r>
                          <a:rPr lang="en-US" sz="24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=</m:t>
                        </m:r>
                        <m:sSub>
                          <m:sSub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</m:ctrlPr>
                          </m:sSubPr>
                          <m:e>
                            <m:sSub>
                              <m:sSubPr>
                                <m:ctrlPr>
                                  <a:rPr lang="en-US" sz="2400" b="0" i="1" smtClean="0">
                                    <a:latin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</m:ctrlPr>
                              </m:sSubPr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  <m:t>𝑎</m:t>
                                </m:r>
                              </m:e>
                              <m:sub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𝑓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𝑖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+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𝑛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−1</m:t>
                            </m:r>
                          </m:sub>
                        </m:sSub>
                        <m:r>
                          <a:rPr lang="en-US" sz="24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+</m:t>
                        </m:r>
                        <m:sSub>
                          <m:sSub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</m:ctrlPr>
                          </m:sSubPr>
                          <m:e>
                            <m:sSub>
                              <m:sSubPr>
                                <m:ctrlPr>
                                  <a:rPr lang="en-US" sz="2400" b="0" i="1" smtClean="0">
                                    <a:latin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</m:ctrlPr>
                              </m:sSubPr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  <m:t>𝑎</m:t>
                                </m:r>
                              </m:e>
                              <m:sub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  <m:t>2</m:t>
                                </m:r>
                              </m:sub>
                            </m:s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𝑓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𝑖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+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𝑛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−2</m:t>
                            </m:r>
                          </m:sub>
                        </m:sSub>
                        <m:r>
                          <a:rPr lang="en-US" sz="24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+⋯+</m:t>
                        </m:r>
                        <m:sSub>
                          <m:sSub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</m:ctrlPr>
                          </m:sSubPr>
                          <m:e>
                            <m:sSub>
                              <m:sSubPr>
                                <m:ctrlPr>
                                  <a:rPr lang="en-US" sz="2400" b="0" i="1" smtClean="0">
                                    <a:latin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</m:ctrlPr>
                              </m:sSubPr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  <m:t>𝑎</m:t>
                                </m:r>
                              </m:e>
                              <m:sub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  <m:t>𝑛</m:t>
                                </m:r>
                              </m:sub>
                            </m:s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𝑓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𝑖</m:t>
                            </m:r>
                          </m:sub>
                        </m:sSub>
                      </m:oMath>
                    </m:oMathPara>
                  </a14:m>
                  <a:endParaRPr lang="en-US" sz="2400" dirty="0">
                    <a:sym typeface="Symbol" panose="05050102010706020507" pitchFamily="18" charset="2"/>
                  </a:endParaRPr>
                </a:p>
              </p:txBody>
            </p:sp>
          </mc:Choice>
          <mc:Fallback xmlns="">
            <p:sp>
              <p:nvSpPr>
                <p:cNvPr id="7" name="TextBox 6">
                  <a:extLst>
                    <a:ext uri="{FF2B5EF4-FFF2-40B4-BE49-F238E27FC236}">
                      <a16:creationId xmlns:a16="http://schemas.microsoft.com/office/drawing/2014/main" id="{2EF3441C-325A-8B03-8A99-5F6EA8C8543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68101" y="1249143"/>
                  <a:ext cx="8240974" cy="1042145"/>
                </a:xfrm>
                <a:prstGeom prst="rect">
                  <a:avLst/>
                </a:prstGeom>
                <a:blipFill>
                  <a:blip r:embed="rId2"/>
                  <a:stretch>
                    <a:fillRect l="-1109" t="-4678" r="-148" b="-4678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430199C5-6913-D3A6-867A-0562861E831B}"/>
              </a:ext>
            </a:extLst>
          </p:cNvPr>
          <p:cNvSpPr txBox="1"/>
          <p:nvPr/>
        </p:nvSpPr>
        <p:spPr>
          <a:xfrm>
            <a:off x="2706449" y="2548219"/>
            <a:ext cx="610262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Such recurrences come up in many fields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E87D658-A97A-7DC5-8E29-ADE3BFF82F9D}"/>
              </a:ext>
            </a:extLst>
          </p:cNvPr>
          <p:cNvSpPr txBox="1"/>
          <p:nvPr/>
        </p:nvSpPr>
        <p:spPr>
          <a:xfrm>
            <a:off x="514848" y="3043758"/>
            <a:ext cx="134575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u="sng" dirty="0"/>
              <a:t>Example</a:t>
            </a:r>
            <a:r>
              <a:rPr lang="en-US" sz="2400" dirty="0"/>
              <a:t>: 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152A9B7E-36E4-E690-4E63-CFBFD063235C}"/>
              </a:ext>
            </a:extLst>
          </p:cNvPr>
          <p:cNvGrpSpPr/>
          <p:nvPr/>
        </p:nvGrpSpPr>
        <p:grpSpPr>
          <a:xfrm>
            <a:off x="2430156" y="3505423"/>
            <a:ext cx="6513428" cy="608206"/>
            <a:chOff x="2613991" y="3436617"/>
            <a:chExt cx="5671268" cy="470632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0850637A-4537-81DE-23D9-4FCFB7F99309}"/>
                </a:ext>
              </a:extLst>
            </p:cNvPr>
            <p:cNvSpPr/>
            <p:nvPr/>
          </p:nvSpPr>
          <p:spPr>
            <a:xfrm>
              <a:off x="2902474" y="3436617"/>
              <a:ext cx="4959127" cy="461665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5DE3F772-4D66-6AA9-960C-60C855E00921}"/>
                    </a:ext>
                  </a:extLst>
                </p:cNvPr>
                <p:cNvSpPr txBox="1"/>
                <p:nvPr/>
              </p:nvSpPr>
              <p:spPr>
                <a:xfrm>
                  <a:off x="2613991" y="3445584"/>
                  <a:ext cx="5671268" cy="461665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𝑓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𝑖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+2</m:t>
                            </m:r>
                          </m:sub>
                        </m:sSub>
                        <m:r>
                          <a:rPr lang="en-US" sz="24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=</m:t>
                        </m:r>
                        <m:sSub>
                          <m:sSub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𝑓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𝑖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+1</m:t>
                            </m:r>
                          </m:sub>
                        </m:sSub>
                        <m:r>
                          <a:rPr lang="en-US" sz="24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+</m:t>
                        </m:r>
                        <m:sSub>
                          <m:sSub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𝑓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𝑖</m:t>
                            </m:r>
                          </m:sub>
                        </m:sSub>
                        <m:r>
                          <a:rPr lang="en-US" sz="24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,       </m:t>
                        </m:r>
                        <m:sSub>
                          <m:sSub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𝑓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0</m:t>
                            </m:r>
                          </m:sub>
                        </m:sSub>
                        <m:r>
                          <a:rPr lang="en-US" sz="24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=0,  </m:t>
                        </m:r>
                        <m:sSub>
                          <m:sSub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𝑓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1</m:t>
                            </m:r>
                          </m:sub>
                        </m:sSub>
                        <m:r>
                          <a:rPr lang="en-US" sz="24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=1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5DE3F772-4D66-6AA9-960C-60C855E0092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613991" y="3445584"/>
                  <a:ext cx="5671268" cy="46166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pic>
        <p:nvPicPr>
          <p:cNvPr id="22" name="Picture 21">
            <a:extLst>
              <a:ext uri="{FF2B5EF4-FFF2-40B4-BE49-F238E27FC236}">
                <a16:creationId xmlns:a16="http://schemas.microsoft.com/office/drawing/2014/main" id="{30123F4B-00B7-909B-A2ED-D4A6145268E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3977" y="4233216"/>
            <a:ext cx="5971282" cy="1468453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E3B25413-4D80-7C99-9E7C-DB2CD9D101C0}"/>
                  </a:ext>
                </a:extLst>
              </p:cNvPr>
              <p:cNvSpPr txBox="1"/>
              <p:nvPr/>
            </p:nvSpPr>
            <p:spPr>
              <a:xfrm>
                <a:off x="2830003" y="5957659"/>
                <a:ext cx="4811201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400" u="sng" dirty="0"/>
                  <a:t>Goal</a:t>
                </a:r>
                <a:r>
                  <a:rPr lang="en-US" sz="2400" dirty="0"/>
                  <a:t>: Closed-form solution for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𝑓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sz="2400" dirty="0"/>
                  <a:t>  </a:t>
                </a:r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E3B25413-4D80-7C99-9E7C-DB2CD9D101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30003" y="5957659"/>
                <a:ext cx="4811201" cy="461665"/>
              </a:xfrm>
              <a:prstGeom prst="rect">
                <a:avLst/>
              </a:prstGeom>
              <a:blipFill>
                <a:blip r:embed="rId5"/>
                <a:stretch>
                  <a:fillRect l="-1901" t="-10526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75206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8" grpId="0"/>
      <p:bldP spid="2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14205" y="6538912"/>
            <a:ext cx="4114800" cy="365125"/>
          </a:xfrm>
        </p:spPr>
        <p:txBody>
          <a:bodyPr/>
          <a:lstStyle/>
          <a:p>
            <a:r>
              <a:rPr lang="en-US"/>
              <a:t>"Introduction to Probability for Computing", Harchol-Balter '24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2</a:t>
            </a:fld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E41AB8-2F62-472A-B54D-6FB9F084F04F}"/>
              </a:ext>
            </a:extLst>
          </p:cNvPr>
          <p:cNvSpPr/>
          <p:nvPr/>
        </p:nvSpPr>
        <p:spPr>
          <a:xfrm>
            <a:off x="0" y="0"/>
            <a:ext cx="12192000" cy="7956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807522"/>
          </a:xfrm>
        </p:spPr>
        <p:txBody>
          <a:bodyPr>
            <a:normAutofit/>
          </a:bodyPr>
          <a:lstStyle/>
          <a:p>
            <a:r>
              <a:rPr lang="en-US" sz="4800" dirty="0"/>
              <a:t>Motivation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6AC9EAC-841E-962F-29C1-518CB6411B43}"/>
                  </a:ext>
                </a:extLst>
              </p:cNvPr>
              <p:cNvSpPr txBox="1"/>
              <p:nvPr/>
            </p:nvSpPr>
            <p:spPr>
              <a:xfrm>
                <a:off x="3314205" y="2940216"/>
                <a:ext cx="5409281" cy="110087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𝑬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𝑋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3</m:t>
                              </m:r>
                            </m:sup>
                          </m:sSup>
                        </m:e>
                      </m:d>
                      <m:r>
                        <a:rPr lang="en-US" sz="2400" b="0" i="0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naryPr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𝑖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=0</m:t>
                          </m:r>
                        </m:sub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𝑛</m:t>
                          </m:r>
                        </m:sup>
                        <m:e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m:rPr>
                                        <m:brk m:alnAt="7"/>
                                      </m:rPr>
                                      <a:rPr lang="en-US" sz="2400" b="0" i="1" smtClean="0">
                                        <a:latin typeface="Cambria Math" panose="02040503050406030204" pitchFamily="18" charset="0"/>
                                        <a:sym typeface="Symbol" panose="05050102010706020507" pitchFamily="18" charset="2"/>
                                      </a:rPr>
                                      <m:t>𝑛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  <a:sym typeface="Symbol" panose="05050102010706020507" pitchFamily="18" charset="2"/>
                                      </a:rPr>
                                      <m:t>𝑖</m:t>
                                    </m:r>
                                  </m:e>
                                </m:mr>
                              </m:m>
                            </m:e>
                          </m:d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𝑝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𝑖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1−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𝑝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𝑛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𝑖</m:t>
                              </m:r>
                            </m:sup>
                          </m:sSup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⋅</m:t>
                          </m:r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𝑖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3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6AC9EAC-841E-962F-29C1-518CB6411B4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14205" y="2940216"/>
                <a:ext cx="5409281" cy="110087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FC91654-FD8D-AB8B-6B32-E1D20D67580A}"/>
                  </a:ext>
                </a:extLst>
              </p:cNvPr>
              <p:cNvSpPr txBox="1"/>
              <p:nvPr/>
            </p:nvSpPr>
            <p:spPr>
              <a:xfrm>
                <a:off x="947450" y="1432616"/>
                <a:ext cx="3426247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400" dirty="0"/>
                  <a:t>Let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𝑋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∼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𝐵𝑖𝑛𝑜𝑚𝑖𝑎𝑙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𝑛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,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𝑝</m:t>
                        </m:r>
                      </m:e>
                    </m:d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FC91654-FD8D-AB8B-6B32-E1D20D67580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7450" y="1432616"/>
                <a:ext cx="3426247" cy="461665"/>
              </a:xfrm>
              <a:prstGeom prst="rect">
                <a:avLst/>
              </a:prstGeom>
              <a:blipFill>
                <a:blip r:embed="rId3"/>
                <a:stretch>
                  <a:fillRect l="-2669" t="-10526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AC9268F5-17A2-FB4A-529A-88744E305D6C}"/>
                  </a:ext>
                </a:extLst>
              </p:cNvPr>
              <p:cNvSpPr txBox="1"/>
              <p:nvPr/>
            </p:nvSpPr>
            <p:spPr>
              <a:xfrm>
                <a:off x="947450" y="2176397"/>
                <a:ext cx="6103344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400" dirty="0"/>
                  <a:t>What is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𝑬</m:t>
                    </m:r>
                    <m:d>
                      <m:dPr>
                        <m:begChr m:val="["/>
                        <m:endChr m:val="]"/>
                        <m:ctrlPr>
                          <a:rPr lang="en-US" sz="24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𝑋</m:t>
                            </m:r>
                          </m:e>
                          <m:sup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3</m:t>
                            </m:r>
                          </m:sup>
                        </m:sSup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?</m:t>
                    </m:r>
                  </m:oMath>
                </a14:m>
                <a:r>
                  <a:rPr lang="en-US" sz="2400" dirty="0"/>
                  <a:t> </a:t>
                </a: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AC9268F5-17A2-FB4A-529A-88744E305D6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7450" y="2176397"/>
                <a:ext cx="6103344" cy="461665"/>
              </a:xfrm>
              <a:prstGeom prst="rect">
                <a:avLst/>
              </a:prstGeom>
              <a:blipFill>
                <a:blip r:embed="rId4"/>
                <a:stretch>
                  <a:fillRect l="-1497" t="-10526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>
            <a:extLst>
              <a:ext uri="{FF2B5EF4-FFF2-40B4-BE49-F238E27FC236}">
                <a16:creationId xmlns:a16="http://schemas.microsoft.com/office/drawing/2014/main" id="{D43019AD-DB01-5731-66FF-016E6DDDC4AE}"/>
              </a:ext>
            </a:extLst>
          </p:cNvPr>
          <p:cNvSpPr txBox="1"/>
          <p:nvPr/>
        </p:nvSpPr>
        <p:spPr>
          <a:xfrm>
            <a:off x="947450" y="4506225"/>
            <a:ext cx="610334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Seems complicated to evaluate!</a:t>
            </a:r>
          </a:p>
        </p:txBody>
      </p:sp>
    </p:spTree>
    <p:extLst>
      <p:ext uri="{BB962C8B-B14F-4D97-AF65-F5344CB8AC3E}">
        <p14:creationId xmlns:p14="http://schemas.microsoft.com/office/powerpoint/2010/main" val="1283381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12" grpId="0"/>
      <p:bldP spid="1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D0B3F40A-DBFF-54E3-E12F-698AD3400D50}"/>
              </a:ext>
            </a:extLst>
          </p:cNvPr>
          <p:cNvSpPr/>
          <p:nvPr/>
        </p:nvSpPr>
        <p:spPr>
          <a:xfrm>
            <a:off x="5219572" y="1042216"/>
            <a:ext cx="6779811" cy="545643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6253EA8-0DAF-77C9-532E-B6E839344E69}"/>
              </a:ext>
            </a:extLst>
          </p:cNvPr>
          <p:cNvSpPr/>
          <p:nvPr/>
        </p:nvSpPr>
        <p:spPr>
          <a:xfrm>
            <a:off x="175591" y="1089329"/>
            <a:ext cx="4054503" cy="30035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0850637A-4537-81DE-23D9-4FCFB7F99309}"/>
              </a:ext>
            </a:extLst>
          </p:cNvPr>
          <p:cNvSpPr/>
          <p:nvPr/>
        </p:nvSpPr>
        <p:spPr>
          <a:xfrm>
            <a:off x="219261" y="1107449"/>
            <a:ext cx="1740167" cy="48067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u="sng" dirty="0" err="1">
                <a:solidFill>
                  <a:schemeClr val="tx1"/>
                </a:solidFill>
              </a:rPr>
              <a:t>Defn</a:t>
            </a:r>
            <a:r>
              <a:rPr lang="en-US" sz="2400" u="sng" dirty="0">
                <a:solidFill>
                  <a:schemeClr val="tx1"/>
                </a:solidFill>
              </a:rPr>
              <a:t> 6.14</a:t>
            </a:r>
            <a:r>
              <a:rPr lang="en-US" sz="2400" dirty="0">
                <a:solidFill>
                  <a:schemeClr val="tx1"/>
                </a:solidFill>
              </a:rPr>
              <a:t>: 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14205" y="6538912"/>
            <a:ext cx="4114800" cy="365125"/>
          </a:xfrm>
        </p:spPr>
        <p:txBody>
          <a:bodyPr/>
          <a:lstStyle/>
          <a:p>
            <a:r>
              <a:rPr lang="en-US"/>
              <a:t>"Introduction to Probability for Computing", Harchol-Balter '24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20</a:t>
            </a:fld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E41AB8-2F62-472A-B54D-6FB9F084F04F}"/>
              </a:ext>
            </a:extLst>
          </p:cNvPr>
          <p:cNvSpPr/>
          <p:nvPr/>
        </p:nvSpPr>
        <p:spPr>
          <a:xfrm>
            <a:off x="0" y="0"/>
            <a:ext cx="12192000" cy="7956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807522"/>
          </a:xfrm>
        </p:spPr>
        <p:txBody>
          <a:bodyPr>
            <a:normAutofit/>
          </a:bodyPr>
          <a:lstStyle/>
          <a:p>
            <a:r>
              <a:rPr lang="en-US" sz="4800" dirty="0"/>
              <a:t>Solving recurrence relations: general approach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5DE3F772-4D66-6AA9-960C-60C855E00921}"/>
                  </a:ext>
                </a:extLst>
              </p:cNvPr>
              <p:cNvSpPr txBox="1"/>
              <p:nvPr/>
            </p:nvSpPr>
            <p:spPr>
              <a:xfrm>
                <a:off x="6955403" y="1146718"/>
                <a:ext cx="2562308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𝑓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𝑖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+2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=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𝑓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𝑖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+1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+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𝑓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𝑖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5DE3F772-4D66-6AA9-960C-60C855E0092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5403" y="1146718"/>
                <a:ext cx="2562308" cy="461665"/>
              </a:xfrm>
              <a:prstGeom prst="rect">
                <a:avLst/>
              </a:prstGeom>
              <a:blipFill>
                <a:blip r:embed="rId3"/>
                <a:stretch>
                  <a:fillRect b="-171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91EDD328-94FE-C5ED-5F2A-5726EAE5FD08}"/>
                  </a:ext>
                </a:extLst>
              </p:cNvPr>
              <p:cNvSpPr txBox="1"/>
              <p:nvPr/>
            </p:nvSpPr>
            <p:spPr>
              <a:xfrm>
                <a:off x="6197546" y="1823744"/>
                <a:ext cx="4608276" cy="48718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𝑓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𝑖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+2</m:t>
                          </m:r>
                        </m:sub>
                      </m:sSub>
                      <m:sSup>
                        <m:sSupPr>
                          <m:ctrlP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𝑧</m:t>
                          </m:r>
                        </m:e>
                        <m:sup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𝑖</m:t>
                          </m:r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+2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=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𝑓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𝑖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+1</m:t>
                          </m:r>
                        </m:sub>
                      </m:sSub>
                      <m:sSup>
                        <m:sSupPr>
                          <m:ctrlPr>
                            <a:rPr lang="en-US" sz="24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sSupPr>
                        <m:e>
                          <m: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𝑧</m:t>
                          </m:r>
                        </m:e>
                        <m:sup>
                          <m: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𝑖</m:t>
                          </m:r>
                          <m: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+2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+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𝑓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𝑖</m:t>
                          </m:r>
                        </m:sub>
                      </m:sSub>
                      <m:sSup>
                        <m:sSupPr>
                          <m:ctrlP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𝑧</m:t>
                          </m:r>
                        </m:e>
                        <m:sup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𝑖</m:t>
                          </m:r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+2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91EDD328-94FE-C5ED-5F2A-5726EAE5FD0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97546" y="1823744"/>
                <a:ext cx="4608276" cy="487185"/>
              </a:xfrm>
              <a:prstGeom prst="rect">
                <a:avLst/>
              </a:prstGeom>
              <a:blipFill>
                <a:blip r:embed="rId4"/>
                <a:stretch>
                  <a:fillRect b="-137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BDC8E47-0673-DB33-8298-F950350950AE}"/>
                  </a:ext>
                </a:extLst>
              </p:cNvPr>
              <p:cNvSpPr txBox="1"/>
              <p:nvPr/>
            </p:nvSpPr>
            <p:spPr>
              <a:xfrm>
                <a:off x="584752" y="2829602"/>
                <a:ext cx="2562308" cy="114024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𝐹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𝑧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naryPr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𝑖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=0</m:t>
                          </m:r>
                        </m:sub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∞</m:t>
                          </m:r>
                        </m:sup>
                        <m:e>
                          <m:sSub>
                            <m:sSub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𝑖</m:t>
                              </m:r>
                            </m:sub>
                          </m:sSub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𝑧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𝑖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BDC8E47-0673-DB33-8298-F950350950A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4752" y="2829602"/>
                <a:ext cx="2562308" cy="114024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64CFA422-3E0F-3B23-1784-830391F289B7}"/>
                  </a:ext>
                </a:extLst>
              </p:cNvPr>
              <p:cNvSpPr txBox="1"/>
              <p:nvPr/>
            </p:nvSpPr>
            <p:spPr>
              <a:xfrm>
                <a:off x="5855639" y="2398092"/>
                <a:ext cx="5888437" cy="119795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sSubPr>
                        <m:e>
                          <m:nary>
                            <m:naryPr>
                              <m:chr m:val="∑"/>
                              <m:ctrlPr>
                                <a:rPr lang="en-US" sz="240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naryPr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𝑖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=0</m:t>
                              </m:r>
                            </m:sub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∞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𝑖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+2</m:t>
                                  </m:r>
                                </m:sub>
                              </m:sSub>
                              <m:sSup>
                                <m:sSup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b="0" i="1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𝑧</m:t>
                                  </m:r>
                                </m:e>
                                <m:sup>
                                  <m:r>
                                    <a:rPr lang="en-US" sz="2400" b="0" i="1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𝑖</m:t>
                                  </m:r>
                                  <m:r>
                                    <a:rPr lang="en-US" sz="2400" b="0" i="1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+2</m:t>
                                  </m:r>
                                </m:sup>
                              </m:sSup>
                            </m:e>
                          </m:nary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 </m:t>
                          </m:r>
                        </m:sub>
                      </m:sSub>
                      <m:r>
                        <a:rPr lang="en-US" sz="2400" b="0" i="1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=</m:t>
                      </m:r>
                      <m:sSub>
                        <m:sSubPr>
                          <m:ctrlPr>
                            <a:rPr lang="en-US" sz="240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sSubPr>
                            <m:e>
                              <m:nary>
                                <m:naryPr>
                                  <m:chr m:val="∑"/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</m:ctrlPr>
                                </m:naryPr>
                                <m:sub>
                                  <m:r>
                                    <a:rPr lang="en-US" sz="2400" b="0" i="1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𝑖</m:t>
                                  </m:r>
                                  <m:r>
                                    <a:rPr lang="en-US" sz="2400" b="0" i="1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=0</m:t>
                                  </m:r>
                                </m:sub>
                                <m:sup>
                                  <m:r>
                                    <a:rPr lang="en-US" sz="2400" b="0" i="1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∞</m:t>
                                  </m:r>
                                </m:sup>
                                <m:e>
                                  <m:sSub>
                                    <m:sSubPr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  <a:sym typeface="Symbol" panose="05050102010706020507" pitchFamily="18" charset="2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b="0" i="1">
                                          <a:latin typeface="Cambria Math" panose="02040503050406030204" pitchFamily="18" charset="0"/>
                                          <a:sym typeface="Symbol" panose="05050102010706020507" pitchFamily="18" charset="2"/>
                                        </a:rPr>
                                        <m:t>𝑓</m:t>
                                      </m:r>
                                    </m:e>
                                    <m:sub>
                                      <m:r>
                                        <a:rPr lang="en-US" sz="2400" b="0" i="1">
                                          <a:latin typeface="Cambria Math" panose="02040503050406030204" pitchFamily="18" charset="0"/>
                                          <a:sym typeface="Symbol" panose="05050102010706020507" pitchFamily="18" charset="2"/>
                                        </a:rPr>
                                        <m:t>𝑖</m:t>
                                      </m:r>
                                      <m:r>
                                        <a:rPr lang="en-US" sz="2400" b="0" i="1">
                                          <a:latin typeface="Cambria Math" panose="02040503050406030204" pitchFamily="18" charset="0"/>
                                          <a:sym typeface="Symbol" panose="05050102010706020507" pitchFamily="18" charset="2"/>
                                        </a:rPr>
                                        <m:t>+1</m:t>
                                      </m:r>
                                    </m:sub>
                                  </m:sSub>
                                  <m:sSup>
                                    <m:sSupPr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  <a:sym typeface="Symbol" panose="05050102010706020507" pitchFamily="18" charset="2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400" b="0" i="1">
                                          <a:latin typeface="Cambria Math" panose="02040503050406030204" pitchFamily="18" charset="0"/>
                                          <a:sym typeface="Symbol" panose="05050102010706020507" pitchFamily="18" charset="2"/>
                                        </a:rPr>
                                        <m:t>𝑧</m:t>
                                      </m:r>
                                    </m:e>
                                    <m:sup>
                                      <m:r>
                                        <a:rPr lang="en-US" sz="2400" b="0" i="1">
                                          <a:latin typeface="Cambria Math" panose="02040503050406030204" pitchFamily="18" charset="0"/>
                                          <a:sym typeface="Symbol" panose="05050102010706020507" pitchFamily="18" charset="2"/>
                                        </a:rPr>
                                        <m:t>𝑖</m:t>
                                      </m:r>
                                      <m:r>
                                        <a:rPr lang="en-US" sz="2400" b="0" i="1">
                                          <a:latin typeface="Cambria Math" panose="02040503050406030204" pitchFamily="18" charset="0"/>
                                          <a:sym typeface="Symbol" panose="05050102010706020507" pitchFamily="18" charset="2"/>
                                        </a:rPr>
                                        <m:t>+2</m:t>
                                      </m:r>
                                    </m:sup>
                                  </m:sSup>
                                </m:e>
                              </m:nary>
                            </m:e>
                            <m:sub>
                              <m:r>
                                <a:rPr lang="en-US" sz="2400" b="0" i="1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 </m:t>
                              </m:r>
                            </m:sub>
                          </m:sSub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sSubPr>
                            <m:e>
                              <m:nary>
                                <m:naryPr>
                                  <m:chr m:val="∑"/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</m:ctrlPr>
                                </m:naryPr>
                                <m:sub>
                                  <m:r>
                                    <a:rPr lang="en-US" sz="2400" b="0" i="1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𝑖</m:t>
                                  </m:r>
                                  <m:r>
                                    <a:rPr lang="en-US" sz="2400" b="0" i="1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=0</m:t>
                                  </m:r>
                                </m:sub>
                                <m:sup>
                                  <m:r>
                                    <a:rPr lang="en-US" sz="2400" b="0" i="1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∞</m:t>
                                  </m:r>
                                </m:sup>
                                <m:e>
                                  <m:sSub>
                                    <m:sSubPr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  <a:sym typeface="Symbol" panose="05050102010706020507" pitchFamily="18" charset="2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b="0" i="1">
                                          <a:latin typeface="Cambria Math" panose="02040503050406030204" pitchFamily="18" charset="0"/>
                                          <a:sym typeface="Symbol" panose="05050102010706020507" pitchFamily="18" charset="2"/>
                                        </a:rPr>
                                        <m:t>𝑓</m:t>
                                      </m:r>
                                    </m:e>
                                    <m:sub>
                                      <m:r>
                                        <a:rPr lang="en-US" sz="2400" b="0" i="1">
                                          <a:latin typeface="Cambria Math" panose="02040503050406030204" pitchFamily="18" charset="0"/>
                                          <a:sym typeface="Symbol" panose="05050102010706020507" pitchFamily="18" charset="2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sSup>
                                    <m:sSupPr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  <a:sym typeface="Symbol" panose="05050102010706020507" pitchFamily="18" charset="2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400" b="0" i="1">
                                          <a:latin typeface="Cambria Math" panose="02040503050406030204" pitchFamily="18" charset="0"/>
                                          <a:sym typeface="Symbol" panose="05050102010706020507" pitchFamily="18" charset="2"/>
                                        </a:rPr>
                                        <m:t>𝑧</m:t>
                                      </m:r>
                                    </m:e>
                                    <m:sup>
                                      <m:r>
                                        <a:rPr lang="en-US" sz="2400" b="0" i="1">
                                          <a:latin typeface="Cambria Math" panose="02040503050406030204" pitchFamily="18" charset="0"/>
                                          <a:sym typeface="Symbol" panose="05050102010706020507" pitchFamily="18" charset="2"/>
                                        </a:rPr>
                                        <m:t>𝑖</m:t>
                                      </m:r>
                                      <m:r>
                                        <a:rPr lang="en-US" sz="2400" b="0" i="1">
                                          <a:latin typeface="Cambria Math" panose="02040503050406030204" pitchFamily="18" charset="0"/>
                                          <a:sym typeface="Symbol" panose="05050102010706020507" pitchFamily="18" charset="2"/>
                                        </a:rPr>
                                        <m:t>+2</m:t>
                                      </m:r>
                                    </m:sup>
                                  </m:sSup>
                                </m:e>
                              </m:nary>
                            </m:e>
                            <m:sub>
                              <m:r>
                                <a:rPr lang="en-US" sz="2400" b="0" i="1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 </m:t>
                              </m:r>
                            </m:sub>
                          </m:sSub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 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64CFA422-3E0F-3B23-1784-830391F289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55639" y="2398092"/>
                <a:ext cx="5888437" cy="119795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3D648000-DF00-5E2B-0A88-C526063AFBF5}"/>
                  </a:ext>
                </a:extLst>
              </p:cNvPr>
              <p:cNvSpPr txBox="1"/>
              <p:nvPr/>
            </p:nvSpPr>
            <p:spPr>
              <a:xfrm>
                <a:off x="5371605" y="3631234"/>
                <a:ext cx="5888437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𝐹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𝑧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−</m:t>
                      </m:r>
                      <m:sSub>
                        <m:sSub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𝑓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1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𝑧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 −</m:t>
                      </m:r>
                      <m:sSub>
                        <m:sSub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𝑓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0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𝑧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𝐹</m:t>
                          </m:r>
                          <m:d>
                            <m:d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𝑧</m:t>
                              </m:r>
                            </m:e>
                          </m:d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0</m:t>
                              </m:r>
                            </m:sub>
                          </m:sSub>
                        </m:e>
                      </m:d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+</m:t>
                      </m:r>
                      <m:sSup>
                        <m:sSup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𝑧</m:t>
                          </m:r>
                        </m:e>
                        <m:sup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2</m:t>
                          </m:r>
                        </m:sup>
                      </m:sSup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𝐹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(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𝑧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)</m:t>
                      </m:r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3D648000-DF00-5E2B-0A88-C526063AFBF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71605" y="3631234"/>
                <a:ext cx="5888437" cy="461665"/>
              </a:xfrm>
              <a:prstGeom prst="rect">
                <a:avLst/>
              </a:prstGeom>
              <a:blipFill>
                <a:blip r:embed="rId7"/>
                <a:stretch>
                  <a:fillRect b="-18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F269994E-BE94-EEA6-6194-038097A44735}"/>
                  </a:ext>
                </a:extLst>
              </p:cNvPr>
              <p:cNvSpPr txBox="1"/>
              <p:nvPr/>
            </p:nvSpPr>
            <p:spPr>
              <a:xfrm>
                <a:off x="5559287" y="4315812"/>
                <a:ext cx="6102626" cy="196002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457200" indent="-457200">
                  <a:buFont typeface="+mj-lt"/>
                  <a:buAutoNum type="arabicPeriod"/>
                </a:pPr>
                <a:r>
                  <a:rPr lang="en-US" sz="2400" dirty="0">
                    <a:solidFill>
                      <a:schemeClr val="tx1"/>
                    </a:solidFill>
                  </a:rPr>
                  <a:t>Solve for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𝐹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𝑧</m:t>
                        </m:r>
                      </m:e>
                    </m:d>
                  </m:oMath>
                </a14:m>
                <a:endParaRPr lang="en-US" sz="2400" dirty="0">
                  <a:solidFill>
                    <a:schemeClr val="tx1"/>
                  </a:solidFill>
                </a:endParaRPr>
              </a:p>
              <a:p>
                <a:pPr marL="457200" indent="-457200">
                  <a:buFont typeface="+mj-lt"/>
                  <a:buAutoNum type="arabicPeriod"/>
                </a:pPr>
                <a:r>
                  <a:rPr lang="en-US" sz="2400" dirty="0">
                    <a:solidFill>
                      <a:schemeClr val="tx1"/>
                    </a:solidFill>
                  </a:rPr>
                  <a:t>Express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𝐹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𝑧</m:t>
                        </m:r>
                      </m:e>
                    </m:d>
                  </m:oMath>
                </a14:m>
                <a:r>
                  <a:rPr lang="en-US" sz="2400" dirty="0"/>
                  <a:t> as a series expansion of the form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𝐹</m:t>
                    </m:r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𝑧</m:t>
                        </m:r>
                      </m:e>
                    </m:d>
                    <m:r>
                      <a:rPr lang="en-US" sz="2400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=</m:t>
                    </m:r>
                    <m:nary>
                      <m:naryPr>
                        <m:chr m:val="∑"/>
                        <m:ctrlPr>
                          <a:rPr lang="en-US" sz="24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naryPr>
                      <m:sub>
                        <m:r>
                          <a:rPr lang="en-US" sz="24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𝑖</m:t>
                        </m:r>
                        <m:r>
                          <a:rPr lang="en-US" sz="24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=0</m:t>
                        </m:r>
                      </m:sub>
                      <m:sup>
                        <m:r>
                          <a:rPr lang="en-US" sz="24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∞</m:t>
                        </m:r>
                      </m:sup>
                      <m:e>
                        <m:sSub>
                          <m:sSubPr>
                            <m:ctrlPr>
                              <a:rPr lang="en-US" sz="2400" i="1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𝑐</m:t>
                            </m:r>
                          </m:e>
                          <m:sub>
                            <m:r>
                              <a:rPr lang="en-US" sz="2400" i="1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𝑖</m:t>
                            </m:r>
                          </m:sub>
                        </m:sSub>
                        <m:sSup>
                          <m:sSupPr>
                            <m:ctrlPr>
                              <a:rPr lang="en-US" sz="2400" i="1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</m:ctrlPr>
                          </m:sSup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𝑧</m:t>
                            </m:r>
                          </m:e>
                          <m:sup>
                            <m:r>
                              <a:rPr lang="en-US" sz="2400" i="1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𝑖</m:t>
                            </m:r>
                          </m:sup>
                        </m:sSup>
                      </m:e>
                    </m:nary>
                  </m:oMath>
                </a14:m>
                <a:r>
                  <a:rPr lang="en-US" sz="2400" dirty="0"/>
                  <a:t>, where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𝑐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sz="2400" dirty="0"/>
                  <a:t> denotes some expression not involving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𝑧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US" sz="2400" b="0" dirty="0"/>
              </a:p>
              <a:p>
                <a:pPr marL="457200" indent="-457200">
                  <a:buFont typeface="+mj-lt"/>
                  <a:buAutoNum type="arabicPeriod"/>
                </a:pPr>
                <a:r>
                  <a:rPr lang="en-US" sz="2400" dirty="0"/>
                  <a:t>Obtain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sz="2400" dirty="0"/>
                  <a:t> by setting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sSub>
                          <m:sSub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𝑓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𝑖</m:t>
                            </m:r>
                          </m:sub>
                        </m:sSub>
                        <m:r>
                          <a:rPr lang="en-US" sz="24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= 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𝑐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𝑖</m:t>
                        </m:r>
                      </m:sub>
                    </m:sSub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F269994E-BE94-EEA6-6194-038097A4473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59287" y="4315812"/>
                <a:ext cx="6102626" cy="1960024"/>
              </a:xfrm>
              <a:prstGeom prst="rect">
                <a:avLst/>
              </a:prstGeom>
              <a:blipFill>
                <a:blip r:embed="rId8"/>
                <a:stretch>
                  <a:fillRect l="-1598" t="-2795" b="-59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" name="Group 6">
            <a:extLst>
              <a:ext uri="{FF2B5EF4-FFF2-40B4-BE49-F238E27FC236}">
                <a16:creationId xmlns:a16="http://schemas.microsoft.com/office/drawing/2014/main" id="{AD1DB0FC-F4FE-BCE0-EFF3-6DCBD0319D46}"/>
              </a:ext>
            </a:extLst>
          </p:cNvPr>
          <p:cNvGrpSpPr/>
          <p:nvPr/>
        </p:nvGrpSpPr>
        <p:grpSpPr>
          <a:xfrm>
            <a:off x="175591" y="4776626"/>
            <a:ext cx="3879574" cy="1259004"/>
            <a:chOff x="175591" y="4776626"/>
            <a:chExt cx="3879574" cy="1259004"/>
          </a:xfrm>
        </p:grpSpPr>
        <p:sp>
          <p:nvSpPr>
            <p:cNvPr id="17" name="Speech Bubble: Oval 16">
              <a:extLst>
                <a:ext uri="{FF2B5EF4-FFF2-40B4-BE49-F238E27FC236}">
                  <a16:creationId xmlns:a16="http://schemas.microsoft.com/office/drawing/2014/main" id="{6CC41127-C786-C890-9FD1-6C910B18375E}"/>
                </a:ext>
              </a:extLst>
            </p:cNvPr>
            <p:cNvSpPr/>
            <p:nvPr/>
          </p:nvSpPr>
          <p:spPr>
            <a:xfrm>
              <a:off x="175591" y="4776626"/>
              <a:ext cx="3879574" cy="1259004"/>
            </a:xfrm>
            <a:prstGeom prst="wedgeEllipseCallout">
              <a:avLst>
                <a:gd name="adj1" fmla="val -47272"/>
                <a:gd name="adj2" fmla="val 60605"/>
              </a:avLst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C9BCC649-714B-E511-11BE-C77502A6CB5A}"/>
                </a:ext>
              </a:extLst>
            </p:cNvPr>
            <p:cNvSpPr txBox="1"/>
            <p:nvPr/>
          </p:nvSpPr>
          <p:spPr>
            <a:xfrm>
              <a:off x="865367" y="4982472"/>
              <a:ext cx="2732856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chemeClr val="bg1"/>
                  </a:solidFill>
                </a:rPr>
                <a:t>z-transform approach is the best approach for solving  recurrences.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F207225D-C2C9-0708-65A9-0C475CB3344F}"/>
                  </a:ext>
                </a:extLst>
              </p:cNvPr>
              <p:cNvSpPr/>
              <p:nvPr/>
            </p:nvSpPr>
            <p:spPr>
              <a:xfrm>
                <a:off x="219262" y="1546652"/>
                <a:ext cx="4181724" cy="114025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sz="2400" dirty="0">
                    <a:solidFill>
                      <a:schemeClr val="tx1"/>
                    </a:solidFill>
                  </a:rPr>
                  <a:t>Given a sequence of values: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sSub>
                          <m:sSubPr>
                            <m:ctrlPr>
                              <a:rPr lang="en-US" sz="2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𝑓</m:t>
                            </m:r>
                          </m:e>
                          <m:sub>
                            <m:r>
                              <a:rPr lang="en-US" sz="2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0</m:t>
                            </m:r>
                          </m:sub>
                        </m:sSub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, </m:t>
                        </m:r>
                        <m:sSub>
                          <m:sSubPr>
                            <m:ctrlPr>
                              <a:rPr lang="en-US" sz="2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𝑓</m:t>
                            </m:r>
                          </m:e>
                          <m:sub>
                            <m:r>
                              <a:rPr lang="en-US" sz="2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1</m:t>
                            </m:r>
                          </m:sub>
                        </m:sSub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,</m:t>
                        </m:r>
                        <m:sSub>
                          <m:sSubPr>
                            <m:ctrlPr>
                              <a:rPr lang="en-US" sz="2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𝑓</m:t>
                            </m:r>
                          </m:e>
                          <m:sub>
                            <m:r>
                              <a:rPr lang="en-US" sz="2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2</m:t>
                            </m:r>
                          </m:sub>
                        </m:sSub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, …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 </m:t>
                        </m:r>
                      </m:sub>
                    </m:sSub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, the </a:t>
                </a:r>
                <a:r>
                  <a:rPr lang="en-US" sz="2400" b="1" dirty="0">
                    <a:solidFill>
                      <a:schemeClr val="tx1"/>
                    </a:solidFill>
                  </a:rPr>
                  <a:t>z-transform of the sequence</a:t>
                </a:r>
                <a:r>
                  <a:rPr lang="en-US" sz="2400" dirty="0">
                    <a:solidFill>
                      <a:schemeClr val="tx1"/>
                    </a:solidFill>
                  </a:rPr>
                  <a:t> is</a:t>
                </a:r>
              </a:p>
            </p:txBody>
          </p:sp>
        </mc:Choice>
        <mc:Fallback xmlns="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F207225D-C2C9-0708-65A9-0C475CB3344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262" y="1546652"/>
                <a:ext cx="4181724" cy="1140250"/>
              </a:xfrm>
              <a:prstGeom prst="rect">
                <a:avLst/>
              </a:prstGeom>
              <a:blipFill>
                <a:blip r:embed="rId9"/>
                <a:stretch>
                  <a:fillRect l="-2332" t="-6417" b="-14439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11925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1" grpId="0" animBg="1"/>
      <p:bldP spid="23" grpId="0"/>
      <p:bldP spid="20" grpId="0"/>
      <p:bldP spid="8" grpId="0"/>
      <p:bldP spid="10" grpId="0"/>
      <p:bldP spid="12" grpId="0"/>
      <p:bldP spid="13" grpId="0"/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14205" y="6538912"/>
            <a:ext cx="4114800" cy="365125"/>
          </a:xfrm>
        </p:spPr>
        <p:txBody>
          <a:bodyPr/>
          <a:lstStyle/>
          <a:p>
            <a:r>
              <a:rPr lang="en-US"/>
              <a:t>"Introduction to Probability for Computing", Harchol-Balter '24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3</a:t>
            </a:fld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E41AB8-2F62-472A-B54D-6FB9F084F04F}"/>
              </a:ext>
            </a:extLst>
          </p:cNvPr>
          <p:cNvSpPr/>
          <p:nvPr/>
        </p:nvSpPr>
        <p:spPr>
          <a:xfrm>
            <a:off x="0" y="0"/>
            <a:ext cx="12192000" cy="7956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807522"/>
          </a:xfrm>
        </p:spPr>
        <p:txBody>
          <a:bodyPr>
            <a:normAutofit/>
          </a:bodyPr>
          <a:lstStyle/>
          <a:p>
            <a:r>
              <a:rPr lang="en-US" sz="4800" dirty="0"/>
              <a:t>Motivation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6AC9EAC-841E-962F-29C1-518CB6411B43}"/>
                  </a:ext>
                </a:extLst>
              </p:cNvPr>
              <p:cNvSpPr txBox="1"/>
              <p:nvPr/>
            </p:nvSpPr>
            <p:spPr>
              <a:xfrm>
                <a:off x="3314205" y="2940216"/>
                <a:ext cx="5409281" cy="109966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𝑬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𝑋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5</m:t>
                              </m:r>
                            </m:sup>
                          </m:sSup>
                        </m:e>
                      </m:d>
                      <m:r>
                        <a:rPr lang="en-US" sz="2400" b="0" i="0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naryPr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𝑖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=0</m:t>
                          </m:r>
                        </m:sub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∞</m:t>
                          </m:r>
                        </m:sup>
                        <m:e>
                          <m:f>
                            <m:f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𝑒</m:t>
                                  </m:r>
                                </m:e>
                                <m:sup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−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𝜆</m:t>
                                  </m:r>
                                </m:sup>
                              </m:s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 </m:t>
                              </m:r>
                              <m:sSup>
                                <m:sSup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𝜆</m:t>
                                  </m:r>
                                </m:e>
                                <m:sup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𝑖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𝑖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!</m:t>
                              </m:r>
                            </m:den>
                          </m:f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⋅</m:t>
                          </m:r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𝑖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5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6AC9EAC-841E-962F-29C1-518CB6411B4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14205" y="2940216"/>
                <a:ext cx="5409281" cy="109966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FC91654-FD8D-AB8B-6B32-E1D20D67580A}"/>
                  </a:ext>
                </a:extLst>
              </p:cNvPr>
              <p:cNvSpPr txBox="1"/>
              <p:nvPr/>
            </p:nvSpPr>
            <p:spPr>
              <a:xfrm>
                <a:off x="947450" y="1432616"/>
                <a:ext cx="3426247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400" dirty="0"/>
                  <a:t>Let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𝑋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∼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𝑃𝑜𝑖𝑠𝑠𝑜𝑛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(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𝜆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)</m:t>
                    </m:r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FC91654-FD8D-AB8B-6B32-E1D20D67580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7450" y="1432616"/>
                <a:ext cx="3426247" cy="461665"/>
              </a:xfrm>
              <a:prstGeom prst="rect">
                <a:avLst/>
              </a:prstGeom>
              <a:blipFill>
                <a:blip r:embed="rId3"/>
                <a:stretch>
                  <a:fillRect l="-2669" t="-10526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AC9268F5-17A2-FB4A-529A-88744E305D6C}"/>
                  </a:ext>
                </a:extLst>
              </p:cNvPr>
              <p:cNvSpPr txBox="1"/>
              <p:nvPr/>
            </p:nvSpPr>
            <p:spPr>
              <a:xfrm>
                <a:off x="947450" y="2176397"/>
                <a:ext cx="6103344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400" dirty="0"/>
                  <a:t>What is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𝑬</m:t>
                    </m:r>
                    <m:d>
                      <m:dPr>
                        <m:begChr m:val="["/>
                        <m:endChr m:val="]"/>
                        <m:ctrlPr>
                          <a:rPr lang="en-US" sz="24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𝑋</m:t>
                            </m:r>
                          </m:e>
                          <m:sup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5</m:t>
                            </m:r>
                          </m:sup>
                        </m:sSup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?</m:t>
                    </m:r>
                  </m:oMath>
                </a14:m>
                <a:r>
                  <a:rPr lang="en-US" sz="2400" dirty="0"/>
                  <a:t> </a:t>
                </a: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AC9268F5-17A2-FB4A-529A-88744E305D6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7450" y="2176397"/>
                <a:ext cx="6103344" cy="461665"/>
              </a:xfrm>
              <a:prstGeom prst="rect">
                <a:avLst/>
              </a:prstGeom>
              <a:blipFill>
                <a:blip r:embed="rId4"/>
                <a:stretch>
                  <a:fillRect l="-1497" t="-9211" b="-302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>
            <a:extLst>
              <a:ext uri="{FF2B5EF4-FFF2-40B4-BE49-F238E27FC236}">
                <a16:creationId xmlns:a16="http://schemas.microsoft.com/office/drawing/2014/main" id="{D43019AD-DB01-5731-66FF-016E6DDDC4AE}"/>
              </a:ext>
            </a:extLst>
          </p:cNvPr>
          <p:cNvSpPr txBox="1"/>
          <p:nvPr/>
        </p:nvSpPr>
        <p:spPr>
          <a:xfrm>
            <a:off x="947450" y="4506225"/>
            <a:ext cx="610334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Seems complicated to evaluate!</a:t>
            </a:r>
          </a:p>
        </p:txBody>
      </p:sp>
    </p:spTree>
    <p:extLst>
      <p:ext uri="{BB962C8B-B14F-4D97-AF65-F5344CB8AC3E}">
        <p14:creationId xmlns:p14="http://schemas.microsoft.com/office/powerpoint/2010/main" val="385887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12" grpId="0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val 14">
            <a:extLst>
              <a:ext uri="{FF2B5EF4-FFF2-40B4-BE49-F238E27FC236}">
                <a16:creationId xmlns:a16="http://schemas.microsoft.com/office/drawing/2014/main" id="{301B7A93-1629-CB94-3691-04CFE98FA455}"/>
              </a:ext>
            </a:extLst>
          </p:cNvPr>
          <p:cNvSpPr/>
          <p:nvPr/>
        </p:nvSpPr>
        <p:spPr>
          <a:xfrm>
            <a:off x="4625405" y="2158243"/>
            <a:ext cx="2941190" cy="807522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14205" y="6538912"/>
            <a:ext cx="4114800" cy="365125"/>
          </a:xfrm>
        </p:spPr>
        <p:txBody>
          <a:bodyPr/>
          <a:lstStyle/>
          <a:p>
            <a:r>
              <a:rPr lang="en-US"/>
              <a:t>"Introduction to Probability for Computing", Harchol-Balter '24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4</a:t>
            </a:fld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E41AB8-2F62-472A-B54D-6FB9F084F04F}"/>
              </a:ext>
            </a:extLst>
          </p:cNvPr>
          <p:cNvSpPr/>
          <p:nvPr/>
        </p:nvSpPr>
        <p:spPr>
          <a:xfrm>
            <a:off x="0" y="0"/>
            <a:ext cx="12192000" cy="7956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807522"/>
          </a:xfrm>
        </p:spPr>
        <p:txBody>
          <a:bodyPr>
            <a:normAutofit/>
          </a:bodyPr>
          <a:lstStyle/>
          <a:p>
            <a:r>
              <a:rPr lang="en-US" sz="4800" dirty="0"/>
              <a:t>The wonderful world of transforms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EF04972-9A86-98DC-7D70-70D83152D099}"/>
              </a:ext>
            </a:extLst>
          </p:cNvPr>
          <p:cNvSpPr txBox="1"/>
          <p:nvPr/>
        </p:nvSpPr>
        <p:spPr>
          <a:xfrm>
            <a:off x="5262218" y="2301179"/>
            <a:ext cx="17543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z-transforms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0683905-E9FE-0B6A-9259-9DA8C38B6A22}"/>
              </a:ext>
            </a:extLst>
          </p:cNvPr>
          <p:cNvSpPr txBox="1"/>
          <p:nvPr/>
        </p:nvSpPr>
        <p:spPr>
          <a:xfrm>
            <a:off x="1684215" y="1304163"/>
            <a:ext cx="25478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Laplace transforms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12FE0A3-D846-3096-BF0F-22B13AE4E620}"/>
              </a:ext>
            </a:extLst>
          </p:cNvPr>
          <p:cNvSpPr txBox="1"/>
          <p:nvPr/>
        </p:nvSpPr>
        <p:spPr>
          <a:xfrm>
            <a:off x="8126775" y="1696578"/>
            <a:ext cx="25067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Fourier transforms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D59398B-D18A-2027-53C7-AC769285A880}"/>
              </a:ext>
            </a:extLst>
          </p:cNvPr>
          <p:cNvSpPr txBox="1"/>
          <p:nvPr/>
        </p:nvSpPr>
        <p:spPr>
          <a:xfrm>
            <a:off x="1043871" y="3382339"/>
            <a:ext cx="39178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moment-generating functions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87649CC-1089-6E4F-008E-F75B01B6E83B}"/>
              </a:ext>
            </a:extLst>
          </p:cNvPr>
          <p:cNvSpPr txBox="1"/>
          <p:nvPr/>
        </p:nvSpPr>
        <p:spPr>
          <a:xfrm>
            <a:off x="7028307" y="3167390"/>
            <a:ext cx="30874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characteristic functions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6133CDD-60D3-0B52-5E13-D1EB0545D7C8}"/>
              </a:ext>
            </a:extLst>
          </p:cNvPr>
          <p:cNvSpPr txBox="1"/>
          <p:nvPr/>
        </p:nvSpPr>
        <p:spPr>
          <a:xfrm>
            <a:off x="2575071" y="4632251"/>
            <a:ext cx="712868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u="sng" dirty="0"/>
              <a:t>Two common uses</a:t>
            </a:r>
            <a:r>
              <a:rPr lang="en-US" sz="2400" dirty="0"/>
              <a:t>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400" dirty="0"/>
              <a:t>Computing higher moments of random variables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400" dirty="0"/>
              <a:t>Solving recurrence relations  </a:t>
            </a:r>
          </a:p>
        </p:txBody>
      </p:sp>
    </p:spTree>
    <p:extLst>
      <p:ext uri="{BB962C8B-B14F-4D97-AF65-F5344CB8AC3E}">
        <p14:creationId xmlns:p14="http://schemas.microsoft.com/office/powerpoint/2010/main" val="22684344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2" grpId="0"/>
      <p:bldP spid="6" grpId="0"/>
      <p:bldP spid="8" grpId="0"/>
      <p:bldP spid="11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14205" y="6538912"/>
            <a:ext cx="4114800" cy="365125"/>
          </a:xfrm>
        </p:spPr>
        <p:txBody>
          <a:bodyPr/>
          <a:lstStyle/>
          <a:p>
            <a:r>
              <a:rPr lang="en-US"/>
              <a:t>"Introduction to Probability for Computing", Harchol-Balter '24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5</a:t>
            </a:fld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E41AB8-2F62-472A-B54D-6FB9F084F04F}"/>
              </a:ext>
            </a:extLst>
          </p:cNvPr>
          <p:cNvSpPr/>
          <p:nvPr/>
        </p:nvSpPr>
        <p:spPr>
          <a:xfrm>
            <a:off x="0" y="0"/>
            <a:ext cx="12192000" cy="7956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807522"/>
          </a:xfrm>
        </p:spPr>
        <p:txBody>
          <a:bodyPr>
            <a:normAutofit/>
          </a:bodyPr>
          <a:lstStyle/>
          <a:p>
            <a:r>
              <a:rPr lang="en-US" sz="4800" dirty="0"/>
              <a:t>The z-transform as an onion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7FDDB89-A52A-B98C-DFD0-8F777FD17D27}"/>
                  </a:ext>
                </a:extLst>
              </p:cNvPr>
              <p:cNvSpPr txBox="1"/>
              <p:nvPr/>
            </p:nvSpPr>
            <p:spPr>
              <a:xfrm>
                <a:off x="3314205" y="1266875"/>
                <a:ext cx="6103344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400" dirty="0"/>
                  <a:t>Onion represents z-transform of </a:t>
                </a:r>
                <a:r>
                  <a:rPr lang="en-US" sz="2400" dirty="0" err="1"/>
                  <a:t>r.v.</a:t>
                </a: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7FDDB89-A52A-B98C-DFD0-8F777FD17D2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14205" y="1266875"/>
                <a:ext cx="6103344" cy="461665"/>
              </a:xfrm>
              <a:prstGeom prst="rect">
                <a:avLst/>
              </a:prstGeom>
              <a:blipFill>
                <a:blip r:embed="rId2"/>
                <a:stretch>
                  <a:fillRect l="-1598" t="-10526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2" name="Picture 11">
            <a:extLst>
              <a:ext uri="{FF2B5EF4-FFF2-40B4-BE49-F238E27FC236}">
                <a16:creationId xmlns:a16="http://schemas.microsoft.com/office/drawing/2014/main" id="{1DD85D08-2202-12DE-DFBD-3D0FFDE0336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8333" y="1857311"/>
            <a:ext cx="4612267" cy="3733814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C0876583-76FF-BFE7-4BC6-5107FADED29A}"/>
              </a:ext>
            </a:extLst>
          </p:cNvPr>
          <p:cNvSpPr txBox="1"/>
          <p:nvPr/>
        </p:nvSpPr>
        <p:spPr>
          <a:xfrm>
            <a:off x="1961002" y="5696079"/>
            <a:ext cx="7456547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Lower moments are in the outer layers </a:t>
            </a:r>
            <a:r>
              <a:rPr lang="en-US" sz="2400" dirty="0">
                <a:sym typeface="Wingdings" panose="05000000000000000000" pitchFamily="2" charset="2"/>
              </a:rPr>
              <a:t> less effort/tears</a:t>
            </a:r>
          </a:p>
          <a:p>
            <a:r>
              <a:rPr lang="en-US" sz="2400" dirty="0">
                <a:sym typeface="Wingdings" panose="05000000000000000000" pitchFamily="2" charset="2"/>
              </a:rPr>
              <a:t>Higher moments are deeper inside  more effort/tears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69315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14205" y="6538912"/>
            <a:ext cx="4114800" cy="365125"/>
          </a:xfrm>
        </p:spPr>
        <p:txBody>
          <a:bodyPr/>
          <a:lstStyle/>
          <a:p>
            <a:r>
              <a:rPr lang="en-US"/>
              <a:t>"Introduction to Probability for Computing", Harchol-Balter '24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6</a:t>
            </a:fld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E41AB8-2F62-472A-B54D-6FB9F084F04F}"/>
              </a:ext>
            </a:extLst>
          </p:cNvPr>
          <p:cNvSpPr/>
          <p:nvPr/>
        </p:nvSpPr>
        <p:spPr>
          <a:xfrm>
            <a:off x="0" y="0"/>
            <a:ext cx="12192000" cy="7956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807522"/>
          </a:xfrm>
        </p:spPr>
        <p:txBody>
          <a:bodyPr>
            <a:normAutofit/>
          </a:bodyPr>
          <a:lstStyle/>
          <a:p>
            <a:r>
              <a:rPr lang="en-US" sz="4800" dirty="0"/>
              <a:t>z-transform of discrete </a:t>
            </a:r>
            <a:r>
              <a:rPr lang="en-US" sz="4800" dirty="0" err="1"/>
              <a:t>r.v.</a:t>
            </a:r>
            <a:endParaRPr lang="en-US" sz="4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417868FB-4FB9-51C0-E448-055BB6CB328A}"/>
                  </a:ext>
                </a:extLst>
              </p:cNvPr>
              <p:cNvSpPr txBox="1"/>
              <p:nvPr/>
            </p:nvSpPr>
            <p:spPr>
              <a:xfrm>
                <a:off x="453033" y="4728409"/>
                <a:ext cx="11536532" cy="83099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z="2400" b="1" i="0" dirty="0" smtClean="0"/>
                        <m:t>Note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: 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The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 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z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−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transform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 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can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 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be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 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defined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 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for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 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any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 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r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.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v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., 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or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 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even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 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for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 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just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 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a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 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sequence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 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of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 </m:t>
                      </m:r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𝑝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400" i="1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𝑖</m:t>
                              </m:r>
                            </m:e>
                          </m:d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′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.</m:t>
                      </m:r>
                    </m:oMath>
                  </m:oMathPara>
                </a14:m>
                <a:endParaRPr lang="en-US" sz="2400" b="0" i="1" dirty="0">
                  <a:latin typeface="Cambria Math" panose="02040503050406030204" pitchFamily="18" charset="0"/>
                  <a:sym typeface="Symbol" panose="05050102010706020507" pitchFamily="18" charset="2"/>
                </a:endParaRPr>
              </a:p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400" b="0" i="0" dirty="0" smtClean="0"/>
                      <m:t>However</m:t>
                    </m:r>
                    <m:r>
                      <m:rPr>
                        <m:nor/>
                      </m:rPr>
                      <a:rPr lang="en-US" sz="2400" b="0" i="0" dirty="0" smtClean="0"/>
                      <m:t> </m:t>
                    </m:r>
                    <m:r>
                      <m:rPr>
                        <m:nor/>
                      </m:rPr>
                      <a:rPr lang="en-US" sz="2400" b="0" i="0" dirty="0" smtClean="0"/>
                      <m:t>convergence</m:t>
                    </m:r>
                    <m:r>
                      <m:rPr>
                        <m:nor/>
                      </m:rPr>
                      <a:rPr lang="en-US" sz="2400" b="0" i="0" dirty="0" smtClean="0"/>
                      <m:t> </m:t>
                    </m:r>
                    <m:r>
                      <m:rPr>
                        <m:nor/>
                      </m:rPr>
                      <a:rPr lang="en-US" sz="2400" b="0" i="0" dirty="0" smtClean="0"/>
                      <m:t>is</m:t>
                    </m:r>
                    <m:r>
                      <m:rPr>
                        <m:nor/>
                      </m:rPr>
                      <a:rPr lang="en-US" sz="2400" b="0" i="0" dirty="0" smtClean="0"/>
                      <m:t> </m:t>
                    </m:r>
                    <m:r>
                      <m:rPr>
                        <m:nor/>
                      </m:rPr>
                      <a:rPr lang="en-US" sz="2400" b="0" i="0" dirty="0" smtClean="0"/>
                      <m:t>only</m:t>
                    </m:r>
                    <m:r>
                      <m:rPr>
                        <m:nor/>
                      </m:rPr>
                      <a:rPr lang="en-US" sz="2400" b="0" i="0" dirty="0" smtClean="0"/>
                      <m:t> </m:t>
                    </m:r>
                  </m:oMath>
                </a14:m>
                <a:r>
                  <a:rPr lang="en-US" sz="2400" u="sng" dirty="0"/>
                  <a:t>guaranteed</a:t>
                </a:r>
                <a:r>
                  <a:rPr lang="en-US" sz="2400" dirty="0"/>
                  <a:t> when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𝑋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 </m:t>
                    </m:r>
                  </m:oMath>
                </a14:m>
                <a:r>
                  <a:rPr lang="en-US" sz="2400" dirty="0"/>
                  <a:t>is a non-negative </a:t>
                </a:r>
                <a:r>
                  <a:rPr lang="en-US" sz="2400" dirty="0" err="1"/>
                  <a:t>r.v.</a:t>
                </a:r>
                <a:r>
                  <a:rPr lang="en-US" sz="2400" dirty="0"/>
                  <a:t> and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4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𝑧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≤1</m:t>
                    </m:r>
                  </m:oMath>
                </a14:m>
                <a:r>
                  <a:rPr lang="en-US" sz="2400" dirty="0"/>
                  <a:t>.</a:t>
                </a: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417868FB-4FB9-51C0-E448-055BB6CB328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3033" y="4728409"/>
                <a:ext cx="11536532" cy="830997"/>
              </a:xfrm>
              <a:prstGeom prst="rect">
                <a:avLst/>
              </a:prstGeom>
              <a:blipFill>
                <a:blip r:embed="rId2"/>
                <a:stretch>
                  <a:fillRect l="-106" b="-161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" name="Group 1">
            <a:extLst>
              <a:ext uri="{FF2B5EF4-FFF2-40B4-BE49-F238E27FC236}">
                <a16:creationId xmlns:a16="http://schemas.microsoft.com/office/drawing/2014/main" id="{418B5AA8-D412-1987-B81B-17F41F9834DD}"/>
              </a:ext>
            </a:extLst>
          </p:cNvPr>
          <p:cNvGrpSpPr/>
          <p:nvPr/>
        </p:nvGrpSpPr>
        <p:grpSpPr>
          <a:xfrm>
            <a:off x="596828" y="1533161"/>
            <a:ext cx="10998343" cy="2695939"/>
            <a:chOff x="596828" y="1533161"/>
            <a:chExt cx="10998343" cy="2695939"/>
          </a:xfrm>
        </p:grpSpPr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3F173341-B9A0-4F6B-AA83-314DA08DBC09}"/>
                </a:ext>
              </a:extLst>
            </p:cNvPr>
            <p:cNvGrpSpPr/>
            <p:nvPr/>
          </p:nvGrpSpPr>
          <p:grpSpPr>
            <a:xfrm>
              <a:off x="596828" y="1533161"/>
              <a:ext cx="10998343" cy="2695939"/>
              <a:chOff x="664568" y="3138210"/>
              <a:chExt cx="11129411" cy="2474552"/>
            </a:xfrm>
          </p:grpSpPr>
          <p:sp>
            <p:nvSpPr>
              <p:cNvPr id="17" name="Title 2">
                <a:extLst>
                  <a:ext uri="{FF2B5EF4-FFF2-40B4-BE49-F238E27FC236}">
                    <a16:creationId xmlns:a16="http://schemas.microsoft.com/office/drawing/2014/main" id="{7AC7B22B-F569-431A-A3D2-C7A20402695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64568" y="3138210"/>
                <a:ext cx="11129411" cy="2474552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</p:spPr>
            <p:txBody>
              <a:bodyPr vert="horz" lIns="91440" tIns="45720" rIns="91440" bIns="45720" rtlCol="0" anchor="b">
                <a:normAutofit/>
              </a:bodyPr>
              <a:lstStyle>
                <a:lvl1pPr algn="ctr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60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endParaRPr lang="en-US" sz="4400" dirty="0"/>
              </a:p>
            </p:txBody>
          </p: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16" name="TextBox 15">
                    <a:extLst>
                      <a:ext uri="{FF2B5EF4-FFF2-40B4-BE49-F238E27FC236}">
                        <a16:creationId xmlns:a16="http://schemas.microsoft.com/office/drawing/2014/main" id="{9CC19635-D093-4AE2-AE45-7E79455B8EF6}"/>
                      </a:ext>
                    </a:extLst>
                  </p:cNvPr>
                  <p:cNvSpPr txBox="1"/>
                  <p:nvPr/>
                </p:nvSpPr>
                <p:spPr>
                  <a:xfrm>
                    <a:off x="718456" y="3304283"/>
                    <a:ext cx="10487499" cy="1687363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sz="2400" u="sng" dirty="0"/>
                      <a:t>Defn</a:t>
                    </a:r>
                    <a:r>
                      <a:rPr lang="en-US" sz="2400" dirty="0"/>
                      <a:t>: Let</a:t>
                    </a:r>
                    <a14:m>
                      <m:oMath xmlns:m="http://schemas.openxmlformats.org/officeDocument/2006/math">
                        <m:r>
                          <a:rPr lang="en-US" sz="2400" b="0" i="0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 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𝑋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sz="2400" b="0" i="0" dirty="0" smtClean="0"/>
                          <m:t>be</m:t>
                        </m:r>
                        <m:r>
                          <m:rPr>
                            <m:nor/>
                          </m:rPr>
                          <a:rPr lang="en-US" sz="2400" b="0" i="0" dirty="0" smtClean="0"/>
                          <m:t> </m:t>
                        </m:r>
                        <m:r>
                          <m:rPr>
                            <m:nor/>
                          </m:rPr>
                          <a:rPr lang="en-US" sz="2400" b="0" i="0" dirty="0" smtClean="0"/>
                          <m:t>a</m:t>
                        </m:r>
                        <m:r>
                          <m:rPr>
                            <m:nor/>
                          </m:rPr>
                          <a:rPr lang="en-US" sz="2400" b="0" i="0" dirty="0" smtClean="0"/>
                          <m:t> </m:t>
                        </m:r>
                        <m:r>
                          <m:rPr>
                            <m:nor/>
                          </m:rPr>
                          <a:rPr lang="en-US" sz="2400" b="0" i="0" dirty="0" smtClean="0"/>
                          <m:t>non</m:t>
                        </m:r>
                        <m:r>
                          <m:rPr>
                            <m:nor/>
                          </m:rPr>
                          <a:rPr lang="en-US" sz="2400" b="0" i="0" dirty="0" smtClean="0"/>
                          <m:t>−</m:t>
                        </m:r>
                        <m:r>
                          <m:rPr>
                            <m:nor/>
                          </m:rPr>
                          <a:rPr lang="en-US" sz="2400" b="0" i="0" dirty="0" smtClean="0"/>
                          <m:t>negative</m:t>
                        </m:r>
                        <m:r>
                          <m:rPr>
                            <m:nor/>
                          </m:rPr>
                          <a:rPr lang="en-US" sz="2400" b="0" i="0" dirty="0" smtClean="0"/>
                          <m:t> </m:t>
                        </m:r>
                        <m:r>
                          <m:rPr>
                            <m:nor/>
                          </m:rPr>
                          <a:rPr lang="en-US" sz="2400" b="0" i="0" dirty="0" smtClean="0"/>
                          <m:t>discrete</m:t>
                        </m:r>
                        <m:r>
                          <m:rPr>
                            <m:nor/>
                          </m:rPr>
                          <a:rPr lang="en-US" sz="2400" b="0" i="0" dirty="0" smtClean="0"/>
                          <m:t> </m:t>
                        </m:r>
                        <m:r>
                          <m:rPr>
                            <m:nor/>
                          </m:rPr>
                          <a:rPr lang="en-US" sz="2400" b="0" i="0" dirty="0" smtClean="0"/>
                          <m:t>r</m:t>
                        </m:r>
                        <m:r>
                          <m:rPr>
                            <m:nor/>
                          </m:rPr>
                          <a:rPr lang="en-US" sz="2400" b="0" i="0" dirty="0" smtClean="0"/>
                          <m:t>.</m:t>
                        </m:r>
                        <m:r>
                          <m:rPr>
                            <m:nor/>
                          </m:rPr>
                          <a:rPr lang="en-US" sz="2400" b="0" i="0" dirty="0" smtClean="0"/>
                          <m:t>v</m:t>
                        </m:r>
                        <m:r>
                          <m:rPr>
                            <m:nor/>
                          </m:rPr>
                          <a:rPr lang="en-US" sz="2400" b="0" i="0" dirty="0" smtClean="0"/>
                          <m:t>.  </m:t>
                        </m:r>
                        <m:r>
                          <m:rPr>
                            <m:nor/>
                          </m:rPr>
                          <a:rPr lang="en-US" sz="2400" b="0" i="0" dirty="0" smtClean="0"/>
                          <m:t>with</m:t>
                        </m:r>
                        <m:r>
                          <m:rPr>
                            <m:nor/>
                          </m:rPr>
                          <a:rPr lang="en-US" sz="2400" b="0" i="0" dirty="0" smtClean="0"/>
                          <m:t> </m:t>
                        </m:r>
                        <m:r>
                          <m:rPr>
                            <m:nor/>
                          </m:rPr>
                          <a:rPr lang="en-US" sz="2400" b="0" i="0" dirty="0" smtClean="0"/>
                          <m:t>p</m:t>
                        </m:r>
                        <m:r>
                          <m:rPr>
                            <m:nor/>
                          </m:rPr>
                          <a:rPr lang="en-US" sz="2400" b="0" i="0" dirty="0" smtClean="0"/>
                          <m:t>.</m:t>
                        </m:r>
                        <m:r>
                          <m:rPr>
                            <m:nor/>
                          </m:rPr>
                          <a:rPr lang="en-US" sz="2400" b="0" i="0" dirty="0" smtClean="0"/>
                          <m:t>m</m:t>
                        </m:r>
                        <m:r>
                          <m:rPr>
                            <m:nor/>
                          </m:rPr>
                          <a:rPr lang="en-US" sz="2400" b="0" i="0" dirty="0" smtClean="0"/>
                          <m:t>.</m:t>
                        </m:r>
                        <m:r>
                          <m:rPr>
                            <m:nor/>
                          </m:rPr>
                          <a:rPr lang="en-US" sz="2400" b="0" i="0" dirty="0" smtClean="0"/>
                          <m:t>f</m:t>
                        </m:r>
                        <m:r>
                          <m:rPr>
                            <m:nor/>
                          </m:rPr>
                          <a:rPr lang="en-US" sz="2400" b="0" i="0" dirty="0" smtClean="0"/>
                          <m:t>.</m:t>
                        </m:r>
                        <m:sSub>
                          <m:sSubPr>
                            <m:ctrlPr>
                              <a:rPr lang="en-US" sz="2400" b="0" i="1" dirty="0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</m:ctrlPr>
                          </m:sSubPr>
                          <m:e>
                            <m:r>
                              <a:rPr lang="en-US" sz="2400" b="0" i="1" dirty="0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 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𝑝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𝑋</m:t>
                            </m:r>
                          </m:sub>
                        </m:sSub>
                        <m:d>
                          <m:d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𝑖</m:t>
                            </m:r>
                          </m:e>
                        </m:d>
                      </m:oMath>
                    </a14:m>
                    <a:r>
                      <a:rPr lang="en-US" sz="2400" dirty="0"/>
                      <a:t>, where </a:t>
                    </a:r>
                    <a14:m>
                      <m:oMath xmlns:m="http://schemas.openxmlformats.org/officeDocument/2006/math">
                        <m:r>
                          <a:rPr lang="en-US" sz="2400" b="0" i="1" dirty="0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𝑖</m:t>
                        </m:r>
                        <m:r>
                          <a:rPr lang="en-US" sz="2400" b="0" i="1" dirty="0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=0, 1, 2, …</m:t>
                        </m:r>
                      </m:oMath>
                    </a14:m>
                    <a:endParaRPr lang="en-US" sz="2400" dirty="0">
                      <a:sym typeface="Symbol" panose="05050102010706020507" pitchFamily="18" charset="2"/>
                    </a:endParaRPr>
                  </a:p>
                  <a:p>
                    <a:r>
                      <a:rPr lang="en-US" sz="2400" dirty="0">
                        <a:sym typeface="Symbol" panose="05050102010706020507" pitchFamily="18" charset="2"/>
                      </a:rPr>
                      <a:t>Then the </a:t>
                    </a:r>
                    <a:r>
                      <a:rPr lang="en-US" sz="2400" b="1" dirty="0">
                        <a:sym typeface="Symbol" panose="05050102010706020507" pitchFamily="18" charset="2"/>
                      </a:rPr>
                      <a:t>z-transform</a:t>
                    </a:r>
                    <a:r>
                      <a:rPr lang="en-US" sz="2400" dirty="0">
                        <a:sym typeface="Symbol" panose="05050102010706020507" pitchFamily="18" charset="2"/>
                      </a:rPr>
                      <a:t> of </a:t>
                    </a:r>
                    <a14:m>
                      <m:oMath xmlns:m="http://schemas.openxmlformats.org/officeDocument/2006/math">
                        <m:r>
                          <a:rPr lang="en-US" sz="24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𝑋</m:t>
                        </m:r>
                      </m:oMath>
                    </a14:m>
                    <a:r>
                      <a:rPr lang="en-US" sz="2400" dirty="0">
                        <a:sym typeface="Symbol" panose="05050102010706020507" pitchFamily="18" charset="2"/>
                      </a:rPr>
                      <a:t> is</a:t>
                    </a:r>
                  </a:p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̂"/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acc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𝑋</m:t>
                              </m:r>
                            </m:e>
                          </m:acc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</a:rPr>
                            <m:t>𝑧</m:t>
                          </m:r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</a:rPr>
                            <m:t>)=</m:t>
                          </m:r>
                          <m:r>
                            <a:rPr lang="en-US" sz="2400" b="1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𝑬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𝑧</m:t>
                                  </m:r>
                                </m:e>
                                <m:sup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𝑋</m:t>
                                  </m:r>
                                </m:sup>
                              </m:sSup>
                            </m:e>
                          </m:d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=</m:t>
                          </m:r>
                          <m:nary>
                            <m:naryPr>
                              <m:chr m:val="∑"/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naryPr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𝑖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=0</m:t>
                              </m:r>
                            </m:sub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∞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𝑝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𝑋</m:t>
                                  </m:r>
                                </m:sub>
                              </m:sSub>
                              <m:d>
                                <m:d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𝑖</m:t>
                                  </m:r>
                                </m:e>
                              </m:d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⋅</m:t>
                              </m:r>
                              <m:sSup>
                                <m:sSup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𝑧</m:t>
                                  </m:r>
                                </m:e>
                                <m:sup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𝑖</m:t>
                                  </m:r>
                                </m:sup>
                              </m:sSup>
                            </m:e>
                          </m:nary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 </m:t>
                          </m:r>
                        </m:oMath>
                      </m:oMathPara>
                    </a14:m>
                    <a:endParaRPr lang="en-US" sz="2400" dirty="0">
                      <a:sym typeface="Symbol" panose="05050102010706020507" pitchFamily="18" charset="2"/>
                    </a:endParaRPr>
                  </a:p>
                </p:txBody>
              </p:sp>
            </mc:Choice>
            <mc:Fallback>
              <p:sp>
                <p:nvSpPr>
                  <p:cNvPr id="16" name="TextBox 15">
                    <a:extLst>
                      <a:ext uri="{FF2B5EF4-FFF2-40B4-BE49-F238E27FC236}">
                        <a16:creationId xmlns:a16="http://schemas.microsoft.com/office/drawing/2014/main" id="{9CC19635-D093-4AE2-AE45-7E79455B8EF6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18456" y="3304283"/>
                    <a:ext cx="10487499" cy="1687363"/>
                  </a:xfrm>
                  <a:prstGeom prst="rect">
                    <a:avLst/>
                  </a:prstGeom>
                  <a:blipFill>
                    <a:blip r:embed="rId3"/>
                    <a:stretch>
                      <a:fillRect l="-941" t="-2649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>
                  <a:extLst>
                    <a:ext uri="{FF2B5EF4-FFF2-40B4-BE49-F238E27FC236}">
                      <a16:creationId xmlns:a16="http://schemas.microsoft.com/office/drawing/2014/main" id="{DB671D3A-2B4C-42E8-FD8B-C81FFF54F7D6}"/>
                    </a:ext>
                  </a:extLst>
                </p:cNvPr>
                <p:cNvSpPr txBox="1"/>
                <p:nvPr/>
              </p:nvSpPr>
              <p:spPr>
                <a:xfrm>
                  <a:off x="650081" y="3615864"/>
                  <a:ext cx="6102350" cy="461665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r>
                    <a:rPr lang="en-US" sz="2400" dirty="0"/>
                    <a:t>Assume</a:t>
                  </a:r>
                  <a14:m>
                    <m:oMath xmlns:m="http://schemas.openxmlformats.org/officeDocument/2006/math">
                      <m:r>
                        <a:rPr lang="en-US" sz="2400" b="0" i="0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𝑧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is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 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a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 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constant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 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and</m:t>
                      </m:r>
                      <m:r>
                        <a:rPr lang="en-US" sz="240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 </m:t>
                      </m:r>
                      <m:d>
                        <m:dPr>
                          <m:begChr m:val="|"/>
                          <m:endChr m:val="|"/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𝑧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≤1.</m:t>
                      </m:r>
                      <m:r>
                        <a:rPr lang="en-US" sz="2400" i="1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 </m:t>
                      </m:r>
                    </m:oMath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11" name="TextBox 10">
                  <a:extLst>
                    <a:ext uri="{FF2B5EF4-FFF2-40B4-BE49-F238E27FC236}">
                      <a16:creationId xmlns:a16="http://schemas.microsoft.com/office/drawing/2014/main" id="{DB671D3A-2B4C-42E8-FD8B-C81FFF54F7D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50081" y="3615864"/>
                  <a:ext cx="6102350" cy="461665"/>
                </a:xfrm>
                <a:prstGeom prst="rect">
                  <a:avLst/>
                </a:prstGeom>
                <a:blipFill>
                  <a:blip r:embed="rId4"/>
                  <a:stretch>
                    <a:fillRect l="-1598" t="-10526" b="-2894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3159966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8D378FF-7F10-ACA8-3790-231AB61C99BF}"/>
              </a:ext>
            </a:extLst>
          </p:cNvPr>
          <p:cNvSpPr/>
          <p:nvPr/>
        </p:nvSpPr>
        <p:spPr>
          <a:xfrm>
            <a:off x="1561672" y="2764388"/>
            <a:ext cx="7048928" cy="359196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14205" y="6538912"/>
            <a:ext cx="4114800" cy="365125"/>
          </a:xfrm>
        </p:spPr>
        <p:txBody>
          <a:bodyPr/>
          <a:lstStyle/>
          <a:p>
            <a:r>
              <a:rPr lang="en-US"/>
              <a:t>"Introduction to Probability for Computing", Harchol-Balter '24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7</a:t>
            </a:fld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E41AB8-2F62-472A-B54D-6FB9F084F04F}"/>
              </a:ext>
            </a:extLst>
          </p:cNvPr>
          <p:cNvSpPr/>
          <p:nvPr/>
        </p:nvSpPr>
        <p:spPr>
          <a:xfrm>
            <a:off x="0" y="0"/>
            <a:ext cx="12192000" cy="7956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807522"/>
          </a:xfrm>
        </p:spPr>
        <p:txBody>
          <a:bodyPr>
            <a:normAutofit/>
          </a:bodyPr>
          <a:lstStyle/>
          <a:p>
            <a:r>
              <a:rPr lang="en-US" sz="4800" dirty="0"/>
              <a:t>Example of Onion Building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FA76D046-D08D-1EF9-62C3-4E34D6CE2124}"/>
                  </a:ext>
                </a:extLst>
              </p:cNvPr>
              <p:cNvSpPr txBox="1"/>
              <p:nvPr/>
            </p:nvSpPr>
            <p:spPr>
              <a:xfrm>
                <a:off x="953841" y="1427146"/>
                <a:ext cx="3056299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𝑋</m:t>
                      </m:r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∼</m:t>
                      </m:r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𝐵𝑖𝑛𝑜𝑚𝑖𝑎𝑙</m:t>
                      </m:r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FA76D046-D08D-1EF9-62C3-4E34D6CE212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3841" y="1427146"/>
                <a:ext cx="3056299" cy="461665"/>
              </a:xfrm>
              <a:prstGeom prst="rect">
                <a:avLst/>
              </a:prstGeom>
              <a:blipFill>
                <a:blip r:embed="rId2"/>
                <a:stretch>
                  <a:fillRect l="-398" b="-171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5B450D06-0109-BD4F-9EB7-C12DB2F0F90A}"/>
                  </a:ext>
                </a:extLst>
              </p:cNvPr>
              <p:cNvSpPr txBox="1"/>
              <p:nvPr/>
            </p:nvSpPr>
            <p:spPr>
              <a:xfrm>
                <a:off x="953841" y="1945597"/>
                <a:ext cx="2511846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z="2400" b="0" i="0" dirty="0" smtClean="0"/>
                        <m:t>Create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 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the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 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onion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!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5B450D06-0109-BD4F-9EB7-C12DB2F0F90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3841" y="1945597"/>
                <a:ext cx="2511846" cy="461665"/>
              </a:xfrm>
              <a:prstGeom prst="rect">
                <a:avLst/>
              </a:prstGeom>
              <a:blipFill>
                <a:blip r:embed="rId3"/>
                <a:stretch>
                  <a:fillRect l="-4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1" name="Picture 10">
            <a:extLst>
              <a:ext uri="{FF2B5EF4-FFF2-40B4-BE49-F238E27FC236}">
                <a16:creationId xmlns:a16="http://schemas.microsoft.com/office/drawing/2014/main" id="{DEF74E4A-C552-B898-AC78-9F0BB28F0F5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5414" y="250053"/>
            <a:ext cx="2783080" cy="2253014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9532F841-9A5E-9001-8A40-693FF6957C23}"/>
                  </a:ext>
                </a:extLst>
              </p:cNvPr>
              <p:cNvSpPr txBox="1"/>
              <p:nvPr/>
            </p:nvSpPr>
            <p:spPr>
              <a:xfrm>
                <a:off x="796408" y="2879170"/>
                <a:ext cx="7411157" cy="110087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𝑋</m:t>
                          </m:r>
                        </m:e>
                      </m:acc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𝑧</m:t>
                      </m:r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)=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𝑬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𝑧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𝑋</m:t>
                              </m:r>
                            </m:sup>
                          </m:sSup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naryPr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𝑖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=0</m:t>
                          </m:r>
                        </m:sub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𝑛</m:t>
                          </m:r>
                        </m:sup>
                        <m:e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m:rPr>
                                        <m:brk m:alnAt="7"/>
                                      </m:rPr>
                                      <a:rPr lang="en-US" sz="2400" b="0" i="1" smtClean="0">
                                        <a:latin typeface="Cambria Math" panose="02040503050406030204" pitchFamily="18" charset="0"/>
                                        <a:sym typeface="Symbol" panose="05050102010706020507" pitchFamily="18" charset="2"/>
                                      </a:rPr>
                                      <m:t>𝑛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  <a:sym typeface="Symbol" panose="05050102010706020507" pitchFamily="18" charset="2"/>
                                      </a:rPr>
                                      <m:t>𝑖</m:t>
                                    </m:r>
                                  </m:e>
                                </m:mr>
                              </m:m>
                            </m:e>
                          </m:d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𝑝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𝑖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1−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𝑝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𝑛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𝑖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𝑧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𝑖</m:t>
                              </m:r>
                            </m:sup>
                          </m:sSup>
                        </m:e>
                      </m:nary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 </m:t>
                      </m:r>
                    </m:oMath>
                  </m:oMathPara>
                </a14:m>
                <a:endParaRPr lang="en-US" sz="1800" dirty="0">
                  <a:sym typeface="Symbol" panose="05050102010706020507" pitchFamily="18" charset="2"/>
                </a:endParaRP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9532F841-9A5E-9001-8A40-693FF6957C2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6408" y="2879170"/>
                <a:ext cx="7411157" cy="110087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CFFE5BA0-0138-AB55-C3FE-D6D0211CBF71}"/>
                  </a:ext>
                </a:extLst>
              </p:cNvPr>
              <p:cNvSpPr txBox="1"/>
              <p:nvPr/>
            </p:nvSpPr>
            <p:spPr>
              <a:xfrm>
                <a:off x="3593701" y="4158601"/>
                <a:ext cx="3731526" cy="110087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naryPr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𝑖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=0</m:t>
                          </m:r>
                        </m:sub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𝑛</m:t>
                          </m:r>
                        </m:sup>
                        <m:e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m:rPr>
                                        <m:brk m:alnAt="7"/>
                                      </m:rPr>
                                      <a:rPr lang="en-US" sz="2400" b="0" i="1" smtClean="0">
                                        <a:latin typeface="Cambria Math" panose="02040503050406030204" pitchFamily="18" charset="0"/>
                                        <a:sym typeface="Symbol" panose="05050102010706020507" pitchFamily="18" charset="2"/>
                                      </a:rPr>
                                      <m:t>𝑛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  <a:sym typeface="Symbol" panose="05050102010706020507" pitchFamily="18" charset="2"/>
                                      </a:rPr>
                                      <m:t>𝑖</m:t>
                                    </m:r>
                                  </m:e>
                                </m:mr>
                              </m:m>
                            </m:e>
                          </m:d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(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𝑧𝑝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𝑖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1−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𝑝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𝑛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𝑖</m:t>
                              </m:r>
                            </m:sup>
                          </m:sSup>
                        </m:e>
                      </m:nary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 </m:t>
                      </m:r>
                    </m:oMath>
                  </m:oMathPara>
                </a14:m>
                <a:endParaRPr lang="en-US" sz="1800" dirty="0">
                  <a:sym typeface="Symbol" panose="05050102010706020507" pitchFamily="18" charset="2"/>
                </a:endParaRP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CFFE5BA0-0138-AB55-C3FE-D6D0211CBF7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93701" y="4158601"/>
                <a:ext cx="3731526" cy="110087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A8A4A23E-3066-3919-E661-479C114412FE}"/>
                  </a:ext>
                </a:extLst>
              </p:cNvPr>
              <p:cNvSpPr txBox="1"/>
              <p:nvPr/>
            </p:nvSpPr>
            <p:spPr>
              <a:xfrm>
                <a:off x="3096659" y="5655748"/>
                <a:ext cx="3731526" cy="55207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=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𝑧𝑝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+</m:t>
                              </m:r>
                              <m:d>
                                <m:d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1−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𝑝</m:t>
                                  </m:r>
                                </m:e>
                              </m:d>
                            </m:e>
                          </m:d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𝑛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 </m:t>
                      </m:r>
                    </m:oMath>
                  </m:oMathPara>
                </a14:m>
                <a:endParaRPr lang="en-US" sz="1800" dirty="0">
                  <a:sym typeface="Symbol" panose="05050102010706020507" pitchFamily="18" charset="2"/>
                </a:endParaRPr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A8A4A23E-3066-3919-E661-479C114412F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96659" y="5655748"/>
                <a:ext cx="3731526" cy="552074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78300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/>
      <p:bldP spid="10" grpId="0"/>
      <p:bldP spid="13" grpId="0"/>
      <p:bldP spid="15" grpId="0"/>
      <p:bldP spid="1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821EA954-3B0D-A662-9D57-F6C3D7119592}"/>
              </a:ext>
            </a:extLst>
          </p:cNvPr>
          <p:cNvSpPr/>
          <p:nvPr/>
        </p:nvSpPr>
        <p:spPr>
          <a:xfrm>
            <a:off x="1561672" y="2764388"/>
            <a:ext cx="7048928" cy="359196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14205" y="6538912"/>
            <a:ext cx="4114800" cy="365125"/>
          </a:xfrm>
        </p:spPr>
        <p:txBody>
          <a:bodyPr/>
          <a:lstStyle/>
          <a:p>
            <a:r>
              <a:rPr lang="en-US"/>
              <a:t>"Introduction to Probability for Computing", Harchol-Balter '24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8</a:t>
            </a:fld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E41AB8-2F62-472A-B54D-6FB9F084F04F}"/>
              </a:ext>
            </a:extLst>
          </p:cNvPr>
          <p:cNvSpPr/>
          <p:nvPr/>
        </p:nvSpPr>
        <p:spPr>
          <a:xfrm>
            <a:off x="0" y="0"/>
            <a:ext cx="12192000" cy="7956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807522"/>
          </a:xfrm>
        </p:spPr>
        <p:txBody>
          <a:bodyPr>
            <a:normAutofit/>
          </a:bodyPr>
          <a:lstStyle/>
          <a:p>
            <a:r>
              <a:rPr lang="en-US" sz="4800" dirty="0"/>
              <a:t>Example of Onion Building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FA76D046-D08D-1EF9-62C3-4E34D6CE2124}"/>
                  </a:ext>
                </a:extLst>
              </p:cNvPr>
              <p:cNvSpPr txBox="1"/>
              <p:nvPr/>
            </p:nvSpPr>
            <p:spPr>
              <a:xfrm>
                <a:off x="953841" y="1427146"/>
                <a:ext cx="3056299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𝑋</m:t>
                      </m:r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∼</m:t>
                      </m:r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𝐺𝑒𝑜𝑚𝑒𝑡𝑟𝑖𝑐</m:t>
                      </m:r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FA76D046-D08D-1EF9-62C3-4E34D6CE212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3841" y="1427146"/>
                <a:ext cx="3056299" cy="461665"/>
              </a:xfrm>
              <a:prstGeom prst="rect">
                <a:avLst/>
              </a:prstGeom>
              <a:blipFill>
                <a:blip r:embed="rId2"/>
                <a:stretch>
                  <a:fillRect l="-398" b="-171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5B450D06-0109-BD4F-9EB7-C12DB2F0F90A}"/>
                  </a:ext>
                </a:extLst>
              </p:cNvPr>
              <p:cNvSpPr txBox="1"/>
              <p:nvPr/>
            </p:nvSpPr>
            <p:spPr>
              <a:xfrm>
                <a:off x="953841" y="1945597"/>
                <a:ext cx="2511846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z="2400" b="0" i="0" dirty="0" smtClean="0"/>
                        <m:t>Create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 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the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 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onion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!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5B450D06-0109-BD4F-9EB7-C12DB2F0F90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3841" y="1945597"/>
                <a:ext cx="2511846" cy="461665"/>
              </a:xfrm>
              <a:prstGeom prst="rect">
                <a:avLst/>
              </a:prstGeom>
              <a:blipFill>
                <a:blip r:embed="rId3"/>
                <a:stretch>
                  <a:fillRect l="-4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1" name="Picture 10">
            <a:extLst>
              <a:ext uri="{FF2B5EF4-FFF2-40B4-BE49-F238E27FC236}">
                <a16:creationId xmlns:a16="http://schemas.microsoft.com/office/drawing/2014/main" id="{DEF74E4A-C552-B898-AC78-9F0BB28F0F5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5414" y="250053"/>
            <a:ext cx="2783080" cy="2253014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9532F841-9A5E-9001-8A40-693FF6957C23}"/>
                  </a:ext>
                </a:extLst>
              </p:cNvPr>
              <p:cNvSpPr txBox="1"/>
              <p:nvPr/>
            </p:nvSpPr>
            <p:spPr>
              <a:xfrm>
                <a:off x="2078940" y="2823597"/>
                <a:ext cx="5350065" cy="109966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𝑋</m:t>
                          </m:r>
                        </m:e>
                      </m:acc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𝑧</m:t>
                      </m:r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)=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𝑬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𝑧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𝑋</m:t>
                              </m:r>
                            </m:sup>
                          </m:sSup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naryPr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𝑖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=1</m:t>
                          </m:r>
                        </m:sub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∞</m:t>
                          </m:r>
                        </m:sup>
                        <m:e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1−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𝑝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𝑖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−1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𝑝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 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𝑧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𝑖</m:t>
                              </m:r>
                            </m:sup>
                          </m:sSup>
                        </m:e>
                      </m:nary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 </m:t>
                      </m:r>
                    </m:oMath>
                  </m:oMathPara>
                </a14:m>
                <a:endParaRPr lang="en-US" sz="1800" dirty="0">
                  <a:sym typeface="Symbol" panose="05050102010706020507" pitchFamily="18" charset="2"/>
                </a:endParaRP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9532F841-9A5E-9001-8A40-693FF6957C2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78940" y="2823597"/>
                <a:ext cx="5350065" cy="109966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13C1C23C-D825-19F1-231B-B95FA60DCA9B}"/>
                  </a:ext>
                </a:extLst>
              </p:cNvPr>
              <p:cNvSpPr txBox="1"/>
              <p:nvPr/>
            </p:nvSpPr>
            <p:spPr>
              <a:xfrm>
                <a:off x="4014312" y="4131424"/>
                <a:ext cx="3559860" cy="109966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𝑧𝑝</m:t>
                      </m:r>
                      <m:nary>
                        <m:naryPr>
                          <m:chr m:val="∑"/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naryPr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𝑖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=1</m:t>
                          </m:r>
                        </m:sub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∞</m:t>
                          </m:r>
                        </m:sup>
                        <m:e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𝑧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(1−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𝑝</m:t>
                                  </m:r>
                                </m:e>
                              </m:d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𝑖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−1</m:t>
                              </m:r>
                            </m:sup>
                          </m:sSup>
                        </m:e>
                      </m:nary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 </m:t>
                      </m:r>
                    </m:oMath>
                  </m:oMathPara>
                </a14:m>
                <a:endParaRPr lang="en-US" sz="1800" dirty="0">
                  <a:sym typeface="Symbol" panose="05050102010706020507" pitchFamily="18" charset="2"/>
                </a:endParaRP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13C1C23C-D825-19F1-231B-B95FA60DCA9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14312" y="4131424"/>
                <a:ext cx="3559860" cy="109966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9D7E1DB-BF47-7819-84EC-A653E238D8EF}"/>
                  </a:ext>
                </a:extLst>
              </p:cNvPr>
              <p:cNvSpPr txBox="1"/>
              <p:nvPr/>
            </p:nvSpPr>
            <p:spPr>
              <a:xfrm>
                <a:off x="3591675" y="5489825"/>
                <a:ext cx="3559860" cy="79034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𝑧𝑝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1−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𝑧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(1−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𝑝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US" sz="1800" dirty="0">
                  <a:sym typeface="Symbol" panose="05050102010706020507" pitchFamily="18" charset="2"/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9D7E1DB-BF47-7819-84EC-A653E238D8E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91675" y="5489825"/>
                <a:ext cx="3559860" cy="79034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2" name="Group 11">
            <a:extLst>
              <a:ext uri="{FF2B5EF4-FFF2-40B4-BE49-F238E27FC236}">
                <a16:creationId xmlns:a16="http://schemas.microsoft.com/office/drawing/2014/main" id="{7C6AB169-BFC6-9243-9300-058F19797845}"/>
              </a:ext>
            </a:extLst>
          </p:cNvPr>
          <p:cNvGrpSpPr/>
          <p:nvPr/>
        </p:nvGrpSpPr>
        <p:grpSpPr>
          <a:xfrm>
            <a:off x="7688954" y="4605444"/>
            <a:ext cx="3126302" cy="1541356"/>
            <a:chOff x="7688954" y="4605444"/>
            <a:chExt cx="3126302" cy="1541356"/>
          </a:xfrm>
        </p:grpSpPr>
        <p:sp>
          <p:nvSpPr>
            <p:cNvPr id="8" name="Speech Bubble: Oval 7">
              <a:extLst>
                <a:ext uri="{FF2B5EF4-FFF2-40B4-BE49-F238E27FC236}">
                  <a16:creationId xmlns:a16="http://schemas.microsoft.com/office/drawing/2014/main" id="{179BF72F-A3DD-4D4C-EB6A-FD65B0D1FA1C}"/>
                </a:ext>
              </a:extLst>
            </p:cNvPr>
            <p:cNvSpPr/>
            <p:nvPr/>
          </p:nvSpPr>
          <p:spPr>
            <a:xfrm>
              <a:off x="7688954" y="4605444"/>
              <a:ext cx="3126302" cy="1541356"/>
            </a:xfrm>
            <a:prstGeom prst="wedgeEllipseCallout">
              <a:avLst>
                <a:gd name="adj1" fmla="val 64741"/>
                <a:gd name="adj2" fmla="val 47079"/>
              </a:avLst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TextBox 13">
                  <a:extLst>
                    <a:ext uri="{FF2B5EF4-FFF2-40B4-BE49-F238E27FC236}">
                      <a16:creationId xmlns:a16="http://schemas.microsoft.com/office/drawing/2014/main" id="{BBBDC143-95BF-E635-7767-42A3BF5E5AAF}"/>
                    </a:ext>
                  </a:extLst>
                </p:cNvPr>
                <p:cNvSpPr txBox="1"/>
                <p:nvPr/>
              </p:nvSpPr>
              <p:spPr>
                <a:xfrm>
                  <a:off x="8260132" y="4780221"/>
                  <a:ext cx="2486158" cy="1191801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m:rPr>
                            <m:nor/>
                          </m:rPr>
                          <a:rPr lang="en-US" sz="2400" b="0" i="0" dirty="0" smtClean="0">
                            <a:solidFill>
                              <a:schemeClr val="bg1"/>
                            </a:solidFill>
                          </a:rPr>
                          <m:t>Where</m:t>
                        </m:r>
                        <m:r>
                          <m:rPr>
                            <m:nor/>
                          </m:rPr>
                          <a:rPr lang="en-US" sz="2400" b="0" i="0" dirty="0" smtClean="0">
                            <a:solidFill>
                              <a:schemeClr val="bg1"/>
                            </a:solidFill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sz="2400" b="0" i="0" dirty="0" smtClean="0">
                            <a:solidFill>
                              <a:schemeClr val="bg1"/>
                            </a:solidFill>
                          </a:rPr>
                          <m:t>did</m:t>
                        </m:r>
                        <m:r>
                          <m:rPr>
                            <m:nor/>
                          </m:rPr>
                          <a:rPr lang="en-US" sz="2400" b="0" i="0" dirty="0" smtClean="0">
                            <a:solidFill>
                              <a:schemeClr val="bg1"/>
                            </a:solidFill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sz="2400" b="0" i="0" dirty="0" smtClean="0">
                            <a:solidFill>
                              <a:schemeClr val="bg1"/>
                            </a:solidFill>
                          </a:rPr>
                          <m:t>we</m:t>
                        </m:r>
                        <m:r>
                          <m:rPr>
                            <m:nor/>
                          </m:rPr>
                          <a:rPr lang="en-US" sz="2400" b="0" i="0" dirty="0" smtClean="0">
                            <a:solidFill>
                              <a:schemeClr val="bg1"/>
                            </a:solidFill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sz="2400" b="0" i="0" dirty="0" smtClean="0">
                            <a:solidFill>
                              <a:schemeClr val="bg1"/>
                            </a:solidFill>
                          </a:rPr>
                          <m:t>use</m:t>
                        </m:r>
                        <m:r>
                          <m:rPr>
                            <m:nor/>
                          </m:rPr>
                          <a:rPr lang="en-US" sz="2400" b="0" i="0" dirty="0" smtClean="0">
                            <a:solidFill>
                              <a:schemeClr val="bg1"/>
                            </a:solidFill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sz="2400" b="0" i="0" dirty="0" smtClean="0">
                            <a:solidFill>
                              <a:schemeClr val="bg1"/>
                            </a:solidFill>
                          </a:rPr>
                          <m:t>the</m:t>
                        </m:r>
                        <m:r>
                          <m:rPr>
                            <m:nor/>
                          </m:rPr>
                          <a:rPr lang="en-US" sz="2400" b="0" i="0" dirty="0" smtClean="0">
                            <a:solidFill>
                              <a:schemeClr val="bg1"/>
                            </a:solidFill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sz="2400" b="0" i="0" dirty="0" smtClean="0">
                            <a:solidFill>
                              <a:schemeClr val="bg1"/>
                            </a:solidFill>
                          </a:rPr>
                          <m:t>fact</m:t>
                        </m:r>
                        <m:r>
                          <m:rPr>
                            <m:nor/>
                          </m:rPr>
                          <a:rPr lang="en-US" sz="2400" b="0" i="0" dirty="0" smtClean="0">
                            <a:solidFill>
                              <a:schemeClr val="bg1"/>
                            </a:solidFill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sz="2400" b="0" i="0" dirty="0" smtClean="0">
                            <a:solidFill>
                              <a:schemeClr val="bg1"/>
                            </a:solidFill>
                          </a:rPr>
                          <m:t>that</m:t>
                        </m:r>
                      </m:oMath>
                    </m:oMathPara>
                  </a14:m>
                  <a:endParaRPr lang="en-US" sz="2400" b="0" i="0" dirty="0">
                    <a:solidFill>
                      <a:schemeClr val="bg1"/>
                    </a:solidFill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d>
                          <m:dPr>
                            <m:begChr m:val="|"/>
                            <m:endChr m:val="|"/>
                            <m:ctrlPr>
                              <a:rPr lang="en-US" sz="2400" b="0" i="1" dirty="0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dirty="0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𝑧</m:t>
                            </m:r>
                          </m:e>
                        </m:d>
                        <m:r>
                          <a:rPr lang="en-US" sz="2400" b="0" i="1" dirty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≤1 ?</m:t>
                        </m:r>
                      </m:oMath>
                    </m:oMathPara>
                  </a14:m>
                  <a:endParaRPr lang="en-US" sz="2400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14" name="TextBox 13">
                  <a:extLst>
                    <a:ext uri="{FF2B5EF4-FFF2-40B4-BE49-F238E27FC236}">
                      <a16:creationId xmlns:a16="http://schemas.microsoft.com/office/drawing/2014/main" id="{BBBDC143-95BF-E635-7767-42A3BF5E5AA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260132" y="4780221"/>
                  <a:ext cx="2486158" cy="1191801"/>
                </a:xfrm>
                <a:prstGeom prst="rect">
                  <a:avLst/>
                </a:prstGeom>
                <a:blipFill>
                  <a:blip r:embed="rId8"/>
                  <a:stretch>
                    <a:fillRect l="-73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2932037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0" grpId="0"/>
      <p:bldP spid="13" grpId="0"/>
      <p:bldP spid="2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37F6EDB-AC4E-95F7-E2D9-9BB165545333}"/>
              </a:ext>
            </a:extLst>
          </p:cNvPr>
          <p:cNvSpPr/>
          <p:nvPr/>
        </p:nvSpPr>
        <p:spPr>
          <a:xfrm>
            <a:off x="1561671" y="2350054"/>
            <a:ext cx="8035569" cy="400629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14205" y="6538912"/>
            <a:ext cx="4114800" cy="365125"/>
          </a:xfrm>
        </p:spPr>
        <p:txBody>
          <a:bodyPr/>
          <a:lstStyle/>
          <a:p>
            <a:r>
              <a:rPr lang="en-US"/>
              <a:t>"Introduction to Probability for Computing", Harchol-Balter '24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9</a:t>
            </a:fld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E41AB8-2F62-472A-B54D-6FB9F084F04F}"/>
              </a:ext>
            </a:extLst>
          </p:cNvPr>
          <p:cNvSpPr/>
          <p:nvPr/>
        </p:nvSpPr>
        <p:spPr>
          <a:xfrm>
            <a:off x="0" y="0"/>
            <a:ext cx="12192000" cy="7956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807522"/>
          </a:xfrm>
        </p:spPr>
        <p:txBody>
          <a:bodyPr>
            <a:normAutofit/>
          </a:bodyPr>
          <a:lstStyle/>
          <a:p>
            <a:r>
              <a:rPr lang="en-US" sz="4800" dirty="0"/>
              <a:t>Convergence of z-transform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3F173341-B9A0-4F6B-AA83-314DA08DBC09}"/>
              </a:ext>
            </a:extLst>
          </p:cNvPr>
          <p:cNvGrpSpPr/>
          <p:nvPr/>
        </p:nvGrpSpPr>
        <p:grpSpPr>
          <a:xfrm>
            <a:off x="596829" y="1207681"/>
            <a:ext cx="10998342" cy="609130"/>
            <a:chOff x="664568" y="3138210"/>
            <a:chExt cx="11129411" cy="2474552"/>
          </a:xfrm>
        </p:grpSpPr>
        <p:sp>
          <p:nvSpPr>
            <p:cNvPr id="17" name="Title 2">
              <a:extLst>
                <a:ext uri="{FF2B5EF4-FFF2-40B4-BE49-F238E27FC236}">
                  <a16:creationId xmlns:a16="http://schemas.microsoft.com/office/drawing/2014/main" id="{7AC7B22B-F569-431A-A3D2-C7A204026959}"/>
                </a:ext>
              </a:extLst>
            </p:cNvPr>
            <p:cNvSpPr txBox="1">
              <a:spLocks/>
            </p:cNvSpPr>
            <p:nvPr/>
          </p:nvSpPr>
          <p:spPr>
            <a:xfrm>
              <a:off x="664568" y="3138210"/>
              <a:ext cx="11129411" cy="247455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txBody>
            <a:bodyPr vert="horz" lIns="91440" tIns="45720" rIns="91440" bIns="45720" rtlCol="0" anchor="b">
              <a:normAutofit fontScale="92500" lnSpcReduction="10000"/>
            </a:bodyPr>
            <a:lstStyle>
              <a:lvl1pPr algn="ctr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60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endParaRPr lang="en-US" sz="4400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TextBox 15">
                  <a:extLst>
                    <a:ext uri="{FF2B5EF4-FFF2-40B4-BE49-F238E27FC236}">
                      <a16:creationId xmlns:a16="http://schemas.microsoft.com/office/drawing/2014/main" id="{9CC19635-D093-4AE2-AE45-7E79455B8EF6}"/>
                    </a:ext>
                  </a:extLst>
                </p:cNvPr>
                <p:cNvSpPr txBox="1"/>
                <p:nvPr/>
              </p:nvSpPr>
              <p:spPr>
                <a:xfrm>
                  <a:off x="718456" y="3304282"/>
                  <a:ext cx="10661780" cy="191559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b="1" dirty="0"/>
                    <a:t>Theorem:  </a:t>
                  </a:r>
                  <a14:m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2400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acc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𝑋</m:t>
                          </m:r>
                        </m:e>
                      </m:acc>
                      <m:d>
                        <m:dPr>
                          <m:ctrlPr>
                            <a:rPr lang="en-US" sz="2400" i="1" dirty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r>
                            <a:rPr lang="en-US" sz="2400" i="1" dirty="0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</m:d>
                      <m:r>
                        <m:rPr>
                          <m:nor/>
                        </m:rPr>
                        <a:rPr lang="en-US" sz="2400" b="0" i="0" dirty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2400" b="0" i="0" dirty="0" smtClean="0">
                          <a:latin typeface="Cambria Math" panose="02040503050406030204" pitchFamily="18" charset="0"/>
                        </a:rPr>
                        <m:t>i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s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 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bounded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 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for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 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any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 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non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−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negative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 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discrete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 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r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.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v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.</m:t>
                      </m:r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n-US" sz="2400" i="1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𝑋</m:t>
                      </m:r>
                      <m:r>
                        <m:rPr>
                          <m:nor/>
                        </m:rPr>
                        <a:rPr lang="en-US" sz="2400" b="0" i="0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, </m:t>
                      </m:r>
                      <m:r>
                        <m:rPr>
                          <m:nor/>
                        </m:rPr>
                        <a:rPr lang="en-US" sz="2400" b="0" i="0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assuming</m:t>
                      </m:r>
                      <m:r>
                        <m:rPr>
                          <m:nor/>
                        </m:rPr>
                        <a:rPr lang="en-US" sz="2400" b="0" i="0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 </m:t>
                      </m:r>
                      <m:d>
                        <m:dPr>
                          <m:begChr m:val="|"/>
                          <m:endChr m:val="|"/>
                          <m:ctrlPr>
                            <a:rPr lang="en-US" sz="2400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𝑧</m:t>
                          </m:r>
                        </m:e>
                      </m:d>
                      <m:r>
                        <a:rPr lang="en-US" sz="2400" i="1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≤1.</m:t>
                      </m:r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a14:m>
                  <a:endParaRPr lang="en-US" sz="2400" dirty="0">
                    <a:sym typeface="Symbol" panose="05050102010706020507" pitchFamily="18" charset="2"/>
                  </a:endParaRPr>
                </a:p>
              </p:txBody>
            </p:sp>
          </mc:Choice>
          <mc:Fallback xmlns="">
            <p:sp>
              <p:nvSpPr>
                <p:cNvPr id="16" name="TextBox 15">
                  <a:extLst>
                    <a:ext uri="{FF2B5EF4-FFF2-40B4-BE49-F238E27FC236}">
                      <a16:creationId xmlns:a16="http://schemas.microsoft.com/office/drawing/2014/main" id="{9CC19635-D093-4AE2-AE45-7E79455B8EF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18456" y="3304282"/>
                  <a:ext cx="10661780" cy="1915597"/>
                </a:xfrm>
                <a:prstGeom prst="rect">
                  <a:avLst/>
                </a:prstGeom>
                <a:blipFill>
                  <a:blip r:embed="rId2"/>
                  <a:stretch>
                    <a:fillRect l="-926" t="-7792" b="-2987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DA0568F-25CC-DC97-4276-D9BF90D3CD90}"/>
                  </a:ext>
                </a:extLst>
              </p:cNvPr>
              <p:cNvSpPr txBox="1"/>
              <p:nvPr/>
            </p:nvSpPr>
            <p:spPr>
              <a:xfrm>
                <a:off x="3944937" y="2425785"/>
                <a:ext cx="3311525" cy="47153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sz="240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−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1≤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𝑧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≤1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DA0568F-25CC-DC97-4276-D9BF90D3CD9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44937" y="2425785"/>
                <a:ext cx="3311525" cy="47153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F7A8015-5705-3648-E6A0-FE121496690F}"/>
                  </a:ext>
                </a:extLst>
              </p:cNvPr>
              <p:cNvSpPr txBox="1"/>
              <p:nvPr/>
            </p:nvSpPr>
            <p:spPr>
              <a:xfrm>
                <a:off x="3944937" y="3123505"/>
                <a:ext cx="3311525" cy="47153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sz="240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−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1≤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𝑧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𝑖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≤1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F7A8015-5705-3648-E6A0-FE121496690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44937" y="3123505"/>
                <a:ext cx="3311525" cy="47153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9EDEDBBF-D05B-C0C3-CD4D-0763300B7E9F}"/>
                  </a:ext>
                </a:extLst>
              </p:cNvPr>
              <p:cNvSpPr txBox="1"/>
              <p:nvPr/>
            </p:nvSpPr>
            <p:spPr>
              <a:xfrm>
                <a:off x="3487735" y="3932061"/>
                <a:ext cx="4551363" cy="47359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sz="240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−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𝑝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𝑋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(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𝑖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)≤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𝑋</m:t>
                              </m:r>
                            </m:sub>
                          </m:sSub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𝑖</m:t>
                              </m:r>
                            </m:e>
                          </m:d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𝑧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𝑖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≤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𝑝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𝑋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(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𝑖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9EDEDBBF-D05B-C0C3-CD4D-0763300B7E9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87735" y="3932061"/>
                <a:ext cx="4551363" cy="473591"/>
              </a:xfrm>
              <a:prstGeom prst="rect">
                <a:avLst/>
              </a:prstGeom>
              <a:blipFill>
                <a:blip r:embed="rId5"/>
                <a:stretch>
                  <a:fillRect b="-1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C87348D-E5F2-151F-D35F-FA6823745826}"/>
                  </a:ext>
                </a:extLst>
              </p:cNvPr>
              <p:cNvSpPr txBox="1"/>
              <p:nvPr/>
            </p:nvSpPr>
            <p:spPr>
              <a:xfrm>
                <a:off x="2439986" y="4626113"/>
                <a:ext cx="6646863" cy="98854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sz="240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−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naryPr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𝑖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𝑋</m:t>
                              </m:r>
                            </m:sub>
                          </m:sSub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𝑖</m:t>
                              </m:r>
                            </m:e>
                          </m:d>
                        </m:e>
                      </m:nary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≤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sSubPr>
                            <m:e>
                              <m:nary>
                                <m:naryPr>
                                  <m:chr m:val="∑"/>
                                  <m:supHide m:val="on"/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</m:ctrlPr>
                                </m:naryPr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𝑖</m:t>
                                  </m:r>
                                </m:sub>
                                <m:sup/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 </m:t>
                                  </m:r>
                                </m:e>
                              </m:nary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𝑋</m:t>
                              </m:r>
                            </m:sub>
                          </m:sSub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𝑖</m:t>
                              </m:r>
                            </m:e>
                          </m:d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𝑧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𝑖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≤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sSubPr>
                        <m:e>
                          <m:nary>
                            <m:naryPr>
                              <m:chr m:val="∑"/>
                              <m:supHide m:val="on"/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naryPr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𝑖</m:t>
                              </m:r>
                            </m:sub>
                            <m:sup/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 </m:t>
                              </m:r>
                            </m:e>
                          </m:nary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𝑝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𝑋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(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𝑖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C87348D-E5F2-151F-D35F-FA682374582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39986" y="4626113"/>
                <a:ext cx="6646863" cy="98854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25788674-C64C-4D62-6D0A-3078B0229199}"/>
                  </a:ext>
                </a:extLst>
              </p:cNvPr>
              <p:cNvSpPr txBox="1"/>
              <p:nvPr/>
            </p:nvSpPr>
            <p:spPr>
              <a:xfrm>
                <a:off x="2594759" y="5835114"/>
                <a:ext cx="6646863" cy="48333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sz="240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−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1≤</m:t>
                      </m:r>
                      <m:acc>
                        <m:accPr>
                          <m:chr m:val="̂"/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𝑋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 </m:t>
                          </m:r>
                        </m:e>
                      </m:acc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𝑧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≤1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25788674-C64C-4D62-6D0A-3078B022919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94759" y="5835114"/>
                <a:ext cx="6646863" cy="483337"/>
              </a:xfrm>
              <a:prstGeom prst="rect">
                <a:avLst/>
              </a:prstGeom>
              <a:blipFill>
                <a:blip r:embed="rId7"/>
                <a:stretch>
                  <a:fillRect t="-50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CDACD285-CDC6-E1F6-1FB8-B72ECAA2B0C7}"/>
              </a:ext>
            </a:extLst>
          </p:cNvPr>
          <p:cNvSpPr txBox="1"/>
          <p:nvPr/>
        </p:nvSpPr>
        <p:spPr>
          <a:xfrm>
            <a:off x="1705199" y="2410037"/>
            <a:ext cx="9663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Proof:</a:t>
            </a:r>
          </a:p>
        </p:txBody>
      </p:sp>
    </p:spTree>
    <p:extLst>
      <p:ext uri="{BB962C8B-B14F-4D97-AF65-F5344CB8AC3E}">
        <p14:creationId xmlns:p14="http://schemas.microsoft.com/office/powerpoint/2010/main" val="215851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/>
      <p:bldP spid="7" grpId="0"/>
      <p:bldP spid="10" grpId="0"/>
      <p:bldP spid="12" grpId="0"/>
      <p:bldP spid="13" grpId="0"/>
      <p:bldP spid="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33864</TotalTime>
  <Words>1558</Words>
  <Application>Microsoft Office PowerPoint</Application>
  <PresentationFormat>Widescreen</PresentationFormat>
  <Paragraphs>198</Paragraphs>
  <Slides>20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Arial</vt:lpstr>
      <vt:lpstr>Calibri</vt:lpstr>
      <vt:lpstr>Calibri Light</vt:lpstr>
      <vt:lpstr>Cambria Math</vt:lpstr>
      <vt:lpstr>Symbol</vt:lpstr>
      <vt:lpstr>Wingdings</vt:lpstr>
      <vt:lpstr>Office Theme</vt:lpstr>
      <vt:lpstr>Chapter 6 z-Transforms</vt:lpstr>
      <vt:lpstr>Motivation</vt:lpstr>
      <vt:lpstr>Motivation</vt:lpstr>
      <vt:lpstr>The wonderful world of transforms</vt:lpstr>
      <vt:lpstr>The z-transform as an onion</vt:lpstr>
      <vt:lpstr>z-transform of discrete r.v.</vt:lpstr>
      <vt:lpstr>Example of Onion Building</vt:lpstr>
      <vt:lpstr>Example of Onion Building</vt:lpstr>
      <vt:lpstr>Convergence of z-transform</vt:lpstr>
      <vt:lpstr>Getting moments: Onion peeling</vt:lpstr>
      <vt:lpstr>Proof of onion peeling theorem</vt:lpstr>
      <vt:lpstr>Example of onion peeling</vt:lpstr>
      <vt:lpstr> Onion to distribution</vt:lpstr>
      <vt:lpstr>Linearity of Transforms</vt:lpstr>
      <vt:lpstr>Example: From Bernoulli to Binomial</vt:lpstr>
      <vt:lpstr>Example: Sum of Binomials</vt:lpstr>
      <vt:lpstr>Conditioning with Transforms</vt:lpstr>
      <vt:lpstr>Sum of random number of random variables</vt:lpstr>
      <vt:lpstr>Solving recurrence relations</vt:lpstr>
      <vt:lpstr>Solving recurrence relations: general approach</vt:lpstr>
    </vt:vector>
  </TitlesOfParts>
  <Company>Carnegie Mellon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Probability on Events</dc:title>
  <dc:creator>Mor Harchol-Balter</dc:creator>
  <cp:lastModifiedBy>Mor Harchol-Balter</cp:lastModifiedBy>
  <cp:revision>100</cp:revision>
  <dcterms:created xsi:type="dcterms:W3CDTF">2023-01-16T03:17:26Z</dcterms:created>
  <dcterms:modified xsi:type="dcterms:W3CDTF">2024-05-23T15:30:39Z</dcterms:modified>
</cp:coreProperties>
</file>