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308" r:id="rId4"/>
    <p:sldId id="310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287" r:id="rId13"/>
    <p:sldId id="365" r:id="rId14"/>
    <p:sldId id="320" r:id="rId15"/>
    <p:sldId id="322" r:id="rId16"/>
    <p:sldId id="360" r:id="rId17"/>
    <p:sldId id="324" r:id="rId18"/>
    <p:sldId id="361" r:id="rId19"/>
    <p:sldId id="327" r:id="rId20"/>
    <p:sldId id="329" r:id="rId21"/>
    <p:sldId id="330" r:id="rId22"/>
    <p:sldId id="332" r:id="rId23"/>
    <p:sldId id="333" r:id="rId24"/>
    <p:sldId id="342" r:id="rId25"/>
    <p:sldId id="335" r:id="rId26"/>
    <p:sldId id="343" r:id="rId27"/>
    <p:sldId id="337" r:id="rId28"/>
    <p:sldId id="338" r:id="rId29"/>
    <p:sldId id="339" r:id="rId30"/>
    <p:sldId id="341" r:id="rId31"/>
    <p:sldId id="344" r:id="rId32"/>
    <p:sldId id="345" r:id="rId33"/>
    <p:sldId id="346" r:id="rId34"/>
    <p:sldId id="347" r:id="rId35"/>
    <p:sldId id="350" r:id="rId36"/>
    <p:sldId id="351" r:id="rId37"/>
    <p:sldId id="352" r:id="rId38"/>
    <p:sldId id="353" r:id="rId39"/>
    <p:sldId id="356" r:id="rId40"/>
    <p:sldId id="362" r:id="rId41"/>
    <p:sldId id="358" r:id="rId42"/>
    <p:sldId id="359" r:id="rId43"/>
    <p:sldId id="363" r:id="rId44"/>
    <p:sldId id="36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FF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3124" autoAdjust="0"/>
  </p:normalViewPr>
  <p:slideViewPr>
    <p:cSldViewPr snapToGrid="0">
      <p:cViewPr varScale="1">
        <p:scale>
          <a:sx n="64" d="100"/>
          <a:sy n="64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photo/united-states-coins-royalty-free-image/15753206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https://www.gettyimages.co.uk/detail/illustration/circular-shiny-artistic-vector-illustration-royalty-free-illustration/1331739902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prior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6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0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BCFB-2A77-4BBD-AB6D-39AC2A4D8EFD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3C7E-A80F-4125-BF7F-B9D5CAD49217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97-A977-4FD6-B1A4-956CA5B7DDA3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10A5-D3B5-43F0-8435-FD8829F4C063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143-8C69-4D46-A48F-0AED2AC964B2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A1D-DA0B-4383-8147-5CF0C1AEFD9A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DDB2-2BCC-4063-90F1-43BDAF2E3A15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F2F-4437-405F-8DD7-61C5E5EF4D96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8A0E-EC57-4325-8972-8BA631300D67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6AAB-4239-4FC4-83C5-BDEC33B36A11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2B3-D1A7-4AAB-8B5A-5269DE139E4B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4AB0-4108-4A59-B5E7-92A8B68E0963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49.jpeg"/><Relationship Id="rId3" Type="http://schemas.openxmlformats.org/officeDocument/2006/relationships/image" Target="../media/image93.png"/><Relationship Id="rId12" Type="http://schemas.openxmlformats.org/officeDocument/2006/relationships/image" Target="../media/image1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30.png"/><Relationship Id="rId5" Type="http://schemas.openxmlformats.org/officeDocument/2006/relationships/image" Target="../media/image76.png"/><Relationship Id="rId15" Type="http://schemas.openxmlformats.org/officeDocument/2006/relationships/image" Target="../media/image481.png"/><Relationship Id="rId10" Type="http://schemas.openxmlformats.org/officeDocument/2006/relationships/image" Target="../media/image66.png"/><Relationship Id="rId4" Type="http://schemas.openxmlformats.org/officeDocument/2006/relationships/image" Target="../media/image75.png"/><Relationship Id="rId9" Type="http://schemas.openxmlformats.org/officeDocument/2006/relationships/image" Target="../media/image64.pn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jpeg"/><Relationship Id="rId3" Type="http://schemas.openxmlformats.org/officeDocument/2006/relationships/image" Target="../media/image1112.png"/><Relationship Id="rId12" Type="http://schemas.openxmlformats.org/officeDocument/2006/relationships/image" Target="../media/image49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84.png"/><Relationship Id="rId5" Type="http://schemas.openxmlformats.org/officeDocument/2006/relationships/image" Target="../media/image1511.png"/><Relationship Id="rId4" Type="http://schemas.openxmlformats.org/officeDocument/2006/relationships/image" Target="../media/image1411.png"/><Relationship Id="rId9" Type="http://schemas.openxmlformats.org/officeDocument/2006/relationships/image" Target="../media/image4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68.png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51.emf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63.png"/><Relationship Id="rId3" Type="http://schemas.openxmlformats.org/officeDocument/2006/relationships/image" Target="../media/image88.png"/><Relationship Id="rId12" Type="http://schemas.openxmlformats.org/officeDocument/2006/relationships/image" Target="../media/image58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52.emf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52.emf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52.emf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50.png"/><Relationship Id="rId12" Type="http://schemas.openxmlformats.org/officeDocument/2006/relationships/image" Target="../media/image111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0.png"/><Relationship Id="rId11" Type="http://schemas.openxmlformats.org/officeDocument/2006/relationships/image" Target="../media/image111.png"/><Relationship Id="rId5" Type="http://schemas.openxmlformats.org/officeDocument/2006/relationships/image" Target="../media/image52.emf"/><Relationship Id="rId10" Type="http://schemas.openxmlformats.org/officeDocument/2006/relationships/image" Target="../media/image1080.png"/><Relationship Id="rId4" Type="http://schemas.openxmlformats.org/officeDocument/2006/relationships/image" Target="../media/image97.png"/><Relationship Id="rId9" Type="http://schemas.openxmlformats.org/officeDocument/2006/relationships/image" Target="../media/image10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4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11" Type="http://schemas.openxmlformats.org/officeDocument/2006/relationships/image" Target="../media/image116.png"/><Relationship Id="rId5" Type="http://schemas.openxmlformats.org/officeDocument/2006/relationships/image" Target="../media/image104.png"/><Relationship Id="rId10" Type="http://schemas.openxmlformats.org/officeDocument/2006/relationships/image" Target="../media/image115.png"/><Relationship Id="rId4" Type="http://schemas.openxmlformats.org/officeDocument/2006/relationships/image" Target="../media/image98.png"/><Relationship Id="rId9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2.png"/><Relationship Id="rId7" Type="http://schemas.openxmlformats.org/officeDocument/2006/relationships/image" Target="../media/image1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830.png"/><Relationship Id="rId10" Type="http://schemas.openxmlformats.org/officeDocument/2006/relationships/image" Target="../media/image130.png"/><Relationship Id="rId4" Type="http://schemas.openxmlformats.org/officeDocument/2006/relationships/image" Target="../media/image123.png"/><Relationship Id="rId9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2.png"/><Relationship Id="rId7" Type="http://schemas.openxmlformats.org/officeDocument/2006/relationships/image" Target="../media/image91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510.png"/><Relationship Id="rId4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1.png"/><Relationship Id="rId8" Type="http://schemas.openxmlformats.org/officeDocument/2006/relationships/image" Target="../media/image140.png"/><Relationship Id="rId13" Type="http://schemas.openxmlformats.org/officeDocument/2006/relationships/image" Target="../media/image146.png"/><Relationship Id="rId21" Type="http://schemas.openxmlformats.org/officeDocument/2006/relationships/image" Target="../media/image154.png"/><Relationship Id="rId3" Type="http://schemas.openxmlformats.org/officeDocument/2006/relationships/image" Target="../media/image135.png"/><Relationship Id="rId17" Type="http://schemas.openxmlformats.org/officeDocument/2006/relationships/image" Target="../media/image150.png"/><Relationship Id="rId7" Type="http://schemas.openxmlformats.org/officeDocument/2006/relationships/image" Target="../media/image139.png"/><Relationship Id="rId12" Type="http://schemas.openxmlformats.org/officeDocument/2006/relationships/image" Target="../media/image145.png"/><Relationship Id="rId2" Type="http://schemas.openxmlformats.org/officeDocument/2006/relationships/image" Target="../media/image126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4.png"/><Relationship Id="rId5" Type="http://schemas.openxmlformats.org/officeDocument/2006/relationships/image" Target="../media/image137.png"/><Relationship Id="rId15" Type="http://schemas.openxmlformats.org/officeDocument/2006/relationships/image" Target="../media/image148.png"/><Relationship Id="rId19" Type="http://schemas.openxmlformats.org/officeDocument/2006/relationships/image" Target="../media/image152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0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22.png"/><Relationship Id="rId7" Type="http://schemas.openxmlformats.org/officeDocument/2006/relationships/image" Target="../media/image141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126.png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6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5.png"/><Relationship Id="rId17" Type="http://schemas.openxmlformats.org/officeDocument/2006/relationships/image" Target="../media/image810.png"/><Relationship Id="rId2" Type="http://schemas.openxmlformats.org/officeDocument/2006/relationships/image" Target="../media/image126.png"/><Relationship Id="rId16" Type="http://schemas.openxmlformats.org/officeDocument/2006/relationships/image" Target="../media/image8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4.png"/><Relationship Id="rId5" Type="http://schemas.openxmlformats.org/officeDocument/2006/relationships/image" Target="../media/image137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7.png"/><Relationship Id="rId26" Type="http://schemas.openxmlformats.org/officeDocument/2006/relationships/image" Target="../media/image156.png"/><Relationship Id="rId21" Type="http://schemas.openxmlformats.org/officeDocument/2006/relationships/image" Target="../media/image125.png"/><Relationship Id="rId17" Type="http://schemas.openxmlformats.org/officeDocument/2006/relationships/image" Target="../media/image810.png"/><Relationship Id="rId25" Type="http://schemas.openxmlformats.org/officeDocument/2006/relationships/image" Target="../media/image149.png"/><Relationship Id="rId33" Type="http://schemas.openxmlformats.org/officeDocument/2006/relationships/image" Target="../media/image166.png"/><Relationship Id="rId2" Type="http://schemas.openxmlformats.org/officeDocument/2006/relationships/image" Target="../media/image126.png"/><Relationship Id="rId20" Type="http://schemas.openxmlformats.org/officeDocument/2006/relationships/image" Target="../media/image120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33.png"/><Relationship Id="rId32" Type="http://schemas.openxmlformats.org/officeDocument/2006/relationships/image" Target="../media/image165.png"/><Relationship Id="rId23" Type="http://schemas.openxmlformats.org/officeDocument/2006/relationships/image" Target="../media/image132.png"/><Relationship Id="rId28" Type="http://schemas.openxmlformats.org/officeDocument/2006/relationships/image" Target="../media/image160.png"/><Relationship Id="rId19" Type="http://schemas.openxmlformats.org/officeDocument/2006/relationships/image" Target="../media/image162.png"/><Relationship Id="rId31" Type="http://schemas.openxmlformats.org/officeDocument/2006/relationships/image" Target="../media/image164.png"/><Relationship Id="rId22" Type="http://schemas.openxmlformats.org/officeDocument/2006/relationships/image" Target="../media/image131.png"/><Relationship Id="rId27" Type="http://schemas.openxmlformats.org/officeDocument/2006/relationships/image" Target="../media/image158.png"/><Relationship Id="rId30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0.png"/><Relationship Id="rId5" Type="http://schemas.openxmlformats.org/officeDocument/2006/relationships/image" Target="../media/image1650.png"/><Relationship Id="rId4" Type="http://schemas.openxmlformats.org/officeDocument/2006/relationships/image" Target="../media/image16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3.jpe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0" Type="http://schemas.openxmlformats.org/officeDocument/2006/relationships/image" Target="../media/image1.jpeg"/><Relationship Id="rId9" Type="http://schemas.openxmlformats.org/officeDocument/2006/relationships/image" Target="../media/image14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10" Type="http://schemas.openxmlformats.org/officeDocument/2006/relationships/image" Target="../media/image3.jpeg"/><Relationship Id="rId4" Type="http://schemas.openxmlformats.org/officeDocument/2006/relationships/image" Target="../media/image169.png"/><Relationship Id="rId9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2.jpeg"/><Relationship Id="rId10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4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9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3099"/>
            <a:ext cx="9144000" cy="1812163"/>
          </a:xfrm>
        </p:spPr>
        <p:txBody>
          <a:bodyPr>
            <a:normAutofit/>
          </a:bodyPr>
          <a:lstStyle/>
          <a:p>
            <a:r>
              <a:rPr lang="en-US" dirty="0"/>
              <a:t>Chapter 4</a:t>
            </a:r>
            <a:br>
              <a:rPr lang="en-US" dirty="0"/>
            </a:br>
            <a:r>
              <a:rPr lang="en-US" dirty="0"/>
              <a:t>Expectation of Discrete R.V.s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21F57-C4F2-6EEC-C5F8-A540FAA764DE}"/>
              </a:ext>
            </a:extLst>
          </p:cNvPr>
          <p:cNvSpPr/>
          <p:nvPr/>
        </p:nvSpPr>
        <p:spPr>
          <a:xfrm>
            <a:off x="2055972" y="2282182"/>
            <a:ext cx="6227730" cy="3745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of Product under Independence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/>
              <p:nvPr/>
            </p:nvSpPr>
            <p:spPr>
              <a:xfrm>
                <a:off x="596787" y="1308082"/>
                <a:ext cx="1024110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4.8:  (Expectation of a product) 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7" y="1308082"/>
                <a:ext cx="10241102" cy="461665"/>
              </a:xfrm>
              <a:prstGeom prst="rect">
                <a:avLst/>
              </a:prstGeom>
              <a:blipFill>
                <a:blip r:embed="rId2"/>
                <a:stretch>
                  <a:fillRect l="-9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D72519F-51DD-9ED5-9376-A1FEB1FEEFD1}"/>
              </a:ext>
            </a:extLst>
          </p:cNvPr>
          <p:cNvSpPr txBox="1"/>
          <p:nvPr/>
        </p:nvSpPr>
        <p:spPr>
          <a:xfrm>
            <a:off x="596786" y="2439089"/>
            <a:ext cx="1157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56C1E1-5A61-36CE-9F54-FC4E426C26C7}"/>
                  </a:ext>
                </a:extLst>
              </p:cNvPr>
              <p:cNvSpPr txBox="1"/>
              <p:nvPr/>
            </p:nvSpPr>
            <p:spPr>
              <a:xfrm>
                <a:off x="2359492" y="2282182"/>
                <a:ext cx="4862100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56C1E1-5A61-36CE-9F54-FC4E426C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92" y="2282182"/>
                <a:ext cx="4862100" cy="937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CF729E-7730-DD3D-8853-7234F2B2706B}"/>
                  </a:ext>
                </a:extLst>
              </p:cNvPr>
              <p:cNvSpPr txBox="1"/>
              <p:nvPr/>
            </p:nvSpPr>
            <p:spPr>
              <a:xfrm>
                <a:off x="3178138" y="3308406"/>
                <a:ext cx="4605107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CF729E-7730-DD3D-8853-7234F2B2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38" y="3308406"/>
                <a:ext cx="4605107" cy="937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6A20B-ED9C-874B-006F-17B46BA9FCAF}"/>
                  </a:ext>
                </a:extLst>
              </p:cNvPr>
              <p:cNvSpPr txBox="1"/>
              <p:nvPr/>
            </p:nvSpPr>
            <p:spPr>
              <a:xfrm>
                <a:off x="3178138" y="4397319"/>
                <a:ext cx="4665700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6A20B-ED9C-874B-006F-17B46BA9F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38" y="4397319"/>
                <a:ext cx="4665700" cy="937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73FA6-9F48-D35C-7769-7FEBA6D02461}"/>
                  </a:ext>
                </a:extLst>
              </p:cNvPr>
              <p:cNvSpPr txBox="1"/>
              <p:nvPr/>
            </p:nvSpPr>
            <p:spPr>
              <a:xfrm>
                <a:off x="3178138" y="5486232"/>
                <a:ext cx="1991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73FA6-9F48-D35C-7769-7FEBA6D02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38" y="5486232"/>
                <a:ext cx="1991699" cy="369332"/>
              </a:xfrm>
              <a:prstGeom prst="rect">
                <a:avLst/>
              </a:prstGeom>
              <a:blipFill>
                <a:blip r:embed="rId6"/>
                <a:stretch>
                  <a:fillRect l="-917" r="-489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8DA118-710B-6476-C62C-E9B27DCACDC4}"/>
                  </a:ext>
                </a:extLst>
              </p:cNvPr>
              <p:cNvSpPr txBox="1"/>
              <p:nvPr/>
            </p:nvSpPr>
            <p:spPr>
              <a:xfrm>
                <a:off x="596786" y="6387329"/>
                <a:ext cx="9549635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Via the same proof: 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8DA118-710B-6476-C62C-E9B27DCAC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6" y="6387329"/>
                <a:ext cx="9549635" cy="461665"/>
              </a:xfrm>
              <a:prstGeom prst="rect">
                <a:avLst/>
              </a:prstGeom>
              <a:blipFill>
                <a:blip r:embed="rId7"/>
                <a:stretch>
                  <a:fillRect l="-10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1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Alternative Definition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/>
              <p:nvPr/>
            </p:nvSpPr>
            <p:spPr>
              <a:xfrm>
                <a:off x="596787" y="1308082"/>
                <a:ext cx="10630656" cy="24846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4.9:  (Alternative Definition of Expectation)  </a:t>
                </a: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be a non-negative, discrete, integer-valued random variable.   Then  </a:t>
                </a: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7" y="1308082"/>
                <a:ext cx="10630656" cy="2484655"/>
              </a:xfrm>
              <a:prstGeom prst="rect">
                <a:avLst/>
              </a:prstGeom>
              <a:blipFill>
                <a:blip r:embed="rId2"/>
                <a:stretch>
                  <a:fillRect l="-917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109BDA-F886-8D8E-075B-D55405F3CD4B}"/>
              </a:ext>
            </a:extLst>
          </p:cNvPr>
          <p:cNvSpPr txBox="1"/>
          <p:nvPr/>
        </p:nvSpPr>
        <p:spPr>
          <a:xfrm>
            <a:off x="596787" y="4520545"/>
            <a:ext cx="10017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Proof: </a:t>
            </a:r>
            <a:r>
              <a:rPr lang="en-US" sz="2400" dirty="0"/>
              <a:t>See exercise in textbook.  Hint: Rewrite the inside probability as a sum.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E667C4-32B5-001A-191F-0DCDAA5F7AD9}"/>
              </a:ext>
            </a:extLst>
          </p:cNvPr>
          <p:cNvGrpSpPr/>
          <p:nvPr/>
        </p:nvGrpSpPr>
        <p:grpSpPr>
          <a:xfrm>
            <a:off x="7951808" y="2020932"/>
            <a:ext cx="2662177" cy="1250790"/>
            <a:chOff x="7951808" y="2020932"/>
            <a:chExt cx="2662177" cy="1250790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3594F5D8-ED94-1DDF-97B4-A13832489EDE}"/>
                </a:ext>
              </a:extLst>
            </p:cNvPr>
            <p:cNvSpPr/>
            <p:nvPr/>
          </p:nvSpPr>
          <p:spPr>
            <a:xfrm>
              <a:off x="7951808" y="2020932"/>
              <a:ext cx="2662177" cy="1250790"/>
            </a:xfrm>
            <a:prstGeom prst="cloudCallout">
              <a:avLst>
                <a:gd name="adj1" fmla="val -66050"/>
                <a:gd name="adj2" fmla="val 2470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9AF38E-7747-12C7-8E17-27DE7406B2A3}"/>
                </a:ext>
              </a:extLst>
            </p:cNvPr>
            <p:cNvSpPr txBox="1"/>
            <p:nvPr/>
          </p:nvSpPr>
          <p:spPr>
            <a:xfrm>
              <a:off x="8470257" y="2169787"/>
              <a:ext cx="18085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This alternative </a:t>
              </a:r>
            </a:p>
            <a:p>
              <a:r>
                <a:rPr lang="en-US" dirty="0"/>
                <a:t>formulation can</a:t>
              </a:r>
            </a:p>
            <a:p>
              <a:r>
                <a:rPr lang="en-US" dirty="0"/>
                <a:t>be very useful.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6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Property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1305707" y="2213987"/>
            <a:ext cx="9898587" cy="1505385"/>
            <a:chOff x="718452" y="3211430"/>
            <a:chExt cx="10371721" cy="93845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3" y="3211430"/>
              <a:ext cx="9921462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2" y="3230697"/>
                  <a:ext cx="10371721" cy="74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Theorem: </a:t>
                  </a:r>
                  <a:r>
                    <a:rPr lang="en-US" sz="2400" dirty="0"/>
                    <a:t> For random variable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real number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/>
                    <a:t>,</a:t>
                  </a:r>
                </a:p>
                <a:p>
                  <a:endParaRPr lang="en-US" sz="2400" dirty="0"/>
                </a:p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2" y="3230697"/>
                  <a:ext cx="10371721" cy="748285"/>
                </a:xfrm>
                <a:prstGeom prst="rect">
                  <a:avLst/>
                </a:prstGeom>
                <a:blipFill>
                  <a:blip r:embed="rId2"/>
                  <a:stretch>
                    <a:fillRect l="-924" t="-4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441EF-6653-097D-A9D1-85E4C6DBDCF0}"/>
              </a:ext>
            </a:extLst>
          </p:cNvPr>
          <p:cNvSpPr/>
          <p:nvPr/>
        </p:nvSpPr>
        <p:spPr>
          <a:xfrm>
            <a:off x="1305707" y="4145849"/>
            <a:ext cx="9468868" cy="1010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57CD0-A8ED-ED93-6273-C590E220798B}"/>
                  </a:ext>
                </a:extLst>
              </p:cNvPr>
              <p:cNvSpPr txBox="1"/>
              <p:nvPr/>
            </p:nvSpPr>
            <p:spPr>
              <a:xfrm>
                <a:off x="3008857" y="4277860"/>
                <a:ext cx="5446427" cy="74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57CD0-A8ED-ED93-6273-C590E2207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57" y="4277860"/>
                <a:ext cx="5446427" cy="746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20A3F0C-BDE8-D38F-4482-85CE5FEF2A18}"/>
              </a:ext>
            </a:extLst>
          </p:cNvPr>
          <p:cNvSpPr txBox="1"/>
          <p:nvPr/>
        </p:nvSpPr>
        <p:spPr>
          <a:xfrm>
            <a:off x="1492666" y="4145849"/>
            <a:ext cx="1077090" cy="47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7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F9FC-7F10-3D81-AEAB-9D14B12D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A544B-E0A9-AD90-FD4D-F6FA979A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B2CCF-BEF0-8E1B-9CE6-DBA33001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A66C6-4C23-4162-D5C3-88B68034081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3562A-C118-D36B-B5B2-D4E855D2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Linearity of Expectation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0D9D4B-1047-EE15-B4B1-B51478678FA1}"/>
              </a:ext>
            </a:extLst>
          </p:cNvPr>
          <p:cNvGrpSpPr/>
          <p:nvPr/>
        </p:nvGrpSpPr>
        <p:grpSpPr>
          <a:xfrm>
            <a:off x="1305707" y="2213987"/>
            <a:ext cx="9898587" cy="1505385"/>
            <a:chOff x="718452" y="3211430"/>
            <a:chExt cx="10371721" cy="93845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8DCDD50-A3D8-6C4D-AEC9-9F21A3E759F3}"/>
                </a:ext>
              </a:extLst>
            </p:cNvPr>
            <p:cNvSpPr txBox="1">
              <a:spLocks/>
            </p:cNvSpPr>
            <p:nvPr/>
          </p:nvSpPr>
          <p:spPr>
            <a:xfrm>
              <a:off x="718453" y="3211430"/>
              <a:ext cx="9921462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8500A9A-C48A-6B65-82DE-EF91AE9F8BBB}"/>
                    </a:ext>
                  </a:extLst>
                </p:cNvPr>
                <p:cNvSpPr txBox="1"/>
                <p:nvPr/>
              </p:nvSpPr>
              <p:spPr>
                <a:xfrm>
                  <a:off x="718452" y="3230697"/>
                  <a:ext cx="10371721" cy="74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4.10: [Linearity of Expectation]</a:t>
                  </a:r>
                  <a:r>
                    <a:rPr lang="en-US" sz="2400" dirty="0"/>
                    <a:t> For random variables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400" dirty="0"/>
                    <a:t>,</a:t>
                  </a:r>
                </a:p>
                <a:p>
                  <a:endParaRPr lang="en-US" sz="2400" dirty="0"/>
                </a:p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8500A9A-C48A-6B65-82DE-EF91AE9F8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2" y="3230697"/>
                  <a:ext cx="10371721" cy="748285"/>
                </a:xfrm>
                <a:prstGeom prst="rect">
                  <a:avLst/>
                </a:prstGeom>
                <a:blipFill>
                  <a:blip r:embed="rId2"/>
                  <a:stretch>
                    <a:fillRect l="-924" t="-4061" b="-6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1DDDCB-4643-C236-9C80-8DACCC7613B4}"/>
              </a:ext>
            </a:extLst>
          </p:cNvPr>
          <p:cNvSpPr txBox="1"/>
          <p:nvPr/>
        </p:nvSpPr>
        <p:spPr>
          <a:xfrm>
            <a:off x="477806" y="1058417"/>
            <a:ext cx="10726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following theorem greatly simplifies the computation of an expectation by breaking up the random variable into smaller pieces.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546B6A-0EAD-8FDA-FF4E-F1FA3B9A9DBC}"/>
              </a:ext>
            </a:extLst>
          </p:cNvPr>
          <p:cNvGrpSpPr/>
          <p:nvPr/>
        </p:nvGrpSpPr>
        <p:grpSpPr>
          <a:xfrm>
            <a:off x="7429006" y="4441312"/>
            <a:ext cx="3518612" cy="1790168"/>
            <a:chOff x="7951808" y="2020932"/>
            <a:chExt cx="2662177" cy="1250790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04F46EA9-5703-AB6F-2A16-3E4BD000F607}"/>
                </a:ext>
              </a:extLst>
            </p:cNvPr>
            <p:cNvSpPr/>
            <p:nvPr/>
          </p:nvSpPr>
          <p:spPr>
            <a:xfrm>
              <a:off x="7951808" y="2020932"/>
              <a:ext cx="2662177" cy="1250790"/>
            </a:xfrm>
            <a:prstGeom prst="cloudCallout">
              <a:avLst>
                <a:gd name="adj1" fmla="val -60480"/>
                <a:gd name="adj2" fmla="val -9187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C52849-8EF2-959D-8B3B-7672E60B2AC0}"/>
                    </a:ext>
                  </a:extLst>
                </p:cNvPr>
                <p:cNvSpPr txBox="1"/>
                <p:nvPr/>
              </p:nvSpPr>
              <p:spPr>
                <a:xfrm>
                  <a:off x="8378624" y="2174760"/>
                  <a:ext cx="2001988" cy="10537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/>
                    <a:t>Note this theorem does not require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sz="2400" b="0" dirty="0"/>
                </a:p>
                <a:p>
                  <a:endParaRPr lang="en-US" sz="20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C52849-8EF2-959D-8B3B-7672E60B2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624" y="2174760"/>
                  <a:ext cx="2001988" cy="1053712"/>
                </a:xfrm>
                <a:prstGeom prst="rect">
                  <a:avLst/>
                </a:prstGeom>
                <a:blipFill>
                  <a:blip r:embed="rId3"/>
                  <a:stretch>
                    <a:fillRect t="-3239" r="-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33DC19-7DD8-5864-2704-731C4C614F97}"/>
                  </a:ext>
                </a:extLst>
              </p:cNvPr>
              <p:cNvSpPr txBox="1"/>
              <p:nvPr/>
            </p:nvSpPr>
            <p:spPr>
              <a:xfrm>
                <a:off x="477806" y="4228792"/>
                <a:ext cx="566868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Proof:  </a:t>
                </a:r>
                <a:r>
                  <a:rPr lang="en-US" sz="2400" dirty="0"/>
                  <a:t>First try proving this yourself.</a:t>
                </a:r>
              </a:p>
              <a:p>
                <a:r>
                  <a:rPr lang="en-US" sz="2400" dirty="0"/>
                  <a:t>              It’s similar to the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derivation,</a:t>
                </a:r>
              </a:p>
              <a:p>
                <a:r>
                  <a:rPr lang="en-US" sz="2400" b="0" dirty="0"/>
                  <a:t>              but you </a:t>
                </a:r>
                <a:r>
                  <a:rPr lang="en-US" sz="2400" dirty="0"/>
                  <a:t>aren’t allowed to split </a:t>
                </a:r>
              </a:p>
              <a:p>
                <a:r>
                  <a:rPr lang="en-US" sz="2400" dirty="0"/>
                  <a:t>            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…</a:t>
                </a:r>
                <a:endParaRPr lang="en-US" sz="2400" b="0" dirty="0"/>
              </a:p>
              <a:p>
                <a:r>
                  <a:rPr lang="en-US" sz="2400" dirty="0"/>
                  <a:t> 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33DC19-7DD8-5864-2704-731C4C614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" y="4228792"/>
                <a:ext cx="5668687" cy="1938992"/>
              </a:xfrm>
              <a:prstGeom prst="rect">
                <a:avLst/>
              </a:prstGeom>
              <a:blipFill>
                <a:blip r:embed="rId4"/>
                <a:stretch>
                  <a:fillRect l="-161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Linearity of Expectation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1305708" y="972072"/>
            <a:ext cx="9772023" cy="1596128"/>
            <a:chOff x="718453" y="3211430"/>
            <a:chExt cx="9409188" cy="1161869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4" y="3211430"/>
              <a:ext cx="9409187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3" y="3230697"/>
                  <a:ext cx="9409185" cy="1142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4.10: [Linearity of Expectation]</a:t>
                  </a:r>
                  <a:r>
                    <a:rPr lang="en-US" sz="2400" dirty="0"/>
                    <a:t> For random variables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400" dirty="0"/>
                    <a:t>,</a:t>
                  </a:r>
                </a:p>
                <a:p>
                  <a:endParaRPr lang="en-US" sz="2400" dirty="0"/>
                </a:p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3" y="3230697"/>
                  <a:ext cx="9409185" cy="1142602"/>
                </a:xfrm>
                <a:prstGeom prst="rect">
                  <a:avLst/>
                </a:prstGeom>
                <a:blipFill>
                  <a:blip r:embed="rId2"/>
                  <a:stretch>
                    <a:fillRect l="-936" t="-31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CFB36D-458E-3C34-9FED-4097C9CF3CA1}"/>
              </a:ext>
            </a:extLst>
          </p:cNvPr>
          <p:cNvSpPr txBox="1"/>
          <p:nvPr/>
        </p:nvSpPr>
        <p:spPr>
          <a:xfrm>
            <a:off x="84446" y="2590098"/>
            <a:ext cx="1077090" cy="47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Proof: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4D8D1-D24B-F634-9A3A-008640C09AC8}"/>
              </a:ext>
            </a:extLst>
          </p:cNvPr>
          <p:cNvSpPr/>
          <p:nvPr/>
        </p:nvSpPr>
        <p:spPr>
          <a:xfrm>
            <a:off x="1161536" y="2664919"/>
            <a:ext cx="10527690" cy="3745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233026-82B9-53B3-93D9-1F560EB28F98}"/>
                  </a:ext>
                </a:extLst>
              </p:cNvPr>
              <p:cNvSpPr txBox="1"/>
              <p:nvPr/>
            </p:nvSpPr>
            <p:spPr>
              <a:xfrm>
                <a:off x="1305708" y="2701981"/>
                <a:ext cx="3970189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233026-82B9-53B3-93D9-1F560EB2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08" y="2701981"/>
                <a:ext cx="3970189" cy="781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CBA232-1654-9379-D29A-9D3C551C856C}"/>
                  </a:ext>
                </a:extLst>
              </p:cNvPr>
              <p:cNvSpPr txBox="1"/>
              <p:nvPr/>
            </p:nvSpPr>
            <p:spPr>
              <a:xfrm>
                <a:off x="2278489" y="3648990"/>
                <a:ext cx="4689681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CBA232-1654-9379-D29A-9D3C551C8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89" y="3648990"/>
                <a:ext cx="4689681" cy="781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1BE606-5FD2-EB1C-AF6F-AC8D17451D55}"/>
                  </a:ext>
                </a:extLst>
              </p:cNvPr>
              <p:cNvSpPr txBox="1"/>
              <p:nvPr/>
            </p:nvSpPr>
            <p:spPr>
              <a:xfrm>
                <a:off x="2278488" y="4595999"/>
                <a:ext cx="4689681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1BE606-5FD2-EB1C-AF6F-AC8D1745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88" y="4595999"/>
                <a:ext cx="4689681" cy="781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2E3036-090B-FBC4-2DF8-31B6767755D0}"/>
                  </a:ext>
                </a:extLst>
              </p:cNvPr>
              <p:cNvSpPr txBox="1"/>
              <p:nvPr/>
            </p:nvSpPr>
            <p:spPr>
              <a:xfrm>
                <a:off x="2154920" y="5561932"/>
                <a:ext cx="4551566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2E3036-090B-FBC4-2DF8-31B67677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920" y="5561932"/>
                <a:ext cx="4551566" cy="7812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97ED3F-5AC0-345C-1499-A930FAE80709}"/>
                  </a:ext>
                </a:extLst>
              </p:cNvPr>
              <p:cNvSpPr txBox="1"/>
              <p:nvPr/>
            </p:nvSpPr>
            <p:spPr>
              <a:xfrm>
                <a:off x="6706486" y="5581699"/>
                <a:ext cx="3052822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97ED3F-5AC0-345C-1499-A930FAE8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486" y="5581699"/>
                <a:ext cx="3052822" cy="781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F0C9F-54A4-4C9B-73CF-16748DCE9E46}"/>
                  </a:ext>
                </a:extLst>
              </p:cNvPr>
              <p:cNvSpPr txBox="1"/>
              <p:nvPr/>
            </p:nvSpPr>
            <p:spPr>
              <a:xfrm>
                <a:off x="9759308" y="5737951"/>
                <a:ext cx="17150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F0C9F-54A4-4C9B-73CF-16748DCE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308" y="5737951"/>
                <a:ext cx="1715021" cy="307777"/>
              </a:xfrm>
              <a:prstGeom prst="rect">
                <a:avLst/>
              </a:prstGeom>
              <a:blipFill>
                <a:blip r:embed="rId8"/>
                <a:stretch>
                  <a:fillRect t="-1961" r="-498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4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38113" y="18502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Expectation of Binomial(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8113" y="18502"/>
                <a:ext cx="12192000" cy="807522"/>
              </a:xfrm>
              <a:blipFill>
                <a:blip r:embed="rId3"/>
                <a:stretch>
                  <a:fillRect t="-18045" b="-4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BA0708-4191-473F-4250-47DB7426E9E8}"/>
              </a:ext>
            </a:extLst>
          </p:cNvPr>
          <p:cNvGrpSpPr/>
          <p:nvPr/>
        </p:nvGrpSpPr>
        <p:grpSpPr>
          <a:xfrm>
            <a:off x="9164682" y="4386391"/>
            <a:ext cx="2743200" cy="2003351"/>
            <a:chOff x="8958805" y="4340505"/>
            <a:chExt cx="2743200" cy="2003351"/>
          </a:xfrm>
        </p:grpSpPr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AE3E356E-C86D-8061-2366-56789A4109C0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/>
                <p:nvPr/>
              </p:nvSpPr>
              <p:spPr>
                <a:xfrm>
                  <a:off x="9562965" y="4715295"/>
                  <a:ext cx="1747968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Mean of</a:t>
                  </a:r>
                </a:p>
                <a:p>
                  <a:pPr algn="ctr"/>
                  <a:r>
                    <a:rPr lang="en-US" sz="2000" dirty="0"/>
                    <a:t>Binomial(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65" y="4715295"/>
                  <a:ext cx="1747968" cy="1323439"/>
                </a:xfrm>
                <a:prstGeom prst="rect">
                  <a:avLst/>
                </a:prstGeom>
                <a:blipFill>
                  <a:blip r:embed="rId4"/>
                  <a:stretch>
                    <a:fillRect l="-1049" t="-2304" r="-1049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heads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  <a:blipFill>
                <a:blip r:embed="rId5"/>
                <a:stretch>
                  <a:fillRect l="-1180" t="-4061" r="-39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/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400" b="0" i="0" dirty="0" smtClean="0"/>
                      <m:t>Bernoulli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blipFill>
                <a:blip r:embed="rId8"/>
                <a:stretch>
                  <a:fillRect l="-2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D2E956D-DB42-BAD1-AC9D-6EE6ED6CE21F}"/>
              </a:ext>
            </a:extLst>
          </p:cNvPr>
          <p:cNvSpPr txBox="1"/>
          <p:nvPr/>
        </p:nvSpPr>
        <p:spPr>
          <a:xfrm>
            <a:off x="593282" y="2851793"/>
            <a:ext cx="243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Key Observation: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7C509E-15A8-FB53-6A88-4192E3A07742}"/>
              </a:ext>
            </a:extLst>
          </p:cNvPr>
          <p:cNvSpPr txBox="1"/>
          <p:nvPr/>
        </p:nvSpPr>
        <p:spPr>
          <a:xfrm>
            <a:off x="611593" y="4404316"/>
            <a:ext cx="458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Applying Linearity of Expectation: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/>
              <p:nvPr/>
            </p:nvSpPr>
            <p:spPr>
              <a:xfrm>
                <a:off x="1895354" y="5192067"/>
                <a:ext cx="49337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5192067"/>
                <a:ext cx="4933709" cy="461665"/>
              </a:xfrm>
              <a:prstGeom prst="rect">
                <a:avLst/>
              </a:prstGeom>
              <a:blipFill>
                <a:blip r:embed="rId9"/>
                <a:stretch>
                  <a:fillRect l="-3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ought Bubble: Cloud 32">
                <a:extLst>
                  <a:ext uri="{FF2B5EF4-FFF2-40B4-BE49-F238E27FC236}">
                    <a16:creationId xmlns:a16="http://schemas.microsoft.com/office/drawing/2014/main" id="{64BBBF21-5F18-08E7-F758-BC06E45A6B61}"/>
                  </a:ext>
                </a:extLst>
              </p:cNvPr>
              <p:cNvSpPr/>
              <p:nvPr/>
            </p:nvSpPr>
            <p:spPr>
              <a:xfrm>
                <a:off x="8692396" y="2917801"/>
                <a:ext cx="2152891" cy="866343"/>
              </a:xfrm>
              <a:prstGeom prst="cloudCallout">
                <a:avLst>
                  <a:gd name="adj1" fmla="val -64918"/>
                  <a:gd name="adj2" fmla="val 5121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0" dirty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hought Bubble: Cloud 32">
                <a:extLst>
                  <a:ext uri="{FF2B5EF4-FFF2-40B4-BE49-F238E27FC236}">
                    <a16:creationId xmlns:a16="http://schemas.microsoft.com/office/drawing/2014/main" id="{64BBBF21-5F18-08E7-F758-BC06E45A6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396" y="2917801"/>
                <a:ext cx="2152891" cy="866343"/>
              </a:xfrm>
              <a:prstGeom prst="cloudCallout">
                <a:avLst>
                  <a:gd name="adj1" fmla="val -64918"/>
                  <a:gd name="adj2" fmla="val 51218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/>
              <p:nvPr/>
            </p:nvSpPr>
            <p:spPr>
              <a:xfrm>
                <a:off x="2380680" y="5890512"/>
                <a:ext cx="27432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80" y="5890512"/>
                <a:ext cx="2743201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E5E0288E-A319-ACD5-D1E1-C6A5B3DBD1CC}"/>
              </a:ext>
            </a:extLst>
          </p:cNvPr>
          <p:cNvSpPr/>
          <p:nvPr/>
        </p:nvSpPr>
        <p:spPr>
          <a:xfrm>
            <a:off x="6450688" y="5461513"/>
            <a:ext cx="2403945" cy="866343"/>
          </a:xfrm>
          <a:prstGeom prst="cloudCallout">
            <a:avLst>
              <a:gd name="adj1" fmla="val -77821"/>
              <a:gd name="adj2" fmla="val 311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Should make intuitive sense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0B9CF-FBB5-2000-C499-D0F35920ECB1}"/>
              </a:ext>
            </a:extLst>
          </p:cNvPr>
          <p:cNvGrpSpPr/>
          <p:nvPr/>
        </p:nvGrpSpPr>
        <p:grpSpPr>
          <a:xfrm>
            <a:off x="6874035" y="1513549"/>
            <a:ext cx="4890341" cy="1229344"/>
            <a:chOff x="6316836" y="1495755"/>
            <a:chExt cx="5628555" cy="1528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82DC30-1E60-B367-D97E-6A2AB2210FD3}"/>
                </a:ext>
              </a:extLst>
            </p:cNvPr>
            <p:cNvGrpSpPr/>
            <p:nvPr/>
          </p:nvGrpSpPr>
          <p:grpSpPr>
            <a:xfrm>
              <a:off x="6397323" y="2222398"/>
              <a:ext cx="5467583" cy="802226"/>
              <a:chOff x="6031349" y="2201094"/>
              <a:chExt cx="5819515" cy="802226"/>
            </a:xfrm>
          </p:grpSpPr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411F4DAB-188A-0C55-E8BB-D906DCAD83FA}"/>
                  </a:ext>
                </a:extLst>
              </p:cNvPr>
              <p:cNvSpPr/>
              <p:nvPr/>
            </p:nvSpPr>
            <p:spPr>
              <a:xfrm rot="5400000">
                <a:off x="8773939" y="-541496"/>
                <a:ext cx="334335" cy="5819515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5F52505C-A856-6B00-C5BD-1A4129FD1964}"/>
                      </a:ext>
                    </a:extLst>
                  </p:cNvPr>
                  <p:cNvSpPr/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5F52505C-A856-6B00-C5BD-1A4129FD19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62F9DE-7EA0-6AB4-2F14-8415A787EDD5}"/>
                </a:ext>
              </a:extLst>
            </p:cNvPr>
            <p:cNvGrpSpPr/>
            <p:nvPr/>
          </p:nvGrpSpPr>
          <p:grpSpPr>
            <a:xfrm>
              <a:off x="6316836" y="1495755"/>
              <a:ext cx="5628555" cy="836205"/>
              <a:chOff x="34927" y="5716266"/>
              <a:chExt cx="5628555" cy="836205"/>
            </a:xfrm>
          </p:grpSpPr>
          <p:pic>
            <p:nvPicPr>
              <p:cNvPr id="19" name="Picture 18" descr="A close-up of several coins">
                <a:extLst>
                  <a:ext uri="{FF2B5EF4-FFF2-40B4-BE49-F238E27FC236}">
                    <a16:creationId xmlns:a16="http://schemas.microsoft.com/office/drawing/2014/main" id="{B24E30C2-3754-5F16-27C3-394FD0CDC6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2360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0" name="Picture 19" descr="A close-up of several coins">
                <a:extLst>
                  <a:ext uri="{FF2B5EF4-FFF2-40B4-BE49-F238E27FC236}">
                    <a16:creationId xmlns:a16="http://schemas.microsoft.com/office/drawing/2014/main" id="{8E91CEB4-AAC5-FC26-C5E6-84D39B631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4927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1" name="Picture 20" descr="A close-up of several coins">
                <a:extLst>
                  <a:ext uri="{FF2B5EF4-FFF2-40B4-BE49-F238E27FC236}">
                    <a16:creationId xmlns:a16="http://schemas.microsoft.com/office/drawing/2014/main" id="{B693CB56-6487-3576-5D3A-6FA370E58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643492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90F904BC-DBB7-8DE8-5AC8-76E28F1011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450925" y="5729825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3" name="Picture 22" descr="A close-up of several coins">
                <a:extLst>
                  <a:ext uri="{FF2B5EF4-FFF2-40B4-BE49-F238E27FC236}">
                    <a16:creationId xmlns:a16="http://schemas.microsoft.com/office/drawing/2014/main" id="{B8435E21-7381-4B49-E3B0-9BCE96D830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3261476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4" name="Picture 23" descr="A close-up of several coins">
                <a:extLst>
                  <a:ext uri="{FF2B5EF4-FFF2-40B4-BE49-F238E27FC236}">
                    <a16:creationId xmlns:a16="http://schemas.microsoft.com/office/drawing/2014/main" id="{70274960-EFDF-87BD-6837-2876B2C5D8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72027" y="5756943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5" name="Picture 24" descr="A close-up of several coins">
                <a:extLst>
                  <a:ext uri="{FF2B5EF4-FFF2-40B4-BE49-F238E27FC236}">
                    <a16:creationId xmlns:a16="http://schemas.microsoft.com/office/drawing/2014/main" id="{A9526325-2A87-4986-6148-F7F98DD2B8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4860209" y="5743384"/>
                <a:ext cx="803273" cy="79552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49001F-CB2D-AF93-1258-B7DB988530C0}"/>
                  </a:ext>
                </a:extLst>
              </p:cNvPr>
              <p:cNvSpPr txBox="1"/>
              <p:nvPr/>
            </p:nvSpPr>
            <p:spPr>
              <a:xfrm>
                <a:off x="4364715" y="5898315"/>
                <a:ext cx="18693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49001F-CB2D-AF93-1258-B7DB9885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715" y="5898315"/>
                <a:ext cx="1869398" cy="461665"/>
              </a:xfrm>
              <a:prstGeom prst="rect">
                <a:avLst/>
              </a:prstGeom>
              <a:blipFill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38113" y="18502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Expectation of Binomial(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8113" y="18502"/>
                <a:ext cx="12192000" cy="807522"/>
              </a:xfrm>
              <a:blipFill>
                <a:blip r:embed="rId2"/>
                <a:stretch>
                  <a:fillRect t="-18045" b="-4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heads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  <a:blipFill>
                <a:blip r:embed="rId3"/>
                <a:stretch>
                  <a:fillRect l="-1180" t="-4061" r="-39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/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400" b="0" i="0" dirty="0" smtClean="0"/>
                      <m:t>Bernoulli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blipFill>
                <a:blip r:embed="rId4"/>
                <a:stretch>
                  <a:fillRect l="-2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D2E956D-DB42-BAD1-AC9D-6EE6ED6CE21F}"/>
              </a:ext>
            </a:extLst>
          </p:cNvPr>
          <p:cNvSpPr txBox="1"/>
          <p:nvPr/>
        </p:nvSpPr>
        <p:spPr>
          <a:xfrm>
            <a:off x="593282" y="2851793"/>
            <a:ext cx="243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Key Observation: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7C509E-15A8-FB53-6A88-4192E3A07742}"/>
              </a:ext>
            </a:extLst>
          </p:cNvPr>
          <p:cNvSpPr txBox="1"/>
          <p:nvPr/>
        </p:nvSpPr>
        <p:spPr>
          <a:xfrm>
            <a:off x="611593" y="4404316"/>
            <a:ext cx="458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Applying Linearity of Expectation: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/>
              <p:nvPr/>
            </p:nvSpPr>
            <p:spPr>
              <a:xfrm>
                <a:off x="1895354" y="5192067"/>
                <a:ext cx="49337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5192067"/>
                <a:ext cx="4933709" cy="461665"/>
              </a:xfrm>
              <a:prstGeom prst="rect">
                <a:avLst/>
              </a:prstGeom>
              <a:blipFill>
                <a:blip r:embed="rId5"/>
                <a:stretch>
                  <a:fillRect l="-3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/>
              <p:nvPr/>
            </p:nvSpPr>
            <p:spPr>
              <a:xfrm>
                <a:off x="1693066" y="5894685"/>
                <a:ext cx="49337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66" y="5894685"/>
                <a:ext cx="493370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EAF082E-4A32-11E6-E75B-D261CC1AA67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B0AFE2-E5B5-481A-93EB-F298E429E740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5CB905-A764-D175-EB02-7F3C3B7CD811}"/>
                  </a:ext>
                </a:extLst>
              </p:cNvPr>
              <p:cNvSpPr/>
              <p:nvPr/>
            </p:nvSpPr>
            <p:spPr>
              <a:xfrm>
                <a:off x="7434454" y="5171500"/>
                <a:ext cx="2743200" cy="1445137"/>
              </a:xfrm>
              <a:prstGeom prst="cloudCallout">
                <a:avLst>
                  <a:gd name="adj1" fmla="val -75711"/>
                  <a:gd name="adj2" fmla="val -2248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Q: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Were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sz="24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</a:rPr>
                  <a:t>indpt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in here?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5CB905-A764-D175-EB02-7F3C3B7CD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54" y="5171500"/>
                <a:ext cx="2743200" cy="1445137"/>
              </a:xfrm>
              <a:prstGeom prst="cloudCallout">
                <a:avLst>
                  <a:gd name="adj1" fmla="val -75711"/>
                  <a:gd name="adj2" fmla="val -2248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F88CFA5-F2E0-2668-29FD-065C98262AFD}"/>
              </a:ext>
            </a:extLst>
          </p:cNvPr>
          <p:cNvGrpSpPr/>
          <p:nvPr/>
        </p:nvGrpSpPr>
        <p:grpSpPr>
          <a:xfrm>
            <a:off x="8941105" y="3365538"/>
            <a:ext cx="3070410" cy="1657875"/>
            <a:chOff x="718453" y="3211430"/>
            <a:chExt cx="9409188" cy="938457"/>
          </a:xfrm>
        </p:grpSpPr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9CE5DE2E-98AA-2B79-947C-7D34E3AE5769}"/>
                </a:ext>
              </a:extLst>
            </p:cNvPr>
            <p:cNvSpPr txBox="1">
              <a:spLocks/>
            </p:cNvSpPr>
            <p:nvPr/>
          </p:nvSpPr>
          <p:spPr>
            <a:xfrm>
              <a:off x="718454" y="3211430"/>
              <a:ext cx="9409187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28B027-AA9F-92B7-9860-381562816F4D}"/>
                    </a:ext>
                  </a:extLst>
                </p:cNvPr>
                <p:cNvSpPr txBox="1"/>
                <p:nvPr/>
              </p:nvSpPr>
              <p:spPr>
                <a:xfrm>
                  <a:off x="718453" y="3230697"/>
                  <a:ext cx="9409185" cy="81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>
                      <a:sym typeface="Symbol" panose="05050102010706020507" pitchFamily="18" charset="2"/>
                    </a:rPr>
                    <a:t>Defn</a:t>
                  </a:r>
                  <a:r>
                    <a:rPr lang="en-US" sz="2400" dirty="0">
                      <a:sym typeface="Symbol" panose="05050102010706020507" pitchFamily="18" charset="2"/>
                    </a:rPr>
                    <a:t>:  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here are called </a:t>
                  </a:r>
                  <a:r>
                    <a:rPr lang="en-US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sym typeface="Symbol" panose="05050102010706020507" pitchFamily="18" charset="2"/>
                    </a:rPr>
                    <a:t>indicator </a:t>
                  </a:r>
                  <a:r>
                    <a:rPr lang="en-US" sz="24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sym typeface="Symbol" panose="05050102010706020507" pitchFamily="18" charset="2"/>
                    </a:rPr>
                    <a:t>r.v.s</a:t>
                  </a:r>
                  <a:r>
                    <a:rPr lang="en-US" sz="2400" dirty="0">
                      <a:sym typeface="Symbol" panose="05050102010706020507" pitchFamily="18" charset="2"/>
                    </a:rPr>
                    <a:t>, because they take on values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B92916D-998D-9C69-E582-E878FD71F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3" y="3230697"/>
                  <a:ext cx="9409185" cy="818975"/>
                </a:xfrm>
                <a:prstGeom prst="rect">
                  <a:avLst/>
                </a:prstGeom>
                <a:blipFill>
                  <a:blip r:embed="rId11"/>
                  <a:stretch>
                    <a:fillRect l="-3181" t="-3376" b="-173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D8E201-A31A-1C9B-F96A-8F8C2DE0FED2}"/>
              </a:ext>
            </a:extLst>
          </p:cNvPr>
          <p:cNvGrpSpPr/>
          <p:nvPr/>
        </p:nvGrpSpPr>
        <p:grpSpPr>
          <a:xfrm>
            <a:off x="6874035" y="1513549"/>
            <a:ext cx="4890341" cy="1229344"/>
            <a:chOff x="6316836" y="1495755"/>
            <a:chExt cx="5628555" cy="152886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C3B80F-AE98-83AB-C561-79EBC8C9D410}"/>
                </a:ext>
              </a:extLst>
            </p:cNvPr>
            <p:cNvGrpSpPr/>
            <p:nvPr/>
          </p:nvGrpSpPr>
          <p:grpSpPr>
            <a:xfrm>
              <a:off x="6397323" y="2222398"/>
              <a:ext cx="5467583" cy="802226"/>
              <a:chOff x="6031349" y="2201094"/>
              <a:chExt cx="5819515" cy="802226"/>
            </a:xfrm>
          </p:grpSpPr>
          <p:sp>
            <p:nvSpPr>
              <p:cNvPr id="35" name="Right Brace 34">
                <a:extLst>
                  <a:ext uri="{FF2B5EF4-FFF2-40B4-BE49-F238E27FC236}">
                    <a16:creationId xmlns:a16="http://schemas.microsoft.com/office/drawing/2014/main" id="{866C91A1-9505-B349-533C-FA79B6C1091A}"/>
                  </a:ext>
                </a:extLst>
              </p:cNvPr>
              <p:cNvSpPr/>
              <p:nvPr/>
            </p:nvSpPr>
            <p:spPr>
              <a:xfrm rot="5400000">
                <a:off x="8773939" y="-541496"/>
                <a:ext cx="334335" cy="5819515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BE73B5F-51ED-7B9C-2BAB-CEA9B0A82B9D}"/>
                      </a:ext>
                    </a:extLst>
                  </p:cNvPr>
                  <p:cNvSpPr/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BE73B5F-51ED-7B9C-2BAB-CEA9B0A82B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49EF52-2C91-B418-3F6B-CF94F9DD1878}"/>
                </a:ext>
              </a:extLst>
            </p:cNvPr>
            <p:cNvGrpSpPr/>
            <p:nvPr/>
          </p:nvGrpSpPr>
          <p:grpSpPr>
            <a:xfrm>
              <a:off x="6316836" y="1495755"/>
              <a:ext cx="5628555" cy="836205"/>
              <a:chOff x="34927" y="5716266"/>
              <a:chExt cx="5628555" cy="836205"/>
            </a:xfrm>
          </p:grpSpPr>
          <p:pic>
            <p:nvPicPr>
              <p:cNvPr id="21" name="Picture 20" descr="A close-up of several coins">
                <a:extLst>
                  <a:ext uri="{FF2B5EF4-FFF2-40B4-BE49-F238E27FC236}">
                    <a16:creationId xmlns:a16="http://schemas.microsoft.com/office/drawing/2014/main" id="{7539C21E-27F7-FD26-A556-7CF2D44CD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2360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B38A888-BFDA-5F4D-9AAB-6BE74B6D6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4927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3" name="Picture 22" descr="A close-up of several coins">
                <a:extLst>
                  <a:ext uri="{FF2B5EF4-FFF2-40B4-BE49-F238E27FC236}">
                    <a16:creationId xmlns:a16="http://schemas.microsoft.com/office/drawing/2014/main" id="{96FA1E04-99B9-5A49-FF83-7F52AE90F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643492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4" name="Picture 23" descr="A close-up of several coins">
                <a:extLst>
                  <a:ext uri="{FF2B5EF4-FFF2-40B4-BE49-F238E27FC236}">
                    <a16:creationId xmlns:a16="http://schemas.microsoft.com/office/drawing/2014/main" id="{6FC28841-B315-A76B-B46B-ABFFCA754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450925" y="5729825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5" name="Picture 24" descr="A close-up of several coins">
                <a:extLst>
                  <a:ext uri="{FF2B5EF4-FFF2-40B4-BE49-F238E27FC236}">
                    <a16:creationId xmlns:a16="http://schemas.microsoft.com/office/drawing/2014/main" id="{85D73DB9-BBAE-4A51-391E-43A736E62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3261476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6BBF8D43-854C-B06D-5A17-E43828CFA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72027" y="5756943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CFA12CB-92B7-2885-8A64-936595E00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4860209" y="5743384"/>
                <a:ext cx="803273" cy="7955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96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Drinking from your own Cup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a party,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people put their drink on a table.   Later that night, </a:t>
                </a:r>
              </a:p>
              <a:p>
                <a:r>
                  <a:rPr lang="en-US" sz="2400" dirty="0"/>
                  <a:t>no one can remember which cup is theirs, so they simply each grab any cup at random.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5489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Is it increasing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5489522" cy="461665"/>
              </a:xfrm>
              <a:prstGeom prst="rect">
                <a:avLst/>
              </a:prstGeom>
              <a:blipFill>
                <a:blip r:embed="rId3"/>
                <a:stretch>
                  <a:fillRect l="-1665" t="-10526" r="-2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E91220-E87B-B526-C363-270E5CA94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2" y="943781"/>
            <a:ext cx="2139040" cy="25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people who get back their own cup.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  <a:blipFill>
                <a:blip r:embed="rId5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5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Drinking from your own Cup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a party,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people put their drink on a table.   Later that night, </a:t>
                </a:r>
              </a:p>
              <a:p>
                <a:r>
                  <a:rPr lang="en-US" sz="2400" dirty="0"/>
                  <a:t>no one can remember which cup is theirs, so they simply each grab any cup at random.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5489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Is it increasing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5489522" cy="461665"/>
              </a:xfrm>
              <a:prstGeom prst="rect">
                <a:avLst/>
              </a:prstGeom>
              <a:blipFill>
                <a:blip r:embed="rId3"/>
                <a:stretch>
                  <a:fillRect l="-1665" t="-10526" r="-2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E91220-E87B-B526-C363-270E5CA94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2" y="943781"/>
            <a:ext cx="2139040" cy="25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people who get back their own cup.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  <a:blipFill>
                <a:blip r:embed="rId5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4EB94-3A76-A07F-6D71-4AFAC8612347}"/>
                  </a:ext>
                </a:extLst>
              </p:cNvPr>
              <p:cNvSpPr txBox="1"/>
              <p:nvPr/>
            </p:nvSpPr>
            <p:spPr>
              <a:xfrm>
                <a:off x="611593" y="4404316"/>
                <a:ext cx="4585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do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represent?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4EB94-3A76-A07F-6D71-4AFAC8612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4404316"/>
                <a:ext cx="4585440" cy="461665"/>
              </a:xfrm>
              <a:prstGeom prst="rect">
                <a:avLst/>
              </a:prstGeom>
              <a:blipFill>
                <a:blip r:embed="rId6"/>
                <a:stretch>
                  <a:fillRect l="-19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D54E6-18B2-952B-9F5F-CF8B79547174}"/>
                  </a:ext>
                </a:extLst>
              </p:cNvPr>
              <p:cNvSpPr txBox="1"/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D54E6-18B2-952B-9F5F-CF8B79547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blipFill>
                <a:blip r:embed="rId7"/>
                <a:stretch>
                  <a:fillRect l="-23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3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Drinking from your own Cup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a party,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people put their drink on a table.   Later that night, </a:t>
                </a:r>
              </a:p>
              <a:p>
                <a:r>
                  <a:rPr lang="en-US" sz="2400" dirty="0"/>
                  <a:t>no one can remember which cup is theirs, so they simply each grab any cup at random.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9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E91220-E87B-B526-C363-270E5CA94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2" y="943781"/>
            <a:ext cx="2139040" cy="25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people who get back their own cup.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  <a:blipFill>
                <a:blip r:embed="rId5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D15183-5596-FA07-1D71-0C89B2CB94AE}"/>
                  </a:ext>
                </a:extLst>
              </p:cNvPr>
              <p:cNvSpPr txBox="1"/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D15183-5596-FA07-1D71-0C89B2CB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blipFill>
                <a:blip r:embed="rId6"/>
                <a:stretch>
                  <a:fillRect l="-23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AF77E-2EFD-8285-5862-629F27634C4B}"/>
                  </a:ext>
                </a:extLst>
              </p:cNvPr>
              <p:cNvSpPr txBox="1"/>
              <p:nvPr/>
            </p:nvSpPr>
            <p:spPr>
              <a:xfrm>
                <a:off x="5711016" y="3221457"/>
                <a:ext cx="2899584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p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1/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AF77E-2EFD-8285-5862-629F2763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16" y="3221457"/>
                <a:ext cx="2899584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B210D-A801-372E-BF77-A00650541745}"/>
                  </a:ext>
                </a:extLst>
              </p:cNvPr>
              <p:cNvSpPr txBox="1"/>
              <p:nvPr/>
            </p:nvSpPr>
            <p:spPr>
              <a:xfrm>
                <a:off x="647700" y="5325909"/>
                <a:ext cx="11201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independent Bernoulli distributions?  If so,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Binomially distributed?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B210D-A801-372E-BF77-A0065054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325909"/>
                <a:ext cx="11201400" cy="461665"/>
              </a:xfrm>
              <a:prstGeom prst="rect">
                <a:avLst/>
              </a:prstGeom>
              <a:blipFill>
                <a:blip r:embed="rId8"/>
                <a:stretch>
                  <a:fillRect l="-8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0E55D8-6E17-F2BC-EE18-D9573725BD1C}"/>
                  </a:ext>
                </a:extLst>
              </p:cNvPr>
              <p:cNvSpPr txBox="1"/>
              <p:nvPr/>
            </p:nvSpPr>
            <p:spPr>
              <a:xfrm>
                <a:off x="4689123" y="4672652"/>
                <a:ext cx="6175092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person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got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back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their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own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cup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0E55D8-6E17-F2BC-EE18-D9573725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23" y="4672652"/>
                <a:ext cx="6175092" cy="461665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596828" y="1533161"/>
            <a:ext cx="10998343" cy="2979113"/>
            <a:chOff x="664568" y="3138210"/>
            <a:chExt cx="11129411" cy="2474552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6" y="3304283"/>
                  <a:ext cx="9475435" cy="1741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expectation of a discrete </a:t>
                  </a:r>
                  <a:r>
                    <a:rPr lang="en-US" sz="2400" b="1" dirty="0" err="1"/>
                    <a:t>r.v.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/>
                    <a:t>, written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/>
                    <a:t>, is the sum of the </a:t>
                  </a: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possible values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, each weighted by its probability: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3"/>
                  <a:ext cx="9475435" cy="1741454"/>
                </a:xfrm>
                <a:prstGeom prst="rect">
                  <a:avLst/>
                </a:prstGeom>
                <a:blipFill>
                  <a:blip r:embed="rId2"/>
                  <a:stretch>
                    <a:fillRect l="-1042" t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9BA034-FBC9-497C-A863-494E6A84D97F}"/>
                  </a:ext>
                </a:extLst>
              </p:cNvPr>
              <p:cNvSpPr/>
              <p:nvPr/>
            </p:nvSpPr>
            <p:spPr>
              <a:xfrm>
                <a:off x="650081" y="3952067"/>
                <a:ext cx="93313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also represents the </a:t>
                </a:r>
                <a:r>
                  <a:rPr lang="en-US" sz="2400" b="1" dirty="0"/>
                  <a:t>mean of the distribution </a:t>
                </a:r>
                <a:r>
                  <a:rPr lang="en-US" sz="2400" dirty="0"/>
                  <a:t>from which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is drawn.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9BA034-FBC9-497C-A863-494E6A84D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1" y="3952067"/>
                <a:ext cx="9331337" cy="461665"/>
              </a:xfrm>
              <a:prstGeom prst="rect">
                <a:avLst/>
              </a:prstGeom>
              <a:blipFill>
                <a:blip r:embed="rId3"/>
                <a:stretch>
                  <a:fillRect l="-196" t="-10526" r="-7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Drinking from your own Cup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a party,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people put their drink on a table.   Later that night, </a:t>
                </a:r>
              </a:p>
              <a:p>
                <a:r>
                  <a:rPr lang="en-US" sz="2400" dirty="0"/>
                  <a:t>no one can remember which cup is theirs, so they simply each grab any cup at random.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1030272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9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E91220-E87B-B526-C363-270E5CA94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2" y="943781"/>
            <a:ext cx="2139040" cy="25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people who get back their own cup.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2370262"/>
                <a:ext cx="8631257" cy="461665"/>
              </a:xfrm>
              <a:prstGeom prst="rect">
                <a:avLst/>
              </a:prstGeom>
              <a:blipFill>
                <a:blip r:embed="rId5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D15183-5596-FA07-1D71-0C89B2CB94AE}"/>
                  </a:ext>
                </a:extLst>
              </p:cNvPr>
              <p:cNvSpPr txBox="1"/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D15183-5596-FA07-1D71-0C89B2CB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3659132"/>
                <a:ext cx="3910544" cy="461665"/>
              </a:xfrm>
              <a:prstGeom prst="rect">
                <a:avLst/>
              </a:prstGeom>
              <a:blipFill>
                <a:blip r:embed="rId6"/>
                <a:stretch>
                  <a:fillRect l="-23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0E55D8-6E17-F2BC-EE18-D9573725BD1C}"/>
                  </a:ext>
                </a:extLst>
              </p:cNvPr>
              <p:cNvSpPr txBox="1"/>
              <p:nvPr/>
            </p:nvSpPr>
            <p:spPr>
              <a:xfrm>
                <a:off x="4689123" y="4672652"/>
                <a:ext cx="6175092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person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got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back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their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own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cup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0E55D8-6E17-F2BC-EE18-D9573725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23" y="4672652"/>
                <a:ext cx="6175092" cy="461665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1A7011-899D-2B8A-B899-69FDED47B3DF}"/>
                  </a:ext>
                </a:extLst>
              </p:cNvPr>
              <p:cNvSpPr txBox="1"/>
              <p:nvPr/>
            </p:nvSpPr>
            <p:spPr>
              <a:xfrm>
                <a:off x="606478" y="5444983"/>
                <a:ext cx="11201400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‘s are NOT independent.  Nevertheless, Linearity of Expectation applies:</a:t>
                </a:r>
              </a:p>
              <a:p>
                <a:endParaRPr lang="en-US" sz="1000" dirty="0"/>
              </a:p>
              <a:p>
                <a:r>
                  <a:rPr lang="en-US" sz="2400" b="0" dirty="0"/>
                  <a:t>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1A7011-899D-2B8A-B899-69FDED47B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5444983"/>
                <a:ext cx="11201400" cy="984885"/>
              </a:xfrm>
              <a:prstGeom prst="rect">
                <a:avLst/>
              </a:prstGeom>
              <a:blipFill>
                <a:blip r:embed="rId9"/>
                <a:stretch>
                  <a:fillRect l="-816" t="-493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AEA81647-6030-4EA0-2E38-4D2ED5C65CDE}"/>
                  </a:ext>
                </a:extLst>
              </p:cNvPr>
              <p:cNvSpPr/>
              <p:nvPr/>
            </p:nvSpPr>
            <p:spPr>
              <a:xfrm>
                <a:off x="9901968" y="5892185"/>
                <a:ext cx="1924494" cy="866343"/>
              </a:xfrm>
              <a:prstGeom prst="cloudCallout">
                <a:avLst>
                  <a:gd name="adj1" fmla="val -80647"/>
                  <a:gd name="adj2" fmla="val -1981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0" dirty="0">
                    <a:solidFill>
                      <a:schemeClr val="tx1"/>
                    </a:solidFill>
                  </a:rPr>
                  <a:t>regardless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AEA81647-6030-4EA0-2E38-4D2ED5C65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968" y="5892185"/>
                <a:ext cx="1924494" cy="866343"/>
              </a:xfrm>
              <a:prstGeom prst="cloudCallout">
                <a:avLst>
                  <a:gd name="adj1" fmla="val -80647"/>
                  <a:gd name="adj2" fmla="val -19818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A836AD-58D8-1502-66B5-0DE709F6EF86}"/>
                  </a:ext>
                </a:extLst>
              </p:cNvPr>
              <p:cNvSpPr txBox="1"/>
              <p:nvPr/>
            </p:nvSpPr>
            <p:spPr>
              <a:xfrm>
                <a:off x="5711016" y="3221457"/>
                <a:ext cx="2899584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p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1/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A836AD-58D8-1502-66B5-0DE709F6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16" y="3221457"/>
                <a:ext cx="2899584" cy="916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8A060A-1DC0-F06A-C131-3F795BD172A4}"/>
                  </a:ext>
                </a:extLst>
              </p:cNvPr>
              <p:cNvSpPr txBox="1"/>
              <p:nvPr/>
            </p:nvSpPr>
            <p:spPr>
              <a:xfrm>
                <a:off x="6248400" y="5976994"/>
                <a:ext cx="16551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8A060A-1DC0-F06A-C131-3F795BD17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976994"/>
                <a:ext cx="1655140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AE55A-EB4F-70E5-18CF-7C7193868F0B}"/>
                  </a:ext>
                </a:extLst>
              </p:cNvPr>
              <p:cNvSpPr txBox="1"/>
              <p:nvPr/>
            </p:nvSpPr>
            <p:spPr>
              <a:xfrm>
                <a:off x="7325284" y="5776272"/>
                <a:ext cx="244355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AE55A-EB4F-70E5-18CF-7C7193868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84" y="5776272"/>
                <a:ext cx="2443558" cy="7862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4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54334536-3969-FB10-6702-C52C8616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4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0D4BFB-52C3-81C9-2C32-79D681284E74}"/>
                  </a:ext>
                </a:extLst>
              </p:cNvPr>
              <p:cNvSpPr txBox="1"/>
              <p:nvPr/>
            </p:nvSpPr>
            <p:spPr>
              <a:xfrm>
                <a:off x="611593" y="4404316"/>
                <a:ext cx="4585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But what do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represent?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0D4BFB-52C3-81C9-2C32-79D68128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3" y="4404316"/>
                <a:ext cx="4585440" cy="461665"/>
              </a:xfrm>
              <a:prstGeom prst="rect">
                <a:avLst/>
              </a:prstGeom>
              <a:blipFill>
                <a:blip r:embed="rId6"/>
                <a:stretch>
                  <a:fillRect l="-1992" t="-10526" r="-3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/>
              <p:nvPr/>
            </p:nvSpPr>
            <p:spPr>
              <a:xfrm>
                <a:off x="606477" y="3659132"/>
                <a:ext cx="47988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3659132"/>
                <a:ext cx="4798899" cy="461665"/>
              </a:xfrm>
              <a:prstGeom prst="rect">
                <a:avLst/>
              </a:prstGeom>
              <a:blipFill>
                <a:blip r:embed="rId7"/>
                <a:stretch>
                  <a:fillRect l="-19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77621C5-3413-950A-0EC2-BEC7A245A674}"/>
                  </a:ext>
                </a:extLst>
              </p:cNvPr>
              <p:cNvSpPr/>
              <p:nvPr/>
            </p:nvSpPr>
            <p:spPr>
              <a:xfrm>
                <a:off x="6030412" y="3129074"/>
                <a:ext cx="3603560" cy="2037624"/>
              </a:xfrm>
              <a:prstGeom prst="cloudCallout">
                <a:avLst>
                  <a:gd name="adj1" fmla="val -74978"/>
                  <a:gd name="adj2" fmla="val 2576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What’s wrong with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represent number of draws to get coupon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77621C5-3413-950A-0EC2-BEC7A245A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2" y="3129074"/>
                <a:ext cx="3603560" cy="2037624"/>
              </a:xfrm>
              <a:prstGeom prst="cloudCallout">
                <a:avLst>
                  <a:gd name="adj1" fmla="val -74978"/>
                  <a:gd name="adj2" fmla="val 25765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6C5AD3-E3FC-8CAC-673E-397672CA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4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/>
              <p:nvPr/>
            </p:nvSpPr>
            <p:spPr>
              <a:xfrm>
                <a:off x="606477" y="3659132"/>
                <a:ext cx="46949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3659132"/>
                <a:ext cx="4694987" cy="461665"/>
              </a:xfrm>
              <a:prstGeom prst="rect">
                <a:avLst/>
              </a:prstGeom>
              <a:blipFill>
                <a:blip r:embed="rId6"/>
                <a:stretch>
                  <a:fillRect l="-19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C75D42-45C7-F457-650E-59D097CE3527}"/>
                  </a:ext>
                </a:extLst>
              </p:cNvPr>
              <p:cNvSpPr txBox="1"/>
              <p:nvPr/>
            </p:nvSpPr>
            <p:spPr>
              <a:xfrm>
                <a:off x="5468908" y="2973436"/>
                <a:ext cx="6480024" cy="7609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/>
                  <a:t>number of draws needed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distinct coupon,         	given already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000" dirty="0"/>
                  <a:t>distinct coupons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C75D42-45C7-F457-650E-59D097CE3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08" y="2973436"/>
                <a:ext cx="6480024" cy="760914"/>
              </a:xfrm>
              <a:prstGeom prst="rect">
                <a:avLst/>
              </a:prstGeom>
              <a:blipFill>
                <a:blip r:embed="rId7"/>
                <a:stretch>
                  <a:fillRect l="-94" r="-5629" b="-1171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B5002E9-B426-D8A1-8D57-4685C0AA29B2}"/>
              </a:ext>
            </a:extLst>
          </p:cNvPr>
          <p:cNvGrpSpPr/>
          <p:nvPr/>
        </p:nvGrpSpPr>
        <p:grpSpPr>
          <a:xfrm>
            <a:off x="1061196" y="4157488"/>
            <a:ext cx="1112607" cy="1737160"/>
            <a:chOff x="1061196" y="4157488"/>
            <a:chExt cx="1112607" cy="17371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20218E-34F7-34E2-6F1E-517B4496CE8B}"/>
                </a:ext>
              </a:extLst>
            </p:cNvPr>
            <p:cNvSpPr txBox="1"/>
            <p:nvPr/>
          </p:nvSpPr>
          <p:spPr>
            <a:xfrm>
              <a:off x="1061196" y="4571209"/>
              <a:ext cx="1112607" cy="13234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# draws to get 1</a:t>
              </a:r>
              <a:r>
                <a:rPr lang="en-US" sz="2000" baseline="30000" dirty="0"/>
                <a:t>st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distinct coupon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3C025AC-8A74-485B-324F-7675AF38B23A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617500" y="4157488"/>
              <a:ext cx="477051" cy="4137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E34E7A-EEA2-9946-7A95-317AEB9BA970}"/>
              </a:ext>
            </a:extLst>
          </p:cNvPr>
          <p:cNvGrpSpPr/>
          <p:nvPr/>
        </p:nvGrpSpPr>
        <p:grpSpPr>
          <a:xfrm>
            <a:off x="2353406" y="4120797"/>
            <a:ext cx="1278879" cy="2378225"/>
            <a:chOff x="2353406" y="4120797"/>
            <a:chExt cx="1278879" cy="23782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CE2B88-83FA-BFBB-BD5F-87FA8C3EBF49}"/>
                </a:ext>
              </a:extLst>
            </p:cNvPr>
            <p:cNvSpPr txBox="1"/>
            <p:nvPr/>
          </p:nvSpPr>
          <p:spPr>
            <a:xfrm>
              <a:off x="2353406" y="4560030"/>
              <a:ext cx="1278879" cy="1938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Additional draws needed to reach 2 </a:t>
              </a:r>
            </a:p>
            <a:p>
              <a:r>
                <a:rPr lang="en-US" sz="2000" dirty="0"/>
                <a:t>distinct coupons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EEDF71-1DF9-39BC-2B89-273607BC34C3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2948951" y="4120797"/>
              <a:ext cx="5020" cy="439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DEFB74-50C2-042D-9803-EF95FF4F55A6}"/>
              </a:ext>
            </a:extLst>
          </p:cNvPr>
          <p:cNvGrpSpPr/>
          <p:nvPr/>
        </p:nvGrpSpPr>
        <p:grpSpPr>
          <a:xfrm>
            <a:off x="3697264" y="4120751"/>
            <a:ext cx="1482755" cy="2378271"/>
            <a:chOff x="3715473" y="4120751"/>
            <a:chExt cx="1482755" cy="23782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7C57EF-1FD1-0D61-E213-D32F3A2FC5FF}"/>
                </a:ext>
              </a:extLst>
            </p:cNvPr>
            <p:cNvSpPr txBox="1"/>
            <p:nvPr/>
          </p:nvSpPr>
          <p:spPr>
            <a:xfrm>
              <a:off x="3919349" y="4560030"/>
              <a:ext cx="1278879" cy="1938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Additional draws needed to reach 3 </a:t>
              </a:r>
            </a:p>
            <a:p>
              <a:r>
                <a:rPr lang="en-US" sz="2000" dirty="0"/>
                <a:t>distinct coupons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EE1DDB-0055-945A-E8E0-C0986FBE59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5473" y="4120751"/>
              <a:ext cx="750786" cy="4391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12E90D75-64C4-E80F-352E-2F3E3053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4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/>
              <p:nvPr/>
            </p:nvSpPr>
            <p:spPr>
              <a:xfrm>
                <a:off x="606477" y="3659132"/>
                <a:ext cx="46949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3659132"/>
                <a:ext cx="4694987" cy="461665"/>
              </a:xfrm>
              <a:prstGeom prst="rect">
                <a:avLst/>
              </a:prstGeom>
              <a:blipFill>
                <a:blip r:embed="rId6"/>
                <a:stretch>
                  <a:fillRect l="-19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C75D42-45C7-F457-650E-59D097CE3527}"/>
                  </a:ext>
                </a:extLst>
              </p:cNvPr>
              <p:cNvSpPr txBox="1"/>
              <p:nvPr/>
            </p:nvSpPr>
            <p:spPr>
              <a:xfrm>
                <a:off x="5468908" y="2973436"/>
                <a:ext cx="6480024" cy="76091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/>
                  <a:t>number of draws needed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distinct coupon,         	given already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000" dirty="0"/>
                  <a:t>distinct coupons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C75D42-45C7-F457-650E-59D097CE3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08" y="2973436"/>
                <a:ext cx="6480024" cy="760914"/>
              </a:xfrm>
              <a:prstGeom prst="rect">
                <a:avLst/>
              </a:prstGeom>
              <a:blipFill>
                <a:blip r:embed="rId7"/>
                <a:stretch>
                  <a:fillRect l="-94" r="-5629" b="-1171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B5002E9-B426-D8A1-8D57-4685C0AA29B2}"/>
              </a:ext>
            </a:extLst>
          </p:cNvPr>
          <p:cNvGrpSpPr/>
          <p:nvPr/>
        </p:nvGrpSpPr>
        <p:grpSpPr>
          <a:xfrm>
            <a:off x="1061196" y="4157488"/>
            <a:ext cx="1112607" cy="1737160"/>
            <a:chOff x="1061196" y="4157488"/>
            <a:chExt cx="1112607" cy="17371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20218E-34F7-34E2-6F1E-517B4496CE8B}"/>
                </a:ext>
              </a:extLst>
            </p:cNvPr>
            <p:cNvSpPr txBox="1"/>
            <p:nvPr/>
          </p:nvSpPr>
          <p:spPr>
            <a:xfrm>
              <a:off x="1061196" y="4571209"/>
              <a:ext cx="1112607" cy="13234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# draws to get 1</a:t>
              </a:r>
              <a:r>
                <a:rPr lang="en-US" sz="2000" baseline="30000" dirty="0"/>
                <a:t>st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distinct coupon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3C025AC-8A74-485B-324F-7675AF38B23A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617500" y="4157488"/>
              <a:ext cx="477051" cy="4137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E34E7A-EEA2-9946-7A95-317AEB9BA970}"/>
              </a:ext>
            </a:extLst>
          </p:cNvPr>
          <p:cNvGrpSpPr/>
          <p:nvPr/>
        </p:nvGrpSpPr>
        <p:grpSpPr>
          <a:xfrm>
            <a:off x="2353406" y="4120797"/>
            <a:ext cx="1278879" cy="2378225"/>
            <a:chOff x="2353406" y="4120797"/>
            <a:chExt cx="1278879" cy="23782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CE2B88-83FA-BFBB-BD5F-87FA8C3EBF49}"/>
                </a:ext>
              </a:extLst>
            </p:cNvPr>
            <p:cNvSpPr txBox="1"/>
            <p:nvPr/>
          </p:nvSpPr>
          <p:spPr>
            <a:xfrm>
              <a:off x="2353406" y="4560030"/>
              <a:ext cx="1278879" cy="1938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Additional draws needed to reach 2 </a:t>
              </a:r>
            </a:p>
            <a:p>
              <a:r>
                <a:rPr lang="en-US" sz="2000" dirty="0"/>
                <a:t>distinct coupons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EEDF71-1DF9-39BC-2B89-273607BC34C3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2948951" y="4120797"/>
              <a:ext cx="5020" cy="439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DEFB74-50C2-042D-9803-EF95FF4F55A6}"/>
              </a:ext>
            </a:extLst>
          </p:cNvPr>
          <p:cNvGrpSpPr/>
          <p:nvPr/>
        </p:nvGrpSpPr>
        <p:grpSpPr>
          <a:xfrm>
            <a:off x="3697264" y="4120751"/>
            <a:ext cx="1482755" cy="2378271"/>
            <a:chOff x="3715473" y="4120751"/>
            <a:chExt cx="1482755" cy="23782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7C57EF-1FD1-0D61-E213-D32F3A2FC5FF}"/>
                </a:ext>
              </a:extLst>
            </p:cNvPr>
            <p:cNvSpPr txBox="1"/>
            <p:nvPr/>
          </p:nvSpPr>
          <p:spPr>
            <a:xfrm>
              <a:off x="3919349" y="4560030"/>
              <a:ext cx="1278879" cy="1938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Additional draws needed to reach 3 </a:t>
              </a:r>
            </a:p>
            <a:p>
              <a:r>
                <a:rPr lang="en-US" sz="2000" dirty="0"/>
                <a:t>distinct coupons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EE1DDB-0055-945A-E8E0-C0986FBE59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5473" y="4120751"/>
              <a:ext cx="750786" cy="4391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12E90D75-64C4-E80F-352E-2F3E3053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8578A3-578C-2D8B-E874-8020A06718E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B0AFE2-E5B5-481A-93EB-F298E429E74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48D2E-5839-1A9D-C3DB-F212995C45DF}"/>
                  </a:ext>
                </a:extLst>
              </p:cNvPr>
              <p:cNvSpPr txBox="1"/>
              <p:nvPr/>
            </p:nvSpPr>
            <p:spPr>
              <a:xfrm>
                <a:off x="8430881" y="4054791"/>
                <a:ext cx="28645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48D2E-5839-1A9D-C3DB-F212995C4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1" y="4054791"/>
                <a:ext cx="286455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8BACE-D7D2-7E72-7D97-90EBC4C0444C}"/>
                  </a:ext>
                </a:extLst>
              </p:cNvPr>
              <p:cNvSpPr txBox="1"/>
              <p:nvPr/>
            </p:nvSpPr>
            <p:spPr>
              <a:xfrm>
                <a:off x="8430881" y="4501441"/>
                <a:ext cx="365790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8BACE-D7D2-7E72-7D97-90EBC4C0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1" y="4501441"/>
                <a:ext cx="3657907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01C53B-B1FD-5F8D-0A86-E2A07BD3E1E9}"/>
                  </a:ext>
                </a:extLst>
              </p:cNvPr>
              <p:cNvSpPr txBox="1"/>
              <p:nvPr/>
            </p:nvSpPr>
            <p:spPr>
              <a:xfrm>
                <a:off x="8430882" y="5232928"/>
                <a:ext cx="365790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01C53B-B1FD-5F8D-0A86-E2A07BD3E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2" y="5232928"/>
                <a:ext cx="3657907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8779B-8C6A-30B4-3E1D-7E6FB448E6C0}"/>
                  </a:ext>
                </a:extLst>
              </p:cNvPr>
              <p:cNvSpPr txBox="1"/>
              <p:nvPr/>
            </p:nvSpPr>
            <p:spPr>
              <a:xfrm>
                <a:off x="8430882" y="5964415"/>
                <a:ext cx="310263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8779B-8C6A-30B4-3E1D-7E6FB448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2" y="5964415"/>
                <a:ext cx="3102632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5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2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3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4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/>
              <p:nvPr/>
            </p:nvSpPr>
            <p:spPr>
              <a:xfrm>
                <a:off x="606477" y="3659132"/>
                <a:ext cx="47874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3659132"/>
                <a:ext cx="4787455" cy="461665"/>
              </a:xfrm>
              <a:prstGeom prst="rect">
                <a:avLst/>
              </a:prstGeom>
              <a:blipFill>
                <a:blip r:embed="rId6"/>
                <a:stretch>
                  <a:fillRect l="-19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FD495B-2509-8AFE-F881-C77E05F04344}"/>
                  </a:ext>
                </a:extLst>
              </p:cNvPr>
              <p:cNvSpPr txBox="1"/>
              <p:nvPr/>
            </p:nvSpPr>
            <p:spPr>
              <a:xfrm>
                <a:off x="8430881" y="4054791"/>
                <a:ext cx="28645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FD495B-2509-8AFE-F881-C77E05F04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1" y="4054791"/>
                <a:ext cx="286455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76CB8-F8F3-C45C-80B6-77B44BD97F04}"/>
                  </a:ext>
                </a:extLst>
              </p:cNvPr>
              <p:cNvSpPr txBox="1"/>
              <p:nvPr/>
            </p:nvSpPr>
            <p:spPr>
              <a:xfrm>
                <a:off x="8430881" y="4501441"/>
                <a:ext cx="365790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76CB8-F8F3-C45C-80B6-77B44BD9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1" y="4501441"/>
                <a:ext cx="3657907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ED58B-3997-19C0-95C6-8E7AF3A8DCD1}"/>
                  </a:ext>
                </a:extLst>
              </p:cNvPr>
              <p:cNvSpPr txBox="1"/>
              <p:nvPr/>
            </p:nvSpPr>
            <p:spPr>
              <a:xfrm>
                <a:off x="8430882" y="5232928"/>
                <a:ext cx="365790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ED58B-3997-19C0-95C6-8E7AF3A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2" y="5232928"/>
                <a:ext cx="3657907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7872FC-F739-2D2B-BDA5-AB7F7C40B8CE}"/>
                  </a:ext>
                </a:extLst>
              </p:cNvPr>
              <p:cNvSpPr txBox="1"/>
              <p:nvPr/>
            </p:nvSpPr>
            <p:spPr>
              <a:xfrm>
                <a:off x="8430882" y="5964415"/>
                <a:ext cx="310263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7872FC-F739-2D2B-BDA5-AB7F7C40B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82" y="5964415"/>
                <a:ext cx="3102632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EF34474A-7029-F244-28A5-03E6030C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070BA-2A9A-CDCB-4317-22B5C258BD5C}"/>
                  </a:ext>
                </a:extLst>
              </p:cNvPr>
              <p:cNvSpPr txBox="1"/>
              <p:nvPr/>
            </p:nvSpPr>
            <p:spPr>
              <a:xfrm>
                <a:off x="606477" y="4250764"/>
                <a:ext cx="5989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070BA-2A9A-CDCB-4317-22B5C258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4250764"/>
                <a:ext cx="5989531" cy="461665"/>
              </a:xfrm>
              <a:prstGeom prst="rect">
                <a:avLst/>
              </a:prstGeom>
              <a:blipFill>
                <a:blip r:embed="rId11"/>
                <a:stretch>
                  <a:fillRect l="-20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9E103-2376-2A59-CD60-CD3329434675}"/>
                  </a:ext>
                </a:extLst>
              </p:cNvPr>
              <p:cNvSpPr txBox="1"/>
              <p:nvPr/>
            </p:nvSpPr>
            <p:spPr>
              <a:xfrm>
                <a:off x="411268" y="4893375"/>
                <a:ext cx="598953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9E103-2376-2A59-CD60-CD332943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8" y="4893375"/>
                <a:ext cx="5989531" cy="7248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BFDE4D-852F-A37F-DC81-61AC57B6F651}"/>
                  </a:ext>
                </a:extLst>
              </p:cNvPr>
              <p:cNvSpPr txBox="1"/>
              <p:nvPr/>
            </p:nvSpPr>
            <p:spPr>
              <a:xfrm>
                <a:off x="766353" y="5713580"/>
                <a:ext cx="5989531" cy="970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+⋯+1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BFDE4D-852F-A37F-DC81-61AC57B6F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3" y="5713580"/>
                <a:ext cx="5989531" cy="9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0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coupons we’re trying to collect.</a:t>
                </a:r>
              </a:p>
              <a:p>
                <a:r>
                  <a:rPr lang="en-US" sz="2400" dirty="0"/>
                  <a:t>Each draw we get a random coupon </a:t>
                </a:r>
              </a:p>
              <a:p>
                <a:r>
                  <a:rPr lang="en-US" sz="2400" dirty="0"/>
                  <a:t>(sampling with replacement).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8631257" cy="1200329"/>
              </a:xfrm>
              <a:prstGeom prst="rect">
                <a:avLst/>
              </a:prstGeom>
              <a:blipFill>
                <a:blip r:embed="rId3"/>
                <a:stretch>
                  <a:fillRect l="-10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/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2E956D-DB42-BAD1-AC9D-6EE6ED6C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2945362"/>
                <a:ext cx="2438732" cy="461665"/>
              </a:xfrm>
              <a:prstGeom prst="rect">
                <a:avLst/>
              </a:prstGeom>
              <a:blipFill>
                <a:blip r:embed="rId4"/>
                <a:stretch>
                  <a:fillRect l="-3741" t="-10526" r="-17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draws until we’ve collected all the coupons.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2447006"/>
                <a:ext cx="8631257" cy="461665"/>
              </a:xfrm>
              <a:prstGeom prst="rect">
                <a:avLst/>
              </a:prstGeom>
              <a:blipFill>
                <a:blip r:embed="rId5"/>
                <a:stretch>
                  <a:fillRect l="-1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3358F5-3159-176F-00CF-20366FCA5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093820"/>
            <a:ext cx="5647292" cy="88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/>
              <p:nvPr/>
            </p:nvSpPr>
            <p:spPr>
              <a:xfrm>
                <a:off x="606477" y="3659132"/>
                <a:ext cx="47874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0F00F-B092-BF58-9EC2-F0DE126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3659132"/>
                <a:ext cx="4787455" cy="461665"/>
              </a:xfrm>
              <a:prstGeom prst="rect">
                <a:avLst/>
              </a:prstGeom>
              <a:blipFill>
                <a:blip r:embed="rId7"/>
                <a:stretch>
                  <a:fillRect l="-19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EF34474A-7029-F244-28A5-03E6030C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070BA-2A9A-CDCB-4317-22B5C258BD5C}"/>
                  </a:ext>
                </a:extLst>
              </p:cNvPr>
              <p:cNvSpPr txBox="1"/>
              <p:nvPr/>
            </p:nvSpPr>
            <p:spPr>
              <a:xfrm>
                <a:off x="606477" y="4250764"/>
                <a:ext cx="5989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070BA-2A9A-CDCB-4317-22B5C258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" y="4250764"/>
                <a:ext cx="5989531" cy="461665"/>
              </a:xfrm>
              <a:prstGeom prst="rect">
                <a:avLst/>
              </a:prstGeom>
              <a:blipFill>
                <a:blip r:embed="rId8"/>
                <a:stretch>
                  <a:fillRect l="-20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9E103-2376-2A59-CD60-CD3329434675}"/>
                  </a:ext>
                </a:extLst>
              </p:cNvPr>
              <p:cNvSpPr txBox="1"/>
              <p:nvPr/>
            </p:nvSpPr>
            <p:spPr>
              <a:xfrm>
                <a:off x="411268" y="4893375"/>
                <a:ext cx="598953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B9E103-2376-2A59-CD60-CD332943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8" y="4893375"/>
                <a:ext cx="5989531" cy="724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BFDE4D-852F-A37F-DC81-61AC57B6F651}"/>
                  </a:ext>
                </a:extLst>
              </p:cNvPr>
              <p:cNvSpPr txBox="1"/>
              <p:nvPr/>
            </p:nvSpPr>
            <p:spPr>
              <a:xfrm>
                <a:off x="766353" y="5713580"/>
                <a:ext cx="5989531" cy="970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+⋯+1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BFDE4D-852F-A37F-DC81-61AC57B6F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3" y="5713580"/>
                <a:ext cx="5989531" cy="9703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C7347-6FF3-F085-24F3-95DD78998B8A}"/>
                  </a:ext>
                </a:extLst>
              </p:cNvPr>
              <p:cNvSpPr txBox="1"/>
              <p:nvPr/>
            </p:nvSpPr>
            <p:spPr>
              <a:xfrm>
                <a:off x="5908419" y="5907470"/>
                <a:ext cx="28775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C7347-6FF3-F085-24F3-95DD7899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19" y="5907470"/>
                <a:ext cx="2877548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3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p.m.f</a:t>
            </a:r>
            <a:r>
              <a:rPr lang="en-US" sz="4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606478" y="10262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often want the expected value of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conditioned on some event,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e.g.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8" y="102627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606476" y="2447006"/>
                <a:ext cx="11201399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To define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0" dirty="0"/>
                  <a:t>  we will need to define a conditional </a:t>
                </a:r>
                <a:r>
                  <a:rPr lang="en-US" sz="2400" b="0" dirty="0" err="1"/>
                  <a:t>p.m.f</a:t>
                </a:r>
                <a:r>
                  <a:rPr lang="en-US" sz="2400" b="0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6" y="2447006"/>
                <a:ext cx="11201399" cy="494815"/>
              </a:xfrm>
              <a:prstGeom prst="rect">
                <a:avLst/>
              </a:prstGeom>
              <a:blipFill>
                <a:blip r:embed="rId3"/>
                <a:stretch>
                  <a:fillRect l="-816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BC3D57-0774-E40A-8A7C-4A89FA24C02B}"/>
                  </a:ext>
                </a:extLst>
              </p:cNvPr>
              <p:cNvSpPr txBox="1"/>
              <p:nvPr/>
            </p:nvSpPr>
            <p:spPr>
              <a:xfrm>
                <a:off x="2435508" y="1707014"/>
                <a:ext cx="61750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Price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hotel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room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|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Month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March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BC3D57-0774-E40A-8A7C-4A89FA24C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508" y="1707014"/>
                <a:ext cx="617509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17B015D-DD06-61D4-0586-47602711059B}"/>
              </a:ext>
            </a:extLst>
          </p:cNvPr>
          <p:cNvGrpSpPr/>
          <p:nvPr/>
        </p:nvGrpSpPr>
        <p:grpSpPr>
          <a:xfrm>
            <a:off x="1746583" y="3406495"/>
            <a:ext cx="9404017" cy="2739389"/>
            <a:chOff x="1746583" y="3406495"/>
            <a:chExt cx="9404017" cy="2739389"/>
          </a:xfrm>
        </p:grpSpPr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ABDE62B9-0E18-75B5-BE0B-499CB83044BD}"/>
                </a:ext>
              </a:extLst>
            </p:cNvPr>
            <p:cNvSpPr txBox="1">
              <a:spLocks/>
            </p:cNvSpPr>
            <p:nvPr/>
          </p:nvSpPr>
          <p:spPr>
            <a:xfrm>
              <a:off x="1746583" y="3406495"/>
              <a:ext cx="9264317" cy="27393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152882-0C8B-51DE-39E9-A45FAE2B37BE}"/>
                    </a:ext>
                  </a:extLst>
                </p:cNvPr>
                <p:cNvSpPr txBox="1"/>
                <p:nvPr/>
              </p:nvSpPr>
              <p:spPr>
                <a:xfrm>
                  <a:off x="1918226" y="3709449"/>
                  <a:ext cx="9232374" cy="1233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4.14</a:t>
                  </a:r>
                  <a:r>
                    <a:rPr lang="en-US" sz="2400" dirty="0"/>
                    <a:t>: Let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be a discrete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with </a:t>
                  </a:r>
                  <a:r>
                    <a:rPr lang="en-US" sz="2400" dirty="0" err="1"/>
                    <a:t>p.m.f</a:t>
                  </a:r>
                  <a:r>
                    <a:rPr lang="en-US" sz="2400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400" dirty="0"/>
                    <a:t>.   </a:t>
                  </a:r>
                </a:p>
                <a:p>
                  <a:r>
                    <a:rPr lang="en-US" sz="2400" dirty="0"/>
                    <a:t>Let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/>
                    <a:t> be an event </a:t>
                  </a:r>
                  <a:r>
                    <a:rPr lang="en-US" sz="2400" dirty="0" err="1"/>
                    <a:t>s.t.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sz="2400" dirty="0"/>
                    <a:t>.</a:t>
                  </a:r>
                </a:p>
                <a:p>
                  <a:r>
                    <a:rPr lang="en-US" sz="2400" dirty="0"/>
                    <a:t>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400" dirty="0"/>
                    <a:t> is the </a:t>
                  </a:r>
                  <a:r>
                    <a:rPr lang="en-US" sz="2400" b="1" dirty="0"/>
                    <a:t>conditional </a:t>
                  </a:r>
                  <a:r>
                    <a:rPr lang="en-US" sz="2400" b="1" dirty="0" err="1"/>
                    <a:t>p.m.f</a:t>
                  </a:r>
                  <a:r>
                    <a:rPr lang="en-US" sz="2400" b="1" dirty="0"/>
                    <a:t>. of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a14:m>
                  <a:r>
                    <a:rPr lang="en-US" sz="2400" b="1" dirty="0"/>
                    <a:t> given event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dirty="0"/>
                    <a:t>where: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152882-0C8B-51DE-39E9-A45FAE2B3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226" y="3709449"/>
                  <a:ext cx="9232374" cy="1233479"/>
                </a:xfrm>
                <a:prstGeom prst="rect">
                  <a:avLst/>
                </a:prstGeom>
                <a:blipFill>
                  <a:blip r:embed="rId5"/>
                  <a:stretch>
                    <a:fillRect l="-1057" t="-3960" b="-8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B8E61-4C8D-36CD-08F1-43AB828427C3}"/>
                  </a:ext>
                </a:extLst>
              </p:cNvPr>
              <p:cNvSpPr txBox="1"/>
              <p:nvPr/>
            </p:nvSpPr>
            <p:spPr>
              <a:xfrm>
                <a:off x="3549396" y="5418806"/>
                <a:ext cx="24033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B8E61-4C8D-36CD-08F1-43AB8284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96" y="5418806"/>
                <a:ext cx="2403348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D62D7-69E6-77A0-3684-B3BBAEAD9E46}"/>
                  </a:ext>
                </a:extLst>
              </p:cNvPr>
              <p:cNvSpPr txBox="1"/>
              <p:nvPr/>
            </p:nvSpPr>
            <p:spPr>
              <a:xfrm>
                <a:off x="2351532" y="5402231"/>
                <a:ext cx="1544320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D62D7-69E6-77A0-3684-B3BBAEAD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32" y="5402231"/>
                <a:ext cx="1544320" cy="494815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8B064-5850-04C8-407F-84CCED181F25}"/>
                  </a:ext>
                </a:extLst>
              </p:cNvPr>
              <p:cNvSpPr txBox="1"/>
              <p:nvPr/>
            </p:nvSpPr>
            <p:spPr>
              <a:xfrm>
                <a:off x="5813260" y="5210209"/>
                <a:ext cx="2403348" cy="87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8B064-5850-04C8-407F-84CCED181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260" y="5210209"/>
                <a:ext cx="2403348" cy="87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3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1" grpId="0"/>
      <p:bldP spid="8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event that the job is “small,” meaning its size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/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size of a job: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  <a:blipFill>
                <a:blip r:embed="rId3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04994C-93B1-A08A-05AE-AB9CD24338B6}"/>
              </a:ext>
            </a:extLst>
          </p:cNvPr>
          <p:cNvSpPr/>
          <p:nvPr/>
        </p:nvSpPr>
        <p:spPr>
          <a:xfrm>
            <a:off x="6096000" y="1640339"/>
            <a:ext cx="1837038" cy="126349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/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/>
              <p:nvPr/>
            </p:nvSpPr>
            <p:spPr>
              <a:xfrm>
                <a:off x="758878" y="4548540"/>
                <a:ext cx="11201400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  How does this compare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? 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548540"/>
                <a:ext cx="11201400" cy="494815"/>
              </a:xfrm>
              <a:prstGeom prst="rect">
                <a:avLst/>
              </a:prstGeom>
              <a:blipFill>
                <a:blip r:embed="rId5"/>
                <a:stretch>
                  <a:fillRect l="-81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 animBg="1"/>
      <p:bldP spid="7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event that the job is “small,” meaning its size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/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size of a job: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  <a:blipFill>
                <a:blip r:embed="rId3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04994C-93B1-A08A-05AE-AB9CD24338B6}"/>
              </a:ext>
            </a:extLst>
          </p:cNvPr>
          <p:cNvSpPr/>
          <p:nvPr/>
        </p:nvSpPr>
        <p:spPr>
          <a:xfrm>
            <a:off x="6096000" y="1640339"/>
            <a:ext cx="1837038" cy="126349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/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C5BA1B8-9923-BFA6-81AC-16992F595848}"/>
              </a:ext>
            </a:extLst>
          </p:cNvPr>
          <p:cNvSpPr/>
          <p:nvPr/>
        </p:nvSpPr>
        <p:spPr>
          <a:xfrm>
            <a:off x="758878" y="5085298"/>
            <a:ext cx="9357395" cy="1284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B52041A-E828-18F2-611D-F621EFAB271D}"/>
              </a:ext>
            </a:extLst>
          </p:cNvPr>
          <p:cNvSpPr/>
          <p:nvPr/>
        </p:nvSpPr>
        <p:spPr>
          <a:xfrm>
            <a:off x="758878" y="5496556"/>
            <a:ext cx="486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899F14-FA09-D9A6-E049-1BEDBB9C2362}"/>
                  </a:ext>
                </a:extLst>
              </p:cNvPr>
              <p:cNvSpPr txBox="1"/>
              <p:nvPr/>
            </p:nvSpPr>
            <p:spPr>
              <a:xfrm>
                <a:off x="1192377" y="5452445"/>
                <a:ext cx="3222679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899F14-FA09-D9A6-E049-1BEDBB9C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77" y="5452445"/>
                <a:ext cx="3222679" cy="494815"/>
              </a:xfrm>
              <a:prstGeom prst="rect">
                <a:avLst/>
              </a:prstGeom>
              <a:blipFill>
                <a:blip r:embed="rId7"/>
                <a:stretch>
                  <a:fillRect l="-568" r="-568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6AE983-068F-555A-E8B7-0E15E2F4C6A3}"/>
                  </a:ext>
                </a:extLst>
              </p:cNvPr>
              <p:cNvSpPr txBox="1"/>
              <p:nvPr/>
            </p:nvSpPr>
            <p:spPr>
              <a:xfrm>
                <a:off x="4312776" y="5269964"/>
                <a:ext cx="2471351" cy="1139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 &amp;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6AE983-068F-555A-E8B7-0E15E2F4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76" y="5269964"/>
                <a:ext cx="2471351" cy="11398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24DE1-3964-6FD8-CFDF-04E70C6022F6}"/>
                  </a:ext>
                </a:extLst>
              </p:cNvPr>
              <p:cNvSpPr txBox="1"/>
              <p:nvPr/>
            </p:nvSpPr>
            <p:spPr>
              <a:xfrm>
                <a:off x="6669896" y="5243841"/>
                <a:ext cx="1940704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24DE1-3964-6FD8-CFDF-04E70C602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96" y="5243841"/>
                <a:ext cx="1940704" cy="8628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84A1E6-B038-526A-5080-C7F8510F1989}"/>
                  </a:ext>
                </a:extLst>
              </p:cNvPr>
              <p:cNvSpPr txBox="1"/>
              <p:nvPr/>
            </p:nvSpPr>
            <p:spPr>
              <a:xfrm>
                <a:off x="8281227" y="5019871"/>
                <a:ext cx="1720039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84A1E6-B038-526A-5080-C7F8510F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227" y="5019871"/>
                <a:ext cx="1720039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8C77E0-C5C6-B967-F2EC-5E70377D612D}"/>
                  </a:ext>
                </a:extLst>
              </p:cNvPr>
              <p:cNvSpPr/>
              <p:nvPr/>
            </p:nvSpPr>
            <p:spPr>
              <a:xfrm>
                <a:off x="758878" y="4548540"/>
                <a:ext cx="11201400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  How does this compare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?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8C77E0-C5C6-B967-F2EC-5E70377D6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548540"/>
                <a:ext cx="11201400" cy="494815"/>
              </a:xfrm>
              <a:prstGeom prst="rect">
                <a:avLst/>
              </a:prstGeom>
              <a:blipFill>
                <a:blip r:embed="rId11"/>
                <a:stretch>
                  <a:fillRect l="-81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Average Cost of Lunch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22AD416-0FE5-4E7F-AE60-6A345D5D7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30587"/>
              </p:ext>
            </p:extLst>
          </p:nvPr>
        </p:nvGraphicFramePr>
        <p:xfrm>
          <a:off x="600364" y="1356974"/>
          <a:ext cx="1139767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385">
                  <a:extLst>
                    <a:ext uri="{9D8B030D-6E8A-4147-A177-3AD203B41FA5}">
                      <a16:colId xmlns:a16="http://schemas.microsoft.com/office/drawing/2014/main" val="148552515"/>
                    </a:ext>
                  </a:extLst>
                </a:gridCol>
                <a:gridCol w="1628238">
                  <a:extLst>
                    <a:ext uri="{9D8B030D-6E8A-4147-A177-3AD203B41FA5}">
                      <a16:colId xmlns:a16="http://schemas.microsoft.com/office/drawing/2014/main" val="913963456"/>
                    </a:ext>
                  </a:extLst>
                </a:gridCol>
                <a:gridCol w="1624858">
                  <a:extLst>
                    <a:ext uri="{9D8B030D-6E8A-4147-A177-3AD203B41FA5}">
                      <a16:colId xmlns:a16="http://schemas.microsoft.com/office/drawing/2014/main" val="3606639278"/>
                    </a:ext>
                  </a:extLst>
                </a:gridCol>
                <a:gridCol w="1618825">
                  <a:extLst>
                    <a:ext uri="{9D8B030D-6E8A-4147-A177-3AD203B41FA5}">
                      <a16:colId xmlns:a16="http://schemas.microsoft.com/office/drawing/2014/main" val="967601774"/>
                    </a:ext>
                  </a:extLst>
                </a:gridCol>
                <a:gridCol w="1634269">
                  <a:extLst>
                    <a:ext uri="{9D8B030D-6E8A-4147-A177-3AD203B41FA5}">
                      <a16:colId xmlns:a16="http://schemas.microsoft.com/office/drawing/2014/main" val="3672365613"/>
                    </a:ext>
                  </a:extLst>
                </a:gridCol>
                <a:gridCol w="1626548">
                  <a:extLst>
                    <a:ext uri="{9D8B030D-6E8A-4147-A177-3AD203B41FA5}">
                      <a16:colId xmlns:a16="http://schemas.microsoft.com/office/drawing/2014/main" val="1447894626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3707641657"/>
                    </a:ext>
                  </a:extLst>
                </a:gridCol>
              </a:tblGrid>
              <a:tr h="5972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97603"/>
                  </a:ext>
                </a:extLst>
              </a:tr>
              <a:tr h="5972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$9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45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FA6DD-5E47-4338-8C38-1AE5D5FC6158}"/>
                  </a:ext>
                </a:extLst>
              </p:cNvPr>
              <p:cNvSpPr txBox="1"/>
              <p:nvPr/>
            </p:nvSpPr>
            <p:spPr>
              <a:xfrm>
                <a:off x="2678546" y="3363640"/>
                <a:ext cx="6391563" cy="6925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Average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Cost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7+7+12+12+12+0+9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FA6DD-5E47-4338-8C38-1AE5D5FC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6" y="3363640"/>
                <a:ext cx="6391563" cy="692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D7BB3D-A973-4BB0-BC1C-FEFE50C4A1CB}"/>
                  </a:ext>
                </a:extLst>
              </p:cNvPr>
              <p:cNvSpPr txBox="1"/>
              <p:nvPr/>
            </p:nvSpPr>
            <p:spPr>
              <a:xfrm>
                <a:off x="3355109" y="5120162"/>
                <a:ext cx="5273964" cy="6925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Cost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D7BB3D-A973-4BB0-BC1C-FEFE50C4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09" y="5120162"/>
                <a:ext cx="5273964" cy="692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A709A9B-B9DB-4204-AB43-2615A8C16752}"/>
                  </a:ext>
                </a:extLst>
              </p:cNvPr>
              <p:cNvSpPr/>
              <p:nvPr/>
            </p:nvSpPr>
            <p:spPr>
              <a:xfrm rot="16200000">
                <a:off x="6008095" y="4245884"/>
                <a:ext cx="5822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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A709A9B-B9DB-4204-AB43-2615A8C16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08095" y="4245884"/>
                <a:ext cx="58221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event that the job is “small,” meaning its size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/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size of a job: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  <a:blipFill>
                <a:blip r:embed="rId3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04994C-93B1-A08A-05AE-AB9CD24338B6}"/>
              </a:ext>
            </a:extLst>
          </p:cNvPr>
          <p:cNvSpPr/>
          <p:nvPr/>
        </p:nvSpPr>
        <p:spPr>
          <a:xfrm>
            <a:off x="6096000" y="1640339"/>
            <a:ext cx="1837038" cy="126349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/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/>
              <p:nvPr/>
            </p:nvSpPr>
            <p:spPr>
              <a:xfrm>
                <a:off x="758878" y="4619176"/>
                <a:ext cx="11201400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if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619176"/>
                <a:ext cx="11201400" cy="494815"/>
              </a:xfrm>
              <a:prstGeom prst="rect">
                <a:avLst/>
              </a:prstGeom>
              <a:blipFill>
                <a:blip r:embed="rId5"/>
                <a:stretch>
                  <a:fillRect l="-81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0DED513-DA6C-AEB0-6930-36A6EC0E6593}"/>
              </a:ext>
            </a:extLst>
          </p:cNvPr>
          <p:cNvGrpSpPr/>
          <p:nvPr/>
        </p:nvGrpSpPr>
        <p:grpSpPr>
          <a:xfrm>
            <a:off x="4547236" y="4599806"/>
            <a:ext cx="1835914" cy="478182"/>
            <a:chOff x="4604386" y="4512993"/>
            <a:chExt cx="1835914" cy="478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5BA1B8-9923-BFA6-81AC-16992F595848}"/>
                </a:ext>
              </a:extLst>
            </p:cNvPr>
            <p:cNvSpPr/>
            <p:nvPr/>
          </p:nvSpPr>
          <p:spPr>
            <a:xfrm>
              <a:off x="4604386" y="4512993"/>
              <a:ext cx="1713864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52041A-E828-18F2-611D-F621EFAB271D}"/>
                    </a:ext>
                  </a:extLst>
                </p:cNvPr>
                <p:cNvSpPr/>
                <p:nvPr/>
              </p:nvSpPr>
              <p:spPr>
                <a:xfrm>
                  <a:off x="4662809" y="4529510"/>
                  <a:ext cx="177749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/>
                    <a:t>Answer: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52041A-E828-18F2-611D-F621EFAB2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809" y="4529510"/>
                  <a:ext cx="177749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49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92C62B-C90E-F860-6FA7-AC97075CE94C}"/>
              </a:ext>
            </a:extLst>
          </p:cNvPr>
          <p:cNvGrpSpPr/>
          <p:nvPr/>
        </p:nvGrpSpPr>
        <p:grpSpPr>
          <a:xfrm>
            <a:off x="819880" y="5231461"/>
            <a:ext cx="6285007" cy="1369540"/>
            <a:chOff x="635918" y="3222672"/>
            <a:chExt cx="6638462" cy="941761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A17DCC47-8F06-8C1A-FD92-9B9862D65161}"/>
                </a:ext>
              </a:extLst>
            </p:cNvPr>
            <p:cNvSpPr txBox="1">
              <a:spLocks/>
            </p:cNvSpPr>
            <p:nvPr/>
          </p:nvSpPr>
          <p:spPr>
            <a:xfrm>
              <a:off x="635918" y="3222672"/>
              <a:ext cx="6628725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C5B30C-A423-3C1C-BDD3-E0E5CDEFBEB9}"/>
                    </a:ext>
                  </a:extLst>
                </p:cNvPr>
                <p:cNvSpPr txBox="1"/>
                <p:nvPr/>
              </p:nvSpPr>
              <p:spPr>
                <a:xfrm>
                  <a:off x="645654" y="3230695"/>
                  <a:ext cx="6628726" cy="933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Lemma 4.16: </a:t>
                  </a:r>
                  <a:r>
                    <a:rPr lang="en-US" sz="2400" dirty="0"/>
                    <a:t>A conditional </a:t>
                  </a:r>
                  <a:r>
                    <a:rPr lang="en-US" sz="2400" dirty="0" err="1"/>
                    <a:t>p.m.f</a:t>
                  </a:r>
                  <a:r>
                    <a:rPr lang="en-US" sz="2400" dirty="0"/>
                    <a:t>. is a </a:t>
                  </a:r>
                  <a:r>
                    <a:rPr lang="en-US" sz="2400" dirty="0" err="1"/>
                    <a:t>p.m.f</a:t>
                  </a:r>
                  <a:r>
                    <a:rPr lang="en-US" sz="2400" dirty="0"/>
                    <a:t>., i.e.,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C5B30C-A423-3C1C-BDD3-E0E5CDEFB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54" y="3230695"/>
                  <a:ext cx="6628726" cy="933738"/>
                </a:xfrm>
                <a:prstGeom prst="rect">
                  <a:avLst/>
                </a:prstGeom>
                <a:blipFill>
                  <a:blip r:embed="rId8"/>
                  <a:stretch>
                    <a:fillRect l="-1458" t="-3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96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1415843-332E-311A-01E8-D633FAD42FDC}"/>
              </a:ext>
            </a:extLst>
          </p:cNvPr>
          <p:cNvSpPr/>
          <p:nvPr/>
        </p:nvSpPr>
        <p:spPr>
          <a:xfrm>
            <a:off x="4375035" y="3125106"/>
            <a:ext cx="6107940" cy="33742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Conditioning on an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2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/>
              <p:nvPr/>
            </p:nvSpPr>
            <p:spPr>
              <a:xfrm>
                <a:off x="758878" y="4268910"/>
                <a:ext cx="7174160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268910"/>
                <a:ext cx="7174160" cy="494815"/>
              </a:xfrm>
              <a:prstGeom prst="rect">
                <a:avLst/>
              </a:prstGeom>
              <a:blipFill>
                <a:blip r:embed="rId17"/>
                <a:stretch>
                  <a:fillRect l="-1274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6B15976-CFA7-11C8-D5C6-89C04C98D4E6}"/>
              </a:ext>
            </a:extLst>
          </p:cNvPr>
          <p:cNvSpPr/>
          <p:nvPr/>
        </p:nvSpPr>
        <p:spPr>
          <a:xfrm>
            <a:off x="758878" y="5085298"/>
            <a:ext cx="10005578" cy="1284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D766D3-0EE2-C7D5-FBB1-C8D0C7107FD5}"/>
              </a:ext>
            </a:extLst>
          </p:cNvPr>
          <p:cNvSpPr/>
          <p:nvPr/>
        </p:nvSpPr>
        <p:spPr>
          <a:xfrm>
            <a:off x="758878" y="5496556"/>
            <a:ext cx="486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430ABD-BD10-E2B7-33CA-3021798859F7}"/>
                  </a:ext>
                </a:extLst>
              </p:cNvPr>
              <p:cNvSpPr txBox="1"/>
              <p:nvPr/>
            </p:nvSpPr>
            <p:spPr>
              <a:xfrm>
                <a:off x="1187211" y="5479980"/>
                <a:ext cx="4155127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=2}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430ABD-BD10-E2B7-33CA-30217988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11" y="5479980"/>
                <a:ext cx="4155127" cy="494815"/>
              </a:xfrm>
              <a:prstGeom prst="rect">
                <a:avLst/>
              </a:prstGeom>
              <a:blipFill>
                <a:blip r:embed="rId18"/>
                <a:stretch>
                  <a:fillRect l="-441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CBF078-5BE5-23CD-4FD1-C617CA718CD7}"/>
                  </a:ext>
                </a:extLst>
              </p:cNvPr>
              <p:cNvSpPr txBox="1"/>
              <p:nvPr/>
            </p:nvSpPr>
            <p:spPr>
              <a:xfrm>
                <a:off x="5147474" y="5274115"/>
                <a:ext cx="2471351" cy="1139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 &amp;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=2}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CBF078-5BE5-23CD-4FD1-C617CA71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74" y="5274115"/>
                <a:ext cx="2471351" cy="1139864"/>
              </a:xfrm>
              <a:prstGeom prst="rect">
                <a:avLst/>
              </a:prstGeom>
              <a:blipFill>
                <a:blip r:embed="rId19"/>
                <a:stretch>
                  <a:fillRect r="-15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0869D6-47FF-9127-7F1E-72070ED80BE1}"/>
                  </a:ext>
                </a:extLst>
              </p:cNvPr>
              <p:cNvSpPr txBox="1"/>
              <p:nvPr/>
            </p:nvSpPr>
            <p:spPr>
              <a:xfrm>
                <a:off x="8101928" y="5030666"/>
                <a:ext cx="1396983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0869D6-47FF-9127-7F1E-72070ED80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28" y="5030666"/>
                <a:ext cx="1396983" cy="13256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AC9757B-ABE6-10A6-FA8D-C74705B42023}"/>
                  </a:ext>
                </a:extLst>
              </p:cNvPr>
              <p:cNvSpPr txBox="1"/>
              <p:nvPr/>
            </p:nvSpPr>
            <p:spPr>
              <a:xfrm>
                <a:off x="9302601" y="5265744"/>
                <a:ext cx="809271" cy="78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AC9757B-ABE6-10A6-FA8D-C74705B4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601" y="5265744"/>
                <a:ext cx="809271" cy="78354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4D911D-39E0-BBAA-9659-9A5677880FD3}"/>
                  </a:ext>
                </a:extLst>
              </p:cNvPr>
              <p:cNvSpPr/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4D911D-39E0-BBAA-9659-9A5677880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BB5043-7528-4371-A583-1F59B89E7980}"/>
              </a:ext>
            </a:extLst>
          </p:cNvPr>
          <p:cNvCxnSpPr>
            <a:cxnSpLocks/>
          </p:cNvCxnSpPr>
          <p:nvPr/>
        </p:nvCxnSpPr>
        <p:spPr>
          <a:xfrm>
            <a:off x="4283612" y="2204160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F3456F-0287-630A-0DF9-6D07E7674B1B}"/>
              </a:ext>
            </a:extLst>
          </p:cNvPr>
          <p:cNvCxnSpPr>
            <a:cxnSpLocks/>
          </p:cNvCxnSpPr>
          <p:nvPr/>
        </p:nvCxnSpPr>
        <p:spPr>
          <a:xfrm>
            <a:off x="4296062" y="2923488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410027-D21B-E3FA-F6F5-26348A90EBCF}"/>
              </a:ext>
            </a:extLst>
          </p:cNvPr>
          <p:cNvCxnSpPr>
            <a:cxnSpLocks/>
          </p:cNvCxnSpPr>
          <p:nvPr/>
        </p:nvCxnSpPr>
        <p:spPr>
          <a:xfrm>
            <a:off x="4308512" y="3642816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38">
            <a:extLst>
              <a:ext uri="{FF2B5EF4-FFF2-40B4-BE49-F238E27FC236}">
                <a16:creationId xmlns:a16="http://schemas.microsoft.com/office/drawing/2014/main" id="{9B3ABA33-E211-6159-0653-5BD91870A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44831"/>
              </p:ext>
            </p:extLst>
          </p:nvPr>
        </p:nvGraphicFramePr>
        <p:xfrm>
          <a:off x="1855118" y="1983203"/>
          <a:ext cx="8128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6949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2526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2279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814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64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15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4878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E8274-201B-0239-CB92-11E3E46BE24A}"/>
                  </a:ext>
                </a:extLst>
              </p:cNvPr>
              <p:cNvSpPr/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E8274-201B-0239-CB92-11E3E46BE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4E14B3-367A-A07A-5524-7DCE9FDE97DE}"/>
                  </a:ext>
                </a:extLst>
              </p:cNvPr>
              <p:cNvSpPr/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4E14B3-367A-A07A-5524-7DCE9FDE9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601ECA-29F0-D162-A937-316AE97118B6}"/>
                  </a:ext>
                </a:extLst>
              </p:cNvPr>
              <p:cNvSpPr/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601ECA-29F0-D162-A937-316AE9711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4C1AFA-4558-D792-480E-AEBF8BF4B7C3}"/>
                  </a:ext>
                </a:extLst>
              </p:cNvPr>
              <p:cNvSpPr/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4C1AFA-4558-D792-480E-AEBF8BF4B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949A8C8-9657-175B-DB87-613F1E3D5E9B}"/>
                  </a:ext>
                </a:extLst>
              </p:cNvPr>
              <p:cNvSpPr/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949A8C8-9657-175B-DB87-613F1E3D5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DEEFB5-E8A0-1938-D939-2E42147DF576}"/>
                  </a:ext>
                </a:extLst>
              </p:cNvPr>
              <p:cNvSpPr/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DEEFB5-E8A0-1938-D939-2E42147DF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1D1743-2638-BBFA-E32C-1D36041209DB}"/>
                  </a:ext>
                </a:extLst>
              </p:cNvPr>
              <p:cNvSpPr/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1D1743-2638-BBFA-E32C-1D3604120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BABF8E-3B86-AEFB-CB7C-803AE6A55092}"/>
                  </a:ext>
                </a:extLst>
              </p:cNvPr>
              <p:cNvSpPr/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BABF8E-3B86-AEFB-CB7C-803AE6A5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66C685-3098-81EE-B5BE-F706FCC1BF64}"/>
                  </a:ext>
                </a:extLst>
              </p:cNvPr>
              <p:cNvSpPr/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66C685-3098-81EE-B5BE-F706FCC1B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133938-11F5-DFE3-261C-48C349D10AEB}"/>
                  </a:ext>
                </a:extLst>
              </p:cNvPr>
              <p:cNvSpPr/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133938-11F5-DFE3-261C-48C349D1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44DDA9-40FF-ADE5-ADEE-59CBF1CE6FB0}"/>
                  </a:ext>
                </a:extLst>
              </p:cNvPr>
              <p:cNvSpPr/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44DDA9-40FF-ADE5-ADEE-59CBF1CE6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C99D301-9383-401E-2958-CB3C72C5F250}"/>
              </a:ext>
            </a:extLst>
          </p:cNvPr>
          <p:cNvSpPr/>
          <p:nvPr/>
        </p:nvSpPr>
        <p:spPr>
          <a:xfrm>
            <a:off x="8567807" y="2681132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85E7AB-3A52-8896-D74F-5E2D9B3E4C98}"/>
                  </a:ext>
                </a:extLst>
              </p:cNvPr>
              <p:cNvSpPr/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85E7AB-3A52-8896-D74F-5E2D9B3E4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77BAC41F-2339-782B-E8CA-EA8554D6FC58}"/>
              </a:ext>
            </a:extLst>
          </p:cNvPr>
          <p:cNvSpPr/>
          <p:nvPr/>
        </p:nvSpPr>
        <p:spPr>
          <a:xfrm>
            <a:off x="8567805" y="3059701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D52188C-CC87-CF19-01A8-10751809B2BE}"/>
                  </a:ext>
                </a:extLst>
              </p:cNvPr>
              <p:cNvSpPr/>
              <p:nvPr/>
            </p:nvSpPr>
            <p:spPr>
              <a:xfrm>
                <a:off x="4112506" y="1456562"/>
                <a:ext cx="3316499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/>
                            <m:t>Table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shows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D52188C-CC87-CF19-01A8-10751809B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06" y="1456562"/>
                <a:ext cx="3316499" cy="477888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9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8" grpId="0"/>
      <p:bldP spid="39" grpId="0" animBg="1"/>
      <p:bldP spid="40" grpId="0"/>
      <p:bldP spid="41" grpId="0"/>
      <p:bldP spid="42" grpId="0"/>
      <p:bldP spid="43" grpId="0"/>
      <p:bldP spid="45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/>
              <p:nvPr/>
            </p:nvSpPr>
            <p:spPr>
              <a:xfrm>
                <a:off x="819391" y="1408019"/>
                <a:ext cx="11201399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 </a:t>
                </a:r>
                <a:r>
                  <a:rPr lang="en-US" sz="2400" b="0" i="1" dirty="0"/>
                  <a:t>conditional</a:t>
                </a:r>
                <a:r>
                  <a:rPr lang="en-US" sz="2400" b="0" dirty="0"/>
                  <a:t> expectation,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0" dirty="0"/>
                  <a:t>, is based on the </a:t>
                </a:r>
                <a:r>
                  <a:rPr lang="en-US" sz="2400" b="0" i="1" dirty="0"/>
                  <a:t>conditional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p.m.f</a:t>
                </a:r>
                <a:r>
                  <a:rPr lang="en-US" sz="2400" b="0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28B45-AD7D-1277-5BF1-C1ADDD77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1" y="1408019"/>
                <a:ext cx="11201399" cy="494815"/>
              </a:xfrm>
              <a:prstGeom prst="rect">
                <a:avLst/>
              </a:prstGeom>
              <a:blipFill>
                <a:blip r:embed="rId2"/>
                <a:stretch>
                  <a:fillRect l="-81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7283EEE-6B97-437F-4561-93E699A37B3B}"/>
              </a:ext>
            </a:extLst>
          </p:cNvPr>
          <p:cNvGrpSpPr/>
          <p:nvPr/>
        </p:nvGrpSpPr>
        <p:grpSpPr>
          <a:xfrm>
            <a:off x="2032451" y="2612386"/>
            <a:ext cx="8399954" cy="2739389"/>
            <a:chOff x="2032451" y="2612386"/>
            <a:chExt cx="8399954" cy="2739389"/>
          </a:xfrm>
        </p:grpSpPr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ABDE62B9-0E18-75B5-BE0B-499CB83044BD}"/>
                </a:ext>
              </a:extLst>
            </p:cNvPr>
            <p:cNvSpPr txBox="1">
              <a:spLocks/>
            </p:cNvSpPr>
            <p:nvPr/>
          </p:nvSpPr>
          <p:spPr>
            <a:xfrm>
              <a:off x="2032451" y="2612386"/>
              <a:ext cx="8368011" cy="27393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152882-0C8B-51DE-39E9-A45FAE2B37BE}"/>
                    </a:ext>
                  </a:extLst>
                </p:cNvPr>
                <p:cNvSpPr txBox="1"/>
                <p:nvPr/>
              </p:nvSpPr>
              <p:spPr>
                <a:xfrm>
                  <a:off x="2064394" y="2710727"/>
                  <a:ext cx="8368011" cy="2472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Let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be a discrete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</a:p>
                <a:p>
                  <a:r>
                    <a:rPr lang="en-US" sz="2400" dirty="0"/>
                    <a:t>The </a:t>
                  </a:r>
                  <a:r>
                    <a:rPr lang="en-US" sz="2400" b="1" dirty="0"/>
                    <a:t>conditional expectation of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a14:m>
                  <a:r>
                    <a:rPr lang="en-US" sz="2400" b="1" dirty="0"/>
                    <a:t> given event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dirty="0"/>
                    <a:t>is defined as:</a:t>
                  </a:r>
                </a:p>
                <a:p>
                  <a:r>
                    <a:rPr lang="en-US" sz="2400" dirty="0"/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nary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nary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n-US" sz="2400" b="0" dirty="0"/>
                </a:p>
                <a:p>
                  <a:pPr algn="ctr"/>
                  <a:r>
                    <a:rPr lang="en-US" sz="2400" dirty="0"/>
                    <a:t> 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152882-0C8B-51DE-39E9-A45FAE2B3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394" y="2710727"/>
                  <a:ext cx="8368011" cy="2472343"/>
                </a:xfrm>
                <a:prstGeom prst="rect">
                  <a:avLst/>
                </a:prstGeom>
                <a:blipFill>
                  <a:blip r:embed="rId3"/>
                  <a:stretch>
                    <a:fillRect l="-1166" t="-19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19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event that the job is “small,” meaning its size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/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size of a job: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  <a:blipFill>
                <a:blip r:embed="rId3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04994C-93B1-A08A-05AE-AB9CD24338B6}"/>
              </a:ext>
            </a:extLst>
          </p:cNvPr>
          <p:cNvSpPr/>
          <p:nvPr/>
        </p:nvSpPr>
        <p:spPr>
          <a:xfrm>
            <a:off x="6096000" y="1640339"/>
            <a:ext cx="1837038" cy="126349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/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/>
              <p:nvPr/>
            </p:nvSpPr>
            <p:spPr>
              <a:xfrm>
                <a:off x="758878" y="4548540"/>
                <a:ext cx="35469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A5FC8B-C12B-B029-52DF-71960A543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548540"/>
                <a:ext cx="3546904" cy="461665"/>
              </a:xfrm>
              <a:prstGeom prst="rect">
                <a:avLst/>
              </a:prstGeom>
              <a:blipFill>
                <a:blip r:embed="rId5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 animBg="1"/>
      <p:bldP spid="7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event that the job is “small,” meaning its size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3900614"/>
                <a:ext cx="11201400" cy="461665"/>
              </a:xfrm>
              <a:prstGeom prst="rect">
                <a:avLst/>
              </a:prstGeom>
              <a:blipFill>
                <a:blip r:embed="rId2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/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denote the size of a job: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BA9B3-D58B-D887-4B8D-7C9F9786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1178674"/>
                <a:ext cx="11201400" cy="461665"/>
              </a:xfrm>
              <a:prstGeom prst="rect">
                <a:avLst/>
              </a:prstGeom>
              <a:blipFill>
                <a:blip r:embed="rId3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04994C-93B1-A08A-05AE-AB9CD24338B6}"/>
              </a:ext>
            </a:extLst>
          </p:cNvPr>
          <p:cNvSpPr/>
          <p:nvPr/>
        </p:nvSpPr>
        <p:spPr>
          <a:xfrm>
            <a:off x="6096000" y="1640339"/>
            <a:ext cx="1837038" cy="126349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/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6C91D-8A5D-6BA7-FD6F-18A50300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53" y="1777084"/>
                <a:ext cx="4396947" cy="1869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C5BA1B8-9923-BFA6-81AC-16992F595848}"/>
              </a:ext>
            </a:extLst>
          </p:cNvPr>
          <p:cNvSpPr/>
          <p:nvPr/>
        </p:nvSpPr>
        <p:spPr>
          <a:xfrm>
            <a:off x="758878" y="5085298"/>
            <a:ext cx="7470722" cy="1453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B52041A-E828-18F2-611D-F621EFAB271D}"/>
              </a:ext>
            </a:extLst>
          </p:cNvPr>
          <p:cNvSpPr/>
          <p:nvPr/>
        </p:nvSpPr>
        <p:spPr>
          <a:xfrm>
            <a:off x="758878" y="5265724"/>
            <a:ext cx="486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899F14-FA09-D9A6-E049-1BEDBB9C2362}"/>
                  </a:ext>
                </a:extLst>
              </p:cNvPr>
              <p:cNvSpPr txBox="1"/>
              <p:nvPr/>
            </p:nvSpPr>
            <p:spPr>
              <a:xfrm>
                <a:off x="1470170" y="5254917"/>
                <a:ext cx="6956200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899F14-FA09-D9A6-E049-1BEDBB9C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170" y="5254917"/>
                <a:ext cx="6956200" cy="494815"/>
              </a:xfrm>
              <a:prstGeom prst="rect">
                <a:avLst/>
              </a:prstGeom>
              <a:blipFill>
                <a:blip r:embed="rId6"/>
                <a:stretch>
                  <a:fillRect l="-1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8DF6FE-A512-B9ED-A712-339A8C7A83AE}"/>
                  </a:ext>
                </a:extLst>
              </p:cNvPr>
              <p:cNvSpPr/>
              <p:nvPr/>
            </p:nvSpPr>
            <p:spPr>
              <a:xfrm>
                <a:off x="758878" y="4548540"/>
                <a:ext cx="35469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8DF6FE-A512-B9ED-A712-339A8C7A8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548540"/>
                <a:ext cx="3546904" cy="461665"/>
              </a:xfrm>
              <a:prstGeom prst="rect">
                <a:avLst/>
              </a:prstGeom>
              <a:blipFill>
                <a:blip r:embed="rId7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180A4-8301-2FE4-1950-4AAA0DFCF904}"/>
                  </a:ext>
                </a:extLst>
              </p:cNvPr>
              <p:cNvSpPr txBox="1"/>
              <p:nvPr/>
            </p:nvSpPr>
            <p:spPr>
              <a:xfrm>
                <a:off x="2495079" y="5803255"/>
                <a:ext cx="5493305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180A4-8301-2FE4-1950-4AAA0DFC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79" y="5803255"/>
                <a:ext cx="5493305" cy="616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1415843-332E-311A-01E8-D633FAD42FDC}"/>
              </a:ext>
            </a:extLst>
          </p:cNvPr>
          <p:cNvSpPr/>
          <p:nvPr/>
        </p:nvSpPr>
        <p:spPr>
          <a:xfrm>
            <a:off x="4112506" y="3092877"/>
            <a:ext cx="6107940" cy="33742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2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4D911D-39E0-BBAA-9659-9A5677880FD3}"/>
                  </a:ext>
                </a:extLst>
              </p:cNvPr>
              <p:cNvSpPr/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4D911D-39E0-BBAA-9659-9A5677880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BB5043-7528-4371-A583-1F59B89E7980}"/>
              </a:ext>
            </a:extLst>
          </p:cNvPr>
          <p:cNvCxnSpPr>
            <a:cxnSpLocks/>
          </p:cNvCxnSpPr>
          <p:nvPr/>
        </p:nvCxnSpPr>
        <p:spPr>
          <a:xfrm>
            <a:off x="4283612" y="2204160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F3456F-0287-630A-0DF9-6D07E7674B1B}"/>
              </a:ext>
            </a:extLst>
          </p:cNvPr>
          <p:cNvCxnSpPr>
            <a:cxnSpLocks/>
          </p:cNvCxnSpPr>
          <p:nvPr/>
        </p:nvCxnSpPr>
        <p:spPr>
          <a:xfrm>
            <a:off x="4296062" y="2923488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410027-D21B-E3FA-F6F5-26348A90EBCF}"/>
              </a:ext>
            </a:extLst>
          </p:cNvPr>
          <p:cNvCxnSpPr>
            <a:cxnSpLocks/>
          </p:cNvCxnSpPr>
          <p:nvPr/>
        </p:nvCxnSpPr>
        <p:spPr>
          <a:xfrm>
            <a:off x="4308512" y="3642816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38">
            <a:extLst>
              <a:ext uri="{FF2B5EF4-FFF2-40B4-BE49-F238E27FC236}">
                <a16:creationId xmlns:a16="http://schemas.microsoft.com/office/drawing/2014/main" id="{9B3ABA33-E211-6159-0653-5BD91870A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9028"/>
              </p:ext>
            </p:extLst>
          </p:nvPr>
        </p:nvGraphicFramePr>
        <p:xfrm>
          <a:off x="1854200" y="1981032"/>
          <a:ext cx="81280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6949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2526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2279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814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64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15153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4878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E8274-201B-0239-CB92-11E3E46BE24A}"/>
                  </a:ext>
                </a:extLst>
              </p:cNvPr>
              <p:cNvSpPr/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0E8274-201B-0239-CB92-11E3E46BE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4E14B3-367A-A07A-5524-7DCE9FDE97DE}"/>
                  </a:ext>
                </a:extLst>
              </p:cNvPr>
              <p:cNvSpPr/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4E14B3-367A-A07A-5524-7DCE9FDE9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601ECA-29F0-D162-A937-316AE97118B6}"/>
                  </a:ext>
                </a:extLst>
              </p:cNvPr>
              <p:cNvSpPr/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601ECA-29F0-D162-A937-316AE9711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4C1AFA-4558-D792-480E-AEBF8BF4B7C3}"/>
                  </a:ext>
                </a:extLst>
              </p:cNvPr>
              <p:cNvSpPr/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4C1AFA-4558-D792-480E-AEBF8BF4B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949A8C8-9657-175B-DB87-613F1E3D5E9B}"/>
                  </a:ext>
                </a:extLst>
              </p:cNvPr>
              <p:cNvSpPr/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949A8C8-9657-175B-DB87-613F1E3D5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DEEFB5-E8A0-1938-D939-2E42147DF576}"/>
                  </a:ext>
                </a:extLst>
              </p:cNvPr>
              <p:cNvSpPr/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DEEFB5-E8A0-1938-D939-2E42147DF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1D1743-2638-BBFA-E32C-1D36041209DB}"/>
                  </a:ext>
                </a:extLst>
              </p:cNvPr>
              <p:cNvSpPr/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1D1743-2638-BBFA-E32C-1D3604120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BABF8E-3B86-AEFB-CB7C-803AE6A55092}"/>
                  </a:ext>
                </a:extLst>
              </p:cNvPr>
              <p:cNvSpPr/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BABF8E-3B86-AEFB-CB7C-803AE6A5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66C685-3098-81EE-B5BE-F706FCC1BF64}"/>
                  </a:ext>
                </a:extLst>
              </p:cNvPr>
              <p:cNvSpPr/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66C685-3098-81EE-B5BE-F706FCC1B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133938-11F5-DFE3-261C-48C349D10AEB}"/>
                  </a:ext>
                </a:extLst>
              </p:cNvPr>
              <p:cNvSpPr/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133938-11F5-DFE3-261C-48C349D1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44DDA9-40FF-ADE5-ADEE-59CBF1CE6FB0}"/>
                  </a:ext>
                </a:extLst>
              </p:cNvPr>
              <p:cNvSpPr/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44DDA9-40FF-ADE5-ADEE-59CBF1CE6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C99D301-9383-401E-2958-CB3C72C5F250}"/>
              </a:ext>
            </a:extLst>
          </p:cNvPr>
          <p:cNvSpPr/>
          <p:nvPr/>
        </p:nvSpPr>
        <p:spPr>
          <a:xfrm>
            <a:off x="8567807" y="2681132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85E7AB-3A52-8896-D74F-5E2D9B3E4C98}"/>
                  </a:ext>
                </a:extLst>
              </p:cNvPr>
              <p:cNvSpPr/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85E7AB-3A52-8896-D74F-5E2D9B3E4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77BAC41F-2339-782B-E8CA-EA8554D6FC58}"/>
              </a:ext>
            </a:extLst>
          </p:cNvPr>
          <p:cNvSpPr/>
          <p:nvPr/>
        </p:nvSpPr>
        <p:spPr>
          <a:xfrm>
            <a:off x="8567805" y="3059701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D52188C-CC87-CF19-01A8-10751809B2BE}"/>
                  </a:ext>
                </a:extLst>
              </p:cNvPr>
              <p:cNvSpPr/>
              <p:nvPr/>
            </p:nvSpPr>
            <p:spPr>
              <a:xfrm>
                <a:off x="4112506" y="1379274"/>
                <a:ext cx="2331455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/>
                            <m:t>Table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shows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D52188C-CC87-CF19-01A8-10751809B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06" y="1379274"/>
                <a:ext cx="2331455" cy="477888"/>
              </a:xfrm>
              <a:prstGeom prst="rect">
                <a:avLst/>
              </a:prstGeom>
              <a:blipFill>
                <a:blip r:embed="rId16"/>
                <a:stretch>
                  <a:fillRect l="-785" r="-2696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/>
              <p:nvPr/>
            </p:nvSpPr>
            <p:spPr>
              <a:xfrm>
                <a:off x="758878" y="4268910"/>
                <a:ext cx="71741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=2]?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268910"/>
                <a:ext cx="7174160" cy="461665"/>
              </a:xfrm>
              <a:prstGeom prst="rect">
                <a:avLst/>
              </a:prstGeom>
              <a:blipFill>
                <a:blip r:embed="rId17"/>
                <a:stretch>
                  <a:fillRect l="-12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2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/>
              <p:nvPr/>
            </p:nvSpPr>
            <p:spPr>
              <a:xfrm>
                <a:off x="758878" y="4268910"/>
                <a:ext cx="71741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=2]?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FD4187-FE71-F1BC-E19C-4E2A27532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8" y="4268910"/>
                <a:ext cx="7174160" cy="461665"/>
              </a:xfrm>
              <a:prstGeom prst="rect">
                <a:avLst/>
              </a:prstGeom>
              <a:blipFill>
                <a:blip r:embed="rId17"/>
                <a:stretch>
                  <a:fillRect l="-12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2FBE88E-A6CD-E213-61E6-09F19591AC72}"/>
              </a:ext>
            </a:extLst>
          </p:cNvPr>
          <p:cNvSpPr/>
          <p:nvPr/>
        </p:nvSpPr>
        <p:spPr>
          <a:xfrm>
            <a:off x="630876" y="5085298"/>
            <a:ext cx="9246471" cy="1453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1CF8C-3F90-A7B7-E1E4-D3CF828C5BB0}"/>
              </a:ext>
            </a:extLst>
          </p:cNvPr>
          <p:cNvSpPr/>
          <p:nvPr/>
        </p:nvSpPr>
        <p:spPr>
          <a:xfrm>
            <a:off x="758878" y="5152336"/>
            <a:ext cx="486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F3EDB-0B50-19C0-861B-1BD6FD0815B7}"/>
                  </a:ext>
                </a:extLst>
              </p:cNvPr>
              <p:cNvSpPr txBox="1"/>
              <p:nvPr/>
            </p:nvSpPr>
            <p:spPr>
              <a:xfrm>
                <a:off x="1568880" y="5143199"/>
                <a:ext cx="8651566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F3EDB-0B50-19C0-861B-1BD6FD08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80" y="5143199"/>
                <a:ext cx="8651566" cy="494815"/>
              </a:xfrm>
              <a:prstGeom prst="rect">
                <a:avLst/>
              </a:prstGeom>
              <a:blipFill>
                <a:blip r:embed="rId18"/>
                <a:stretch>
                  <a:fillRect l="-141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30D62-E78E-07B1-C2CF-4A520975CBE1}"/>
                  </a:ext>
                </a:extLst>
              </p:cNvPr>
              <p:cNvSpPr txBox="1"/>
              <p:nvPr/>
            </p:nvSpPr>
            <p:spPr>
              <a:xfrm>
                <a:off x="3264775" y="5837906"/>
                <a:ext cx="5493305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30D62-E78E-07B1-C2CF-4A520975C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75" y="5837906"/>
                <a:ext cx="5493305" cy="6161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AC9D-CFBB-0A65-FC16-4D9F9F17CCDE}"/>
              </a:ext>
            </a:extLst>
          </p:cNvPr>
          <p:cNvSpPr/>
          <p:nvPr/>
        </p:nvSpPr>
        <p:spPr>
          <a:xfrm>
            <a:off x="4112506" y="3092877"/>
            <a:ext cx="6107940" cy="33742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079120-A397-334B-B557-991B3B0AC498}"/>
                  </a:ext>
                </a:extLst>
              </p:cNvPr>
              <p:cNvSpPr/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079120-A397-334B-B557-991B3B0A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3" y="2332992"/>
                <a:ext cx="744114" cy="461665"/>
              </a:xfrm>
              <a:prstGeom prst="rect">
                <a:avLst/>
              </a:prstGeom>
              <a:blipFill>
                <a:blip r:embed="rId2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54BA53-1BE9-3A01-79AD-5878C838FF55}"/>
              </a:ext>
            </a:extLst>
          </p:cNvPr>
          <p:cNvCxnSpPr>
            <a:cxnSpLocks/>
          </p:cNvCxnSpPr>
          <p:nvPr/>
        </p:nvCxnSpPr>
        <p:spPr>
          <a:xfrm>
            <a:off x="4283612" y="2204160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B66B20-4283-CD30-0FED-4B8C2519CE15}"/>
              </a:ext>
            </a:extLst>
          </p:cNvPr>
          <p:cNvCxnSpPr>
            <a:cxnSpLocks/>
          </p:cNvCxnSpPr>
          <p:nvPr/>
        </p:nvCxnSpPr>
        <p:spPr>
          <a:xfrm>
            <a:off x="4296062" y="2923488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ADFEC5-298C-0BBB-D117-8C12288E35D6}"/>
              </a:ext>
            </a:extLst>
          </p:cNvPr>
          <p:cNvCxnSpPr>
            <a:cxnSpLocks/>
          </p:cNvCxnSpPr>
          <p:nvPr/>
        </p:nvCxnSpPr>
        <p:spPr>
          <a:xfrm>
            <a:off x="4308512" y="3642816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8">
            <a:extLst>
              <a:ext uri="{FF2B5EF4-FFF2-40B4-BE49-F238E27FC236}">
                <a16:creationId xmlns:a16="http://schemas.microsoft.com/office/drawing/2014/main" id="{067F9F25-C7A7-B6E6-D2D1-1AAE6C3E6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07842"/>
              </p:ext>
            </p:extLst>
          </p:nvPr>
        </p:nvGraphicFramePr>
        <p:xfrm>
          <a:off x="1854200" y="1981032"/>
          <a:ext cx="81280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6949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2526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2279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814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64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15153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4878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75DEA5-B644-714C-7FC0-93397BD8DB85}"/>
                  </a:ext>
                </a:extLst>
              </p:cNvPr>
              <p:cNvSpPr/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75DEA5-B644-714C-7FC0-93397BD8D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080" y="1983300"/>
                <a:ext cx="891270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68CEDFB-33E1-0C7C-4E08-E7A2D3589051}"/>
                  </a:ext>
                </a:extLst>
              </p:cNvPr>
              <p:cNvSpPr/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68CEDFB-33E1-0C7C-4E08-E7A2D3589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3108154"/>
                <a:ext cx="880049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E70E4A-A709-814B-B59C-501F5FCAEA49}"/>
                  </a:ext>
                </a:extLst>
              </p:cNvPr>
              <p:cNvSpPr/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E70E4A-A709-814B-B59C-501F5FCAE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738822"/>
                <a:ext cx="880049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BADCEC-45E9-1D17-6B38-863A7EBB40B4}"/>
                  </a:ext>
                </a:extLst>
              </p:cNvPr>
              <p:cNvSpPr/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BADCEC-45E9-1D17-6B38-863A7EBB4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26" y="2358656"/>
                <a:ext cx="880049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E323D8-8012-88C7-BFE6-FBCF1FE4989A}"/>
                  </a:ext>
                </a:extLst>
              </p:cNvPr>
              <p:cNvSpPr/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E323D8-8012-88C7-BFE6-FBCF1FE49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61" y="1970674"/>
                <a:ext cx="891270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C212BF-BF7B-22F6-CB78-28F78200BCC2}"/>
                  </a:ext>
                </a:extLst>
              </p:cNvPr>
              <p:cNvSpPr/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C212BF-BF7B-22F6-CB78-28F78200B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42" y="1995175"/>
                <a:ext cx="891270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A57B459-F0E5-F468-6E99-F969A2F7A180}"/>
                  </a:ext>
                </a:extLst>
              </p:cNvPr>
              <p:cNvSpPr/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A57B459-F0E5-F468-6E99-F969A2F7A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31" y="2683054"/>
                <a:ext cx="744114" cy="461665"/>
              </a:xfrm>
              <a:prstGeom prst="rect">
                <a:avLst/>
              </a:prstGeom>
              <a:blipFill>
                <a:blip r:embed="rId2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D6D2948-5B74-30D4-7909-5718A309606D}"/>
                  </a:ext>
                </a:extLst>
              </p:cNvPr>
              <p:cNvSpPr/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D6D2948-5B74-30D4-7909-5718A3096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12" y="3059987"/>
                <a:ext cx="423513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AD2FBA5-1FA1-F39D-BB7A-B89241551815}"/>
                  </a:ext>
                </a:extLst>
              </p:cNvPr>
              <p:cNvSpPr/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1/8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AD2FBA5-1FA1-F39D-BB7A-B8924155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302068"/>
                <a:ext cx="744114" cy="461665"/>
              </a:xfrm>
              <a:prstGeom prst="rect">
                <a:avLst/>
              </a:prstGeom>
              <a:blipFill>
                <a:blip r:embed="rId2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6AA69C-7C1D-B350-AFFD-28A349EE7A96}"/>
                  </a:ext>
                </a:extLst>
              </p:cNvPr>
              <p:cNvSpPr/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6AA69C-7C1D-B350-AFFD-28A349EE7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4" y="2312489"/>
                <a:ext cx="42351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A6F7FB-3902-8E03-94B6-4479EDBCCA8E}"/>
                  </a:ext>
                </a:extLst>
              </p:cNvPr>
              <p:cNvSpPr/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A6F7FB-3902-8E03-94B6-4479EDBCC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9" y="2682093"/>
                <a:ext cx="744114" cy="461665"/>
              </a:xfrm>
              <a:prstGeom prst="rect">
                <a:avLst/>
              </a:prstGeom>
              <a:blipFill>
                <a:blip r:embed="rId3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1C9733E7-EAAB-C5A7-C1E9-FC80A503DF2C}"/>
              </a:ext>
            </a:extLst>
          </p:cNvPr>
          <p:cNvSpPr/>
          <p:nvPr/>
        </p:nvSpPr>
        <p:spPr>
          <a:xfrm>
            <a:off x="8567807" y="2681132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503566-47CF-9DD7-4834-993A7811934B}"/>
                  </a:ext>
                </a:extLst>
              </p:cNvPr>
              <p:cNvSpPr/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503566-47CF-9DD7-4834-993A78119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18" y="3052320"/>
                <a:ext cx="744114" cy="461665"/>
              </a:xfrm>
              <a:prstGeom prst="rect">
                <a:avLst/>
              </a:prstGeom>
              <a:blipFill>
                <a:blip r:embed="rId3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7AF0A202-1DD3-1675-F863-4630EF7765D1}"/>
              </a:ext>
            </a:extLst>
          </p:cNvPr>
          <p:cNvSpPr/>
          <p:nvPr/>
        </p:nvSpPr>
        <p:spPr>
          <a:xfrm>
            <a:off x="8567805" y="3059701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264A5D-E377-DA4A-FD3E-E18EAB958E7A}"/>
                  </a:ext>
                </a:extLst>
              </p:cNvPr>
              <p:cNvSpPr/>
              <p:nvPr/>
            </p:nvSpPr>
            <p:spPr>
              <a:xfrm>
                <a:off x="4112506" y="1379274"/>
                <a:ext cx="2331455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/>
                            <m:t>Table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shows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264A5D-E377-DA4A-FD3E-E18EAB958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06" y="1379274"/>
                <a:ext cx="2331455" cy="477888"/>
              </a:xfrm>
              <a:prstGeom prst="rect">
                <a:avLst/>
              </a:prstGeom>
              <a:blipFill>
                <a:blip r:embed="rId33"/>
                <a:stretch>
                  <a:fillRect l="-785" r="-2696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Computing Expectations via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/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472B-9707-2235-2E23-1A310299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50" y="8146396"/>
                <a:ext cx="250068" cy="307777"/>
              </a:xfrm>
              <a:prstGeom prst="rect">
                <a:avLst/>
              </a:prstGeom>
              <a:blipFill>
                <a:blip r:embed="rId2"/>
                <a:stretch>
                  <a:fillRect l="-9756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053563D0-5C4A-5045-21AB-E846C28C1727}"/>
              </a:ext>
            </a:extLst>
          </p:cNvPr>
          <p:cNvSpPr txBox="1">
            <a:spLocks/>
          </p:cNvSpPr>
          <p:nvPr/>
        </p:nvSpPr>
        <p:spPr>
          <a:xfrm>
            <a:off x="1687487" y="1759111"/>
            <a:ext cx="8817025" cy="3752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A5FC7D-A498-5177-AE76-9C95A8E4FC8E}"/>
                  </a:ext>
                </a:extLst>
              </p:cNvPr>
              <p:cNvSpPr txBox="1"/>
              <p:nvPr/>
            </p:nvSpPr>
            <p:spPr>
              <a:xfrm>
                <a:off x="1900430" y="1851336"/>
                <a:ext cx="7178265" cy="83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Theorem 4.22</a:t>
                </a:r>
                <a:r>
                  <a:rPr lang="en-US" sz="2400" b="1" dirty="0"/>
                  <a:t>: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a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Let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partition the space </a:t>
                </a:r>
                <a:r>
                  <a:rPr lang="en-US" sz="2400" dirty="0">
                    <a:sym typeface="Symbol" panose="05050102010706020507" pitchFamily="18" charset="2"/>
                  </a:rPr>
                  <a:t></a:t>
                </a:r>
                <a:r>
                  <a:rPr lang="en-US" sz="2400" dirty="0"/>
                  <a:t>.  Then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A5FC7D-A498-5177-AE76-9C95A8E4F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30" y="1851336"/>
                <a:ext cx="7178265" cy="830998"/>
              </a:xfrm>
              <a:prstGeom prst="rect">
                <a:avLst/>
              </a:prstGeom>
              <a:blipFill>
                <a:blip r:embed="rId3"/>
                <a:stretch>
                  <a:fillRect l="-135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D025B1-8E24-A4B8-6D9B-54E957F3E3CF}"/>
                  </a:ext>
                </a:extLst>
              </p:cNvPr>
              <p:cNvSpPr/>
              <p:nvPr/>
            </p:nvSpPr>
            <p:spPr>
              <a:xfrm>
                <a:off x="4070788" y="2673404"/>
                <a:ext cx="4216686" cy="1141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=</m:t>
                      </m:r>
                      <m:nary>
                        <m:naryPr>
                          <m:chr m:val="∑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D025B1-8E24-A4B8-6D9B-54E957F3E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88" y="2673404"/>
                <a:ext cx="4216686" cy="1141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5AFD48-2592-CD1D-25DE-A06A0A36A138}"/>
                  </a:ext>
                </a:extLst>
              </p:cNvPr>
              <p:cNvSpPr/>
              <p:nvPr/>
            </p:nvSpPr>
            <p:spPr>
              <a:xfrm>
                <a:off x="4070787" y="4379187"/>
                <a:ext cx="5007908" cy="102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=</m:t>
                      </m:r>
                      <m:nary>
                        <m:naryPr>
                          <m:chr m:val="∑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5AFD48-2592-CD1D-25DE-A06A0A36A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87" y="4379187"/>
                <a:ext cx="5007908" cy="1029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9E34BA-092D-9D8F-1812-173324B0ED56}"/>
                  </a:ext>
                </a:extLst>
              </p:cNvPr>
              <p:cNvSpPr/>
              <p:nvPr/>
            </p:nvSpPr>
            <p:spPr>
              <a:xfrm>
                <a:off x="1964629" y="3867235"/>
                <a:ext cx="3039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a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9E34BA-092D-9D8F-1812-173324B0E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29" y="3867235"/>
                <a:ext cx="3039411" cy="461665"/>
              </a:xfrm>
              <a:prstGeom prst="rect">
                <a:avLst/>
              </a:prstGeom>
              <a:blipFill>
                <a:blip r:embed="rId6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6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Expected Value of Geometric, Revisited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73C37C-D6B1-E4D1-D430-BCD2F81E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69E190-190E-7F74-0414-B22AE4F42EFB}"/>
                  </a:ext>
                </a:extLst>
              </p:cNvPr>
              <p:cNvSpPr txBox="1"/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𝐺𝑒𝑜𝑚𝑒𝑡𝑟𝑖𝑐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conditioning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69E190-190E-7F74-0414-B22AE4F42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22F492C-C40D-2BA3-8BCA-F253C9AD92C8}"/>
              </a:ext>
            </a:extLst>
          </p:cNvPr>
          <p:cNvSpPr/>
          <p:nvPr/>
        </p:nvSpPr>
        <p:spPr>
          <a:xfrm>
            <a:off x="378126" y="1727514"/>
            <a:ext cx="7000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should we condition on?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4091CD-DB86-1C2D-1A08-1BF3A577D799}"/>
              </a:ext>
            </a:extLst>
          </p:cNvPr>
          <p:cNvGrpSpPr/>
          <p:nvPr/>
        </p:nvGrpSpPr>
        <p:grpSpPr>
          <a:xfrm>
            <a:off x="7975169" y="927568"/>
            <a:ext cx="4014061" cy="822646"/>
            <a:chOff x="1649421" y="5729825"/>
            <a:chExt cx="4014061" cy="822646"/>
          </a:xfrm>
        </p:grpSpPr>
        <p:pic>
          <p:nvPicPr>
            <p:cNvPr id="8" name="Picture 7" descr="A close-up of several coins">
              <a:extLst>
                <a:ext uri="{FF2B5EF4-FFF2-40B4-BE49-F238E27FC236}">
                  <a16:creationId xmlns:a16="http://schemas.microsoft.com/office/drawing/2014/main" id="{523F9A42-3BD6-9B95-AA6C-0A3D31847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0" name="Picture 9" descr="A close-up of several coins">
              <a:extLst>
                <a:ext uri="{FF2B5EF4-FFF2-40B4-BE49-F238E27FC236}">
                  <a16:creationId xmlns:a16="http://schemas.microsoft.com/office/drawing/2014/main" id="{62F50CED-4760-2827-F330-A7FC0B4BD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1" name="Picture 10" descr="A close-up of several coins">
              <a:extLst>
                <a:ext uri="{FF2B5EF4-FFF2-40B4-BE49-F238E27FC236}">
                  <a16:creationId xmlns:a16="http://schemas.microsoft.com/office/drawing/2014/main" id="{8F5F71F8-3CC6-B5F3-4634-296A250DB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2" name="Picture 11" descr="A close-up of several coins">
              <a:extLst>
                <a:ext uri="{FF2B5EF4-FFF2-40B4-BE49-F238E27FC236}">
                  <a16:creationId xmlns:a16="http://schemas.microsoft.com/office/drawing/2014/main" id="{4052AB88-0CE8-44E4-13CA-A9CB45F04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13" name="Picture 12" descr="A close-up of several coins">
              <a:extLst>
                <a:ext uri="{FF2B5EF4-FFF2-40B4-BE49-F238E27FC236}">
                  <a16:creationId xmlns:a16="http://schemas.microsoft.com/office/drawing/2014/main" id="{14756E13-1415-C1AF-B576-28CAC91D6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0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891DCC-0BFC-4B84-6215-C6EF6CB65D49}"/>
              </a:ext>
            </a:extLst>
          </p:cNvPr>
          <p:cNvSpPr/>
          <p:nvPr/>
        </p:nvSpPr>
        <p:spPr>
          <a:xfrm>
            <a:off x="3771351" y="3953579"/>
            <a:ext cx="1717795" cy="541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Expected Value of Geometric,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FE395-6153-D790-ED30-BDA1EAF72867}"/>
                  </a:ext>
                </a:extLst>
              </p:cNvPr>
              <p:cNvSpPr txBox="1"/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𝐺𝑒𝑜𝑚𝑒𝑡𝑟𝑖𝑐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conditioning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FE395-6153-D790-ED30-BDA1EAF72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F2C6828-1069-5C04-ED87-401A1C6641D7}"/>
              </a:ext>
            </a:extLst>
          </p:cNvPr>
          <p:cNvSpPr/>
          <p:nvPr/>
        </p:nvSpPr>
        <p:spPr>
          <a:xfrm>
            <a:off x="378126" y="1727514"/>
            <a:ext cx="7000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should we condition on?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6F7A1F-0F0F-CE67-A692-128317395C67}"/>
                  </a:ext>
                </a:extLst>
              </p:cNvPr>
              <p:cNvSpPr/>
              <p:nvPr/>
            </p:nvSpPr>
            <p:spPr>
              <a:xfrm>
                <a:off x="378126" y="2367800"/>
                <a:ext cx="58448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Condition on the value of the first flip,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6F7A1F-0F0F-CE67-A692-128317395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6" y="2367800"/>
                <a:ext cx="5844864" cy="461665"/>
              </a:xfrm>
              <a:prstGeom prst="rect">
                <a:avLst/>
              </a:prstGeom>
              <a:blipFill>
                <a:blip r:embed="rId3"/>
                <a:stretch>
                  <a:fillRect l="-15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0F4BA90-49C5-C685-7871-DC9BED85A2BB}"/>
              </a:ext>
            </a:extLst>
          </p:cNvPr>
          <p:cNvSpPr/>
          <p:nvPr/>
        </p:nvSpPr>
        <p:spPr>
          <a:xfrm>
            <a:off x="326357" y="2955307"/>
            <a:ext cx="7820225" cy="358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/>
              <p:nvPr/>
            </p:nvSpPr>
            <p:spPr>
              <a:xfrm>
                <a:off x="326357" y="3011344"/>
                <a:ext cx="77067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7" y="3011344"/>
                <a:ext cx="7706793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/>
              <p:nvPr/>
            </p:nvSpPr>
            <p:spPr>
              <a:xfrm>
                <a:off x="964452" y="3903954"/>
                <a:ext cx="590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2" y="3903954"/>
                <a:ext cx="5901572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hought Bubble: Cloud 43">
            <a:extLst>
              <a:ext uri="{FF2B5EF4-FFF2-40B4-BE49-F238E27FC236}">
                <a16:creationId xmlns:a16="http://schemas.microsoft.com/office/drawing/2014/main" id="{81A3201A-C8E7-BBA8-A0E4-F88C3D1F97B2}"/>
              </a:ext>
            </a:extLst>
          </p:cNvPr>
          <p:cNvSpPr/>
          <p:nvPr/>
        </p:nvSpPr>
        <p:spPr>
          <a:xfrm>
            <a:off x="5348778" y="2537197"/>
            <a:ext cx="1454396" cy="1001632"/>
          </a:xfrm>
          <a:prstGeom prst="cloudCallout">
            <a:avLst>
              <a:gd name="adj1" fmla="val -49609"/>
              <a:gd name="adj2" fmla="val 8572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What is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977859-1503-1C81-0821-AFFAEB371A8F}"/>
              </a:ext>
            </a:extLst>
          </p:cNvPr>
          <p:cNvSpPr/>
          <p:nvPr/>
        </p:nvSpPr>
        <p:spPr>
          <a:xfrm>
            <a:off x="3771350" y="3939063"/>
            <a:ext cx="1717795" cy="53375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253B91-017B-EF57-0FE7-CE873E9F51EC}"/>
              </a:ext>
            </a:extLst>
          </p:cNvPr>
          <p:cNvGrpSpPr/>
          <p:nvPr/>
        </p:nvGrpSpPr>
        <p:grpSpPr>
          <a:xfrm>
            <a:off x="7975169" y="927568"/>
            <a:ext cx="4014061" cy="822646"/>
            <a:chOff x="1649421" y="5729825"/>
            <a:chExt cx="4014061" cy="822646"/>
          </a:xfrm>
        </p:grpSpPr>
        <p:pic>
          <p:nvPicPr>
            <p:cNvPr id="10" name="Picture 9" descr="A close-up of several coins">
              <a:extLst>
                <a:ext uri="{FF2B5EF4-FFF2-40B4-BE49-F238E27FC236}">
                  <a16:creationId xmlns:a16="http://schemas.microsoft.com/office/drawing/2014/main" id="{D086D8F9-0406-E1F8-CA2A-95EA01804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1" name="Picture 10" descr="A close-up of several coins">
              <a:extLst>
                <a:ext uri="{FF2B5EF4-FFF2-40B4-BE49-F238E27FC236}">
                  <a16:creationId xmlns:a16="http://schemas.microsoft.com/office/drawing/2014/main" id="{C52C65B7-35B7-C6DB-CA6A-4327E7986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2" name="Picture 11" descr="A close-up of several coins">
              <a:extLst>
                <a:ext uri="{FF2B5EF4-FFF2-40B4-BE49-F238E27FC236}">
                  <a16:creationId xmlns:a16="http://schemas.microsoft.com/office/drawing/2014/main" id="{02593A5F-BDDD-9957-802C-219D4D75C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3" name="Picture 12" descr="A close-up of several coins">
              <a:extLst>
                <a:ext uri="{FF2B5EF4-FFF2-40B4-BE49-F238E27FC236}">
                  <a16:creationId xmlns:a16="http://schemas.microsoft.com/office/drawing/2014/main" id="{E8C8F27F-F4FF-BF61-5C5E-B43C650EB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15" name="Picture 14" descr="A close-up of several coins">
              <a:extLst>
                <a:ext uri="{FF2B5EF4-FFF2-40B4-BE49-F238E27FC236}">
                  <a16:creationId xmlns:a16="http://schemas.microsoft.com/office/drawing/2014/main" id="{5EFA7484-941F-B20A-1420-B65112D63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4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4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Expectation of Bernoulli(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/>
              <p:nvPr/>
            </p:nvSpPr>
            <p:spPr>
              <a:xfrm>
                <a:off x="1005515" y="3067277"/>
                <a:ext cx="2323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/>
                      <m:t>Q</m:t>
                    </m:r>
                    <m:r>
                      <m:rPr>
                        <m:nor/>
                      </m:rPr>
                      <a:rPr lang="en-US" sz="2400" b="1" i="0" dirty="0" smtClean="0"/>
                      <m:t>: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What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" y="3067277"/>
                <a:ext cx="2323393" cy="461665"/>
              </a:xfrm>
              <a:prstGeom prst="rect">
                <a:avLst/>
              </a:prstGeom>
              <a:blipFill>
                <a:blip r:embed="rId7"/>
                <a:stretch>
                  <a:fillRect l="-1312" t="-10526" r="-31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562648-2E01-078E-C4B4-2338AAAA7478}"/>
                  </a:ext>
                </a:extLst>
              </p:cNvPr>
              <p:cNvSpPr/>
              <p:nvPr/>
            </p:nvSpPr>
            <p:spPr>
              <a:xfrm>
                <a:off x="1308289" y="3869827"/>
                <a:ext cx="4951977" cy="7956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562648-2E01-078E-C4B4-2338AAAA7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89" y="3869827"/>
                <a:ext cx="4951977" cy="7956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BA0708-4191-473F-4250-47DB7426E9E8}"/>
              </a:ext>
            </a:extLst>
          </p:cNvPr>
          <p:cNvGrpSpPr/>
          <p:nvPr/>
        </p:nvGrpSpPr>
        <p:grpSpPr>
          <a:xfrm>
            <a:off x="9164682" y="4386391"/>
            <a:ext cx="2743200" cy="2003351"/>
            <a:chOff x="8958805" y="4340505"/>
            <a:chExt cx="2743200" cy="2003351"/>
          </a:xfrm>
        </p:grpSpPr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AE3E356E-C86D-8061-2366-56789A4109C0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/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Mean of</a:t>
                  </a:r>
                </a:p>
                <a:p>
                  <a:pPr algn="ctr"/>
                  <a:r>
                    <a:rPr lang="en-US" sz="2000" dirty="0"/>
                    <a:t>Bernoulli(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3782" t="-2304" r="-3782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E9B483-3C31-5865-8507-8DA17B7B508C}"/>
              </a:ext>
            </a:extLst>
          </p:cNvPr>
          <p:cNvGrpSpPr/>
          <p:nvPr/>
        </p:nvGrpSpPr>
        <p:grpSpPr>
          <a:xfrm>
            <a:off x="2058519" y="907096"/>
            <a:ext cx="6885843" cy="1509727"/>
            <a:chOff x="2058519" y="907096"/>
            <a:chExt cx="6885843" cy="15097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764758-F8C9-B822-6E1E-C7081FF717F7}"/>
                </a:ext>
              </a:extLst>
            </p:cNvPr>
            <p:cNvGrpSpPr/>
            <p:nvPr/>
          </p:nvGrpSpPr>
          <p:grpSpPr>
            <a:xfrm>
              <a:off x="2058519" y="907096"/>
              <a:ext cx="6885843" cy="1509727"/>
              <a:chOff x="2058519" y="907096"/>
              <a:chExt cx="6885843" cy="15097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4DA3371C-2BEB-4B40-9999-9E6E6191E183}"/>
                      </a:ext>
                    </a:extLst>
                  </p:cNvPr>
                  <p:cNvSpPr/>
                  <p:nvPr/>
                </p:nvSpPr>
                <p:spPr>
                  <a:xfrm>
                    <a:off x="2058519" y="1573040"/>
                    <a:ext cx="331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400" dirty="0"/>
                      <a:t> value of the coin flip</a:t>
                    </a: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4DA3371C-2BEB-4B40-9999-9E6E6191E1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8519" y="1573040"/>
                    <a:ext cx="3313086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52" t="-10526" r="-1657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9E581D-0216-4F5A-99E9-898BAA48E04D}"/>
                  </a:ext>
                </a:extLst>
              </p:cNvPr>
              <p:cNvSpPr/>
              <p:nvPr/>
            </p:nvSpPr>
            <p:spPr>
              <a:xfrm>
                <a:off x="7145780" y="907096"/>
                <a:ext cx="1464820" cy="1509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421F899A-D5AA-C10B-42AA-3538A0B435D9}"/>
                      </a:ext>
                    </a:extLst>
                  </p:cNvPr>
                  <p:cNvSpPr/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Probability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sz="2400" dirty="0"/>
                      <a:t>of heads</a:t>
                    </a:r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421F899A-D5AA-C10B-42AA-3538A0B435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155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 descr="A close-up of several coins">
              <a:extLst>
                <a:ext uri="{FF2B5EF4-FFF2-40B4-BE49-F238E27FC236}">
                  <a16:creationId xmlns:a16="http://schemas.microsoft.com/office/drawing/2014/main" id="{BE3DA4DB-EBE7-0833-F6EA-B4DC71FD0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5606725" y="1060974"/>
              <a:ext cx="1213672" cy="120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1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891DCC-0BFC-4B84-6215-C6EF6CB65D49}"/>
              </a:ext>
            </a:extLst>
          </p:cNvPr>
          <p:cNvSpPr/>
          <p:nvPr/>
        </p:nvSpPr>
        <p:spPr>
          <a:xfrm>
            <a:off x="3771351" y="3953579"/>
            <a:ext cx="1717795" cy="541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Expected Value of Geometric,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FE395-6153-D790-ED30-BDA1EAF72867}"/>
                  </a:ext>
                </a:extLst>
              </p:cNvPr>
              <p:cNvSpPr txBox="1"/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𝐺𝑒𝑜𝑚𝑒𝑡𝑟𝑖𝑐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conditioning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FE395-6153-D790-ED30-BDA1EAF72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432" y="1087228"/>
                <a:ext cx="7367152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F2C6828-1069-5C04-ED87-401A1C6641D7}"/>
              </a:ext>
            </a:extLst>
          </p:cNvPr>
          <p:cNvSpPr/>
          <p:nvPr/>
        </p:nvSpPr>
        <p:spPr>
          <a:xfrm>
            <a:off x="378126" y="1727514"/>
            <a:ext cx="7000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should we condition on?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6F7A1F-0F0F-CE67-A692-128317395C67}"/>
                  </a:ext>
                </a:extLst>
              </p:cNvPr>
              <p:cNvSpPr/>
              <p:nvPr/>
            </p:nvSpPr>
            <p:spPr>
              <a:xfrm>
                <a:off x="378126" y="2367800"/>
                <a:ext cx="58448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Condition on the value of the first flip,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6F7A1F-0F0F-CE67-A692-128317395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6" y="2367800"/>
                <a:ext cx="5844864" cy="461665"/>
              </a:xfrm>
              <a:prstGeom prst="rect">
                <a:avLst/>
              </a:prstGeom>
              <a:blipFill>
                <a:blip r:embed="rId3"/>
                <a:stretch>
                  <a:fillRect l="-15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0F4BA90-49C5-C685-7871-DC9BED85A2BB}"/>
              </a:ext>
            </a:extLst>
          </p:cNvPr>
          <p:cNvSpPr/>
          <p:nvPr/>
        </p:nvSpPr>
        <p:spPr>
          <a:xfrm>
            <a:off x="293438" y="2955307"/>
            <a:ext cx="7820225" cy="358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/>
              <p:nvPr/>
            </p:nvSpPr>
            <p:spPr>
              <a:xfrm>
                <a:off x="326357" y="3011344"/>
                <a:ext cx="77067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7" y="3011344"/>
                <a:ext cx="7706793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/>
              <p:nvPr/>
            </p:nvSpPr>
            <p:spPr>
              <a:xfrm>
                <a:off x="964452" y="3903954"/>
                <a:ext cx="590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2" y="3903954"/>
                <a:ext cx="5901572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C970D-824F-FD88-0C2E-DC1555FE223B}"/>
                  </a:ext>
                </a:extLst>
              </p:cNvPr>
              <p:cNvSpPr txBox="1"/>
              <p:nvPr/>
            </p:nvSpPr>
            <p:spPr>
              <a:xfrm>
                <a:off x="814489" y="4777029"/>
                <a:ext cx="4674656" cy="4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C970D-824F-FD88-0C2E-DC1555FE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9" y="4777029"/>
                <a:ext cx="4674656" cy="468169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6D7AAA-FFBE-CDCD-6BC6-4AC8BE87A3D5}"/>
                  </a:ext>
                </a:extLst>
              </p:cNvPr>
              <p:cNvSpPr txBox="1"/>
              <p:nvPr/>
            </p:nvSpPr>
            <p:spPr>
              <a:xfrm>
                <a:off x="1152500" y="5386267"/>
                <a:ext cx="1922910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6D7AAA-FFBE-CDCD-6BC6-4AC8BE87A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00" y="5386267"/>
                <a:ext cx="1922910" cy="8484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9B0C38-BBDD-429C-A250-4406EC8DAC58}"/>
              </a:ext>
            </a:extLst>
          </p:cNvPr>
          <p:cNvSpPr/>
          <p:nvPr/>
        </p:nvSpPr>
        <p:spPr>
          <a:xfrm>
            <a:off x="3771350" y="3939063"/>
            <a:ext cx="1717795" cy="53375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18BAA5-9688-323A-6122-59E4F599F8B4}"/>
              </a:ext>
            </a:extLst>
          </p:cNvPr>
          <p:cNvGrpSpPr/>
          <p:nvPr/>
        </p:nvGrpSpPr>
        <p:grpSpPr>
          <a:xfrm>
            <a:off x="7975169" y="927568"/>
            <a:ext cx="4014061" cy="822646"/>
            <a:chOff x="1649421" y="5729825"/>
            <a:chExt cx="4014061" cy="822646"/>
          </a:xfrm>
        </p:grpSpPr>
        <p:pic>
          <p:nvPicPr>
            <p:cNvPr id="11" name="Picture 10" descr="A close-up of several coins">
              <a:extLst>
                <a:ext uri="{FF2B5EF4-FFF2-40B4-BE49-F238E27FC236}">
                  <a16:creationId xmlns:a16="http://schemas.microsoft.com/office/drawing/2014/main" id="{C07AB8A7-C669-A287-25AE-6FE63D129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3" name="Picture 12" descr="A close-up of several coins">
              <a:extLst>
                <a:ext uri="{FF2B5EF4-FFF2-40B4-BE49-F238E27FC236}">
                  <a16:creationId xmlns:a16="http://schemas.microsoft.com/office/drawing/2014/main" id="{6F87D5E8-4C50-86C1-425B-0E03B3DF6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5" name="Picture 14" descr="A close-up of several coins">
              <a:extLst>
                <a:ext uri="{FF2B5EF4-FFF2-40B4-BE49-F238E27FC236}">
                  <a16:creationId xmlns:a16="http://schemas.microsoft.com/office/drawing/2014/main" id="{D49DD520-48B0-E6AE-F17C-D34814990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8" name="Picture 17" descr="A close-up of several coins">
              <a:extLst>
                <a:ext uri="{FF2B5EF4-FFF2-40B4-BE49-F238E27FC236}">
                  <a16:creationId xmlns:a16="http://schemas.microsoft.com/office/drawing/2014/main" id="{3786C077-1A48-09C5-8A46-33633ED3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19" name="Picture 18" descr="A close-up of several coins">
              <a:extLst>
                <a:ext uri="{FF2B5EF4-FFF2-40B4-BE49-F238E27FC236}">
                  <a16:creationId xmlns:a16="http://schemas.microsoft.com/office/drawing/2014/main" id="{84024CC3-408B-9A36-CF84-A0677A27E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5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Simpson’s Paradox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2C6828-1069-5C04-ED87-401A1C6641D7}"/>
              </a:ext>
            </a:extLst>
          </p:cNvPr>
          <p:cNvSpPr/>
          <p:nvPr/>
        </p:nvSpPr>
        <p:spPr>
          <a:xfrm>
            <a:off x="284725" y="1234228"/>
            <a:ext cx="1148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two treatments for kidney stones</a:t>
            </a:r>
            <a:r>
              <a:rPr lang="en-US" sz="2400" b="1" dirty="0"/>
              <a:t>:  Treatment A </a:t>
            </a:r>
            <a:r>
              <a:rPr lang="en-US" sz="2400" dirty="0"/>
              <a:t>and </a:t>
            </a:r>
            <a:r>
              <a:rPr lang="en-US" sz="2400" b="1" dirty="0"/>
              <a:t>Treatment 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69F15-FABF-E362-6C34-47683582A3AF}"/>
              </a:ext>
            </a:extLst>
          </p:cNvPr>
          <p:cNvSpPr/>
          <p:nvPr/>
        </p:nvSpPr>
        <p:spPr>
          <a:xfrm>
            <a:off x="1338021" y="1887123"/>
            <a:ext cx="8002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Treatment A </a:t>
            </a:r>
            <a:r>
              <a:rPr lang="en-US" sz="2400" dirty="0"/>
              <a:t>is more effective on small kidney stones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Treatment A </a:t>
            </a:r>
            <a:r>
              <a:rPr lang="en-US" sz="2400" dirty="0"/>
              <a:t>is also more effective on large kidney stones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58CD7-8FEA-7473-7C83-AE43C23EC708}"/>
              </a:ext>
            </a:extLst>
          </p:cNvPr>
          <p:cNvSpPr/>
          <p:nvPr/>
        </p:nvSpPr>
        <p:spPr>
          <a:xfrm>
            <a:off x="284724" y="2980575"/>
            <a:ext cx="1148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But if we ignore the type of stones, </a:t>
            </a:r>
            <a:r>
              <a:rPr lang="en-US" sz="2400" b="1" dirty="0"/>
              <a:t>Treatment B</a:t>
            </a:r>
            <a:r>
              <a:rPr lang="en-US" sz="2400" dirty="0"/>
              <a:t> is more effective!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6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Simpson’s Paradox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52F2FF8-836D-E062-DFE0-9AA5883B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81654"/>
              </p:ext>
            </p:extLst>
          </p:nvPr>
        </p:nvGraphicFramePr>
        <p:xfrm>
          <a:off x="638365" y="1944547"/>
          <a:ext cx="10590834" cy="4271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30278">
                  <a:extLst>
                    <a:ext uri="{9D8B030D-6E8A-4147-A177-3AD203B41FA5}">
                      <a16:colId xmlns:a16="http://schemas.microsoft.com/office/drawing/2014/main" val="2846241876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2471743341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1498428751"/>
                    </a:ext>
                  </a:extLst>
                </a:gridCol>
              </a:tblGrid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431850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142923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02026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443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3AE088-4622-2452-193C-3D913FD0EE44}"/>
              </a:ext>
            </a:extLst>
          </p:cNvPr>
          <p:cNvSpPr txBox="1"/>
          <p:nvPr/>
        </p:nvSpPr>
        <p:spPr>
          <a:xfrm>
            <a:off x="4935789" y="2095017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Treatment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66837-AB13-BC63-4D32-622F2122D93F}"/>
              </a:ext>
            </a:extLst>
          </p:cNvPr>
          <p:cNvSpPr txBox="1"/>
          <p:nvPr/>
        </p:nvSpPr>
        <p:spPr>
          <a:xfrm>
            <a:off x="8143905" y="2095017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Treatment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8B2D0-2FEB-697E-BA0F-DEB303B019EB}"/>
              </a:ext>
            </a:extLst>
          </p:cNvPr>
          <p:cNvSpPr txBox="1"/>
          <p:nvPr/>
        </p:nvSpPr>
        <p:spPr>
          <a:xfrm>
            <a:off x="1520155" y="3272125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small 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5079-4290-C8A6-F267-DFB1E9561D8B}"/>
              </a:ext>
            </a:extLst>
          </p:cNvPr>
          <p:cNvSpPr txBox="1"/>
          <p:nvPr/>
        </p:nvSpPr>
        <p:spPr>
          <a:xfrm>
            <a:off x="1520155" y="4343822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large stones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4F108-3E96-034B-CFF3-BF3544A6A25A}"/>
              </a:ext>
            </a:extLst>
          </p:cNvPr>
          <p:cNvSpPr txBox="1"/>
          <p:nvPr/>
        </p:nvSpPr>
        <p:spPr>
          <a:xfrm>
            <a:off x="1348377" y="5379014"/>
            <a:ext cx="298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aggregate mix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FE94C-C1A8-7167-A34F-E573770DF9F2}"/>
              </a:ext>
            </a:extLst>
          </p:cNvPr>
          <p:cNvSpPr txBox="1"/>
          <p:nvPr/>
        </p:nvSpPr>
        <p:spPr>
          <a:xfrm>
            <a:off x="5038501" y="3056251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90% effective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23D35-BBD1-0C39-CE2B-783840E8A2D6}"/>
              </a:ext>
            </a:extLst>
          </p:cNvPr>
          <p:cNvSpPr txBox="1"/>
          <p:nvPr/>
        </p:nvSpPr>
        <p:spPr>
          <a:xfrm>
            <a:off x="8269767" y="3056251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80% effective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46BD6-A949-0DED-18E1-BCC52160F847}"/>
              </a:ext>
            </a:extLst>
          </p:cNvPr>
          <p:cNvSpPr txBox="1"/>
          <p:nvPr/>
        </p:nvSpPr>
        <p:spPr>
          <a:xfrm>
            <a:off x="4986414" y="408007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60% effective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90247-8F8E-3C13-F790-E7BD756C4B67}"/>
              </a:ext>
            </a:extLst>
          </p:cNvPr>
          <p:cNvSpPr txBox="1"/>
          <p:nvPr/>
        </p:nvSpPr>
        <p:spPr>
          <a:xfrm>
            <a:off x="8269767" y="408007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50% effective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C23E7-88BA-5F64-7DB6-1F0E93A10418}"/>
              </a:ext>
            </a:extLst>
          </p:cNvPr>
          <p:cNvSpPr txBox="1"/>
          <p:nvPr/>
        </p:nvSpPr>
        <p:spPr>
          <a:xfrm>
            <a:off x="5047361" y="5178959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63% effective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AFE9A-8AC6-402E-65CF-04693CAA581B}"/>
              </a:ext>
            </a:extLst>
          </p:cNvPr>
          <p:cNvSpPr txBox="1"/>
          <p:nvPr/>
        </p:nvSpPr>
        <p:spPr>
          <a:xfrm>
            <a:off x="8269767" y="5159050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77% effective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E889C7-AEBD-87BD-822B-1985E897FF1B}"/>
              </a:ext>
            </a:extLst>
          </p:cNvPr>
          <p:cNvSpPr/>
          <p:nvPr/>
        </p:nvSpPr>
        <p:spPr>
          <a:xfrm>
            <a:off x="4847513" y="3040285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4931EB-FC8B-F45D-B1DE-CBF31FE2F720}"/>
              </a:ext>
            </a:extLst>
          </p:cNvPr>
          <p:cNvSpPr/>
          <p:nvPr/>
        </p:nvSpPr>
        <p:spPr>
          <a:xfrm>
            <a:off x="4847513" y="4084814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9E0883-78A4-B086-4FFD-C6D276AC5D3D}"/>
              </a:ext>
            </a:extLst>
          </p:cNvPr>
          <p:cNvSpPr/>
          <p:nvPr/>
        </p:nvSpPr>
        <p:spPr>
          <a:xfrm>
            <a:off x="8165233" y="5178959"/>
            <a:ext cx="2172538" cy="5232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8D794B-CFC9-7CF0-9728-E7306563A1C6}"/>
              </a:ext>
            </a:extLst>
          </p:cNvPr>
          <p:cNvGrpSpPr/>
          <p:nvPr/>
        </p:nvGrpSpPr>
        <p:grpSpPr>
          <a:xfrm>
            <a:off x="3922233" y="973765"/>
            <a:ext cx="4764024" cy="667129"/>
            <a:chOff x="3922233" y="973765"/>
            <a:chExt cx="4764024" cy="66712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9AEBFE5-A2D7-3D21-0A0B-6721E565A703}"/>
                </a:ext>
              </a:extLst>
            </p:cNvPr>
            <p:cNvSpPr/>
            <p:nvPr/>
          </p:nvSpPr>
          <p:spPr>
            <a:xfrm>
              <a:off x="3922233" y="973765"/>
              <a:ext cx="4764024" cy="667129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540305-2CB6-F013-851E-B92D5A07CA34}"/>
                </a:ext>
              </a:extLst>
            </p:cNvPr>
            <p:cNvSpPr txBox="1"/>
            <p:nvPr/>
          </p:nvSpPr>
          <p:spPr>
            <a:xfrm>
              <a:off x="4457429" y="1055346"/>
              <a:ext cx="38123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Q:  </a:t>
              </a:r>
              <a:r>
                <a:rPr lang="en-US" sz="2800" dirty="0">
                  <a:solidFill>
                    <a:schemeClr val="bg1"/>
                  </a:solidFill>
                </a:rPr>
                <a:t>How is this possible?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3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Simpson’s Paradox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52F2FF8-836D-E062-DFE0-9AA5883B5642}"/>
              </a:ext>
            </a:extLst>
          </p:cNvPr>
          <p:cNvGraphicFramePr>
            <a:graphicFrameLocks noGrp="1"/>
          </p:cNvGraphicFramePr>
          <p:nvPr/>
        </p:nvGraphicFramePr>
        <p:xfrm>
          <a:off x="638365" y="1944547"/>
          <a:ext cx="10590834" cy="4271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30278">
                  <a:extLst>
                    <a:ext uri="{9D8B030D-6E8A-4147-A177-3AD203B41FA5}">
                      <a16:colId xmlns:a16="http://schemas.microsoft.com/office/drawing/2014/main" val="2846241876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2471743341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1498428751"/>
                    </a:ext>
                  </a:extLst>
                </a:gridCol>
              </a:tblGrid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431850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142923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02026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443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3AE088-4622-2452-193C-3D913FD0EE44}"/>
              </a:ext>
            </a:extLst>
          </p:cNvPr>
          <p:cNvSpPr txBox="1"/>
          <p:nvPr/>
        </p:nvSpPr>
        <p:spPr>
          <a:xfrm>
            <a:off x="4935789" y="2095017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Treatment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66837-AB13-BC63-4D32-622F2122D93F}"/>
              </a:ext>
            </a:extLst>
          </p:cNvPr>
          <p:cNvSpPr txBox="1"/>
          <p:nvPr/>
        </p:nvSpPr>
        <p:spPr>
          <a:xfrm>
            <a:off x="8143905" y="2095017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Treatment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8B2D0-2FEB-697E-BA0F-DEB303B019EB}"/>
              </a:ext>
            </a:extLst>
          </p:cNvPr>
          <p:cNvSpPr txBox="1"/>
          <p:nvPr/>
        </p:nvSpPr>
        <p:spPr>
          <a:xfrm>
            <a:off x="1520155" y="3272125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small 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5079-4290-C8A6-F267-DFB1E9561D8B}"/>
              </a:ext>
            </a:extLst>
          </p:cNvPr>
          <p:cNvSpPr txBox="1"/>
          <p:nvPr/>
        </p:nvSpPr>
        <p:spPr>
          <a:xfrm>
            <a:off x="1520155" y="4343822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large stones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4F108-3E96-034B-CFF3-BF3544A6A25A}"/>
              </a:ext>
            </a:extLst>
          </p:cNvPr>
          <p:cNvSpPr txBox="1"/>
          <p:nvPr/>
        </p:nvSpPr>
        <p:spPr>
          <a:xfrm>
            <a:off x="1348377" y="5379014"/>
            <a:ext cx="298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aggregate mix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FE94C-C1A8-7167-A34F-E573770DF9F2}"/>
              </a:ext>
            </a:extLst>
          </p:cNvPr>
          <p:cNvSpPr txBox="1"/>
          <p:nvPr/>
        </p:nvSpPr>
        <p:spPr>
          <a:xfrm>
            <a:off x="5038501" y="3056251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90% effective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23D35-BBD1-0C39-CE2B-783840E8A2D6}"/>
              </a:ext>
            </a:extLst>
          </p:cNvPr>
          <p:cNvSpPr txBox="1"/>
          <p:nvPr/>
        </p:nvSpPr>
        <p:spPr>
          <a:xfrm>
            <a:off x="8269767" y="3056251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80% effective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46BD6-A949-0DED-18E1-BCC52160F847}"/>
              </a:ext>
            </a:extLst>
          </p:cNvPr>
          <p:cNvSpPr txBox="1"/>
          <p:nvPr/>
        </p:nvSpPr>
        <p:spPr>
          <a:xfrm>
            <a:off x="4986414" y="408007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60% effective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90247-8F8E-3C13-F790-E7BD756C4B67}"/>
              </a:ext>
            </a:extLst>
          </p:cNvPr>
          <p:cNvSpPr txBox="1"/>
          <p:nvPr/>
        </p:nvSpPr>
        <p:spPr>
          <a:xfrm>
            <a:off x="8269767" y="408007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50% effective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C23E7-88BA-5F64-7DB6-1F0E93A10418}"/>
              </a:ext>
            </a:extLst>
          </p:cNvPr>
          <p:cNvSpPr txBox="1"/>
          <p:nvPr/>
        </p:nvSpPr>
        <p:spPr>
          <a:xfrm>
            <a:off x="5047361" y="5178959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63% effective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AFE9A-8AC6-402E-65CF-04693CAA581B}"/>
              </a:ext>
            </a:extLst>
          </p:cNvPr>
          <p:cNvSpPr txBox="1"/>
          <p:nvPr/>
        </p:nvSpPr>
        <p:spPr>
          <a:xfrm>
            <a:off x="8269767" y="5159050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77% effective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E889C7-AEBD-87BD-822B-1985E897FF1B}"/>
              </a:ext>
            </a:extLst>
          </p:cNvPr>
          <p:cNvSpPr/>
          <p:nvPr/>
        </p:nvSpPr>
        <p:spPr>
          <a:xfrm>
            <a:off x="4847513" y="3040285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4931EB-FC8B-F45D-B1DE-CBF31FE2F720}"/>
              </a:ext>
            </a:extLst>
          </p:cNvPr>
          <p:cNvSpPr/>
          <p:nvPr/>
        </p:nvSpPr>
        <p:spPr>
          <a:xfrm>
            <a:off x="4847513" y="4084814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9E0883-78A4-B086-4FFD-C6D276AC5D3D}"/>
              </a:ext>
            </a:extLst>
          </p:cNvPr>
          <p:cNvSpPr/>
          <p:nvPr/>
        </p:nvSpPr>
        <p:spPr>
          <a:xfrm>
            <a:off x="8165233" y="5178959"/>
            <a:ext cx="2172538" cy="5232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6C9CB-8D87-9391-EB9C-D507C6868C5D}"/>
              </a:ext>
            </a:extLst>
          </p:cNvPr>
          <p:cNvSpPr txBox="1"/>
          <p:nvPr/>
        </p:nvSpPr>
        <p:spPr>
          <a:xfrm>
            <a:off x="4283956" y="3540955"/>
            <a:ext cx="3145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90 out of 100)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9B588-7796-9713-B04B-339323E4F803}"/>
              </a:ext>
            </a:extLst>
          </p:cNvPr>
          <p:cNvSpPr txBox="1"/>
          <p:nvPr/>
        </p:nvSpPr>
        <p:spPr>
          <a:xfrm>
            <a:off x="7790728" y="3533735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800 out of 1000)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9291-6738-F218-9F40-5E0DAE551B89}"/>
              </a:ext>
            </a:extLst>
          </p:cNvPr>
          <p:cNvSpPr txBox="1"/>
          <p:nvPr/>
        </p:nvSpPr>
        <p:spPr>
          <a:xfrm>
            <a:off x="4214546" y="4578282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600 out of 1000)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3BE96-39B3-0311-D0F3-06D00A63D4F6}"/>
              </a:ext>
            </a:extLst>
          </p:cNvPr>
          <p:cNvSpPr txBox="1"/>
          <p:nvPr/>
        </p:nvSpPr>
        <p:spPr>
          <a:xfrm>
            <a:off x="7937438" y="4539596"/>
            <a:ext cx="3145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50 out of 100)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D94846-77DB-2890-8976-43916351BFA1}"/>
              </a:ext>
            </a:extLst>
          </p:cNvPr>
          <p:cNvSpPr txBox="1"/>
          <p:nvPr/>
        </p:nvSpPr>
        <p:spPr>
          <a:xfrm>
            <a:off x="4214545" y="5728060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690 out of 1100)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7BE39E-56B8-A8AE-2DA4-520E2AD2C3BC}"/>
              </a:ext>
            </a:extLst>
          </p:cNvPr>
          <p:cNvSpPr txBox="1"/>
          <p:nvPr/>
        </p:nvSpPr>
        <p:spPr>
          <a:xfrm>
            <a:off x="7751570" y="5714004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850 out of 1100) </a:t>
            </a:r>
          </a:p>
        </p:txBody>
      </p:sp>
    </p:spTree>
    <p:extLst>
      <p:ext uri="{BB962C8B-B14F-4D97-AF65-F5344CB8AC3E}">
        <p14:creationId xmlns:p14="http://schemas.microsoft.com/office/powerpoint/2010/main" val="36645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52F2FF8-836D-E062-DFE0-9AA5883B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6798"/>
              </p:ext>
            </p:extLst>
          </p:nvPr>
        </p:nvGraphicFramePr>
        <p:xfrm>
          <a:off x="638365" y="426643"/>
          <a:ext cx="10590834" cy="4271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30278">
                  <a:extLst>
                    <a:ext uri="{9D8B030D-6E8A-4147-A177-3AD203B41FA5}">
                      <a16:colId xmlns:a16="http://schemas.microsoft.com/office/drawing/2014/main" val="2846241876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2471743341"/>
                    </a:ext>
                  </a:extLst>
                </a:gridCol>
                <a:gridCol w="3530278">
                  <a:extLst>
                    <a:ext uri="{9D8B030D-6E8A-4147-A177-3AD203B41FA5}">
                      <a16:colId xmlns:a16="http://schemas.microsoft.com/office/drawing/2014/main" val="1498428751"/>
                    </a:ext>
                  </a:extLst>
                </a:gridCol>
              </a:tblGrid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431850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142923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02026"/>
                  </a:ext>
                </a:extLst>
              </a:tr>
              <a:tr h="1067765"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443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3AE088-4622-2452-193C-3D913FD0EE44}"/>
              </a:ext>
            </a:extLst>
          </p:cNvPr>
          <p:cNvSpPr txBox="1"/>
          <p:nvPr/>
        </p:nvSpPr>
        <p:spPr>
          <a:xfrm>
            <a:off x="4935789" y="577113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Treatment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66837-AB13-BC63-4D32-622F2122D93F}"/>
              </a:ext>
            </a:extLst>
          </p:cNvPr>
          <p:cNvSpPr txBox="1"/>
          <p:nvPr/>
        </p:nvSpPr>
        <p:spPr>
          <a:xfrm>
            <a:off x="8143905" y="577113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Treatment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8B2D0-2FEB-697E-BA0F-DEB303B019EB}"/>
              </a:ext>
            </a:extLst>
          </p:cNvPr>
          <p:cNvSpPr txBox="1"/>
          <p:nvPr/>
        </p:nvSpPr>
        <p:spPr>
          <a:xfrm>
            <a:off x="1520155" y="1754221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small 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5079-4290-C8A6-F267-DFB1E9561D8B}"/>
              </a:ext>
            </a:extLst>
          </p:cNvPr>
          <p:cNvSpPr txBox="1"/>
          <p:nvPr/>
        </p:nvSpPr>
        <p:spPr>
          <a:xfrm>
            <a:off x="1520155" y="2825918"/>
            <a:ext cx="24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large stones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4F108-3E96-034B-CFF3-BF3544A6A25A}"/>
              </a:ext>
            </a:extLst>
          </p:cNvPr>
          <p:cNvSpPr txBox="1"/>
          <p:nvPr/>
        </p:nvSpPr>
        <p:spPr>
          <a:xfrm>
            <a:off x="1348377" y="3861110"/>
            <a:ext cx="298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aggregate mix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FE94C-C1A8-7167-A34F-E573770DF9F2}"/>
              </a:ext>
            </a:extLst>
          </p:cNvPr>
          <p:cNvSpPr txBox="1"/>
          <p:nvPr/>
        </p:nvSpPr>
        <p:spPr>
          <a:xfrm>
            <a:off x="5038501" y="153834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90% effective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23D35-BBD1-0C39-CE2B-783840E8A2D6}"/>
              </a:ext>
            </a:extLst>
          </p:cNvPr>
          <p:cNvSpPr txBox="1"/>
          <p:nvPr/>
        </p:nvSpPr>
        <p:spPr>
          <a:xfrm>
            <a:off x="8269767" y="1538347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80% effective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46BD6-A949-0DED-18E1-BCC52160F847}"/>
              </a:ext>
            </a:extLst>
          </p:cNvPr>
          <p:cNvSpPr txBox="1"/>
          <p:nvPr/>
        </p:nvSpPr>
        <p:spPr>
          <a:xfrm>
            <a:off x="4986414" y="2562173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60% effective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90247-8F8E-3C13-F790-E7BD756C4B67}"/>
              </a:ext>
            </a:extLst>
          </p:cNvPr>
          <p:cNvSpPr txBox="1"/>
          <p:nvPr/>
        </p:nvSpPr>
        <p:spPr>
          <a:xfrm>
            <a:off x="8269767" y="2562173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50% effective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C23E7-88BA-5F64-7DB6-1F0E93A10418}"/>
              </a:ext>
            </a:extLst>
          </p:cNvPr>
          <p:cNvSpPr txBox="1"/>
          <p:nvPr/>
        </p:nvSpPr>
        <p:spPr>
          <a:xfrm>
            <a:off x="5047361" y="3661055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63% effective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AFE9A-8AC6-402E-65CF-04693CAA581B}"/>
              </a:ext>
            </a:extLst>
          </p:cNvPr>
          <p:cNvSpPr txBox="1"/>
          <p:nvPr/>
        </p:nvSpPr>
        <p:spPr>
          <a:xfrm>
            <a:off x="8269767" y="3641146"/>
            <a:ext cx="240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77% effective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E889C7-AEBD-87BD-822B-1985E897FF1B}"/>
              </a:ext>
            </a:extLst>
          </p:cNvPr>
          <p:cNvSpPr/>
          <p:nvPr/>
        </p:nvSpPr>
        <p:spPr>
          <a:xfrm>
            <a:off x="4847513" y="1522381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4931EB-FC8B-F45D-B1DE-CBF31FE2F720}"/>
              </a:ext>
            </a:extLst>
          </p:cNvPr>
          <p:cNvSpPr/>
          <p:nvPr/>
        </p:nvSpPr>
        <p:spPr>
          <a:xfrm>
            <a:off x="4847513" y="2566910"/>
            <a:ext cx="2172538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9E0883-78A4-B086-4FFD-C6D276AC5D3D}"/>
              </a:ext>
            </a:extLst>
          </p:cNvPr>
          <p:cNvSpPr/>
          <p:nvPr/>
        </p:nvSpPr>
        <p:spPr>
          <a:xfrm>
            <a:off x="8165233" y="3661055"/>
            <a:ext cx="2172538" cy="5232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6C9CB-8D87-9391-EB9C-D507C6868C5D}"/>
              </a:ext>
            </a:extLst>
          </p:cNvPr>
          <p:cNvSpPr txBox="1"/>
          <p:nvPr/>
        </p:nvSpPr>
        <p:spPr>
          <a:xfrm>
            <a:off x="4283956" y="2023051"/>
            <a:ext cx="3145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90 out of 100)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9B588-7796-9713-B04B-339323E4F803}"/>
              </a:ext>
            </a:extLst>
          </p:cNvPr>
          <p:cNvSpPr txBox="1"/>
          <p:nvPr/>
        </p:nvSpPr>
        <p:spPr>
          <a:xfrm>
            <a:off x="7790728" y="2015831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800 out of 1000)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9291-6738-F218-9F40-5E0DAE551B89}"/>
              </a:ext>
            </a:extLst>
          </p:cNvPr>
          <p:cNvSpPr txBox="1"/>
          <p:nvPr/>
        </p:nvSpPr>
        <p:spPr>
          <a:xfrm>
            <a:off x="4214546" y="3060378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600 out of 1000)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3BE96-39B3-0311-D0F3-06D00A63D4F6}"/>
              </a:ext>
            </a:extLst>
          </p:cNvPr>
          <p:cNvSpPr txBox="1"/>
          <p:nvPr/>
        </p:nvSpPr>
        <p:spPr>
          <a:xfrm>
            <a:off x="7937438" y="3021692"/>
            <a:ext cx="3145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50 out of 100)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D94846-77DB-2890-8976-43916351BFA1}"/>
              </a:ext>
            </a:extLst>
          </p:cNvPr>
          <p:cNvSpPr txBox="1"/>
          <p:nvPr/>
        </p:nvSpPr>
        <p:spPr>
          <a:xfrm>
            <a:off x="4214545" y="4210156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690 out of 1100)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7BE39E-56B8-A8AE-2DA4-520E2AD2C3BC}"/>
              </a:ext>
            </a:extLst>
          </p:cNvPr>
          <p:cNvSpPr txBox="1"/>
          <p:nvPr/>
        </p:nvSpPr>
        <p:spPr>
          <a:xfrm>
            <a:off x="7751570" y="4196100"/>
            <a:ext cx="3438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(successful on 850 out of 1100)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B72A0-44BC-3DD9-B32F-AF1DD3CEE7A1}"/>
              </a:ext>
            </a:extLst>
          </p:cNvPr>
          <p:cNvSpPr txBox="1"/>
          <p:nvPr/>
        </p:nvSpPr>
        <p:spPr>
          <a:xfrm>
            <a:off x="507814" y="5359934"/>
            <a:ext cx="10697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No!  Treatment A is better on both small stones and on large stones.   It is the better treatment!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But because A is better, it is given more “hard cases” – the large stone cases – and hence has </a:t>
            </a:r>
            <a:r>
              <a:rPr lang="en-US" sz="2000"/>
              <a:t>lower average scores</a:t>
            </a:r>
            <a:r>
              <a:rPr lang="en-US" sz="20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DE082-AEB8-B200-2F0B-D3C6EE3A6C59}"/>
              </a:ext>
            </a:extLst>
          </p:cNvPr>
          <p:cNvSpPr txBox="1"/>
          <p:nvPr/>
        </p:nvSpPr>
        <p:spPr>
          <a:xfrm>
            <a:off x="507814" y="4815728"/>
            <a:ext cx="3145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Is treatment B better?</a:t>
            </a:r>
          </a:p>
        </p:txBody>
      </p:sp>
    </p:spTree>
    <p:extLst>
      <p:ext uri="{BB962C8B-B14F-4D97-AF65-F5344CB8AC3E}">
        <p14:creationId xmlns:p14="http://schemas.microsoft.com/office/powerpoint/2010/main" val="33793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Expected Time Until Disk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/>
              <p:nvPr/>
            </p:nvSpPr>
            <p:spPr>
              <a:xfrm>
                <a:off x="778008" y="1874602"/>
                <a:ext cx="7832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/>
                        <m:t>Q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: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average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how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many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years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will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be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fails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?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08" y="1874602"/>
                <a:ext cx="7832592" cy="461665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A0FFB4-05B1-48F3-5443-DA86537680DC}"/>
                  </a:ext>
                </a:extLst>
              </p:cNvPr>
              <p:cNvSpPr/>
              <p:nvPr/>
            </p:nvSpPr>
            <p:spPr>
              <a:xfrm>
                <a:off x="896822" y="1195613"/>
                <a:ext cx="6024839" cy="615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Disk has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of failing each year.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A0FFB4-05B1-48F3-5443-DA8653768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22" y="1195613"/>
                <a:ext cx="6024839" cy="615746"/>
              </a:xfrm>
              <a:prstGeom prst="rect">
                <a:avLst/>
              </a:prstGeom>
              <a:blipFill>
                <a:blip r:embed="rId5"/>
                <a:stretch>
                  <a:fillRect l="-151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EC950BB-049E-66CD-FA3B-ADEF4C00847D}"/>
              </a:ext>
            </a:extLst>
          </p:cNvPr>
          <p:cNvSpPr/>
          <p:nvPr/>
        </p:nvSpPr>
        <p:spPr>
          <a:xfrm>
            <a:off x="218302" y="2436124"/>
            <a:ext cx="8687888" cy="3953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F5A8BE-6C6E-2CA4-CB18-11120E8BAFF7}"/>
                  </a:ext>
                </a:extLst>
              </p:cNvPr>
              <p:cNvSpPr txBox="1"/>
              <p:nvPr/>
            </p:nvSpPr>
            <p:spPr>
              <a:xfrm>
                <a:off x="152400" y="2422880"/>
                <a:ext cx="50988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F5A8BE-6C6E-2CA4-CB18-11120E8B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22880"/>
                <a:ext cx="509886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92AE3-40C1-00EC-A7A1-97968FB0D7C1}"/>
                  </a:ext>
                </a:extLst>
              </p:cNvPr>
              <p:cNvSpPr txBox="1"/>
              <p:nvPr/>
            </p:nvSpPr>
            <p:spPr>
              <a:xfrm>
                <a:off x="152400" y="3099274"/>
                <a:ext cx="509886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92AE3-40C1-00EC-A7A1-97968FB0D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99274"/>
                <a:ext cx="5098864" cy="1099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8DC91-4061-BBE6-04CF-D642C9F851AA}"/>
                  </a:ext>
                </a:extLst>
              </p:cNvPr>
              <p:cNvSpPr txBox="1"/>
              <p:nvPr/>
            </p:nvSpPr>
            <p:spPr>
              <a:xfrm>
                <a:off x="152400" y="4221684"/>
                <a:ext cx="509886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8DC91-4061-BBE6-04CF-D642C9F85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21684"/>
                <a:ext cx="5098864" cy="10993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0BC302-D8EC-F577-FD62-1699DAECC1F9}"/>
                  </a:ext>
                </a:extLst>
              </p:cNvPr>
              <p:cNvSpPr txBox="1"/>
              <p:nvPr/>
            </p:nvSpPr>
            <p:spPr>
              <a:xfrm>
                <a:off x="7859193" y="5379474"/>
                <a:ext cx="926372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0BC302-D8EC-F577-FD62-1699DAECC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93" y="5379474"/>
                <a:ext cx="926372" cy="8517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4C90120-1CEC-3D0A-363B-E82316E18975}"/>
              </a:ext>
            </a:extLst>
          </p:cNvPr>
          <p:cNvGrpSpPr/>
          <p:nvPr/>
        </p:nvGrpSpPr>
        <p:grpSpPr>
          <a:xfrm>
            <a:off x="5046562" y="3167066"/>
            <a:ext cx="1756574" cy="444451"/>
            <a:chOff x="11743481" y="2461241"/>
            <a:chExt cx="1201838" cy="9064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CE3D3F-B120-2297-9D6B-F7831B9FB8D5}"/>
                </a:ext>
              </a:extLst>
            </p:cNvPr>
            <p:cNvSpPr/>
            <p:nvPr/>
          </p:nvSpPr>
          <p:spPr>
            <a:xfrm>
              <a:off x="11743481" y="2472029"/>
              <a:ext cx="1201838" cy="8956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7108C1-90E2-0BCD-3375-781BBF323F38}"/>
                    </a:ext>
                  </a:extLst>
                </p:cNvPr>
                <p:cNvSpPr txBox="1"/>
                <p:nvPr/>
              </p:nvSpPr>
              <p:spPr>
                <a:xfrm>
                  <a:off x="11844597" y="2461241"/>
                  <a:ext cx="102002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7108C1-90E2-0BCD-3375-781BBF323F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4597" y="2461241"/>
                  <a:ext cx="102002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041" b="-1243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4CB357-42D7-CC11-77B0-2E58D5B9AF5F}"/>
                  </a:ext>
                </a:extLst>
              </p:cNvPr>
              <p:cNvSpPr txBox="1"/>
              <p:nvPr/>
            </p:nvSpPr>
            <p:spPr>
              <a:xfrm>
                <a:off x="5954378" y="5379474"/>
                <a:ext cx="2152891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4CB357-42D7-CC11-77B0-2E58D5B9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78" y="5379474"/>
                <a:ext cx="2152891" cy="8517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D2A4A-C535-F1B6-62AC-FBAE444836EF}"/>
              </a:ext>
            </a:extLst>
          </p:cNvPr>
          <p:cNvGrpSpPr/>
          <p:nvPr/>
        </p:nvGrpSpPr>
        <p:grpSpPr>
          <a:xfrm>
            <a:off x="9164682" y="4386391"/>
            <a:ext cx="2743200" cy="2003351"/>
            <a:chOff x="8958805" y="4340505"/>
            <a:chExt cx="2743200" cy="2003351"/>
          </a:xfrm>
        </p:grpSpPr>
        <p:sp>
          <p:nvSpPr>
            <p:cNvPr id="36" name="Star: 16 Points 35">
              <a:extLst>
                <a:ext uri="{FF2B5EF4-FFF2-40B4-BE49-F238E27FC236}">
                  <a16:creationId xmlns:a16="http://schemas.microsoft.com/office/drawing/2014/main" id="{0A77D88E-5A82-F355-FC91-B788596684F0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15D302F-41B9-F776-EC15-3988E2888F27}"/>
                    </a:ext>
                  </a:extLst>
                </p:cNvPr>
                <p:cNvSpPr txBox="1"/>
                <p:nvPr/>
              </p:nvSpPr>
              <p:spPr>
                <a:xfrm>
                  <a:off x="9445909" y="4654861"/>
                  <a:ext cx="1749153" cy="1485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Mean of</a:t>
                  </a:r>
                </a:p>
                <a:p>
                  <a:pPr algn="ctr"/>
                  <a:r>
                    <a:rPr lang="en-US" sz="2000" dirty="0"/>
                    <a:t>Geometric(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15D302F-41B9-F776-EC15-3988E2888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909" y="4654861"/>
                  <a:ext cx="1749153" cy="1485728"/>
                </a:xfrm>
                <a:prstGeom prst="rect">
                  <a:avLst/>
                </a:prstGeom>
                <a:blipFill>
                  <a:blip r:embed="rId13"/>
                  <a:stretch>
                    <a:fillRect t="-2049" b="-8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CF51721-84FA-CE6D-8625-49C0429FC6DB}"/>
              </a:ext>
            </a:extLst>
          </p:cNvPr>
          <p:cNvSpPr/>
          <p:nvPr/>
        </p:nvSpPr>
        <p:spPr>
          <a:xfrm>
            <a:off x="2563292" y="5626914"/>
            <a:ext cx="3368233" cy="46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0FD611-6F86-96CD-7F0D-10BDF123A940}"/>
                  </a:ext>
                </a:extLst>
              </p:cNvPr>
              <p:cNvSpPr txBox="1"/>
              <p:nvPr/>
            </p:nvSpPr>
            <p:spPr>
              <a:xfrm>
                <a:off x="1553856" y="5591186"/>
                <a:ext cx="4694544" cy="465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0FD611-6F86-96CD-7F0D-10BDF123A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56" y="5591186"/>
                <a:ext cx="4694544" cy="465150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FDA5AF67-11ED-D888-661D-B383D45EA023}"/>
              </a:ext>
            </a:extLst>
          </p:cNvPr>
          <p:cNvSpPr/>
          <p:nvPr/>
        </p:nvSpPr>
        <p:spPr>
          <a:xfrm>
            <a:off x="4855079" y="4489920"/>
            <a:ext cx="2789905" cy="698806"/>
          </a:xfrm>
          <a:prstGeom prst="cloudCallout">
            <a:avLst>
              <a:gd name="adj1" fmla="val -36424"/>
              <a:gd name="adj2" fmla="val 10059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Remember 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Chapter 1</a:t>
            </a:r>
            <a:r>
              <a:rPr lang="en-US" sz="1800" b="0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75CAAE-0690-E8B8-76BE-5BE61720F75C}"/>
              </a:ext>
            </a:extLst>
          </p:cNvPr>
          <p:cNvGrpSpPr/>
          <p:nvPr/>
        </p:nvGrpSpPr>
        <p:grpSpPr>
          <a:xfrm>
            <a:off x="8104686" y="973218"/>
            <a:ext cx="4014061" cy="822646"/>
            <a:chOff x="1649421" y="5729825"/>
            <a:chExt cx="4014061" cy="822646"/>
          </a:xfrm>
        </p:grpSpPr>
        <p:pic>
          <p:nvPicPr>
            <p:cNvPr id="10" name="Picture 9" descr="A close-up of several coins">
              <a:extLst>
                <a:ext uri="{FF2B5EF4-FFF2-40B4-BE49-F238E27FC236}">
                  <a16:creationId xmlns:a16="http://schemas.microsoft.com/office/drawing/2014/main" id="{14C68118-9EE7-DEB4-2200-26419CE1D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1" name="Picture 10" descr="A close-up of several coins">
              <a:extLst>
                <a:ext uri="{FF2B5EF4-FFF2-40B4-BE49-F238E27FC236}">
                  <a16:creationId xmlns:a16="http://schemas.microsoft.com/office/drawing/2014/main" id="{4E715C60-3913-37C4-D2A2-F294A662F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2" name="Picture 11" descr="A close-up of several coins">
              <a:extLst>
                <a:ext uri="{FF2B5EF4-FFF2-40B4-BE49-F238E27FC236}">
                  <a16:creationId xmlns:a16="http://schemas.microsoft.com/office/drawing/2014/main" id="{F49A2B99-D929-B3F1-AB18-C9EBB2AC0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3" name="Picture 12" descr="A close-up of several coins">
              <a:extLst>
                <a:ext uri="{FF2B5EF4-FFF2-40B4-BE49-F238E27FC236}">
                  <a16:creationId xmlns:a16="http://schemas.microsoft.com/office/drawing/2014/main" id="{2A7782B5-95A0-0240-70CE-F81967061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15" name="Picture 14" descr="A close-up of several coins">
              <a:extLst>
                <a:ext uri="{FF2B5EF4-FFF2-40B4-BE49-F238E27FC236}">
                  <a16:creationId xmlns:a16="http://schemas.microsoft.com/office/drawing/2014/main" id="{2ACABE2F-F6E3-88D3-4CFD-9ED5E0151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0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32" grpId="0"/>
      <p:bldP spid="30" grpId="0" animBg="1"/>
      <p:bldP spid="23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Expectation of Poisson(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/>
              <p:nvPr/>
            </p:nvSpPr>
            <p:spPr>
              <a:xfrm>
                <a:off x="902980" y="1785458"/>
                <a:ext cx="2323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/>
                      <m:t>Q</m:t>
                    </m:r>
                    <m:r>
                      <m:rPr>
                        <m:nor/>
                      </m:rPr>
                      <a:rPr lang="en-US" sz="2400" b="1" i="0" dirty="0" smtClean="0"/>
                      <m:t>: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What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03019-38FC-356A-5A6F-2414CA06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0" y="1785458"/>
                <a:ext cx="2323393" cy="461665"/>
              </a:xfrm>
              <a:prstGeom prst="rect">
                <a:avLst/>
              </a:prstGeom>
              <a:blipFill>
                <a:blip r:embed="rId3"/>
                <a:stretch>
                  <a:fillRect l="-1312" t="-10526" r="-34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93C30-4AF1-7F1E-B8D8-F50AC2769C2A}"/>
                  </a:ext>
                </a:extLst>
              </p:cNvPr>
              <p:cNvSpPr txBox="1"/>
              <p:nvPr/>
            </p:nvSpPr>
            <p:spPr>
              <a:xfrm>
                <a:off x="815148" y="1260974"/>
                <a:ext cx="24112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93C30-4AF1-7F1E-B8D8-F50AC276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8" y="1260974"/>
                <a:ext cx="241122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FD08FC-4B1B-C3B4-7993-A21565AB3F44}"/>
                  </a:ext>
                </a:extLst>
              </p:cNvPr>
              <p:cNvSpPr txBox="1"/>
              <p:nvPr/>
            </p:nvSpPr>
            <p:spPr>
              <a:xfrm>
                <a:off x="4561390" y="1164390"/>
                <a:ext cx="3922853" cy="85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FD08FC-4B1B-C3B4-7993-A21565AB3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90" y="1164390"/>
                <a:ext cx="3922853" cy="851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9A3EE27-2239-3C19-8CED-3825C5047F95}"/>
              </a:ext>
            </a:extLst>
          </p:cNvPr>
          <p:cNvSpPr/>
          <p:nvPr/>
        </p:nvSpPr>
        <p:spPr>
          <a:xfrm>
            <a:off x="284118" y="2544328"/>
            <a:ext cx="6164712" cy="3953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DA7A7-AFA7-E553-91FC-6B057995B7C4}"/>
                  </a:ext>
                </a:extLst>
              </p:cNvPr>
              <p:cNvSpPr txBox="1"/>
              <p:nvPr/>
            </p:nvSpPr>
            <p:spPr>
              <a:xfrm>
                <a:off x="168371" y="2565291"/>
                <a:ext cx="509886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DA7A7-AFA7-E553-91FC-6B057995B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1" y="2565291"/>
                <a:ext cx="5098864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8E0412-B7E2-859E-FC91-BA3B2067FE42}"/>
                  </a:ext>
                </a:extLst>
              </p:cNvPr>
              <p:cNvSpPr txBox="1"/>
              <p:nvPr/>
            </p:nvSpPr>
            <p:spPr>
              <a:xfrm>
                <a:off x="917232" y="3695588"/>
                <a:ext cx="2941618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−1)!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8E0412-B7E2-859E-FC91-BA3B2067F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32" y="3695588"/>
                <a:ext cx="2941618" cy="1099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7FAA6C-95BE-B5C4-1DD6-887DE8016BED}"/>
              </a:ext>
            </a:extLst>
          </p:cNvPr>
          <p:cNvSpPr/>
          <p:nvPr/>
        </p:nvSpPr>
        <p:spPr>
          <a:xfrm>
            <a:off x="2064676" y="4907330"/>
            <a:ext cx="1072789" cy="1097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E0731A4-8247-6AED-AEFC-259C72187DDE}"/>
              </a:ext>
            </a:extLst>
          </p:cNvPr>
          <p:cNvSpPr/>
          <p:nvPr/>
        </p:nvSpPr>
        <p:spPr>
          <a:xfrm>
            <a:off x="3615734" y="4137088"/>
            <a:ext cx="2653358" cy="698806"/>
          </a:xfrm>
          <a:prstGeom prst="cloudCallout">
            <a:avLst>
              <a:gd name="adj1" fmla="val -64381"/>
              <a:gd name="adj2" fmla="val 674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Remember 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 err="1">
                <a:solidFill>
                  <a:schemeClr val="tx1"/>
                </a:solidFill>
              </a:rPr>
              <a:t>Chpt</a:t>
            </a:r>
            <a:r>
              <a:rPr lang="en-US" dirty="0">
                <a:solidFill>
                  <a:schemeClr val="tx1"/>
                </a:solidFill>
              </a:rPr>
              <a:t> 1</a:t>
            </a:r>
            <a:r>
              <a:rPr lang="en-US" sz="1800" b="0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AB890-ACAD-4648-2EB7-1FF6F2DC97D1}"/>
                  </a:ext>
                </a:extLst>
              </p:cNvPr>
              <p:cNvSpPr txBox="1"/>
              <p:nvPr/>
            </p:nvSpPr>
            <p:spPr>
              <a:xfrm>
                <a:off x="3137465" y="5194786"/>
                <a:ext cx="2653357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AB890-ACAD-4648-2EB7-1FF6F2DC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65" y="5194786"/>
                <a:ext cx="2653357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8FE0F2-A272-9333-F0E1-4C0BF5074BBA}"/>
                  </a:ext>
                </a:extLst>
              </p:cNvPr>
              <p:cNvSpPr txBox="1"/>
              <p:nvPr/>
            </p:nvSpPr>
            <p:spPr>
              <a:xfrm>
                <a:off x="593867" y="4884605"/>
                <a:ext cx="2941618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8FE0F2-A272-9333-F0E1-4C0BF507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7" y="4884605"/>
                <a:ext cx="2941618" cy="1099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34CDBAF-22E0-3980-0C58-10E617882166}"/>
              </a:ext>
            </a:extLst>
          </p:cNvPr>
          <p:cNvGrpSpPr/>
          <p:nvPr/>
        </p:nvGrpSpPr>
        <p:grpSpPr>
          <a:xfrm>
            <a:off x="9164682" y="4386391"/>
            <a:ext cx="2743200" cy="2003351"/>
            <a:chOff x="8958805" y="4340505"/>
            <a:chExt cx="2743200" cy="2003351"/>
          </a:xfrm>
        </p:grpSpPr>
        <p:sp>
          <p:nvSpPr>
            <p:cNvPr id="24" name="Star: 16 Points 23">
              <a:extLst>
                <a:ext uri="{FF2B5EF4-FFF2-40B4-BE49-F238E27FC236}">
                  <a16:creationId xmlns:a16="http://schemas.microsoft.com/office/drawing/2014/main" id="{AE0992F7-A4EC-8EB9-704E-48EE768558EB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ED303AE-B713-06CE-51AE-3BF7945792F9}"/>
                    </a:ext>
                  </a:extLst>
                </p:cNvPr>
                <p:cNvSpPr txBox="1"/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Mean of</a:t>
                  </a:r>
                </a:p>
                <a:p>
                  <a:pPr algn="ctr"/>
                  <a:r>
                    <a:rPr lang="en-US" sz="2000" dirty="0"/>
                    <a:t>Poisson(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ED303AE-B713-06CE-51AE-3BF794579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blipFill>
                  <a:blip r:embed="rId10"/>
                  <a:stretch>
                    <a:fillRect l="-3782" t="-2304" r="-3361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87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7" grpId="0" animBg="1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of a Function of a R.V.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84D97-8089-BECC-E880-63361CA6C670}"/>
              </a:ext>
            </a:extLst>
          </p:cNvPr>
          <p:cNvGrpSpPr/>
          <p:nvPr/>
        </p:nvGrpSpPr>
        <p:grpSpPr>
          <a:xfrm>
            <a:off x="961191" y="1192958"/>
            <a:ext cx="10046331" cy="1561991"/>
            <a:chOff x="961191" y="1192958"/>
            <a:chExt cx="10046331" cy="15619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2548F0-44B4-9F6B-617D-23398B452FA4}"/>
                </a:ext>
              </a:extLst>
            </p:cNvPr>
            <p:cNvGrpSpPr/>
            <p:nvPr/>
          </p:nvGrpSpPr>
          <p:grpSpPr>
            <a:xfrm>
              <a:off x="961191" y="1192958"/>
              <a:ext cx="10046331" cy="1561991"/>
              <a:chOff x="718453" y="3211430"/>
              <a:chExt cx="10166053" cy="1431898"/>
            </a:xfrm>
          </p:grpSpPr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85065214-8CFF-E085-7F5F-A79C19CB6C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3" y="3211430"/>
                <a:ext cx="10166053" cy="143189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57A745C-C45F-75D4-3CD0-252CD614FE97}"/>
                      </a:ext>
                    </a:extLst>
                  </p:cNvPr>
                  <p:cNvSpPr txBox="1"/>
                  <p:nvPr/>
                </p:nvSpPr>
                <p:spPr>
                  <a:xfrm>
                    <a:off x="718456" y="3304283"/>
                    <a:ext cx="10011248" cy="3834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A </a:t>
                    </a:r>
                    <a:r>
                      <a:rPr lang="en-US" sz="2400" b="1" dirty="0"/>
                      <a:t>expectation of a function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(⋅) </m:t>
                        </m:r>
                      </m:oMath>
                    </a14:m>
                    <a:r>
                      <a:rPr lang="en-US" sz="2400" b="1" dirty="0"/>
                      <a:t>of a discrete </a:t>
                    </a:r>
                    <a:r>
                      <a:rPr lang="en-US" sz="2400" b="1" dirty="0" err="1"/>
                      <a:t>r.v.</a:t>
                    </a:r>
                    <a:r>
                      <a:rPr lang="en-US" sz="2400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is defined as follows: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57A745C-C45F-75D4-3CD0-252CD614FE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456" y="3304283"/>
                    <a:ext cx="10011248" cy="3834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986" t="-11594" r="-678" b="-420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1E7E7A-A78C-33E2-E1E4-0CC75ACB66B9}"/>
                    </a:ext>
                  </a:extLst>
                </p:cNvPr>
                <p:cNvSpPr txBox="1"/>
                <p:nvPr/>
              </p:nvSpPr>
              <p:spPr>
                <a:xfrm>
                  <a:off x="2735471" y="1766409"/>
                  <a:ext cx="6175092" cy="9885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1E7E7A-A78C-33E2-E1E4-0CC75ACB6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471" y="1766409"/>
                  <a:ext cx="6175092" cy="9885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A6E857-1D0C-A672-7A8D-F208CEE5010F}"/>
                  </a:ext>
                </a:extLst>
              </p:cNvPr>
              <p:cNvSpPr txBox="1"/>
              <p:nvPr/>
            </p:nvSpPr>
            <p:spPr>
              <a:xfrm>
                <a:off x="768751" y="3282430"/>
                <a:ext cx="76576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Consider a sphere, whose radius is a random variable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A6E857-1D0C-A672-7A8D-F208CEE50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51" y="3282430"/>
                <a:ext cx="7657619" cy="461665"/>
              </a:xfrm>
              <a:prstGeom prst="rect">
                <a:avLst/>
              </a:prstGeom>
              <a:blipFill>
                <a:blip r:embed="rId4"/>
                <a:stretch>
                  <a:fillRect l="-11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300F486-E475-7431-97F8-D4BC3C1FAFD0}"/>
              </a:ext>
            </a:extLst>
          </p:cNvPr>
          <p:cNvGrpSpPr/>
          <p:nvPr/>
        </p:nvGrpSpPr>
        <p:grpSpPr>
          <a:xfrm>
            <a:off x="3430663" y="3844672"/>
            <a:ext cx="2580190" cy="2187587"/>
            <a:chOff x="3515810" y="4224957"/>
            <a:chExt cx="2580190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F0B839E-372F-2278-2D8C-424D75E3BF02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41100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F0B839E-372F-2278-2D8C-424D75E3B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41100" cy="21875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5F2A437E-482E-01E7-01C8-779DAB29EA99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25D5FE1-C388-0164-15B7-15E672C8F4B5}"/>
              </a:ext>
            </a:extLst>
          </p:cNvPr>
          <p:cNvSpPr txBox="1"/>
          <p:nvPr/>
        </p:nvSpPr>
        <p:spPr>
          <a:xfrm>
            <a:off x="792394" y="6163279"/>
            <a:ext cx="6014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is the expected volume of the sphere?</a:t>
            </a:r>
            <a:endParaRPr lang="en-US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D2EB8C-3483-A216-A6F4-57FDA7B51422}"/>
              </a:ext>
            </a:extLst>
          </p:cNvPr>
          <p:cNvGrpSpPr/>
          <p:nvPr/>
        </p:nvGrpSpPr>
        <p:grpSpPr>
          <a:xfrm>
            <a:off x="9829979" y="3221165"/>
            <a:ext cx="1247014" cy="1247014"/>
            <a:chOff x="10527252" y="4573361"/>
            <a:chExt cx="1247014" cy="1247014"/>
          </a:xfrm>
        </p:grpSpPr>
        <p:pic>
          <p:nvPicPr>
            <p:cNvPr id="10" name="Picture 9" descr="A picture containing sphere, circle, planet, colorfulness">
              <a:extLst>
                <a:ext uri="{FF2B5EF4-FFF2-40B4-BE49-F238E27FC236}">
                  <a16:creationId xmlns:a16="http://schemas.microsoft.com/office/drawing/2014/main" id="{6991B71C-1FFF-905D-78C5-81B10B36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252" y="4573361"/>
              <a:ext cx="1247014" cy="124701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B2013C-FC10-745C-9B3F-D0C746B343D5}"/>
                </a:ext>
              </a:extLst>
            </p:cNvPr>
            <p:cNvGrpSpPr/>
            <p:nvPr/>
          </p:nvGrpSpPr>
          <p:grpSpPr>
            <a:xfrm>
              <a:off x="11150759" y="4776204"/>
              <a:ext cx="572564" cy="461665"/>
              <a:chOff x="9982199" y="3340144"/>
              <a:chExt cx="572564" cy="46166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03D293B-CBF8-0B4F-8EC2-F389046BF8C7}"/>
                  </a:ext>
                </a:extLst>
              </p:cNvPr>
              <p:cNvCxnSpPr/>
              <p:nvPr/>
            </p:nvCxnSpPr>
            <p:spPr>
              <a:xfrm>
                <a:off x="9982199" y="3773541"/>
                <a:ext cx="572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3A22EC-731B-D4E0-706B-EFF89CF8593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3A22EC-731B-D4E0-706B-EFF89CF85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r="-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005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of a Function of a R.V.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2548F0-44B4-9F6B-617D-23398B452FA4}"/>
              </a:ext>
            </a:extLst>
          </p:cNvPr>
          <p:cNvGrpSpPr/>
          <p:nvPr/>
        </p:nvGrpSpPr>
        <p:grpSpPr>
          <a:xfrm>
            <a:off x="346719" y="966755"/>
            <a:ext cx="10046331" cy="1561991"/>
            <a:chOff x="718453" y="3211430"/>
            <a:chExt cx="10166053" cy="1431898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85065214-8CFF-E085-7F5F-A79C19CB6CB0}"/>
                </a:ext>
              </a:extLst>
            </p:cNvPr>
            <p:cNvSpPr txBox="1">
              <a:spLocks/>
            </p:cNvSpPr>
            <p:nvPr/>
          </p:nvSpPr>
          <p:spPr>
            <a:xfrm>
              <a:off x="718453" y="3211430"/>
              <a:ext cx="10166053" cy="14318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7A745C-C45F-75D4-3CD0-252CD614FE97}"/>
                    </a:ext>
                  </a:extLst>
                </p:cNvPr>
                <p:cNvSpPr txBox="1"/>
                <p:nvPr/>
              </p:nvSpPr>
              <p:spPr>
                <a:xfrm>
                  <a:off x="718456" y="3304283"/>
                  <a:ext cx="10011248" cy="383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A </a:t>
                  </a:r>
                  <a:r>
                    <a:rPr lang="en-US" sz="2400" b="1" dirty="0"/>
                    <a:t>expectation of a function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(⋅) </m:t>
                      </m:r>
                    </m:oMath>
                  </a14:m>
                  <a:r>
                    <a:rPr lang="en-US" sz="2400" b="1" dirty="0"/>
                    <a:t>of a discrete </a:t>
                  </a:r>
                  <a:r>
                    <a:rPr lang="en-US" sz="2400" b="1" dirty="0" err="1"/>
                    <a:t>r.v.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 defined as follows: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7A745C-C45F-75D4-3CD0-252CD614F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3"/>
                  <a:ext cx="10011248" cy="383475"/>
                </a:xfrm>
                <a:prstGeom prst="rect">
                  <a:avLst/>
                </a:prstGeom>
                <a:blipFill>
                  <a:blip r:embed="rId3"/>
                  <a:stretch>
                    <a:fillRect l="-986" t="-11594" r="-678" b="-42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1E7E7A-A78C-33E2-E1E4-0CC75ACB66B9}"/>
                  </a:ext>
                </a:extLst>
              </p:cNvPr>
              <p:cNvSpPr txBox="1"/>
              <p:nvPr/>
            </p:nvSpPr>
            <p:spPr>
              <a:xfrm>
                <a:off x="2120999" y="1540206"/>
                <a:ext cx="617509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1E7E7A-A78C-33E2-E1E4-0CC75ACB6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99" y="1540206"/>
                <a:ext cx="6175092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300F486-E475-7431-97F8-D4BC3C1FAFD0}"/>
              </a:ext>
            </a:extLst>
          </p:cNvPr>
          <p:cNvGrpSpPr/>
          <p:nvPr/>
        </p:nvGrpSpPr>
        <p:grpSpPr>
          <a:xfrm>
            <a:off x="9246358" y="3154114"/>
            <a:ext cx="2580190" cy="2187587"/>
            <a:chOff x="3515810" y="4224957"/>
            <a:chExt cx="2580190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F0B839E-372F-2278-2D8C-424D75E3BF02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41100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F0B839E-372F-2278-2D8C-424D75E3B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41100" cy="21875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5F2A437E-482E-01E7-01C8-779DAB29EA99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4DD30D-A62C-A6E0-54E4-518937E9A185}"/>
              </a:ext>
            </a:extLst>
          </p:cNvPr>
          <p:cNvSpPr/>
          <p:nvPr/>
        </p:nvSpPr>
        <p:spPr>
          <a:xfrm>
            <a:off x="346719" y="2894678"/>
            <a:ext cx="6841898" cy="256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869CC1-E80C-B39F-86E5-F2869A9E2643}"/>
                  </a:ext>
                </a:extLst>
              </p:cNvPr>
              <p:cNvSpPr txBox="1"/>
              <p:nvPr/>
            </p:nvSpPr>
            <p:spPr>
              <a:xfrm>
                <a:off x="202620" y="2951238"/>
                <a:ext cx="3666062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/>
                            <m:t>Volume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869CC1-E80C-B39F-86E5-F2869A9E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20" y="2951238"/>
                <a:ext cx="3666062" cy="914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E5280-AE13-F262-E2C9-63B19AD61CE0}"/>
                  </a:ext>
                </a:extLst>
              </p:cNvPr>
              <p:cNvSpPr txBox="1"/>
              <p:nvPr/>
            </p:nvSpPr>
            <p:spPr>
              <a:xfrm>
                <a:off x="1806552" y="3961114"/>
                <a:ext cx="520582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E5280-AE13-F262-E2C9-63B19AD6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52" y="3961114"/>
                <a:ext cx="5205829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9F3EC7-78AF-966F-C97F-1A213B8EBA55}"/>
                  </a:ext>
                </a:extLst>
              </p:cNvPr>
              <p:cNvSpPr txBox="1"/>
              <p:nvPr/>
            </p:nvSpPr>
            <p:spPr>
              <a:xfrm>
                <a:off x="1619284" y="4993723"/>
                <a:ext cx="16949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9F3EC7-78AF-966F-C97F-1A213B8EB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84" y="4993723"/>
                <a:ext cx="169492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/>
              <p:nvPr/>
            </p:nvSpPr>
            <p:spPr>
              <a:xfrm>
                <a:off x="346719" y="5894685"/>
                <a:ext cx="386883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Is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11DF6B-E80D-2567-45B3-2F45F1EC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9" y="5894685"/>
                <a:ext cx="3868837" cy="461665"/>
              </a:xfrm>
              <a:prstGeom prst="rect">
                <a:avLst/>
              </a:prstGeom>
              <a:blipFill>
                <a:blip r:embed="rId13"/>
                <a:stretch>
                  <a:fillRect l="-25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901CF62-265D-0905-420C-F8BC44213A58}"/>
              </a:ext>
            </a:extLst>
          </p:cNvPr>
          <p:cNvGrpSpPr/>
          <p:nvPr/>
        </p:nvGrpSpPr>
        <p:grpSpPr>
          <a:xfrm>
            <a:off x="10598264" y="1351373"/>
            <a:ext cx="1247014" cy="1247014"/>
            <a:chOff x="10527252" y="4573361"/>
            <a:chExt cx="1247014" cy="1247014"/>
          </a:xfrm>
        </p:grpSpPr>
        <p:pic>
          <p:nvPicPr>
            <p:cNvPr id="17" name="Picture 16" descr="A picture containing sphere, circle, planet, colorfulness">
              <a:extLst>
                <a:ext uri="{FF2B5EF4-FFF2-40B4-BE49-F238E27FC236}">
                  <a16:creationId xmlns:a16="http://schemas.microsoft.com/office/drawing/2014/main" id="{B8291E71-65FD-EFBC-941B-0D72BAC3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252" y="4573361"/>
              <a:ext cx="1247014" cy="124701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6EBE51-6CDD-9057-C6C9-0118FC9A7E4B}"/>
                </a:ext>
              </a:extLst>
            </p:cNvPr>
            <p:cNvGrpSpPr/>
            <p:nvPr/>
          </p:nvGrpSpPr>
          <p:grpSpPr>
            <a:xfrm>
              <a:off x="11150759" y="4776204"/>
              <a:ext cx="572564" cy="461665"/>
              <a:chOff x="9982199" y="3340144"/>
              <a:chExt cx="572564" cy="46166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16C2682-6EF4-CE01-E2AB-4C7937A725BE}"/>
                  </a:ext>
                </a:extLst>
              </p:cNvPr>
              <p:cNvCxnSpPr/>
              <p:nvPr/>
            </p:nvCxnSpPr>
            <p:spPr>
              <a:xfrm>
                <a:off x="9982199" y="3773541"/>
                <a:ext cx="572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53BDC25-8F03-CB86-CE5B-B82D328C60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53BDC25-8F03-CB86-CE5B-B82D328C60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125" r="-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735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of a Product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2548F0-44B4-9F6B-617D-23398B452FA4}"/>
              </a:ext>
            </a:extLst>
          </p:cNvPr>
          <p:cNvGrpSpPr/>
          <p:nvPr/>
        </p:nvGrpSpPr>
        <p:grpSpPr>
          <a:xfrm>
            <a:off x="776973" y="1330474"/>
            <a:ext cx="10638049" cy="4197051"/>
            <a:chOff x="718452" y="3211430"/>
            <a:chExt cx="10764824" cy="1431898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85065214-8CFF-E085-7F5F-A79C19CB6CB0}"/>
                </a:ext>
              </a:extLst>
            </p:cNvPr>
            <p:cNvSpPr txBox="1">
              <a:spLocks/>
            </p:cNvSpPr>
            <p:nvPr/>
          </p:nvSpPr>
          <p:spPr>
            <a:xfrm>
              <a:off x="718452" y="3211430"/>
              <a:ext cx="10764824" cy="14318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7A745C-C45F-75D4-3CD0-252CD614FE97}"/>
                    </a:ext>
                  </a:extLst>
                </p:cNvPr>
                <p:cNvSpPr txBox="1"/>
                <p:nvPr/>
              </p:nvSpPr>
              <p:spPr>
                <a:xfrm>
                  <a:off x="718456" y="3264833"/>
                  <a:ext cx="10693508" cy="157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be </a:t>
                  </a:r>
                  <a:r>
                    <a:rPr lang="en-US" sz="2400" dirty="0" err="1"/>
                    <a:t>r.v.s</a:t>
                  </a:r>
                  <a:r>
                    <a:rPr lang="en-US" sz="2400" dirty="0"/>
                    <a:t>.   The </a:t>
                  </a:r>
                  <a:r>
                    <a:rPr lang="en-US" sz="2400" b="1" dirty="0"/>
                    <a:t>expectation of the product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 defined as follows: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7A745C-C45F-75D4-3CD0-252CD614F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264833"/>
                  <a:ext cx="10693508" cy="157505"/>
                </a:xfrm>
                <a:prstGeom prst="rect">
                  <a:avLst/>
                </a:prstGeom>
                <a:blipFill>
                  <a:blip r:embed="rId2"/>
                  <a:stretch>
                    <a:fillRect l="-865" t="-10526" r="-57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220B43-DCB8-6C7A-1F4B-9ABEAFC11C66}"/>
                    </a:ext>
                  </a:extLst>
                </p:cNvPr>
                <p:cNvSpPr txBox="1"/>
                <p:nvPr/>
              </p:nvSpPr>
              <p:spPr>
                <a:xfrm>
                  <a:off x="944113" y="4391195"/>
                  <a:ext cx="5310970" cy="252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where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/>
                    <a:t>. 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220B43-DCB8-6C7A-1F4B-9ABEAFC11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3" y="4391195"/>
                  <a:ext cx="5310970" cy="252133"/>
                </a:xfrm>
                <a:prstGeom prst="rect">
                  <a:avLst/>
                </a:prstGeom>
                <a:blipFill>
                  <a:blip r:embed="rId3"/>
                  <a:stretch>
                    <a:fillRect l="-1742" t="-5785" r="-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1E7E7A-A78C-33E2-E1E4-0CC75ACB66B9}"/>
                  </a:ext>
                </a:extLst>
              </p:cNvPr>
              <p:cNvSpPr txBox="1"/>
              <p:nvPr/>
            </p:nvSpPr>
            <p:spPr>
              <a:xfrm>
                <a:off x="2122990" y="2149889"/>
                <a:ext cx="6175092" cy="1029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1E7E7A-A78C-33E2-E1E4-0CC75ACB6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90" y="2149889"/>
                <a:ext cx="6175092" cy="1029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28944-A534-FD18-8F7A-F89AB7D8BD34}"/>
                  </a:ext>
                </a:extLst>
              </p:cNvPr>
              <p:cNvSpPr txBox="1"/>
              <p:nvPr/>
            </p:nvSpPr>
            <p:spPr>
              <a:xfrm>
                <a:off x="2122990" y="3418848"/>
                <a:ext cx="6175092" cy="1029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28944-A534-FD18-8F7A-F89AB7D8B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90" y="3418848"/>
                <a:ext cx="6175092" cy="1029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29054</TotalTime>
  <Words>3645</Words>
  <Application>Microsoft Office PowerPoint</Application>
  <PresentationFormat>Widescreen</PresentationFormat>
  <Paragraphs>568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4 Expectation of Discrete R.V.s</vt:lpstr>
      <vt:lpstr>Expectation</vt:lpstr>
      <vt:lpstr>Average Cost of Lunch</vt:lpstr>
      <vt:lpstr>Expectation of Bernoulli(p)</vt:lpstr>
      <vt:lpstr>Expected Time Until Disk Fails</vt:lpstr>
      <vt:lpstr>Expectation of Poisson(λ)</vt:lpstr>
      <vt:lpstr>Expectation of a Function of a R.V.</vt:lpstr>
      <vt:lpstr>Expectation of a Function of a R.V.</vt:lpstr>
      <vt:lpstr>Expectation of a Product</vt:lpstr>
      <vt:lpstr>Expectation of Product under Independence </vt:lpstr>
      <vt:lpstr>Alternative Definition of Expectation</vt:lpstr>
      <vt:lpstr>Expectation Property  </vt:lpstr>
      <vt:lpstr>Linearity of Expectation</vt:lpstr>
      <vt:lpstr>Linearity of Expectation</vt:lpstr>
      <vt:lpstr>Expectation of Binomial(n,p)</vt:lpstr>
      <vt:lpstr>Expectation of Binomial(n,p)</vt:lpstr>
      <vt:lpstr>Drinking from your own Cup</vt:lpstr>
      <vt:lpstr>Drinking from your own Cup</vt:lpstr>
      <vt:lpstr>Drinking from your own Cup</vt:lpstr>
      <vt:lpstr>Drinking from your own Cup</vt:lpstr>
      <vt:lpstr>Coupon Collector</vt:lpstr>
      <vt:lpstr>Coupon Collector</vt:lpstr>
      <vt:lpstr>Coupon Collector</vt:lpstr>
      <vt:lpstr>Coupon Collector</vt:lpstr>
      <vt:lpstr>Coupon Collector</vt:lpstr>
      <vt:lpstr>Coupon Collector</vt:lpstr>
      <vt:lpstr>Conditional p.m.f.</vt:lpstr>
      <vt:lpstr>Conditioning on an Event</vt:lpstr>
      <vt:lpstr>Conditioning on an Event</vt:lpstr>
      <vt:lpstr>Conditioning on an Event</vt:lpstr>
      <vt:lpstr>Example: Conditioning on an Event</vt:lpstr>
      <vt:lpstr>Conditional Expectation</vt:lpstr>
      <vt:lpstr>Conditional Expectation Example</vt:lpstr>
      <vt:lpstr>Conditional Expectation Example</vt:lpstr>
      <vt:lpstr>Conditional Expectation Example</vt:lpstr>
      <vt:lpstr>Conditional Expectation Example</vt:lpstr>
      <vt:lpstr>Computing Expectations via Conditioning</vt:lpstr>
      <vt:lpstr>Expected Value of Geometric, Revisited</vt:lpstr>
      <vt:lpstr>Expected Value of Geometric, Revisited</vt:lpstr>
      <vt:lpstr>Expected Value of Geometric, Revisited</vt:lpstr>
      <vt:lpstr>Simpson’s Paradox</vt:lpstr>
      <vt:lpstr>Simpson’s Paradox</vt:lpstr>
      <vt:lpstr>Simpson’s Paradox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92</cp:revision>
  <dcterms:created xsi:type="dcterms:W3CDTF">2023-01-16T03:17:26Z</dcterms:created>
  <dcterms:modified xsi:type="dcterms:W3CDTF">2025-02-01T02:49:43Z</dcterms:modified>
</cp:coreProperties>
</file>