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87" r:id="rId4"/>
    <p:sldId id="288" r:id="rId5"/>
    <p:sldId id="289" r:id="rId6"/>
    <p:sldId id="261" r:id="rId7"/>
    <p:sldId id="290" r:id="rId8"/>
    <p:sldId id="292" r:id="rId9"/>
    <p:sldId id="293" r:id="rId10"/>
    <p:sldId id="294" r:id="rId11"/>
    <p:sldId id="295" r:id="rId12"/>
    <p:sldId id="296" r:id="rId13"/>
    <p:sldId id="291" r:id="rId14"/>
    <p:sldId id="297" r:id="rId15"/>
    <p:sldId id="299" r:id="rId16"/>
    <p:sldId id="298" r:id="rId17"/>
    <p:sldId id="300" r:id="rId18"/>
    <p:sldId id="301" r:id="rId19"/>
    <p:sldId id="302" r:id="rId20"/>
    <p:sldId id="304" r:id="rId21"/>
    <p:sldId id="303" r:id="rId22"/>
    <p:sldId id="262" r:id="rId23"/>
    <p:sldId id="30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5" autoAdjust="0"/>
    <p:restoredTop sz="93381" autoAdjust="0"/>
  </p:normalViewPr>
  <p:slideViewPr>
    <p:cSldViewPr snapToGrid="0">
      <p:cViewPr varScale="1">
        <p:scale>
          <a:sx n="64" d="100"/>
          <a:sy n="64" d="100"/>
        </p:scale>
        <p:origin x="66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6D534-9667-4094-BF6C-792DC9ED6AC8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A77F9-1C57-45EF-951A-D8C4C9CCD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87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https://www.gettyimages.co.uk/detail/illustration/says-royalty-free-illustration/165633427</a:t>
            </a:r>
          </a:p>
          <a:p>
            <a:endParaRPr lang="en-US" dirty="0"/>
          </a:p>
          <a:p>
            <a:r>
              <a:rPr lang="en-US" dirty="0"/>
              <a:t>https://www.gettyimages.co.uk/detail/photo/united-states-coins-royalty-free-image/157532065</a:t>
            </a:r>
          </a:p>
          <a:p>
            <a:endParaRPr lang="en-US" dirty="0"/>
          </a:p>
          <a:p>
            <a:r>
              <a:rPr lang="en-US" dirty="0"/>
              <a:t>https://www.gettyimages.co.uk/detail/photo/hard-disk-drive-inside-royalty-free-image/888080160</a:t>
            </a:r>
          </a:p>
          <a:p>
            <a:endParaRPr lang="en-US" dirty="0"/>
          </a:p>
          <a:p>
            <a:r>
              <a:rPr lang="en-US" dirty="0"/>
              <a:t>https://www.gettyimages.co.uk/detail/illustration/flat-doodle-icon-design-royalty-free-illustration/1191418678?phrase=cpu%20clipart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2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4A77F9-1C57-45EF-951A-D8C4C9CCD6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0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4FBE5-81BF-4951-A976-2F7214CD899E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93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AACC-D78F-4968-89C8-5FF3E3D0361A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2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4F870-9545-40AE-95CD-7D787B365540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50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0E60F-6E8B-4379-B4AB-BCDAF2920450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45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7C28-9316-45CA-A097-97017E9F646B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1E6DB-801E-45D2-B7EB-5F4E44D601F9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A5B67-255A-4991-8739-76779B9545F2}" type="datetime1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28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7D1F4-5352-474E-A477-D175C542BE7B}" type="datetime1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47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D69B-C14F-4260-91ED-870E0905555B}" type="datetime1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9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7279F-E34E-4CE5-B664-2F50EA2A3737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6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5E85-6ABF-4D75-889D-11CC8578D41D}" type="datetime1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1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A62B8-7073-4DF3-9249-67F5115E749C}" type="datetime1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0AFE2-E5B5-481A-93EB-F298E429E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6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emf"/><Relationship Id="rId12" Type="http://schemas.openxmlformats.org/officeDocument/2006/relationships/image" Target="../media/image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6.jpe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1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43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png"/><Relationship Id="rId21" Type="http://schemas.openxmlformats.org/officeDocument/2006/relationships/image" Target="../media/image2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21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40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2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jpeg"/><Relationship Id="rId12" Type="http://schemas.openxmlformats.org/officeDocument/2006/relationships/image" Target="../media/image3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7.jpeg"/><Relationship Id="rId10" Type="http://schemas.openxmlformats.org/officeDocument/2006/relationships/image" Target="../media/image160.png"/><Relationship Id="rId9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6.png"/><Relationship Id="rId7" Type="http://schemas.openxmlformats.org/officeDocument/2006/relationships/image" Target="../media/image7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86.png"/><Relationship Id="rId4" Type="http://schemas.openxmlformats.org/officeDocument/2006/relationships/image" Target="../media/image73.png"/><Relationship Id="rId9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3.png"/><Relationship Id="rId7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4.png"/><Relationship Id="rId10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jpeg"/><Relationship Id="rId3" Type="http://schemas.openxmlformats.org/officeDocument/2006/relationships/image" Target="../media/image28.png"/><Relationship Id="rId12" Type="http://schemas.openxmlformats.org/officeDocument/2006/relationships/image" Target="../media/image9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30.png"/><Relationship Id="rId4" Type="http://schemas.openxmlformats.org/officeDocument/2006/relationships/image" Target="../media/image610.png"/><Relationship Id="rId9" Type="http://schemas.openxmlformats.org/officeDocument/2006/relationships/image" Target="../media/image10.png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745" y="1399308"/>
            <a:ext cx="9144000" cy="1807833"/>
          </a:xfrm>
        </p:spPr>
        <p:txBody>
          <a:bodyPr>
            <a:normAutofit/>
          </a:bodyPr>
          <a:lstStyle/>
          <a:p>
            <a:r>
              <a:rPr lang="en-US" dirty="0"/>
              <a:t>Chapter 3</a:t>
            </a:r>
            <a:br>
              <a:rPr lang="en-US" dirty="0"/>
            </a:br>
            <a:r>
              <a:rPr lang="en-US" dirty="0"/>
              <a:t>Discrete Random Variables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-13391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27591" y="63105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Geometric(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27591" y="63105"/>
                <a:ext cx="12192000" cy="807522"/>
              </a:xfrm>
              <a:blipFill>
                <a:blip r:embed="rId2"/>
                <a:stretch>
                  <a:fillRect t="-18045" b="-4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25FE-DDF3-4E6D-AE92-1374C6407D11}"/>
              </a:ext>
            </a:extLst>
          </p:cNvPr>
          <p:cNvGrpSpPr/>
          <p:nvPr/>
        </p:nvGrpSpPr>
        <p:grpSpPr>
          <a:xfrm>
            <a:off x="614042" y="2940527"/>
            <a:ext cx="4534030" cy="2463577"/>
            <a:chOff x="593778" y="2843541"/>
            <a:chExt cx="6579216" cy="2336532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F1758E6E-8467-488C-A413-545388822C0B}"/>
                </a:ext>
              </a:extLst>
            </p:cNvPr>
            <p:cNvSpPr txBox="1">
              <a:spLocks/>
            </p:cNvSpPr>
            <p:nvPr/>
          </p:nvSpPr>
          <p:spPr>
            <a:xfrm>
              <a:off x="593778" y="2843541"/>
              <a:ext cx="6579216" cy="2336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/>
                <p:nvPr/>
              </p:nvSpPr>
              <p:spPr>
                <a:xfrm>
                  <a:off x="773137" y="2952205"/>
                  <a:ext cx="6220497" cy="18503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where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=1, 2, 3, …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37" y="2952205"/>
                  <a:ext cx="6220497" cy="1850311"/>
                </a:xfrm>
                <a:prstGeom prst="rect">
                  <a:avLst/>
                </a:prstGeom>
                <a:blipFill>
                  <a:blip r:embed="rId3"/>
                  <a:stretch>
                    <a:fillRect l="-2134" t="-2500" b="-62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/>
              <p:nvPr/>
            </p:nvSpPr>
            <p:spPr>
              <a:xfrm>
                <a:off x="8871804" y="2679209"/>
                <a:ext cx="2755113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is:</a:t>
                </a:r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  <m:t>𝑿</m:t>
                          </m:r>
                        </m:sub>
                      </m:sSub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804" y="2679209"/>
                <a:ext cx="2755113" cy="1200329"/>
              </a:xfrm>
              <a:prstGeom prst="rect">
                <a:avLst/>
              </a:prstGeom>
              <a:blipFill>
                <a:blip r:embed="rId4"/>
                <a:stretch>
                  <a:fillRect l="-3319" t="-4082" b="-5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/>
              <p:nvPr/>
            </p:nvSpPr>
            <p:spPr>
              <a:xfrm>
                <a:off x="464853" y="950540"/>
                <a:ext cx="911922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Experiment</a:t>
                </a:r>
                <a:r>
                  <a:rPr lang="en-US" sz="2400" dirty="0"/>
                  <a:t>:  Flip a coin,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Heads, until see first head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flips until first head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53" y="950540"/>
                <a:ext cx="9119228" cy="1200329"/>
              </a:xfrm>
              <a:prstGeom prst="rect">
                <a:avLst/>
              </a:prstGeom>
              <a:blipFill>
                <a:blip r:embed="rId5"/>
                <a:stretch>
                  <a:fillRect l="-1003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4E71A5-589E-48A9-B58A-36FCDA0B310F}"/>
                  </a:ext>
                </a:extLst>
              </p:cNvPr>
              <p:cNvSpPr/>
              <p:nvPr/>
            </p:nvSpPr>
            <p:spPr>
              <a:xfrm>
                <a:off x="5371605" y="5827241"/>
                <a:ext cx="26660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Geometric(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4E71A5-589E-48A9-B58A-36FCDA0B3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5" y="5827241"/>
                <a:ext cx="2666051" cy="461665"/>
              </a:xfrm>
              <a:prstGeom prst="rect">
                <a:avLst/>
              </a:prstGeom>
              <a:blipFill>
                <a:blip r:embed="rId6"/>
                <a:stretch>
                  <a:fillRect l="-3425" t="-10526" r="-251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C19961E-2A02-45CB-B38A-5DD490A251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59" y="2775084"/>
            <a:ext cx="3382045" cy="31045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45A2A86-B01F-46C2-B5AD-EFE557E85077}"/>
                  </a:ext>
                </a:extLst>
              </p:cNvPr>
              <p:cNvSpPr/>
              <p:nvPr/>
            </p:nvSpPr>
            <p:spPr>
              <a:xfrm>
                <a:off x="8871804" y="4449363"/>
                <a:ext cx="2675732" cy="14686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this?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45A2A86-B01F-46C2-B5AD-EFE557E85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1804" y="4449363"/>
                <a:ext cx="2675732" cy="1468672"/>
              </a:xfrm>
              <a:prstGeom prst="rect">
                <a:avLst/>
              </a:prstGeom>
              <a:blipFill>
                <a:blip r:embed="rId10"/>
                <a:stretch>
                  <a:fillRect l="-3417" t="-33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64BF9A41-9BC5-0225-4703-96D153352FB6}"/>
              </a:ext>
            </a:extLst>
          </p:cNvPr>
          <p:cNvGrpSpPr/>
          <p:nvPr/>
        </p:nvGrpSpPr>
        <p:grpSpPr>
          <a:xfrm>
            <a:off x="7612856" y="1494842"/>
            <a:ext cx="4014061" cy="822646"/>
            <a:chOff x="1649421" y="5729825"/>
            <a:chExt cx="4014061" cy="822646"/>
          </a:xfrm>
        </p:grpSpPr>
        <p:pic>
          <p:nvPicPr>
            <p:cNvPr id="12" name="Picture 11" descr="A close-up of several coins">
              <a:extLst>
                <a:ext uri="{FF2B5EF4-FFF2-40B4-BE49-F238E27FC236}">
                  <a16:creationId xmlns:a16="http://schemas.microsoft.com/office/drawing/2014/main" id="{B322DD46-9C93-1EA5-A6EC-322A8C592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1649421" y="5755279"/>
              <a:ext cx="803273" cy="795528"/>
            </a:xfrm>
            <a:prstGeom prst="rect">
              <a:avLst/>
            </a:prstGeom>
          </p:spPr>
        </p:pic>
        <p:pic>
          <p:nvPicPr>
            <p:cNvPr id="16" name="Picture 15" descr="A close-up of several coins">
              <a:extLst>
                <a:ext uri="{FF2B5EF4-FFF2-40B4-BE49-F238E27FC236}">
                  <a16:creationId xmlns:a16="http://schemas.microsoft.com/office/drawing/2014/main" id="{8D1B139F-4223-BBE1-E1B1-579F66F7E9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2450925" y="5729825"/>
              <a:ext cx="803273" cy="795528"/>
            </a:xfrm>
            <a:prstGeom prst="rect">
              <a:avLst/>
            </a:prstGeom>
          </p:spPr>
        </p:pic>
        <p:pic>
          <p:nvPicPr>
            <p:cNvPr id="17" name="Picture 16" descr="A close-up of several coins">
              <a:extLst>
                <a:ext uri="{FF2B5EF4-FFF2-40B4-BE49-F238E27FC236}">
                  <a16:creationId xmlns:a16="http://schemas.microsoft.com/office/drawing/2014/main" id="{907CEEDA-08C1-1BAD-656B-93347A489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3261476" y="5743384"/>
              <a:ext cx="803273" cy="795528"/>
            </a:xfrm>
            <a:prstGeom prst="rect">
              <a:avLst/>
            </a:prstGeom>
          </p:spPr>
        </p:pic>
        <p:pic>
          <p:nvPicPr>
            <p:cNvPr id="19" name="Picture 18" descr="A close-up of several coins">
              <a:extLst>
                <a:ext uri="{FF2B5EF4-FFF2-40B4-BE49-F238E27FC236}">
                  <a16:creationId xmlns:a16="http://schemas.microsoft.com/office/drawing/2014/main" id="{2C8A10ED-DAC3-C501-71A3-48A0CF993E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74" t="56676" r="76324" b="13348"/>
            <a:stretch/>
          </p:blipFill>
          <p:spPr>
            <a:xfrm>
              <a:off x="4072027" y="5756943"/>
              <a:ext cx="803273" cy="795528"/>
            </a:xfrm>
            <a:prstGeom prst="rect">
              <a:avLst/>
            </a:prstGeom>
          </p:spPr>
        </p:pic>
        <p:pic>
          <p:nvPicPr>
            <p:cNvPr id="24" name="Picture 23" descr="A close-up of several coins">
              <a:extLst>
                <a:ext uri="{FF2B5EF4-FFF2-40B4-BE49-F238E27FC236}">
                  <a16:creationId xmlns:a16="http://schemas.microsoft.com/office/drawing/2014/main" id="{2CBAECA6-C0C9-AF15-67F6-D28C861A96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3" t="12449" r="76554" b="57574"/>
            <a:stretch/>
          </p:blipFill>
          <p:spPr>
            <a:xfrm>
              <a:off x="4860209" y="5743384"/>
              <a:ext cx="803273" cy="795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31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11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Pop Quiz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/>
              <p:nvPr/>
            </p:nvSpPr>
            <p:spPr>
              <a:xfrm>
                <a:off x="721689" y="1185991"/>
                <a:ext cx="6704528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 You have a room of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disks.   </a:t>
                </a:r>
              </a:p>
              <a:p>
                <a:r>
                  <a:rPr lang="en-US" sz="2400" dirty="0"/>
                  <a:t>      Each disk independently dies with probability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.  </a:t>
                </a:r>
              </a:p>
              <a:p>
                <a:r>
                  <a:rPr lang="en-US" sz="2400" dirty="0"/>
                  <a:t>      How are the following quantities distributed?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9" y="1185991"/>
                <a:ext cx="6704528" cy="1200329"/>
              </a:xfrm>
              <a:prstGeom prst="rect">
                <a:avLst/>
              </a:prstGeom>
              <a:blipFill>
                <a:blip r:embed="rId2"/>
                <a:stretch>
                  <a:fillRect l="-1364" t="-4082" r="-455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341D66E6-436A-4B52-AF3D-07D90DC74F55}"/>
              </a:ext>
            </a:extLst>
          </p:cNvPr>
          <p:cNvSpPr/>
          <p:nvPr/>
        </p:nvSpPr>
        <p:spPr>
          <a:xfrm>
            <a:off x="1566080" y="2851677"/>
            <a:ext cx="64901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en-US" sz="2400" dirty="0"/>
              <a:t>The number of disks that die in the first year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The number of years until a particular disk dies</a:t>
            </a:r>
          </a:p>
          <a:p>
            <a:pPr marL="457200" indent="-457200">
              <a:buFont typeface="+mj-lt"/>
              <a:buAutoNum type="alphaLcParenR"/>
            </a:pPr>
            <a:r>
              <a:rPr lang="en-US" sz="2400" dirty="0"/>
              <a:t>The state of a particular disk after one year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AD0C0C-211B-74A3-747A-6E9F737A3A46}"/>
              </a:ext>
            </a:extLst>
          </p:cNvPr>
          <p:cNvGrpSpPr/>
          <p:nvPr/>
        </p:nvGrpSpPr>
        <p:grpSpPr>
          <a:xfrm>
            <a:off x="8056255" y="1394652"/>
            <a:ext cx="3849417" cy="1461274"/>
            <a:chOff x="8056255" y="1394652"/>
            <a:chExt cx="3849417" cy="14612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11E01AD-0E23-4F7C-FB56-2952D113BBA5}"/>
                </a:ext>
              </a:extLst>
            </p:cNvPr>
            <p:cNvGrpSpPr/>
            <p:nvPr/>
          </p:nvGrpSpPr>
          <p:grpSpPr>
            <a:xfrm>
              <a:off x="8056255" y="1923199"/>
              <a:ext cx="3849417" cy="932727"/>
              <a:chOff x="7320271" y="2180560"/>
              <a:chExt cx="4585401" cy="932727"/>
            </a:xfrm>
          </p:grpSpPr>
          <p:sp>
            <p:nvSpPr>
              <p:cNvPr id="50" name="Right Brace 49">
                <a:extLst>
                  <a:ext uri="{FF2B5EF4-FFF2-40B4-BE49-F238E27FC236}">
                    <a16:creationId xmlns:a16="http://schemas.microsoft.com/office/drawing/2014/main" id="{A915586C-999A-43ED-B7B5-8DAD6C719F7C}"/>
                  </a:ext>
                </a:extLst>
              </p:cNvPr>
              <p:cNvSpPr/>
              <p:nvPr/>
            </p:nvSpPr>
            <p:spPr>
              <a:xfrm rot="5400000">
                <a:off x="9430409" y="70422"/>
                <a:ext cx="365126" cy="4585401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B3E9A01-6CA2-4087-A166-D34A8026E867}"/>
                      </a:ext>
                    </a:extLst>
                  </p:cNvPr>
                  <p:cNvSpPr/>
                  <p:nvPr/>
                </p:nvSpPr>
                <p:spPr>
                  <a:xfrm>
                    <a:off x="9356289" y="2590067"/>
                    <a:ext cx="479362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B3E9A01-6CA2-4087-A166-D34A8026E86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356289" y="2590067"/>
                    <a:ext cx="479362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5E44DB6-2FB6-6CFF-2B25-208F605EC37D}"/>
                </a:ext>
              </a:extLst>
            </p:cNvPr>
            <p:cNvGrpSpPr/>
            <p:nvPr/>
          </p:nvGrpSpPr>
          <p:grpSpPr>
            <a:xfrm>
              <a:off x="8202594" y="1394652"/>
              <a:ext cx="3559211" cy="610576"/>
              <a:chOff x="7242158" y="4567936"/>
              <a:chExt cx="3559211" cy="610576"/>
            </a:xfrm>
          </p:grpSpPr>
          <p:pic>
            <p:nvPicPr>
              <p:cNvPr id="11" name="Picture 10" descr="A close-up of a hard drive">
                <a:extLst>
                  <a:ext uri="{FF2B5EF4-FFF2-40B4-BE49-F238E27FC236}">
                    <a16:creationId xmlns:a16="http://schemas.microsoft.com/office/drawing/2014/main" id="{7DB2B051-3646-267C-134A-191908B1A4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42158" y="4567939"/>
                <a:ext cx="814097" cy="610573"/>
              </a:xfrm>
              <a:prstGeom prst="rect">
                <a:avLst/>
              </a:prstGeom>
            </p:spPr>
          </p:pic>
          <p:pic>
            <p:nvPicPr>
              <p:cNvPr id="12" name="Picture 11" descr="A close-up of a hard drive">
                <a:extLst>
                  <a:ext uri="{FF2B5EF4-FFF2-40B4-BE49-F238E27FC236}">
                    <a16:creationId xmlns:a16="http://schemas.microsoft.com/office/drawing/2014/main" id="{3215A7E5-6944-0F19-CB22-653DB5BA60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7196" y="4567938"/>
                <a:ext cx="814097" cy="610573"/>
              </a:xfrm>
              <a:prstGeom prst="rect">
                <a:avLst/>
              </a:prstGeom>
            </p:spPr>
          </p:pic>
          <p:pic>
            <p:nvPicPr>
              <p:cNvPr id="13" name="Picture 12" descr="A close-up of a hard drive">
                <a:extLst>
                  <a:ext uri="{FF2B5EF4-FFF2-40B4-BE49-F238E27FC236}">
                    <a16:creationId xmlns:a16="http://schemas.microsoft.com/office/drawing/2014/main" id="{AF241852-2821-C3FE-6B4B-E32970BB61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2234" y="4567937"/>
                <a:ext cx="814097" cy="610573"/>
              </a:xfrm>
              <a:prstGeom prst="rect">
                <a:avLst/>
              </a:prstGeom>
            </p:spPr>
          </p:pic>
          <p:pic>
            <p:nvPicPr>
              <p:cNvPr id="14" name="Picture 13" descr="A close-up of a hard drive">
                <a:extLst>
                  <a:ext uri="{FF2B5EF4-FFF2-40B4-BE49-F238E27FC236}">
                    <a16:creationId xmlns:a16="http://schemas.microsoft.com/office/drawing/2014/main" id="{10DE50CD-7CE7-6C1B-3274-08BA8B16D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87272" y="4567936"/>
                <a:ext cx="814097" cy="610573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85B87F-F0D0-CD32-4AC9-8FB233CF9C19}"/>
                  </a:ext>
                </a:extLst>
              </p:cNvPr>
              <p:cNvSpPr txBox="1"/>
              <p:nvPr/>
            </p:nvSpPr>
            <p:spPr>
              <a:xfrm>
                <a:off x="7759463" y="2839280"/>
                <a:ext cx="217226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Binomial(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85B87F-F0D0-CD32-4AC9-8FB233CF9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463" y="2839280"/>
                <a:ext cx="2172266" cy="461665"/>
              </a:xfrm>
              <a:prstGeom prst="rect">
                <a:avLst/>
              </a:prstGeom>
              <a:blipFill>
                <a:blip r:embed="rId9"/>
                <a:stretch>
                  <a:fillRect l="-4494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80A3BB-1423-FDA6-5984-7DC0E8494048}"/>
                  </a:ext>
                </a:extLst>
              </p:cNvPr>
              <p:cNvSpPr txBox="1"/>
              <p:nvPr/>
            </p:nvSpPr>
            <p:spPr>
              <a:xfrm>
                <a:off x="8126450" y="3198167"/>
                <a:ext cx="204145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Geometric(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D80A3BB-1423-FDA6-5984-7DC0E8494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6450" y="3198167"/>
                <a:ext cx="2041452" cy="461665"/>
              </a:xfrm>
              <a:prstGeom prst="rect">
                <a:avLst/>
              </a:prstGeom>
              <a:blipFill>
                <a:blip r:embed="rId10"/>
                <a:stretch>
                  <a:fillRect l="-447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478B14-8754-345A-24AC-CF7DCC218325}"/>
                  </a:ext>
                </a:extLst>
              </p:cNvPr>
              <p:cNvSpPr txBox="1"/>
              <p:nvPr/>
            </p:nvSpPr>
            <p:spPr>
              <a:xfrm>
                <a:off x="7603837" y="3602738"/>
                <a:ext cx="16677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Bernoulli(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)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5478B14-8754-345A-24AC-CF7DCC2183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837" y="3602738"/>
                <a:ext cx="1667754" cy="461665"/>
              </a:xfrm>
              <a:prstGeom prst="rect">
                <a:avLst/>
              </a:prstGeom>
              <a:blipFill>
                <a:blip r:embed="rId11"/>
                <a:stretch>
                  <a:fillRect l="-5474" t="-10526" r="-3650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786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Poisson(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25FE-DDF3-4E6D-AE92-1374C6407D11}"/>
              </a:ext>
            </a:extLst>
          </p:cNvPr>
          <p:cNvGrpSpPr/>
          <p:nvPr/>
        </p:nvGrpSpPr>
        <p:grpSpPr>
          <a:xfrm>
            <a:off x="564245" y="2077903"/>
            <a:ext cx="4534030" cy="2463577"/>
            <a:chOff x="593778" y="2843541"/>
            <a:chExt cx="6579216" cy="2336532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F1758E6E-8467-488C-A413-545388822C0B}"/>
                </a:ext>
              </a:extLst>
            </p:cNvPr>
            <p:cNvSpPr txBox="1">
              <a:spLocks/>
            </p:cNvSpPr>
            <p:nvPr/>
          </p:nvSpPr>
          <p:spPr>
            <a:xfrm>
              <a:off x="593778" y="2843541"/>
              <a:ext cx="6579216" cy="2336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/>
                <p:nvPr/>
              </p:nvSpPr>
              <p:spPr>
                <a:xfrm>
                  <a:off x="773137" y="2952205"/>
                  <a:ext cx="6220497" cy="22068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𝑃𝑜𝑖𝑠𝑠𝑜𝑛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sup>
                            </m:s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</m:den>
                        </m:f>
                      </m:oMath>
                    </m:oMathPara>
                  </a14:m>
                  <a:endParaRPr lang="en-US" sz="240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where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=0,1, 2, 3, …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37" y="2952205"/>
                  <a:ext cx="6220497" cy="2206800"/>
                </a:xfrm>
                <a:prstGeom prst="rect">
                  <a:avLst/>
                </a:prstGeom>
                <a:blipFill>
                  <a:blip r:embed="rId3"/>
                  <a:stretch>
                    <a:fillRect l="-2276" t="-2100" b="-52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/>
              <p:nvPr/>
            </p:nvSpPr>
            <p:spPr>
              <a:xfrm>
                <a:off x="9163694" y="2332606"/>
                <a:ext cx="3028306" cy="210025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this?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!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sz="2000" dirty="0"/>
                  <a:t>(Hint: Taylor series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694" y="2332606"/>
                <a:ext cx="3028306" cy="2100255"/>
              </a:xfrm>
              <a:prstGeom prst="rect">
                <a:avLst/>
              </a:prstGeom>
              <a:blipFill>
                <a:blip r:embed="rId4"/>
                <a:stretch>
                  <a:fillRect l="-3018" t="-2326" b="-46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DA3371C-2BEB-4B40-9999-9E6E6191E183}"/>
              </a:ext>
            </a:extLst>
          </p:cNvPr>
          <p:cNvSpPr/>
          <p:nvPr/>
        </p:nvSpPr>
        <p:spPr>
          <a:xfrm>
            <a:off x="443345" y="1040323"/>
            <a:ext cx="111652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The Poisson distribution occurs naturally when looking at a mixture of a large number of</a:t>
            </a:r>
          </a:p>
          <a:p>
            <a:r>
              <a:rPr lang="en-US" sz="2400" dirty="0"/>
              <a:t>independent sources.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4E71A5-589E-48A9-B58A-36FCDA0B310F}"/>
                  </a:ext>
                </a:extLst>
              </p:cNvPr>
              <p:cNvSpPr/>
              <p:nvPr/>
            </p:nvSpPr>
            <p:spPr>
              <a:xfrm>
                <a:off x="6104037" y="4671597"/>
                <a:ext cx="20538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Poisson(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4E71A5-589E-48A9-B58A-36FCDA0B3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037" y="4671597"/>
                <a:ext cx="2053896" cy="461665"/>
              </a:xfrm>
              <a:prstGeom prst="rect">
                <a:avLst/>
              </a:prstGeom>
              <a:blipFill>
                <a:blip r:embed="rId5"/>
                <a:stretch>
                  <a:fillRect l="-4451" t="-10526" r="-356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BD0B0F1E-3A54-469B-985A-EBD36BBF68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370" y="2009167"/>
            <a:ext cx="2959230" cy="26624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65F859-6078-4AD7-B368-92BD2E876EED}"/>
              </a:ext>
            </a:extLst>
          </p:cNvPr>
          <p:cNvSpPr/>
          <p:nvPr/>
        </p:nvSpPr>
        <p:spPr>
          <a:xfrm>
            <a:off x="443345" y="5660576"/>
            <a:ext cx="99290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 Does the shape of the Poisson </a:t>
            </a:r>
            <a:r>
              <a:rPr lang="en-US" sz="2400" dirty="0" err="1"/>
              <a:t>p.m.f</a:t>
            </a:r>
            <a:r>
              <a:rPr lang="en-US" sz="2400" dirty="0"/>
              <a:t>. remind you of another distribution?</a:t>
            </a:r>
          </a:p>
        </p:txBody>
      </p:sp>
    </p:spTree>
    <p:extLst>
      <p:ext uri="{BB962C8B-B14F-4D97-AF65-F5344CB8AC3E}">
        <p14:creationId xmlns:p14="http://schemas.microsoft.com/office/powerpoint/2010/main" val="34088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Two Random Variables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25FE-DDF3-4E6D-AE92-1374C6407D11}"/>
              </a:ext>
            </a:extLst>
          </p:cNvPr>
          <p:cNvGrpSpPr/>
          <p:nvPr/>
        </p:nvGrpSpPr>
        <p:grpSpPr>
          <a:xfrm>
            <a:off x="1097064" y="1674998"/>
            <a:ext cx="9891700" cy="3626354"/>
            <a:chOff x="593778" y="2843541"/>
            <a:chExt cx="10613234" cy="2933381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F1758E6E-8467-488C-A413-545388822C0B}"/>
                </a:ext>
              </a:extLst>
            </p:cNvPr>
            <p:cNvSpPr txBox="1">
              <a:spLocks/>
            </p:cNvSpPr>
            <p:nvPr/>
          </p:nvSpPr>
          <p:spPr>
            <a:xfrm>
              <a:off x="593778" y="2843541"/>
              <a:ext cx="10499321" cy="29333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/>
                <p:nvPr/>
              </p:nvSpPr>
              <p:spPr>
                <a:xfrm>
                  <a:off x="707693" y="2990912"/>
                  <a:ext cx="10499319" cy="26386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The </a:t>
                  </a:r>
                  <a:r>
                    <a:rPr lang="en-US" sz="2400" b="1" dirty="0"/>
                    <a:t>joint probability mass function </a:t>
                  </a:r>
                  <a:r>
                    <a:rPr lang="en-US" sz="2400" dirty="0"/>
                    <a:t>between discrete </a:t>
                  </a:r>
                  <a:r>
                    <a:rPr lang="en-US" sz="2400" dirty="0" err="1"/>
                    <a:t>r.v.’s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sz="2400" dirty="0"/>
                    <a:t> is:</a:t>
                  </a:r>
                </a:p>
                <a:p>
                  <a:pPr algn="ctr"/>
                  <a:endParaRPr lang="en-US" sz="2400" dirty="0"/>
                </a:p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&amp;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400" dirty="0"/>
                    <a:t>}</a:t>
                  </a:r>
                </a:p>
                <a:p>
                  <a:pPr algn="ctr"/>
                  <a:r>
                    <a:rPr lang="en-US" sz="2400" dirty="0"/>
                    <a:t>   </a:t>
                  </a:r>
                </a:p>
                <a:p>
                  <a:r>
                    <a:rPr lang="en-US" sz="2400" dirty="0"/>
                    <a:t>or equivalently,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400" dirty="0"/>
                    <a:t>}  or  </a:t>
                  </a:r>
                  <a14:m>
                    <m:oMath xmlns:m="http://schemas.openxmlformats.org/officeDocument/2006/math"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US" sz="2400" dirty="0"/>
                    <a:t>},</a:t>
                  </a:r>
                </a:p>
                <a:p>
                  <a:r>
                    <a:rPr lang="en-US" sz="2400" dirty="0"/>
                    <a:t>where, by definition: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nary>
                          <m:naryPr>
                            <m:chr m:val="∑"/>
                            <m:sup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=1.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693" y="2990912"/>
                  <a:ext cx="10499319" cy="2638639"/>
                </a:xfrm>
                <a:prstGeom prst="rect">
                  <a:avLst/>
                </a:prstGeom>
                <a:blipFill>
                  <a:blip r:embed="rId2"/>
                  <a:stretch>
                    <a:fillRect l="-934" t="-1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41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Marginal 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22CC5D-110E-4401-99AC-500CC8BF0821}"/>
                  </a:ext>
                </a:extLst>
              </p:cNvPr>
              <p:cNvSpPr/>
              <p:nvPr/>
            </p:nvSpPr>
            <p:spPr>
              <a:xfrm>
                <a:off x="1002923" y="989707"/>
                <a:ext cx="4655057" cy="4778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How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122CC5D-110E-4401-99AC-500CC8BF08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923" y="989707"/>
                <a:ext cx="4655057" cy="477888"/>
              </a:xfrm>
              <a:prstGeom prst="rect">
                <a:avLst/>
              </a:prstGeom>
              <a:blipFill>
                <a:blip r:embed="rId2"/>
                <a:stretch>
                  <a:fillRect l="-2097" t="-8861" r="-1048" b="-25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9AF46C-89B3-4346-BC72-9E3BA499092F}"/>
                  </a:ext>
                </a:extLst>
              </p:cNvPr>
              <p:cNvSpPr/>
              <p:nvPr/>
            </p:nvSpPr>
            <p:spPr>
              <a:xfrm>
                <a:off x="4168020" y="2800939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19AF46C-89B3-4346-BC72-9E3BA4990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20" y="2800939"/>
                <a:ext cx="65594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661149D-B56F-4609-9EE2-CEFF12799737}"/>
              </a:ext>
            </a:extLst>
          </p:cNvPr>
          <p:cNvCxnSpPr>
            <a:cxnSpLocks/>
          </p:cNvCxnSpPr>
          <p:nvPr/>
        </p:nvCxnSpPr>
        <p:spPr>
          <a:xfrm>
            <a:off x="4005819" y="2672107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D0787E5-9FBE-4B26-818E-CA593ECCCDA1}"/>
              </a:ext>
            </a:extLst>
          </p:cNvPr>
          <p:cNvCxnSpPr>
            <a:cxnSpLocks/>
          </p:cNvCxnSpPr>
          <p:nvPr/>
        </p:nvCxnSpPr>
        <p:spPr>
          <a:xfrm>
            <a:off x="4018269" y="3391435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EA36FC-2BFD-47C8-9B91-435444810BDD}"/>
              </a:ext>
            </a:extLst>
          </p:cNvPr>
          <p:cNvCxnSpPr>
            <a:cxnSpLocks/>
          </p:cNvCxnSpPr>
          <p:nvPr/>
        </p:nvCxnSpPr>
        <p:spPr>
          <a:xfrm>
            <a:off x="4030719" y="4110763"/>
            <a:ext cx="399808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8">
            <a:extLst>
              <a:ext uri="{FF2B5EF4-FFF2-40B4-BE49-F238E27FC236}">
                <a16:creationId xmlns:a16="http://schemas.microsoft.com/office/drawing/2014/main" id="{1D8F5874-309C-43E4-983C-5D8D92792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017929"/>
              </p:ext>
            </p:extLst>
          </p:nvPr>
        </p:nvGraphicFramePr>
        <p:xfrm>
          <a:off x="1593980" y="2458182"/>
          <a:ext cx="8128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94169494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5725268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4227989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0381403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736431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63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715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248782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CEEAAD6-B0E8-4AEF-BE6D-DBDE84E07C66}"/>
                  </a:ext>
                </a:extLst>
              </p:cNvPr>
              <p:cNvSpPr/>
              <p:nvPr/>
            </p:nvSpPr>
            <p:spPr>
              <a:xfrm>
                <a:off x="8247287" y="2451247"/>
                <a:ext cx="821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BCEEAAD6-B0E8-4AEF-BE6D-DBDE84E07C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287" y="2451247"/>
                <a:ext cx="82189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E0997E-D97D-4511-83EC-CE61DC8A8218}"/>
                  </a:ext>
                </a:extLst>
              </p:cNvPr>
              <p:cNvSpPr/>
              <p:nvPr/>
            </p:nvSpPr>
            <p:spPr>
              <a:xfrm>
                <a:off x="2106933" y="3576101"/>
                <a:ext cx="821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2E0997E-D97D-4511-83EC-CE61DC8A82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933" y="3576101"/>
                <a:ext cx="821892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29CE8D3-EF9E-4B27-9BCD-7CA182A3BEF9}"/>
                  </a:ext>
                </a:extLst>
              </p:cNvPr>
              <p:cNvSpPr/>
              <p:nvPr/>
            </p:nvSpPr>
            <p:spPr>
              <a:xfrm>
                <a:off x="2106933" y="3206769"/>
                <a:ext cx="812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29CE8D3-EF9E-4B27-9BCD-7CA182A3B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933" y="3206769"/>
                <a:ext cx="81227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1549CB-4176-45AC-9E8D-987498E57297}"/>
                  </a:ext>
                </a:extLst>
              </p:cNvPr>
              <p:cNvSpPr/>
              <p:nvPr/>
            </p:nvSpPr>
            <p:spPr>
              <a:xfrm>
                <a:off x="2106933" y="2826603"/>
                <a:ext cx="8122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21549CB-4176-45AC-9E8D-987498E572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933" y="2826603"/>
                <a:ext cx="812274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343AF1-BA80-49FA-8057-7C9F683C5F79}"/>
                  </a:ext>
                </a:extLst>
              </p:cNvPr>
              <p:cNvSpPr/>
              <p:nvPr/>
            </p:nvSpPr>
            <p:spPr>
              <a:xfrm>
                <a:off x="6166168" y="2438621"/>
                <a:ext cx="821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9343AF1-BA80-49FA-8057-7C9F683C5F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168" y="2438621"/>
                <a:ext cx="821892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8349C4B-C8B2-44B1-A71A-BA9902FEF0AD}"/>
                  </a:ext>
                </a:extLst>
              </p:cNvPr>
              <p:cNvSpPr/>
              <p:nvPr/>
            </p:nvSpPr>
            <p:spPr>
              <a:xfrm>
                <a:off x="4085049" y="2463122"/>
                <a:ext cx="8218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38349C4B-C8B2-44B1-A71A-BA9902FEF0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049" y="2463122"/>
                <a:ext cx="82189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503053F-45AF-44F0-A9AB-BB6454711985}"/>
                  </a:ext>
                </a:extLst>
              </p:cNvPr>
              <p:cNvSpPr/>
              <p:nvPr/>
            </p:nvSpPr>
            <p:spPr>
              <a:xfrm>
                <a:off x="4177638" y="3151001"/>
                <a:ext cx="825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503053F-45AF-44F0-A9AB-BB6454711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7638" y="3151001"/>
                <a:ext cx="825867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26B0BDD-7F05-49D1-B1D4-A7F48D79E376}"/>
                  </a:ext>
                </a:extLst>
              </p:cNvPr>
              <p:cNvSpPr/>
              <p:nvPr/>
            </p:nvSpPr>
            <p:spPr>
              <a:xfrm>
                <a:off x="4168019" y="3527934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26B0BDD-7F05-49D1-B1D4-A7F48D79E3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8019" y="3527934"/>
                <a:ext cx="65594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EAD600-CB3C-4AEF-A1F9-8E9B7813D9C7}"/>
                  </a:ext>
                </a:extLst>
              </p:cNvPr>
              <p:cNvSpPr/>
              <p:nvPr/>
            </p:nvSpPr>
            <p:spPr>
              <a:xfrm>
                <a:off x="6233826" y="2770015"/>
                <a:ext cx="825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5EAD600-CB3C-4AEF-A1F9-8E9B7813D9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826" y="2770015"/>
                <a:ext cx="825867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492D168-5D7B-4022-944B-9493E770D53E}"/>
                  </a:ext>
                </a:extLst>
              </p:cNvPr>
              <p:cNvSpPr/>
              <p:nvPr/>
            </p:nvSpPr>
            <p:spPr>
              <a:xfrm>
                <a:off x="8271671" y="2780436"/>
                <a:ext cx="825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492D168-5D7B-4022-944B-9493E770D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671" y="2780436"/>
                <a:ext cx="825867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BA4A108-6EEB-4100-B635-5655AEDA5858}"/>
                  </a:ext>
                </a:extLst>
              </p:cNvPr>
              <p:cNvSpPr/>
              <p:nvPr/>
            </p:nvSpPr>
            <p:spPr>
              <a:xfrm>
                <a:off x="6233826" y="3150040"/>
                <a:ext cx="82586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0.05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BA4A108-6EEB-4100-B635-5655AEDA5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826" y="3150040"/>
                <a:ext cx="825867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D5AE88-9B2C-43E2-9AD3-430013571B6E}"/>
                  </a:ext>
                </a:extLst>
              </p:cNvPr>
              <p:cNvSpPr/>
              <p:nvPr/>
            </p:nvSpPr>
            <p:spPr>
              <a:xfrm>
                <a:off x="8290014" y="3149079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7D5AE88-9B2C-43E2-9AD3-430013571B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14" y="3149079"/>
                <a:ext cx="65594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5B3D26D-8537-49CF-9DEF-2484FE27D7C2}"/>
                  </a:ext>
                </a:extLst>
              </p:cNvPr>
              <p:cNvSpPr/>
              <p:nvPr/>
            </p:nvSpPr>
            <p:spPr>
              <a:xfrm>
                <a:off x="6233825" y="3520267"/>
                <a:ext cx="6559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B5B3D26D-8537-49CF-9DEF-2484FE27D7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825" y="3520267"/>
                <a:ext cx="65594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55A87B-9736-4F8C-8221-EB2162E5ACFF}"/>
                  </a:ext>
                </a:extLst>
              </p:cNvPr>
              <p:cNvSpPr/>
              <p:nvPr/>
            </p:nvSpPr>
            <p:spPr>
              <a:xfrm>
                <a:off x="8290012" y="352764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9D55A87B-9736-4F8C-8221-EB2162E5AC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0012" y="3527648"/>
                <a:ext cx="42351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731FC8-4769-4D56-B855-2D97B126381A}"/>
                  </a:ext>
                </a:extLst>
              </p:cNvPr>
              <p:cNvSpPr/>
              <p:nvPr/>
            </p:nvSpPr>
            <p:spPr>
              <a:xfrm>
                <a:off x="3834713" y="1924652"/>
                <a:ext cx="2331455" cy="477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400" b="0" i="0" dirty="0" smtClean="0"/>
                            <m:t>Table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dirty="0" smtClean="0"/>
                            <m:t>shows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F731FC8-4769-4D56-B855-2D97B12638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713" y="1924652"/>
                <a:ext cx="2331455" cy="477888"/>
              </a:xfrm>
              <a:prstGeom prst="rect">
                <a:avLst/>
              </a:prstGeom>
              <a:blipFill>
                <a:blip r:embed="rId18"/>
                <a:stretch>
                  <a:fillRect l="-783" r="-26632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D3C4FD19-6EA2-4F05-9B0C-146CFB450E5E}"/>
              </a:ext>
            </a:extLst>
          </p:cNvPr>
          <p:cNvSpPr/>
          <p:nvPr/>
        </p:nvSpPr>
        <p:spPr>
          <a:xfrm>
            <a:off x="4149279" y="2776541"/>
            <a:ext cx="729301" cy="1203109"/>
          </a:xfrm>
          <a:prstGeom prst="roundRect">
            <a:avLst/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C40DB95-CA51-4379-B9B2-1008811D7B48}"/>
                  </a:ext>
                </a:extLst>
              </p:cNvPr>
              <p:cNvSpPr/>
              <p:nvPr/>
            </p:nvSpPr>
            <p:spPr>
              <a:xfrm>
                <a:off x="3667946" y="4042513"/>
                <a:ext cx="21323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 = 0.55 </a:t>
                </a:r>
                <a:endParaRPr lang="en-US" dirty="0"/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C40DB95-CA51-4379-B9B2-1008811D7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946" y="4042513"/>
                <a:ext cx="2132379" cy="523220"/>
              </a:xfrm>
              <a:prstGeom prst="rect">
                <a:avLst/>
              </a:prstGeom>
              <a:blipFill>
                <a:blip r:embed="rId19"/>
                <a:stretch>
                  <a:fillRect t="-10465" r="-515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F79AB1-D35F-4F9B-8DBE-CC50849E8D9B}"/>
              </a:ext>
            </a:extLst>
          </p:cNvPr>
          <p:cNvSpPr/>
          <p:nvPr/>
        </p:nvSpPr>
        <p:spPr>
          <a:xfrm>
            <a:off x="3901987" y="3199862"/>
            <a:ext cx="5790002" cy="376377"/>
          </a:xfrm>
          <a:prstGeom prst="roundRect">
            <a:avLst/>
          </a:prstGeom>
          <a:solidFill>
            <a:srgbClr val="FFFF00">
              <a:alpha val="1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84F661-C38D-43A3-A26F-88679D36261A}"/>
                  </a:ext>
                </a:extLst>
              </p:cNvPr>
              <p:cNvSpPr/>
              <p:nvPr/>
            </p:nvSpPr>
            <p:spPr>
              <a:xfrm>
                <a:off x="9855553" y="3147262"/>
                <a:ext cx="19362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= 0.2 </a:t>
                </a:r>
                <a:endParaRPr lang="en-US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884F661-C38D-43A3-A26F-88679D3626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553" y="3147262"/>
                <a:ext cx="1936236" cy="523220"/>
              </a:xfrm>
              <a:prstGeom prst="rect">
                <a:avLst/>
              </a:prstGeom>
              <a:blipFill>
                <a:blip r:embed="rId20"/>
                <a:stretch>
                  <a:fillRect t="-10465" r="-536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AE22A8-6198-4F9A-A7B2-F391F3699841}"/>
                  </a:ext>
                </a:extLst>
              </p:cNvPr>
              <p:cNvSpPr/>
              <p:nvPr/>
            </p:nvSpPr>
            <p:spPr>
              <a:xfrm>
                <a:off x="3338428" y="4617658"/>
                <a:ext cx="2628989" cy="873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30AE22A8-6198-4F9A-A7B2-F391F3699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428" y="4617658"/>
                <a:ext cx="2628989" cy="87357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E2F28A6-A6E3-4177-8526-9F6E5FFB95A3}"/>
                  </a:ext>
                </a:extLst>
              </p:cNvPr>
              <p:cNvSpPr/>
              <p:nvPr/>
            </p:nvSpPr>
            <p:spPr>
              <a:xfrm>
                <a:off x="9599579" y="3768201"/>
                <a:ext cx="2624244" cy="8392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E2F28A6-A6E3-4177-8526-9F6E5FFB9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579" y="3768201"/>
                <a:ext cx="2624244" cy="8392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Speech Bubble: Oval 61">
            <a:extLst>
              <a:ext uri="{FF2B5EF4-FFF2-40B4-BE49-F238E27FC236}">
                <a16:creationId xmlns:a16="http://schemas.microsoft.com/office/drawing/2014/main" id="{6A481C9D-3DA0-40EE-B428-5F29268F4C5C}"/>
              </a:ext>
            </a:extLst>
          </p:cNvPr>
          <p:cNvSpPr/>
          <p:nvPr/>
        </p:nvSpPr>
        <p:spPr>
          <a:xfrm>
            <a:off x="6047523" y="4830688"/>
            <a:ext cx="3160693" cy="1751426"/>
          </a:xfrm>
          <a:prstGeom prst="wedgeEllipseCallout">
            <a:avLst>
              <a:gd name="adj1" fmla="val 52234"/>
              <a:gd name="adj2" fmla="val 5585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Called “</a:t>
            </a:r>
            <a:r>
              <a:rPr lang="en-US" sz="2000" b="1" dirty="0">
                <a:solidFill>
                  <a:schemeClr val="tx1"/>
                </a:solidFill>
              </a:rPr>
              <a:t>marginal probabilities</a:t>
            </a:r>
            <a:r>
              <a:rPr lang="en-US" sz="2000" dirty="0">
                <a:solidFill>
                  <a:schemeClr val="tx1"/>
                </a:solidFill>
              </a:rPr>
              <a:t>”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because written in the margins.</a:t>
            </a:r>
          </a:p>
        </p:txBody>
      </p:sp>
    </p:spTree>
    <p:extLst>
      <p:ext uri="{BB962C8B-B14F-4D97-AF65-F5344CB8AC3E}">
        <p14:creationId xmlns:p14="http://schemas.microsoft.com/office/powerpoint/2010/main" val="379349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 animBg="1"/>
      <p:bldP spid="56" grpId="0"/>
      <p:bldP spid="58" grpId="0" animBg="1"/>
      <p:bldP spid="59" grpId="0"/>
      <p:bldP spid="60" grpId="0"/>
      <p:bldP spid="61" grpId="0"/>
      <p:bldP spid="6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Independence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25FE-DDF3-4E6D-AE92-1374C6407D11}"/>
              </a:ext>
            </a:extLst>
          </p:cNvPr>
          <p:cNvGrpSpPr/>
          <p:nvPr/>
        </p:nvGrpSpPr>
        <p:grpSpPr>
          <a:xfrm>
            <a:off x="866155" y="1156520"/>
            <a:ext cx="9977336" cy="1604014"/>
            <a:chOff x="633418" y="2909779"/>
            <a:chExt cx="10499321" cy="3334198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F1758E6E-8467-488C-A413-545388822C0B}"/>
                </a:ext>
              </a:extLst>
            </p:cNvPr>
            <p:cNvSpPr txBox="1">
              <a:spLocks/>
            </p:cNvSpPr>
            <p:nvPr/>
          </p:nvSpPr>
          <p:spPr>
            <a:xfrm>
              <a:off x="633418" y="2909779"/>
              <a:ext cx="10499321" cy="29333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/>
                <p:nvPr/>
              </p:nvSpPr>
              <p:spPr>
                <a:xfrm>
                  <a:off x="633419" y="2947467"/>
                  <a:ext cx="10499319" cy="3296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Discrete </a:t>
                  </a:r>
                  <a:r>
                    <a:rPr lang="en-US" sz="2400" dirty="0" err="1"/>
                    <a:t>r</a:t>
                  </a:r>
                  <a:r>
                    <a:rPr lang="en-US" sz="2400" dirty="0"/>
                    <a:t>andom variables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are </a:t>
                  </a:r>
                  <a:r>
                    <a:rPr lang="en-US" sz="2400" b="1" dirty="0"/>
                    <a:t>independent</a:t>
                  </a:r>
                  <a:r>
                    <a:rPr lang="en-US" sz="2400" dirty="0"/>
                    <a:t> (written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:</a:t>
                  </a:r>
                </a:p>
                <a:p>
                  <a:pPr algn="ctr"/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  <a:p>
                  <a:pPr algn="ctr"/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419" y="2947467"/>
                  <a:ext cx="10499319" cy="3296510"/>
                </a:xfrm>
                <a:prstGeom prst="rect">
                  <a:avLst/>
                </a:prstGeom>
                <a:blipFill>
                  <a:blip r:embed="rId2"/>
                  <a:stretch>
                    <a:fillRect l="-916" t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704869" y="3108395"/>
                <a:ext cx="96121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independent, what does this say about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}?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69" y="3108395"/>
                <a:ext cx="9612149" cy="461665"/>
              </a:xfrm>
              <a:prstGeom prst="rect">
                <a:avLst/>
              </a:prstGeom>
              <a:blipFill>
                <a:blip r:embed="rId3"/>
                <a:stretch>
                  <a:fillRect l="-101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6064F2-C025-4CE1-B096-8F27E3052FE3}"/>
              </a:ext>
            </a:extLst>
          </p:cNvPr>
          <p:cNvSpPr/>
          <p:nvPr/>
        </p:nvSpPr>
        <p:spPr>
          <a:xfrm>
            <a:off x="2872509" y="3645965"/>
            <a:ext cx="5738091" cy="28100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Independence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25FE-DDF3-4E6D-AE92-1374C6407D11}"/>
              </a:ext>
            </a:extLst>
          </p:cNvPr>
          <p:cNvGrpSpPr/>
          <p:nvPr/>
        </p:nvGrpSpPr>
        <p:grpSpPr>
          <a:xfrm>
            <a:off x="866155" y="1156520"/>
            <a:ext cx="9977336" cy="1604014"/>
            <a:chOff x="633418" y="2909779"/>
            <a:chExt cx="10499321" cy="3334198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F1758E6E-8467-488C-A413-545388822C0B}"/>
                </a:ext>
              </a:extLst>
            </p:cNvPr>
            <p:cNvSpPr txBox="1">
              <a:spLocks/>
            </p:cNvSpPr>
            <p:nvPr/>
          </p:nvSpPr>
          <p:spPr>
            <a:xfrm>
              <a:off x="633418" y="2909779"/>
              <a:ext cx="10499321" cy="293338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/>
                <p:nvPr/>
              </p:nvSpPr>
              <p:spPr>
                <a:xfrm>
                  <a:off x="633419" y="2947467"/>
                  <a:ext cx="10499319" cy="32965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Discrete </a:t>
                  </a:r>
                  <a:r>
                    <a:rPr lang="en-US" sz="2400" dirty="0" err="1"/>
                    <a:t>r</a:t>
                  </a:r>
                  <a:r>
                    <a:rPr lang="en-US" sz="2400" dirty="0"/>
                    <a:t>andom variables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400" dirty="0"/>
                    <a:t> and </a:t>
                  </a:r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are </a:t>
                  </a:r>
                  <a:r>
                    <a:rPr lang="en-US" sz="2400" b="1" dirty="0"/>
                    <a:t>independent</a:t>
                  </a:r>
                  <a:r>
                    <a:rPr lang="en-US" sz="2400" dirty="0"/>
                    <a:t> (written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400" dirty="0"/>
                    <a:t> if :</a:t>
                  </a:r>
                </a:p>
                <a:p>
                  <a:pPr algn="ctr"/>
                  <a:endParaRPr lang="en-US" sz="24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400" dirty="0"/>
                </a:p>
                <a:p>
                  <a:pPr algn="ctr"/>
                  <a:endParaRPr lang="en-US" sz="2400" dirty="0"/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3419" y="2947467"/>
                  <a:ext cx="10499319" cy="3296510"/>
                </a:xfrm>
                <a:prstGeom prst="rect">
                  <a:avLst/>
                </a:prstGeom>
                <a:blipFill>
                  <a:blip r:embed="rId2"/>
                  <a:stretch>
                    <a:fillRect l="-916" t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704869" y="3108395"/>
                <a:ext cx="961214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/>
                  <a:t>Q: </a:t>
                </a:r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are independent, what does this say about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begChr m:val="{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}?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69" y="3108395"/>
                <a:ext cx="9612149" cy="461665"/>
              </a:xfrm>
              <a:prstGeom prst="rect">
                <a:avLst/>
              </a:prstGeom>
              <a:blipFill>
                <a:blip r:embed="rId3"/>
                <a:stretch>
                  <a:fillRect l="-101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/>
              <p:nvPr/>
            </p:nvSpPr>
            <p:spPr>
              <a:xfrm>
                <a:off x="2480520" y="3756256"/>
                <a:ext cx="5691302" cy="8628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&amp;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520" y="3756256"/>
                <a:ext cx="5691302" cy="8628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784393-62C1-46B4-ACAD-3352462036DF}"/>
                  </a:ext>
                </a:extLst>
              </p:cNvPr>
              <p:cNvSpPr/>
              <p:nvPr/>
            </p:nvSpPr>
            <p:spPr>
              <a:xfrm>
                <a:off x="4797116" y="4868582"/>
                <a:ext cx="3703001" cy="876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5784393-62C1-46B4-ACAD-335246203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16" y="4868582"/>
                <a:ext cx="3703001" cy="876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1925BD-00C2-4E31-9063-1D29E1E08D7F}"/>
                  </a:ext>
                </a:extLst>
              </p:cNvPr>
              <p:cNvSpPr/>
              <p:nvPr/>
            </p:nvSpPr>
            <p:spPr>
              <a:xfrm>
                <a:off x="4797116" y="5994373"/>
                <a:ext cx="22592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A1925BD-00C2-4E31-9063-1D29E1E08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116" y="5994373"/>
                <a:ext cx="225920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855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352204" y="100963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04" y="1009630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101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8BC9AAA-2430-4EB8-BD23-9798C452034C}"/>
              </a:ext>
            </a:extLst>
          </p:cNvPr>
          <p:cNvSpPr/>
          <p:nvPr/>
        </p:nvSpPr>
        <p:spPr>
          <a:xfrm>
            <a:off x="572722" y="3933287"/>
            <a:ext cx="961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50562110-F7F6-4BAE-ABB1-94DFA2D302AD}"/>
              </a:ext>
            </a:extLst>
          </p:cNvPr>
          <p:cNvSpPr/>
          <p:nvPr/>
        </p:nvSpPr>
        <p:spPr>
          <a:xfrm>
            <a:off x="3232364" y="4770335"/>
            <a:ext cx="3559615" cy="1630592"/>
          </a:xfrm>
          <a:prstGeom prst="cloudCallout">
            <a:avLst>
              <a:gd name="adj1" fmla="val -52357"/>
              <a:gd name="adj2" fmla="val 6026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Intuitively, what answer makes sense?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DE79A5A-15DD-5D7B-04FC-B80FDED1E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CBB5EA-A0D4-966F-3C37-63C378E21A11}"/>
              </a:ext>
            </a:extLst>
          </p:cNvPr>
          <p:cNvGrpSpPr/>
          <p:nvPr/>
        </p:nvGrpSpPr>
        <p:grpSpPr>
          <a:xfrm>
            <a:off x="2869803" y="2419496"/>
            <a:ext cx="1071545" cy="1341314"/>
            <a:chOff x="2869803" y="2419496"/>
            <a:chExt cx="1071545" cy="134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3A671C-5D18-4A56-9A22-73102552A1E7}"/>
                    </a:ext>
                  </a:extLst>
                </p:cNvPr>
                <p:cNvSpPr/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873A671C-5D18-4A56-9A22-73102552A1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Picture 26" descr="A close-up of a hard drive">
              <a:extLst>
                <a:ext uri="{FF2B5EF4-FFF2-40B4-BE49-F238E27FC236}">
                  <a16:creationId xmlns:a16="http://schemas.microsoft.com/office/drawing/2014/main" id="{7B699868-20F6-FBFA-6186-0BEB845110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03" y="2419496"/>
              <a:ext cx="1071545" cy="803659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79CCD59-8FAC-AB21-BA62-6E304BD0FFA7}"/>
              </a:ext>
            </a:extLst>
          </p:cNvPr>
          <p:cNvGrpSpPr/>
          <p:nvPr/>
        </p:nvGrpSpPr>
        <p:grpSpPr>
          <a:xfrm>
            <a:off x="4715822" y="2100646"/>
            <a:ext cx="1559091" cy="1679158"/>
            <a:chOff x="4715822" y="2100646"/>
            <a:chExt cx="1559091" cy="1679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448C3D1-8DDD-8AEA-13F8-0414A9B7826A}"/>
                    </a:ext>
                  </a:extLst>
                </p:cNvPr>
                <p:cNvSpPr/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0448C3D1-8DDD-8AEA-13F8-0414A9B782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7" name="Picture 36" descr="A picture containing design&#10;&#10;Description automatically generated with medium confidence">
              <a:extLst>
                <a:ext uri="{FF2B5EF4-FFF2-40B4-BE49-F238E27FC236}">
                  <a16:creationId xmlns:a16="http://schemas.microsoft.com/office/drawing/2014/main" id="{F26511B1-9147-9E30-D090-5BD82803DA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22" y="2100646"/>
              <a:ext cx="1559091" cy="1336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79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6064F2-C025-4CE1-B096-8F27E3052FE3}"/>
              </a:ext>
            </a:extLst>
          </p:cNvPr>
          <p:cNvSpPr/>
          <p:nvPr/>
        </p:nvSpPr>
        <p:spPr>
          <a:xfrm>
            <a:off x="499314" y="2901936"/>
            <a:ext cx="11415239" cy="3748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/>
              <p:nvPr/>
            </p:nvSpPr>
            <p:spPr>
              <a:xfrm>
                <a:off x="171551" y="4201533"/>
                <a:ext cx="10634995" cy="114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}=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51" y="4201533"/>
                <a:ext cx="10634995" cy="1143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8BC9AAA-2430-4EB8-BD23-9798C452034C}"/>
              </a:ext>
            </a:extLst>
          </p:cNvPr>
          <p:cNvSpPr/>
          <p:nvPr/>
        </p:nvSpPr>
        <p:spPr>
          <a:xfrm>
            <a:off x="520096" y="2214133"/>
            <a:ext cx="961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/>
              <p:nvPr/>
            </p:nvSpPr>
            <p:spPr>
              <a:xfrm>
                <a:off x="520096" y="3539552"/>
                <a:ext cx="5795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CPU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fails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3539552"/>
                <a:ext cx="5795689" cy="461665"/>
              </a:xfrm>
              <a:prstGeom prst="rect">
                <a:avLst/>
              </a:prstGeom>
              <a:blipFill>
                <a:blip r:embed="rId4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/>
              <p:nvPr/>
            </p:nvSpPr>
            <p:spPr>
              <a:xfrm>
                <a:off x="483932" y="2980688"/>
                <a:ext cx="58318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fails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2" y="2980688"/>
                <a:ext cx="5831853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/>
              <p:nvPr/>
            </p:nvSpPr>
            <p:spPr>
              <a:xfrm>
                <a:off x="6697244" y="3290118"/>
                <a:ext cx="1276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44" y="3290118"/>
                <a:ext cx="1276696" cy="461665"/>
              </a:xfrm>
              <a:prstGeom prst="rect">
                <a:avLst/>
              </a:prstGeom>
              <a:blipFill>
                <a:blip r:embed="rId6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571641-2E84-4B16-BFCE-6C31700CB35A}"/>
                  </a:ext>
                </a:extLst>
              </p:cNvPr>
              <p:cNvSpPr/>
              <p:nvPr/>
            </p:nvSpPr>
            <p:spPr>
              <a:xfrm>
                <a:off x="5217517" y="5374334"/>
                <a:ext cx="7399356" cy="114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nary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8571641-2E84-4B16-BFCE-6C31700CB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517" y="5374334"/>
                <a:ext cx="7399356" cy="11431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76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15ECDB8-BA7D-4EAC-85BC-21DEFBAE5787}"/>
              </a:ext>
            </a:extLst>
          </p:cNvPr>
          <p:cNvSpPr/>
          <p:nvPr/>
        </p:nvSpPr>
        <p:spPr>
          <a:xfrm>
            <a:off x="499314" y="2901936"/>
            <a:ext cx="11415239" cy="37482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  <a:blipFill>
                <a:blip r:embed="rId3"/>
                <a:stretch>
                  <a:fillRect l="-95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/>
              <p:nvPr/>
            </p:nvSpPr>
            <p:spPr>
              <a:xfrm>
                <a:off x="1755802" y="4298999"/>
                <a:ext cx="9429649" cy="1143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802" y="4298999"/>
                <a:ext cx="9429649" cy="11431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8BC9AAA-2430-4EB8-BD23-9798C452034C}"/>
              </a:ext>
            </a:extLst>
          </p:cNvPr>
          <p:cNvSpPr/>
          <p:nvPr/>
        </p:nvSpPr>
        <p:spPr>
          <a:xfrm>
            <a:off x="520096" y="2214133"/>
            <a:ext cx="9612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/>
              <p:nvPr/>
            </p:nvSpPr>
            <p:spPr>
              <a:xfrm>
                <a:off x="520096" y="3539552"/>
                <a:ext cx="57956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CPU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fails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3539552"/>
                <a:ext cx="5795689" cy="461665"/>
              </a:xfrm>
              <a:prstGeom prst="rect">
                <a:avLst/>
              </a:prstGeom>
              <a:blipFill>
                <a:blip r:embed="rId5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/>
              <p:nvPr/>
            </p:nvSpPr>
            <p:spPr>
              <a:xfrm>
                <a:off x="483932" y="2980688"/>
                <a:ext cx="583185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fails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32" y="2980688"/>
                <a:ext cx="5831853" cy="461665"/>
              </a:xfrm>
              <a:prstGeom prst="rect">
                <a:avLst/>
              </a:prstGeom>
              <a:blipFill>
                <a:blip r:embed="rId6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/>
              <p:nvPr/>
            </p:nvSpPr>
            <p:spPr>
              <a:xfrm>
                <a:off x="6697244" y="3290118"/>
                <a:ext cx="1276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244" y="3290118"/>
                <a:ext cx="1276696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E7D270-D63D-4387-AD6E-7E34F211C942}"/>
                  </a:ext>
                </a:extLst>
              </p:cNvPr>
              <p:cNvSpPr/>
              <p:nvPr/>
            </p:nvSpPr>
            <p:spPr>
              <a:xfrm>
                <a:off x="3314205" y="5732004"/>
                <a:ext cx="3590307" cy="861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(1 −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1−(1−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E7D270-D63D-4387-AD6E-7E34F211C9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205" y="5732004"/>
                <a:ext cx="3590307" cy="86132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4BDC789E-D3A4-466E-8808-E33F269A7BBF}"/>
                  </a:ext>
                </a:extLst>
              </p:cNvPr>
              <p:cNvSpPr/>
              <p:nvPr/>
            </p:nvSpPr>
            <p:spPr>
              <a:xfrm>
                <a:off x="828414" y="5210921"/>
                <a:ext cx="2822686" cy="809195"/>
              </a:xfrm>
              <a:prstGeom prst="cloudCallout">
                <a:avLst>
                  <a:gd name="adj1" fmla="val -50610"/>
                  <a:gd name="adj2" fmla="val 6135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after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some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chemeClr val="tx1"/>
                          </a:solidFill>
                        </a:rPr>
                        <m:t>algebra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hought Bubble: Cloud 11">
                <a:extLst>
                  <a:ext uri="{FF2B5EF4-FFF2-40B4-BE49-F238E27FC236}">
                    <a16:creationId xmlns:a16="http://schemas.microsoft.com/office/drawing/2014/main" id="{4BDC789E-D3A4-466E-8808-E33F269A7B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414" y="5210921"/>
                <a:ext cx="2822686" cy="809195"/>
              </a:xfrm>
              <a:prstGeom prst="cloudCallout">
                <a:avLst>
                  <a:gd name="adj1" fmla="val -50610"/>
                  <a:gd name="adj2" fmla="val 61359"/>
                </a:avLst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64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Random Variables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498763" y="1067129"/>
            <a:ext cx="9298379" cy="1129808"/>
            <a:chOff x="718454" y="3211430"/>
            <a:chExt cx="9409187" cy="938457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4" y="3211430"/>
              <a:ext cx="9409187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19635-D093-4AE2-AE45-7E79455B8EF6}"/>
                </a:ext>
              </a:extLst>
            </p:cNvPr>
            <p:cNvSpPr txBox="1"/>
            <p:nvPr/>
          </p:nvSpPr>
          <p:spPr>
            <a:xfrm>
              <a:off x="718456" y="3304283"/>
              <a:ext cx="9123048" cy="690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A </a:t>
              </a:r>
              <a:r>
                <a:rPr lang="en-US" sz="2400" b="1" dirty="0"/>
                <a:t>random variable (</a:t>
              </a:r>
              <a:r>
                <a:rPr lang="en-US" sz="2400" b="1" dirty="0" err="1"/>
                <a:t>r.v.</a:t>
              </a:r>
              <a:r>
                <a:rPr lang="en-US" sz="2400" b="1" dirty="0"/>
                <a:t>) </a:t>
              </a:r>
              <a:r>
                <a:rPr lang="en-US" sz="2400" dirty="0"/>
                <a:t>is a real-valued function of the outcome </a:t>
              </a:r>
            </a:p>
            <a:p>
              <a:r>
                <a:rPr lang="en-US" sz="2400" dirty="0"/>
                <a:t>of an experiment </a:t>
              </a:r>
              <a:r>
                <a:rPr lang="en-US" sz="2400" dirty="0">
                  <a:sym typeface="Symbol" panose="05050102010706020507" pitchFamily="18" charset="2"/>
                </a:rPr>
                <a:t>involving randomness. 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/>
              <p:nvPr/>
            </p:nvSpPr>
            <p:spPr>
              <a:xfrm>
                <a:off x="498763" y="2456544"/>
                <a:ext cx="5152885" cy="43165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u="sng" dirty="0"/>
                  <a:t>Example</a:t>
                </a:r>
                <a:r>
                  <a:rPr lang="en-US" sz="2400" dirty="0"/>
                  <a:t>: Experiment: Roll two dice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Q</a:t>
                </a:r>
                <a:r>
                  <a:rPr lang="en-US" sz="2400" dirty="0"/>
                  <a:t>: Here are some </a:t>
                </a:r>
                <a:r>
                  <a:rPr lang="en-US" sz="2400" dirty="0" err="1"/>
                  <a:t>r.v.s</a:t>
                </a:r>
                <a:r>
                  <a:rPr lang="en-US" sz="2400" dirty="0"/>
                  <a:t>.  What values </a:t>
                </a:r>
              </a:p>
              <a:p>
                <a:r>
                  <a:rPr lang="en-US" sz="2400" dirty="0"/>
                  <a:t>can these take on?</a:t>
                </a:r>
                <a:endParaRPr lang="en-US" sz="1100" dirty="0"/>
              </a:p>
              <a:p>
                <a:endParaRPr lang="en-US" sz="1050" dirty="0"/>
              </a:p>
              <a:p>
                <a:r>
                  <a:rPr lang="en-US" sz="2400" dirty="0"/>
                  <a:t>      X = sum of the rolls</a:t>
                </a:r>
              </a:p>
              <a:p>
                <a:r>
                  <a:rPr lang="en-US" sz="2400" dirty="0"/>
                  <a:t>      Y = difference of the rolls</a:t>
                </a:r>
              </a:p>
              <a:p>
                <a:r>
                  <a:rPr lang="en-US" sz="2400" dirty="0"/>
                  <a:t>      Z = max of the rolls</a:t>
                </a:r>
              </a:p>
              <a:p>
                <a:r>
                  <a:rPr lang="en-US" sz="2400" dirty="0"/>
                  <a:t>     W = value of the first roll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can now ask, “What is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=11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?”</a:t>
                </a:r>
              </a:p>
              <a:p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3" y="2456544"/>
                <a:ext cx="5152885" cy="4316566"/>
              </a:xfrm>
              <a:prstGeom prst="rect">
                <a:avLst/>
              </a:prstGeom>
              <a:blipFill>
                <a:blip r:embed="rId2"/>
                <a:stretch>
                  <a:fillRect l="-1893" t="-1130" r="-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pair of red dice">
            <a:extLst>
              <a:ext uri="{FF2B5EF4-FFF2-40B4-BE49-F238E27FC236}">
                <a16:creationId xmlns:a16="http://schemas.microsoft.com/office/drawing/2014/main" id="{D355CA8A-2DB4-90A9-E6D8-1A8DFDEFF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53" y="2764221"/>
            <a:ext cx="1895707" cy="16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1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1252440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/>
              <p:nvPr/>
            </p:nvSpPr>
            <p:spPr>
              <a:xfrm>
                <a:off x="1339272" y="4124058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272" y="4124058"/>
                <a:ext cx="7130474" cy="8768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C1760F71-DA78-40E2-ACA2-10926D41C7F6}"/>
              </a:ext>
            </a:extLst>
          </p:cNvPr>
          <p:cNvSpPr/>
          <p:nvPr/>
        </p:nvSpPr>
        <p:spPr>
          <a:xfrm>
            <a:off x="3602181" y="5605560"/>
            <a:ext cx="2743200" cy="653059"/>
          </a:xfrm>
          <a:prstGeom prst="wedgeEllipseCallout">
            <a:avLst>
              <a:gd name="adj1" fmla="val -33917"/>
              <a:gd name="adj2" fmla="val 74781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But WHY?</a:t>
            </a:r>
            <a:r>
              <a:rPr lang="en-US" sz="2800" dirty="0"/>
              <a:t> 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E1B70-33AF-B3AF-46F5-47D373344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7EF49FF-CF68-2B87-81FB-84B291A84366}"/>
              </a:ext>
            </a:extLst>
          </p:cNvPr>
          <p:cNvGrpSpPr/>
          <p:nvPr/>
        </p:nvGrpSpPr>
        <p:grpSpPr>
          <a:xfrm>
            <a:off x="3192041" y="2500018"/>
            <a:ext cx="1071545" cy="1341314"/>
            <a:chOff x="2869803" y="2419496"/>
            <a:chExt cx="1071545" cy="13413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9E1DB8D-41CE-352A-AC4F-36FFD4FFC902}"/>
                    </a:ext>
                  </a:extLst>
                </p:cNvPr>
                <p:cNvSpPr/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49E1DB8D-41CE-352A-AC4F-36FFD4FFC90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6852" y="3176035"/>
                  <a:ext cx="729110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 descr="A close-up of a hard drive">
              <a:extLst>
                <a:ext uri="{FF2B5EF4-FFF2-40B4-BE49-F238E27FC236}">
                  <a16:creationId xmlns:a16="http://schemas.microsoft.com/office/drawing/2014/main" id="{9C55E8B1-D7DA-6134-6D1B-A8C61247D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9803" y="2419496"/>
              <a:ext cx="1071545" cy="8036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B73105-6746-42C3-89B0-8B33DB0DF82A}"/>
              </a:ext>
            </a:extLst>
          </p:cNvPr>
          <p:cNvGrpSpPr/>
          <p:nvPr/>
        </p:nvGrpSpPr>
        <p:grpSpPr>
          <a:xfrm>
            <a:off x="5038060" y="2181168"/>
            <a:ext cx="1559091" cy="1679158"/>
            <a:chOff x="4715822" y="2100646"/>
            <a:chExt cx="1559091" cy="16791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8F4FAA-436C-29D0-A975-4EEEF8B5ED0A}"/>
                    </a:ext>
                  </a:extLst>
                </p:cNvPr>
                <p:cNvSpPr/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8F4FAA-436C-29D0-A975-4EEEF8B5ED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8279" y="3195029"/>
                  <a:ext cx="729110" cy="58477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" name="Picture 19" descr="A picture containing design&#10;&#10;Description automatically generated with medium confidence">
              <a:extLst>
                <a:ext uri="{FF2B5EF4-FFF2-40B4-BE49-F238E27FC236}">
                  <a16:creationId xmlns:a16="http://schemas.microsoft.com/office/drawing/2014/main" id="{09D99B3E-3D62-E02B-B6EB-24ECF4324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5822" y="2100646"/>
              <a:ext cx="1559091" cy="1336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94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You have a disk with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which independently has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96" y="890062"/>
                <a:ext cx="9612149" cy="830997"/>
              </a:xfrm>
              <a:prstGeom prst="rect">
                <a:avLst/>
              </a:prstGeom>
              <a:blipFill>
                <a:blip r:embed="rId2"/>
                <a:stretch>
                  <a:fillRect l="-951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/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dirty="0"/>
                      <m:t>disk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before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CPU</m:t>
                    </m:r>
                    <m:r>
                      <m:rPr>
                        <m:nor/>
                      </m:rPr>
                      <a:rPr lang="en-US" sz="2400" dirty="0"/>
                      <m:t> </m:t>
                    </m:r>
                    <m:r>
                      <m:rPr>
                        <m:nor/>
                      </m:rPr>
                      <a:rPr lang="en-US" sz="2400" dirty="0"/>
                      <m:t>fails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95AA2D-0F5D-4718-8A44-258E6F68D6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126" y="2017736"/>
                <a:ext cx="7130474" cy="876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E03AB8-0606-4F44-8A68-6F08A2D36E5B}"/>
              </a:ext>
            </a:extLst>
          </p:cNvPr>
          <p:cNvSpPr/>
          <p:nvPr/>
        </p:nvSpPr>
        <p:spPr>
          <a:xfrm>
            <a:off x="520096" y="3369695"/>
            <a:ext cx="115903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Intuition:  </a:t>
            </a:r>
            <a:r>
              <a:rPr lang="en-US" sz="2400" dirty="0"/>
              <a:t>Think about flipping 2 coins each day.  </a:t>
            </a:r>
          </a:p>
          <a:p>
            <a:r>
              <a:rPr lang="en-US" sz="2400" dirty="0"/>
              <a:t>There may be many days where both coins are heads. </a:t>
            </a:r>
          </a:p>
          <a:p>
            <a:r>
              <a:rPr lang="en-US" sz="2400" dirty="0"/>
              <a:t>We only care about the </a:t>
            </a:r>
            <a:r>
              <a:rPr lang="en-US" sz="2400" i="1" dirty="0"/>
              <a:t>first day where the coins are not both heads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Given that both coins are not heads, what’s the probability that coin 1 is H and coin 2 is T?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FD698BB-AD33-4D8F-A52E-BA28643305B5}"/>
              </a:ext>
            </a:extLst>
          </p:cNvPr>
          <p:cNvSpPr/>
          <p:nvPr/>
        </p:nvSpPr>
        <p:spPr>
          <a:xfrm>
            <a:off x="204951" y="5613035"/>
            <a:ext cx="1178209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en-US" sz="2400" dirty="0"/>
              <a:t> </a:t>
            </a:r>
          </a:p>
          <a:p>
            <a:pPr lvl="1"/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81D1C6-E092-1BD3-E6C7-E9437B29E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"Introduction to Probability for Computing", Harchol-Balter '24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26752-451D-930D-92E5-A6037D7A2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9D77A0-1169-9826-A728-AA21E40B64EF}"/>
                  </a:ext>
                </a:extLst>
              </p:cNvPr>
              <p:cNvSpPr/>
              <p:nvPr/>
            </p:nvSpPr>
            <p:spPr>
              <a:xfrm>
                <a:off x="8654667" y="5710978"/>
                <a:ext cx="3619225" cy="6806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(1 −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1−(1−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)(1−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69D77A0-1169-9826-A728-AA21E40B64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67" y="5710978"/>
                <a:ext cx="3619225" cy="6806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/>
              <p:nvPr/>
            </p:nvSpPr>
            <p:spPr>
              <a:xfrm>
                <a:off x="-173516" y="5665388"/>
                <a:ext cx="9747173" cy="7262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1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H</m:t>
                    </m:r>
                    <m:r>
                      <m:rPr>
                        <m:nor/>
                      </m:rPr>
                      <a:rPr lang="en-US" sz="2400" b="0" i="0" dirty="0" smtClean="0"/>
                      <m:t> &amp; </m:t>
                    </m:r>
                    <m:r>
                      <m:rPr>
                        <m:nor/>
                      </m:rPr>
                      <a:rPr lang="en-US" sz="2400" b="0" i="0" dirty="0" smtClean="0"/>
                      <m:t>coin</m:t>
                    </m:r>
                    <m:r>
                      <m:rPr>
                        <m:nor/>
                      </m:rPr>
                      <a:rPr lang="en-US" sz="2400" b="0" i="0" dirty="0" smtClean="0"/>
                      <m:t> 2 </m:t>
                    </m:r>
                    <m:r>
                      <m:rPr>
                        <m:nor/>
                      </m:rPr>
                      <a:rPr lang="en-US" sz="2400" b="0" i="0" dirty="0" smtClean="0"/>
                      <m:t>is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</m:t>
                    </m:r>
                    <m:r>
                      <m:rPr>
                        <m:nor/>
                      </m:rPr>
                      <a:rPr lang="en-US" sz="2400" b="0" i="0" dirty="0" smtClean="0"/>
                      <m:t> | </m:t>
                    </m:r>
                    <m:r>
                      <m:rPr>
                        <m:nor/>
                      </m:rPr>
                      <a:rPr lang="en-US" sz="2400" b="0" i="0" dirty="0" smtClean="0"/>
                      <m:t>not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both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tails</m:t>
                    </m:r>
                    <m:r>
                      <m:rPr>
                        <m:lit/>
                      </m:rP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b="1" dirty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2400" dirty="0"/>
                          <m:t>coin</m:t>
                        </m:r>
                        <m:r>
                          <m:rPr>
                            <m:nor/>
                          </m:rPr>
                          <a:rPr lang="en-US" sz="2400" dirty="0"/>
                          <m:t> 1 </m:t>
                        </m:r>
                        <m:r>
                          <m:rPr>
                            <m:nor/>
                          </m:rPr>
                          <a:rPr lang="en-US" sz="2400" dirty="0"/>
                          <m:t>is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H</m:t>
                        </m:r>
                        <m:r>
                          <m:rPr>
                            <m:nor/>
                          </m:rPr>
                          <a:rPr lang="en-US" sz="2400" dirty="0"/>
                          <m:t> &amp; </m:t>
                        </m:r>
                        <m:r>
                          <m:rPr>
                            <m:nor/>
                          </m:rPr>
                          <a:rPr lang="en-US" sz="2400" dirty="0"/>
                          <m:t>coin</m:t>
                        </m:r>
                        <m:r>
                          <m:rPr>
                            <m:nor/>
                          </m:rPr>
                          <a:rPr lang="en-US" sz="2400" dirty="0"/>
                          <m:t> 2 </m:t>
                        </m:r>
                        <m:r>
                          <m:rPr>
                            <m:nor/>
                          </m:rPr>
                          <a:rPr lang="en-US" sz="2400" dirty="0"/>
                          <m:t>is</m:t>
                        </m:r>
                        <m:r>
                          <m:rPr>
                            <m:nor/>
                          </m:rPr>
                          <a:rPr lang="en-US" sz="2400" dirty="0"/>
                          <m:t> </m:t>
                        </m:r>
                        <m:r>
                          <m:rPr>
                            <m:nor/>
                          </m:rPr>
                          <a:rPr lang="en-US" sz="2400" dirty="0"/>
                          <m:t>T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m:rPr>
                            <m:lit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not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both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tails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}</m:t>
                        </m:r>
                      </m:den>
                    </m:f>
                  </m:oMath>
                </a14:m>
                <a:r>
                  <a:rPr lang="en-US" sz="2400" dirty="0"/>
                  <a:t> 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F921FD1-E239-9A29-0677-832D9B264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3516" y="5665388"/>
                <a:ext cx="9747173" cy="7262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78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22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Law of Total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/>
              <p:nvPr/>
            </p:nvSpPr>
            <p:spPr>
              <a:xfrm>
                <a:off x="528359" y="5411258"/>
                <a:ext cx="113829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Proof</a:t>
                </a:r>
                <a:r>
                  <a:rPr lang="en-US" sz="2400" dirty="0"/>
                  <a:t>: Follows immediately from Law of Total Probability for Events, if we realize</a:t>
                </a:r>
              </a:p>
              <a:p>
                <a:r>
                  <a:rPr lang="en-US" sz="2400" dirty="0"/>
                  <a:t>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represents an event and the set of events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over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/>
                  <a:t> form a partition.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EABFDEA-64BC-4B9D-8354-3080B349B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59" y="5411258"/>
                <a:ext cx="11382988" cy="830997"/>
              </a:xfrm>
              <a:prstGeom prst="rect">
                <a:avLst/>
              </a:prstGeom>
              <a:blipFill>
                <a:blip r:embed="rId2"/>
                <a:stretch>
                  <a:fillRect l="-8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CEA63957-CD8E-8A26-EEFE-E61944C21B1F}"/>
              </a:ext>
            </a:extLst>
          </p:cNvPr>
          <p:cNvGrpSpPr/>
          <p:nvPr/>
        </p:nvGrpSpPr>
        <p:grpSpPr>
          <a:xfrm>
            <a:off x="528359" y="1259803"/>
            <a:ext cx="11311792" cy="3752023"/>
            <a:chOff x="528359" y="1259803"/>
            <a:chExt cx="11311792" cy="375202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06C15-35C9-4764-81BF-863485DF132D}"/>
                </a:ext>
              </a:extLst>
            </p:cNvPr>
            <p:cNvGrpSpPr/>
            <p:nvPr/>
          </p:nvGrpSpPr>
          <p:grpSpPr>
            <a:xfrm>
              <a:off x="528359" y="1259803"/>
              <a:ext cx="11311792" cy="3752023"/>
              <a:chOff x="840454" y="3954369"/>
              <a:chExt cx="8243801" cy="2149960"/>
            </a:xfrm>
          </p:grpSpPr>
          <p:sp>
            <p:nvSpPr>
              <p:cNvPr id="11" name="Title 2">
                <a:extLst>
                  <a:ext uri="{FF2B5EF4-FFF2-40B4-BE49-F238E27FC236}">
                    <a16:creationId xmlns:a16="http://schemas.microsoft.com/office/drawing/2014/main" id="{43CED92D-8DB6-401E-BC4A-C299C7FD2C8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40454" y="3954369"/>
                <a:ext cx="7840556" cy="214996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n-US" sz="4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E6E9926-C628-4741-A2B5-6BFAEB2173C3}"/>
                      </a:ext>
                    </a:extLst>
                  </p:cNvPr>
                  <p:cNvSpPr txBox="1"/>
                  <p:nvPr/>
                </p:nvSpPr>
                <p:spPr>
                  <a:xfrm>
                    <a:off x="1025258" y="4037890"/>
                    <a:ext cx="8058997" cy="69860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u="sng" dirty="0"/>
                      <a:t>Theorem</a:t>
                    </a:r>
                    <a:r>
                      <a:rPr lang="en-US" sz="2400" b="1" dirty="0"/>
                      <a:t>: [Law of Total Probability for Discrete R.V.s]  </a:t>
                    </a:r>
                  </a:p>
                  <a:p>
                    <a:r>
                      <a:rPr lang="en-US" sz="2400" dirty="0"/>
                      <a:t>Let </a:t>
                    </a:r>
                    <a14:m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400" dirty="0"/>
                      <a:t>be an event.  Let</a:t>
                    </a:r>
                    <a14:m>
                      <m:oMath xmlns:m="http://schemas.openxmlformats.org/officeDocument/2006/math">
                        <m:r>
                          <a:rPr lang="en-US" sz="24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be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discrete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r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.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v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.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5E6E9926-C628-4741-A2B5-6BFAEB2173C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25258" y="4037890"/>
                    <a:ext cx="8058997" cy="69860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827" t="-4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21584B3-7E60-4D22-8705-839F40E00658}"/>
                      </a:ext>
                    </a:extLst>
                  </p:cNvPr>
                  <p:cNvSpPr/>
                  <p:nvPr/>
                </p:nvSpPr>
                <p:spPr>
                  <a:xfrm>
                    <a:off x="1569281" y="4504856"/>
                    <a:ext cx="5416430" cy="5497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 =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221584B3-7E60-4D22-8705-839F40E006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69281" y="4504856"/>
                    <a:ext cx="5416430" cy="54970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6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A05D3AF-AC00-4E5F-8ADD-4497DCB4ABC2}"/>
                      </a:ext>
                    </a:extLst>
                  </p:cNvPr>
                  <p:cNvSpPr/>
                  <p:nvPr/>
                </p:nvSpPr>
                <p:spPr>
                  <a:xfrm>
                    <a:off x="1040317" y="5481465"/>
                    <a:ext cx="6739684" cy="54970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 =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m:rPr>
                                  <m:lit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}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p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|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{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}</m:t>
                                  </m:r>
                                </m:e>
                              </m:nary>
                            </m:e>
                          </m:nary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7A05D3AF-AC00-4E5F-8ADD-4497DCB4AB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317" y="5481465"/>
                    <a:ext cx="6739684" cy="549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9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0DC6D9B-3E70-400B-839C-B43EE6E4F573}"/>
                    </a:ext>
                  </a:extLst>
                </p:cNvPr>
                <p:cNvSpPr/>
                <p:nvPr/>
              </p:nvSpPr>
              <p:spPr>
                <a:xfrm>
                  <a:off x="838200" y="3421460"/>
                  <a:ext cx="26636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/>
                    <a:t>For a discrete </a:t>
                  </a:r>
                  <a:r>
                    <a:rPr lang="en-US" sz="2400" dirty="0" err="1"/>
                    <a:t>r.v.</a:t>
                  </a:r>
                  <a:r>
                    <a:rPr lang="en-US" sz="24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400" dirty="0"/>
                    <a:t>:</a:t>
                  </a: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80DC6D9B-3E70-400B-839C-B43EE6E4F5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200" y="3421460"/>
                  <a:ext cx="2663614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3670" t="-10526" r="-2752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49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6064F2-C025-4CE1-B096-8F27E3052FE3}"/>
              </a:ext>
            </a:extLst>
          </p:cNvPr>
          <p:cNvSpPr/>
          <p:nvPr/>
        </p:nvSpPr>
        <p:spPr>
          <a:xfrm>
            <a:off x="271273" y="2109098"/>
            <a:ext cx="11272462" cy="43918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70012" y="6398684"/>
            <a:ext cx="2743200" cy="365125"/>
          </a:xfrm>
        </p:spPr>
        <p:txBody>
          <a:bodyPr/>
          <a:lstStyle/>
          <a:p>
            <a:fld id="{B5B0AFE2-E5B5-481A-93EB-F298E429E740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Who Fails First?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/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Disk with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day, and a CPU with </a:t>
                </a:r>
                <a:r>
                  <a:rPr lang="en-US" sz="2400" dirty="0" err="1"/>
                  <a:t>indpt</a:t>
                </a:r>
                <a:r>
                  <a:rPr lang="en-US" sz="2400" dirty="0"/>
                  <a:t>. prob.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failing each day.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68B30C0-AE99-46FE-8189-5C66FE1ED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71" y="902227"/>
                <a:ext cx="12116214" cy="461665"/>
              </a:xfrm>
              <a:prstGeom prst="rect">
                <a:avLst/>
              </a:prstGeom>
              <a:blipFill>
                <a:blip r:embed="rId2"/>
                <a:stretch>
                  <a:fillRect l="-75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/>
              <p:nvPr/>
            </p:nvSpPr>
            <p:spPr>
              <a:xfrm>
                <a:off x="0" y="2663773"/>
                <a:ext cx="7153649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437815-37B4-4A5E-8233-2D54997526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663773"/>
                <a:ext cx="7153649" cy="101540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8BC9AAA-2430-4EB8-BD23-9798C452034C}"/>
              </a:ext>
            </a:extLst>
          </p:cNvPr>
          <p:cNvSpPr/>
          <p:nvPr/>
        </p:nvSpPr>
        <p:spPr>
          <a:xfrm>
            <a:off x="245071" y="1443092"/>
            <a:ext cx="114931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Q: </a:t>
            </a:r>
            <a:r>
              <a:rPr lang="en-US" sz="2400" dirty="0"/>
              <a:t>What is the probability that the disk fails </a:t>
            </a:r>
            <a:r>
              <a:rPr lang="en-US" sz="2400" i="1" dirty="0"/>
              <a:t>before</a:t>
            </a:r>
            <a:r>
              <a:rPr lang="en-US" sz="2400" dirty="0"/>
              <a:t> the CPU?   </a:t>
            </a:r>
            <a:r>
              <a:rPr lang="en-US" sz="2400" dirty="0">
                <a:solidFill>
                  <a:srgbClr val="0070C0"/>
                </a:solidFill>
              </a:rPr>
              <a:t>(Redo using conditioning!)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/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CPU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121641F-F139-4F50-9F5D-35B884C090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97" y="2208499"/>
                <a:ext cx="5335820" cy="430887"/>
              </a:xfrm>
              <a:prstGeom prst="rect">
                <a:avLst/>
              </a:prstGeom>
              <a:blipFill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/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days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until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disk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sz="2200" b="0" i="0" dirty="0" smtClean="0"/>
                        <m:t>fails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𝐺𝑒𝑜𝑚𝑒𝑡𝑟𝑖𝑐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C94AD53-F8E6-4163-87DA-0396DFE88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803" y="2212513"/>
                <a:ext cx="529548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/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879D13C-A986-4253-A58C-30F8AA02BB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7632" y="2720139"/>
                <a:ext cx="1276696" cy="461665"/>
              </a:xfrm>
              <a:prstGeom prst="rect">
                <a:avLst/>
              </a:prstGeom>
              <a:blipFill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2EC25C-E28A-404A-813F-6930C467AA3A}"/>
                  </a:ext>
                </a:extLst>
              </p:cNvPr>
              <p:cNvSpPr/>
              <p:nvPr/>
            </p:nvSpPr>
            <p:spPr>
              <a:xfrm>
                <a:off x="1452381" y="3636270"/>
                <a:ext cx="6142181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|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12EC25C-E28A-404A-813F-6930C467AA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81" y="3636270"/>
                <a:ext cx="6142181" cy="10154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3844D3-A456-4B2C-8A94-8D6F748DC3CB}"/>
                  </a:ext>
                </a:extLst>
              </p:cNvPr>
              <p:cNvSpPr/>
              <p:nvPr/>
            </p:nvSpPr>
            <p:spPr>
              <a:xfrm>
                <a:off x="1452381" y="4597994"/>
                <a:ext cx="4338083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}⋅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13844D3-A456-4B2C-8A94-8D6F748DC3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2381" y="4597994"/>
                <a:ext cx="4338083" cy="101540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6FC5C3-C77F-47E3-AA26-B4D6CCDF9F66}"/>
                  </a:ext>
                </a:extLst>
              </p:cNvPr>
              <p:cNvSpPr/>
              <p:nvPr/>
            </p:nvSpPr>
            <p:spPr>
              <a:xfrm>
                <a:off x="1441114" y="5543288"/>
                <a:ext cx="4824977" cy="10154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56FC5C3-C77F-47E3-AA26-B4D6CCDF9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114" y="5543288"/>
                <a:ext cx="4824977" cy="10154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8B6B9A-C711-F888-B113-D03DFFC4B854}"/>
                  </a:ext>
                </a:extLst>
              </p:cNvPr>
              <p:cNvSpPr/>
              <p:nvPr/>
            </p:nvSpPr>
            <p:spPr>
              <a:xfrm>
                <a:off x="5636624" y="5684416"/>
                <a:ext cx="3163911" cy="733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(1 −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1−(1−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)(1−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88B6B9A-C711-F888-B113-D03DFFC4B8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624" y="5684416"/>
                <a:ext cx="3163911" cy="73314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8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3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Random Variables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509780" y="1054062"/>
            <a:ext cx="9298379" cy="1129808"/>
            <a:chOff x="718454" y="3211430"/>
            <a:chExt cx="9409187" cy="938457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4" y="3211430"/>
              <a:ext cx="9409187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19635-D093-4AE2-AE45-7E79455B8EF6}"/>
                </a:ext>
              </a:extLst>
            </p:cNvPr>
            <p:cNvSpPr txBox="1"/>
            <p:nvPr/>
          </p:nvSpPr>
          <p:spPr>
            <a:xfrm>
              <a:off x="718456" y="3304283"/>
              <a:ext cx="9123048" cy="690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A </a:t>
              </a:r>
              <a:r>
                <a:rPr lang="en-US" sz="2400" b="1" dirty="0"/>
                <a:t>random variable (</a:t>
              </a:r>
              <a:r>
                <a:rPr lang="en-US" sz="2400" b="1" dirty="0" err="1"/>
                <a:t>r.v.</a:t>
              </a:r>
              <a:r>
                <a:rPr lang="en-US" sz="2400" b="1" dirty="0"/>
                <a:t>) </a:t>
              </a:r>
              <a:r>
                <a:rPr lang="en-US" sz="2400" dirty="0"/>
                <a:t>is a real-valued function of the outcome </a:t>
              </a:r>
            </a:p>
            <a:p>
              <a:r>
                <a:rPr lang="en-US" sz="2400" dirty="0"/>
                <a:t>of an experiment </a:t>
              </a:r>
              <a:r>
                <a:rPr lang="en-US" sz="2400" dirty="0">
                  <a:sym typeface="Symbol" panose="05050102010706020507" pitchFamily="18" charset="2"/>
                </a:rPr>
                <a:t>involving randomness.  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ABFDEA-64BC-4B9D-8354-3080B349B551}"/>
              </a:ext>
            </a:extLst>
          </p:cNvPr>
          <p:cNvSpPr txBox="1"/>
          <p:nvPr/>
        </p:nvSpPr>
        <p:spPr>
          <a:xfrm>
            <a:off x="448557" y="2618819"/>
            <a:ext cx="772718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/>
              <a:t>Example</a:t>
            </a:r>
            <a:r>
              <a:rPr lang="en-US" sz="2400" dirty="0"/>
              <a:t>: Throw 2 darts uniformly at random at unit interval </a:t>
            </a:r>
          </a:p>
          <a:p>
            <a:endParaRPr lang="en-US" sz="2400" dirty="0"/>
          </a:p>
          <a:p>
            <a:r>
              <a:rPr lang="en-US" sz="2400" dirty="0"/>
              <a:t>Here are some random variables:</a:t>
            </a:r>
          </a:p>
          <a:p>
            <a:endParaRPr lang="en-US" sz="1600" dirty="0"/>
          </a:p>
          <a:p>
            <a:r>
              <a:rPr lang="en-US" sz="2400" dirty="0"/>
              <a:t>      D = difference in location of the 2 darts</a:t>
            </a:r>
          </a:p>
          <a:p>
            <a:r>
              <a:rPr lang="en-US" sz="2400" dirty="0"/>
              <a:t>      L = location of leftmost dart</a:t>
            </a:r>
          </a:p>
          <a:p>
            <a:r>
              <a:rPr lang="en-US" sz="2400" dirty="0"/>
              <a:t>   </a:t>
            </a:r>
          </a:p>
          <a:p>
            <a:r>
              <a:rPr lang="en-US" sz="2400" b="1" dirty="0"/>
              <a:t>Q</a:t>
            </a:r>
            <a:r>
              <a:rPr lang="en-US" sz="2400" dirty="0"/>
              <a:t>: Can you define some more </a:t>
            </a:r>
            <a:r>
              <a:rPr lang="en-US" sz="2400" dirty="0" err="1"/>
              <a:t>r.v.s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BB96915-F7A0-19A3-BB80-8B43B7EE761E}"/>
              </a:ext>
            </a:extLst>
          </p:cNvPr>
          <p:cNvGrpSpPr/>
          <p:nvPr/>
        </p:nvGrpSpPr>
        <p:grpSpPr>
          <a:xfrm>
            <a:off x="6107910" y="4353291"/>
            <a:ext cx="5446781" cy="807523"/>
            <a:chOff x="6107910" y="4314629"/>
            <a:chExt cx="5635533" cy="84618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7BB026A-B1ED-4C92-A641-8C7E984BF253}"/>
                </a:ext>
              </a:extLst>
            </p:cNvPr>
            <p:cNvCxnSpPr/>
            <p:nvPr/>
          </p:nvCxnSpPr>
          <p:spPr>
            <a:xfrm>
              <a:off x="6265604" y="4472127"/>
              <a:ext cx="5320146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D15C95B-C078-4E35-BE48-B5700CD8EDA0}"/>
                </a:ext>
              </a:extLst>
            </p:cNvPr>
            <p:cNvSpPr/>
            <p:nvPr/>
          </p:nvSpPr>
          <p:spPr>
            <a:xfrm>
              <a:off x="6107910" y="4637595"/>
              <a:ext cx="3153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0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BC43B7-6313-4931-85D3-8A6DF3901040}"/>
                </a:ext>
              </a:extLst>
            </p:cNvPr>
            <p:cNvCxnSpPr/>
            <p:nvPr/>
          </p:nvCxnSpPr>
          <p:spPr>
            <a:xfrm>
              <a:off x="6265604" y="4314629"/>
              <a:ext cx="0" cy="2641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D49A6D6-BBE6-4C50-B4AF-376779F300DE}"/>
                </a:ext>
              </a:extLst>
            </p:cNvPr>
            <p:cNvCxnSpPr/>
            <p:nvPr/>
          </p:nvCxnSpPr>
          <p:spPr>
            <a:xfrm>
              <a:off x="11585750" y="4314630"/>
              <a:ext cx="0" cy="2641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2EF1397-1B4C-4292-9BAD-DCCC13667BF6}"/>
                </a:ext>
              </a:extLst>
            </p:cNvPr>
            <p:cNvSpPr/>
            <p:nvPr/>
          </p:nvSpPr>
          <p:spPr>
            <a:xfrm>
              <a:off x="11428056" y="4594331"/>
              <a:ext cx="31538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1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" name="Picture 9" descr="A close-up of a dart">
            <a:extLst>
              <a:ext uri="{FF2B5EF4-FFF2-40B4-BE49-F238E27FC236}">
                <a16:creationId xmlns:a16="http://schemas.microsoft.com/office/drawing/2014/main" id="{EADEF329-E4F3-5A0D-1B75-F1E4FB7B86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229">
            <a:off x="7079279" y="3524523"/>
            <a:ext cx="1300120" cy="764906"/>
          </a:xfrm>
          <a:prstGeom prst="rect">
            <a:avLst/>
          </a:prstGeom>
        </p:spPr>
      </p:pic>
      <p:pic>
        <p:nvPicPr>
          <p:cNvPr id="15" name="Picture 14" descr="A close-up of a dart">
            <a:extLst>
              <a:ext uri="{FF2B5EF4-FFF2-40B4-BE49-F238E27FC236}">
                <a16:creationId xmlns:a16="http://schemas.microsoft.com/office/drawing/2014/main" id="{4B9E2493-CCAC-DA2E-FF9D-A7F5C9DD0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91229">
            <a:off x="8413576" y="3527553"/>
            <a:ext cx="1300120" cy="76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77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4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Random Variables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636630" y="1067131"/>
            <a:ext cx="10314934" cy="1386221"/>
            <a:chOff x="718454" y="3211430"/>
            <a:chExt cx="9806746" cy="938457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4" y="3211430"/>
              <a:ext cx="9409187" cy="9384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19635-D093-4AE2-AE45-7E79455B8EF6}"/>
                </a:ext>
              </a:extLst>
            </p:cNvPr>
            <p:cNvSpPr txBox="1"/>
            <p:nvPr/>
          </p:nvSpPr>
          <p:spPr>
            <a:xfrm>
              <a:off x="718454" y="3250541"/>
              <a:ext cx="9806746" cy="860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A </a:t>
              </a:r>
              <a:r>
                <a:rPr lang="en-US" sz="2400" b="1" dirty="0"/>
                <a:t>discrete random variable </a:t>
              </a:r>
              <a:r>
                <a:rPr lang="en-US" sz="2400" dirty="0"/>
                <a:t>can take on at most a countably infinite </a:t>
              </a:r>
            </a:p>
            <a:p>
              <a:r>
                <a:rPr lang="en-US" sz="2400" dirty="0"/>
                <a:t>number of possible values, whereas a </a:t>
              </a:r>
              <a:r>
                <a:rPr lang="en-US" sz="2400" b="1" dirty="0"/>
                <a:t>continuous random variable </a:t>
              </a:r>
              <a:r>
                <a:rPr lang="en-US" sz="2400" dirty="0"/>
                <a:t>can </a:t>
              </a:r>
            </a:p>
            <a:p>
              <a:r>
                <a:rPr lang="en-US" sz="2400" dirty="0"/>
                <a:t>take on an uncountable set of possible values.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EABFDEA-64BC-4B9D-8354-3080B349B551}"/>
              </a:ext>
            </a:extLst>
          </p:cNvPr>
          <p:cNvSpPr txBox="1"/>
          <p:nvPr/>
        </p:nvSpPr>
        <p:spPr>
          <a:xfrm>
            <a:off x="616838" y="3172962"/>
            <a:ext cx="91971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</a:t>
            </a:r>
            <a:r>
              <a:rPr lang="en-US" sz="2400" dirty="0"/>
              <a:t>: Which of these random variables is discrete and which is continuous?</a:t>
            </a:r>
          </a:p>
          <a:p>
            <a:endParaRPr lang="en-US" sz="2400" dirty="0"/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sum of the rolls of two dice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number of arrivals at a website by time t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time until the next arrival at a website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2400" dirty="0"/>
              <a:t>The CPU time requirement of an HTTP request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5428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5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From Random Variables to Events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EB38DA-FEA4-49A5-A267-CB66DE81799C}"/>
              </a:ext>
            </a:extLst>
          </p:cNvPr>
          <p:cNvSpPr txBox="1"/>
          <p:nvPr/>
        </p:nvSpPr>
        <p:spPr>
          <a:xfrm>
            <a:off x="373611" y="1050720"/>
            <a:ext cx="116287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use CAPITAL letters to denote random variables.  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70C0"/>
                </a:solidFill>
              </a:rPr>
              <a:t>When we set a random variable (</a:t>
            </a:r>
            <a:r>
              <a:rPr lang="en-US" sz="2400" dirty="0" err="1">
                <a:solidFill>
                  <a:srgbClr val="0070C0"/>
                </a:solidFill>
              </a:rPr>
              <a:t>r.v.</a:t>
            </a:r>
            <a:r>
              <a:rPr lang="en-US" sz="2400" dirty="0">
                <a:solidFill>
                  <a:srgbClr val="0070C0"/>
                </a:solidFill>
              </a:rPr>
              <a:t>) equal to a value, we get an event, and all the theorems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we learned about events and their probabilities now apply.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8BD1D-38A1-4BC0-9F3A-B4EC3D5B25FC}"/>
              </a:ext>
            </a:extLst>
          </p:cNvPr>
          <p:cNvSpPr txBox="1"/>
          <p:nvPr/>
        </p:nvSpPr>
        <p:spPr>
          <a:xfrm>
            <a:off x="373611" y="2954807"/>
            <a:ext cx="3107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Random Variable (R.V.)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562595-7A56-4192-9923-02D829EDC0BE}"/>
              </a:ext>
            </a:extLst>
          </p:cNvPr>
          <p:cNvSpPr txBox="1"/>
          <p:nvPr/>
        </p:nvSpPr>
        <p:spPr>
          <a:xfrm>
            <a:off x="5819936" y="2958336"/>
            <a:ext cx="895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631D3C-7487-4771-8AAC-2DD5DB392A3C}"/>
                  </a:ext>
                </a:extLst>
              </p:cNvPr>
              <p:cNvSpPr/>
              <p:nvPr/>
            </p:nvSpPr>
            <p:spPr>
              <a:xfrm>
                <a:off x="523620" y="3675074"/>
                <a:ext cx="34434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sum of 2 rolls of a die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3631D3C-7487-4771-8AAC-2DD5DB392A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0" y="3675074"/>
                <a:ext cx="3443443" cy="461665"/>
              </a:xfrm>
              <a:prstGeom prst="rect">
                <a:avLst/>
              </a:prstGeom>
              <a:blipFill>
                <a:blip r:embed="rId2"/>
                <a:stretch>
                  <a:fillRect l="-531" t="-10526" r="-159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9F8415-02AF-4627-93F3-98F2E784EE3C}"/>
                  </a:ext>
                </a:extLst>
              </p:cNvPr>
              <p:cNvSpPr/>
              <p:nvPr/>
            </p:nvSpPr>
            <p:spPr>
              <a:xfrm>
                <a:off x="5861353" y="3675074"/>
                <a:ext cx="10299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C9F8415-02AF-4627-93F3-98F2E784E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353" y="3675074"/>
                <a:ext cx="102996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6612678-BF0B-4076-BCFA-0D8CD60CA488}"/>
              </a:ext>
            </a:extLst>
          </p:cNvPr>
          <p:cNvSpPr txBox="1"/>
          <p:nvPr/>
        </p:nvSpPr>
        <p:spPr>
          <a:xfrm>
            <a:off x="8669677" y="2909692"/>
            <a:ext cx="269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Probability of Event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B5F549-A81A-4334-B8A5-9AA4D48787A2}"/>
                  </a:ext>
                </a:extLst>
              </p:cNvPr>
              <p:cNvSpPr txBox="1"/>
              <p:nvPr/>
            </p:nvSpPr>
            <p:spPr>
              <a:xfrm>
                <a:off x="9815857" y="3618093"/>
                <a:ext cx="399532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B5F549-A81A-4334-B8A5-9AA4D4878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5857" y="3618093"/>
                <a:ext cx="399532" cy="6914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BE6A5F-98FC-4914-BB19-A417274B06DC}"/>
                  </a:ext>
                </a:extLst>
              </p:cNvPr>
              <p:cNvSpPr/>
              <p:nvPr/>
            </p:nvSpPr>
            <p:spPr>
              <a:xfrm>
                <a:off x="482258" y="4712988"/>
                <a:ext cx="440210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arrivals to a </a:t>
                </a:r>
              </a:p>
              <a:p>
                <a:r>
                  <a:rPr lang="en-US" sz="2400" dirty="0"/>
                  <a:t>         website within the next hour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DBE6A5F-98FC-4914-BB19-A417274B06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58" y="4712988"/>
                <a:ext cx="4402103" cy="830997"/>
              </a:xfrm>
              <a:prstGeom prst="rect">
                <a:avLst/>
              </a:prstGeom>
              <a:blipFill>
                <a:blip r:embed="rId5"/>
                <a:stretch>
                  <a:fillRect l="-277" t="-5882" r="-1108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69375D6-ACDA-4065-8C04-D33EDE2E4A0E}"/>
                  </a:ext>
                </a:extLst>
              </p:cNvPr>
              <p:cNvSpPr/>
              <p:nvPr/>
            </p:nvSpPr>
            <p:spPr>
              <a:xfrm>
                <a:off x="5761967" y="4666822"/>
                <a:ext cx="122873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&gt;10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69375D6-ACDA-4065-8C04-D33EDE2E4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1967" y="4666822"/>
                <a:ext cx="1228734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FB50D75-5B01-4722-8FFF-BF5DF8C25CCE}"/>
              </a:ext>
            </a:extLst>
          </p:cNvPr>
          <p:cNvGrpSpPr/>
          <p:nvPr/>
        </p:nvGrpSpPr>
        <p:grpSpPr>
          <a:xfrm>
            <a:off x="7745623" y="4726054"/>
            <a:ext cx="3857410" cy="1558209"/>
            <a:chOff x="7759472" y="4841014"/>
            <a:chExt cx="3857410" cy="15582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4845765-1CE5-445C-AA6B-BA1A73CAB727}"/>
                    </a:ext>
                  </a:extLst>
                </p:cNvPr>
                <p:cNvSpPr/>
                <p:nvPr/>
              </p:nvSpPr>
              <p:spPr>
                <a:xfrm>
                  <a:off x="7759472" y="4841014"/>
                  <a:ext cx="204742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&gt;10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54845765-1CE5-445C-AA6B-BA1A73CAB7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9472" y="4841014"/>
                  <a:ext cx="2047420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BCEA06-A5C7-4E03-B5F7-05BED82DED2E}"/>
                    </a:ext>
                  </a:extLst>
                </p:cNvPr>
                <p:cNvSpPr/>
                <p:nvPr/>
              </p:nvSpPr>
              <p:spPr>
                <a:xfrm>
                  <a:off x="8263907" y="5308334"/>
                  <a:ext cx="3312766" cy="5296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&gt;10 |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weekday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box>
                          <m:box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67BCEA06-A5C7-4E03-B5F7-05BED82DED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3907" y="5308334"/>
                  <a:ext cx="3312766" cy="52969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9E43408-B3E2-4597-8FF4-3C399DE70B5C}"/>
                    </a:ext>
                  </a:extLst>
                </p:cNvPr>
                <p:cNvSpPr/>
                <p:nvPr/>
              </p:nvSpPr>
              <p:spPr>
                <a:xfrm>
                  <a:off x="7978707" y="5874784"/>
                  <a:ext cx="3638175" cy="5244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&gt;10 |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weekend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box>
                          <m:box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9E43408-B3E2-4597-8FF4-3C399DE70B5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8707" y="5874784"/>
                  <a:ext cx="3638175" cy="524439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7C835F-9014-4630-AD3F-8C160410045D}"/>
              </a:ext>
            </a:extLst>
          </p:cNvPr>
          <p:cNvCxnSpPr>
            <a:cxnSpLocks/>
          </p:cNvCxnSpPr>
          <p:nvPr/>
        </p:nvCxnSpPr>
        <p:spPr>
          <a:xfrm>
            <a:off x="5199419" y="2954807"/>
            <a:ext cx="0" cy="3286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2C50386-2A75-43D4-A697-505164C61F94}"/>
              </a:ext>
            </a:extLst>
          </p:cNvPr>
          <p:cNvCxnSpPr>
            <a:cxnSpLocks/>
          </p:cNvCxnSpPr>
          <p:nvPr/>
        </p:nvCxnSpPr>
        <p:spPr>
          <a:xfrm>
            <a:off x="7436928" y="2954807"/>
            <a:ext cx="0" cy="328658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74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6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Discrete Random Variables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173341-B9A0-4F6B-AA83-314DA08DBC09}"/>
              </a:ext>
            </a:extLst>
          </p:cNvPr>
          <p:cNvGrpSpPr/>
          <p:nvPr/>
        </p:nvGrpSpPr>
        <p:grpSpPr>
          <a:xfrm>
            <a:off x="255816" y="984671"/>
            <a:ext cx="12072256" cy="710167"/>
            <a:chOff x="718455" y="3211430"/>
            <a:chExt cx="9926682" cy="574459"/>
          </a:xfrm>
        </p:grpSpPr>
        <p:sp>
          <p:nvSpPr>
            <p:cNvPr id="17" name="Title 2">
              <a:extLst>
                <a:ext uri="{FF2B5EF4-FFF2-40B4-BE49-F238E27FC236}">
                  <a16:creationId xmlns:a16="http://schemas.microsoft.com/office/drawing/2014/main" id="{7AC7B22B-F569-431A-A3D2-C7A204026959}"/>
                </a:ext>
              </a:extLst>
            </p:cNvPr>
            <p:cNvSpPr txBox="1">
              <a:spLocks/>
            </p:cNvSpPr>
            <p:nvPr/>
          </p:nvSpPr>
          <p:spPr>
            <a:xfrm>
              <a:off x="718455" y="3211430"/>
              <a:ext cx="9319256" cy="57445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19635-D093-4AE2-AE45-7E79455B8EF6}"/>
                </a:ext>
              </a:extLst>
            </p:cNvPr>
            <p:cNvSpPr txBox="1"/>
            <p:nvPr/>
          </p:nvSpPr>
          <p:spPr>
            <a:xfrm>
              <a:off x="763210" y="3292311"/>
              <a:ext cx="9881927" cy="37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Defn</a:t>
              </a:r>
              <a:r>
                <a:rPr lang="en-US" sz="2400" dirty="0"/>
                <a:t>: A </a:t>
              </a:r>
              <a:r>
                <a:rPr lang="en-US" sz="2400" b="1" dirty="0"/>
                <a:t>discrete </a:t>
              </a:r>
              <a:r>
                <a:rPr lang="en-US" sz="2400" b="1" dirty="0" err="1"/>
                <a:t>r.v.</a:t>
              </a:r>
              <a:r>
                <a:rPr lang="en-US" sz="2400" b="1" dirty="0"/>
                <a:t> </a:t>
              </a:r>
              <a:r>
                <a:rPr lang="en-US" sz="2400" dirty="0"/>
                <a:t>takes on a countable number of values, each with some probability.  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79733AA-52C9-49CB-9EE1-03F4E758AA17}"/>
              </a:ext>
            </a:extLst>
          </p:cNvPr>
          <p:cNvSpPr/>
          <p:nvPr/>
        </p:nvSpPr>
        <p:spPr>
          <a:xfrm>
            <a:off x="255816" y="1871987"/>
            <a:ext cx="115863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 discrete </a:t>
            </a:r>
            <a:r>
              <a:rPr lang="en-US" sz="2400" dirty="0" err="1"/>
              <a:t>r.v.</a:t>
            </a:r>
            <a:r>
              <a:rPr lang="en-US" sz="2400" dirty="0"/>
              <a:t> is associated with a </a:t>
            </a:r>
            <a:r>
              <a:rPr lang="en-US" sz="2400" b="1" dirty="0"/>
              <a:t>discrete distribution </a:t>
            </a:r>
            <a:r>
              <a:rPr lang="en-US" sz="2400" dirty="0"/>
              <a:t>that represents the likelihood of each of these values occurring.  We sometimes define a </a:t>
            </a:r>
            <a:r>
              <a:rPr lang="en-US" sz="2400" dirty="0" err="1"/>
              <a:t>r.v.</a:t>
            </a:r>
            <a:r>
              <a:rPr lang="en-US" sz="2400" dirty="0"/>
              <a:t> by its associated distribution.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F1758E6E-8467-488C-A413-545388822C0B}"/>
              </a:ext>
            </a:extLst>
          </p:cNvPr>
          <p:cNvSpPr txBox="1">
            <a:spLocks/>
          </p:cNvSpPr>
          <p:nvPr/>
        </p:nvSpPr>
        <p:spPr>
          <a:xfrm>
            <a:off x="255816" y="2826600"/>
            <a:ext cx="8484421" cy="36263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5426B6-48C9-4CA6-B3B3-EC0126465D4B}"/>
                  </a:ext>
                </a:extLst>
              </p:cNvPr>
              <p:cNvSpPr txBox="1"/>
              <p:nvPr/>
            </p:nvSpPr>
            <p:spPr>
              <a:xfrm>
                <a:off x="310244" y="2824988"/>
                <a:ext cx="8484420" cy="4312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u="sng" dirty="0"/>
                  <a:t>Defn</a:t>
                </a:r>
                <a:r>
                  <a:rPr lang="en-US" sz="2400" dirty="0"/>
                  <a:t>: For a discrete </a:t>
                </a:r>
                <a:r>
                  <a:rPr lang="en-US" sz="2400" dirty="0" err="1"/>
                  <a:t>r.v.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the </a:t>
                </a:r>
                <a:r>
                  <a:rPr lang="en-US" sz="2400" b="1" dirty="0"/>
                  <a:t>probability mass function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is: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}</a:t>
                </a:r>
              </a:p>
              <a:p>
                <a:pPr algn="ctr"/>
                <a:r>
                  <a:rPr lang="en-US" sz="2400" dirty="0"/>
                  <a:t>   </a:t>
                </a:r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cumulative distribution function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</a:t>
                </a:r>
                <a:r>
                  <a:rPr lang="en-US" sz="2400" b="1" dirty="0"/>
                  <a:t>tail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400" dirty="0"/>
                  <a:t> is: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1 −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15426B6-48C9-4CA6-B3B3-EC0126465D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44" y="2824988"/>
                <a:ext cx="8484420" cy="4312528"/>
              </a:xfrm>
              <a:prstGeom prst="rect">
                <a:avLst/>
              </a:prstGeom>
              <a:blipFill>
                <a:blip r:embed="rId2"/>
                <a:stretch>
                  <a:fillRect l="-1149" t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/>
              <p:nvPr/>
            </p:nvSpPr>
            <p:spPr>
              <a:xfrm>
                <a:off x="9260217" y="3866716"/>
                <a:ext cx="2159887" cy="135787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this?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217" y="3866716"/>
                <a:ext cx="2159887" cy="1357872"/>
              </a:xfrm>
              <a:prstGeom prst="rect">
                <a:avLst/>
              </a:prstGeom>
              <a:blipFill>
                <a:blip r:embed="rId3"/>
                <a:stretch>
                  <a:fillRect l="-4237" t="-3587" r="-36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8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2786288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-58387" y="2786288"/>
            <a:ext cx="12192000" cy="807522"/>
          </a:xfrm>
        </p:spPr>
        <p:txBody>
          <a:bodyPr>
            <a:normAutofit/>
          </a:bodyPr>
          <a:lstStyle/>
          <a:p>
            <a:r>
              <a:rPr lang="en-US" sz="4800" dirty="0"/>
              <a:t>Common Discrete R.V.s /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04093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Bernoulli(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152400" y="-24368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25FE-DDF3-4E6D-AE92-1374C6407D11}"/>
              </a:ext>
            </a:extLst>
          </p:cNvPr>
          <p:cNvGrpSpPr/>
          <p:nvPr/>
        </p:nvGrpSpPr>
        <p:grpSpPr>
          <a:xfrm>
            <a:off x="614042" y="2940526"/>
            <a:ext cx="4286822" cy="2024144"/>
            <a:chOff x="593778" y="2843541"/>
            <a:chExt cx="6220499" cy="1637343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F1758E6E-8467-488C-A413-545388822C0B}"/>
                </a:ext>
              </a:extLst>
            </p:cNvPr>
            <p:cNvSpPr txBox="1">
              <a:spLocks/>
            </p:cNvSpPr>
            <p:nvPr/>
          </p:nvSpPr>
          <p:spPr>
            <a:xfrm>
              <a:off x="593778" y="2843541"/>
              <a:ext cx="6220498" cy="15446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/>
                <p:nvPr/>
              </p:nvSpPr>
              <p:spPr>
                <a:xfrm>
                  <a:off x="593780" y="2843541"/>
                  <a:ext cx="6220497" cy="16373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𝐵𝑒𝑟𝑛𝑜𝑢𝑙𝑙𝑖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.   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2400" b="0" i="0" dirty="0" smtClean="0"/>
                                  <m:t>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0     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w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.  1−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m:rPr>
                                    <m:nor/>
                                  </m:rPr>
                                  <a:rPr lang="en-US" sz="2400" dirty="0"/>
                                  <m:t> </m:t>
                                </m:r>
                              </m:e>
                            </m:mr>
                          </m:m>
                        </m:e>
                      </m:d>
                    </m:oMath>
                  </a14:m>
                  <a:r>
                    <a:rPr lang="en-US" sz="2400" dirty="0"/>
                    <a:t> </a:t>
                  </a:r>
                </a:p>
                <a:p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780" y="2843541"/>
                  <a:ext cx="6220497" cy="1637343"/>
                </a:xfrm>
                <a:prstGeom prst="rect">
                  <a:avLst/>
                </a:prstGeom>
                <a:blipFill>
                  <a:blip r:embed="rId3"/>
                  <a:stretch>
                    <a:fillRect l="-2276" t="-2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/>
              <p:nvPr/>
            </p:nvSpPr>
            <p:spPr>
              <a:xfrm>
                <a:off x="614042" y="1002290"/>
                <a:ext cx="7460504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Experiment</a:t>
                </a:r>
                <a:r>
                  <a:rPr lang="en-US" sz="2400" dirty="0"/>
                  <a:t>:  Flip a single coin,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Heads.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value of the coin flip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42" y="1002290"/>
                <a:ext cx="7460504" cy="1200329"/>
              </a:xfrm>
              <a:prstGeom prst="rect">
                <a:avLst/>
              </a:prstGeom>
              <a:blipFill>
                <a:blip r:embed="rId5"/>
                <a:stretch>
                  <a:fillRect l="-1307" t="-4061" r="-1144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238995C9-1146-4DAF-8F16-C71B512BBA2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246" y="2636123"/>
            <a:ext cx="3215107" cy="295134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4E5EF2F-DD23-4C83-A3F5-D063D29CAA45}"/>
              </a:ext>
            </a:extLst>
          </p:cNvPr>
          <p:cNvSpPr/>
          <p:nvPr/>
        </p:nvSpPr>
        <p:spPr>
          <a:xfrm>
            <a:off x="4450256" y="5953141"/>
            <a:ext cx="765069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Q:</a:t>
            </a:r>
            <a:r>
              <a:rPr lang="en-US" sz="2400" dirty="0"/>
              <a:t> What distribution is shown above, with what parameter?</a:t>
            </a:r>
          </a:p>
        </p:txBody>
      </p:sp>
      <p:pic>
        <p:nvPicPr>
          <p:cNvPr id="8" name="Picture 7" descr="A close-up of several coins">
            <a:extLst>
              <a:ext uri="{FF2B5EF4-FFF2-40B4-BE49-F238E27FC236}">
                <a16:creationId xmlns:a16="http://schemas.microsoft.com/office/drawing/2014/main" id="{6EF48664-3E78-36BE-C601-97B29F11E9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" t="7634" r="6945" b="10914"/>
          <a:stretch/>
        </p:blipFill>
        <p:spPr>
          <a:xfrm>
            <a:off x="-2044275" y="357322"/>
            <a:ext cx="1629430" cy="795528"/>
          </a:xfrm>
          <a:prstGeom prst="rect">
            <a:avLst/>
          </a:prstGeom>
        </p:spPr>
      </p:pic>
      <p:pic>
        <p:nvPicPr>
          <p:cNvPr id="10" name="Picture 9" descr="A close-up of several coins">
            <a:extLst>
              <a:ext uri="{FF2B5EF4-FFF2-40B4-BE49-F238E27FC236}">
                <a16:creationId xmlns:a16="http://schemas.microsoft.com/office/drawing/2014/main" id="{21553CD8-C87C-3AA3-5E08-94E5D58E71F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5" t="7635" r="6945" b="51801"/>
          <a:stretch/>
        </p:blipFill>
        <p:spPr>
          <a:xfrm>
            <a:off x="-1213231" y="1721803"/>
            <a:ext cx="997582" cy="1076542"/>
          </a:xfrm>
          <a:prstGeom prst="rect">
            <a:avLst/>
          </a:prstGeom>
        </p:spPr>
      </p:pic>
      <p:pic>
        <p:nvPicPr>
          <p:cNvPr id="14" name="Picture 13" descr="A close-up of several coins">
            <a:extLst>
              <a:ext uri="{FF2B5EF4-FFF2-40B4-BE49-F238E27FC236}">
                <a16:creationId xmlns:a16="http://schemas.microsoft.com/office/drawing/2014/main" id="{24E30464-1FD2-A601-6428-443B916048F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" t="56676" r="76324" b="13348"/>
          <a:stretch/>
        </p:blipFill>
        <p:spPr>
          <a:xfrm>
            <a:off x="-985072" y="3031236"/>
            <a:ext cx="803273" cy="795528"/>
          </a:xfrm>
          <a:prstGeom prst="rect">
            <a:avLst/>
          </a:prstGeom>
        </p:spPr>
      </p:pic>
      <p:pic>
        <p:nvPicPr>
          <p:cNvPr id="16" name="Picture 15" descr="A close-up of several coins">
            <a:extLst>
              <a:ext uri="{FF2B5EF4-FFF2-40B4-BE49-F238E27FC236}">
                <a16:creationId xmlns:a16="http://schemas.microsoft.com/office/drawing/2014/main" id="{9F9397CF-8FE0-73E6-7E09-256743D1674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-985072" y="4017754"/>
            <a:ext cx="803273" cy="795528"/>
          </a:xfrm>
          <a:prstGeom prst="rect">
            <a:avLst/>
          </a:prstGeom>
        </p:spPr>
      </p:pic>
      <p:pic>
        <p:nvPicPr>
          <p:cNvPr id="17" name="Picture 16" descr="A close-up of several coins">
            <a:extLst>
              <a:ext uri="{FF2B5EF4-FFF2-40B4-BE49-F238E27FC236}">
                <a16:creationId xmlns:a16="http://schemas.microsoft.com/office/drawing/2014/main" id="{86EA49E8-6052-F4A0-97EF-FF85A57002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-985073" y="4964670"/>
            <a:ext cx="803273" cy="795528"/>
          </a:xfrm>
          <a:prstGeom prst="rect">
            <a:avLst/>
          </a:prstGeom>
        </p:spPr>
      </p:pic>
      <p:pic>
        <p:nvPicPr>
          <p:cNvPr id="18" name="Picture 17" descr="A close-up of several coins">
            <a:extLst>
              <a:ext uri="{FF2B5EF4-FFF2-40B4-BE49-F238E27FC236}">
                <a16:creationId xmlns:a16="http://schemas.microsoft.com/office/drawing/2014/main" id="{2AED1BAC-7F81-0405-E890-ABBDE28A15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55" t="7635" r="6945" b="51801"/>
          <a:stretch/>
        </p:blipFill>
        <p:spPr>
          <a:xfrm>
            <a:off x="-1082228" y="5876535"/>
            <a:ext cx="997582" cy="1076542"/>
          </a:xfrm>
          <a:prstGeom prst="rect">
            <a:avLst/>
          </a:prstGeom>
        </p:spPr>
      </p:pic>
      <p:pic>
        <p:nvPicPr>
          <p:cNvPr id="19" name="Picture 18" descr="A close-up of several coins">
            <a:extLst>
              <a:ext uri="{FF2B5EF4-FFF2-40B4-BE49-F238E27FC236}">
                <a16:creationId xmlns:a16="http://schemas.microsoft.com/office/drawing/2014/main" id="{1D5B34F3-D5D1-DD05-61F0-2B45476EEB2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3" t="12449" r="76554" b="57574"/>
          <a:stretch/>
        </p:blipFill>
        <p:spPr>
          <a:xfrm>
            <a:off x="9927477" y="1000649"/>
            <a:ext cx="1213672" cy="12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46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14205" y="6538912"/>
            <a:ext cx="4114800" cy="365125"/>
          </a:xfrm>
        </p:spPr>
        <p:txBody>
          <a:bodyPr/>
          <a:lstStyle/>
          <a:p>
            <a:r>
              <a:rPr lang="en-US"/>
              <a:t>"Introduction to Probability for Computing", Harchol-Balter '24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0AFE2-E5B5-481A-93EB-F298E429E740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E41AB8-2F62-472A-B54D-6FB9F084F04F}"/>
              </a:ext>
            </a:extLst>
          </p:cNvPr>
          <p:cNvSpPr/>
          <p:nvPr/>
        </p:nvSpPr>
        <p:spPr>
          <a:xfrm>
            <a:off x="0" y="0"/>
            <a:ext cx="12192000" cy="7956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tle 2"/>
              <p:cNvSpPr>
                <a:spLocks noGrp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</p:spPr>
            <p:txBody>
              <a:bodyPr>
                <a:normAutofit/>
              </a:bodyPr>
              <a:lstStyle/>
              <a:p>
                <a:r>
                  <a:rPr lang="en-US" sz="4800" dirty="0"/>
                  <a:t>Binomial(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4800" dirty="0"/>
                  <a:t>)</a:t>
                </a:r>
              </a:p>
            </p:txBody>
          </p:sp>
        </mc:Choice>
        <mc:Fallback xmlns="">
          <p:sp>
            <p:nvSpPr>
              <p:cNvPr id="3" name="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0" y="0"/>
                <a:ext cx="12192000" cy="807522"/>
              </a:xfrm>
              <a:blipFill>
                <a:blip r:embed="rId2"/>
                <a:stretch>
                  <a:fillRect t="-18939" b="-4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985A25FE-DDF3-4E6D-AE92-1374C6407D11}"/>
              </a:ext>
            </a:extLst>
          </p:cNvPr>
          <p:cNvGrpSpPr/>
          <p:nvPr/>
        </p:nvGrpSpPr>
        <p:grpSpPr>
          <a:xfrm>
            <a:off x="614042" y="2940527"/>
            <a:ext cx="4534030" cy="2463577"/>
            <a:chOff x="593778" y="2843541"/>
            <a:chExt cx="6579216" cy="2336532"/>
          </a:xfrm>
        </p:grpSpPr>
        <p:sp>
          <p:nvSpPr>
            <p:cNvPr id="21" name="Title 2">
              <a:extLst>
                <a:ext uri="{FF2B5EF4-FFF2-40B4-BE49-F238E27FC236}">
                  <a16:creationId xmlns:a16="http://schemas.microsoft.com/office/drawing/2014/main" id="{F1758E6E-8467-488C-A413-545388822C0B}"/>
                </a:ext>
              </a:extLst>
            </p:cNvPr>
            <p:cNvSpPr txBox="1">
              <a:spLocks/>
            </p:cNvSpPr>
            <p:nvPr/>
          </p:nvSpPr>
          <p:spPr>
            <a:xfrm>
              <a:off x="593778" y="2843541"/>
              <a:ext cx="6579216" cy="23365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/>
                <p:nvPr/>
              </p:nvSpPr>
              <p:spPr>
                <a:xfrm>
                  <a:off x="773137" y="2952205"/>
                  <a:ext cx="6220497" cy="17980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u="sng" dirty="0"/>
                    <a:t>Defn</a:t>
                  </a:r>
                  <a:r>
                    <a:rPr lang="en-US" sz="2400" dirty="0"/>
                    <a:t>: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𝐵𝑖𝑛𝑜𝑚𝑖𝑎𝑙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</m:oMath>
                  </a14:m>
                  <a:endParaRPr lang="en-US" sz="2400" b="0" i="1" dirty="0">
                    <a:latin typeface="Cambria Math" panose="02040503050406030204" pitchFamily="18" charset="0"/>
                  </a:endParaRPr>
                </a:p>
                <a:p>
                  <a:endParaRPr lang="en-US" sz="2400" i="1" dirty="0">
                    <a:latin typeface="Cambria Math" panose="02040503050406030204" pitchFamily="18" charset="0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den>
                            </m:f>
                          </m:e>
                        </m:d>
                        <m:sSup>
                          <m:sSupPr>
                            <m:ctrlPr>
                              <a:rPr lang="pt-BR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24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pt-BR" sz="240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oMath>
                    </m:oMathPara>
                  </a14:m>
                  <a:endParaRPr lang="en-US" sz="2400" dirty="0"/>
                </a:p>
                <a:p>
                  <a:endParaRPr lang="en-US" sz="2400" dirty="0"/>
                </a:p>
                <a:p>
                  <a:r>
                    <a:rPr lang="en-US" sz="2400" dirty="0"/>
                    <a:t>where </a:t>
                  </a:r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=0,1, 2, …,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015426B6-48C9-4CA6-B3B3-EC0126465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37" y="2952205"/>
                  <a:ext cx="6220497" cy="1798027"/>
                </a:xfrm>
                <a:prstGeom prst="rect">
                  <a:avLst/>
                </a:prstGeom>
                <a:blipFill>
                  <a:blip r:embed="rId3"/>
                  <a:stretch>
                    <a:fillRect l="-2134" t="-2572" b="-234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/>
              <p:nvPr/>
            </p:nvSpPr>
            <p:spPr>
              <a:xfrm>
                <a:off x="9213492" y="3183943"/>
                <a:ext cx="2991332" cy="208576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Q:</a:t>
                </a:r>
                <a:r>
                  <a:rPr lang="en-US" sz="2400" dirty="0"/>
                  <a:t> What is this?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den>
                              </m:f>
                            </m:e>
                          </m:d>
                          <m:sSup>
                            <m:sSup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  <m:sSup>
                            <m:sSupPr>
                              <m:ctrlP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pt-BR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p>
                              <m:r>
                                <a:rPr lang="pt-BR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sz="2000" dirty="0"/>
              </a:p>
              <a:p>
                <a:r>
                  <a:rPr lang="en-US" sz="2000" dirty="0"/>
                  <a:t>(Hint: binomial expansion)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17408EE-9A6E-43B1-86C2-2ADF1C7F4F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3492" y="3183943"/>
                <a:ext cx="2991332" cy="2085764"/>
              </a:xfrm>
              <a:prstGeom prst="rect">
                <a:avLst/>
              </a:prstGeom>
              <a:blipFill>
                <a:blip r:embed="rId4"/>
                <a:stretch>
                  <a:fillRect l="-3055" t="-2339" b="-43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/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/>
                  <a:t>Experiment</a:t>
                </a:r>
                <a:r>
                  <a:rPr lang="en-US" sz="2400" dirty="0"/>
                  <a:t>:  Flip a coin, with probability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400" dirty="0"/>
                  <a:t> of Heads,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</a:t>
                </a:r>
              </a:p>
              <a:p>
                <a:endParaRPr lang="en-US" sz="2400" dirty="0"/>
              </a:p>
              <a:p>
                <a:r>
                  <a:rPr lang="en-US" sz="2400" b="1" dirty="0"/>
                  <a:t>Random Variable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number of heads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DA3371C-2BEB-4B40-9999-9E6E6191E1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82" y="1030272"/>
                <a:ext cx="7744812" cy="1200329"/>
              </a:xfrm>
              <a:prstGeom prst="rect">
                <a:avLst/>
              </a:prstGeom>
              <a:blipFill>
                <a:blip r:embed="rId5"/>
                <a:stretch>
                  <a:fillRect l="-1180" t="-4061" r="-39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id="{8AE8C26C-0B86-4F63-BBB3-8278B9D257C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869" y="2796041"/>
            <a:ext cx="3424753" cy="30812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4E71A5-589E-48A9-B58A-36FCDA0B310F}"/>
                  </a:ext>
                </a:extLst>
              </p:cNvPr>
              <p:cNvSpPr/>
              <p:nvPr/>
            </p:nvSpPr>
            <p:spPr>
              <a:xfrm>
                <a:off x="5371605" y="5827241"/>
                <a:ext cx="347870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Binomial(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34E71A5-589E-48A9-B58A-36FCDA0B31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1605" y="5827241"/>
                <a:ext cx="3478709" cy="461665"/>
              </a:xfrm>
              <a:prstGeom prst="rect">
                <a:avLst/>
              </a:prstGeom>
              <a:blipFill>
                <a:blip r:embed="rId9"/>
                <a:stretch>
                  <a:fillRect l="-2627" t="-10526" r="-1401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4B73353-C372-E645-A143-4C0F13D51999}"/>
              </a:ext>
            </a:extLst>
          </p:cNvPr>
          <p:cNvGrpSpPr/>
          <p:nvPr/>
        </p:nvGrpSpPr>
        <p:grpSpPr>
          <a:xfrm>
            <a:off x="6316836" y="1495755"/>
            <a:ext cx="5628555" cy="1607076"/>
            <a:chOff x="6316836" y="1495755"/>
            <a:chExt cx="5628555" cy="160707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76DFF6-CA8E-A20B-BF6A-548A56536A96}"/>
                </a:ext>
              </a:extLst>
            </p:cNvPr>
            <p:cNvGrpSpPr/>
            <p:nvPr/>
          </p:nvGrpSpPr>
          <p:grpSpPr>
            <a:xfrm>
              <a:off x="6397323" y="2222398"/>
              <a:ext cx="5467583" cy="880433"/>
              <a:chOff x="6031349" y="2201094"/>
              <a:chExt cx="5819515" cy="880433"/>
            </a:xfrm>
          </p:grpSpPr>
          <p:sp>
            <p:nvSpPr>
              <p:cNvPr id="26" name="Right Brace 25">
                <a:extLst>
                  <a:ext uri="{FF2B5EF4-FFF2-40B4-BE49-F238E27FC236}">
                    <a16:creationId xmlns:a16="http://schemas.microsoft.com/office/drawing/2014/main" id="{4C0CD36D-D979-4C16-98F8-FE2AFE267B69}"/>
                  </a:ext>
                </a:extLst>
              </p:cNvPr>
              <p:cNvSpPr/>
              <p:nvPr/>
            </p:nvSpPr>
            <p:spPr>
              <a:xfrm rot="5400000">
                <a:off x="8773939" y="-541496"/>
                <a:ext cx="334335" cy="5819515"/>
              </a:xfrm>
              <a:prstGeom prst="rightBrace">
                <a:avLst/>
              </a:prstGeom>
              <a:ln w="2857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45C82AB6-A7D3-4C64-9387-2804F8A5946D}"/>
                      </a:ext>
                    </a:extLst>
                  </p:cNvPr>
                  <p:cNvSpPr/>
                  <p:nvPr/>
                </p:nvSpPr>
                <p:spPr>
                  <a:xfrm>
                    <a:off x="8636917" y="2558307"/>
                    <a:ext cx="608377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45C82AB6-A7D3-4C64-9387-2804F8A5946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36917" y="2558307"/>
                    <a:ext cx="608377" cy="52322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FB86BD-D6CF-CBA3-6847-6076F23CBD9C}"/>
                </a:ext>
              </a:extLst>
            </p:cNvPr>
            <p:cNvGrpSpPr/>
            <p:nvPr/>
          </p:nvGrpSpPr>
          <p:grpSpPr>
            <a:xfrm>
              <a:off x="6316836" y="1495755"/>
              <a:ext cx="5628555" cy="836205"/>
              <a:chOff x="34927" y="5716266"/>
              <a:chExt cx="5628555" cy="836205"/>
            </a:xfrm>
          </p:grpSpPr>
          <p:pic>
            <p:nvPicPr>
              <p:cNvPr id="8" name="Picture 7" descr="A close-up of several coins">
                <a:extLst>
                  <a:ext uri="{FF2B5EF4-FFF2-40B4-BE49-F238E27FC236}">
                    <a16:creationId xmlns:a16="http://schemas.microsoft.com/office/drawing/2014/main" id="{0DF3E5A6-ADC5-2B84-E62D-045D3F0803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842360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11" name="Picture 10" descr="A close-up of several coins">
                <a:extLst>
                  <a:ext uri="{FF2B5EF4-FFF2-40B4-BE49-F238E27FC236}">
                    <a16:creationId xmlns:a16="http://schemas.microsoft.com/office/drawing/2014/main" id="{384DCDFF-7203-66C6-9784-542C603174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34927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12" name="Picture 11" descr="A close-up of several coins">
                <a:extLst>
                  <a:ext uri="{FF2B5EF4-FFF2-40B4-BE49-F238E27FC236}">
                    <a16:creationId xmlns:a16="http://schemas.microsoft.com/office/drawing/2014/main" id="{2E44E37E-C93B-32D7-736C-B7610B1D42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1643492" y="5716266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13" name="Picture 12" descr="A close-up of several coins">
                <a:extLst>
                  <a:ext uri="{FF2B5EF4-FFF2-40B4-BE49-F238E27FC236}">
                    <a16:creationId xmlns:a16="http://schemas.microsoft.com/office/drawing/2014/main" id="{F2A67070-F2AE-0762-12F3-00676C9B9A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2450925" y="5729825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14" name="Picture 13" descr="A close-up of several coins">
                <a:extLst>
                  <a:ext uri="{FF2B5EF4-FFF2-40B4-BE49-F238E27FC236}">
                    <a16:creationId xmlns:a16="http://schemas.microsoft.com/office/drawing/2014/main" id="{EE15BDDA-C7D0-B76E-EB11-09EBEC2145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3261476" y="5743384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17" name="Picture 16" descr="A close-up of several coins">
                <a:extLst>
                  <a:ext uri="{FF2B5EF4-FFF2-40B4-BE49-F238E27FC236}">
                    <a16:creationId xmlns:a16="http://schemas.microsoft.com/office/drawing/2014/main" id="{EC073461-6AA6-79D6-A388-5DB7CA2973F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74" t="56676" r="76324" b="13348"/>
              <a:stretch/>
            </p:blipFill>
            <p:spPr>
              <a:xfrm>
                <a:off x="4072027" y="5756943"/>
                <a:ext cx="803273" cy="795528"/>
              </a:xfrm>
              <a:prstGeom prst="rect">
                <a:avLst/>
              </a:prstGeom>
            </p:spPr>
          </p:pic>
          <p:pic>
            <p:nvPicPr>
              <p:cNvPr id="24" name="Picture 23" descr="A close-up of several coins">
                <a:extLst>
                  <a:ext uri="{FF2B5EF4-FFF2-40B4-BE49-F238E27FC236}">
                    <a16:creationId xmlns:a16="http://schemas.microsoft.com/office/drawing/2014/main" id="{AA484059-7B8E-8A91-77F3-CBECEB5125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743" t="12449" r="76554" b="57574"/>
              <a:stretch/>
            </p:blipFill>
            <p:spPr>
              <a:xfrm>
                <a:off x="4860209" y="5743384"/>
                <a:ext cx="803273" cy="79552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398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18008</TotalTime>
  <Words>2001</Words>
  <Application>Microsoft Office PowerPoint</Application>
  <PresentationFormat>Widescreen</PresentationFormat>
  <Paragraphs>293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Wingdings</vt:lpstr>
      <vt:lpstr>Office Theme</vt:lpstr>
      <vt:lpstr>Chapter 3 Discrete Random Variables</vt:lpstr>
      <vt:lpstr>Random Variables</vt:lpstr>
      <vt:lpstr>Random Variables</vt:lpstr>
      <vt:lpstr>Random Variables</vt:lpstr>
      <vt:lpstr>From Random Variables to Events</vt:lpstr>
      <vt:lpstr>Discrete Random Variables</vt:lpstr>
      <vt:lpstr>Common Discrete R.V.s / Distributions</vt:lpstr>
      <vt:lpstr>Bernoulli(p)</vt:lpstr>
      <vt:lpstr>Binomial(n,p)</vt:lpstr>
      <vt:lpstr>Geometric(p)</vt:lpstr>
      <vt:lpstr>Pop Quiz</vt:lpstr>
      <vt:lpstr>Poisson(λ)</vt:lpstr>
      <vt:lpstr>Two Random Variables</vt:lpstr>
      <vt:lpstr>Marginal Probability Mass Function</vt:lpstr>
      <vt:lpstr>Independence</vt:lpstr>
      <vt:lpstr>Independence</vt:lpstr>
      <vt:lpstr>Who Fails First?</vt:lpstr>
      <vt:lpstr>Who Fails First?</vt:lpstr>
      <vt:lpstr>Who Fails First?</vt:lpstr>
      <vt:lpstr>Who Fails First?</vt:lpstr>
      <vt:lpstr>Who Fails First?</vt:lpstr>
      <vt:lpstr>Law of Total Probability</vt:lpstr>
      <vt:lpstr>Who Fails First?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Probability on Events</dc:title>
  <dc:creator>Mor Harchol-Balter</dc:creator>
  <cp:lastModifiedBy>Mor Harchol-Balter</cp:lastModifiedBy>
  <cp:revision>57</cp:revision>
  <dcterms:created xsi:type="dcterms:W3CDTF">2023-01-16T03:17:26Z</dcterms:created>
  <dcterms:modified xsi:type="dcterms:W3CDTF">2025-02-01T02:12:10Z</dcterms:modified>
</cp:coreProperties>
</file>