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60" r:id="rId3"/>
    <p:sldId id="261" r:id="rId4"/>
    <p:sldId id="262" r:id="rId5"/>
    <p:sldId id="263" r:id="rId6"/>
    <p:sldId id="264" r:id="rId7"/>
    <p:sldId id="285" r:id="rId8"/>
    <p:sldId id="265" r:id="rId9"/>
    <p:sldId id="266" r:id="rId10"/>
    <p:sldId id="267" r:id="rId11"/>
    <p:sldId id="269" r:id="rId12"/>
    <p:sldId id="268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84" r:id="rId21"/>
    <p:sldId id="277" r:id="rId22"/>
    <p:sldId id="278" r:id="rId23"/>
    <p:sldId id="281" r:id="rId24"/>
    <p:sldId id="279" r:id="rId25"/>
    <p:sldId id="282" r:id="rId26"/>
    <p:sldId id="283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30" autoAdjust="0"/>
    <p:restoredTop sz="80757" autoAdjust="0"/>
  </p:normalViewPr>
  <p:slideViewPr>
    <p:cSldViewPr snapToGrid="0">
      <p:cViewPr varScale="1">
        <p:scale>
          <a:sx n="52" d="100"/>
          <a:sy n="52" d="100"/>
        </p:scale>
        <p:origin x="114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36D534-9667-4094-BF6C-792DC9ED6AC8}" type="datetimeFigureOut">
              <a:rPr lang="en-US" smtClean="0"/>
              <a:t>1/31/2025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4A77F9-1C57-45EF-951A-D8C4C9CCD6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387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https://www.gettyimages.co.uk/detail/photo/says-royalty-free-image/173682323?phrase=die%20isolated</a:t>
            </a:r>
          </a:p>
          <a:p>
            <a:endParaRPr lang="en-US" dirty="0"/>
          </a:p>
          <a:p>
            <a:r>
              <a:rPr lang="en-US" dirty="0"/>
              <a:t>https://www.gettyimages.co.uk/detail/illustration/dart-royalty-free-illustration/165767268</a:t>
            </a:r>
          </a:p>
          <a:p>
            <a:endParaRPr lang="en-US" dirty="0"/>
          </a:p>
          <a:p>
            <a:r>
              <a:rPr lang="en-US" dirty="0"/>
              <a:t>https://www.gettyimages.co.uk/detail/illustration/grilled-cheese-royalty-free-illustration/165636239</a:t>
            </a:r>
          </a:p>
          <a:p>
            <a:endParaRPr lang="en-US" dirty="0"/>
          </a:p>
          <a:p>
            <a:r>
              <a:rPr lang="en-US" dirty="0"/>
              <a:t>https://www.gettyimages.co.uk/detail/illustration/girl-meets-boy-royalty-free-illustration/165077921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4A77F9-1C57-45EF-951A-D8C4C9CCD61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897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15C11-3287-4A11-B8F7-4F0509E5DEED}" type="datetime1">
              <a:rPr lang="en-US" smtClean="0"/>
              <a:t>1/31/2025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936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F373F-89C5-407E-BA17-26BE3FE42250}" type="datetime1">
              <a:rPr lang="en-US" smtClean="0"/>
              <a:t>1/31/2025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622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1648F-66AD-41A5-890C-C3B274926129}" type="datetime1">
              <a:rPr lang="en-US" smtClean="0"/>
              <a:t>1/31/2025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550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A4A07-8414-4AD9-8306-56713A292487}" type="datetime1">
              <a:rPr lang="en-US" smtClean="0"/>
              <a:t>1/31/2025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145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E8E5A-BFE6-4E04-A3B7-FDB0918688DB}" type="datetime1">
              <a:rPr lang="en-US" smtClean="0"/>
              <a:t>1/31/2025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60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849BE-8C2B-4697-9FEC-C41F55877404}" type="datetime1">
              <a:rPr lang="en-US" smtClean="0"/>
              <a:t>1/31/2025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056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415D-7703-414E-B9D1-95C2BBB87445}" type="datetime1">
              <a:rPr lang="en-US" smtClean="0"/>
              <a:t>1/31/2025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728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2963F-C9A2-43DC-9A6A-098BE3DDEB72}" type="datetime1">
              <a:rPr lang="en-US" smtClean="0"/>
              <a:t>1/31/2025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947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44910-E4CE-4523-8620-1191130BA17C}" type="datetime1">
              <a:rPr lang="en-US" smtClean="0"/>
              <a:t>1/31/2025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596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D1267-94BF-49D3-B5A8-BD8E211E980D}" type="datetime1">
              <a:rPr lang="en-US" smtClean="0"/>
              <a:t>1/31/2025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160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1F88F-CCD8-441B-BFB7-10017630997D}" type="datetime1">
              <a:rPr lang="en-US" smtClean="0"/>
              <a:t>1/31/2025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719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9CFF27-D662-4CC4-AE5E-D4F1E029D1EF}" type="datetime1">
              <a:rPr lang="en-US" smtClean="0"/>
              <a:t>1/31/2025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"Introduction to Probability for Computing", Harchol-Balter '24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B0AFE2-E5B5-481A-93EB-F298E429E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36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20.png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6.png"/><Relationship Id="rId7" Type="http://schemas.openxmlformats.org/officeDocument/2006/relationships/image" Target="../media/image28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7.png"/><Relationship Id="rId9" Type="http://schemas.openxmlformats.org/officeDocument/2006/relationships/image" Target="../media/image7.jpe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s://pixabay.com/id/vectors/cek-tanda-centang-merah-mark-kutu-303494/" TargetMode="External"/><Relationship Id="rId7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emf"/><Relationship Id="rId5" Type="http://schemas.openxmlformats.org/officeDocument/2006/relationships/image" Target="../media/image31.png"/><Relationship Id="rId4" Type="http://schemas.openxmlformats.org/officeDocument/2006/relationships/image" Target="../media/image30.png"/><Relationship Id="rId9" Type="http://schemas.openxmlformats.org/officeDocument/2006/relationships/image" Target="../media/image7.jpe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image" Target="../media/image35.png"/><Relationship Id="rId7" Type="http://schemas.openxmlformats.org/officeDocument/2006/relationships/image" Target="../media/image39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36.png"/><Relationship Id="rId9" Type="http://schemas.openxmlformats.org/officeDocument/2006/relationships/image" Target="../media/image4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6.png"/><Relationship Id="rId5" Type="http://schemas.openxmlformats.org/officeDocument/2006/relationships/image" Target="../media/image45.png"/><Relationship Id="rId4" Type="http://schemas.openxmlformats.org/officeDocument/2006/relationships/image" Target="../media/image4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0.png"/><Relationship Id="rId4" Type="http://schemas.openxmlformats.org/officeDocument/2006/relationships/image" Target="../media/image2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3.png"/><Relationship Id="rId5" Type="http://schemas.openxmlformats.org/officeDocument/2006/relationships/image" Target="../media/image52.png"/><Relationship Id="rId4" Type="http://schemas.openxmlformats.org/officeDocument/2006/relationships/image" Target="../media/image5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png"/><Relationship Id="rId3" Type="http://schemas.openxmlformats.org/officeDocument/2006/relationships/image" Target="../media/image12.emf"/><Relationship Id="rId7" Type="http://schemas.openxmlformats.org/officeDocument/2006/relationships/image" Target="../media/image60.png"/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9.png"/><Relationship Id="rId5" Type="http://schemas.openxmlformats.org/officeDocument/2006/relationships/image" Target="../media/image58.png"/><Relationship Id="rId10" Type="http://schemas.openxmlformats.org/officeDocument/2006/relationships/image" Target="../media/image18.png"/><Relationship Id="rId4" Type="http://schemas.openxmlformats.org/officeDocument/2006/relationships/image" Target="../media/image57.png"/><Relationship Id="rId9" Type="http://schemas.openxmlformats.org/officeDocument/2006/relationships/image" Target="../media/image240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9.png"/><Relationship Id="rId5" Type="http://schemas.openxmlformats.org/officeDocument/2006/relationships/image" Target="../media/image180.png"/><Relationship Id="rId4" Type="http://schemas.openxmlformats.org/officeDocument/2006/relationships/image" Target="../media/image43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png"/><Relationship Id="rId3" Type="http://schemas.openxmlformats.org/officeDocument/2006/relationships/image" Target="../media/image69.png"/><Relationship Id="rId7" Type="http://schemas.openxmlformats.org/officeDocument/2006/relationships/image" Target="../media/image73.png"/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2.png"/><Relationship Id="rId5" Type="http://schemas.openxmlformats.org/officeDocument/2006/relationships/image" Target="../media/image71.png"/><Relationship Id="rId4" Type="http://schemas.openxmlformats.org/officeDocument/2006/relationships/image" Target="../media/image70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6.png"/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7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6.png"/><Relationship Id="rId7" Type="http://schemas.openxmlformats.org/officeDocument/2006/relationships/image" Target="../media/image82.png"/><Relationship Id="rId2" Type="http://schemas.openxmlformats.org/officeDocument/2006/relationships/image" Target="../media/image6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8.png"/><Relationship Id="rId5" Type="http://schemas.openxmlformats.org/officeDocument/2006/relationships/image" Target="../media/image80.png"/><Relationship Id="rId4" Type="http://schemas.openxmlformats.org/officeDocument/2006/relationships/image" Target="../media/image67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9.png"/><Relationship Id="rId3" Type="http://schemas.openxmlformats.org/officeDocument/2006/relationships/image" Target="../media/image19.emf"/><Relationship Id="rId7" Type="http://schemas.openxmlformats.org/officeDocument/2006/relationships/image" Target="../media/image88.png"/><Relationship Id="rId2" Type="http://schemas.openxmlformats.org/officeDocument/2006/relationships/image" Target="../media/image8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7.png"/><Relationship Id="rId5" Type="http://schemas.openxmlformats.org/officeDocument/2006/relationships/image" Target="../media/image86.png"/><Relationship Id="rId4" Type="http://schemas.openxmlformats.org/officeDocument/2006/relationships/image" Target="../media/image8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5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png"/><Relationship Id="rId5" Type="http://schemas.openxmlformats.org/officeDocument/2006/relationships/image" Target="../media/image100.pn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Chapter 2</a:t>
            </a:r>
            <a:br>
              <a:rPr lang="en-US" dirty="0"/>
            </a:br>
            <a:r>
              <a:rPr lang="en-US" dirty="0"/>
              <a:t>Probability on Events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757A9FF-A633-3914-40EE-A5C45683C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</p:spTree>
    <p:extLst>
      <p:ext uri="{BB962C8B-B14F-4D97-AF65-F5344CB8AC3E}">
        <p14:creationId xmlns:p14="http://schemas.microsoft.com/office/powerpoint/2010/main" val="35801351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10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Conditional Probability on Events</a:t>
            </a:r>
          </a:p>
        </p:txBody>
      </p:sp>
      <p:sp>
        <p:nvSpPr>
          <p:cNvPr id="17" name="Title 2">
            <a:extLst>
              <a:ext uri="{FF2B5EF4-FFF2-40B4-BE49-F238E27FC236}">
                <a16:creationId xmlns:a16="http://schemas.microsoft.com/office/drawing/2014/main" id="{7AC7B22B-F569-431A-A3D2-C7A204026959}"/>
              </a:ext>
            </a:extLst>
          </p:cNvPr>
          <p:cNvSpPr txBox="1">
            <a:spLocks/>
          </p:cNvSpPr>
          <p:nvPr/>
        </p:nvSpPr>
        <p:spPr>
          <a:xfrm>
            <a:off x="429924" y="1106773"/>
            <a:ext cx="10555575" cy="18896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CC19635-D093-4AE2-AE45-7E79455B8EF6}"/>
                  </a:ext>
                </a:extLst>
              </p:cNvPr>
              <p:cNvSpPr txBox="1"/>
              <p:nvPr/>
            </p:nvSpPr>
            <p:spPr>
              <a:xfrm>
                <a:off x="778575" y="1198049"/>
                <a:ext cx="8058997" cy="17298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u="sng" dirty="0"/>
                  <a:t>Defn</a:t>
                </a:r>
                <a:r>
                  <a:rPr lang="en-US" sz="2400" dirty="0"/>
                  <a:t>:  The conditional probability of event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given event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400" dirty="0"/>
                  <a:t> is</a:t>
                </a:r>
                <a:endParaRPr lang="en-US" sz="2400" b="1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>
                          <a:latin typeface="Cambria Math" panose="02040503050406030204" pitchFamily="18" charset="0"/>
                        </a:rPr>
                        <m:t>𝑷</m:t>
                      </m:r>
                      <m:r>
                        <m:rPr>
                          <m:lit/>
                        </m:rPr>
                        <a:rPr lang="en-US" sz="2800" i="1">
                          <a:latin typeface="Cambria Math" panose="02040503050406030204" pitchFamily="18" charset="0"/>
                        </a:rPr>
                        <m:t>{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𝐹</m:t>
                      </m:r>
                      <m:r>
                        <m:rPr>
                          <m:lit/>
                        </m:rPr>
                        <a:rPr lang="en-US" sz="2800" i="1">
                          <a:latin typeface="Cambria Math" panose="02040503050406030204" pitchFamily="18" charset="0"/>
                        </a:rPr>
                        <m:t>}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1">
                              <a:latin typeface="Cambria Math" panose="02040503050406030204" pitchFamily="18" charset="0"/>
                            </a:rPr>
                            <m:t>𝑷</m:t>
                          </m:r>
                          <m:r>
                            <m:rPr>
                              <m:lit/>
                            </m:rPr>
                            <a:rPr lang="en-US" sz="2800" i="1">
                              <a:latin typeface="Cambria Math" panose="02040503050406030204" pitchFamily="18" charset="0"/>
                            </a:rPr>
                            <m:t>{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𝐸</m:t>
                          </m:r>
                          <m:r>
                            <a:rPr lang="en-US" sz="2800">
                              <a:latin typeface="Cambria Math" panose="02040503050406030204" pitchFamily="18" charset="0"/>
                            </a:rPr>
                            <m:t>∩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𝐹</m:t>
                          </m:r>
                          <m:r>
                            <m:rPr>
                              <m:lit/>
                            </m:rPr>
                            <a:rPr lang="en-US" sz="2800" i="1">
                              <a:latin typeface="Cambria Math" panose="02040503050406030204" pitchFamily="18" charset="0"/>
                            </a:rPr>
                            <m:t>}</m:t>
                          </m:r>
                        </m:num>
                        <m:den>
                          <m:r>
                            <a:rPr lang="en-US" sz="2800" b="1" i="1">
                              <a:latin typeface="Cambria Math" panose="02040503050406030204" pitchFamily="18" charset="0"/>
                            </a:rPr>
                            <m:t>𝑷</m:t>
                          </m:r>
                          <m:r>
                            <m:rPr>
                              <m:lit/>
                            </m:rPr>
                            <a:rPr lang="en-US" sz="2800" i="1">
                              <a:latin typeface="Cambria Math" panose="02040503050406030204" pitchFamily="18" charset="0"/>
                            </a:rPr>
                            <m:t>{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𝐹</m:t>
                          </m:r>
                          <m:r>
                            <m:rPr>
                              <m:lit/>
                            </m:rPr>
                            <a:rPr lang="en-US" sz="2800" i="1">
                              <a:latin typeface="Cambria Math" panose="02040503050406030204" pitchFamily="18" charset="0"/>
                            </a:rPr>
                            <m:t>}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  <a:p>
                <a:r>
                  <a:rPr lang="en-US" sz="2400" b="0" dirty="0"/>
                  <a:t>              assuming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begChr m:val="{"/>
                        <m:endChr m:val="}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</m:d>
                    <m:r>
                      <m:rPr>
                        <m:lit/>
                      </m:rPr>
                      <a:rPr lang="en-US" sz="2400" b="0" i="1" smtClean="0">
                        <a:latin typeface="Cambria Math" panose="02040503050406030204" pitchFamily="18" charset="0"/>
                      </a:rPr>
                      <m:t>&gt;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0.</m:t>
                    </m:r>
                  </m:oMath>
                </a14:m>
                <a:endParaRPr lang="en-US" sz="2400" b="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CC19635-D093-4AE2-AE45-7E79455B8E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575" y="1198049"/>
                <a:ext cx="8058997" cy="1729833"/>
              </a:xfrm>
              <a:prstGeom prst="rect">
                <a:avLst/>
              </a:prstGeom>
              <a:blipFill>
                <a:blip r:embed="rId2"/>
                <a:stretch>
                  <a:fillRect l="-1210" t="-2827" b="-74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527AA281-A1E0-4FF7-86A7-054C50981D19}"/>
                  </a:ext>
                </a:extLst>
              </p:cNvPr>
              <p:cNvSpPr/>
              <p:nvPr/>
            </p:nvSpPr>
            <p:spPr>
              <a:xfrm>
                <a:off x="4736440" y="3253693"/>
                <a:ext cx="5385129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/>
                  <a:t>Q:</a:t>
                </a:r>
                <a:r>
                  <a:rPr lang="en-US" sz="2400" dirty="0"/>
                  <a:t> What is </a:t>
                </a:r>
                <a14:m>
                  <m:oMath xmlns:m="http://schemas.openxmlformats.org/officeDocument/2006/math">
                    <m:r>
                      <a:rPr lang="en-US" sz="2400" b="1" i="1">
                        <a:latin typeface="Cambria Math" panose="02040503050406030204" pitchFamily="18" charset="0"/>
                      </a:rPr>
                      <m:t>𝑷</m:t>
                    </m:r>
                    <m:r>
                      <m:rPr>
                        <m:lit/>
                      </m:rPr>
                      <a:rPr lang="en-US" sz="2400" i="1">
                        <a:latin typeface="Cambria Math" panose="02040503050406030204" pitchFamily="18" charset="0"/>
                      </a:rPr>
                      <m:t>{</m:t>
                    </m:r>
                    <m:r>
                      <m:rPr>
                        <m:nor/>
                      </m:rPr>
                      <a:rPr lang="en-US" sz="2400" dirty="0"/>
                      <m:t>Cheese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|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400" dirty="0"/>
                      <m:t>2</m:t>
                    </m:r>
                    <m:r>
                      <m:rPr>
                        <m:nor/>
                      </m:rPr>
                      <a:rPr lang="en-US" sz="2400" baseline="30000" dirty="0"/>
                      <m:t>nd</m:t>
                    </m:r>
                    <m:r>
                      <m:rPr>
                        <m:nor/>
                      </m:rPr>
                      <a:rPr lang="en-US" sz="2400" dirty="0"/>
                      <m:t>  </m:t>
                    </m:r>
                    <m:r>
                      <m:rPr>
                        <m:nor/>
                      </m:rPr>
                      <a:rPr lang="en-US" sz="2400" dirty="0"/>
                      <m:t>half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of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week</m:t>
                    </m:r>
                    <m:r>
                      <m:rPr>
                        <m:nor/>
                      </m:rPr>
                      <a:rPr lang="en-US" sz="2400" b="0" i="0" dirty="0" smtClean="0"/>
                      <m:t>}</m:t>
                    </m:r>
                  </m:oMath>
                </a14:m>
                <a:r>
                  <a:rPr lang="en-US" sz="2400" dirty="0"/>
                  <a:t> ?</a:t>
                </a:r>
              </a:p>
              <a:p>
                <a:r>
                  <a:rPr lang="en-US" sz="2400" dirty="0"/>
                  <a:t>      Argue this from 2 views.</a:t>
                </a:r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527AA281-A1E0-4FF7-86A7-054C50981D1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6440" y="3253693"/>
                <a:ext cx="5385129" cy="830997"/>
              </a:xfrm>
              <a:prstGeom prst="rect">
                <a:avLst/>
              </a:prstGeom>
              <a:blipFill>
                <a:blip r:embed="rId3"/>
                <a:stretch>
                  <a:fillRect l="-1812" t="-5882" r="-793" b="-16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>
            <a:extLst>
              <a:ext uri="{FF2B5EF4-FFF2-40B4-BE49-F238E27FC236}">
                <a16:creationId xmlns:a16="http://schemas.microsoft.com/office/drawing/2014/main" id="{B6D1EC4B-BE18-41C8-9FD0-736227673FC6}"/>
              </a:ext>
            </a:extLst>
          </p:cNvPr>
          <p:cNvSpPr/>
          <p:nvPr/>
        </p:nvSpPr>
        <p:spPr>
          <a:xfrm>
            <a:off x="264824" y="3719240"/>
            <a:ext cx="1965603" cy="26776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Mon – Jelly</a:t>
            </a:r>
          </a:p>
          <a:p>
            <a:r>
              <a:rPr lang="en-US" sz="2400" dirty="0"/>
              <a:t>Tues – Cheese</a:t>
            </a:r>
          </a:p>
          <a:p>
            <a:r>
              <a:rPr lang="en-US" sz="2400" dirty="0"/>
              <a:t>Wed – Turkey</a:t>
            </a:r>
          </a:p>
          <a:p>
            <a:r>
              <a:rPr lang="en-US" sz="2400" dirty="0" err="1"/>
              <a:t>Thur</a:t>
            </a:r>
            <a:r>
              <a:rPr lang="en-US" sz="2400" dirty="0"/>
              <a:t> – Cheese</a:t>
            </a:r>
          </a:p>
          <a:p>
            <a:r>
              <a:rPr lang="en-US" sz="2400" dirty="0"/>
              <a:t>Fri – Turkey</a:t>
            </a:r>
          </a:p>
          <a:p>
            <a:r>
              <a:rPr lang="en-US" sz="2400" dirty="0"/>
              <a:t>Sat – Cheese</a:t>
            </a:r>
          </a:p>
          <a:p>
            <a:r>
              <a:rPr lang="en-US" sz="2400" dirty="0"/>
              <a:t>Sun – None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DA81688-304F-405F-9E04-C1EA72185FC1}"/>
              </a:ext>
            </a:extLst>
          </p:cNvPr>
          <p:cNvGrpSpPr/>
          <p:nvPr/>
        </p:nvGrpSpPr>
        <p:grpSpPr>
          <a:xfrm>
            <a:off x="2230427" y="3858287"/>
            <a:ext cx="1635268" cy="955013"/>
            <a:chOff x="2230427" y="3858287"/>
            <a:chExt cx="1635268" cy="955013"/>
          </a:xfrm>
        </p:grpSpPr>
        <p:sp>
          <p:nvSpPr>
            <p:cNvPr id="6" name="Right Brace 5">
              <a:extLst>
                <a:ext uri="{FF2B5EF4-FFF2-40B4-BE49-F238E27FC236}">
                  <a16:creationId xmlns:a16="http://schemas.microsoft.com/office/drawing/2014/main" id="{2F51AD54-E82A-4C15-BA78-A5B9600FD8EF}"/>
                </a:ext>
              </a:extLst>
            </p:cNvPr>
            <p:cNvSpPr/>
            <p:nvPr/>
          </p:nvSpPr>
          <p:spPr>
            <a:xfrm>
              <a:off x="2230427" y="3858287"/>
              <a:ext cx="291792" cy="955013"/>
            </a:xfrm>
            <a:prstGeom prst="rightBrace">
              <a:avLst/>
            </a:prstGeom>
            <a:ln w="285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E96F9E0-89F4-4740-A998-98B71AE74B23}"/>
                </a:ext>
              </a:extLst>
            </p:cNvPr>
            <p:cNvSpPr/>
            <p:nvPr/>
          </p:nvSpPr>
          <p:spPr>
            <a:xfrm>
              <a:off x="2691463" y="3974376"/>
              <a:ext cx="1174232" cy="830997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wrap="none">
              <a:spAutoFit/>
            </a:bodyPr>
            <a:lstStyle/>
            <a:p>
              <a:r>
                <a:rPr lang="en-US" sz="2400" dirty="0"/>
                <a:t>1</a:t>
              </a:r>
              <a:r>
                <a:rPr lang="en-US" sz="2400" baseline="30000" dirty="0"/>
                <a:t>st</a:t>
              </a:r>
              <a:r>
                <a:rPr lang="en-US" sz="2400" dirty="0"/>
                <a:t> half</a:t>
              </a:r>
            </a:p>
            <a:p>
              <a:r>
                <a:rPr lang="en-US" sz="2400" dirty="0"/>
                <a:t>of week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2D916B66-3B84-9B2C-7D7D-692C158CD131}"/>
              </a:ext>
            </a:extLst>
          </p:cNvPr>
          <p:cNvGrpSpPr/>
          <p:nvPr/>
        </p:nvGrpSpPr>
        <p:grpSpPr>
          <a:xfrm>
            <a:off x="2230427" y="4921463"/>
            <a:ext cx="1635268" cy="1403197"/>
            <a:chOff x="2230427" y="4921463"/>
            <a:chExt cx="1635268" cy="1403197"/>
          </a:xfrm>
        </p:grpSpPr>
        <p:sp>
          <p:nvSpPr>
            <p:cNvPr id="18" name="Right Brace 17">
              <a:extLst>
                <a:ext uri="{FF2B5EF4-FFF2-40B4-BE49-F238E27FC236}">
                  <a16:creationId xmlns:a16="http://schemas.microsoft.com/office/drawing/2014/main" id="{4AE744A4-B179-4856-B8BC-67AE74CDBEA2}"/>
                </a:ext>
              </a:extLst>
            </p:cNvPr>
            <p:cNvSpPr/>
            <p:nvPr/>
          </p:nvSpPr>
          <p:spPr>
            <a:xfrm>
              <a:off x="2230427" y="4921463"/>
              <a:ext cx="291792" cy="1403197"/>
            </a:xfrm>
            <a:prstGeom prst="rightBrace">
              <a:avLst/>
            </a:prstGeom>
            <a:ln w="285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E31DBC21-EB65-4FEE-950B-7BCE1AB900CB}"/>
                </a:ext>
              </a:extLst>
            </p:cNvPr>
            <p:cNvSpPr/>
            <p:nvPr/>
          </p:nvSpPr>
          <p:spPr>
            <a:xfrm>
              <a:off x="2691463" y="5207562"/>
              <a:ext cx="1174232" cy="830997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wrap="none">
              <a:spAutoFit/>
            </a:bodyPr>
            <a:lstStyle/>
            <a:p>
              <a:r>
                <a:rPr lang="en-US" sz="2400" dirty="0"/>
                <a:t>2</a:t>
              </a:r>
              <a:r>
                <a:rPr lang="en-US" sz="2400" baseline="30000" dirty="0"/>
                <a:t>nd</a:t>
              </a:r>
              <a:r>
                <a:rPr lang="en-US" sz="2400" dirty="0"/>
                <a:t>  half</a:t>
              </a:r>
            </a:p>
            <a:p>
              <a:r>
                <a:rPr lang="en-US" sz="2400" dirty="0"/>
                <a:t>of week</a:t>
              </a:r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C58EFD8D-B7D4-4460-8476-99E227AC891E}"/>
              </a:ext>
            </a:extLst>
          </p:cNvPr>
          <p:cNvSpPr/>
          <p:nvPr/>
        </p:nvSpPr>
        <p:spPr>
          <a:xfrm>
            <a:off x="233739" y="3227797"/>
            <a:ext cx="24577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u="sng" dirty="0"/>
              <a:t>Sandwich choices</a:t>
            </a:r>
            <a:r>
              <a:rPr lang="en-US" sz="2400" dirty="0"/>
              <a:t>: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79A7E33-9875-B1FC-1719-20C798EAB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E053E93-AFD5-3698-FFB5-8992EFACBF2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5525" y="4722903"/>
            <a:ext cx="2056648" cy="2056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173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9436387" y="6569075"/>
            <a:ext cx="2743200" cy="365125"/>
          </a:xfrm>
        </p:spPr>
        <p:txBody>
          <a:bodyPr/>
          <a:lstStyle/>
          <a:p>
            <a:fld id="{B5B0AFE2-E5B5-481A-93EB-F298E429E740}" type="slidenum">
              <a:rPr lang="en-US" smtClean="0"/>
              <a:t>11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Conditional Probability on Events</a:t>
            </a:r>
          </a:p>
        </p:txBody>
      </p:sp>
      <p:sp>
        <p:nvSpPr>
          <p:cNvPr id="17" name="Title 2">
            <a:extLst>
              <a:ext uri="{FF2B5EF4-FFF2-40B4-BE49-F238E27FC236}">
                <a16:creationId xmlns:a16="http://schemas.microsoft.com/office/drawing/2014/main" id="{7AC7B22B-F569-431A-A3D2-C7A204026959}"/>
              </a:ext>
            </a:extLst>
          </p:cNvPr>
          <p:cNvSpPr txBox="1">
            <a:spLocks/>
          </p:cNvSpPr>
          <p:nvPr/>
        </p:nvSpPr>
        <p:spPr>
          <a:xfrm>
            <a:off x="429924" y="1106773"/>
            <a:ext cx="10555575" cy="18896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CC19635-D093-4AE2-AE45-7E79455B8EF6}"/>
                  </a:ext>
                </a:extLst>
              </p:cNvPr>
              <p:cNvSpPr txBox="1"/>
              <p:nvPr/>
            </p:nvSpPr>
            <p:spPr>
              <a:xfrm>
                <a:off x="778575" y="1198049"/>
                <a:ext cx="8058997" cy="17298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u="sng" dirty="0"/>
                  <a:t>Defn</a:t>
                </a:r>
                <a:r>
                  <a:rPr lang="en-US" sz="2400" dirty="0"/>
                  <a:t>:  The conditional probability of event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given event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400" dirty="0"/>
                  <a:t> is</a:t>
                </a:r>
                <a:endParaRPr lang="en-US" sz="2400" b="1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>
                          <a:latin typeface="Cambria Math" panose="02040503050406030204" pitchFamily="18" charset="0"/>
                        </a:rPr>
                        <m:t>𝑷</m:t>
                      </m:r>
                      <m:r>
                        <m:rPr>
                          <m:lit/>
                        </m:rPr>
                        <a:rPr lang="en-US" sz="2800" i="1">
                          <a:latin typeface="Cambria Math" panose="02040503050406030204" pitchFamily="18" charset="0"/>
                        </a:rPr>
                        <m:t>{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𝐹</m:t>
                      </m:r>
                      <m:r>
                        <m:rPr>
                          <m:lit/>
                        </m:rPr>
                        <a:rPr lang="en-US" sz="2800" i="1">
                          <a:latin typeface="Cambria Math" panose="02040503050406030204" pitchFamily="18" charset="0"/>
                        </a:rPr>
                        <m:t>}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1">
                              <a:latin typeface="Cambria Math" panose="02040503050406030204" pitchFamily="18" charset="0"/>
                            </a:rPr>
                            <m:t>𝑷</m:t>
                          </m:r>
                          <m:r>
                            <m:rPr>
                              <m:lit/>
                            </m:rPr>
                            <a:rPr lang="en-US" sz="2800" i="1">
                              <a:latin typeface="Cambria Math" panose="02040503050406030204" pitchFamily="18" charset="0"/>
                            </a:rPr>
                            <m:t>{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𝐸</m:t>
                          </m:r>
                          <m:r>
                            <a:rPr lang="en-US" sz="2800">
                              <a:latin typeface="Cambria Math" panose="02040503050406030204" pitchFamily="18" charset="0"/>
                            </a:rPr>
                            <m:t>∩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𝐹</m:t>
                          </m:r>
                          <m:r>
                            <m:rPr>
                              <m:lit/>
                            </m:rPr>
                            <a:rPr lang="en-US" sz="2800" i="1">
                              <a:latin typeface="Cambria Math" panose="02040503050406030204" pitchFamily="18" charset="0"/>
                            </a:rPr>
                            <m:t>}</m:t>
                          </m:r>
                        </m:num>
                        <m:den>
                          <m:r>
                            <a:rPr lang="en-US" sz="2800" b="1" i="1">
                              <a:latin typeface="Cambria Math" panose="02040503050406030204" pitchFamily="18" charset="0"/>
                            </a:rPr>
                            <m:t>𝑷</m:t>
                          </m:r>
                          <m:r>
                            <m:rPr>
                              <m:lit/>
                            </m:rPr>
                            <a:rPr lang="en-US" sz="2800" i="1">
                              <a:latin typeface="Cambria Math" panose="02040503050406030204" pitchFamily="18" charset="0"/>
                            </a:rPr>
                            <m:t>{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𝐹</m:t>
                          </m:r>
                          <m:r>
                            <m:rPr>
                              <m:lit/>
                            </m:rPr>
                            <a:rPr lang="en-US" sz="2800" i="1">
                              <a:latin typeface="Cambria Math" panose="02040503050406030204" pitchFamily="18" charset="0"/>
                            </a:rPr>
                            <m:t>}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  <a:p>
                <a:r>
                  <a:rPr lang="en-US" sz="2400" b="0" dirty="0"/>
                  <a:t>              assuming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begChr m:val="{"/>
                        <m:endChr m:val="}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</m:d>
                    <m:r>
                      <m:rPr>
                        <m:lit/>
                      </m:rPr>
                      <a:rPr lang="en-US" sz="2400" b="0" i="1" smtClean="0">
                        <a:latin typeface="Cambria Math" panose="02040503050406030204" pitchFamily="18" charset="0"/>
                      </a:rPr>
                      <m:t>&gt;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0.</m:t>
                    </m:r>
                  </m:oMath>
                </a14:m>
                <a:endParaRPr lang="en-US" sz="2400" b="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CC19635-D093-4AE2-AE45-7E79455B8E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575" y="1198049"/>
                <a:ext cx="8058997" cy="1729833"/>
              </a:xfrm>
              <a:prstGeom prst="rect">
                <a:avLst/>
              </a:prstGeom>
              <a:blipFill>
                <a:blip r:embed="rId2"/>
                <a:stretch>
                  <a:fillRect l="-1210" t="-2827" b="-74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14">
            <a:extLst>
              <a:ext uri="{FF2B5EF4-FFF2-40B4-BE49-F238E27FC236}">
                <a16:creationId xmlns:a16="http://schemas.microsoft.com/office/drawing/2014/main" id="{9CE60EB3-7C04-45C6-B2B4-E58864792D80}"/>
              </a:ext>
            </a:extLst>
          </p:cNvPr>
          <p:cNvSpPr/>
          <p:nvPr/>
        </p:nvSpPr>
        <p:spPr>
          <a:xfrm>
            <a:off x="4652948" y="4102755"/>
            <a:ext cx="7330235" cy="227531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accent4">
                    <a:lumMod val="20000"/>
                    <a:lumOff val="80000"/>
                  </a:schemeClr>
                </a:solidFill>
              </a:ln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0DCC53FE-27B1-4A60-AF30-74AF5BC4018D}"/>
                  </a:ext>
                </a:extLst>
              </p:cNvPr>
              <p:cNvSpPr/>
              <p:nvPr/>
            </p:nvSpPr>
            <p:spPr>
              <a:xfrm>
                <a:off x="4548279" y="4146121"/>
                <a:ext cx="3842859" cy="106317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𝑷</m:t>
                      </m:r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{</m:t>
                      </m:r>
                      <m:r>
                        <m:rPr>
                          <m:nor/>
                        </m:rPr>
                        <a:rPr lang="en-US" sz="2400" dirty="0"/>
                        <m:t>Cheese</m:t>
                      </m:r>
                      <m:r>
                        <m:rPr>
                          <m:nor/>
                        </m:rPr>
                        <a:rPr lang="en-US" sz="2400" dirty="0"/>
                        <m:t> 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| </m:t>
                      </m:r>
                      <m:r>
                        <m:rPr>
                          <m:nor/>
                        </m:rPr>
                        <a:rPr lang="en-US" sz="2400" dirty="0"/>
                        <m:t>2</m:t>
                      </m:r>
                      <m:r>
                        <m:rPr>
                          <m:nor/>
                        </m:rPr>
                        <a:rPr lang="en-US" sz="2400" baseline="30000" dirty="0"/>
                        <m:t>nd</m:t>
                      </m:r>
                      <m:r>
                        <m:rPr>
                          <m:nor/>
                        </m:rPr>
                        <a:rPr lang="en-US" sz="2400" dirty="0"/>
                        <m:t>  </m:t>
                      </m:r>
                      <m:r>
                        <m:rPr>
                          <m:nor/>
                        </m:rPr>
                        <a:rPr lang="en-US" sz="2400" dirty="0"/>
                        <m:t>half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}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dirty="0"/>
              </a:p>
              <a:p>
                <a:endParaRPr lang="en-US" b="0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0DCC53FE-27B1-4A60-AF30-74AF5BC4018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8279" y="4146121"/>
                <a:ext cx="3842859" cy="106317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>
            <a:extLst>
              <a:ext uri="{FF2B5EF4-FFF2-40B4-BE49-F238E27FC236}">
                <a16:creationId xmlns:a16="http://schemas.microsoft.com/office/drawing/2014/main" id="{B2AC5A8E-8E5F-427D-AD98-35567788D6AC}"/>
              </a:ext>
            </a:extLst>
          </p:cNvPr>
          <p:cNvSpPr/>
          <p:nvPr/>
        </p:nvSpPr>
        <p:spPr>
          <a:xfrm>
            <a:off x="8318065" y="4232212"/>
            <a:ext cx="355822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(of the 4 days in 2</a:t>
            </a:r>
            <a:r>
              <a:rPr lang="en-US" sz="2400" baseline="30000" dirty="0"/>
              <a:t>nd</a:t>
            </a:r>
            <a:r>
              <a:rPr lang="en-US" sz="2400" dirty="0"/>
              <a:t> half,</a:t>
            </a:r>
          </a:p>
          <a:p>
            <a:r>
              <a:rPr lang="en-US" sz="2400" dirty="0"/>
              <a:t>  2 are cheese sandwiches)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614D5477-89E4-4A51-9732-86937538AF58}"/>
                  </a:ext>
                </a:extLst>
              </p:cNvPr>
              <p:cNvSpPr/>
              <p:nvPr/>
            </p:nvSpPr>
            <p:spPr>
              <a:xfrm>
                <a:off x="4372473" y="5338519"/>
                <a:ext cx="6520503" cy="11398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>
                          <a:latin typeface="Cambria Math" panose="02040503050406030204" pitchFamily="18" charset="0"/>
                        </a:rPr>
                        <m:t>𝑷</m:t>
                      </m:r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{</m:t>
                      </m:r>
                      <m:r>
                        <m:rPr>
                          <m:nor/>
                        </m:rPr>
                        <a:rPr lang="en-US" sz="2400" dirty="0"/>
                        <m:t>Cheese</m:t>
                      </m:r>
                      <m:r>
                        <m:rPr>
                          <m:nor/>
                        </m:rPr>
                        <a:rPr lang="en-US" sz="2400" dirty="0"/>
                        <m:t> 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| </m:t>
                      </m:r>
                      <m:r>
                        <m:rPr>
                          <m:nor/>
                        </m:rPr>
                        <a:rPr lang="en-US" sz="2400" dirty="0"/>
                        <m:t>2</m:t>
                      </m:r>
                      <m:r>
                        <m:rPr>
                          <m:nor/>
                        </m:rPr>
                        <a:rPr lang="en-US" sz="2400" baseline="30000" dirty="0"/>
                        <m:t>nd</m:t>
                      </m:r>
                      <m:r>
                        <m:rPr>
                          <m:nor/>
                        </m:rPr>
                        <a:rPr lang="en-US" sz="2400" dirty="0"/>
                        <m:t>  </m:t>
                      </m:r>
                      <m:r>
                        <m:rPr>
                          <m:nor/>
                        </m:rPr>
                        <a:rPr lang="en-US" sz="2400" dirty="0"/>
                        <m:t>half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}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𝑷</m:t>
                          </m:r>
                          <m:r>
                            <m:rPr>
                              <m:lit/>
                            </m:rPr>
                            <a:rPr lang="en-US" sz="2400" i="1">
                              <a:latin typeface="Cambria Math" panose="02040503050406030204" pitchFamily="18" charset="0"/>
                            </a:rPr>
                            <m:t>{</m:t>
                          </m:r>
                          <m:r>
                            <m:rPr>
                              <m:nor/>
                            </m:rPr>
                            <a:rPr lang="en-US" sz="2400" dirty="0"/>
                            <m:t>Cheese</m:t>
                          </m:r>
                          <m:r>
                            <a:rPr lang="en-US" sz="2400">
                              <a:latin typeface="Cambria Math" panose="02040503050406030204" pitchFamily="18" charset="0"/>
                            </a:rPr>
                            <m:t>∩</m:t>
                          </m:r>
                          <m:r>
                            <m:rPr>
                              <m:nor/>
                            </m:rPr>
                            <a:rPr lang="en-US" sz="2400" dirty="0"/>
                            <m:t>2</m:t>
                          </m:r>
                          <m:r>
                            <m:rPr>
                              <m:nor/>
                            </m:rPr>
                            <a:rPr lang="en-US" sz="2400" baseline="30000" dirty="0"/>
                            <m:t>nd</m:t>
                          </m:r>
                          <m:r>
                            <m:rPr>
                              <m:nor/>
                            </m:rPr>
                            <a:rPr lang="en-US" sz="2400" dirty="0"/>
                            <m:t>  </m:t>
                          </m:r>
                          <m:r>
                            <m:rPr>
                              <m:nor/>
                            </m:rPr>
                            <a:rPr lang="en-US" sz="2400" dirty="0"/>
                            <m:t>half</m:t>
                          </m:r>
                          <m:r>
                            <m:rPr>
                              <m:lit/>
                            </m:rPr>
                            <a:rPr lang="en-US" sz="2400" i="1">
                              <a:latin typeface="Cambria Math" panose="02040503050406030204" pitchFamily="18" charset="0"/>
                            </a:rPr>
                            <m:t>}</m:t>
                          </m:r>
                        </m:num>
                        <m:den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𝑷</m:t>
                          </m:r>
                          <m:r>
                            <m:rPr>
                              <m:lit/>
                            </m:rPr>
                            <a:rPr lang="en-US" sz="2400" i="1">
                              <a:latin typeface="Cambria Math" panose="02040503050406030204" pitchFamily="18" charset="0"/>
                            </a:rPr>
                            <m:t>{</m:t>
                          </m:r>
                          <m:r>
                            <m:rPr>
                              <m:nor/>
                            </m:rPr>
                            <a:rPr lang="en-US" sz="2400" dirty="0"/>
                            <m:t>2</m:t>
                          </m:r>
                          <m:r>
                            <m:rPr>
                              <m:nor/>
                            </m:rPr>
                            <a:rPr lang="en-US" sz="2400" baseline="30000" dirty="0"/>
                            <m:t>nd</m:t>
                          </m:r>
                          <m:r>
                            <m:rPr>
                              <m:nor/>
                            </m:rPr>
                            <a:rPr lang="en-US" sz="2400" dirty="0"/>
                            <m:t>  </m:t>
                          </m:r>
                          <m:r>
                            <m:rPr>
                              <m:nor/>
                            </m:rPr>
                            <a:rPr lang="en-US" sz="2400" dirty="0"/>
                            <m:t>half</m:t>
                          </m:r>
                          <m:r>
                            <m:rPr>
                              <m:lit/>
                            </m:rPr>
                            <a:rPr lang="en-US" sz="2400" i="1">
                              <a:latin typeface="Cambria Math" panose="02040503050406030204" pitchFamily="18" charset="0"/>
                            </a:rPr>
                            <m:t>}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614D5477-89E4-4A51-9732-86937538AF5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2473" y="5338519"/>
                <a:ext cx="6520503" cy="113986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527AA281-A1E0-4FF7-86A7-054C50981D19}"/>
                  </a:ext>
                </a:extLst>
              </p:cNvPr>
              <p:cNvSpPr/>
              <p:nvPr/>
            </p:nvSpPr>
            <p:spPr>
              <a:xfrm>
                <a:off x="4736440" y="3253693"/>
                <a:ext cx="5385129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/>
                  <a:t>Q:</a:t>
                </a:r>
                <a:r>
                  <a:rPr lang="en-US" sz="2400" dirty="0"/>
                  <a:t> What is </a:t>
                </a:r>
                <a14:m>
                  <m:oMath xmlns:m="http://schemas.openxmlformats.org/officeDocument/2006/math">
                    <m:r>
                      <a:rPr lang="en-US" sz="2400" b="1" i="1">
                        <a:latin typeface="Cambria Math" panose="02040503050406030204" pitchFamily="18" charset="0"/>
                      </a:rPr>
                      <m:t>𝑷</m:t>
                    </m:r>
                    <m:r>
                      <m:rPr>
                        <m:lit/>
                      </m:rPr>
                      <a:rPr lang="en-US" sz="2400" i="1">
                        <a:latin typeface="Cambria Math" panose="02040503050406030204" pitchFamily="18" charset="0"/>
                      </a:rPr>
                      <m:t>{</m:t>
                    </m:r>
                    <m:r>
                      <m:rPr>
                        <m:nor/>
                      </m:rPr>
                      <a:rPr lang="en-US" sz="2400" dirty="0"/>
                      <m:t>Cheese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|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400" dirty="0"/>
                      <m:t>2</m:t>
                    </m:r>
                    <m:r>
                      <m:rPr>
                        <m:nor/>
                      </m:rPr>
                      <a:rPr lang="en-US" sz="2400" baseline="30000" dirty="0"/>
                      <m:t>nd</m:t>
                    </m:r>
                    <m:r>
                      <m:rPr>
                        <m:nor/>
                      </m:rPr>
                      <a:rPr lang="en-US" sz="2400" dirty="0"/>
                      <m:t>  </m:t>
                    </m:r>
                    <m:r>
                      <m:rPr>
                        <m:nor/>
                      </m:rPr>
                      <a:rPr lang="en-US" sz="2400" dirty="0"/>
                      <m:t>half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of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week</m:t>
                    </m:r>
                    <m:r>
                      <m:rPr>
                        <m:nor/>
                      </m:rPr>
                      <a:rPr lang="en-US" sz="2400" b="0" i="0" dirty="0" smtClean="0"/>
                      <m:t>}</m:t>
                    </m:r>
                  </m:oMath>
                </a14:m>
                <a:r>
                  <a:rPr lang="en-US" sz="2400" dirty="0"/>
                  <a:t> ?</a:t>
                </a:r>
              </a:p>
              <a:p>
                <a:r>
                  <a:rPr lang="en-US" sz="2400" dirty="0"/>
                  <a:t>      Argue this from 2 views.</a:t>
                </a:r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527AA281-A1E0-4FF7-86A7-054C50981D1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6440" y="3253693"/>
                <a:ext cx="5385129" cy="830997"/>
              </a:xfrm>
              <a:prstGeom prst="rect">
                <a:avLst/>
              </a:prstGeom>
              <a:blipFill>
                <a:blip r:embed="rId5"/>
                <a:stretch>
                  <a:fillRect l="-1812" t="-5882" r="-793" b="-16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>
            <a:extLst>
              <a:ext uri="{FF2B5EF4-FFF2-40B4-BE49-F238E27FC236}">
                <a16:creationId xmlns:a16="http://schemas.microsoft.com/office/drawing/2014/main" id="{B6D1EC4B-BE18-41C8-9FD0-736227673FC6}"/>
              </a:ext>
            </a:extLst>
          </p:cNvPr>
          <p:cNvSpPr/>
          <p:nvPr/>
        </p:nvSpPr>
        <p:spPr>
          <a:xfrm>
            <a:off x="264824" y="3719240"/>
            <a:ext cx="1965603" cy="26776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Mon – Jelly</a:t>
            </a:r>
          </a:p>
          <a:p>
            <a:r>
              <a:rPr lang="en-US" sz="2400" dirty="0"/>
              <a:t>Tues – Cheese</a:t>
            </a:r>
          </a:p>
          <a:p>
            <a:r>
              <a:rPr lang="en-US" sz="2400" dirty="0"/>
              <a:t>Wed – Turkey</a:t>
            </a:r>
          </a:p>
          <a:p>
            <a:r>
              <a:rPr lang="en-US" sz="2400" dirty="0" err="1"/>
              <a:t>Thur</a:t>
            </a:r>
            <a:r>
              <a:rPr lang="en-US" sz="2400" dirty="0"/>
              <a:t> – Cheese</a:t>
            </a:r>
          </a:p>
          <a:p>
            <a:r>
              <a:rPr lang="en-US" sz="2400" dirty="0"/>
              <a:t>Fri – Turkey</a:t>
            </a:r>
          </a:p>
          <a:p>
            <a:r>
              <a:rPr lang="en-US" sz="2400" dirty="0"/>
              <a:t>Sat – Cheese</a:t>
            </a:r>
          </a:p>
          <a:p>
            <a:r>
              <a:rPr lang="en-US" sz="2400" dirty="0"/>
              <a:t>Sun – None</a:t>
            </a:r>
          </a:p>
        </p:txBody>
      </p:sp>
      <p:sp>
        <p:nvSpPr>
          <p:cNvPr id="6" name="Right Brace 5">
            <a:extLst>
              <a:ext uri="{FF2B5EF4-FFF2-40B4-BE49-F238E27FC236}">
                <a16:creationId xmlns:a16="http://schemas.microsoft.com/office/drawing/2014/main" id="{2F51AD54-E82A-4C15-BA78-A5B9600FD8EF}"/>
              </a:ext>
            </a:extLst>
          </p:cNvPr>
          <p:cNvSpPr/>
          <p:nvPr/>
        </p:nvSpPr>
        <p:spPr>
          <a:xfrm>
            <a:off x="2230427" y="3858287"/>
            <a:ext cx="291792" cy="955013"/>
          </a:xfrm>
          <a:prstGeom prst="rightBrac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Brace 17">
            <a:extLst>
              <a:ext uri="{FF2B5EF4-FFF2-40B4-BE49-F238E27FC236}">
                <a16:creationId xmlns:a16="http://schemas.microsoft.com/office/drawing/2014/main" id="{4AE744A4-B179-4856-B8BC-67AE74CDBEA2}"/>
              </a:ext>
            </a:extLst>
          </p:cNvPr>
          <p:cNvSpPr/>
          <p:nvPr/>
        </p:nvSpPr>
        <p:spPr>
          <a:xfrm>
            <a:off x="2230427" y="4921463"/>
            <a:ext cx="291792" cy="1403197"/>
          </a:xfrm>
          <a:prstGeom prst="rightBrac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E96F9E0-89F4-4740-A998-98B71AE74B23}"/>
              </a:ext>
            </a:extLst>
          </p:cNvPr>
          <p:cNvSpPr/>
          <p:nvPr/>
        </p:nvSpPr>
        <p:spPr>
          <a:xfrm>
            <a:off x="2691463" y="3974376"/>
            <a:ext cx="1174232" cy="83099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en-US" sz="2400" dirty="0"/>
              <a:t>1</a:t>
            </a:r>
            <a:r>
              <a:rPr lang="en-US" sz="2400" baseline="30000" dirty="0"/>
              <a:t>st</a:t>
            </a:r>
            <a:r>
              <a:rPr lang="en-US" sz="2400" dirty="0"/>
              <a:t> half</a:t>
            </a:r>
          </a:p>
          <a:p>
            <a:r>
              <a:rPr lang="en-US" sz="2400" dirty="0"/>
              <a:t>of week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31DBC21-EB65-4FEE-950B-7BCE1AB900CB}"/>
              </a:ext>
            </a:extLst>
          </p:cNvPr>
          <p:cNvSpPr/>
          <p:nvPr/>
        </p:nvSpPr>
        <p:spPr>
          <a:xfrm>
            <a:off x="2691463" y="5207562"/>
            <a:ext cx="1174232" cy="83099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en-US" sz="2400" dirty="0"/>
              <a:t>2</a:t>
            </a:r>
            <a:r>
              <a:rPr lang="en-US" sz="2400" baseline="30000" dirty="0"/>
              <a:t>nd</a:t>
            </a:r>
            <a:r>
              <a:rPr lang="en-US" sz="2400" dirty="0"/>
              <a:t>  half</a:t>
            </a:r>
          </a:p>
          <a:p>
            <a:r>
              <a:rPr lang="en-US" sz="2400" dirty="0"/>
              <a:t>of week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58EFD8D-B7D4-4460-8476-99E227AC891E}"/>
              </a:ext>
            </a:extLst>
          </p:cNvPr>
          <p:cNvSpPr/>
          <p:nvPr/>
        </p:nvSpPr>
        <p:spPr>
          <a:xfrm>
            <a:off x="233739" y="3227797"/>
            <a:ext cx="24577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u="sng" dirty="0"/>
              <a:t>Sandwich choices</a:t>
            </a:r>
            <a:r>
              <a:rPr lang="en-US" sz="2400" dirty="0"/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8FCD0D21-1FEB-CA49-D3ED-6D04F5C419EF}"/>
                  </a:ext>
                </a:extLst>
              </p:cNvPr>
              <p:cNvSpPr/>
              <p:nvPr/>
            </p:nvSpPr>
            <p:spPr>
              <a:xfrm>
                <a:off x="10348719" y="5104295"/>
                <a:ext cx="1633909" cy="159877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den>
                          </m:f>
                        </m:num>
                        <m:den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den>
                          </m:f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8FCD0D21-1FEB-CA49-D3ED-6D04F5C419E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48719" y="5104295"/>
                <a:ext cx="1633909" cy="159877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Footer Placeholder 19">
            <a:extLst>
              <a:ext uri="{FF2B5EF4-FFF2-40B4-BE49-F238E27FC236}">
                <a16:creationId xmlns:a16="http://schemas.microsoft.com/office/drawing/2014/main" id="{996F1F9E-0444-CE94-0846-68DA476D8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</p:spTree>
    <p:extLst>
      <p:ext uri="{BB962C8B-B14F-4D97-AF65-F5344CB8AC3E}">
        <p14:creationId xmlns:p14="http://schemas.microsoft.com/office/powerpoint/2010/main" val="1273979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12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Conditional Probability on Events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527AA281-A1E0-4FF7-86A7-054C50981D19}"/>
                  </a:ext>
                </a:extLst>
              </p:cNvPr>
              <p:cNvSpPr/>
              <p:nvPr/>
            </p:nvSpPr>
            <p:spPr>
              <a:xfrm>
                <a:off x="5638343" y="1339546"/>
                <a:ext cx="6286995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800" b="1" dirty="0"/>
                  <a:t>Q:</a:t>
                </a:r>
                <a:r>
                  <a:rPr lang="en-US" sz="2800" dirty="0"/>
                  <a:t> W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</a:rPr>
                      <m:t>hat</m:t>
                    </m:r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</a:rPr>
                      <m:t>is</m:t>
                    </m:r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b="1" i="1">
                        <a:latin typeface="Cambria Math" panose="02040503050406030204" pitchFamily="18" charset="0"/>
                      </a:rPr>
                      <m:t>𝑷</m:t>
                    </m:r>
                    <m:r>
                      <m:rPr>
                        <m:lit/>
                      </m:rPr>
                      <a:rPr lang="en-US" sz="2800" i="1">
                        <a:latin typeface="Cambria Math" panose="02040503050406030204" pitchFamily="18" charset="0"/>
                      </a:rPr>
                      <m:t>{</m:t>
                    </m:r>
                    <m:r>
                      <m:rPr>
                        <m:nor/>
                      </m:rPr>
                      <a:rPr lang="en-US" sz="2800" b="0" i="0" dirty="0" smtClean="0"/>
                      <m:t>both</m:t>
                    </m:r>
                    <m:r>
                      <m:rPr>
                        <m:nor/>
                      </m:rPr>
                      <a:rPr lang="en-US" sz="2800" b="0" i="0" dirty="0" smtClean="0"/>
                      <m:t> </m:t>
                    </m:r>
                    <m:r>
                      <m:rPr>
                        <m:nor/>
                      </m:rPr>
                      <a:rPr lang="en-US" sz="2800" b="0" i="0" dirty="0" smtClean="0"/>
                      <m:t>are</m:t>
                    </m:r>
                    <m:r>
                      <m:rPr>
                        <m:nor/>
                      </m:rPr>
                      <a:rPr lang="en-US" sz="2800" b="0" i="0" dirty="0" smtClean="0"/>
                      <m:t> </m:t>
                    </m:r>
                    <m:r>
                      <m:rPr>
                        <m:nor/>
                      </m:rPr>
                      <a:rPr lang="en-US" sz="2800" b="0" i="0" dirty="0" smtClean="0"/>
                      <m:t>colts</m:t>
                    </m:r>
                    <m:r>
                      <m:rPr>
                        <m:nor/>
                      </m:rPr>
                      <a:rPr lang="en-US" sz="2800" b="0" i="0" dirty="0" smtClean="0"/>
                      <m:t> 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|</m:t>
                    </m:r>
                    <m:r>
                      <m:rPr>
                        <m:nor/>
                      </m:rPr>
                      <a:rPr lang="en-US" sz="28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≥</m:t>
                    </m:r>
                    <m:r>
                      <m:rPr>
                        <m:nor/>
                      </m:rPr>
                      <a:rPr lang="en-US" sz="2800" b="0" i="0" dirty="0" smtClean="0"/>
                      <m:t>1 </m:t>
                    </m:r>
                    <m:r>
                      <m:rPr>
                        <m:nor/>
                      </m:rPr>
                      <a:rPr lang="en-US" sz="2800" b="0" i="0" dirty="0" smtClean="0"/>
                      <m:t>colt</m:t>
                    </m:r>
                    <m:r>
                      <m:rPr>
                        <m:nor/>
                      </m:rPr>
                      <a:rPr lang="en-US" sz="2800" b="0" i="0" dirty="0" smtClean="0"/>
                      <m:t>}</m:t>
                    </m:r>
                  </m:oMath>
                </a14:m>
                <a:r>
                  <a:rPr lang="en-US" sz="2800" dirty="0"/>
                  <a:t> ?</a:t>
                </a:r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527AA281-A1E0-4FF7-86A7-054C50981D1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343" y="1339546"/>
                <a:ext cx="6286995" cy="523220"/>
              </a:xfrm>
              <a:prstGeom prst="rect">
                <a:avLst/>
              </a:prstGeom>
              <a:blipFill>
                <a:blip r:embed="rId2"/>
                <a:stretch>
                  <a:fillRect l="-2037" t="-11628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14">
            <a:extLst>
              <a:ext uri="{FF2B5EF4-FFF2-40B4-BE49-F238E27FC236}">
                <a16:creationId xmlns:a16="http://schemas.microsoft.com/office/drawing/2014/main" id="{124EFB20-7B64-42A5-9220-6500D0E4937D}"/>
              </a:ext>
            </a:extLst>
          </p:cNvPr>
          <p:cNvSpPr/>
          <p:nvPr/>
        </p:nvSpPr>
        <p:spPr>
          <a:xfrm>
            <a:off x="363250" y="3148080"/>
            <a:ext cx="650778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The offspring of a horse is called a foal.   </a:t>
            </a:r>
          </a:p>
          <a:p>
            <a:r>
              <a:rPr lang="en-US" sz="2400" dirty="0"/>
              <a:t>Horse couples have one foal at a time.</a:t>
            </a:r>
          </a:p>
          <a:p>
            <a:r>
              <a:rPr lang="en-US" sz="2400" dirty="0"/>
              <a:t>Each foal is equally likely to be a “colt” or a “filly.”</a:t>
            </a:r>
          </a:p>
          <a:p>
            <a:endParaRPr lang="en-US" sz="2400" dirty="0"/>
          </a:p>
          <a:p>
            <a:r>
              <a:rPr lang="en-US" sz="2400" dirty="0"/>
              <a:t>We’re told that a horse couple had 2 foals, </a:t>
            </a:r>
          </a:p>
          <a:p>
            <a:r>
              <a:rPr lang="en-US" sz="2400" dirty="0"/>
              <a:t>and at least one of these is a colt.</a:t>
            </a:r>
          </a:p>
          <a:p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A43F0ED-C853-E23B-828F-E36349AB5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pic>
        <p:nvPicPr>
          <p:cNvPr id="7" name="Picture 6" descr="A close-up of horses in a field">
            <a:extLst>
              <a:ext uri="{FF2B5EF4-FFF2-40B4-BE49-F238E27FC236}">
                <a16:creationId xmlns:a16="http://schemas.microsoft.com/office/drawing/2014/main" id="{FC8A010E-B3EC-6C0E-4B7A-297D8C0C1F4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250" y="1074483"/>
            <a:ext cx="2347866" cy="1901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1600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E7B93345-22AB-4631-B25A-FBF4814F3126}"/>
              </a:ext>
            </a:extLst>
          </p:cNvPr>
          <p:cNvSpPr/>
          <p:nvPr/>
        </p:nvSpPr>
        <p:spPr>
          <a:xfrm>
            <a:off x="7092037" y="1097689"/>
            <a:ext cx="4885676" cy="525866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accent4">
                    <a:lumMod val="20000"/>
                    <a:lumOff val="80000"/>
                  </a:schemeClr>
                </a:solidFill>
              </a:ln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13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Conditional Probability on Events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614D5477-89E4-4A51-9732-86937538AF58}"/>
                  </a:ext>
                </a:extLst>
              </p:cNvPr>
              <p:cNvSpPr/>
              <p:nvPr/>
            </p:nvSpPr>
            <p:spPr>
              <a:xfrm>
                <a:off x="7781663" y="1960277"/>
                <a:ext cx="4174476" cy="8628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𝑷</m:t>
                          </m:r>
                          <m:r>
                            <m:rPr>
                              <m:lit/>
                            </m:rPr>
                            <a:rPr lang="en-US" sz="2400" i="1">
                              <a:latin typeface="Cambria Math" panose="02040503050406030204" pitchFamily="18" charset="0"/>
                            </a:rPr>
                            <m:t>{</m:t>
                          </m:r>
                          <m:r>
                            <m:rPr>
                              <m:nor/>
                            </m:rPr>
                            <a:rPr lang="en-US" sz="2400" dirty="0"/>
                            <m:t>both</m:t>
                          </m:r>
                          <m:r>
                            <m:rPr>
                              <m:nor/>
                            </m:rPr>
                            <a:rPr lang="en-US" sz="2400" dirty="0"/>
                            <m:t> </m:t>
                          </m:r>
                          <m:r>
                            <m:rPr>
                              <m:nor/>
                            </m:rPr>
                            <a:rPr lang="en-US" sz="2400" dirty="0"/>
                            <m:t>are</m:t>
                          </m:r>
                          <m:r>
                            <m:rPr>
                              <m:nor/>
                            </m:rPr>
                            <a:rPr lang="en-US" sz="2400" dirty="0"/>
                            <m:t> </m:t>
                          </m:r>
                          <m:r>
                            <m:rPr>
                              <m:nor/>
                            </m:rPr>
                            <a:rPr lang="en-US" sz="2400" dirty="0"/>
                            <m:t>colts</m:t>
                          </m:r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 &amp;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≥</m:t>
                          </m:r>
                          <m:r>
                            <m:rPr>
                              <m:nor/>
                            </m:rPr>
                            <a:rPr lang="en-US" sz="2400" dirty="0"/>
                            <m:t>1 </m:t>
                          </m:r>
                          <m:r>
                            <m:rPr>
                              <m:nor/>
                            </m:rPr>
                            <a:rPr lang="en-US" sz="2400" dirty="0"/>
                            <m:t>colt</m:t>
                          </m:r>
                          <m:r>
                            <m:rPr>
                              <m:lit/>
                            </m:rPr>
                            <a:rPr lang="en-US" sz="2400" i="1">
                              <a:latin typeface="Cambria Math" panose="02040503050406030204" pitchFamily="18" charset="0"/>
                            </a:rPr>
                            <m:t>}</m:t>
                          </m:r>
                        </m:num>
                        <m:den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𝑷</m:t>
                          </m:r>
                          <m:r>
                            <m:rPr>
                              <m:lit/>
                            </m:rPr>
                            <a:rPr lang="en-US" sz="2400" i="1">
                              <a:latin typeface="Cambria Math" panose="02040503050406030204" pitchFamily="18" charset="0"/>
                            </a:rPr>
                            <m:t>{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≥</m:t>
                          </m:r>
                          <m:r>
                            <m:rPr>
                              <m:nor/>
                            </m:rPr>
                            <a:rPr lang="en-US" sz="2400" dirty="0"/>
                            <m:t>1 </m:t>
                          </m:r>
                          <m:r>
                            <m:rPr>
                              <m:nor/>
                            </m:rPr>
                            <a:rPr lang="en-US" sz="2400" dirty="0"/>
                            <m:t>colt</m:t>
                          </m:r>
                          <m:r>
                            <m:rPr>
                              <m:lit/>
                            </m:rPr>
                            <a:rPr lang="en-US" sz="2400" i="1">
                              <a:latin typeface="Cambria Math" panose="02040503050406030204" pitchFamily="18" charset="0"/>
                            </a:rPr>
                            <m:t>}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614D5477-89E4-4A51-9732-86937538AF5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1663" y="1960277"/>
                <a:ext cx="4174476" cy="86286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527AA281-A1E0-4FF7-86A7-054C50981D19}"/>
                  </a:ext>
                </a:extLst>
              </p:cNvPr>
              <p:cNvSpPr/>
              <p:nvPr/>
            </p:nvSpPr>
            <p:spPr>
              <a:xfrm>
                <a:off x="6871035" y="1097689"/>
                <a:ext cx="4694669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>
                          <a:latin typeface="Cambria Math" panose="02040503050406030204" pitchFamily="18" charset="0"/>
                        </a:rPr>
                        <m:t>𝑷</m:t>
                      </m:r>
                      <m:r>
                        <m:rPr>
                          <m:lit/>
                        </m:rPr>
                        <a:rPr lang="en-US" sz="2800" i="1">
                          <a:latin typeface="Cambria Math" panose="02040503050406030204" pitchFamily="18" charset="0"/>
                        </a:rPr>
                        <m:t>{</m:t>
                      </m:r>
                      <m:r>
                        <m:rPr>
                          <m:nor/>
                        </m:rPr>
                        <a:rPr lang="en-US" sz="2800" b="0" i="0" dirty="0" smtClean="0"/>
                        <m:t>both</m:t>
                      </m:r>
                      <m:r>
                        <m:rPr>
                          <m:nor/>
                        </m:rPr>
                        <a:rPr lang="en-US" sz="28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800" b="0" i="0" dirty="0" smtClean="0"/>
                        <m:t>are</m:t>
                      </m:r>
                      <m:r>
                        <m:rPr>
                          <m:nor/>
                        </m:rPr>
                        <a:rPr lang="en-US" sz="28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800" b="0" i="0" dirty="0" smtClean="0"/>
                        <m:t>colts</m:t>
                      </m:r>
                      <m:r>
                        <m:rPr>
                          <m:nor/>
                        </m:rPr>
                        <a:rPr lang="en-US" sz="2800" b="0" i="0" dirty="0" smtClean="0"/>
                        <m:t> 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|</m:t>
                      </m:r>
                      <m:r>
                        <m:rPr>
                          <m:nor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≥</m:t>
                      </m:r>
                      <m:r>
                        <m:rPr>
                          <m:nor/>
                        </m:rPr>
                        <a:rPr lang="en-US" sz="2800" b="0" i="0" dirty="0" smtClean="0"/>
                        <m:t>1 </m:t>
                      </m:r>
                      <m:r>
                        <m:rPr>
                          <m:nor/>
                        </m:rPr>
                        <a:rPr lang="en-US" sz="2800" b="0" i="0" dirty="0" smtClean="0"/>
                        <m:t>colt</m:t>
                      </m:r>
                      <m:r>
                        <m:rPr>
                          <m:nor/>
                        </m:rPr>
                        <a:rPr lang="en-US" sz="2800" b="0" i="0" dirty="0" smtClean="0"/>
                        <m:t>}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527AA281-A1E0-4FF7-86A7-054C50981D1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1035" y="1097689"/>
                <a:ext cx="4694669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14">
            <a:extLst>
              <a:ext uri="{FF2B5EF4-FFF2-40B4-BE49-F238E27FC236}">
                <a16:creationId xmlns:a16="http://schemas.microsoft.com/office/drawing/2014/main" id="{124EFB20-7B64-42A5-9220-6500D0E4937D}"/>
              </a:ext>
            </a:extLst>
          </p:cNvPr>
          <p:cNvSpPr/>
          <p:nvPr/>
        </p:nvSpPr>
        <p:spPr>
          <a:xfrm>
            <a:off x="363250" y="3148080"/>
            <a:ext cx="650778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The offspring of a horse is called a foal.   </a:t>
            </a:r>
          </a:p>
          <a:p>
            <a:r>
              <a:rPr lang="en-US" sz="2400" dirty="0"/>
              <a:t>Horse couples have one foal at a time.</a:t>
            </a:r>
          </a:p>
          <a:p>
            <a:r>
              <a:rPr lang="en-US" sz="2400" dirty="0"/>
              <a:t>Each foal is equally likely to be a “colt” or a “filly.”</a:t>
            </a:r>
          </a:p>
          <a:p>
            <a:endParaRPr lang="en-US" sz="2400" dirty="0"/>
          </a:p>
          <a:p>
            <a:r>
              <a:rPr lang="en-US" sz="2400" dirty="0"/>
              <a:t>We’re told that a horse couple had 2 foals, </a:t>
            </a:r>
          </a:p>
          <a:p>
            <a:r>
              <a:rPr lang="en-US" sz="2400" dirty="0"/>
              <a:t>and at least one of these is a colt.</a:t>
            </a:r>
          </a:p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C8BEED3A-4F3F-4C12-B658-B7234CFF8360}"/>
                  </a:ext>
                </a:extLst>
              </p:cNvPr>
              <p:cNvSpPr/>
              <p:nvPr/>
            </p:nvSpPr>
            <p:spPr>
              <a:xfrm>
                <a:off x="7781663" y="3092617"/>
                <a:ext cx="2873415" cy="8628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𝑷</m:t>
                          </m:r>
                          <m:r>
                            <m:rPr>
                              <m:lit/>
                            </m:rPr>
                            <a:rPr lang="en-US" sz="2400" i="1">
                              <a:latin typeface="Cambria Math" panose="02040503050406030204" pitchFamily="18" charset="0"/>
                            </a:rPr>
                            <m:t>{</m:t>
                          </m:r>
                          <m:r>
                            <m:rPr>
                              <m:nor/>
                            </m:rPr>
                            <a:rPr lang="en-US" sz="2400" dirty="0"/>
                            <m:t>both</m:t>
                          </m:r>
                          <m:r>
                            <m:rPr>
                              <m:nor/>
                            </m:rPr>
                            <a:rPr lang="en-US" sz="2400" dirty="0"/>
                            <m:t> </m:t>
                          </m:r>
                          <m:r>
                            <m:rPr>
                              <m:nor/>
                            </m:rPr>
                            <a:rPr lang="en-US" sz="2400" dirty="0"/>
                            <m:t>are</m:t>
                          </m:r>
                          <m:r>
                            <m:rPr>
                              <m:nor/>
                            </m:rPr>
                            <a:rPr lang="en-US" sz="2400" b="0" i="0" dirty="0" smtClean="0"/>
                            <m:t> </m:t>
                          </m:r>
                          <m:r>
                            <m:rPr>
                              <m:nor/>
                            </m:rPr>
                            <a:rPr lang="en-US" sz="2400" b="0" i="0" dirty="0" smtClean="0"/>
                            <m:t>colts</m:t>
                          </m:r>
                          <m:r>
                            <m:rPr>
                              <m:nor/>
                            </m:rPr>
                            <a:rPr lang="en-US" sz="2400" dirty="0"/>
                            <m:t> </m:t>
                          </m:r>
                          <m:r>
                            <m:rPr>
                              <m:lit/>
                            </m:rPr>
                            <a:rPr lang="en-US" sz="2400" i="1">
                              <a:latin typeface="Cambria Math" panose="02040503050406030204" pitchFamily="18" charset="0"/>
                            </a:rPr>
                            <m:t>}</m:t>
                          </m:r>
                        </m:num>
                        <m:den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𝑷</m:t>
                          </m:r>
                          <m:r>
                            <m:rPr>
                              <m:lit/>
                            </m:rPr>
                            <a:rPr lang="en-US" sz="2400" i="1">
                              <a:latin typeface="Cambria Math" panose="02040503050406030204" pitchFamily="18" charset="0"/>
                            </a:rPr>
                            <m:t>{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≥</m:t>
                          </m:r>
                          <m:r>
                            <m:rPr>
                              <m:nor/>
                            </m:rPr>
                            <a:rPr lang="en-US" sz="2400" dirty="0"/>
                            <m:t>1 </m:t>
                          </m:r>
                          <m:r>
                            <m:rPr>
                              <m:nor/>
                            </m:rPr>
                            <a:rPr lang="en-US" sz="2400" dirty="0"/>
                            <m:t>colt</m:t>
                          </m:r>
                          <m:r>
                            <m:rPr>
                              <m:lit/>
                            </m:rPr>
                            <a:rPr lang="en-US" sz="2400" i="1">
                              <a:latin typeface="Cambria Math" panose="02040503050406030204" pitchFamily="18" charset="0"/>
                            </a:rPr>
                            <m:t>}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C8BEED3A-4F3F-4C12-B658-B7234CFF836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1663" y="3092617"/>
                <a:ext cx="2873415" cy="8628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74B88C74-30E8-4DE6-9561-97BD5492D98C}"/>
                  </a:ext>
                </a:extLst>
              </p:cNvPr>
              <p:cNvSpPr/>
              <p:nvPr/>
            </p:nvSpPr>
            <p:spPr>
              <a:xfrm>
                <a:off x="7070463" y="4070516"/>
                <a:ext cx="2321533" cy="132093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</m:num>
                        <m:den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74B88C74-30E8-4DE6-9561-97BD5492D98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70463" y="4070516"/>
                <a:ext cx="2321533" cy="132093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96EE696A-B355-4951-9BCC-168CFEA40F53}"/>
                  </a:ext>
                </a:extLst>
              </p:cNvPr>
              <p:cNvSpPr/>
              <p:nvPr/>
            </p:nvSpPr>
            <p:spPr>
              <a:xfrm>
                <a:off x="7828458" y="5570173"/>
                <a:ext cx="805542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96EE696A-B355-4951-9BCC-168CFEA40F5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28458" y="5570173"/>
                <a:ext cx="805542" cy="78617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37D4707-69A2-CCBF-39C5-49F91CE2B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pic>
        <p:nvPicPr>
          <p:cNvPr id="4" name="Picture 3" descr="A close-up of horses in a field">
            <a:extLst>
              <a:ext uri="{FF2B5EF4-FFF2-40B4-BE49-F238E27FC236}">
                <a16:creationId xmlns:a16="http://schemas.microsoft.com/office/drawing/2014/main" id="{B3634DD6-7C25-04D9-3FDB-8127AD51D0D2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250" y="1074483"/>
            <a:ext cx="2347866" cy="1901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221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5" grpId="0"/>
      <p:bldP spid="13" grpId="0"/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14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Conditional Probability on Events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24EFB20-7B64-42A5-9220-6500D0E4937D}"/>
              </a:ext>
            </a:extLst>
          </p:cNvPr>
          <p:cNvSpPr/>
          <p:nvPr/>
        </p:nvSpPr>
        <p:spPr>
          <a:xfrm>
            <a:off x="363250" y="3148080"/>
            <a:ext cx="650778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The offspring of a horse is called a foal.   </a:t>
            </a:r>
          </a:p>
          <a:p>
            <a:r>
              <a:rPr lang="en-US" sz="2400" dirty="0"/>
              <a:t>Horse couples have one foal at a time.</a:t>
            </a:r>
          </a:p>
          <a:p>
            <a:r>
              <a:rPr lang="en-US" sz="2400" dirty="0"/>
              <a:t>Each foal is equally likely to be a “colt” or a “filly.”</a:t>
            </a:r>
          </a:p>
          <a:p>
            <a:endParaRPr lang="en-US" sz="2400" dirty="0"/>
          </a:p>
          <a:p>
            <a:r>
              <a:rPr lang="en-US" sz="2400" dirty="0"/>
              <a:t>We’re told that a horse couple had 2 foals, </a:t>
            </a:r>
          </a:p>
          <a:p>
            <a:r>
              <a:rPr lang="en-US" sz="2400" dirty="0"/>
              <a:t>and at least one of these is a colt.</a:t>
            </a:r>
          </a:p>
          <a:p>
            <a:endParaRPr lang="en-US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41A60281-BBE2-405A-819B-DE4B8ED87DEC}"/>
              </a:ext>
            </a:extLst>
          </p:cNvPr>
          <p:cNvGrpSpPr/>
          <p:nvPr/>
        </p:nvGrpSpPr>
        <p:grpSpPr>
          <a:xfrm>
            <a:off x="6698539" y="1397426"/>
            <a:ext cx="4885676" cy="1843886"/>
            <a:chOff x="7148586" y="4444912"/>
            <a:chExt cx="4885676" cy="1843886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7B93345-22AB-4631-B25A-FBF4814F3126}"/>
                </a:ext>
              </a:extLst>
            </p:cNvPr>
            <p:cNvSpPr/>
            <p:nvPr/>
          </p:nvSpPr>
          <p:spPr>
            <a:xfrm>
              <a:off x="7148586" y="4444912"/>
              <a:ext cx="4885676" cy="1843886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chemeClr val="accent4">
                      <a:lumMod val="20000"/>
                      <a:lumOff val="80000"/>
                    </a:schemeClr>
                  </a:solidFill>
                </a:ln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Rectangle 11">
                  <a:extLst>
                    <a:ext uri="{FF2B5EF4-FFF2-40B4-BE49-F238E27FC236}">
                      <a16:creationId xmlns:a16="http://schemas.microsoft.com/office/drawing/2014/main" id="{527AA281-A1E0-4FF7-86A7-054C50981D19}"/>
                    </a:ext>
                  </a:extLst>
                </p:cNvPr>
                <p:cNvSpPr/>
                <p:nvPr/>
              </p:nvSpPr>
              <p:spPr>
                <a:xfrm>
                  <a:off x="7244089" y="4707868"/>
                  <a:ext cx="4694669" cy="52322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𝑷</m:t>
                        </m:r>
                        <m:r>
                          <m:rPr>
                            <m:lit/>
                          </m:rPr>
                          <a:rPr lang="en-US" sz="2800" i="1">
                            <a:latin typeface="Cambria Math" panose="02040503050406030204" pitchFamily="18" charset="0"/>
                          </a:rPr>
                          <m:t>{</m:t>
                        </m:r>
                        <m:r>
                          <m:rPr>
                            <m:nor/>
                          </m:rPr>
                          <a:rPr lang="en-US" sz="2800" b="0" i="0" dirty="0" smtClean="0"/>
                          <m:t>both</m:t>
                        </m:r>
                        <m:r>
                          <m:rPr>
                            <m:nor/>
                          </m:rPr>
                          <a:rPr lang="en-US" sz="2800" b="0" i="0" dirty="0" smtClean="0"/>
                          <m:t> </m:t>
                        </m:r>
                        <m:r>
                          <m:rPr>
                            <m:nor/>
                          </m:rPr>
                          <a:rPr lang="en-US" sz="2800" b="0" i="0" dirty="0" smtClean="0"/>
                          <m:t>are</m:t>
                        </m:r>
                        <m:r>
                          <m:rPr>
                            <m:nor/>
                          </m:rPr>
                          <a:rPr lang="en-US" sz="2800" b="0" i="0" dirty="0" smtClean="0"/>
                          <m:t> </m:t>
                        </m:r>
                        <m:r>
                          <m:rPr>
                            <m:nor/>
                          </m:rPr>
                          <a:rPr lang="en-US" sz="2800" b="0" i="0" dirty="0" smtClean="0"/>
                          <m:t>colts</m:t>
                        </m:r>
                        <m:r>
                          <m:rPr>
                            <m:nor/>
                          </m:rPr>
                          <a:rPr lang="en-US" sz="2800" b="0" i="0" dirty="0" smtClean="0"/>
                          <m:t> 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m:rPr>
                            <m:nor/>
                          </m:rPr>
                          <a:rPr lang="en-US" sz="2800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≥</m:t>
                        </m:r>
                        <m:r>
                          <m:rPr>
                            <m:nor/>
                          </m:rPr>
                          <a:rPr lang="en-US" sz="2800" b="0" i="0" dirty="0" smtClean="0"/>
                          <m:t>1 </m:t>
                        </m:r>
                        <m:r>
                          <m:rPr>
                            <m:nor/>
                          </m:rPr>
                          <a:rPr lang="en-US" sz="2800" b="0" i="0" dirty="0" smtClean="0"/>
                          <m:t>colt</m:t>
                        </m:r>
                        <m:r>
                          <m:rPr>
                            <m:nor/>
                          </m:rPr>
                          <a:rPr lang="en-US" sz="2800" b="0" i="0" dirty="0" smtClean="0"/>
                          <m:t>}</m:t>
                        </m:r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12" name="Rectangle 11">
                  <a:extLst>
                    <a:ext uri="{FF2B5EF4-FFF2-40B4-BE49-F238E27FC236}">
                      <a16:creationId xmlns:a16="http://schemas.microsoft.com/office/drawing/2014/main" id="{527AA281-A1E0-4FF7-86A7-054C50981D1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44089" y="4707868"/>
                  <a:ext cx="4694669" cy="523220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Rectangle 1">
                  <a:extLst>
                    <a:ext uri="{FF2B5EF4-FFF2-40B4-BE49-F238E27FC236}">
                      <a16:creationId xmlns:a16="http://schemas.microsoft.com/office/drawing/2014/main" id="{96EE696A-B355-4951-9BCC-168CFEA40F53}"/>
                    </a:ext>
                  </a:extLst>
                </p:cNvPr>
                <p:cNvSpPr/>
                <p:nvPr/>
              </p:nvSpPr>
              <p:spPr>
                <a:xfrm>
                  <a:off x="8785881" y="5298640"/>
                  <a:ext cx="805542" cy="78617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 smtClean="0">
                            <a:latin typeface="Cambria Math" panose="02040503050406030204" pitchFamily="18" charset="0"/>
                          </a:rPr>
                          <m:t>= </m:t>
                        </m:r>
                        <m:f>
                          <m:f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2" name="Rectangle 1">
                  <a:extLst>
                    <a:ext uri="{FF2B5EF4-FFF2-40B4-BE49-F238E27FC236}">
                      <a16:creationId xmlns:a16="http://schemas.microsoft.com/office/drawing/2014/main" id="{96EE696A-B355-4951-9BCC-168CFEA40F5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85881" y="5298640"/>
                  <a:ext cx="805542" cy="786177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pic>
        <p:nvPicPr>
          <p:cNvPr id="16" name="Picture 15">
            <a:extLst>
              <a:ext uri="{FF2B5EF4-FFF2-40B4-BE49-F238E27FC236}">
                <a16:creationId xmlns:a16="http://schemas.microsoft.com/office/drawing/2014/main" id="{7511161C-AF61-48B9-BBC2-F2ED123ED35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3400" y="4013055"/>
            <a:ext cx="2320327" cy="2031821"/>
          </a:xfrm>
          <a:prstGeom prst="rect">
            <a:avLst/>
          </a:prstGeom>
        </p:spPr>
      </p:pic>
      <p:pic>
        <p:nvPicPr>
          <p:cNvPr id="7" name="Picture 6" descr="Shape, arrow&#10;&#10;Description automatically generated">
            <a:extLst>
              <a:ext uri="{FF2B5EF4-FFF2-40B4-BE49-F238E27FC236}">
                <a16:creationId xmlns:a16="http://schemas.microsoft.com/office/drawing/2014/main" id="{5CED3F3C-9C8F-47F6-ABB6-ABFDC0D0C4A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9166881" y="4523250"/>
            <a:ext cx="485565" cy="505715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96CF4E78-6D06-09A7-CBA9-FA4CB4378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pic>
        <p:nvPicPr>
          <p:cNvPr id="4" name="Picture 3" descr="A close-up of horses in a field">
            <a:extLst>
              <a:ext uri="{FF2B5EF4-FFF2-40B4-BE49-F238E27FC236}">
                <a16:creationId xmlns:a16="http://schemas.microsoft.com/office/drawing/2014/main" id="{FC1F38BA-367B-4B14-3EA6-3E1911637A4B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250" y="1074483"/>
            <a:ext cx="2347866" cy="1901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3453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15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Conditional Probability on Events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F92CFBC5-229D-4A0C-8EFE-65D581ED22E0}"/>
              </a:ext>
            </a:extLst>
          </p:cNvPr>
          <p:cNvGrpSpPr/>
          <p:nvPr/>
        </p:nvGrpSpPr>
        <p:grpSpPr>
          <a:xfrm>
            <a:off x="404524" y="1099665"/>
            <a:ext cx="8058997" cy="1433434"/>
            <a:chOff x="404524" y="1099665"/>
            <a:chExt cx="8058997" cy="1433434"/>
          </a:xfrm>
        </p:grpSpPr>
        <p:sp>
          <p:nvSpPr>
            <p:cNvPr id="17" name="Title 2">
              <a:extLst>
                <a:ext uri="{FF2B5EF4-FFF2-40B4-BE49-F238E27FC236}">
                  <a16:creationId xmlns:a16="http://schemas.microsoft.com/office/drawing/2014/main" id="{7AC7B22B-F569-431A-A3D2-C7A204026959}"/>
                </a:ext>
              </a:extLst>
            </p:cNvPr>
            <p:cNvSpPr txBox="1">
              <a:spLocks/>
            </p:cNvSpPr>
            <p:nvPr/>
          </p:nvSpPr>
          <p:spPr>
            <a:xfrm>
              <a:off x="404525" y="1099665"/>
              <a:ext cx="6313776" cy="1433434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vert="horz" lIns="91440" tIns="45720" rIns="91440" bIns="45720" rtlCol="0" anchor="b">
              <a:norm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endParaRPr lang="en-US" sz="44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9CC19635-D093-4AE2-AE45-7E79455B8EF6}"/>
                    </a:ext>
                  </a:extLst>
                </p:cNvPr>
                <p:cNvSpPr txBox="1"/>
                <p:nvPr/>
              </p:nvSpPr>
              <p:spPr>
                <a:xfrm>
                  <a:off x="404524" y="1099665"/>
                  <a:ext cx="8058997" cy="136050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/>
                    <a:t>If </a:t>
                  </a:r>
                  <a14:m>
                    <m:oMath xmlns:m="http://schemas.openxmlformats.org/officeDocument/2006/math">
                      <m:r>
                        <a:rPr lang="en-US" sz="2400" b="1" i="1">
                          <a:latin typeface="Cambria Math" panose="02040503050406030204" pitchFamily="18" charset="0"/>
                        </a:rPr>
                        <m:t>𝑷</m:t>
                      </m:r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{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>
                          <a:latin typeface="Cambria Math" panose="02040503050406030204" pitchFamily="18" charset="0"/>
                        </a:rPr>
                        <m:t>∩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}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&gt;0</m:t>
                      </m:r>
                    </m:oMath>
                  </a14:m>
                  <a:r>
                    <a:rPr lang="en-US" sz="2400" dirty="0"/>
                    <a:t>, then:</a:t>
                  </a:r>
                  <a:endParaRPr lang="en-US" sz="2400" b="1" dirty="0"/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𝑷</m:t>
                        </m:r>
                        <m:r>
                          <m:rPr>
                            <m:lit/>
                          </m:rPr>
                          <a:rPr lang="en-US" sz="2800" i="1">
                            <a:latin typeface="Cambria Math" panose="02040503050406030204" pitchFamily="18" charset="0"/>
                          </a:rPr>
                          <m:t>{</m:t>
                        </m:r>
                        <m:sSub>
                          <m:sSub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|</m:t>
                        </m:r>
                        <m:sSub>
                          <m:sSub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m:rPr>
                            <m:lit/>
                          </m:rPr>
                          <a:rPr lang="en-US" sz="2800" i="1">
                            <a:latin typeface="Cambria Math" panose="02040503050406030204" pitchFamily="18" charset="0"/>
                          </a:rPr>
                          <m:t>}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1" i="1">
                                <a:latin typeface="Cambria Math" panose="02040503050406030204" pitchFamily="18" charset="0"/>
                              </a:rPr>
                              <m:t>𝑷</m:t>
                            </m:r>
                            <m:r>
                              <m:rPr>
                                <m:lit/>
                              </m:rPr>
                              <a:rPr lang="en-US" sz="2800" i="1">
                                <a:latin typeface="Cambria Math" panose="02040503050406030204" pitchFamily="18" charset="0"/>
                              </a:rPr>
                              <m:t>{</m:t>
                            </m:r>
                            <m:sSub>
                              <m:sSubPr>
                                <m:ctrlP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</m:e>
                              <m:sub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sz="2800">
                                <a:latin typeface="Cambria Math" panose="02040503050406030204" pitchFamily="18" charset="0"/>
                              </a:rPr>
                              <m:t>∩</m:t>
                            </m:r>
                            <m:sSub>
                              <m:sSubPr>
                                <m:ctrlP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</m:e>
                              <m:sub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m:rPr>
                                <m:lit/>
                              </m:rPr>
                              <a:rPr lang="en-US" sz="2800" i="1">
                                <a:latin typeface="Cambria Math" panose="02040503050406030204" pitchFamily="18" charset="0"/>
                              </a:rPr>
                              <m:t>}</m:t>
                            </m:r>
                          </m:num>
                          <m:den>
                            <m:r>
                              <a:rPr lang="en-US" sz="2800" b="1" i="1">
                                <a:latin typeface="Cambria Math" panose="02040503050406030204" pitchFamily="18" charset="0"/>
                              </a:rPr>
                              <m:t>𝑷</m:t>
                            </m:r>
                            <m:r>
                              <m:rPr>
                                <m:lit/>
                              </m:rPr>
                              <a:rPr lang="en-US" sz="2800" i="1">
                                <a:latin typeface="Cambria Math" panose="02040503050406030204" pitchFamily="18" charset="0"/>
                              </a:rPr>
                              <m:t>{</m:t>
                            </m:r>
                            <m:sSub>
                              <m:sSubPr>
                                <m:ctrlPr>
                                  <a:rPr lang="en-US" sz="2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</m:e>
                              <m:sub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}</m:t>
                            </m:r>
                          </m:den>
                        </m:f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9CC19635-D093-4AE2-AE45-7E79455B8EF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4524" y="1099665"/>
                  <a:ext cx="8058997" cy="1360501"/>
                </a:xfrm>
                <a:prstGeom prst="rect">
                  <a:avLst/>
                </a:prstGeom>
                <a:blipFill>
                  <a:blip r:embed="rId2"/>
                  <a:stretch>
                    <a:fillRect l="-1135" t="-357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51B5CCDB-BAFB-4532-9E82-23155439C037}"/>
              </a:ext>
            </a:extLst>
          </p:cNvPr>
          <p:cNvSpPr/>
          <p:nvPr/>
        </p:nvSpPr>
        <p:spPr>
          <a:xfrm>
            <a:off x="380871" y="2699431"/>
            <a:ext cx="35053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Equivalently, we can write: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66E4D02F-F6FA-487E-83F7-09961B7C4CBA}"/>
              </a:ext>
            </a:extLst>
          </p:cNvPr>
          <p:cNvGrpSpPr/>
          <p:nvPr/>
        </p:nvGrpSpPr>
        <p:grpSpPr>
          <a:xfrm>
            <a:off x="404524" y="3327429"/>
            <a:ext cx="11225597" cy="1433434"/>
            <a:chOff x="404524" y="3327429"/>
            <a:chExt cx="11225597" cy="1433434"/>
          </a:xfrm>
        </p:grpSpPr>
        <p:sp>
          <p:nvSpPr>
            <p:cNvPr id="23" name="Title 2">
              <a:extLst>
                <a:ext uri="{FF2B5EF4-FFF2-40B4-BE49-F238E27FC236}">
                  <a16:creationId xmlns:a16="http://schemas.microsoft.com/office/drawing/2014/main" id="{02CD1773-2914-46E4-B9B8-2A2BA2187894}"/>
                </a:ext>
              </a:extLst>
            </p:cNvPr>
            <p:cNvSpPr txBox="1">
              <a:spLocks/>
            </p:cNvSpPr>
            <p:nvPr/>
          </p:nvSpPr>
          <p:spPr>
            <a:xfrm>
              <a:off x="404524" y="3327429"/>
              <a:ext cx="11225597" cy="1433434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vert="horz" lIns="91440" tIns="45720" rIns="91440" bIns="45720" rtlCol="0" anchor="b">
              <a:norm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endParaRPr lang="en-US" sz="44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17B15006-EE39-426B-A823-A10003F02823}"/>
                    </a:ext>
                  </a:extLst>
                </p:cNvPr>
                <p:cNvSpPr txBox="1"/>
                <p:nvPr/>
              </p:nvSpPr>
              <p:spPr>
                <a:xfrm>
                  <a:off x="483201" y="3388302"/>
                  <a:ext cx="8058997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/>
                    <a:t>If </a:t>
                  </a:r>
                  <a14:m>
                    <m:oMath xmlns:m="http://schemas.openxmlformats.org/officeDocument/2006/math">
                      <m:r>
                        <a:rPr lang="en-US" sz="2400" b="1" i="1">
                          <a:latin typeface="Cambria Math" panose="02040503050406030204" pitchFamily="18" charset="0"/>
                        </a:rPr>
                        <m:t>𝑷</m:t>
                      </m:r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{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>
                          <a:latin typeface="Cambria Math" panose="02040503050406030204" pitchFamily="18" charset="0"/>
                        </a:rPr>
                        <m:t>∩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}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&gt;0</m:t>
                      </m:r>
                    </m:oMath>
                  </a14:m>
                  <a:r>
                    <a:rPr lang="en-US" sz="2400" dirty="0"/>
                    <a:t>, then:</a:t>
                  </a:r>
                  <a:endParaRPr lang="en-US" sz="2800" dirty="0"/>
                </a:p>
              </p:txBody>
            </p:sp>
          </mc:Choice>
          <mc:Fallback xmlns="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17B15006-EE39-426B-A823-A10003F0282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3201" y="3388302"/>
                  <a:ext cx="8058997" cy="461665"/>
                </a:xfrm>
                <a:prstGeom prst="rect">
                  <a:avLst/>
                </a:prstGeom>
                <a:blipFill>
                  <a:blip r:embed="rId3"/>
                  <a:stretch>
                    <a:fillRect l="-1135" t="-10526" b="-2894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Rectangle 24">
                  <a:extLst>
                    <a:ext uri="{FF2B5EF4-FFF2-40B4-BE49-F238E27FC236}">
                      <a16:creationId xmlns:a16="http://schemas.microsoft.com/office/drawing/2014/main" id="{6A19E44B-FABD-4BE6-9088-7BDAE5D0CB9B}"/>
                    </a:ext>
                  </a:extLst>
                </p:cNvPr>
                <p:cNvSpPr/>
                <p:nvPr/>
              </p:nvSpPr>
              <p:spPr>
                <a:xfrm>
                  <a:off x="404524" y="4154522"/>
                  <a:ext cx="4418364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𝑷</m:t>
                        </m:r>
                        <m:r>
                          <m:rPr>
                            <m:lit/>
                          </m:rPr>
                          <a:rPr lang="en-US" sz="2400" i="1">
                            <a:latin typeface="Cambria Math" panose="02040503050406030204" pitchFamily="18" charset="0"/>
                          </a:rPr>
                          <m:t>{</m:t>
                        </m:r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400">
                            <a:latin typeface="Cambria Math" panose="02040503050406030204" pitchFamily="18" charset="0"/>
                          </a:rPr>
                          <m:t>∩</m:t>
                        </m:r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m:rPr>
                            <m:lit/>
                          </m:rPr>
                          <a:rPr lang="en-US" sz="2400" i="1">
                            <a:latin typeface="Cambria Math" panose="02040503050406030204" pitchFamily="18" charset="0"/>
                          </a:rPr>
                          <m:t>}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𝑷</m:t>
                        </m:r>
                        <m:r>
                          <m:rPr>
                            <m:lit/>
                          </m:rPr>
                          <a:rPr lang="en-US" sz="2400" i="1">
                            <a:latin typeface="Cambria Math" panose="02040503050406030204" pitchFamily="18" charset="0"/>
                          </a:rPr>
                          <m:t>{</m:t>
                        </m:r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}⋅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𝑷</m:t>
                        </m:r>
                        <m:r>
                          <m:rPr>
                            <m:lit/>
                          </m:rPr>
                          <a:rPr lang="en-US" sz="2400" i="1">
                            <a:latin typeface="Cambria Math" panose="02040503050406030204" pitchFamily="18" charset="0"/>
                          </a:rPr>
                          <m:t>{</m:t>
                        </m:r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|</m:t>
                        </m:r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}</m:t>
                        </m:r>
                        <m:r>
                          <m:rPr>
                            <m:nor/>
                          </m:rPr>
                          <a:rPr lang="en-US" sz="2400" b="0" i="0" smtClean="0">
                            <a:latin typeface="Cambria Math" panose="02040503050406030204" pitchFamily="18" charset="0"/>
                          </a:rPr>
                          <m:t> 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25" name="Rectangle 24">
                  <a:extLst>
                    <a:ext uri="{FF2B5EF4-FFF2-40B4-BE49-F238E27FC236}">
                      <a16:creationId xmlns:a16="http://schemas.microsoft.com/office/drawing/2014/main" id="{6A19E44B-FABD-4BE6-9088-7BDAE5D0CB9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4524" y="4154522"/>
                  <a:ext cx="4418364" cy="461665"/>
                </a:xfrm>
                <a:prstGeom prst="rect">
                  <a:avLst/>
                </a:prstGeom>
                <a:blipFill>
                  <a:blip r:embed="rId4"/>
                  <a:stretch>
                    <a:fillRect b="-18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CCB57405-6F45-4BC5-9B7D-802AEDA3F61D}"/>
                </a:ext>
              </a:extLst>
            </p:cNvPr>
            <p:cNvGrpSpPr/>
            <p:nvPr/>
          </p:nvGrpSpPr>
          <p:grpSpPr>
            <a:xfrm>
              <a:off x="5849488" y="4164175"/>
              <a:ext cx="5522223" cy="480122"/>
              <a:chOff x="5722098" y="4074582"/>
              <a:chExt cx="5522223" cy="480122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6" name="Rectangle 25">
                    <a:extLst>
                      <a:ext uri="{FF2B5EF4-FFF2-40B4-BE49-F238E27FC236}">
                        <a16:creationId xmlns:a16="http://schemas.microsoft.com/office/drawing/2014/main" id="{C2BCDB1E-1B57-42CD-8507-5096390A96D3}"/>
                      </a:ext>
                    </a:extLst>
                  </p:cNvPr>
                  <p:cNvSpPr/>
                  <p:nvPr/>
                </p:nvSpPr>
                <p:spPr>
                  <a:xfrm>
                    <a:off x="6917819" y="4074582"/>
                    <a:ext cx="4326502" cy="461665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𝑷</m:t>
                          </m:r>
                          <m:r>
                            <m:rPr>
                              <m:lit/>
                            </m:rPr>
                            <a:rPr lang="en-US" sz="2400" i="1">
                              <a:latin typeface="Cambria Math" panose="02040503050406030204" pitchFamily="18" charset="0"/>
                            </a:rPr>
                            <m:t>{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400">
                              <a:latin typeface="Cambria Math" panose="02040503050406030204" pitchFamily="18" charset="0"/>
                            </a:rPr>
                            <m:t>∩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m:rPr>
                              <m:lit/>
                            </m:rPr>
                            <a:rPr lang="en-US" sz="2400" i="1">
                              <a:latin typeface="Cambria Math" panose="02040503050406030204" pitchFamily="18" charset="0"/>
                            </a:rPr>
                            <m:t>}</m:t>
                          </m:r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𝑷</m:t>
                          </m:r>
                          <m:r>
                            <m:rPr>
                              <m:lit/>
                            </m:rPr>
                            <a:rPr lang="en-US" sz="2400" i="1">
                              <a:latin typeface="Cambria Math" panose="02040503050406030204" pitchFamily="18" charset="0"/>
                            </a:rPr>
                            <m:t>{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}⋅</m:t>
                          </m:r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𝑷</m:t>
                          </m:r>
                          <m:r>
                            <m:rPr>
                              <m:lit/>
                            </m:rPr>
                            <a:rPr lang="en-US" sz="2400" i="1">
                              <a:latin typeface="Cambria Math" panose="02040503050406030204" pitchFamily="18" charset="0"/>
                            </a:rPr>
                            <m:t>{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|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}</m:t>
                          </m:r>
                        </m:oMath>
                      </m:oMathPara>
                    </a14:m>
                    <a:endParaRPr lang="en-US" sz="2400" dirty="0"/>
                  </a:p>
                </p:txBody>
              </p:sp>
            </mc:Choice>
            <mc:Fallback xmlns="">
              <p:sp>
                <p:nvSpPr>
                  <p:cNvPr id="26" name="Rectangle 25">
                    <a:extLst>
                      <a:ext uri="{FF2B5EF4-FFF2-40B4-BE49-F238E27FC236}">
                        <a16:creationId xmlns:a16="http://schemas.microsoft.com/office/drawing/2014/main" id="{C2BCDB1E-1B57-42CD-8507-5096390A96D3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917819" y="4074582"/>
                    <a:ext cx="4326502" cy="461665"/>
                  </a:xfrm>
                  <a:prstGeom prst="rect">
                    <a:avLst/>
                  </a:prstGeom>
                  <a:blipFill>
                    <a:blip r:embed="rId5"/>
                    <a:stretch>
                      <a:fillRect b="-17105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0" name="Rectangle 39">
                    <a:extLst>
                      <a:ext uri="{FF2B5EF4-FFF2-40B4-BE49-F238E27FC236}">
                        <a16:creationId xmlns:a16="http://schemas.microsoft.com/office/drawing/2014/main" id="{B1A14688-B310-4C16-88D9-EF0432C90FEE}"/>
                      </a:ext>
                    </a:extLst>
                  </p:cNvPr>
                  <p:cNvSpPr/>
                  <p:nvPr/>
                </p:nvSpPr>
                <p:spPr>
                  <a:xfrm>
                    <a:off x="5722098" y="4093039"/>
                    <a:ext cx="1393330" cy="461665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m:rPr>
                              <m:nor/>
                            </m:rPr>
                            <a:rPr lang="en-US" sz="240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m:t>Likewise</m:t>
                          </m:r>
                          <m:r>
                            <m:rPr>
                              <m:nor/>
                            </m:rPr>
                            <a:rPr lang="en-US" sz="240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m:t>:</m:t>
                          </m:r>
                        </m:oMath>
                      </m:oMathPara>
                    </a14:m>
                    <a:endParaRPr lang="en-US" sz="2400" dirty="0"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</mc:Choice>
            <mc:Fallback xmlns="">
              <p:sp>
                <p:nvSpPr>
                  <p:cNvPr id="40" name="Rectangle 39">
                    <a:extLst>
                      <a:ext uri="{FF2B5EF4-FFF2-40B4-BE49-F238E27FC236}">
                        <a16:creationId xmlns:a16="http://schemas.microsoft.com/office/drawing/2014/main" id="{B1A14688-B310-4C16-88D9-EF0432C90FEE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722098" y="4093039"/>
                    <a:ext cx="1393330" cy="461665"/>
                  </a:xfrm>
                  <a:prstGeom prst="rect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5CFB9801-B740-441C-B4DC-9A114E7C79C8}"/>
              </a:ext>
            </a:extLst>
          </p:cNvPr>
          <p:cNvGrpSpPr/>
          <p:nvPr/>
        </p:nvGrpSpPr>
        <p:grpSpPr>
          <a:xfrm>
            <a:off x="483201" y="4707389"/>
            <a:ext cx="1218667" cy="1596439"/>
            <a:chOff x="483201" y="4707389"/>
            <a:chExt cx="1218667" cy="159643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Rectangle 26">
                  <a:extLst>
                    <a:ext uri="{FF2B5EF4-FFF2-40B4-BE49-F238E27FC236}">
                      <a16:creationId xmlns:a16="http://schemas.microsoft.com/office/drawing/2014/main" id="{7AE5ED33-246E-47DE-BD05-307FA0DD45F7}"/>
                    </a:ext>
                  </a:extLst>
                </p:cNvPr>
                <p:cNvSpPr/>
                <p:nvPr/>
              </p:nvSpPr>
              <p:spPr>
                <a:xfrm>
                  <a:off x="483201" y="5103499"/>
                  <a:ext cx="1218667" cy="1200329"/>
                </a:xfrm>
                <a:prstGeom prst="rect">
                  <a:avLst/>
                </a:prstGeom>
                <a:solidFill>
                  <a:schemeClr val="accent6">
                    <a:lumMod val="40000"/>
                    <a:lumOff val="60000"/>
                  </a:schemeClr>
                </a:solidFill>
              </p:spPr>
              <p:txBody>
                <a:bodyPr wrap="none">
                  <a:spAutoFit/>
                </a:bodyPr>
                <a:lstStyle/>
                <a:p>
                  <a:r>
                    <a:rPr lang="en-US" dirty="0"/>
                    <a:t>Probability</a:t>
                  </a:r>
                </a:p>
                <a:p>
                  <a:r>
                    <a:rPr lang="en-US" dirty="0"/>
                    <a:t>outcome</a:t>
                  </a:r>
                </a:p>
                <a:p>
                  <a:r>
                    <a:rPr lang="en-US" dirty="0"/>
                    <a:t>is in both </a:t>
                  </a:r>
                </a:p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a14:m>
                  <a:r>
                    <a:rPr lang="en-US" dirty="0"/>
                    <a:t> and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7" name="Rectangle 26">
                  <a:extLst>
                    <a:ext uri="{FF2B5EF4-FFF2-40B4-BE49-F238E27FC236}">
                      <a16:creationId xmlns:a16="http://schemas.microsoft.com/office/drawing/2014/main" id="{7AE5ED33-246E-47DE-BD05-307FA0DD45F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3201" y="5103499"/>
                  <a:ext cx="1218667" cy="1200329"/>
                </a:xfrm>
                <a:prstGeom prst="rect">
                  <a:avLst/>
                </a:prstGeom>
                <a:blipFill>
                  <a:blip r:embed="rId7"/>
                  <a:stretch>
                    <a:fillRect l="-4000" t="-2538" r="-3000" b="-710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0D021DA5-69A7-4F65-AC29-F5DFA361AD73}"/>
                </a:ext>
              </a:extLst>
            </p:cNvPr>
            <p:cNvCxnSpPr>
              <a:stCxn id="27" idx="0"/>
            </p:cNvCxnSpPr>
            <p:nvPr/>
          </p:nvCxnSpPr>
          <p:spPr>
            <a:xfrm flipV="1">
              <a:off x="1092535" y="4707389"/>
              <a:ext cx="211479" cy="39611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B42E6E32-9CDB-4EF9-B6CE-320A79A3BA6C}"/>
              </a:ext>
            </a:extLst>
          </p:cNvPr>
          <p:cNvGrpSpPr/>
          <p:nvPr/>
        </p:nvGrpSpPr>
        <p:grpSpPr>
          <a:xfrm>
            <a:off x="2095538" y="4685986"/>
            <a:ext cx="1218667" cy="1354020"/>
            <a:chOff x="2095538" y="4685986"/>
            <a:chExt cx="1218667" cy="135402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Rectangle 27">
                  <a:extLst>
                    <a:ext uri="{FF2B5EF4-FFF2-40B4-BE49-F238E27FC236}">
                      <a16:creationId xmlns:a16="http://schemas.microsoft.com/office/drawing/2014/main" id="{AC2F1D12-EF9A-49EB-81FD-4D1CF3509D9B}"/>
                    </a:ext>
                  </a:extLst>
                </p:cNvPr>
                <p:cNvSpPr/>
                <p:nvPr/>
              </p:nvSpPr>
              <p:spPr>
                <a:xfrm>
                  <a:off x="2095538" y="5116676"/>
                  <a:ext cx="1218667" cy="923330"/>
                </a:xfrm>
                <a:prstGeom prst="rect">
                  <a:avLst/>
                </a:prstGeom>
                <a:solidFill>
                  <a:schemeClr val="accent6">
                    <a:lumMod val="40000"/>
                    <a:lumOff val="60000"/>
                  </a:schemeClr>
                </a:solidFill>
              </p:spPr>
              <p:txBody>
                <a:bodyPr wrap="none">
                  <a:spAutoFit/>
                </a:bodyPr>
                <a:lstStyle/>
                <a:p>
                  <a:r>
                    <a:rPr lang="en-US" dirty="0"/>
                    <a:t>Probability</a:t>
                  </a:r>
                </a:p>
                <a:p>
                  <a:r>
                    <a:rPr lang="en-US" dirty="0"/>
                    <a:t>outcome</a:t>
                  </a:r>
                </a:p>
                <a:p>
                  <a:r>
                    <a:rPr lang="en-US" dirty="0"/>
                    <a:t>is in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8" name="Rectangle 27">
                  <a:extLst>
                    <a:ext uri="{FF2B5EF4-FFF2-40B4-BE49-F238E27FC236}">
                      <a16:creationId xmlns:a16="http://schemas.microsoft.com/office/drawing/2014/main" id="{AC2F1D12-EF9A-49EB-81FD-4D1CF3509D9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95538" y="5116676"/>
                  <a:ext cx="1218667" cy="923330"/>
                </a:xfrm>
                <a:prstGeom prst="rect">
                  <a:avLst/>
                </a:prstGeom>
                <a:blipFill>
                  <a:blip r:embed="rId8"/>
                  <a:stretch>
                    <a:fillRect l="-4500" t="-3289" r="-2500" b="-921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13749845-A057-43B8-A873-3500A25B1F31}"/>
                </a:ext>
              </a:extLst>
            </p:cNvPr>
            <p:cNvCxnSpPr>
              <a:cxnSpLocks/>
              <a:stCxn id="28" idx="0"/>
            </p:cNvCxnSpPr>
            <p:nvPr/>
          </p:nvCxnSpPr>
          <p:spPr>
            <a:xfrm flipV="1">
              <a:off x="2704872" y="4685986"/>
              <a:ext cx="130959" cy="43069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CF9C99BC-EB1C-43EA-9BDF-895A643BE618}"/>
              </a:ext>
            </a:extLst>
          </p:cNvPr>
          <p:cNvGrpSpPr/>
          <p:nvPr/>
        </p:nvGrpSpPr>
        <p:grpSpPr>
          <a:xfrm>
            <a:off x="3581401" y="4693939"/>
            <a:ext cx="1460336" cy="1640038"/>
            <a:chOff x="3581401" y="4693939"/>
            <a:chExt cx="1460336" cy="164003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Rectangle 28">
                  <a:extLst>
                    <a:ext uri="{FF2B5EF4-FFF2-40B4-BE49-F238E27FC236}">
                      <a16:creationId xmlns:a16="http://schemas.microsoft.com/office/drawing/2014/main" id="{67C6C318-B02C-4E60-A959-83A8766990BD}"/>
                    </a:ext>
                  </a:extLst>
                </p:cNvPr>
                <p:cNvSpPr/>
                <p:nvPr/>
              </p:nvSpPr>
              <p:spPr>
                <a:xfrm>
                  <a:off x="3581401" y="5133648"/>
                  <a:ext cx="1460336" cy="1200329"/>
                </a:xfrm>
                <a:prstGeom prst="rect">
                  <a:avLst/>
                </a:prstGeom>
                <a:solidFill>
                  <a:schemeClr val="accent6">
                    <a:lumMod val="40000"/>
                    <a:lumOff val="60000"/>
                  </a:schemeClr>
                </a:solidFill>
              </p:spPr>
              <p:txBody>
                <a:bodyPr wrap="none">
                  <a:spAutoFit/>
                </a:bodyPr>
                <a:lstStyle/>
                <a:p>
                  <a:r>
                    <a:rPr lang="en-US" dirty="0"/>
                    <a:t>Probability</a:t>
                  </a:r>
                </a:p>
                <a:p>
                  <a:r>
                    <a:rPr lang="en-US" dirty="0"/>
                    <a:t>outcome</a:t>
                  </a:r>
                </a:p>
                <a:p>
                  <a:r>
                    <a:rPr lang="en-US" dirty="0"/>
                    <a:t>is in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given</m:t>
                      </m:r>
                    </m:oMath>
                  </a14:m>
                  <a:endParaRPr lang="en-US" b="0" dirty="0"/>
                </a:p>
                <a:p>
                  <a:r>
                    <a:rPr lang="en-US" dirty="0"/>
                    <a:t>that it’s in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9" name="Rectangle 28">
                  <a:extLst>
                    <a:ext uri="{FF2B5EF4-FFF2-40B4-BE49-F238E27FC236}">
                      <a16:creationId xmlns:a16="http://schemas.microsoft.com/office/drawing/2014/main" id="{67C6C318-B02C-4E60-A959-83A8766990B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81401" y="5133648"/>
                  <a:ext cx="1460336" cy="1200329"/>
                </a:xfrm>
                <a:prstGeom prst="rect">
                  <a:avLst/>
                </a:prstGeom>
                <a:blipFill>
                  <a:blip r:embed="rId9"/>
                  <a:stretch>
                    <a:fillRect l="-3766" t="-2538" b="-710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7190B13A-6C4F-4C63-92A1-CCBF6E7A9DA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886254" y="4693939"/>
              <a:ext cx="292207" cy="43970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F955BFE-291C-1D93-B275-E30EC1C89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</p:spTree>
    <p:extLst>
      <p:ext uri="{BB962C8B-B14F-4D97-AF65-F5344CB8AC3E}">
        <p14:creationId xmlns:p14="http://schemas.microsoft.com/office/powerpoint/2010/main" val="1045150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16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Chain Rule for Conditioning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1B5CCDB-BAFB-4532-9E82-23155439C037}"/>
              </a:ext>
            </a:extLst>
          </p:cNvPr>
          <p:cNvSpPr/>
          <p:nvPr/>
        </p:nvSpPr>
        <p:spPr>
          <a:xfrm>
            <a:off x="170986" y="2635329"/>
            <a:ext cx="31799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This can be generalized!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9D3060C-44B0-4658-B660-473215D1BE7E}"/>
              </a:ext>
            </a:extLst>
          </p:cNvPr>
          <p:cNvGrpSpPr/>
          <p:nvPr/>
        </p:nvGrpSpPr>
        <p:grpSpPr>
          <a:xfrm>
            <a:off x="266301" y="3325083"/>
            <a:ext cx="10897885" cy="3061722"/>
            <a:chOff x="266301" y="3325083"/>
            <a:chExt cx="10897885" cy="3061722"/>
          </a:xfrm>
        </p:grpSpPr>
        <p:sp>
          <p:nvSpPr>
            <p:cNvPr id="30" name="Title 2">
              <a:extLst>
                <a:ext uri="{FF2B5EF4-FFF2-40B4-BE49-F238E27FC236}">
                  <a16:creationId xmlns:a16="http://schemas.microsoft.com/office/drawing/2014/main" id="{4FD7EBEA-C36D-47E8-B704-2907A809C743}"/>
                </a:ext>
              </a:extLst>
            </p:cNvPr>
            <p:cNvSpPr txBox="1">
              <a:spLocks/>
            </p:cNvSpPr>
            <p:nvPr/>
          </p:nvSpPr>
          <p:spPr>
            <a:xfrm>
              <a:off x="266301" y="3325083"/>
              <a:ext cx="10578908" cy="306172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vert="horz" lIns="91440" tIns="45720" rIns="91440" bIns="45720" rtlCol="0" anchor="b">
              <a:norm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endParaRPr lang="en-US" sz="44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Rectangle 21">
                  <a:extLst>
                    <a:ext uri="{FF2B5EF4-FFF2-40B4-BE49-F238E27FC236}">
                      <a16:creationId xmlns:a16="http://schemas.microsoft.com/office/drawing/2014/main" id="{2E33DB28-DC7B-49A5-B39C-B089FD37C595}"/>
                    </a:ext>
                  </a:extLst>
                </p:cNvPr>
                <p:cNvSpPr/>
                <p:nvPr/>
              </p:nvSpPr>
              <p:spPr>
                <a:xfrm>
                  <a:off x="457876" y="5028729"/>
                  <a:ext cx="10706310" cy="1200329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𝑷</m:t>
                        </m:r>
                        <m:r>
                          <m:rPr>
                            <m:lit/>
                          </m:rPr>
                          <a:rPr lang="en-US" sz="2400" i="1">
                            <a:latin typeface="Cambria Math" panose="02040503050406030204" pitchFamily="18" charset="0"/>
                          </a:rPr>
                          <m:t>{</m:t>
                        </m:r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400">
                            <a:latin typeface="Cambria Math" panose="02040503050406030204" pitchFamily="18" charset="0"/>
                          </a:rPr>
                          <m:t>∩</m:t>
                        </m:r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2400">
                            <a:latin typeface="Cambria Math" panose="02040503050406030204" pitchFamily="18" charset="0"/>
                          </a:rPr>
                          <m:t>∩</m:t>
                        </m:r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lang="en-US" sz="2400">
                            <a:latin typeface="Cambria Math" panose="02040503050406030204" pitchFamily="18" charset="0"/>
                          </a:rPr>
                          <m:t>∩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⋯</m:t>
                        </m:r>
                        <m:r>
                          <a:rPr lang="en-US" sz="2400">
                            <a:latin typeface="Cambria Math" panose="02040503050406030204" pitchFamily="18" charset="0"/>
                          </a:rPr>
                          <m:t>∩</m:t>
                        </m:r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}</m:t>
                        </m:r>
                      </m:oMath>
                    </m:oMathPara>
                  </a14:m>
                  <a:endParaRPr lang="en-US" sz="2400" b="0" i="1" dirty="0">
                    <a:latin typeface="Cambria Math" panose="02040503050406030204" pitchFamily="18" charset="0"/>
                  </a:endParaRPr>
                </a:p>
                <a:p>
                  <a:endParaRPr lang="en-US" sz="2400" i="1" dirty="0">
                    <a:latin typeface="Cambria Math" panose="02040503050406030204" pitchFamily="18" charset="0"/>
                  </a:endParaRPr>
                </a:p>
                <a:p>
                  <a:r>
                    <a:rPr lang="en-US" sz="2400" dirty="0"/>
                    <a:t>	</a:t>
                  </a:r>
                  <a14:m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>
                          <a:latin typeface="Cambria Math" panose="02040503050406030204" pitchFamily="18" charset="0"/>
                        </a:rPr>
                        <m:t>𝑷</m:t>
                      </m:r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{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b="1" i="1">
                          <a:latin typeface="Cambria Math" panose="02040503050406030204" pitchFamily="18" charset="0"/>
                        </a:rPr>
                        <m:t>}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𝑷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{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2 </m:t>
                          </m:r>
                        </m:sub>
                      </m:sSub>
                      <m:d>
                        <m:dPr>
                          <m:begChr m:val="|"/>
                          <m:endChr m:val="}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n-US" sz="2400" b="1" i="1">
                          <a:latin typeface="Cambria Math" panose="02040503050406030204" pitchFamily="18" charset="0"/>
                        </a:rPr>
                        <m:t>𝑷</m:t>
                      </m:r>
                      <m:r>
                        <a:rPr lang="en-US" sz="2400" b="1" i="1">
                          <a:latin typeface="Cambria Math" panose="02040503050406030204" pitchFamily="18" charset="0"/>
                        </a:rPr>
                        <m:t>{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3 </m:t>
                          </m:r>
                        </m:sub>
                      </m:sSub>
                      <m:d>
                        <m:dPr>
                          <m:begChr m:val="|"/>
                          <m:endChr m:val="}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400">
                                  <a:latin typeface="Cambria Math" panose="02040503050406030204" pitchFamily="18" charset="0"/>
                                </a:rPr>
                                <m:t>∩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n-US" sz="2400" b="1" i="1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n-US" sz="2400" b="1" i="1">
                          <a:latin typeface="Cambria Math" panose="02040503050406030204" pitchFamily="18" charset="0"/>
                        </a:rPr>
                        <m:t>𝑷</m:t>
                      </m:r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{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|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>
                          <a:latin typeface="Cambria Math" panose="02040503050406030204" pitchFamily="18" charset="0"/>
                        </a:rPr>
                        <m:t>∩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400">
                          <a:latin typeface="Cambria Math" panose="02040503050406030204" pitchFamily="18" charset="0"/>
                        </a:rPr>
                        <m:t>∩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2400">
                          <a:latin typeface="Cambria Math" panose="02040503050406030204" pitchFamily="18" charset="0"/>
                        </a:rPr>
                        <m:t>∩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⋯</m:t>
                      </m:r>
                      <m:r>
                        <a:rPr lang="en-US" sz="2400">
                          <a:latin typeface="Cambria Math" panose="02040503050406030204" pitchFamily="18" charset="0"/>
                        </a:rPr>
                        <m:t>∩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  <m:r>
                        <a:rPr lang="en-US" sz="2400" i="1">
                          <a:latin typeface="Cambria Math" panose="02040503050406030204" pitchFamily="18" charset="0"/>
                        </a:rPr>
                        <m:t>}</m:t>
                      </m:r>
                      <m:r>
                        <m:rPr>
                          <m:nor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22" name="Rectangle 21">
                  <a:extLst>
                    <a:ext uri="{FF2B5EF4-FFF2-40B4-BE49-F238E27FC236}">
                      <a16:creationId xmlns:a16="http://schemas.microsoft.com/office/drawing/2014/main" id="{2E33DB28-DC7B-49A5-B39C-B089FD37C59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7876" y="5028729"/>
                  <a:ext cx="10706310" cy="1200329"/>
                </a:xfrm>
                <a:prstGeom prst="rect">
                  <a:avLst/>
                </a:prstGeom>
                <a:blipFill>
                  <a:blip r:embed="rId2"/>
                  <a:stretch>
                    <a:fillRect l="-114" b="-609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Rectangle 1">
                  <a:extLst>
                    <a:ext uri="{FF2B5EF4-FFF2-40B4-BE49-F238E27FC236}">
                      <a16:creationId xmlns:a16="http://schemas.microsoft.com/office/drawing/2014/main" id="{8FAC5EAE-F17F-4C1C-AC51-16C4988B7ABB}"/>
                    </a:ext>
                  </a:extLst>
                </p:cNvPr>
                <p:cNvSpPr/>
                <p:nvPr/>
              </p:nvSpPr>
              <p:spPr>
                <a:xfrm>
                  <a:off x="344978" y="3488930"/>
                  <a:ext cx="5982022" cy="120032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400" u="sng" dirty="0"/>
                    <a:t>Theorem 2.10</a:t>
                  </a:r>
                  <a:r>
                    <a:rPr lang="en-US" sz="2400" dirty="0"/>
                    <a:t>: </a:t>
                  </a:r>
                  <a:r>
                    <a:rPr lang="en-US" sz="2400" b="1" dirty="0"/>
                    <a:t>[Chain Rule for Conditioning]   </a:t>
                  </a:r>
                </a:p>
                <a:p>
                  <a:endParaRPr lang="en-US" sz="2400" dirty="0"/>
                </a:p>
                <a:p>
                  <a:r>
                    <a:rPr lang="en-US" sz="2400" dirty="0"/>
                    <a:t>If </a:t>
                  </a:r>
                  <a14:m>
                    <m:oMath xmlns:m="http://schemas.openxmlformats.org/officeDocument/2006/math">
                      <m:r>
                        <a:rPr lang="en-US" sz="2400" b="1" i="1">
                          <a:latin typeface="Cambria Math" panose="02040503050406030204" pitchFamily="18" charset="0"/>
                        </a:rPr>
                        <m:t>𝑷</m:t>
                      </m:r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{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>
                          <a:latin typeface="Cambria Math" panose="02040503050406030204" pitchFamily="18" charset="0"/>
                        </a:rPr>
                        <m:t>∩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400">
                          <a:latin typeface="Cambria Math" panose="02040503050406030204" pitchFamily="18" charset="0"/>
                        </a:rPr>
                        <m:t>∩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2400">
                          <a:latin typeface="Cambria Math" panose="02040503050406030204" pitchFamily="18" charset="0"/>
                        </a:rPr>
                        <m:t>∩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⋯</m:t>
                      </m:r>
                      <m:r>
                        <a:rPr lang="en-US" sz="2400">
                          <a:latin typeface="Cambria Math" panose="02040503050406030204" pitchFamily="18" charset="0"/>
                        </a:rPr>
                        <m:t>∩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}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&gt;0</m:t>
                      </m:r>
                    </m:oMath>
                  </a14:m>
                  <a:r>
                    <a:rPr lang="en-US" sz="2400" dirty="0"/>
                    <a:t>, then</a:t>
                  </a:r>
                  <a:endParaRPr lang="en-US" sz="4800" dirty="0"/>
                </a:p>
              </p:txBody>
            </p:sp>
          </mc:Choice>
          <mc:Fallback xmlns="">
            <p:sp>
              <p:nvSpPr>
                <p:cNvPr id="2" name="Rectangle 1">
                  <a:extLst>
                    <a:ext uri="{FF2B5EF4-FFF2-40B4-BE49-F238E27FC236}">
                      <a16:creationId xmlns:a16="http://schemas.microsoft.com/office/drawing/2014/main" id="{8FAC5EAE-F17F-4C1C-AC51-16C4988B7AB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4978" y="3488930"/>
                  <a:ext cx="5982022" cy="1200329"/>
                </a:xfrm>
                <a:prstGeom prst="rect">
                  <a:avLst/>
                </a:prstGeom>
                <a:blipFill>
                  <a:blip r:embed="rId3"/>
                  <a:stretch>
                    <a:fillRect l="-1631" t="-4061" r="-612" b="-1066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CCB2ACB-4B68-4884-BAE9-9BD21825465C}"/>
              </a:ext>
            </a:extLst>
          </p:cNvPr>
          <p:cNvGrpSpPr/>
          <p:nvPr/>
        </p:nvGrpSpPr>
        <p:grpSpPr>
          <a:xfrm>
            <a:off x="266301" y="952014"/>
            <a:ext cx="8137674" cy="1433434"/>
            <a:chOff x="266301" y="952014"/>
            <a:chExt cx="8137674" cy="143343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17B15006-EE39-426B-A823-A10003F02823}"/>
                    </a:ext>
                  </a:extLst>
                </p:cNvPr>
                <p:cNvSpPr txBox="1"/>
                <p:nvPr/>
              </p:nvSpPr>
              <p:spPr>
                <a:xfrm>
                  <a:off x="344978" y="1012887"/>
                  <a:ext cx="8058997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/>
                    <a:t>If </a:t>
                  </a:r>
                  <a14:m>
                    <m:oMath xmlns:m="http://schemas.openxmlformats.org/officeDocument/2006/math">
                      <m:r>
                        <a:rPr lang="en-US" sz="2400" b="1" i="1">
                          <a:latin typeface="Cambria Math" panose="02040503050406030204" pitchFamily="18" charset="0"/>
                        </a:rPr>
                        <m:t>𝑷</m:t>
                      </m:r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{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>
                          <a:latin typeface="Cambria Math" panose="02040503050406030204" pitchFamily="18" charset="0"/>
                        </a:rPr>
                        <m:t>∩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}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&gt;0</m:t>
                      </m:r>
                    </m:oMath>
                  </a14:m>
                  <a:r>
                    <a:rPr lang="en-US" sz="2400" dirty="0"/>
                    <a:t>, then:</a:t>
                  </a:r>
                  <a:endParaRPr lang="en-US" sz="2800" dirty="0"/>
                </a:p>
              </p:txBody>
            </p:sp>
          </mc:Choice>
          <mc:Fallback xmlns="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17B15006-EE39-426B-A823-A10003F0282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4978" y="1012887"/>
                  <a:ext cx="8058997" cy="461665"/>
                </a:xfrm>
                <a:prstGeom prst="rect">
                  <a:avLst/>
                </a:prstGeom>
                <a:blipFill>
                  <a:blip r:embed="rId4"/>
                  <a:stretch>
                    <a:fillRect l="-1210" t="-10526" b="-2894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F68840C1-1D1F-4516-A71B-ED82DCE675D4}"/>
                </a:ext>
              </a:extLst>
            </p:cNvPr>
            <p:cNvGrpSpPr/>
            <p:nvPr/>
          </p:nvGrpSpPr>
          <p:grpSpPr>
            <a:xfrm>
              <a:off x="266301" y="952014"/>
              <a:ext cx="4667207" cy="1433434"/>
              <a:chOff x="266301" y="952014"/>
              <a:chExt cx="4667207" cy="1433434"/>
            </a:xfrm>
          </p:grpSpPr>
          <p:sp>
            <p:nvSpPr>
              <p:cNvPr id="23" name="Title 2">
                <a:extLst>
                  <a:ext uri="{FF2B5EF4-FFF2-40B4-BE49-F238E27FC236}">
                    <a16:creationId xmlns:a16="http://schemas.microsoft.com/office/drawing/2014/main" id="{02CD1773-2914-46E4-B9B8-2A2BA218789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66302" y="952014"/>
                <a:ext cx="4667206" cy="1433434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txBody>
              <a:bodyPr vert="horz" lIns="91440" tIns="45720" rIns="91440" bIns="45720" rtlCol="0" anchor="b">
                <a:normAutofit/>
              </a:bodyPr>
              <a:lstStyle>
                <a:lvl1pPr algn="ctr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60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endParaRPr lang="en-US" sz="4400" dirty="0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5" name="Rectangle 24">
                    <a:extLst>
                      <a:ext uri="{FF2B5EF4-FFF2-40B4-BE49-F238E27FC236}">
                        <a16:creationId xmlns:a16="http://schemas.microsoft.com/office/drawing/2014/main" id="{6A19E44B-FABD-4BE6-9088-7BDAE5D0CB9B}"/>
                      </a:ext>
                    </a:extLst>
                  </p:cNvPr>
                  <p:cNvSpPr/>
                  <p:nvPr/>
                </p:nvSpPr>
                <p:spPr>
                  <a:xfrm>
                    <a:off x="266301" y="1779107"/>
                    <a:ext cx="4418364" cy="461665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𝑷</m:t>
                          </m:r>
                          <m:r>
                            <m:rPr>
                              <m:lit/>
                            </m:rPr>
                            <a:rPr lang="en-US" sz="2400" i="1">
                              <a:latin typeface="Cambria Math" panose="02040503050406030204" pitchFamily="18" charset="0"/>
                            </a:rPr>
                            <m:t>{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400">
                              <a:latin typeface="Cambria Math" panose="02040503050406030204" pitchFamily="18" charset="0"/>
                            </a:rPr>
                            <m:t>∩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m:rPr>
                              <m:lit/>
                            </m:rPr>
                            <a:rPr lang="en-US" sz="2400" i="1">
                              <a:latin typeface="Cambria Math" panose="02040503050406030204" pitchFamily="18" charset="0"/>
                            </a:rPr>
                            <m:t>}</m:t>
                          </m:r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𝑷</m:t>
                          </m:r>
                          <m:r>
                            <m:rPr>
                              <m:lit/>
                            </m:rPr>
                            <a:rPr lang="en-US" sz="2400" i="1">
                              <a:latin typeface="Cambria Math" panose="02040503050406030204" pitchFamily="18" charset="0"/>
                            </a:rPr>
                            <m:t>{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}⋅</m:t>
                          </m:r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𝑷</m:t>
                          </m:r>
                          <m:r>
                            <m:rPr>
                              <m:lit/>
                            </m:rPr>
                            <a:rPr lang="en-US" sz="2400" i="1">
                              <a:latin typeface="Cambria Math" panose="02040503050406030204" pitchFamily="18" charset="0"/>
                            </a:rPr>
                            <m:t>{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|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}</m:t>
                          </m:r>
                          <m:r>
                            <m:rPr>
                              <m:nor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oMath>
                      </m:oMathPara>
                    </a14:m>
                    <a:endParaRPr lang="en-US" sz="2400" dirty="0"/>
                  </a:p>
                </p:txBody>
              </p:sp>
            </mc:Choice>
            <mc:Fallback xmlns="">
              <p:sp>
                <p:nvSpPr>
                  <p:cNvPr id="25" name="Rectangle 24">
                    <a:extLst>
                      <a:ext uri="{FF2B5EF4-FFF2-40B4-BE49-F238E27FC236}">
                        <a16:creationId xmlns:a16="http://schemas.microsoft.com/office/drawing/2014/main" id="{6A19E44B-FABD-4BE6-9088-7BDAE5D0CB9B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66301" y="1779107"/>
                    <a:ext cx="4418364" cy="461665"/>
                  </a:xfrm>
                  <a:prstGeom prst="rect">
                    <a:avLst/>
                  </a:prstGeom>
                  <a:blipFill>
                    <a:blip r:embed="rId5"/>
                    <a:stretch>
                      <a:fillRect b="-17105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8C3ED961-FEAC-42A5-A063-7A3B49F092C4}"/>
                    </a:ext>
                  </a:extLst>
                </p:cNvPr>
                <p:cNvSpPr/>
                <p:nvPr/>
              </p:nvSpPr>
              <p:spPr>
                <a:xfrm>
                  <a:off x="395283" y="1085225"/>
                  <a:ext cx="3230115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400" dirty="0"/>
                    <a:t>If </a:t>
                  </a:r>
                  <a14:m>
                    <m:oMath xmlns:m="http://schemas.openxmlformats.org/officeDocument/2006/math">
                      <m:r>
                        <a:rPr lang="en-US" sz="2400" b="1" i="1">
                          <a:latin typeface="Cambria Math" panose="02040503050406030204" pitchFamily="18" charset="0"/>
                        </a:rPr>
                        <m:t>𝑷</m:t>
                      </m:r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{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>
                          <a:latin typeface="Cambria Math" panose="02040503050406030204" pitchFamily="18" charset="0"/>
                        </a:rPr>
                        <m:t>∩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}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&gt;0</m:t>
                      </m:r>
                    </m:oMath>
                  </a14:m>
                  <a:r>
                    <a:rPr lang="en-US" sz="2400" dirty="0"/>
                    <a:t>, then:</a:t>
                  </a:r>
                  <a:endParaRPr lang="en-US" sz="2400" b="1" dirty="0"/>
                </a:p>
              </p:txBody>
            </p:sp>
          </mc:Choice>
          <mc:Fallback xmlns="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8C3ED961-FEAC-42A5-A063-7A3B49F092C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283" y="1085225"/>
                  <a:ext cx="3230115" cy="461665"/>
                </a:xfrm>
                <a:prstGeom prst="rect">
                  <a:avLst/>
                </a:prstGeom>
                <a:blipFill>
                  <a:blip r:embed="rId6"/>
                  <a:stretch>
                    <a:fillRect l="-3019" t="-10526" r="-1698" b="-2894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78AFAC-3E7F-0160-1CC0-D56872BA1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</p:spTree>
    <p:extLst>
      <p:ext uri="{BB962C8B-B14F-4D97-AF65-F5344CB8AC3E}">
        <p14:creationId xmlns:p14="http://schemas.microsoft.com/office/powerpoint/2010/main" val="2669424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17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Independent Events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1B5CCDB-BAFB-4532-9E82-23155439C037}"/>
              </a:ext>
            </a:extLst>
          </p:cNvPr>
          <p:cNvSpPr/>
          <p:nvPr/>
        </p:nvSpPr>
        <p:spPr>
          <a:xfrm>
            <a:off x="170986" y="2635329"/>
            <a:ext cx="64592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Here’s an equivalent and more intuitive definition: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417009B2-319E-4BF3-AF5F-FCF3EAEC15A3}"/>
              </a:ext>
            </a:extLst>
          </p:cNvPr>
          <p:cNvGrpSpPr/>
          <p:nvPr/>
        </p:nvGrpSpPr>
        <p:grpSpPr>
          <a:xfrm>
            <a:off x="266301" y="952014"/>
            <a:ext cx="8137674" cy="1433434"/>
            <a:chOff x="266301" y="952014"/>
            <a:chExt cx="8137674" cy="1433434"/>
          </a:xfrm>
        </p:grpSpPr>
        <p:sp>
          <p:nvSpPr>
            <p:cNvPr id="23" name="Title 2">
              <a:extLst>
                <a:ext uri="{FF2B5EF4-FFF2-40B4-BE49-F238E27FC236}">
                  <a16:creationId xmlns:a16="http://schemas.microsoft.com/office/drawing/2014/main" id="{02CD1773-2914-46E4-B9B8-2A2BA2187894}"/>
                </a:ext>
              </a:extLst>
            </p:cNvPr>
            <p:cNvSpPr txBox="1">
              <a:spLocks/>
            </p:cNvSpPr>
            <p:nvPr/>
          </p:nvSpPr>
          <p:spPr>
            <a:xfrm>
              <a:off x="266301" y="952014"/>
              <a:ext cx="7442303" cy="1433434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vert="horz" lIns="91440" tIns="45720" rIns="91440" bIns="45720" rtlCol="0" anchor="b">
              <a:norm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endParaRPr lang="en-US" sz="44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17B15006-EE39-426B-A823-A10003F02823}"/>
                    </a:ext>
                  </a:extLst>
                </p:cNvPr>
                <p:cNvSpPr txBox="1"/>
                <p:nvPr/>
              </p:nvSpPr>
              <p:spPr>
                <a:xfrm>
                  <a:off x="344978" y="1012887"/>
                  <a:ext cx="8058997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u="sng" dirty="0" err="1"/>
                    <a:t>Defn</a:t>
                  </a:r>
                  <a:r>
                    <a:rPr lang="en-US" sz="2400" dirty="0"/>
                    <a:t>: Events </a:t>
                  </a:r>
                  <a14:m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a14:m>
                  <a:r>
                    <a:rPr lang="en-US" sz="2400" dirty="0"/>
                    <a:t>and </a:t>
                  </a:r>
                  <a14:m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a14:m>
                  <a:r>
                    <a:rPr lang="en-US" sz="2400" dirty="0"/>
                    <a:t>are </a:t>
                  </a:r>
                  <a:r>
                    <a:rPr lang="en-US" sz="2400" b="1" dirty="0"/>
                    <a:t>independent</a:t>
                  </a:r>
                  <a:r>
                    <a:rPr lang="en-US" sz="2400" dirty="0"/>
                    <a:t>, written </a:t>
                  </a:r>
                  <a14:m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⊥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a14:m>
                  <a:r>
                    <a:rPr lang="en-US" sz="2400" dirty="0"/>
                    <a:t>if:</a:t>
                  </a:r>
                  <a:endParaRPr lang="en-US" sz="2800" dirty="0"/>
                </a:p>
              </p:txBody>
            </p:sp>
          </mc:Choice>
          <mc:Fallback xmlns="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17B15006-EE39-426B-A823-A10003F0282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4978" y="1012887"/>
                  <a:ext cx="8058997" cy="461665"/>
                </a:xfrm>
                <a:prstGeom prst="rect">
                  <a:avLst/>
                </a:prstGeom>
                <a:blipFill>
                  <a:blip r:embed="rId2"/>
                  <a:stretch>
                    <a:fillRect l="-1210" t="-10526" b="-2894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Rectangle 24">
                  <a:extLst>
                    <a:ext uri="{FF2B5EF4-FFF2-40B4-BE49-F238E27FC236}">
                      <a16:creationId xmlns:a16="http://schemas.microsoft.com/office/drawing/2014/main" id="{6A19E44B-FABD-4BE6-9088-7BDAE5D0CB9B}"/>
                    </a:ext>
                  </a:extLst>
                </p:cNvPr>
                <p:cNvSpPr/>
                <p:nvPr/>
              </p:nvSpPr>
              <p:spPr>
                <a:xfrm>
                  <a:off x="266301" y="1779107"/>
                  <a:ext cx="4418364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sz="2400" b="1" dirty="0"/>
                    <a:t> 	</a:t>
                  </a:r>
                  <a14:m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𝑷</m:t>
                      </m:r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{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sz="2400">
                          <a:latin typeface="Cambria Math" panose="02040503050406030204" pitchFamily="18" charset="0"/>
                        </a:rPr>
                        <m:t>∩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}</m:t>
                      </m:r>
                      <m:r>
                        <a:rPr lang="en-US" sz="2400" b="1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>
                          <a:latin typeface="Cambria Math" panose="02040503050406030204" pitchFamily="18" charset="0"/>
                        </a:rPr>
                        <m:t>𝑷</m:t>
                      </m:r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{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sz="2400" b="1" i="1">
                          <a:latin typeface="Cambria Math" panose="02040503050406030204" pitchFamily="18" charset="0"/>
                        </a:rPr>
                        <m:t>}⋅</m:t>
                      </m:r>
                      <m:r>
                        <a:rPr lang="en-US" sz="2400" b="1" i="1">
                          <a:latin typeface="Cambria Math" panose="02040503050406030204" pitchFamily="18" charset="0"/>
                        </a:rPr>
                        <m:t>𝑷</m:t>
                      </m:r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{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}</m:t>
                      </m:r>
                      <m:r>
                        <m:rPr>
                          <m:nor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25" name="Rectangle 24">
                  <a:extLst>
                    <a:ext uri="{FF2B5EF4-FFF2-40B4-BE49-F238E27FC236}">
                      <a16:creationId xmlns:a16="http://schemas.microsoft.com/office/drawing/2014/main" id="{6A19E44B-FABD-4BE6-9088-7BDAE5D0CB9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6301" y="1779107"/>
                  <a:ext cx="4418364" cy="461665"/>
                </a:xfrm>
                <a:prstGeom prst="rect">
                  <a:avLst/>
                </a:prstGeom>
                <a:blipFill>
                  <a:blip r:embed="rId3"/>
                  <a:stretch>
                    <a:fillRect b="-1710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7D3F2BB2-B238-48DC-AAEA-AB766BAA9B9E}"/>
              </a:ext>
            </a:extLst>
          </p:cNvPr>
          <p:cNvGrpSpPr/>
          <p:nvPr/>
        </p:nvGrpSpPr>
        <p:grpSpPr>
          <a:xfrm>
            <a:off x="266301" y="3483036"/>
            <a:ext cx="8344299" cy="1433434"/>
            <a:chOff x="266301" y="3483036"/>
            <a:chExt cx="8344299" cy="1433434"/>
          </a:xfrm>
        </p:grpSpPr>
        <p:sp>
          <p:nvSpPr>
            <p:cNvPr id="13" name="Title 2">
              <a:extLst>
                <a:ext uri="{FF2B5EF4-FFF2-40B4-BE49-F238E27FC236}">
                  <a16:creationId xmlns:a16="http://schemas.microsoft.com/office/drawing/2014/main" id="{AF4264EA-8590-4AA7-87A7-9BFC34959E83}"/>
                </a:ext>
              </a:extLst>
            </p:cNvPr>
            <p:cNvSpPr txBox="1">
              <a:spLocks/>
            </p:cNvSpPr>
            <p:nvPr/>
          </p:nvSpPr>
          <p:spPr>
            <a:xfrm>
              <a:off x="266301" y="3483036"/>
              <a:ext cx="8344299" cy="1433434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vert="horz" lIns="91440" tIns="45720" rIns="91440" bIns="45720" rtlCol="0" anchor="b">
              <a:norm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endParaRPr lang="en-US" sz="44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0639668F-9AD7-4460-BBF1-447DBFFDDE0F}"/>
                    </a:ext>
                  </a:extLst>
                </p:cNvPr>
                <p:cNvSpPr txBox="1"/>
                <p:nvPr/>
              </p:nvSpPr>
              <p:spPr>
                <a:xfrm>
                  <a:off x="344978" y="3543909"/>
                  <a:ext cx="8058997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u="sng" dirty="0" err="1"/>
                    <a:t>Defn</a:t>
                  </a:r>
                  <a:r>
                    <a:rPr lang="en-US" sz="2400" dirty="0"/>
                    <a:t>: Assuming </a:t>
                  </a:r>
                  <a14:m>
                    <m:oMath xmlns:m="http://schemas.openxmlformats.org/officeDocument/2006/math">
                      <m:r>
                        <a:rPr lang="en-US" sz="2400" b="1" i="1">
                          <a:latin typeface="Cambria Math" panose="02040503050406030204" pitchFamily="18" charset="0"/>
                        </a:rPr>
                        <m:t>𝑷</m:t>
                      </m:r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{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}&gt;0</m:t>
                      </m:r>
                      <m:r>
                        <m:rPr>
                          <m:nor/>
                        </m:rPr>
                        <a:rPr lang="en-US" sz="2400">
                          <a:latin typeface="Cambria Math" panose="02040503050406030204" pitchFamily="18" charset="0"/>
                        </a:rPr>
                        <m:t> </m:t>
                      </m:r>
                    </m:oMath>
                  </a14:m>
                  <a:r>
                    <a:rPr lang="en-US" sz="2400" dirty="0"/>
                    <a:t>, Events </a:t>
                  </a:r>
                  <a14:m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a14:m>
                  <a:r>
                    <a:rPr lang="en-US" sz="2400" dirty="0"/>
                    <a:t>and </a:t>
                  </a:r>
                  <a14:m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a14:m>
                  <a:r>
                    <a:rPr lang="en-US" sz="2400" dirty="0"/>
                    <a:t>are </a:t>
                  </a:r>
                  <a:r>
                    <a:rPr lang="en-US" sz="2400" b="1" dirty="0"/>
                    <a:t>independent</a:t>
                  </a:r>
                  <a:r>
                    <a:rPr lang="en-US" sz="2400" dirty="0"/>
                    <a:t>, if:</a:t>
                  </a:r>
                  <a:endParaRPr lang="en-US" sz="2800" dirty="0"/>
                </a:p>
              </p:txBody>
            </p:sp>
          </mc:Choice>
          <mc:Fallback xmlns="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0639668F-9AD7-4460-BBF1-447DBFFDDE0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4978" y="3543909"/>
                  <a:ext cx="8058997" cy="461665"/>
                </a:xfrm>
                <a:prstGeom prst="rect">
                  <a:avLst/>
                </a:prstGeom>
                <a:blipFill>
                  <a:blip r:embed="rId4"/>
                  <a:stretch>
                    <a:fillRect l="-1210" t="-10526" r="-605" b="-2894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B21050FD-9496-4A5B-8A7C-3B30987EE1CE}"/>
                    </a:ext>
                  </a:extLst>
                </p:cNvPr>
                <p:cNvSpPr/>
                <p:nvPr/>
              </p:nvSpPr>
              <p:spPr>
                <a:xfrm>
                  <a:off x="266301" y="4310129"/>
                  <a:ext cx="4418364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sz="2400" b="1" dirty="0"/>
                    <a:t> 	</a:t>
                  </a:r>
                  <a14:m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𝑷</m:t>
                      </m:r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{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}</m:t>
                      </m:r>
                      <m:r>
                        <a:rPr lang="en-US" sz="2400" b="1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>
                          <a:latin typeface="Cambria Math" panose="02040503050406030204" pitchFamily="18" charset="0"/>
                        </a:rPr>
                        <m:t>𝑷</m:t>
                      </m:r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{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sz="2400" b="1" i="1">
                          <a:latin typeface="Cambria Math" panose="02040503050406030204" pitchFamily="18" charset="0"/>
                        </a:rPr>
                        <m:t>}</m:t>
                      </m:r>
                    </m:oMath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B21050FD-9496-4A5B-8A7C-3B30987EE1C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6301" y="4310129"/>
                  <a:ext cx="4418364" cy="461665"/>
                </a:xfrm>
                <a:prstGeom prst="rect">
                  <a:avLst/>
                </a:prstGeom>
                <a:blipFill>
                  <a:blip r:embed="rId5"/>
                  <a:stretch>
                    <a:fillRect b="-1710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6" name="Rectangle 5">
            <a:extLst>
              <a:ext uri="{FF2B5EF4-FFF2-40B4-BE49-F238E27FC236}">
                <a16:creationId xmlns:a16="http://schemas.microsoft.com/office/drawing/2014/main" id="{F820F646-E015-45C9-84A0-50DD6115D774}"/>
              </a:ext>
            </a:extLst>
          </p:cNvPr>
          <p:cNvSpPr/>
          <p:nvPr/>
        </p:nvSpPr>
        <p:spPr>
          <a:xfrm>
            <a:off x="177325" y="5267078"/>
            <a:ext cx="566866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See the book for a proof of the equivalence.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23595E1-00D9-99B2-3580-5CA9B7489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</p:spTree>
    <p:extLst>
      <p:ext uri="{BB962C8B-B14F-4D97-AF65-F5344CB8AC3E}">
        <p14:creationId xmlns:p14="http://schemas.microsoft.com/office/powerpoint/2010/main" val="2031009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18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Practice with Independent Events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8197050-621D-48A4-B636-1570C3B8488D}"/>
              </a:ext>
            </a:extLst>
          </p:cNvPr>
          <p:cNvGrpSpPr/>
          <p:nvPr/>
        </p:nvGrpSpPr>
        <p:grpSpPr>
          <a:xfrm>
            <a:off x="266301" y="952014"/>
            <a:ext cx="8137674" cy="1433434"/>
            <a:chOff x="266301" y="952014"/>
            <a:chExt cx="8137674" cy="1433434"/>
          </a:xfrm>
        </p:grpSpPr>
        <p:sp>
          <p:nvSpPr>
            <p:cNvPr id="23" name="Title 2">
              <a:extLst>
                <a:ext uri="{FF2B5EF4-FFF2-40B4-BE49-F238E27FC236}">
                  <a16:creationId xmlns:a16="http://schemas.microsoft.com/office/drawing/2014/main" id="{02CD1773-2914-46E4-B9B8-2A2BA2187894}"/>
                </a:ext>
              </a:extLst>
            </p:cNvPr>
            <p:cNvSpPr txBox="1">
              <a:spLocks/>
            </p:cNvSpPr>
            <p:nvPr/>
          </p:nvSpPr>
          <p:spPr>
            <a:xfrm>
              <a:off x="266301" y="952014"/>
              <a:ext cx="7442303" cy="1433434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vert="horz" lIns="91440" tIns="45720" rIns="91440" bIns="45720" rtlCol="0" anchor="b">
              <a:norm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endParaRPr lang="en-US" sz="44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17B15006-EE39-426B-A823-A10003F02823}"/>
                    </a:ext>
                  </a:extLst>
                </p:cNvPr>
                <p:cNvSpPr txBox="1"/>
                <p:nvPr/>
              </p:nvSpPr>
              <p:spPr>
                <a:xfrm>
                  <a:off x="344978" y="1012887"/>
                  <a:ext cx="8058997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u="sng" dirty="0"/>
                    <a:t>Defn</a:t>
                  </a:r>
                  <a:r>
                    <a:rPr lang="en-US" sz="2400" dirty="0"/>
                    <a:t>: Events </a:t>
                  </a:r>
                  <a14:m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a14:m>
                  <a:r>
                    <a:rPr lang="en-US" sz="2400" dirty="0"/>
                    <a:t>and </a:t>
                  </a:r>
                  <a14:m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a14:m>
                  <a:r>
                    <a:rPr lang="en-US" sz="2400" dirty="0"/>
                    <a:t>are </a:t>
                  </a:r>
                  <a:r>
                    <a:rPr lang="en-US" sz="2400" b="1" dirty="0"/>
                    <a:t>independent</a:t>
                  </a:r>
                  <a:r>
                    <a:rPr lang="en-US" sz="2400" dirty="0"/>
                    <a:t>, written </a:t>
                  </a:r>
                  <a14:m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⊥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a14:m>
                  <a:r>
                    <a:rPr lang="en-US" sz="2400" dirty="0"/>
                    <a:t>if:</a:t>
                  </a:r>
                  <a:endParaRPr lang="en-US" sz="2800" dirty="0"/>
                </a:p>
              </p:txBody>
            </p:sp>
          </mc:Choice>
          <mc:Fallback xmlns="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17B15006-EE39-426B-A823-A10003F0282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4978" y="1012887"/>
                  <a:ext cx="8058997" cy="461665"/>
                </a:xfrm>
                <a:prstGeom prst="rect">
                  <a:avLst/>
                </a:prstGeom>
                <a:blipFill>
                  <a:blip r:embed="rId2"/>
                  <a:stretch>
                    <a:fillRect l="-1210" t="-10526" b="-2894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Rectangle 24">
                  <a:extLst>
                    <a:ext uri="{FF2B5EF4-FFF2-40B4-BE49-F238E27FC236}">
                      <a16:creationId xmlns:a16="http://schemas.microsoft.com/office/drawing/2014/main" id="{6A19E44B-FABD-4BE6-9088-7BDAE5D0CB9B}"/>
                    </a:ext>
                  </a:extLst>
                </p:cNvPr>
                <p:cNvSpPr/>
                <p:nvPr/>
              </p:nvSpPr>
              <p:spPr>
                <a:xfrm>
                  <a:off x="266301" y="1779107"/>
                  <a:ext cx="4418364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sz="2400" b="1" dirty="0"/>
                    <a:t> 	</a:t>
                  </a:r>
                  <a14:m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𝑷</m:t>
                      </m:r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{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sz="2400">
                          <a:latin typeface="Cambria Math" panose="02040503050406030204" pitchFamily="18" charset="0"/>
                        </a:rPr>
                        <m:t>∩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}</m:t>
                      </m:r>
                      <m:r>
                        <a:rPr lang="en-US" sz="2400" b="1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>
                          <a:latin typeface="Cambria Math" panose="02040503050406030204" pitchFamily="18" charset="0"/>
                        </a:rPr>
                        <m:t>𝑷</m:t>
                      </m:r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{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sz="2400" b="1" i="1">
                          <a:latin typeface="Cambria Math" panose="02040503050406030204" pitchFamily="18" charset="0"/>
                        </a:rPr>
                        <m:t>}⋅</m:t>
                      </m:r>
                      <m:r>
                        <a:rPr lang="en-US" sz="2400" b="1" i="1">
                          <a:latin typeface="Cambria Math" panose="02040503050406030204" pitchFamily="18" charset="0"/>
                        </a:rPr>
                        <m:t>𝑷</m:t>
                      </m:r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{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}</m:t>
                      </m:r>
                      <m:r>
                        <m:rPr>
                          <m:nor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25" name="Rectangle 24">
                  <a:extLst>
                    <a:ext uri="{FF2B5EF4-FFF2-40B4-BE49-F238E27FC236}">
                      <a16:creationId xmlns:a16="http://schemas.microsoft.com/office/drawing/2014/main" id="{6A19E44B-FABD-4BE6-9088-7BDAE5D0CB9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6301" y="1779107"/>
                  <a:ext cx="4418364" cy="461665"/>
                </a:xfrm>
                <a:prstGeom prst="rect">
                  <a:avLst/>
                </a:prstGeom>
                <a:blipFill>
                  <a:blip r:embed="rId3"/>
                  <a:stretch>
                    <a:fillRect b="-1710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065BAED2-01A5-44E5-AC1B-1A3301502B65}"/>
              </a:ext>
            </a:extLst>
          </p:cNvPr>
          <p:cNvGrpSpPr/>
          <p:nvPr/>
        </p:nvGrpSpPr>
        <p:grpSpPr>
          <a:xfrm>
            <a:off x="266301" y="2673079"/>
            <a:ext cx="8344299" cy="1433434"/>
            <a:chOff x="266301" y="2673079"/>
            <a:chExt cx="8344299" cy="1433434"/>
          </a:xfrm>
        </p:grpSpPr>
        <p:sp>
          <p:nvSpPr>
            <p:cNvPr id="13" name="Title 2">
              <a:extLst>
                <a:ext uri="{FF2B5EF4-FFF2-40B4-BE49-F238E27FC236}">
                  <a16:creationId xmlns:a16="http://schemas.microsoft.com/office/drawing/2014/main" id="{AF4264EA-8590-4AA7-87A7-9BFC34959E83}"/>
                </a:ext>
              </a:extLst>
            </p:cNvPr>
            <p:cNvSpPr txBox="1">
              <a:spLocks/>
            </p:cNvSpPr>
            <p:nvPr/>
          </p:nvSpPr>
          <p:spPr>
            <a:xfrm>
              <a:off x="266301" y="2673079"/>
              <a:ext cx="8344299" cy="1433434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vert="horz" lIns="91440" tIns="45720" rIns="91440" bIns="45720" rtlCol="0" anchor="b">
              <a:norm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endParaRPr lang="en-US" sz="44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0639668F-9AD7-4460-BBF1-447DBFFDDE0F}"/>
                    </a:ext>
                  </a:extLst>
                </p:cNvPr>
                <p:cNvSpPr txBox="1"/>
                <p:nvPr/>
              </p:nvSpPr>
              <p:spPr>
                <a:xfrm>
                  <a:off x="344978" y="2733952"/>
                  <a:ext cx="8058997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u="sng" dirty="0"/>
                    <a:t>Defn</a:t>
                  </a:r>
                  <a:r>
                    <a:rPr lang="en-US" sz="2400" dirty="0"/>
                    <a:t>: Assuming </a:t>
                  </a:r>
                  <a14:m>
                    <m:oMath xmlns:m="http://schemas.openxmlformats.org/officeDocument/2006/math">
                      <m:r>
                        <a:rPr lang="en-US" sz="2400" b="1" i="1">
                          <a:latin typeface="Cambria Math" panose="02040503050406030204" pitchFamily="18" charset="0"/>
                        </a:rPr>
                        <m:t>𝑷</m:t>
                      </m:r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{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}&gt;0</m:t>
                      </m:r>
                      <m:r>
                        <m:rPr>
                          <m:nor/>
                        </m:rPr>
                        <a:rPr lang="en-US" sz="2400">
                          <a:latin typeface="Cambria Math" panose="02040503050406030204" pitchFamily="18" charset="0"/>
                        </a:rPr>
                        <m:t> </m:t>
                      </m:r>
                    </m:oMath>
                  </a14:m>
                  <a:r>
                    <a:rPr lang="en-US" sz="2400" dirty="0"/>
                    <a:t>, Events </a:t>
                  </a:r>
                  <a14:m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a14:m>
                  <a:r>
                    <a:rPr lang="en-US" sz="2400" dirty="0"/>
                    <a:t>and </a:t>
                  </a:r>
                  <a14:m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a14:m>
                  <a:r>
                    <a:rPr lang="en-US" sz="2400" dirty="0"/>
                    <a:t>are </a:t>
                  </a:r>
                  <a:r>
                    <a:rPr lang="en-US" sz="2400" b="1" dirty="0"/>
                    <a:t>independent</a:t>
                  </a:r>
                  <a:r>
                    <a:rPr lang="en-US" sz="2400" dirty="0"/>
                    <a:t>, if:</a:t>
                  </a:r>
                  <a:endParaRPr lang="en-US" sz="2800" dirty="0"/>
                </a:p>
              </p:txBody>
            </p:sp>
          </mc:Choice>
          <mc:Fallback xmlns="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0639668F-9AD7-4460-BBF1-447DBFFDDE0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4978" y="2733952"/>
                  <a:ext cx="8058997" cy="461665"/>
                </a:xfrm>
                <a:prstGeom prst="rect">
                  <a:avLst/>
                </a:prstGeom>
                <a:blipFill>
                  <a:blip r:embed="rId4"/>
                  <a:stretch>
                    <a:fillRect l="-1210" t="-10526" r="-605" b="-2894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B21050FD-9496-4A5B-8A7C-3B30987EE1CE}"/>
                    </a:ext>
                  </a:extLst>
                </p:cNvPr>
                <p:cNvSpPr/>
                <p:nvPr/>
              </p:nvSpPr>
              <p:spPr>
                <a:xfrm>
                  <a:off x="266301" y="3500172"/>
                  <a:ext cx="4418364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sz="2400" b="1" dirty="0"/>
                    <a:t> 	</a:t>
                  </a:r>
                  <a14:m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𝑷</m:t>
                      </m:r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{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}</m:t>
                      </m:r>
                      <m:r>
                        <a:rPr lang="en-US" sz="2400" b="1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>
                          <a:latin typeface="Cambria Math" panose="02040503050406030204" pitchFamily="18" charset="0"/>
                        </a:rPr>
                        <m:t>𝑷</m:t>
                      </m:r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{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sz="2400" b="1" i="1">
                          <a:latin typeface="Cambria Math" panose="02040503050406030204" pitchFamily="18" charset="0"/>
                        </a:rPr>
                        <m:t>}</m:t>
                      </m:r>
                    </m:oMath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B21050FD-9496-4A5B-8A7C-3B30987EE1C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6301" y="3500172"/>
                  <a:ext cx="4418364" cy="461665"/>
                </a:xfrm>
                <a:prstGeom prst="rect">
                  <a:avLst/>
                </a:prstGeom>
                <a:blipFill>
                  <a:blip r:embed="rId5"/>
                  <a:stretch>
                    <a:fillRect b="-1710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6" name="Rectangle 5">
            <a:extLst>
              <a:ext uri="{FF2B5EF4-FFF2-40B4-BE49-F238E27FC236}">
                <a16:creationId xmlns:a16="http://schemas.microsoft.com/office/drawing/2014/main" id="{F820F646-E015-45C9-84A0-50DD6115D774}"/>
              </a:ext>
            </a:extLst>
          </p:cNvPr>
          <p:cNvSpPr/>
          <p:nvPr/>
        </p:nvSpPr>
        <p:spPr>
          <a:xfrm>
            <a:off x="217184" y="4587014"/>
            <a:ext cx="83145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Q</a:t>
            </a:r>
            <a:r>
              <a:rPr lang="en-US" sz="2400" dirty="0"/>
              <a:t>: Can two mutually exclusive, non-null events be independent?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9D86728F-897D-4B58-BAEC-490E7B082908}"/>
                  </a:ext>
                </a:extLst>
              </p:cNvPr>
              <p:cNvSpPr/>
              <p:nvPr/>
            </p:nvSpPr>
            <p:spPr>
              <a:xfrm>
                <a:off x="217184" y="5249887"/>
                <a:ext cx="10227543" cy="19389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/>
                  <a:t>Q</a:t>
                </a:r>
                <a:r>
                  <a:rPr lang="en-US" sz="2400" dirty="0"/>
                  <a:t>: Suppose we roll a die twice.  Which of these pairs of events are independent: </a:t>
                </a:r>
              </a:p>
              <a:p>
                <a:pPr marL="914400" lvl="1" indent="-457200">
                  <a:buFont typeface="+mj-lt"/>
                  <a:buAutoNum type="alphaLcPeriod"/>
                </a:pPr>
                <a:r>
                  <a:rPr lang="en-US" sz="2400" dirty="0"/>
                  <a:t>Let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US" sz="2400" dirty="0"/>
                  <a:t>=“1</a:t>
                </a:r>
                <a:r>
                  <a:rPr lang="en-US" sz="2400" baseline="30000" dirty="0"/>
                  <a:t>st</a:t>
                </a:r>
                <a:r>
                  <a:rPr lang="en-US" sz="2400" dirty="0"/>
                  <a:t> roll is 6.”  Let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400" dirty="0"/>
                  <a:t>“2</a:t>
                </a:r>
                <a:r>
                  <a:rPr lang="en-US" sz="2400" baseline="30000" dirty="0"/>
                  <a:t>nd</a:t>
                </a:r>
                <a:r>
                  <a:rPr lang="en-US" sz="2400" dirty="0"/>
                  <a:t> roll is 6”</a:t>
                </a:r>
              </a:p>
              <a:p>
                <a:pPr marL="914400" lvl="1" indent="-457200">
                  <a:buFont typeface="+mj-lt"/>
                  <a:buAutoNum type="alphaLcPeriod"/>
                </a:pPr>
                <a:r>
                  <a:rPr lang="en-US" sz="2400" dirty="0"/>
                  <a:t>Let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US" sz="2400" dirty="0"/>
                  <a:t>=“Sum of rolls is 7.”  Let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400" dirty="0"/>
                  <a:t>“2</a:t>
                </a:r>
                <a:r>
                  <a:rPr lang="en-US" sz="2400" baseline="30000" dirty="0"/>
                  <a:t>nd</a:t>
                </a:r>
                <a:r>
                  <a:rPr lang="en-US" sz="2400" dirty="0"/>
                  <a:t> roll is 4”</a:t>
                </a:r>
              </a:p>
              <a:p>
                <a:pPr lvl="1"/>
                <a:endParaRPr lang="en-US" sz="2400" dirty="0"/>
              </a:p>
              <a:p>
                <a:pPr marL="914400" lvl="1" indent="-457200">
                  <a:buFont typeface="+mj-lt"/>
                  <a:buAutoNum type="alphaLcPeriod"/>
                </a:pPr>
                <a:endParaRPr lang="en-US" sz="2400" dirty="0"/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9D86728F-897D-4B58-BAEC-490E7B08290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184" y="5249887"/>
                <a:ext cx="10227543" cy="1938992"/>
              </a:xfrm>
              <a:prstGeom prst="rect">
                <a:avLst/>
              </a:prstGeom>
              <a:blipFill>
                <a:blip r:embed="rId6"/>
                <a:stretch>
                  <a:fillRect l="-954" t="-25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281245-EFD7-40D6-7447-B729ED59D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sp>
        <p:nvSpPr>
          <p:cNvPr id="4" name="Speech Bubble: Oval 3">
            <a:extLst>
              <a:ext uri="{FF2B5EF4-FFF2-40B4-BE49-F238E27FC236}">
                <a16:creationId xmlns:a16="http://schemas.microsoft.com/office/drawing/2014/main" id="{0F3561A2-E317-F0FE-5270-B1D45B6DDD0A}"/>
              </a:ext>
            </a:extLst>
          </p:cNvPr>
          <p:cNvSpPr/>
          <p:nvPr/>
        </p:nvSpPr>
        <p:spPr>
          <a:xfrm>
            <a:off x="8403975" y="4535900"/>
            <a:ext cx="1313622" cy="461665"/>
          </a:xfrm>
          <a:prstGeom prst="wedgeEllipseCallout">
            <a:avLst>
              <a:gd name="adj1" fmla="val 62412"/>
              <a:gd name="adj2" fmla="val 96946"/>
            </a:avLst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No!</a:t>
            </a:r>
          </a:p>
        </p:txBody>
      </p:sp>
      <p:sp>
        <p:nvSpPr>
          <p:cNvPr id="10" name="Speech Bubble: Oval 9">
            <a:extLst>
              <a:ext uri="{FF2B5EF4-FFF2-40B4-BE49-F238E27FC236}">
                <a16:creationId xmlns:a16="http://schemas.microsoft.com/office/drawing/2014/main" id="{1F80C530-598E-2447-A4D6-065B520C927C}"/>
              </a:ext>
            </a:extLst>
          </p:cNvPr>
          <p:cNvSpPr/>
          <p:nvPr/>
        </p:nvSpPr>
        <p:spPr>
          <a:xfrm>
            <a:off x="7389743" y="5836851"/>
            <a:ext cx="1313622" cy="461665"/>
          </a:xfrm>
          <a:prstGeom prst="wedgeEllipseCallout">
            <a:avLst>
              <a:gd name="adj1" fmla="val 62412"/>
              <a:gd name="adj2" fmla="val 96946"/>
            </a:avLst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Both!</a:t>
            </a:r>
          </a:p>
        </p:txBody>
      </p:sp>
    </p:spTree>
    <p:extLst>
      <p:ext uri="{BB962C8B-B14F-4D97-AF65-F5344CB8AC3E}">
        <p14:creationId xmlns:p14="http://schemas.microsoft.com/office/powerpoint/2010/main" val="3593270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19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Practice with Independent Events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820F646-E015-45C9-84A0-50DD6115D774}"/>
              </a:ext>
            </a:extLst>
          </p:cNvPr>
          <p:cNvSpPr/>
          <p:nvPr/>
        </p:nvSpPr>
        <p:spPr>
          <a:xfrm>
            <a:off x="217184" y="4824456"/>
            <a:ext cx="116201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Q</a:t>
            </a:r>
            <a:r>
              <a:rPr lang="en-US" sz="2400" dirty="0"/>
              <a:t>: What is the probability that you can get the packet from the source to the destination?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E80CD938-9608-4748-997D-410346926265}"/>
                  </a:ext>
                </a:extLst>
              </p:cNvPr>
              <p:cNvSpPr/>
              <p:nvPr/>
            </p:nvSpPr>
            <p:spPr>
              <a:xfrm>
                <a:off x="217184" y="1139087"/>
                <a:ext cx="8950271" cy="12003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/>
                  <a:t>You are routing a packet from the source to the destination.   </a:t>
                </a:r>
              </a:p>
              <a:p>
                <a:r>
                  <a:rPr lang="en-US" sz="2400" dirty="0"/>
                  <a:t>But each of the 16 edges in the network only works with probability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sz="2400" dirty="0"/>
                  <a:t>.</a:t>
                </a:r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E80CD938-9608-4748-997D-41034692626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184" y="1139087"/>
                <a:ext cx="8950271" cy="1200329"/>
              </a:xfrm>
              <a:prstGeom prst="rect">
                <a:avLst/>
              </a:prstGeom>
              <a:blipFill>
                <a:blip r:embed="rId2"/>
                <a:stretch>
                  <a:fillRect l="-1090" t="-4061" r="-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7" name="Picture 16">
            <a:extLst>
              <a:ext uri="{FF2B5EF4-FFF2-40B4-BE49-F238E27FC236}">
                <a16:creationId xmlns:a16="http://schemas.microsoft.com/office/drawing/2014/main" id="{56F101F9-4073-4FDD-BAFD-5C0E9502DA6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4215" y="2302075"/>
            <a:ext cx="4719369" cy="2253849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DEC1F7B3-A6FC-BEFD-4A15-3DDF4F583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</p:spTree>
    <p:extLst>
      <p:ext uri="{BB962C8B-B14F-4D97-AF65-F5344CB8AC3E}">
        <p14:creationId xmlns:p14="http://schemas.microsoft.com/office/powerpoint/2010/main" val="1254848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2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Sample Space and Events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D74FC90-CC8C-4E3E-91A9-322BA77A7297}"/>
              </a:ext>
            </a:extLst>
          </p:cNvPr>
          <p:cNvSpPr txBox="1"/>
          <p:nvPr/>
        </p:nvSpPr>
        <p:spPr>
          <a:xfrm>
            <a:off x="498764" y="1138173"/>
            <a:ext cx="865057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Probability is defined in terms of some experiment.</a:t>
            </a:r>
          </a:p>
          <a:p>
            <a:endParaRPr lang="en-US" sz="2400" dirty="0"/>
          </a:p>
          <a:p>
            <a:pPr marL="457200" indent="-457200">
              <a:buFont typeface="Symbol" panose="05050102010706020507" pitchFamily="18" charset="2"/>
              <a:buChar char="W"/>
            </a:pPr>
            <a:r>
              <a:rPr lang="en-US" sz="2400" dirty="0">
                <a:sym typeface="Symbol" panose="05050102010706020507" pitchFamily="18" charset="2"/>
              </a:rPr>
              <a:t>= Sample space of the experiment = Set of all possible outcomes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3F173341-B9A0-4F6B-AA83-314DA08DBC09}"/>
              </a:ext>
            </a:extLst>
          </p:cNvPr>
          <p:cNvGrpSpPr/>
          <p:nvPr/>
        </p:nvGrpSpPr>
        <p:grpSpPr>
          <a:xfrm>
            <a:off x="498764" y="2654310"/>
            <a:ext cx="7154204" cy="667584"/>
            <a:chOff x="718455" y="3211430"/>
            <a:chExt cx="7239461" cy="554518"/>
          </a:xfrm>
        </p:grpSpPr>
        <p:sp>
          <p:nvSpPr>
            <p:cNvPr id="17" name="Title 2">
              <a:extLst>
                <a:ext uri="{FF2B5EF4-FFF2-40B4-BE49-F238E27FC236}">
                  <a16:creationId xmlns:a16="http://schemas.microsoft.com/office/drawing/2014/main" id="{7AC7B22B-F569-431A-A3D2-C7A204026959}"/>
                </a:ext>
              </a:extLst>
            </p:cNvPr>
            <p:cNvSpPr txBox="1">
              <a:spLocks/>
            </p:cNvSpPr>
            <p:nvPr/>
          </p:nvSpPr>
          <p:spPr>
            <a:xfrm>
              <a:off x="718455" y="3211430"/>
              <a:ext cx="7239460" cy="554518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vert="horz" lIns="91440" tIns="45720" rIns="91440" bIns="45720" rtlCol="0" anchor="b">
              <a:normAutofit lnSpcReduction="10000"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endParaRPr lang="en-US" sz="44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9CC19635-D093-4AE2-AE45-7E79455B8EF6}"/>
                    </a:ext>
                  </a:extLst>
                </p:cNvPr>
                <p:cNvSpPr txBox="1"/>
                <p:nvPr/>
              </p:nvSpPr>
              <p:spPr>
                <a:xfrm>
                  <a:off x="718456" y="3304283"/>
                  <a:ext cx="7239460" cy="3834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u="sng" dirty="0"/>
                    <a:t>Defn</a:t>
                  </a:r>
                  <a:r>
                    <a:rPr lang="en-US" sz="2400" dirty="0"/>
                    <a:t>: An </a:t>
                  </a:r>
                  <a:r>
                    <a:rPr lang="en-US" sz="2400" b="1" dirty="0"/>
                    <a:t>event</a:t>
                  </a:r>
                  <a:r>
                    <a:rPr lang="en-US" sz="2400" dirty="0"/>
                    <a:t>, </a:t>
                  </a:r>
                  <a14:m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 </m:t>
                      </m:r>
                    </m:oMath>
                  </a14:m>
                  <a:r>
                    <a:rPr lang="en-US" sz="2400" dirty="0"/>
                    <a:t>is any subset of the sample space, </a:t>
                  </a:r>
                  <a:r>
                    <a:rPr lang="en-US" sz="2400" dirty="0">
                      <a:sym typeface="Symbol" panose="05050102010706020507" pitchFamily="18" charset="2"/>
                    </a:rPr>
                    <a:t>.</a:t>
                  </a:r>
                </a:p>
              </p:txBody>
            </p:sp>
          </mc:Choice>
          <mc:Fallback xmlns="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9CC19635-D093-4AE2-AE45-7E79455B8EF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8456" y="3304283"/>
                  <a:ext cx="7239460" cy="383475"/>
                </a:xfrm>
                <a:prstGeom prst="rect">
                  <a:avLst/>
                </a:prstGeom>
                <a:blipFill>
                  <a:blip r:embed="rId2"/>
                  <a:stretch>
                    <a:fillRect l="-1364" t="-13333" r="-512" b="-30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pic>
        <p:nvPicPr>
          <p:cNvPr id="21" name="Picture 20">
            <a:extLst>
              <a:ext uri="{FF2B5EF4-FFF2-40B4-BE49-F238E27FC236}">
                <a16:creationId xmlns:a16="http://schemas.microsoft.com/office/drawing/2014/main" id="{9AAA5E12-8E93-4E80-8A4A-E97D6CF40CC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3533138"/>
            <a:ext cx="5627024" cy="274616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2EABFDEA-64BC-4B9D-8354-3080B349B551}"/>
                  </a:ext>
                </a:extLst>
              </p:cNvPr>
              <p:cNvSpPr txBox="1"/>
              <p:nvPr/>
            </p:nvSpPr>
            <p:spPr>
              <a:xfrm>
                <a:off x="498764" y="3925105"/>
                <a:ext cx="5647443" cy="26776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u="sng" dirty="0"/>
                  <a:t>Example</a:t>
                </a:r>
                <a:r>
                  <a:rPr lang="en-US" sz="2400" dirty="0"/>
                  <a:t>: Roll die twice</a:t>
                </a:r>
              </a:p>
              <a:p>
                <a:endParaRPr lang="en-US" sz="2400" dirty="0"/>
              </a:p>
              <a:p>
                <a:r>
                  <a:rPr lang="en-US" sz="2400" dirty="0"/>
                  <a:t>   Q: What does event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represent?</a:t>
                </a:r>
              </a:p>
              <a:p>
                <a:r>
                  <a:rPr lang="en-US" sz="2400" dirty="0"/>
                  <a:t>   Q: What 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smtClean="0">
                        <a:latin typeface="Cambria Math" panose="02040503050406030204" pitchFamily="18" charset="0"/>
                      </a:rPr>
                      <m:t>∪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/>
                  <a:t> ?</a:t>
                </a:r>
              </a:p>
              <a:p>
                <a:r>
                  <a:rPr lang="en-US" sz="2400" dirty="0"/>
                  <a:t>   Q: What is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/>
                  <a:t> </a:t>
                </a:r>
                <a:r>
                  <a:rPr lang="en-US" sz="2400" dirty="0"/>
                  <a:t>?</a:t>
                </a:r>
              </a:p>
              <a:p>
                <a:r>
                  <a:rPr lang="en-US" sz="2400" dirty="0"/>
                  <a:t>   Q: Are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400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/>
                  <a:t> independent? (we’ll see)</a:t>
                </a:r>
                <a:endParaRPr lang="en-US" dirty="0"/>
              </a:p>
              <a:p>
                <a:endParaRPr lang="en-US" sz="2400" dirty="0"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2EABFDEA-64BC-4B9D-8354-3080B349B5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764" y="3925105"/>
                <a:ext cx="5647443" cy="2677656"/>
              </a:xfrm>
              <a:prstGeom prst="rect">
                <a:avLst/>
              </a:prstGeom>
              <a:blipFill>
                <a:blip r:embed="rId4"/>
                <a:stretch>
                  <a:fillRect l="-1728" t="-1822" r="-8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3C9AEC0-7E87-206F-26D0-47F0D1E79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pic>
        <p:nvPicPr>
          <p:cNvPr id="6" name="Picture 5" descr="A close-up of a dice">
            <a:extLst>
              <a:ext uri="{FF2B5EF4-FFF2-40B4-BE49-F238E27FC236}">
                <a16:creationId xmlns:a16="http://schemas.microsoft.com/office/drawing/2014/main" id="{E3AF8B0F-2168-C561-5D45-A4DA1BECC39B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10" t="12894" r="29386" b="22702"/>
          <a:stretch/>
        </p:blipFill>
        <p:spPr>
          <a:xfrm>
            <a:off x="3597830" y="3713861"/>
            <a:ext cx="846844" cy="835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8119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E018B4EC-F132-4083-A526-564F5E383D92}"/>
              </a:ext>
            </a:extLst>
          </p:cNvPr>
          <p:cNvSpPr/>
          <p:nvPr/>
        </p:nvSpPr>
        <p:spPr>
          <a:xfrm>
            <a:off x="208885" y="3566722"/>
            <a:ext cx="9083972" cy="278962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accent4">
                    <a:lumMod val="20000"/>
                    <a:lumOff val="80000"/>
                  </a:schemeClr>
                </a:solidFill>
              </a:ln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20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Practice with Independent Events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E80CD938-9608-4748-997D-410346926265}"/>
                  </a:ext>
                </a:extLst>
              </p:cNvPr>
              <p:cNvSpPr/>
              <p:nvPr/>
            </p:nvSpPr>
            <p:spPr>
              <a:xfrm>
                <a:off x="217184" y="1164143"/>
                <a:ext cx="8393416" cy="120686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Each edge works with probability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sz="2400" dirty="0"/>
                  <a:t>. There are 8 paths.  </a:t>
                </a:r>
              </a:p>
              <a:p>
                <a:r>
                  <a:rPr lang="en-US" sz="2400" dirty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400" dirty="0"/>
                  <a:t> denote the event that the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𝑡h</m:t>
                        </m:r>
                      </m:sup>
                    </m:sSup>
                  </m:oMath>
                </a14:m>
                <a:r>
                  <a:rPr lang="en-US" sz="2400" dirty="0"/>
                  <a:t> path is usable (not broken).</a:t>
                </a:r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E80CD938-9608-4748-997D-41034692626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184" y="1164143"/>
                <a:ext cx="8393416" cy="1206869"/>
              </a:xfrm>
              <a:prstGeom prst="rect">
                <a:avLst/>
              </a:prstGeom>
              <a:blipFill>
                <a:blip r:embed="rId2"/>
                <a:stretch>
                  <a:fillRect l="-1162" t="-40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7" name="Picture 16">
            <a:extLst>
              <a:ext uri="{FF2B5EF4-FFF2-40B4-BE49-F238E27FC236}">
                <a16:creationId xmlns:a16="http://schemas.microsoft.com/office/drawing/2014/main" id="{56F101F9-4073-4FDD-BAFD-5C0E9502DA6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5447" y="1312873"/>
            <a:ext cx="4719369" cy="225384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4BEE7754-2BC6-4BF8-A8DC-363B6C1E08BE}"/>
                  </a:ext>
                </a:extLst>
              </p:cNvPr>
              <p:cNvSpPr/>
              <p:nvPr/>
            </p:nvSpPr>
            <p:spPr>
              <a:xfrm>
                <a:off x="208884" y="2303887"/>
                <a:ext cx="246900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/>
                  <a:t>Q</a:t>
                </a:r>
                <a:r>
                  <a:rPr lang="en-US" sz="2400" dirty="0"/>
                  <a:t>: What is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begChr m:val="{"/>
                        <m:endChr m:val="}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?</m:t>
                    </m:r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4BEE7754-2BC6-4BF8-A8DC-363B6C1E08B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884" y="2303887"/>
                <a:ext cx="2469009" cy="461665"/>
              </a:xfrm>
              <a:prstGeom prst="rect">
                <a:avLst/>
              </a:prstGeom>
              <a:blipFill>
                <a:blip r:embed="rId4"/>
                <a:stretch>
                  <a:fillRect l="-3704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073E5D3B-C0BF-48AE-8B89-90E27A795723}"/>
                  </a:ext>
                </a:extLst>
              </p:cNvPr>
              <p:cNvSpPr/>
              <p:nvPr/>
            </p:nvSpPr>
            <p:spPr>
              <a:xfrm>
                <a:off x="95693" y="3600495"/>
                <a:ext cx="891474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𝑷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nor/>
                            </m:rPr>
                            <a:rPr lang="en-US" sz="2400" b="0" i="0" dirty="0" smtClean="0"/>
                            <m:t>Can</m:t>
                          </m:r>
                          <m:r>
                            <m:rPr>
                              <m:nor/>
                            </m:rPr>
                            <a:rPr lang="en-US" sz="2400" b="0" i="0" dirty="0" smtClean="0"/>
                            <m:t> </m:t>
                          </m:r>
                          <m:r>
                            <m:rPr>
                              <m:nor/>
                            </m:rPr>
                            <a:rPr lang="en-US" sz="2400" b="0" i="0" dirty="0" smtClean="0"/>
                            <m:t>get</m:t>
                          </m:r>
                          <m:r>
                            <m:rPr>
                              <m:nor/>
                            </m:rPr>
                            <a:rPr lang="en-US" sz="2400" b="0" i="0" dirty="0" smtClean="0"/>
                            <m:t> </m:t>
                          </m:r>
                          <m:r>
                            <m:rPr>
                              <m:nor/>
                            </m:rPr>
                            <a:rPr lang="en-US" sz="2400" b="0" i="0" dirty="0" smtClean="0"/>
                            <m:t>from</m:t>
                          </m:r>
                          <m:r>
                            <m:rPr>
                              <m:nor/>
                            </m:rPr>
                            <a:rPr lang="en-US" sz="2400" b="0" i="0" dirty="0" smtClean="0"/>
                            <m:t> </m:t>
                          </m:r>
                          <m:r>
                            <m:rPr>
                              <m:nor/>
                            </m:rPr>
                            <a:rPr lang="en-US" sz="2400" b="0" i="0" dirty="0" smtClean="0"/>
                            <m:t>source</m:t>
                          </m:r>
                          <m:r>
                            <m:rPr>
                              <m:nor/>
                            </m:rPr>
                            <a:rPr lang="en-US" sz="2400" b="0" i="0" dirty="0" smtClean="0"/>
                            <m:t> </m:t>
                          </m:r>
                          <m:r>
                            <m:rPr>
                              <m:nor/>
                            </m:rPr>
                            <a:rPr lang="en-US" sz="2400" b="0" i="0" dirty="0" smtClean="0"/>
                            <m:t>to</m:t>
                          </m:r>
                          <m:r>
                            <m:rPr>
                              <m:nor/>
                            </m:rPr>
                            <a:rPr lang="en-US" sz="2400" b="0" i="0" dirty="0" smtClean="0"/>
                            <m:t> </m:t>
                          </m:r>
                          <m:r>
                            <m:rPr>
                              <m:nor/>
                            </m:rPr>
                            <a:rPr lang="en-US" sz="2400" b="0" i="0" dirty="0" smtClean="0"/>
                            <m:t>destination</m:t>
                          </m:r>
                        </m:e>
                      </m:d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= </m:t>
                      </m:r>
                      <m:r>
                        <a:rPr lang="en-US" sz="2400" b="1" i="1">
                          <a:latin typeface="Cambria Math" panose="02040503050406030204" pitchFamily="18" charset="0"/>
                        </a:rPr>
                        <m:t>𝑷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nor/>
                            </m:rPr>
                            <a:rPr lang="en-US" sz="2400" dirty="0"/>
                            <m:t>At</m:t>
                          </m:r>
                          <m:r>
                            <m:rPr>
                              <m:nor/>
                            </m:rPr>
                            <a:rPr lang="en-US" sz="2400" dirty="0"/>
                            <m:t> </m:t>
                          </m:r>
                          <m:r>
                            <m:rPr>
                              <m:nor/>
                            </m:rPr>
                            <a:rPr lang="en-US" sz="2400" dirty="0"/>
                            <m:t>least</m:t>
                          </m:r>
                          <m:r>
                            <m:rPr>
                              <m:nor/>
                            </m:rPr>
                            <a:rPr lang="en-US" sz="2400" dirty="0"/>
                            <m:t> </m:t>
                          </m:r>
                          <m:r>
                            <m:rPr>
                              <m:nor/>
                            </m:rPr>
                            <a:rPr lang="en-US" sz="2400" dirty="0"/>
                            <m:t>one</m:t>
                          </m:r>
                          <m:r>
                            <m:rPr>
                              <m:nor/>
                            </m:rPr>
                            <a:rPr lang="en-US" sz="2400" dirty="0"/>
                            <m:t> </m:t>
                          </m:r>
                          <m:r>
                            <m:rPr>
                              <m:nor/>
                            </m:rPr>
                            <a:rPr lang="en-US" sz="2400" dirty="0"/>
                            <m:t>path</m:t>
                          </m:r>
                          <m:r>
                            <m:rPr>
                              <m:nor/>
                            </m:rPr>
                            <a:rPr lang="en-US" sz="2400" dirty="0"/>
                            <m:t> </m:t>
                          </m:r>
                          <m:r>
                            <m:rPr>
                              <m:nor/>
                            </m:rPr>
                            <a:rPr lang="en-US" sz="2400" dirty="0"/>
                            <m:t>works</m:t>
                          </m:r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073E5D3B-C0BF-48AE-8B89-90E27A79572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693" y="3600495"/>
                <a:ext cx="8914748" cy="461665"/>
              </a:xfrm>
              <a:prstGeom prst="rect">
                <a:avLst/>
              </a:prstGeom>
              <a:blipFill>
                <a:blip r:embed="rId5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192DE5C1-3C79-455C-BB91-2A899AD795CD}"/>
                  </a:ext>
                </a:extLst>
              </p:cNvPr>
              <p:cNvSpPr/>
              <p:nvPr/>
            </p:nvSpPr>
            <p:spPr>
              <a:xfrm>
                <a:off x="2677893" y="4968525"/>
                <a:ext cx="406938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1−</m:t>
                      </m:r>
                      <m:r>
                        <a:rPr lang="en-US" sz="2400" b="1" i="1">
                          <a:latin typeface="Cambria Math" panose="02040503050406030204" pitchFamily="18" charset="0"/>
                        </a:rPr>
                        <m:t>𝑷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nor/>
                            </m:rPr>
                            <a:rPr lang="en-US" sz="2400" b="0" i="0" dirty="0" smtClean="0"/>
                            <m:t>All</m:t>
                          </m:r>
                          <m:r>
                            <m:rPr>
                              <m:nor/>
                            </m:rPr>
                            <a:rPr lang="en-US" sz="2400" b="0" i="0" dirty="0" smtClean="0"/>
                            <m:t> </m:t>
                          </m:r>
                          <m:r>
                            <m:rPr>
                              <m:nor/>
                            </m:rPr>
                            <a:rPr lang="en-US" sz="2400" b="0" i="0" dirty="0" smtClean="0"/>
                            <m:t>paths</m:t>
                          </m:r>
                          <m:r>
                            <m:rPr>
                              <m:nor/>
                            </m:rPr>
                            <a:rPr lang="en-US" sz="2400" b="0" i="0" dirty="0" smtClean="0"/>
                            <m:t> </m:t>
                          </m:r>
                          <m:r>
                            <m:rPr>
                              <m:nor/>
                            </m:rPr>
                            <a:rPr lang="en-US" sz="2400" b="0" i="0" dirty="0" smtClean="0"/>
                            <m:t>are</m:t>
                          </m:r>
                          <m:r>
                            <m:rPr>
                              <m:nor/>
                            </m:rPr>
                            <a:rPr lang="en-US" sz="2400" b="0" i="0" dirty="0" smtClean="0"/>
                            <m:t> </m:t>
                          </m:r>
                          <m:r>
                            <m:rPr>
                              <m:nor/>
                            </m:rPr>
                            <a:rPr lang="en-US" sz="2400" b="0" i="0" dirty="0" smtClean="0"/>
                            <m:t>broken</m:t>
                          </m:r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192DE5C1-3C79-455C-BB91-2A899AD795C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7893" y="4968525"/>
                <a:ext cx="4069384" cy="461665"/>
              </a:xfrm>
              <a:prstGeom prst="rect">
                <a:avLst/>
              </a:prstGeom>
              <a:blipFill>
                <a:blip r:embed="rId6"/>
                <a:stretch>
                  <a:fillRect b="-131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85111472-A27A-47B9-B44A-B9ED5C768E2B}"/>
                  </a:ext>
                </a:extLst>
              </p:cNvPr>
              <p:cNvSpPr/>
              <p:nvPr/>
            </p:nvSpPr>
            <p:spPr>
              <a:xfrm>
                <a:off x="2686193" y="4269594"/>
                <a:ext cx="325268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>
                          <a:latin typeface="Cambria Math" panose="02040503050406030204" pitchFamily="18" charset="0"/>
                        </a:rPr>
                        <m:t>𝑷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∪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∪⋯∪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85111472-A27A-47B9-B44A-B9ED5C768E2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6193" y="4269594"/>
                <a:ext cx="3252685" cy="461665"/>
              </a:xfrm>
              <a:prstGeom prst="rect">
                <a:avLst/>
              </a:prstGeom>
              <a:blipFill>
                <a:blip r:embed="rId7"/>
                <a:stretch>
                  <a:fillRect b="-13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5ABF5776-40DB-4298-88F6-32BE70D532CB}"/>
                  </a:ext>
                </a:extLst>
              </p:cNvPr>
              <p:cNvSpPr/>
              <p:nvPr/>
            </p:nvSpPr>
            <p:spPr>
              <a:xfrm>
                <a:off x="2754709" y="5696564"/>
                <a:ext cx="6375528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1−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begChr m:val="{"/>
                        <m:endChr m:val="}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̅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</m:e>
                              <m:sub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acc>
                      </m:e>
                    </m:d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⋅</m:t>
                    </m:r>
                  </m:oMath>
                </a14:m>
                <a:r>
                  <a:rPr lang="en-US" sz="2400" b="1" dirty="0"/>
                  <a:t> </a:t>
                </a:r>
                <a14:m>
                  <m:oMath xmlns:m="http://schemas.openxmlformats.org/officeDocument/2006/math">
                    <m:r>
                      <a:rPr lang="en-US" sz="2400" b="1" i="1"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begChr m:val="{"/>
                        <m:endChr m:val="}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̅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</m:e>
                              <m:sub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acc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⋯</m:t>
                    </m:r>
                    <m:r>
                      <a:rPr lang="en-US" sz="2400" b="1" i="1"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begChr m:val="{"/>
                        <m:endChr m:val="}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̅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</m:e>
                              <m:sub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</m:sub>
                            </m:sSub>
                          </m:e>
                        </m:acc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=1 −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1−</m:t>
                            </m:r>
                            <m:sSup>
                              <m:sSup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sup>
                    </m:sSup>
                  </m:oMath>
                </a14:m>
                <a:endParaRPr lang="en-US" sz="2400" b="0" dirty="0"/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5ABF5776-40DB-4298-88F6-32BE70D532C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4709" y="5696564"/>
                <a:ext cx="6375528" cy="83099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4DB1673C-A316-4C74-961C-9FBFA91BFFFF}"/>
                  </a:ext>
                </a:extLst>
              </p:cNvPr>
              <p:cNvSpPr/>
              <p:nvPr/>
            </p:nvSpPr>
            <p:spPr>
              <a:xfrm>
                <a:off x="217184" y="2924487"/>
                <a:ext cx="655006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/>
                  <a:t>Q</a:t>
                </a:r>
                <a:r>
                  <a:rPr lang="en-US" sz="2400" dirty="0"/>
                  <a:t>: What is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begChr m:val="{"/>
                        <m:endChr m:val="}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en-US" sz="2400" dirty="0"/>
                          <m:t>Can</m:t>
                        </m:r>
                        <m:r>
                          <m:rPr>
                            <m:nor/>
                          </m:rPr>
                          <a:rPr lang="en-US" sz="2400" dirty="0"/>
                          <m:t> </m:t>
                        </m:r>
                        <m:r>
                          <m:rPr>
                            <m:nor/>
                          </m:rPr>
                          <a:rPr lang="en-US" sz="2400" dirty="0"/>
                          <m:t>get</m:t>
                        </m:r>
                        <m:r>
                          <m:rPr>
                            <m:nor/>
                          </m:rPr>
                          <a:rPr lang="en-US" sz="2400" dirty="0"/>
                          <m:t> </m:t>
                        </m:r>
                        <m:r>
                          <m:rPr>
                            <m:nor/>
                          </m:rPr>
                          <a:rPr lang="en-US" sz="2400" dirty="0"/>
                          <m:t>from</m:t>
                        </m:r>
                        <m:r>
                          <m:rPr>
                            <m:nor/>
                          </m:rPr>
                          <a:rPr lang="en-US" sz="2400" dirty="0"/>
                          <m:t> </m:t>
                        </m:r>
                        <m:r>
                          <m:rPr>
                            <m:nor/>
                          </m:rPr>
                          <a:rPr lang="en-US" sz="2400" dirty="0"/>
                          <m:t>source</m:t>
                        </m:r>
                        <m:r>
                          <m:rPr>
                            <m:nor/>
                          </m:rPr>
                          <a:rPr lang="en-US" sz="2400" dirty="0"/>
                          <m:t> </m:t>
                        </m:r>
                        <m:r>
                          <m:rPr>
                            <m:nor/>
                          </m:rPr>
                          <a:rPr lang="en-US" sz="2400" dirty="0"/>
                          <m:t>to</m:t>
                        </m:r>
                        <m:r>
                          <m:rPr>
                            <m:nor/>
                          </m:rPr>
                          <a:rPr lang="en-US" sz="2400" dirty="0"/>
                          <m:t> </m:t>
                        </m:r>
                        <m:r>
                          <m:rPr>
                            <m:nor/>
                          </m:rPr>
                          <a:rPr lang="en-US" sz="2400" dirty="0"/>
                          <m:t>destination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?</m:t>
                    </m:r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4DB1673C-A316-4C74-961C-9FBFA91BFFF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184" y="2924487"/>
                <a:ext cx="6550063" cy="461665"/>
              </a:xfrm>
              <a:prstGeom prst="rect">
                <a:avLst/>
              </a:prstGeom>
              <a:blipFill>
                <a:blip r:embed="rId9"/>
                <a:stretch>
                  <a:fillRect l="-1490" t="-10667" b="-3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0A3E1E-6903-5061-A98F-FB9F56053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C889BFE1-9808-9061-754A-8E80474489DC}"/>
                  </a:ext>
                </a:extLst>
              </p:cNvPr>
              <p:cNvSpPr/>
              <p:nvPr/>
            </p:nvSpPr>
            <p:spPr>
              <a:xfrm>
                <a:off x="2779184" y="2287855"/>
                <a:ext cx="251883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/>
                  <a:t>Q</a:t>
                </a:r>
                <a:r>
                  <a:rPr lang="en-US" sz="2400" dirty="0"/>
                  <a:t>: What is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begChr m:val="{"/>
                        <m:endChr m:val="}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̅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</m:e>
                              <m:sub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acc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?</m:t>
                    </m:r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C889BFE1-9808-9061-754A-8E80474489D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9184" y="2287855"/>
                <a:ext cx="2518831" cy="461665"/>
              </a:xfrm>
              <a:prstGeom prst="rect">
                <a:avLst/>
              </a:prstGeom>
              <a:blipFill>
                <a:blip r:embed="rId10"/>
                <a:stretch>
                  <a:fillRect l="-3874" t="-10526" r="-2179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32772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21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More Independence Definitions 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40232F1-9060-40BF-8940-10631A5EDAE4}"/>
              </a:ext>
            </a:extLst>
          </p:cNvPr>
          <p:cNvGrpSpPr/>
          <p:nvPr/>
        </p:nvGrpSpPr>
        <p:grpSpPr>
          <a:xfrm>
            <a:off x="305639" y="4748868"/>
            <a:ext cx="11576487" cy="1634824"/>
            <a:chOff x="356691" y="4721526"/>
            <a:chExt cx="11576487" cy="1634824"/>
          </a:xfrm>
        </p:grpSpPr>
        <p:sp>
          <p:nvSpPr>
            <p:cNvPr id="18" name="Title 2">
              <a:extLst>
                <a:ext uri="{FF2B5EF4-FFF2-40B4-BE49-F238E27FC236}">
                  <a16:creationId xmlns:a16="http://schemas.microsoft.com/office/drawing/2014/main" id="{AA219B30-AE83-42DB-A61A-5FFDB44B8B26}"/>
                </a:ext>
              </a:extLst>
            </p:cNvPr>
            <p:cNvSpPr txBox="1">
              <a:spLocks/>
            </p:cNvSpPr>
            <p:nvPr/>
          </p:nvSpPr>
          <p:spPr>
            <a:xfrm>
              <a:off x="356691" y="4721526"/>
              <a:ext cx="11576487" cy="1634824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vert="horz" lIns="91440" tIns="45720" rIns="91440" bIns="45720" rtlCol="0" anchor="b">
              <a:norm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endParaRPr lang="en-US" sz="44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0639668F-9AD7-4460-BBF1-447DBFFDDE0F}"/>
                    </a:ext>
                  </a:extLst>
                </p:cNvPr>
                <p:cNvSpPr txBox="1"/>
                <p:nvPr/>
              </p:nvSpPr>
              <p:spPr>
                <a:xfrm>
                  <a:off x="489599" y="4849703"/>
                  <a:ext cx="10375793" cy="83099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u="sng" dirty="0" err="1"/>
                    <a:t>Defn</a:t>
                  </a:r>
                  <a:r>
                    <a:rPr lang="en-US" sz="2400" u="sng" dirty="0"/>
                    <a:t> 2.17</a:t>
                  </a:r>
                  <a:r>
                    <a:rPr lang="en-US" sz="2400" dirty="0"/>
                    <a:t>: Two events </a:t>
                  </a:r>
                  <a14:m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a14:m>
                  <a:r>
                    <a:rPr lang="en-US" sz="2400" dirty="0"/>
                    <a:t>and </a:t>
                  </a:r>
                  <a14:m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a14:m>
                  <a:r>
                    <a:rPr lang="en-US" sz="2400" dirty="0"/>
                    <a:t>are said to be </a:t>
                  </a:r>
                  <a:r>
                    <a:rPr lang="en-US" sz="2400" b="1" dirty="0"/>
                    <a:t>conditionally independent given </a:t>
                  </a:r>
                  <a14:m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𝑮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 </m:t>
                      </m:r>
                    </m:oMath>
                  </a14:m>
                  <a:endParaRPr lang="en-US" sz="24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en-US" sz="2400" b="0" i="0" dirty="0" smtClean="0"/>
                          <m:t>where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 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𝑷</m:t>
                        </m:r>
                        <m:r>
                          <m:rPr>
                            <m:lit/>
                          </m:rPr>
                          <a:rPr lang="en-US" sz="2400" i="1">
                            <a:latin typeface="Cambria Math" panose="02040503050406030204" pitchFamily="18" charset="0"/>
                          </a:rPr>
                          <m:t>{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}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&gt;0</m:t>
                        </m:r>
                        <m:r>
                          <m:rPr>
                            <m:nor/>
                          </m:rPr>
                          <a:rPr lang="en-US" sz="2400" b="0" i="0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if</m:t>
                        </m:r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0639668F-9AD7-4460-BBF1-447DBFFDDE0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9599" y="4849703"/>
                  <a:ext cx="10375793" cy="830997"/>
                </a:xfrm>
                <a:prstGeom prst="rect">
                  <a:avLst/>
                </a:prstGeom>
                <a:blipFill>
                  <a:blip r:embed="rId2"/>
                  <a:stretch>
                    <a:fillRect l="-940" t="-5882" b="-955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B21050FD-9496-4A5B-8A7C-3B30987EE1CE}"/>
                    </a:ext>
                  </a:extLst>
                </p:cNvPr>
                <p:cNvSpPr/>
                <p:nvPr/>
              </p:nvSpPr>
              <p:spPr>
                <a:xfrm>
                  <a:off x="1556399" y="5748692"/>
                  <a:ext cx="8577754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sz="2400" b="1" dirty="0"/>
                    <a:t> 	 </a:t>
                  </a:r>
                  <a14:m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𝑷</m:t>
                      </m:r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{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∩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begChr m:val="|"/>
                          <m:endChr m:val="}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>
                          <a:latin typeface="Cambria Math" panose="02040503050406030204" pitchFamily="18" charset="0"/>
                        </a:rPr>
                        <m:t>𝑷</m:t>
                      </m:r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{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begChr m:val="|"/>
                          <m:endChr m:val="}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n-US" sz="2400" b="1" i="1">
                          <a:latin typeface="Cambria Math" panose="02040503050406030204" pitchFamily="18" charset="0"/>
                        </a:rPr>
                        <m:t>𝑷</m:t>
                      </m:r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{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begChr m:val="|"/>
                          <m:endChr m:val="}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</m:d>
                    </m:oMath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B21050FD-9496-4A5B-8A7C-3B30987EE1C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56399" y="5748692"/>
                  <a:ext cx="8577754" cy="461665"/>
                </a:xfrm>
                <a:prstGeom prst="rect">
                  <a:avLst/>
                </a:prstGeom>
                <a:blipFill>
                  <a:blip r:embed="rId3"/>
                  <a:stretch>
                    <a:fillRect b="-18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3AF2C3E-F7AE-4034-92B2-C8BF0891207A}"/>
              </a:ext>
            </a:extLst>
          </p:cNvPr>
          <p:cNvGrpSpPr/>
          <p:nvPr/>
        </p:nvGrpSpPr>
        <p:grpSpPr>
          <a:xfrm>
            <a:off x="344978" y="939756"/>
            <a:ext cx="12072309" cy="1898104"/>
            <a:chOff x="344978" y="939756"/>
            <a:chExt cx="12072309" cy="1898104"/>
          </a:xfrm>
        </p:grpSpPr>
        <p:sp>
          <p:nvSpPr>
            <p:cNvPr id="17" name="Title 2">
              <a:extLst>
                <a:ext uri="{FF2B5EF4-FFF2-40B4-BE49-F238E27FC236}">
                  <a16:creationId xmlns:a16="http://schemas.microsoft.com/office/drawing/2014/main" id="{4D931961-D8F4-44FB-9D24-D4DE88BB1146}"/>
                </a:ext>
              </a:extLst>
            </p:cNvPr>
            <p:cNvSpPr txBox="1">
              <a:spLocks/>
            </p:cNvSpPr>
            <p:nvPr/>
          </p:nvSpPr>
          <p:spPr>
            <a:xfrm>
              <a:off x="352457" y="939756"/>
              <a:ext cx="11580722" cy="1898104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vert="horz" lIns="91440" tIns="45720" rIns="91440" bIns="45720" rtlCol="0" anchor="b">
              <a:norm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endParaRPr lang="en-US" sz="44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17B15006-EE39-426B-A823-A10003F02823}"/>
                    </a:ext>
                  </a:extLst>
                </p:cNvPr>
                <p:cNvSpPr txBox="1"/>
                <p:nvPr/>
              </p:nvSpPr>
              <p:spPr>
                <a:xfrm>
                  <a:off x="344978" y="1012887"/>
                  <a:ext cx="12072309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/>
                    <a:t> </a:t>
                  </a:r>
                  <a:r>
                    <a:rPr lang="en-US" sz="2400" u="sng" dirty="0" err="1"/>
                    <a:t>Defn</a:t>
                  </a:r>
                  <a:r>
                    <a:rPr lang="en-US" sz="2400" u="sng" dirty="0"/>
                    <a:t> 2.15</a:t>
                  </a:r>
                  <a:r>
                    <a:rPr lang="en-US" sz="2400" dirty="0"/>
                    <a:t>: Events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,…, 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a14:m>
                  <a:r>
                    <a:rPr lang="en-US" sz="2400" dirty="0"/>
                    <a:t>are </a:t>
                  </a:r>
                  <a:r>
                    <a:rPr lang="en-US" sz="2400" b="1" dirty="0"/>
                    <a:t>independent</a:t>
                  </a:r>
                  <a:r>
                    <a:rPr lang="en-US" sz="2400" dirty="0"/>
                    <a:t> if, for every subset </a:t>
                  </a:r>
                  <a14:m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a14:m>
                  <a:r>
                    <a:rPr lang="en-US" sz="2400" dirty="0"/>
                    <a:t>of </a:t>
                  </a:r>
                  <a14:m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1, 2, …,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:</m:t>
                      </m:r>
                    </m:oMath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17B15006-EE39-426B-A823-A10003F0282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4978" y="1012887"/>
                  <a:ext cx="12072309" cy="461665"/>
                </a:xfrm>
                <a:prstGeom prst="rect">
                  <a:avLst/>
                </a:prstGeom>
                <a:blipFill>
                  <a:blip r:embed="rId4"/>
                  <a:stretch>
                    <a:fillRect l="-253" t="-10526" b="-2894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Rectangle 1">
                  <a:extLst>
                    <a:ext uri="{FF2B5EF4-FFF2-40B4-BE49-F238E27FC236}">
                      <a16:creationId xmlns:a16="http://schemas.microsoft.com/office/drawing/2014/main" id="{2D91DE22-ACCC-4C29-9E09-6F03B0731D07}"/>
                    </a:ext>
                  </a:extLst>
                </p:cNvPr>
                <p:cNvSpPr/>
                <p:nvPr/>
              </p:nvSpPr>
              <p:spPr>
                <a:xfrm>
                  <a:off x="2615183" y="1616250"/>
                  <a:ext cx="3224023" cy="107991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smtClean="0">
                            <a:latin typeface="Cambria Math" panose="02040503050406030204" pitchFamily="18" charset="0"/>
                          </a:rPr>
                          <m:t>𝐏</m:t>
                        </m:r>
                        <m:d>
                          <m:dPr>
                            <m:begChr m:val="{"/>
                            <m:endChr m:val="}"/>
                            <m:ctrlPr>
                              <a:rPr lang="en-US" sz="24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nary>
                              <m:naryPr>
                                <m:chr m:val="⋂"/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∈</m:t>
                                </m:r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𝑆</m:t>
                                </m:r>
                              </m:sub>
                              <m:sup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sup>
                              <m:e>
                                <m:sSub>
                                  <m:sSub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𝐴</m:t>
                                    </m:r>
                                  </m:e>
                                  <m:sub>
                                    <m: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nary>
                          </m:e>
                        </m:d>
                        <m:r>
                          <a:rPr lang="en-US" sz="2400">
                            <a:latin typeface="Cambria Math" panose="02040503050406030204" pitchFamily="18" charset="0"/>
                          </a:rPr>
                          <m:t>=</m:t>
                        </m:r>
                        <m:nary>
                          <m:naryPr>
                            <m:chr m:val="∏"/>
                            <m:limLoc m:val="undOvr"/>
                            <m:supHide m:val="on"/>
                            <m:ctrlPr>
                              <a:rPr lang="en-US" sz="2400" b="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en-US" sz="2400" b="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sz="2400" b="0" i="0">
                                <a:latin typeface="Cambria Math" panose="02040503050406030204" pitchFamily="18" charset="0"/>
                              </a:rPr>
                              <m:t> ∈</m:t>
                            </m:r>
                            <m:r>
                              <a:rPr lang="en-US" sz="2400" b="0" i="1">
                                <a:latin typeface="Cambria Math" panose="02040503050406030204" pitchFamily="18" charset="0"/>
                              </a:rPr>
                              <m:t>𝑆</m:t>
                            </m:r>
                            <m:r>
                              <a:rPr lang="en-US" sz="2400" b="0" i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sub>
                          <m:sup/>
                          <m:e>
                            <m:r>
                              <a:rPr lang="en-US" sz="2400" b="1" i="1">
                                <a:latin typeface="Cambria Math" panose="02040503050406030204" pitchFamily="18" charset="0"/>
                              </a:rPr>
                              <m:t>𝑷</m:t>
                            </m:r>
                            <m:r>
                              <a:rPr lang="en-US" sz="2400" b="0" i="0">
                                <a:latin typeface="Cambria Math" panose="02040503050406030204" pitchFamily="18" charset="0"/>
                              </a:rPr>
                              <m:t>{</m:t>
                            </m:r>
                            <m:sSub>
                              <m:sSubPr>
                                <m:ctrlPr>
                                  <a:rPr lang="en-US" sz="2400" b="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a:rPr lang="en-US" sz="2400" b="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sz="2400" b="0" i="0">
                                <a:latin typeface="Cambria Math" panose="02040503050406030204" pitchFamily="18" charset="0"/>
                              </a:rPr>
                              <m:t>} </m:t>
                            </m:r>
                          </m:e>
                        </m:nary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" name="Rectangle 1">
                  <a:extLst>
                    <a:ext uri="{FF2B5EF4-FFF2-40B4-BE49-F238E27FC236}">
                      <a16:creationId xmlns:a16="http://schemas.microsoft.com/office/drawing/2014/main" id="{2D91DE22-ACCC-4C29-9E09-6F03B0731D0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15183" y="1616250"/>
                  <a:ext cx="3224023" cy="1079911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8BF57BF0-1575-4C8B-B1AF-86AE01151E8B}"/>
              </a:ext>
            </a:extLst>
          </p:cNvPr>
          <p:cNvGrpSpPr/>
          <p:nvPr/>
        </p:nvGrpSpPr>
        <p:grpSpPr>
          <a:xfrm>
            <a:off x="305639" y="3292493"/>
            <a:ext cx="11627540" cy="948253"/>
            <a:chOff x="305639" y="3225800"/>
            <a:chExt cx="11627540" cy="948253"/>
          </a:xfrm>
        </p:grpSpPr>
        <p:sp>
          <p:nvSpPr>
            <p:cNvPr id="19" name="Title 2">
              <a:extLst>
                <a:ext uri="{FF2B5EF4-FFF2-40B4-BE49-F238E27FC236}">
                  <a16:creationId xmlns:a16="http://schemas.microsoft.com/office/drawing/2014/main" id="{127897FB-C99C-48C6-A7EA-B693FD21654D}"/>
                </a:ext>
              </a:extLst>
            </p:cNvPr>
            <p:cNvSpPr txBox="1">
              <a:spLocks/>
            </p:cNvSpPr>
            <p:nvPr/>
          </p:nvSpPr>
          <p:spPr>
            <a:xfrm>
              <a:off x="352457" y="3225800"/>
              <a:ext cx="11580722" cy="948253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vert="horz" lIns="91440" tIns="45720" rIns="91440" bIns="45720" rtlCol="0" anchor="b">
              <a:norm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endParaRPr lang="en-US" sz="44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Rectangle 7">
                  <a:extLst>
                    <a:ext uri="{FF2B5EF4-FFF2-40B4-BE49-F238E27FC236}">
                      <a16:creationId xmlns:a16="http://schemas.microsoft.com/office/drawing/2014/main" id="{816E15AE-3ED5-4D32-B320-C8241C73F969}"/>
                    </a:ext>
                  </a:extLst>
                </p:cNvPr>
                <p:cNvSpPr/>
                <p:nvPr/>
              </p:nvSpPr>
              <p:spPr>
                <a:xfrm>
                  <a:off x="305639" y="3314114"/>
                  <a:ext cx="11409283" cy="830997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sz="2400" u="sng" dirty="0" err="1"/>
                    <a:t>Defn</a:t>
                  </a:r>
                  <a:r>
                    <a:rPr lang="en-US" sz="2400" u="sng" dirty="0"/>
                    <a:t> 2.16</a:t>
                  </a:r>
                  <a:r>
                    <a:rPr lang="en-US" sz="2400" dirty="0"/>
                    <a:t>: Events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i="1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400" i="1">
                          <a:latin typeface="Cambria Math" panose="02040503050406030204" pitchFamily="18" charset="0"/>
                        </a:rPr>
                        <m:t>,…, 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a14:m>
                  <a:r>
                    <a:rPr lang="en-US" sz="2400" dirty="0"/>
                    <a:t>are </a:t>
                  </a:r>
                  <a:r>
                    <a:rPr lang="en-US" sz="2400" b="1" dirty="0"/>
                    <a:t>pairwise independent</a:t>
                  </a:r>
                  <a:r>
                    <a:rPr lang="en-US" sz="2400" dirty="0"/>
                    <a:t> if every pair of events is independent.</a:t>
                  </a:r>
                </a:p>
              </p:txBody>
            </p:sp>
          </mc:Choice>
          <mc:Fallback xmlns="">
            <p:sp>
              <p:nvSpPr>
                <p:cNvPr id="8" name="Rectangle 7">
                  <a:extLst>
                    <a:ext uri="{FF2B5EF4-FFF2-40B4-BE49-F238E27FC236}">
                      <a16:creationId xmlns:a16="http://schemas.microsoft.com/office/drawing/2014/main" id="{816E15AE-3ED5-4D32-B320-C8241C73F96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5639" y="3314114"/>
                  <a:ext cx="11409283" cy="830997"/>
                </a:xfrm>
                <a:prstGeom prst="rect">
                  <a:avLst/>
                </a:prstGeom>
                <a:blipFill>
                  <a:blip r:embed="rId6"/>
                  <a:stretch>
                    <a:fillRect l="-801" t="-5882" b="-1617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0EC830-135A-E8F1-EBE3-CC2189415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</p:spTree>
    <p:extLst>
      <p:ext uri="{BB962C8B-B14F-4D97-AF65-F5344CB8AC3E}">
        <p14:creationId xmlns:p14="http://schemas.microsoft.com/office/powerpoint/2010/main" val="2668304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22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Law of Total Probability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1D113434-AB95-43EA-823B-7C3042663B71}"/>
              </a:ext>
            </a:extLst>
          </p:cNvPr>
          <p:cNvGrpSpPr/>
          <p:nvPr/>
        </p:nvGrpSpPr>
        <p:grpSpPr>
          <a:xfrm>
            <a:off x="797442" y="3883549"/>
            <a:ext cx="8324313" cy="2325866"/>
            <a:chOff x="797442" y="3883549"/>
            <a:chExt cx="8324313" cy="2325866"/>
          </a:xfrm>
        </p:grpSpPr>
        <p:sp>
          <p:nvSpPr>
            <p:cNvPr id="18" name="Title 2">
              <a:extLst>
                <a:ext uri="{FF2B5EF4-FFF2-40B4-BE49-F238E27FC236}">
                  <a16:creationId xmlns:a16="http://schemas.microsoft.com/office/drawing/2014/main" id="{088E048A-1F3A-47E1-A7DF-598B8F8A9CCE}"/>
                </a:ext>
              </a:extLst>
            </p:cNvPr>
            <p:cNvSpPr txBox="1">
              <a:spLocks/>
            </p:cNvSpPr>
            <p:nvPr/>
          </p:nvSpPr>
          <p:spPr>
            <a:xfrm>
              <a:off x="797442" y="3883549"/>
              <a:ext cx="7889358" cy="2325866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vert="horz" lIns="91440" tIns="45720" rIns="91440" bIns="45720" rtlCol="0" anchor="b">
              <a:norm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endParaRPr lang="en-US" sz="44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17B15006-EE39-426B-A823-A10003F02823}"/>
                    </a:ext>
                  </a:extLst>
                </p:cNvPr>
                <p:cNvSpPr txBox="1"/>
                <p:nvPr/>
              </p:nvSpPr>
              <p:spPr>
                <a:xfrm>
                  <a:off x="1025258" y="4037890"/>
                  <a:ext cx="8058997" cy="83099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u="sng" dirty="0"/>
                    <a:t>Theorem 2.18</a:t>
                  </a:r>
                  <a:r>
                    <a:rPr lang="en-US" sz="2400" b="1" dirty="0"/>
                    <a:t>: [Law of Total Probability]  </a:t>
                  </a:r>
                </a:p>
                <a:p>
                  <a:r>
                    <a:rPr lang="en-US" sz="2400" dirty="0"/>
                    <a:t>Let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,…, 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</m:oMath>
                  </a14:m>
                  <a:r>
                    <a:rPr lang="en-US" sz="2400" dirty="0"/>
                    <a:t> partition the state space </a:t>
                  </a:r>
                  <a:r>
                    <a:rPr lang="en-US" sz="2400" dirty="0">
                      <a:sym typeface="Symbol" panose="05050102010706020507" pitchFamily="18" charset="2"/>
                    </a:rPr>
                    <a:t>. </a:t>
                  </a:r>
                  <a:r>
                    <a:rPr lang="en-US" sz="2400" dirty="0"/>
                    <a:t>Then:</a:t>
                  </a:r>
                  <a:endParaRPr lang="en-US" sz="2800" dirty="0"/>
                </a:p>
              </p:txBody>
            </p:sp>
          </mc:Choice>
          <mc:Fallback xmlns="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17B15006-EE39-426B-A823-A10003F0282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25258" y="4037890"/>
                  <a:ext cx="8058997" cy="830997"/>
                </a:xfrm>
                <a:prstGeom prst="rect">
                  <a:avLst/>
                </a:prstGeom>
                <a:blipFill>
                  <a:blip r:embed="rId2"/>
                  <a:stretch>
                    <a:fillRect l="-1135" t="-5839" b="-1532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F7DE7EE3-2796-43E3-B5FE-09DF6F3499CC}"/>
                </a:ext>
              </a:extLst>
            </p:cNvPr>
            <p:cNvGrpSpPr/>
            <p:nvPr/>
          </p:nvGrpSpPr>
          <p:grpSpPr>
            <a:xfrm>
              <a:off x="2578972" y="4993700"/>
              <a:ext cx="6542783" cy="1100558"/>
              <a:chOff x="1770898" y="1753932"/>
              <a:chExt cx="6542783" cy="1100558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" name="Rectangle 1">
                    <a:extLst>
                      <a:ext uri="{FF2B5EF4-FFF2-40B4-BE49-F238E27FC236}">
                        <a16:creationId xmlns:a16="http://schemas.microsoft.com/office/drawing/2014/main" id="{9ED2B772-D4DB-4C45-8C97-E26967B56F8D}"/>
                      </a:ext>
                    </a:extLst>
                  </p:cNvPr>
                  <p:cNvSpPr/>
                  <p:nvPr/>
                </p:nvSpPr>
                <p:spPr>
                  <a:xfrm>
                    <a:off x="4156163" y="1753932"/>
                    <a:ext cx="4157518" cy="1100558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=</m:t>
                          </m:r>
                          <m:nary>
                            <m:naryPr>
                              <m:chr m:val="∑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r>
                                <a:rPr lang="en-US" sz="2400" b="1" i="1">
                                  <a:latin typeface="Cambria Math" panose="02040503050406030204" pitchFamily="18" charset="0"/>
                                </a:rPr>
                                <m:t>𝑷</m:t>
                              </m:r>
                              <m:r>
                                <m:rPr>
                                  <m:lit/>
                                </m:rPr>
                                <a:rPr lang="en-US" sz="2400" i="1">
                                  <a:latin typeface="Cambria Math" panose="02040503050406030204" pitchFamily="18" charset="0"/>
                                </a:rPr>
                                <m:t>{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  <m:r>
                                <a:rPr lang="en-US" sz="2400"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𝐹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m:rPr>
                                  <m:lit/>
                                </m:rPr>
                                <a:rPr lang="en-US" sz="2400" i="1">
                                  <a:latin typeface="Cambria Math" panose="02040503050406030204" pitchFamily="18" charset="0"/>
                                </a:rPr>
                                <m:t>}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  <m:r>
                                <a:rPr lang="en-US" sz="2400" b="1" i="1">
                                  <a:latin typeface="Cambria Math" panose="02040503050406030204" pitchFamily="18" charset="0"/>
                                </a:rPr>
                                <m:t>𝑷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{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𝐹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}</m:t>
                              </m:r>
                              <m:r>
                                <m:rPr>
                                  <m:nor/>
                                </m:rPr>
                                <a:rPr lang="en-US" sz="2400" dirty="0"/>
                                <m:t> </m:t>
                              </m:r>
                            </m:e>
                          </m:nary>
                        </m:oMath>
                      </m:oMathPara>
                    </a14:m>
                    <a:endParaRPr lang="en-US" sz="2400" dirty="0"/>
                  </a:p>
                </p:txBody>
              </p:sp>
            </mc:Choice>
            <mc:Fallback xmlns="">
              <p:sp>
                <p:nvSpPr>
                  <p:cNvPr id="2" name="Rectangle 1">
                    <a:extLst>
                      <a:ext uri="{FF2B5EF4-FFF2-40B4-BE49-F238E27FC236}">
                        <a16:creationId xmlns:a16="http://schemas.microsoft.com/office/drawing/2014/main" id="{9ED2B772-D4DB-4C45-8C97-E26967B56F8D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156163" y="1753932"/>
                    <a:ext cx="4157518" cy="1100558"/>
                  </a:xfrm>
                  <a:prstGeom prst="rect">
                    <a:avLst/>
                  </a:prstGeom>
                  <a:blipFill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" name="Rectangle 7">
                    <a:extLst>
                      <a:ext uri="{FF2B5EF4-FFF2-40B4-BE49-F238E27FC236}">
                        <a16:creationId xmlns:a16="http://schemas.microsoft.com/office/drawing/2014/main" id="{0B69FE30-3851-418F-B0CE-46CC46059DAD}"/>
                      </a:ext>
                    </a:extLst>
                  </p:cNvPr>
                  <p:cNvSpPr/>
                  <p:nvPr/>
                </p:nvSpPr>
                <p:spPr>
                  <a:xfrm>
                    <a:off x="1770898" y="1753932"/>
                    <a:ext cx="3086614" cy="1100558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𝑷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{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𝐸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} =</m:t>
                          </m:r>
                          <m:nary>
                            <m:naryPr>
                              <m:chr m:val="∑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r>
                                <a:rPr lang="en-US" sz="2400" b="1" i="1">
                                  <a:latin typeface="Cambria Math" panose="02040503050406030204" pitchFamily="18" charset="0"/>
                                </a:rPr>
                                <m:t>𝑷</m:t>
                              </m:r>
                              <m:r>
                                <m:rPr>
                                  <m:lit/>
                                </m:rPr>
                                <a:rPr lang="en-US" sz="2400" i="1">
                                  <a:latin typeface="Cambria Math" panose="02040503050406030204" pitchFamily="18" charset="0"/>
                                </a:rPr>
                                <m:t>{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  <m:r>
                                <a:rPr lang="en-US" sz="2400">
                                  <a:latin typeface="Cambria Math" panose="02040503050406030204" pitchFamily="18" charset="0"/>
                                </a:rPr>
                                <m:t>∩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𝐹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m:rPr>
                                  <m:lit/>
                                </m:rPr>
                                <a:rPr lang="en-US" sz="2400" i="1">
                                  <a:latin typeface="Cambria Math" panose="02040503050406030204" pitchFamily="18" charset="0"/>
                                </a:rPr>
                                <m:t>}</m:t>
                              </m:r>
                            </m:e>
                          </m:nary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8" name="Rectangle 7">
                    <a:extLst>
                      <a:ext uri="{FF2B5EF4-FFF2-40B4-BE49-F238E27FC236}">
                        <a16:creationId xmlns:a16="http://schemas.microsoft.com/office/drawing/2014/main" id="{0B69FE30-3851-418F-B0CE-46CC46059DAD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770898" y="1753932"/>
                    <a:ext cx="3086614" cy="1100558"/>
                  </a:xfrm>
                  <a:prstGeom prst="rect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D0854050-EF38-4361-B142-403D0C8500B7}"/>
                  </a:ext>
                </a:extLst>
              </p:cNvPr>
              <p:cNvSpPr/>
              <p:nvPr/>
            </p:nvSpPr>
            <p:spPr>
              <a:xfrm>
                <a:off x="372627" y="1083650"/>
                <a:ext cx="282128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/>
                  <a:t>For any sets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and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D0854050-EF38-4361-B142-403D0C8500B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627" y="1083650"/>
                <a:ext cx="2821285" cy="461665"/>
              </a:xfrm>
              <a:prstGeom prst="rect">
                <a:avLst/>
              </a:prstGeom>
              <a:blipFill>
                <a:blip r:embed="rId5"/>
                <a:stretch>
                  <a:fillRect l="-3240" t="-10667" b="-3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A767E938-2186-47BF-834A-991239F50409}"/>
                  </a:ext>
                </a:extLst>
              </p:cNvPr>
              <p:cNvSpPr/>
              <p:nvPr/>
            </p:nvSpPr>
            <p:spPr>
              <a:xfrm>
                <a:off x="4402331" y="1076504"/>
                <a:ext cx="321863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∩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∪(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∩</m:t>
                      </m:r>
                      <m:acc>
                        <m:accPr>
                          <m:chr m:val="̅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</m:ac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A767E938-2186-47BF-834A-991239F5040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2331" y="1076504"/>
                <a:ext cx="3218638" cy="461665"/>
              </a:xfrm>
              <a:prstGeom prst="rect">
                <a:avLst/>
              </a:prstGeom>
              <a:blipFill>
                <a:blip r:embed="rId6"/>
                <a:stretch>
                  <a:fillRect r="-5114" b="-18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1BCA952E-D63E-402D-A837-0D2DE7C0CF69}"/>
                  </a:ext>
                </a:extLst>
              </p:cNvPr>
              <p:cNvSpPr/>
              <p:nvPr/>
            </p:nvSpPr>
            <p:spPr>
              <a:xfrm>
                <a:off x="3972800" y="1761873"/>
                <a:ext cx="393268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begChr m:val="{"/>
                        <m:endChr m:val="}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1" i="1"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begChr m:val="{"/>
                        <m:endChr m:val="}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∩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</m:d>
                  </m:oMath>
                </a14:m>
                <a:r>
                  <a:rPr lang="en-US" sz="2400" dirty="0"/>
                  <a:t> + </a:t>
                </a:r>
                <a14:m>
                  <m:oMath xmlns:m="http://schemas.openxmlformats.org/officeDocument/2006/math">
                    <m:r>
                      <a:rPr lang="en-US" sz="2400" b="1" i="1"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begChr m:val="{"/>
                        <m:endChr m:val="}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∩</m:t>
                        </m:r>
                        <m:acc>
                          <m:accPr>
                            <m:chr m:val="̅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</m:acc>
                      </m:e>
                    </m:d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1BCA952E-D63E-402D-A837-0D2DE7C0CF6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2800" y="1761873"/>
                <a:ext cx="3932680" cy="461665"/>
              </a:xfrm>
              <a:prstGeom prst="rect">
                <a:avLst/>
              </a:prstGeom>
              <a:blipFill>
                <a:blip r:embed="rId7"/>
                <a:stretch>
                  <a:fillRect l="-465" t="-10526" r="-4341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A2E147F4-A597-4F27-89CF-6E45051E1E96}"/>
                  </a:ext>
                </a:extLst>
              </p:cNvPr>
              <p:cNvSpPr/>
              <p:nvPr/>
            </p:nvSpPr>
            <p:spPr>
              <a:xfrm>
                <a:off x="4723033" y="2422359"/>
                <a:ext cx="463992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begChr m:val="{"/>
                        <m:endChr m:val="}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 | 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sz="2400" b="1" i="1">
                        <a:latin typeface="Cambria Math" panose="02040503050406030204" pitchFamily="18" charset="0"/>
                      </a:rPr>
                      <m:t>𝑷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sz="2400" dirty="0"/>
                  <a:t>+ </a:t>
                </a:r>
                <a14:m>
                  <m:oMath xmlns:m="http://schemas.openxmlformats.org/officeDocument/2006/math">
                    <m:r>
                      <a:rPr lang="en-US" sz="2400" b="1" i="1"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begChr m:val="{"/>
                        <m:endChr m:val="}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 | </m:t>
                        </m:r>
                        <m:acc>
                          <m:accPr>
                            <m:chr m:val="̅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</m:acc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sz="2400" b="1" i="1"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begChr m:val="{"/>
                        <m:endChr m:val="}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̅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</m:acc>
                      </m:e>
                    </m:d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A2E147F4-A597-4F27-89CF-6E45051E1E9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3033" y="2422359"/>
                <a:ext cx="4639925" cy="461665"/>
              </a:xfrm>
              <a:prstGeom prst="rect">
                <a:avLst/>
              </a:prstGeom>
              <a:blipFill>
                <a:blip r:embed="rId8"/>
                <a:stretch>
                  <a:fillRect t="-10526" r="-3679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ectangle 18">
            <a:extLst>
              <a:ext uri="{FF2B5EF4-FFF2-40B4-BE49-F238E27FC236}">
                <a16:creationId xmlns:a16="http://schemas.microsoft.com/office/drawing/2014/main" id="{3227CFC7-3626-4CCB-AEBC-F80D8082782E}"/>
              </a:ext>
            </a:extLst>
          </p:cNvPr>
          <p:cNvSpPr/>
          <p:nvPr/>
        </p:nvSpPr>
        <p:spPr>
          <a:xfrm>
            <a:off x="372627" y="3205325"/>
            <a:ext cx="30019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Generalizing, we have: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26FACB-42C6-9DCA-0687-D9E6D8CAF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</p:spTree>
    <p:extLst>
      <p:ext uri="{BB962C8B-B14F-4D97-AF65-F5344CB8AC3E}">
        <p14:creationId xmlns:p14="http://schemas.microsoft.com/office/powerpoint/2010/main" val="1073407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23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Law of Total Probability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0854050-EF38-4361-B142-403D0C8500B7}"/>
              </a:ext>
            </a:extLst>
          </p:cNvPr>
          <p:cNvSpPr/>
          <p:nvPr/>
        </p:nvSpPr>
        <p:spPr>
          <a:xfrm>
            <a:off x="532116" y="1599378"/>
            <a:ext cx="88006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The Law of Total Probability applies to conditional probability as well: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69459C1-9FB1-4C7E-B1FA-3971BE2A49C9}"/>
              </a:ext>
            </a:extLst>
          </p:cNvPr>
          <p:cNvGrpSpPr/>
          <p:nvPr/>
        </p:nvGrpSpPr>
        <p:grpSpPr>
          <a:xfrm>
            <a:off x="639003" y="2765088"/>
            <a:ext cx="9578423" cy="2325866"/>
            <a:chOff x="639003" y="2765088"/>
            <a:chExt cx="9578423" cy="2325866"/>
          </a:xfrm>
        </p:grpSpPr>
        <p:sp>
          <p:nvSpPr>
            <p:cNvPr id="18" name="Title 2">
              <a:extLst>
                <a:ext uri="{FF2B5EF4-FFF2-40B4-BE49-F238E27FC236}">
                  <a16:creationId xmlns:a16="http://schemas.microsoft.com/office/drawing/2014/main" id="{088E048A-1F3A-47E1-A7DF-598B8F8A9CCE}"/>
                </a:ext>
              </a:extLst>
            </p:cNvPr>
            <p:cNvSpPr txBox="1">
              <a:spLocks/>
            </p:cNvSpPr>
            <p:nvPr/>
          </p:nvSpPr>
          <p:spPr>
            <a:xfrm>
              <a:off x="639003" y="2765088"/>
              <a:ext cx="9578423" cy="2325866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vert="horz" lIns="91440" tIns="45720" rIns="91440" bIns="45720" rtlCol="0" anchor="b">
              <a:norm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endParaRPr lang="en-US" sz="44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17B15006-EE39-426B-A823-A10003F02823}"/>
                    </a:ext>
                  </a:extLst>
                </p:cNvPr>
                <p:cNvSpPr txBox="1"/>
                <p:nvPr/>
              </p:nvSpPr>
              <p:spPr>
                <a:xfrm>
                  <a:off x="982728" y="2881037"/>
                  <a:ext cx="8800679" cy="83099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u="sng" dirty="0"/>
                    <a:t>Theorem 2.19</a:t>
                  </a:r>
                  <a:r>
                    <a:rPr lang="en-US" sz="2400" b="1" dirty="0"/>
                    <a:t>: [Law of Total Probability for Conditional Probability]  </a:t>
                  </a:r>
                </a:p>
                <a:p>
                  <a:r>
                    <a:rPr lang="en-US" sz="2400" dirty="0"/>
                    <a:t>Let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,…, 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</m:oMath>
                  </a14:m>
                  <a:r>
                    <a:rPr lang="en-US" sz="2400" dirty="0"/>
                    <a:t> partition the state space </a:t>
                  </a:r>
                  <a:r>
                    <a:rPr lang="en-US" sz="2400" dirty="0">
                      <a:sym typeface="Symbol" panose="05050102010706020507" pitchFamily="18" charset="2"/>
                    </a:rPr>
                    <a:t>. </a:t>
                  </a:r>
                  <a:r>
                    <a:rPr lang="en-US" sz="2400" dirty="0"/>
                    <a:t>Then:</a:t>
                  </a:r>
                  <a:endParaRPr lang="en-US" sz="2800" dirty="0"/>
                </a:p>
              </p:txBody>
            </p:sp>
          </mc:Choice>
          <mc:Fallback xmlns="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17B15006-EE39-426B-A823-A10003F0282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82728" y="2881037"/>
                  <a:ext cx="8800679" cy="830997"/>
                </a:xfrm>
                <a:prstGeom prst="rect">
                  <a:avLst/>
                </a:prstGeom>
                <a:blipFill>
                  <a:blip r:embed="rId2"/>
                  <a:stretch>
                    <a:fillRect l="-1039" t="-5882" r="-762" b="-1617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Rectangle 5">
                  <a:extLst>
                    <a:ext uri="{FF2B5EF4-FFF2-40B4-BE49-F238E27FC236}">
                      <a16:creationId xmlns:a16="http://schemas.microsoft.com/office/drawing/2014/main" id="{DC6EE90B-C99E-4152-B19E-038628D126FF}"/>
                    </a:ext>
                  </a:extLst>
                </p:cNvPr>
                <p:cNvSpPr/>
                <p:nvPr/>
              </p:nvSpPr>
              <p:spPr>
                <a:xfrm>
                  <a:off x="3569395" y="3909436"/>
                  <a:ext cx="3846850" cy="1100558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chr m:val="∑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  <m:e>
                            <m:r>
                              <a:rPr lang="en-US" sz="2400" b="1" i="1">
                                <a:latin typeface="Cambria Math" panose="02040503050406030204" pitchFamily="18" charset="0"/>
                              </a:rPr>
                              <m:t>𝑷</m:t>
                            </m:r>
                            <m:r>
                              <m:rPr>
                                <m:lit/>
                              </m:rPr>
                              <a:rPr lang="en-US" sz="2400" i="1">
                                <a:latin typeface="Cambria Math" panose="02040503050406030204" pitchFamily="18" charset="0"/>
                              </a:rPr>
                              <m:t>{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400">
                                <a:latin typeface="Cambria Math" panose="02040503050406030204" pitchFamily="18" charset="0"/>
                              </a:rPr>
                              <m:t>|</m:t>
                            </m:r>
                            <m:sSub>
                              <m:sSub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∩</m:t>
                                </m:r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𝐹</m:t>
                                </m:r>
                              </m:e>
                              <m:sub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m:rPr>
                                <m:lit/>
                              </m:rPr>
                              <a:rPr lang="en-US" sz="2400" i="1">
                                <a:latin typeface="Cambria Math" panose="02040503050406030204" pitchFamily="18" charset="0"/>
                              </a:rPr>
                              <m:t>}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⋅</m:t>
                            </m:r>
                            <m:r>
                              <a:rPr lang="en-US" sz="2400" b="1" i="1">
                                <a:latin typeface="Cambria Math" panose="02040503050406030204" pitchFamily="18" charset="0"/>
                              </a:rPr>
                              <m:t>𝑷</m:t>
                            </m:r>
                            <m:d>
                              <m:dPr>
                                <m:begChr m:val="{"/>
                                <m:endChr m:val="|"/>
                                <m:ctrlPr>
                                  <a:rPr lang="en-US" sz="2400" b="1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  <m:t>𝐹</m:t>
                                    </m:r>
                                  </m:e>
                                  <m:sub>
                                    <m: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</m:d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𝐵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}</m:t>
                            </m:r>
                            <m:r>
                              <m:rPr>
                                <m:nor/>
                              </m:rPr>
                              <a:rPr lang="en-US" sz="2400" dirty="0"/>
                              <m:t> </m:t>
                            </m:r>
                          </m:e>
                        </m:nary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6" name="Rectangle 5">
                  <a:extLst>
                    <a:ext uri="{FF2B5EF4-FFF2-40B4-BE49-F238E27FC236}">
                      <a16:creationId xmlns:a16="http://schemas.microsoft.com/office/drawing/2014/main" id="{DC6EE90B-C99E-4152-B19E-038628D126F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69395" y="3909436"/>
                  <a:ext cx="3846850" cy="1100558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Rectangle 6">
                  <a:extLst>
                    <a:ext uri="{FF2B5EF4-FFF2-40B4-BE49-F238E27FC236}">
                      <a16:creationId xmlns:a16="http://schemas.microsoft.com/office/drawing/2014/main" id="{4BEF34B6-B329-4054-9325-4964F86BDEA8}"/>
                    </a:ext>
                  </a:extLst>
                </p:cNvPr>
                <p:cNvSpPr/>
                <p:nvPr/>
              </p:nvSpPr>
              <p:spPr>
                <a:xfrm>
                  <a:off x="2183101" y="4228882"/>
                  <a:ext cx="1622710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𝑷</m:t>
                        </m:r>
                        <m:d>
                          <m:dPr>
                            <m:begChr m:val="{"/>
                            <m:endChr m:val="|"/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d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}=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7" name="Rectangle 6">
                  <a:extLst>
                    <a:ext uri="{FF2B5EF4-FFF2-40B4-BE49-F238E27FC236}">
                      <a16:creationId xmlns:a16="http://schemas.microsoft.com/office/drawing/2014/main" id="{4BEF34B6-B329-4054-9325-4964F86BDE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83101" y="4228882"/>
                  <a:ext cx="1622710" cy="461665"/>
                </a:xfrm>
                <a:prstGeom prst="rect">
                  <a:avLst/>
                </a:prstGeom>
                <a:blipFill>
                  <a:blip r:embed="rId4"/>
                  <a:stretch>
                    <a:fillRect b="-18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1646A66-6E02-52D0-CA77-CF53706B5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</p:spTree>
    <p:extLst>
      <p:ext uri="{BB962C8B-B14F-4D97-AF65-F5344CB8AC3E}">
        <p14:creationId xmlns:p14="http://schemas.microsoft.com/office/powerpoint/2010/main" val="4189872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24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Bayes’ Law</a:t>
            </a:r>
          </a:p>
        </p:txBody>
      </p:sp>
      <p:sp>
        <p:nvSpPr>
          <p:cNvPr id="18" name="Title 2">
            <a:extLst>
              <a:ext uri="{FF2B5EF4-FFF2-40B4-BE49-F238E27FC236}">
                <a16:creationId xmlns:a16="http://schemas.microsoft.com/office/drawing/2014/main" id="{088E048A-1F3A-47E1-A7DF-598B8F8A9CCE}"/>
              </a:ext>
            </a:extLst>
          </p:cNvPr>
          <p:cNvSpPr txBox="1">
            <a:spLocks/>
          </p:cNvSpPr>
          <p:nvPr/>
        </p:nvSpPr>
        <p:spPr>
          <a:xfrm>
            <a:off x="1499678" y="1873099"/>
            <a:ext cx="7281044" cy="19489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17B15006-EE39-426B-A823-A10003F02823}"/>
                  </a:ext>
                </a:extLst>
              </p:cNvPr>
              <p:cNvSpPr txBox="1"/>
              <p:nvPr/>
            </p:nvSpPr>
            <p:spPr>
              <a:xfrm>
                <a:off x="1691060" y="2032813"/>
                <a:ext cx="805899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u="sng" dirty="0"/>
                  <a:t>Theorem 2.20 </a:t>
                </a:r>
                <a:r>
                  <a:rPr lang="en-US" sz="2400" b="1" dirty="0"/>
                  <a:t>: [Bayes’ Law]    </a:t>
                </a:r>
                <a:r>
                  <a:rPr lang="en-US" sz="2400" dirty="0"/>
                  <a:t>Assuming </a:t>
                </a:r>
                <a14:m>
                  <m:oMath xmlns:m="http://schemas.openxmlformats.org/officeDocument/2006/math">
                    <m:r>
                      <a:rPr lang="en-US" sz="2400" b="1" i="1"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begChr m:val="{"/>
                        <m:endChr m:val="}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US" sz="2400" dirty="0"/>
                  <a:t> , </a:t>
                </a:r>
                <a:endParaRPr lang="en-US" sz="28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17B15006-EE39-426B-A823-A10003F028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1060" y="2032813"/>
                <a:ext cx="8058997" cy="461665"/>
              </a:xfrm>
              <a:prstGeom prst="rect">
                <a:avLst/>
              </a:prstGeom>
              <a:blipFill>
                <a:blip r:embed="rId2"/>
                <a:stretch>
                  <a:fillRect l="-1135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4CC3569A-BF9E-45C2-B95F-93708A2745A1}"/>
                  </a:ext>
                </a:extLst>
              </p:cNvPr>
              <p:cNvSpPr/>
              <p:nvPr/>
            </p:nvSpPr>
            <p:spPr>
              <a:xfrm>
                <a:off x="3062780" y="2706738"/>
                <a:ext cx="2938753" cy="8628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𝑷</m:t>
                      </m:r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{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|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}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𝑷</m:t>
                          </m:r>
                          <m:r>
                            <m:rPr>
                              <m:lit/>
                            </m:rPr>
                            <a:rPr lang="en-US" sz="2400" i="1">
                              <a:latin typeface="Cambria Math" panose="02040503050406030204" pitchFamily="18" charset="0"/>
                            </a:rPr>
                            <m:t>{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𝐸</m:t>
                          </m:r>
                          <m:r>
                            <a:rPr lang="en-US" sz="2400">
                              <a:latin typeface="Cambria Math" panose="02040503050406030204" pitchFamily="18" charset="0"/>
                            </a:rPr>
                            <m:t>∩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𝐹</m:t>
                          </m:r>
                          <m:r>
                            <m:rPr>
                              <m:lit/>
                            </m:rPr>
                            <a:rPr lang="en-US" sz="2400" i="1">
                              <a:latin typeface="Cambria Math" panose="02040503050406030204" pitchFamily="18" charset="0"/>
                            </a:rPr>
                            <m:t>}</m:t>
                          </m:r>
                        </m:num>
                        <m:den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𝑷</m:t>
                          </m:r>
                          <m:r>
                            <m:rPr>
                              <m:lit/>
                            </m:rPr>
                            <a:rPr lang="en-US" sz="2400" i="1">
                              <a:latin typeface="Cambria Math" panose="02040503050406030204" pitchFamily="18" charset="0"/>
                            </a:rPr>
                            <m:t>{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𝐸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}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4CC3569A-BF9E-45C2-B95F-93708A2745A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2780" y="2706738"/>
                <a:ext cx="2938753" cy="8628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52FA7E14-DF2D-663B-BDE4-C7F347249BA0}"/>
                  </a:ext>
                </a:extLst>
              </p:cNvPr>
              <p:cNvSpPr/>
              <p:nvPr/>
            </p:nvSpPr>
            <p:spPr>
              <a:xfrm>
                <a:off x="5820570" y="2715810"/>
                <a:ext cx="2558264" cy="8628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𝑷</m:t>
                          </m:r>
                          <m:r>
                            <m:rPr>
                              <m:lit/>
                            </m:rPr>
                            <a:rPr lang="en-US" sz="2400" i="1">
                              <a:latin typeface="Cambria Math" panose="02040503050406030204" pitchFamily="18" charset="0"/>
                            </a:rPr>
                            <m:t>{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  <m: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 | </m:t>
                          </m:r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F</m:t>
                          </m:r>
                          <m: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 }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𝑷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{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  <m:r>
                            <m:rPr>
                              <m:lit/>
                            </m:rPr>
                            <a:rPr lang="en-US" sz="2400" i="1">
                              <a:latin typeface="Cambria Math" panose="02040503050406030204" pitchFamily="18" charset="0"/>
                            </a:rPr>
                            <m:t>}</m:t>
                          </m:r>
                        </m:num>
                        <m:den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𝑷</m:t>
                          </m:r>
                          <m:r>
                            <m:rPr>
                              <m:lit/>
                            </m:rPr>
                            <a:rPr lang="en-US" sz="2400" i="1">
                              <a:latin typeface="Cambria Math" panose="02040503050406030204" pitchFamily="18" charset="0"/>
                            </a:rPr>
                            <m:t>{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}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52FA7E14-DF2D-663B-BDE4-C7F347249BA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0570" y="2715810"/>
                <a:ext cx="2558264" cy="8628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B43CAB05-C433-46DB-89B5-24203895AEAA}"/>
                  </a:ext>
                </a:extLst>
              </p:cNvPr>
              <p:cNvSpPr/>
              <p:nvPr/>
            </p:nvSpPr>
            <p:spPr>
              <a:xfrm>
                <a:off x="278356" y="1090669"/>
                <a:ext cx="1122166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/>
                  <a:t>Sometimes we want to know </a:t>
                </a:r>
                <a14:m>
                  <m:oMath xmlns:m="http://schemas.openxmlformats.org/officeDocument/2006/math">
                    <m:r>
                      <a:rPr lang="en-US" sz="2400" b="1" i="1">
                        <a:latin typeface="Cambria Math" panose="02040503050406030204" pitchFamily="18" charset="0"/>
                      </a:rPr>
                      <m:t>𝑷</m:t>
                    </m:r>
                    <m:r>
                      <m:rPr>
                        <m:lit/>
                      </m:rPr>
                      <a:rPr lang="en-US" sz="2400" i="1"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 | 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𝐸</m:t>
                    </m:r>
                    <m:r>
                      <m:rPr>
                        <m:lit/>
                      </m:rPr>
                      <a:rPr lang="en-US" sz="2400" i="1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sz="2400" dirty="0"/>
                  <a:t> but all we know is the reverse direction, </a:t>
                </a:r>
                <a14:m>
                  <m:oMath xmlns:m="http://schemas.openxmlformats.org/officeDocument/2006/math">
                    <m:r>
                      <a:rPr lang="en-US" sz="2400" b="1" i="1">
                        <a:latin typeface="Cambria Math" panose="02040503050406030204" pitchFamily="18" charset="0"/>
                      </a:rPr>
                      <m:t>𝑷</m:t>
                    </m:r>
                    <m:r>
                      <m:rPr>
                        <m:lit/>
                      </m:rPr>
                      <a:rPr lang="en-US" sz="2400" i="1"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 |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sz="2400" dirty="0"/>
                  <a:t>.</a:t>
                </a: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B43CAB05-C433-46DB-89B5-24203895AEA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356" y="1090669"/>
                <a:ext cx="11221662" cy="461665"/>
              </a:xfrm>
              <a:prstGeom prst="rect">
                <a:avLst/>
              </a:prstGeom>
              <a:blipFill>
                <a:blip r:embed="rId5"/>
                <a:stretch>
                  <a:fillRect l="-870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7" name="Group 16">
            <a:extLst>
              <a:ext uri="{FF2B5EF4-FFF2-40B4-BE49-F238E27FC236}">
                <a16:creationId xmlns:a16="http://schemas.microsoft.com/office/drawing/2014/main" id="{547A92A7-6D83-4293-AD47-F0FE627AF0A0}"/>
              </a:ext>
            </a:extLst>
          </p:cNvPr>
          <p:cNvGrpSpPr/>
          <p:nvPr/>
        </p:nvGrpSpPr>
        <p:grpSpPr>
          <a:xfrm>
            <a:off x="425785" y="4478989"/>
            <a:ext cx="11567432" cy="1948920"/>
            <a:chOff x="425785" y="4478989"/>
            <a:chExt cx="11567432" cy="1948920"/>
          </a:xfrm>
        </p:grpSpPr>
        <p:sp>
          <p:nvSpPr>
            <p:cNvPr id="19" name="Title 2">
              <a:extLst>
                <a:ext uri="{FF2B5EF4-FFF2-40B4-BE49-F238E27FC236}">
                  <a16:creationId xmlns:a16="http://schemas.microsoft.com/office/drawing/2014/main" id="{93EB1F06-FC83-4D81-80EF-5E745B32AA17}"/>
                </a:ext>
              </a:extLst>
            </p:cNvPr>
            <p:cNvSpPr txBox="1">
              <a:spLocks/>
            </p:cNvSpPr>
            <p:nvPr/>
          </p:nvSpPr>
          <p:spPr>
            <a:xfrm>
              <a:off x="425785" y="4478989"/>
              <a:ext cx="11567432" cy="194892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vert="horz" lIns="91440" tIns="45720" rIns="91440" bIns="45720" rtlCol="0" anchor="b">
              <a:norm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endParaRPr lang="en-US" sz="44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9D15D38B-57C2-4A50-A01B-3F5D88CD505D}"/>
                    </a:ext>
                  </a:extLst>
                </p:cNvPr>
                <p:cNvSpPr txBox="1"/>
                <p:nvPr/>
              </p:nvSpPr>
              <p:spPr>
                <a:xfrm>
                  <a:off x="425785" y="4572526"/>
                  <a:ext cx="11567432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u="sng" dirty="0"/>
                    <a:t>Theorem 2.21</a:t>
                  </a:r>
                  <a:r>
                    <a:rPr lang="en-US" sz="2400" b="1" dirty="0"/>
                    <a:t>: [Extended Bayes’ Law]    </a:t>
                  </a:r>
                  <a:r>
                    <a:rPr lang="en-US" sz="2400" dirty="0"/>
                    <a:t>Let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 </m:t>
                      </m:r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 …, </m:t>
                      </m:r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a14:m>
                  <a:r>
                    <a:rPr lang="en-US" sz="2400" dirty="0"/>
                    <a:t>partition </a:t>
                  </a:r>
                  <a:r>
                    <a:rPr lang="en-US" sz="2400" dirty="0">
                      <a:sym typeface="Symbol" panose="05050102010706020507" pitchFamily="18" charset="2"/>
                    </a:rPr>
                    <a:t>. </a:t>
                  </a:r>
                  <a:r>
                    <a:rPr lang="en-US" sz="2400" dirty="0"/>
                    <a:t>Assuming </a:t>
                  </a:r>
                  <a14:m>
                    <m:oMath xmlns:m="http://schemas.openxmlformats.org/officeDocument/2006/math">
                      <m:r>
                        <a:rPr lang="en-US" sz="2400" b="1" i="1">
                          <a:latin typeface="Cambria Math" panose="02040503050406030204" pitchFamily="18" charset="0"/>
                        </a:rPr>
                        <m:t>𝑷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&gt;0</m:t>
                      </m:r>
                    </m:oMath>
                  </a14:m>
                  <a:r>
                    <a:rPr lang="en-US" sz="2400" dirty="0"/>
                    <a:t> , </a:t>
                  </a:r>
                  <a:endParaRPr lang="en-US" sz="2800" dirty="0"/>
                </a:p>
              </p:txBody>
            </p:sp>
          </mc:Choice>
          <mc:Fallback xmlns="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9D15D38B-57C2-4A50-A01B-3F5D88CD505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5785" y="4572526"/>
                  <a:ext cx="11567432" cy="461665"/>
                </a:xfrm>
                <a:prstGeom prst="rect">
                  <a:avLst/>
                </a:prstGeom>
                <a:blipFill>
                  <a:blip r:embed="rId6"/>
                  <a:stretch>
                    <a:fillRect l="-843" t="-13158" b="-2894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20ABED98-1742-4BEC-919D-AFAA0F1C2F69}"/>
                    </a:ext>
                  </a:extLst>
                </p:cNvPr>
                <p:cNvSpPr/>
                <p:nvPr/>
              </p:nvSpPr>
              <p:spPr>
                <a:xfrm>
                  <a:off x="1691060" y="5392807"/>
                  <a:ext cx="6878293" cy="92409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𝑷</m:t>
                        </m:r>
                        <m:r>
                          <m:rPr>
                            <m:lit/>
                          </m:rPr>
                          <a:rPr lang="en-US" sz="2400" i="1">
                            <a:latin typeface="Cambria Math" panose="02040503050406030204" pitchFamily="18" charset="0"/>
                          </a:rPr>
                          <m:t>{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 | 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m:rPr>
                            <m:lit/>
                          </m:rPr>
                          <a:rPr lang="en-US" sz="2400" i="1">
                            <a:latin typeface="Cambria Math" panose="02040503050406030204" pitchFamily="18" charset="0"/>
                          </a:rPr>
                          <m:t>}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1" i="1">
                                <a:latin typeface="Cambria Math" panose="02040503050406030204" pitchFamily="18" charset="0"/>
                              </a:rPr>
                              <m:t>𝑷</m:t>
                            </m:r>
                            <m:r>
                              <m:rPr>
                                <m:lit/>
                              </m:rPr>
                              <a:rPr lang="en-US" sz="2400" i="1">
                                <a:latin typeface="Cambria Math" panose="02040503050406030204" pitchFamily="18" charset="0"/>
                              </a:rPr>
                              <m:t>{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400" b="0" i="0" smtClean="0">
                                <a:latin typeface="Cambria Math" panose="02040503050406030204" pitchFamily="18" charset="0"/>
                              </a:rPr>
                              <m:t>|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𝐹</m:t>
                            </m:r>
                            <m:r>
                              <m:rPr>
                                <m:lit/>
                              </m:rPr>
                              <a:rPr lang="en-US" sz="2400" i="1">
                                <a:latin typeface="Cambria Math" panose="02040503050406030204" pitchFamily="18" charset="0"/>
                              </a:rPr>
                              <m:t>}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⋅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{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𝐹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}</m:t>
                            </m:r>
                          </m:num>
                          <m:den>
                            <m:r>
                              <a:rPr lang="en-US" sz="2400" b="1" i="1">
                                <a:latin typeface="Cambria Math" panose="02040503050406030204" pitchFamily="18" charset="0"/>
                              </a:rPr>
                              <m:t>𝑷</m:t>
                            </m:r>
                            <m:r>
                              <m:rPr>
                                <m:lit/>
                              </m:rPr>
                              <a:rPr lang="en-US" sz="2400" i="1">
                                <a:latin typeface="Cambria Math" panose="02040503050406030204" pitchFamily="18" charset="0"/>
                              </a:rPr>
                              <m:t>{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}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1" i="1">
                                <a:latin typeface="Cambria Math" panose="02040503050406030204" pitchFamily="18" charset="0"/>
                              </a:rPr>
                              <m:t>𝑷</m:t>
                            </m:r>
                            <m:r>
                              <m:rPr>
                                <m:lit/>
                              </m:rPr>
                              <a:rPr lang="en-US" sz="2400" i="1">
                                <a:latin typeface="Cambria Math" panose="02040503050406030204" pitchFamily="18" charset="0"/>
                              </a:rPr>
                              <m:t>{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  <m:r>
                              <a:rPr lang="en-US" sz="2400" b="0" i="0" smtClean="0">
                                <a:latin typeface="Cambria Math" panose="02040503050406030204" pitchFamily="18" charset="0"/>
                              </a:rPr>
                              <m:t> | </m:t>
                            </m:r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latin typeface="Cambria Math" panose="02040503050406030204" pitchFamily="18" charset="0"/>
                              </a:rPr>
                              <m:t>F</m:t>
                            </m:r>
                            <m:r>
                              <a:rPr lang="en-US" sz="2400" b="0" i="0" smtClean="0">
                                <a:latin typeface="Cambria Math" panose="02040503050406030204" pitchFamily="18" charset="0"/>
                              </a:rPr>
                              <m:t> }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⋅</m:t>
                            </m:r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𝑷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{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𝐹</m:t>
                            </m:r>
                            <m:r>
                              <m:rPr>
                                <m:lit/>
                              </m:rPr>
                              <a:rPr lang="en-US" sz="2400" i="1">
                                <a:latin typeface="Cambria Math" panose="02040503050406030204" pitchFamily="18" charset="0"/>
                              </a:rPr>
                              <m:t>}</m:t>
                            </m:r>
                          </m:num>
                          <m:den>
                            <m:nary>
                              <m:naryPr>
                                <m:chr m:val="∑"/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m:rPr>
                                    <m:brk m:alnAt="23"/>
                                  </m:r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</m:sub>
                              <m:sup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p>
                              <m:e>
                                <m:r>
                                  <a:rPr lang="en-US" sz="2400" b="1" i="1">
                                    <a:latin typeface="Cambria Math" panose="02040503050406030204" pitchFamily="18" charset="0"/>
                                  </a:rPr>
                                  <m:t>𝑷</m:t>
                                </m:r>
                                <m:r>
                                  <m:rPr>
                                    <m:lit/>
                                  </m:r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{</m:t>
                                </m:r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  <m:r>
                                  <a:rPr lang="en-US" sz="2400" b="0" i="0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400">
                                    <a:latin typeface="Cambria Math" panose="02040503050406030204" pitchFamily="18" charset="0"/>
                                  </a:rPr>
                                  <m:t>|</m:t>
                                </m:r>
                                <m:sSub>
                                  <m:sSub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  <m:t>𝐹</m:t>
                                    </m:r>
                                  </m:e>
                                  <m:sub>
                                    <m: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sub>
                                </m:sSub>
                                <m:r>
                                  <m:rPr>
                                    <m:lit/>
                                  </m:r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}</m:t>
                                </m:r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⋅</m:t>
                                </m:r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{</m:t>
                                </m:r>
                                <m:sSub>
                                  <m:sSub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  <m:t>𝐹</m:t>
                                    </m:r>
                                  </m:e>
                                  <m:sub>
                                    <m: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sub>
                                </m:sSub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}</m:t>
                                </m:r>
                                <m:r>
                                  <m:rPr>
                                    <m:nor/>
                                  </m:rPr>
                                  <a:rPr lang="en-US" sz="2400" dirty="0"/>
                                  <m:t> </m:t>
                                </m:r>
                              </m:e>
                            </m:nary>
                          </m:den>
                        </m:f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20ABED98-1742-4BEC-919D-AFAA0F1C2F6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91060" y="5392807"/>
                  <a:ext cx="6878293" cy="924099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494479A-4AA8-48AD-3B2A-1ED83F48D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</p:spTree>
    <p:extLst>
      <p:ext uri="{BB962C8B-B14F-4D97-AF65-F5344CB8AC3E}">
        <p14:creationId xmlns:p14="http://schemas.microsoft.com/office/powerpoint/2010/main" val="2044162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6" grpId="0"/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25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Bayes’ Law Example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43CAB05-C433-46DB-89B5-24203895AEAA}"/>
              </a:ext>
            </a:extLst>
          </p:cNvPr>
          <p:cNvSpPr/>
          <p:nvPr/>
        </p:nvSpPr>
        <p:spPr>
          <a:xfrm>
            <a:off x="278356" y="1090669"/>
            <a:ext cx="840589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There’s a rare child cancer that occurs in one out of a million kids. </a:t>
            </a:r>
          </a:p>
          <a:p>
            <a:r>
              <a:rPr lang="en-US" sz="2400" dirty="0"/>
              <a:t>There’s a test for this cancer that is 99.9% effective: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137E7925-B5E4-45BA-B2AE-1F21F92A952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331" y="2190607"/>
            <a:ext cx="6930996" cy="208049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CA136077-DCB1-4724-B742-A1AA4FF7217D}"/>
              </a:ext>
            </a:extLst>
          </p:cNvPr>
          <p:cNvSpPr/>
          <p:nvPr/>
        </p:nvSpPr>
        <p:spPr>
          <a:xfrm>
            <a:off x="414331" y="4562771"/>
            <a:ext cx="90789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Q</a:t>
            </a:r>
            <a:r>
              <a:rPr lang="en-US" sz="2400" dirty="0"/>
              <a:t>:  Suppose my child’s test result is positive.   How worried should I be?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A75D12-BB2F-A5C6-8DC8-99B82D88F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</p:spTree>
    <p:extLst>
      <p:ext uri="{BB962C8B-B14F-4D97-AF65-F5344CB8AC3E}">
        <p14:creationId xmlns:p14="http://schemas.microsoft.com/office/powerpoint/2010/main" val="1863834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70497204-50F2-45DC-9799-2633A918A99D}"/>
              </a:ext>
            </a:extLst>
          </p:cNvPr>
          <p:cNvSpPr/>
          <p:nvPr/>
        </p:nvSpPr>
        <p:spPr>
          <a:xfrm>
            <a:off x="469953" y="3035361"/>
            <a:ext cx="10763543" cy="325343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accent4">
                    <a:lumMod val="20000"/>
                    <a:lumOff val="80000"/>
                  </a:schemeClr>
                </a:solidFill>
              </a:ln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26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Bayes’  Law 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B43CAB05-C433-46DB-89B5-24203895AEAA}"/>
                  </a:ext>
                </a:extLst>
              </p:cNvPr>
              <p:cNvSpPr/>
              <p:nvPr/>
            </p:nvSpPr>
            <p:spPr>
              <a:xfrm>
                <a:off x="278356" y="1090669"/>
                <a:ext cx="5516388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Rare cancer occurs in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400" dirty="0"/>
                  <a:t> out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</m:oMath>
                </a14:m>
                <a:r>
                  <a:rPr lang="en-US" sz="2400" dirty="0"/>
                  <a:t> kids. </a:t>
                </a:r>
              </a:p>
              <a:p>
                <a:r>
                  <a:rPr lang="en-US" sz="2400" dirty="0"/>
                  <a:t>Test for this cancer is 99.9% effective:</a:t>
                </a: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B43CAB05-C433-46DB-89B5-24203895AEA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356" y="1090669"/>
                <a:ext cx="5516388" cy="830997"/>
              </a:xfrm>
              <a:prstGeom prst="rect">
                <a:avLst/>
              </a:prstGeom>
              <a:blipFill>
                <a:blip r:embed="rId2"/>
                <a:stretch>
                  <a:fillRect l="-1768" t="-5882" b="-16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4" name="Picture 13">
            <a:extLst>
              <a:ext uri="{FF2B5EF4-FFF2-40B4-BE49-F238E27FC236}">
                <a16:creationId xmlns:a16="http://schemas.microsoft.com/office/drawing/2014/main" id="{137E7925-B5E4-45BA-B2AE-1F21F92A952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3434" y="949320"/>
            <a:ext cx="6287520" cy="1944692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CA136077-DCB1-4724-B742-A1AA4FF7217D}"/>
              </a:ext>
            </a:extLst>
          </p:cNvPr>
          <p:cNvSpPr/>
          <p:nvPr/>
        </p:nvSpPr>
        <p:spPr>
          <a:xfrm>
            <a:off x="191047" y="1940569"/>
            <a:ext cx="477348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Q</a:t>
            </a:r>
            <a:r>
              <a:rPr lang="en-US" sz="2400" dirty="0"/>
              <a:t>:  My child’s test result is positive.   </a:t>
            </a:r>
          </a:p>
          <a:p>
            <a:r>
              <a:rPr lang="en-US" sz="2400" dirty="0"/>
              <a:t>       How worried should I be?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38A7F0E3-4494-42C8-B73B-6745DD127B2F}"/>
                  </a:ext>
                </a:extLst>
              </p:cNvPr>
              <p:cNvSpPr/>
              <p:nvPr/>
            </p:nvSpPr>
            <p:spPr>
              <a:xfrm>
                <a:off x="469953" y="3035361"/>
                <a:ext cx="283603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𝑷</m:t>
                      </m:r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{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Cancer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|</m:t>
                      </m:r>
                      <m:r>
                        <m:rPr>
                          <m:nor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Test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Pos</m:t>
                      </m:r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}</m:t>
                      </m:r>
                    </m:oMath>
                  </m:oMathPara>
                </a14:m>
                <a:endParaRPr lang="en-US" sz="240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38A7F0E3-4494-42C8-B73B-6745DD127B2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953" y="3035361"/>
                <a:ext cx="2836033" cy="461665"/>
              </a:xfrm>
              <a:prstGeom prst="rect">
                <a:avLst/>
              </a:prstGeom>
              <a:blipFill>
                <a:blip r:embed="rId4"/>
                <a:stretch>
                  <a:fillRect l="-430" b="-197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F215CC42-D504-4E42-A52B-7770876C0F4C}"/>
                  </a:ext>
                </a:extLst>
              </p:cNvPr>
              <p:cNvSpPr/>
              <p:nvPr/>
            </p:nvSpPr>
            <p:spPr>
              <a:xfrm>
                <a:off x="958504" y="3589557"/>
                <a:ext cx="10274992" cy="8628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𝑷</m:t>
                          </m:r>
                          <m:r>
                            <m:rPr>
                              <m:lit/>
                            </m:rPr>
                            <a:rPr lang="en-US" sz="2400" i="1">
                              <a:latin typeface="Cambria Math" panose="02040503050406030204" pitchFamily="18" charset="0"/>
                            </a:rPr>
                            <m:t>{</m:t>
                          </m:r>
                          <m:r>
                            <m:rPr>
                              <m:nor/>
                            </m:rPr>
                            <a:rPr lang="en-US" sz="2400" b="0" i="0" dirty="0" smtClean="0"/>
                            <m:t>Test</m:t>
                          </m:r>
                          <m:r>
                            <m:rPr>
                              <m:nor/>
                            </m:rPr>
                            <a:rPr lang="en-US" sz="2400" b="0" i="0" dirty="0" smtClean="0"/>
                            <m:t> </m:t>
                          </m:r>
                          <m:r>
                            <m:rPr>
                              <m:nor/>
                            </m:rPr>
                            <a:rPr lang="en-US" sz="2400" b="0" i="0" dirty="0" smtClean="0"/>
                            <m:t>pos</m:t>
                          </m:r>
                          <m:r>
                            <m:rPr>
                              <m:nor/>
                            </m:rPr>
                            <a:rPr lang="en-US" sz="2400" b="0" i="0" dirty="0" smtClean="0"/>
                            <m:t> </m:t>
                          </m:r>
                          <m:r>
                            <a:rPr lang="en-US" sz="2400"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Cancer</m:t>
                          </m:r>
                          <m:r>
                            <a:rPr lang="en-US" sz="2400">
                              <a:latin typeface="Cambria Math" panose="02040503050406030204" pitchFamily="18" charset="0"/>
                            </a:rPr>
                            <m:t>}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𝑷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{</m:t>
                          </m:r>
                          <m:r>
                            <m:rPr>
                              <m:nor/>
                            </m:rPr>
                            <a:rPr lang="en-US" sz="2400" b="0" i="0" dirty="0" smtClean="0"/>
                            <m:t>Cancer</m:t>
                          </m:r>
                          <m:r>
                            <m:rPr>
                              <m:lit/>
                            </m:rPr>
                            <a:rPr lang="en-US" sz="2400" i="1">
                              <a:latin typeface="Cambria Math" panose="02040503050406030204" pitchFamily="18" charset="0"/>
                            </a:rPr>
                            <m:t>}</m:t>
                          </m:r>
                        </m:num>
                        <m:den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𝑷</m:t>
                          </m:r>
                          <m:r>
                            <m:rPr>
                              <m:lit/>
                            </m:rPr>
                            <a:rPr lang="en-US" sz="2400" i="1">
                              <a:latin typeface="Cambria Math" panose="02040503050406030204" pitchFamily="18" charset="0"/>
                            </a:rPr>
                            <m:t>{</m:t>
                          </m:r>
                          <m:r>
                            <m:rPr>
                              <m:nor/>
                            </m:rPr>
                            <a:rPr lang="en-US" sz="2400" dirty="0"/>
                            <m:t>Test</m:t>
                          </m:r>
                          <m:r>
                            <m:rPr>
                              <m:nor/>
                            </m:rPr>
                            <a:rPr lang="en-US" sz="2400" dirty="0"/>
                            <m:t> </m:t>
                          </m:r>
                          <m:r>
                            <m:rPr>
                              <m:nor/>
                            </m:rPr>
                            <a:rPr lang="en-US" sz="2400" dirty="0"/>
                            <m:t>pos</m:t>
                          </m:r>
                          <m:r>
                            <m:rPr>
                              <m:nor/>
                            </m:rPr>
                            <a:rPr lang="en-US" sz="2400" dirty="0"/>
                            <m:t> </m:t>
                          </m:r>
                          <m:d>
                            <m:dPr>
                              <m:begChr m:val="|"/>
                              <m:endChr m:val="}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sz="2400">
                                  <a:latin typeface="Cambria Math" panose="02040503050406030204" pitchFamily="18" charset="0"/>
                                </a:rPr>
                                <m:t>Cancer</m:t>
                              </m:r>
                            </m:e>
                          </m:d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𝑷</m:t>
                          </m:r>
                          <m:d>
                            <m:dPr>
                              <m:begChr m:val="{"/>
                              <m:endChr m:val="|"/>
                              <m:ctrlPr>
                                <a:rPr lang="en-US" sz="24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2400" dirty="0"/>
                                <m:t>Cancer</m:t>
                              </m:r>
                              <m:r>
                                <m:rPr>
                                  <m:lit/>
                                </m:rPr>
                                <a:rPr lang="en-US" sz="2400" i="1">
                                  <a:latin typeface="Cambria Math" panose="02040503050406030204" pitchFamily="18" charset="0"/>
                                </a:rPr>
                                <m:t>}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b="1" i="1">
                                  <a:latin typeface="Cambria Math" panose="02040503050406030204" pitchFamily="18" charset="0"/>
                                </a:rPr>
                                <m:t>𝑷</m:t>
                              </m:r>
                              <m:r>
                                <m:rPr>
                                  <m:lit/>
                                </m:rPr>
                                <a:rPr lang="en-US" sz="2400" i="1">
                                  <a:latin typeface="Cambria Math" panose="02040503050406030204" pitchFamily="18" charset="0"/>
                                </a:rPr>
                                <m:t>{</m:t>
                              </m:r>
                              <m:r>
                                <m:rPr>
                                  <m:nor/>
                                </m:rPr>
                                <a:rPr lang="en-US" sz="2400" dirty="0"/>
                                <m:t>Test</m:t>
                              </m:r>
                              <m:r>
                                <m:rPr>
                                  <m:nor/>
                                </m:rPr>
                                <a:rPr lang="en-US" sz="2400" dirty="0"/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2400" dirty="0"/>
                                <m:t>pos</m:t>
                              </m:r>
                              <m:r>
                                <m:rPr>
                                  <m:nor/>
                                </m:rPr>
                                <a:rPr lang="en-US" sz="2400" dirty="0"/>
                                <m:t> </m:t>
                              </m:r>
                            </m:e>
                          </m:d>
                          <m:r>
                            <m:rPr>
                              <m:sty m:val="p"/>
                            </m:rPr>
                            <a:rPr lang="en-US" sz="2400" dirty="0">
                              <a:latin typeface="Cambria Math" panose="02040503050406030204" pitchFamily="18" charset="0"/>
                            </a:rPr>
                            <m:t>No</m:t>
                          </m:r>
                          <m:r>
                            <a:rPr lang="en-US" sz="2400" dirty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400" dirty="0">
                              <a:latin typeface="Cambria Math" panose="02040503050406030204" pitchFamily="18" charset="0"/>
                            </a:rPr>
                            <m:t>cancer</m:t>
                          </m:r>
                          <m:r>
                            <a:rPr lang="en-US" sz="2400">
                              <a:latin typeface="Cambria Math" panose="02040503050406030204" pitchFamily="18" charset="0"/>
                            </a:rPr>
                            <m:t>}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𝑷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{</m:t>
                          </m:r>
                          <m:r>
                            <m:rPr>
                              <m:nor/>
                            </m:rPr>
                            <a:rPr lang="en-US" sz="2400" dirty="0"/>
                            <m:t>No</m:t>
                          </m:r>
                          <m:r>
                            <m:rPr>
                              <m:nor/>
                            </m:rPr>
                            <a:rPr lang="en-US" sz="2400" dirty="0"/>
                            <m:t> </m:t>
                          </m:r>
                          <m:r>
                            <m:rPr>
                              <m:nor/>
                            </m:rPr>
                            <a:rPr lang="en-US" sz="2400" dirty="0"/>
                            <m:t>cancer</m:t>
                          </m:r>
                          <m:r>
                            <m:rPr>
                              <m:lit/>
                            </m:rPr>
                            <a:rPr lang="en-US" sz="2400" i="1">
                              <a:latin typeface="Cambria Math" panose="02040503050406030204" pitchFamily="18" charset="0"/>
                            </a:rPr>
                            <m:t>}</m:t>
                          </m:r>
                          <m:r>
                            <m:rPr>
                              <m:nor/>
                            </m:rPr>
                            <a:rPr lang="en-US" sz="2400" dirty="0"/>
                            <m:t> 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F215CC42-D504-4E42-A52B-7770876C0F4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8504" y="3589557"/>
                <a:ext cx="10274992" cy="8628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8B6C9240-568F-41D7-A3BA-2972B920E5BC}"/>
                  </a:ext>
                </a:extLst>
              </p:cNvPr>
              <p:cNvSpPr/>
              <p:nvPr/>
            </p:nvSpPr>
            <p:spPr>
              <a:xfrm>
                <a:off x="1016378" y="4991114"/>
                <a:ext cx="5292283" cy="8989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0.999⋅</m:t>
                          </m:r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−6</m:t>
                              </m:r>
                            </m:sup>
                          </m:sSup>
                          <m:r>
                            <m:rPr>
                              <m:nor/>
                            </m:rPr>
                            <a:rPr lang="en-US" sz="2400" dirty="0"/>
                            <m:t> 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0.999⋅</m:t>
                          </m:r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−6</m:t>
                              </m:r>
                            </m:sup>
                          </m:sSup>
                          <m:r>
                            <m:rPr>
                              <m:nor/>
                            </m:rPr>
                            <a:rPr lang="en-US" sz="2400" dirty="0"/>
                            <m:t>  </m:t>
                          </m:r>
                          <m:r>
                            <a:rPr lang="en-US" sz="240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 10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sup>
                          </m:s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⋅</m:t>
                          </m:r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(1 − 10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−6</m:t>
                              </m:r>
                            </m:sup>
                          </m:sSup>
                          <m:r>
                            <m:rPr>
                              <m:nor/>
                            </m:rPr>
                            <a:rPr lang="en-US" sz="2400" dirty="0"/>
                            <m:t>) 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8B6C9240-568F-41D7-A3BA-2972B920E5B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6378" y="4991114"/>
                <a:ext cx="5292283" cy="89896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B6522B46-D573-47CF-84B7-EBA29175BE9E}"/>
                  </a:ext>
                </a:extLst>
              </p:cNvPr>
              <p:cNvSpPr/>
              <p:nvPr/>
            </p:nvSpPr>
            <p:spPr>
              <a:xfrm>
                <a:off x="6069818" y="5016844"/>
                <a:ext cx="2718373" cy="83965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≈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−6</m:t>
                              </m:r>
                            </m:sup>
                          </m:sSup>
                          <m:r>
                            <m:rPr>
                              <m:nor/>
                            </m:rPr>
                            <a:rPr lang="en-US" sz="2400" dirty="0"/>
                            <m:t> </m:t>
                          </m:r>
                        </m:num>
                        <m:den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−6</m:t>
                              </m:r>
                            </m:sup>
                          </m:sSup>
                          <m:r>
                            <m:rPr>
                              <m:nor/>
                            </m:rPr>
                            <a:rPr lang="en-US" sz="2400" dirty="0"/>
                            <m:t>  </m:t>
                          </m:r>
                          <m:r>
                            <a:rPr lang="en-US" sz="240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 10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sup>
                          </m:sSup>
                          <m:r>
                            <m:rPr>
                              <m:nor/>
                            </m:rPr>
                            <a:rPr lang="en-US" sz="2400" dirty="0"/>
                            <m:t> 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B6522B46-D573-47CF-84B7-EBA29175BE9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69818" y="5016844"/>
                <a:ext cx="2718373" cy="83965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DE22E179-AE16-4698-A65D-9316FCCDF8B8}"/>
                  </a:ext>
                </a:extLst>
              </p:cNvPr>
              <p:cNvSpPr/>
              <p:nvPr/>
            </p:nvSpPr>
            <p:spPr>
              <a:xfrm>
                <a:off x="8457249" y="5025366"/>
                <a:ext cx="1315296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m:rPr>
                              <m:nor/>
                            </m:rPr>
                            <a:rPr lang="en-US" sz="2400" dirty="0"/>
                            <m:t> 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1001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DE22E179-AE16-4698-A65D-9316FCCDF8B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57249" y="5025366"/>
                <a:ext cx="1315296" cy="78617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D97FF1-84E7-6D03-6B77-21133D6EE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sp>
        <p:nvSpPr>
          <p:cNvPr id="4" name="Speech Bubble: Oval 3">
            <a:extLst>
              <a:ext uri="{FF2B5EF4-FFF2-40B4-BE49-F238E27FC236}">
                <a16:creationId xmlns:a16="http://schemas.microsoft.com/office/drawing/2014/main" id="{7365E8AE-39E7-EC61-DA5A-1515578F8CC3}"/>
              </a:ext>
            </a:extLst>
          </p:cNvPr>
          <p:cNvSpPr/>
          <p:nvPr/>
        </p:nvSpPr>
        <p:spPr>
          <a:xfrm>
            <a:off x="10149492" y="4716217"/>
            <a:ext cx="1313622" cy="786177"/>
          </a:xfrm>
          <a:prstGeom prst="wedgeEllipseCallout">
            <a:avLst>
              <a:gd name="adj1" fmla="val -71762"/>
              <a:gd name="adj2" fmla="val 56759"/>
            </a:avLst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Why so low?</a:t>
            </a:r>
          </a:p>
        </p:txBody>
      </p:sp>
    </p:spTree>
    <p:extLst>
      <p:ext uri="{BB962C8B-B14F-4D97-AF65-F5344CB8AC3E}">
        <p14:creationId xmlns:p14="http://schemas.microsoft.com/office/powerpoint/2010/main" val="328016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7" grpId="0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3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Sample Space and Events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3F173341-B9A0-4F6B-AA83-314DA08DBC09}"/>
              </a:ext>
            </a:extLst>
          </p:cNvPr>
          <p:cNvGrpSpPr/>
          <p:nvPr/>
        </p:nvGrpSpPr>
        <p:grpSpPr>
          <a:xfrm>
            <a:off x="498764" y="1108693"/>
            <a:ext cx="7750521" cy="667584"/>
            <a:chOff x="718455" y="3211430"/>
            <a:chExt cx="7842883" cy="554518"/>
          </a:xfrm>
        </p:grpSpPr>
        <p:sp>
          <p:nvSpPr>
            <p:cNvPr id="17" name="Title 2">
              <a:extLst>
                <a:ext uri="{FF2B5EF4-FFF2-40B4-BE49-F238E27FC236}">
                  <a16:creationId xmlns:a16="http://schemas.microsoft.com/office/drawing/2014/main" id="{7AC7B22B-F569-431A-A3D2-C7A204026959}"/>
                </a:ext>
              </a:extLst>
            </p:cNvPr>
            <p:cNvSpPr txBox="1">
              <a:spLocks/>
            </p:cNvSpPr>
            <p:nvPr/>
          </p:nvSpPr>
          <p:spPr>
            <a:xfrm>
              <a:off x="718455" y="3211430"/>
              <a:ext cx="7773131" cy="554518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vert="horz" lIns="91440" tIns="45720" rIns="91440" bIns="45720" rtlCol="0" anchor="b">
              <a:normAutofit lnSpcReduction="10000"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endParaRPr lang="en-US" sz="44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9CC19635-D093-4AE2-AE45-7E79455B8EF6}"/>
                    </a:ext>
                  </a:extLst>
                </p:cNvPr>
                <p:cNvSpPr txBox="1"/>
                <p:nvPr/>
              </p:nvSpPr>
              <p:spPr>
                <a:xfrm>
                  <a:off x="718456" y="3304283"/>
                  <a:ext cx="7842882" cy="3834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u="sng" dirty="0"/>
                    <a:t>Defn</a:t>
                  </a:r>
                  <a:r>
                    <a:rPr lang="en-US" sz="2400" dirty="0"/>
                    <a:t>: If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>
                          <a:latin typeface="Cambria Math" panose="02040503050406030204" pitchFamily="18" charset="0"/>
                        </a:rPr>
                        <m:t>∩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>
                          <a:latin typeface="Cambria Math" panose="02040503050406030204" pitchFamily="18" charset="0"/>
                        </a:rPr>
                        <m:t>∅</m:t>
                      </m:r>
                    </m:oMath>
                  </a14:m>
                  <a:r>
                    <a:rPr lang="en-US" sz="2400" dirty="0"/>
                    <a:t>, then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a14:m>
                  <a:r>
                    <a:rPr lang="en-US" sz="2400" dirty="0"/>
                    <a:t> and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a14:m>
                  <a:r>
                    <a:rPr lang="en-US" sz="2400" dirty="0"/>
                    <a:t> are </a:t>
                  </a:r>
                  <a:r>
                    <a:rPr lang="en-US" sz="2400" b="1" dirty="0"/>
                    <a:t>mutually exclusive</a:t>
                  </a:r>
                  <a:r>
                    <a:rPr lang="en-US" sz="2400" dirty="0"/>
                    <a:t>. </a:t>
                  </a:r>
                </a:p>
              </p:txBody>
            </p:sp>
          </mc:Choice>
          <mc:Fallback xmlns="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9CC19635-D093-4AE2-AE45-7E79455B8EF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8456" y="3304283"/>
                  <a:ext cx="7842882" cy="383475"/>
                </a:xfrm>
                <a:prstGeom prst="rect">
                  <a:avLst/>
                </a:prstGeom>
                <a:blipFill>
                  <a:blip r:embed="rId2"/>
                  <a:stretch>
                    <a:fillRect l="-1259" t="-10526" r="-1180" b="-2894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2EABFDEA-64BC-4B9D-8354-3080B349B551}"/>
              </a:ext>
            </a:extLst>
          </p:cNvPr>
          <p:cNvSpPr txBox="1"/>
          <p:nvPr/>
        </p:nvSpPr>
        <p:spPr>
          <a:xfrm>
            <a:off x="478970" y="4173887"/>
            <a:ext cx="504740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Q</a:t>
            </a:r>
            <a:r>
              <a:rPr lang="en-US" sz="2400" dirty="0"/>
              <a:t>: What is an example of events that </a:t>
            </a:r>
          </a:p>
          <a:p>
            <a:r>
              <a:rPr lang="en-US" sz="2400" dirty="0"/>
              <a:t>      partition </a:t>
            </a:r>
            <a:r>
              <a:rPr lang="en-US" sz="2400" dirty="0">
                <a:sym typeface="Symbol" panose="05050102010706020507" pitchFamily="18" charset="2"/>
              </a:rPr>
              <a:t> for 2 rolls of a die?</a:t>
            </a:r>
            <a:endParaRPr lang="en-US" dirty="0"/>
          </a:p>
          <a:p>
            <a:endParaRPr lang="en-US" sz="2400" dirty="0">
              <a:sym typeface="Symbol" panose="05050102010706020507" pitchFamily="18" charset="2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03F7D6C7-1569-40A9-B2C6-E0AF8D787699}"/>
              </a:ext>
            </a:extLst>
          </p:cNvPr>
          <p:cNvGrpSpPr/>
          <p:nvPr/>
        </p:nvGrpSpPr>
        <p:grpSpPr>
          <a:xfrm>
            <a:off x="498764" y="2140020"/>
            <a:ext cx="8623202" cy="1559619"/>
            <a:chOff x="718455" y="3211429"/>
            <a:chExt cx="6825396" cy="1295474"/>
          </a:xfrm>
        </p:grpSpPr>
        <p:sp>
          <p:nvSpPr>
            <p:cNvPr id="14" name="Title 2">
              <a:extLst>
                <a:ext uri="{FF2B5EF4-FFF2-40B4-BE49-F238E27FC236}">
                  <a16:creationId xmlns:a16="http://schemas.microsoft.com/office/drawing/2014/main" id="{E06EF773-D037-4D12-8B1D-45561F7CE323}"/>
                </a:ext>
              </a:extLst>
            </p:cNvPr>
            <p:cNvSpPr txBox="1">
              <a:spLocks/>
            </p:cNvSpPr>
            <p:nvPr/>
          </p:nvSpPr>
          <p:spPr>
            <a:xfrm>
              <a:off x="718456" y="3211429"/>
              <a:ext cx="6466964" cy="1294407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vert="horz" lIns="91440" tIns="45720" rIns="91440" bIns="45720" rtlCol="0" anchor="b">
              <a:norm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endParaRPr lang="en-US" sz="44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8735F751-ACFD-4DBD-9775-648047FFC5E7}"/>
                    </a:ext>
                  </a:extLst>
                </p:cNvPr>
                <p:cNvSpPr txBox="1"/>
                <p:nvPr/>
              </p:nvSpPr>
              <p:spPr>
                <a:xfrm>
                  <a:off x="718455" y="3304283"/>
                  <a:ext cx="6825396" cy="12026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u="sng" dirty="0"/>
                    <a:t>Defn</a:t>
                  </a:r>
                  <a:r>
                    <a:rPr lang="en-US" sz="2400" dirty="0"/>
                    <a:t>: If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i="1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400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400">
                          <a:latin typeface="Cambria Math" panose="02040503050406030204" pitchFamily="18" charset="0"/>
                        </a:rPr>
                        <m:t>…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</m:oMath>
                  </a14:m>
                  <a:r>
                    <a:rPr lang="en-US" sz="3200" dirty="0"/>
                    <a:t> </a:t>
                  </a:r>
                  <a:r>
                    <a:rPr lang="en-US" sz="2400" dirty="0"/>
                    <a:t>are events such that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400">
                          <a:latin typeface="Cambria Math" panose="02040503050406030204" pitchFamily="18" charset="0"/>
                        </a:rPr>
                        <m:t>∩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>
                          <a:latin typeface="Cambria Math" panose="02040503050406030204" pitchFamily="18" charset="0"/>
                        </a:rPr>
                        <m:t>∅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,</m:t>
                      </m:r>
                    </m:oMath>
                  </a14:m>
                  <a:r>
                    <a:rPr lang="en-US" sz="2400" dirty="0"/>
                    <a:t>   </a:t>
                  </a:r>
                  <a14:m>
                    <m:oMath xmlns:m="http://schemas.openxmlformats.org/officeDocument/2006/math">
                      <m:r>
                        <a:rPr lang="en-US" sz="2400">
                          <a:latin typeface="Cambria Math" panose="02040503050406030204" pitchFamily="18" charset="0"/>
                        </a:rPr>
                        <m:t>∀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≠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𝑗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, </m:t>
                      </m:r>
                    </m:oMath>
                  </a14:m>
                  <a:r>
                    <a:rPr lang="en-US" sz="3200" dirty="0"/>
                    <a:t>  </a:t>
                  </a:r>
                  <a:endParaRPr lang="en-US" sz="2400" dirty="0"/>
                </a:p>
                <a:p>
                  <a:r>
                    <a:rPr lang="en-US" sz="2400" dirty="0"/>
                    <a:t>and such that </a:t>
                  </a:r>
                  <a14:m>
                    <m:oMath xmlns:m="http://schemas.openxmlformats.org/officeDocument/2006/math">
                      <m:nary>
                        <m:naryPr>
                          <m:chr m:val="⋃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</m:nary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a14:m>
                  <a:r>
                    <a:rPr lang="en-US" sz="2400" dirty="0"/>
                    <a:t>then we say that events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i="1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400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400">
                          <a:latin typeface="Cambria Math" panose="02040503050406030204" pitchFamily="18" charset="0"/>
                        </a:rPr>
                        <m:t>…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</m:oMath>
                  </a14:m>
                  <a:r>
                    <a:rPr lang="en-US" sz="3200" dirty="0"/>
                    <a:t> </a:t>
                  </a:r>
                  <a:r>
                    <a:rPr lang="en-US" sz="2400" b="1" dirty="0"/>
                    <a:t>partition</a:t>
                  </a:r>
                  <a:r>
                    <a:rPr lang="en-US" sz="2400" dirty="0"/>
                    <a:t> set </a:t>
                  </a:r>
                  <a14:m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</a:rPr>
                        <m:t>𝐹</m:t>
                      </m:r>
                    </m:oMath>
                  </a14:m>
                  <a:r>
                    <a:rPr lang="en-US" dirty="0"/>
                    <a:t>.</a:t>
                  </a:r>
                </a:p>
              </p:txBody>
            </p:sp>
          </mc:Choice>
          <mc:Fallback xmlns=""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8735F751-ACFD-4DBD-9775-648047FFC5E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8455" y="3304283"/>
                  <a:ext cx="6825396" cy="1202620"/>
                </a:xfrm>
                <a:prstGeom prst="rect">
                  <a:avLst/>
                </a:prstGeom>
                <a:blipFill>
                  <a:blip r:embed="rId3"/>
                  <a:stretch>
                    <a:fillRect l="-1132" b="-840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pic>
        <p:nvPicPr>
          <p:cNvPr id="19" name="Picture 18">
            <a:extLst>
              <a:ext uri="{FF2B5EF4-FFF2-40B4-BE49-F238E27FC236}">
                <a16:creationId xmlns:a16="http://schemas.microsoft.com/office/drawing/2014/main" id="{55EEF255-4BD9-4A59-BC09-A8413AA89AF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3881885"/>
            <a:ext cx="4912426" cy="2397422"/>
          </a:xfrm>
          <a:prstGeom prst="rect">
            <a:avLst/>
          </a:prstGeo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CCB2C77-1920-F872-5699-A45FB99AE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</p:spTree>
    <p:extLst>
      <p:ext uri="{BB962C8B-B14F-4D97-AF65-F5344CB8AC3E}">
        <p14:creationId xmlns:p14="http://schemas.microsoft.com/office/powerpoint/2010/main" val="3988889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4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Sample Space and Events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3F173341-B9A0-4F6B-AA83-314DA08DBC09}"/>
              </a:ext>
            </a:extLst>
          </p:cNvPr>
          <p:cNvGrpSpPr/>
          <p:nvPr/>
        </p:nvGrpSpPr>
        <p:grpSpPr>
          <a:xfrm>
            <a:off x="536122" y="1184188"/>
            <a:ext cx="8481704" cy="1668056"/>
            <a:chOff x="776183" y="3254564"/>
            <a:chExt cx="10583373" cy="953038"/>
          </a:xfrm>
        </p:grpSpPr>
        <p:sp>
          <p:nvSpPr>
            <p:cNvPr id="17" name="Title 2">
              <a:extLst>
                <a:ext uri="{FF2B5EF4-FFF2-40B4-BE49-F238E27FC236}">
                  <a16:creationId xmlns:a16="http://schemas.microsoft.com/office/drawing/2014/main" id="{7AC7B22B-F569-431A-A3D2-C7A204026959}"/>
                </a:ext>
              </a:extLst>
            </p:cNvPr>
            <p:cNvSpPr txBox="1">
              <a:spLocks/>
            </p:cNvSpPr>
            <p:nvPr/>
          </p:nvSpPr>
          <p:spPr>
            <a:xfrm>
              <a:off x="776183" y="3254564"/>
              <a:ext cx="10577814" cy="940943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vert="horz" lIns="91440" tIns="45720" rIns="91440" bIns="45720" rtlCol="0" anchor="b">
              <a:norm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endParaRPr lang="en-US" sz="4400" dirty="0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9CC19635-D093-4AE2-AE45-7E79455B8EF6}"/>
                </a:ext>
              </a:extLst>
            </p:cNvPr>
            <p:cNvSpPr txBox="1"/>
            <p:nvPr/>
          </p:nvSpPr>
          <p:spPr>
            <a:xfrm>
              <a:off x="915426" y="3310782"/>
              <a:ext cx="10444130" cy="8968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u="sng" dirty="0" err="1"/>
                <a:t>Defn</a:t>
              </a:r>
              <a:r>
                <a:rPr lang="en-US" sz="2400" dirty="0"/>
                <a:t>: A sample space is </a:t>
              </a:r>
              <a:r>
                <a:rPr lang="en-US" sz="2400" b="1" dirty="0"/>
                <a:t>discrete</a:t>
              </a:r>
              <a:r>
                <a:rPr lang="en-US" sz="2400" dirty="0"/>
                <a:t> if the number of outcomes is:</a:t>
              </a:r>
            </a:p>
            <a:p>
              <a:r>
                <a:rPr lang="en-US" sz="2400" dirty="0"/>
                <a:t>           __________________.</a:t>
              </a:r>
            </a:p>
            <a:p>
              <a:r>
                <a:rPr lang="en-US" sz="2400" dirty="0"/>
                <a:t>           A sample space is </a:t>
              </a:r>
              <a:r>
                <a:rPr lang="en-US" sz="2400" b="1" dirty="0"/>
                <a:t>continuous</a:t>
              </a:r>
              <a:r>
                <a:rPr lang="en-US" sz="2400" dirty="0"/>
                <a:t> if the number of outcomes is:</a:t>
              </a:r>
            </a:p>
            <a:p>
              <a:r>
                <a:rPr lang="en-US" sz="2400" dirty="0"/>
                <a:t>           __________________.</a:t>
              </a:r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2EABFDEA-64BC-4B9D-8354-3080B349B551}"/>
              </a:ext>
            </a:extLst>
          </p:cNvPr>
          <p:cNvSpPr txBox="1"/>
          <p:nvPr/>
        </p:nvSpPr>
        <p:spPr>
          <a:xfrm>
            <a:off x="498764" y="3405970"/>
            <a:ext cx="9388596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Q</a:t>
            </a:r>
            <a:r>
              <a:rPr lang="en-US" sz="2400" dirty="0"/>
              <a:t>: Which of these experiments have a discrete/continuous sample space?</a:t>
            </a:r>
          </a:p>
          <a:p>
            <a:endParaRPr lang="en-US" sz="2400" dirty="0"/>
          </a:p>
          <a:p>
            <a:pPr marL="800100" lvl="1" indent="-342900">
              <a:buFont typeface="Wingdings" panose="05000000000000000000" pitchFamily="2" charset="2"/>
              <a:buChar char="q"/>
            </a:pPr>
            <a:r>
              <a:rPr lang="en-US" sz="2400" dirty="0"/>
              <a:t>Roll a die 2 times</a:t>
            </a:r>
          </a:p>
          <a:p>
            <a:pPr marL="800100" lvl="1" indent="-342900">
              <a:buFont typeface="Wingdings" panose="05000000000000000000" pitchFamily="2" charset="2"/>
              <a:buChar char="q"/>
            </a:pPr>
            <a:r>
              <a:rPr lang="en-US" sz="2400" dirty="0"/>
              <a:t>Throw a dart at a unit interval.</a:t>
            </a:r>
          </a:p>
          <a:p>
            <a:pPr marL="800100" lvl="1" indent="-342900">
              <a:buFont typeface="Wingdings" panose="05000000000000000000" pitchFamily="2" charset="2"/>
              <a:buChar char="q"/>
            </a:pPr>
            <a:r>
              <a:rPr lang="en-US" sz="2400" dirty="0"/>
              <a:t>Flip a coin until we see the first head.</a:t>
            </a:r>
          </a:p>
          <a:p>
            <a:pPr marL="800100" lvl="1" indent="-342900">
              <a:buFont typeface="Wingdings" panose="05000000000000000000" pitchFamily="2" charset="2"/>
              <a:buChar char="q"/>
            </a:pPr>
            <a:r>
              <a:rPr lang="en-US" sz="2400" dirty="0"/>
              <a:t>Mark the time when the 100</a:t>
            </a:r>
            <a:r>
              <a:rPr lang="en-US" sz="2400" baseline="30000" dirty="0"/>
              <a:t>th</a:t>
            </a:r>
            <a:r>
              <a:rPr lang="en-US" sz="2400" dirty="0"/>
              <a:t> email arrives.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BA51E9D-86E9-E672-6685-DBF084CEE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B694DED-2ECC-2370-2AA5-9C148A049C95}"/>
              </a:ext>
            </a:extLst>
          </p:cNvPr>
          <p:cNvSpPr txBox="1"/>
          <p:nvPr/>
        </p:nvSpPr>
        <p:spPr>
          <a:xfrm>
            <a:off x="1633330" y="2342275"/>
            <a:ext cx="234042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/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uncountable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74543B6-2FD9-1311-F906-9ACF365C241F}"/>
              </a:ext>
            </a:extLst>
          </p:cNvPr>
          <p:cNvSpPr txBox="1"/>
          <p:nvPr/>
        </p:nvSpPr>
        <p:spPr>
          <a:xfrm>
            <a:off x="1633330" y="1633205"/>
            <a:ext cx="203752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/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countable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241493E-F5E9-D616-21EA-7DFE1A60ABBF}"/>
              </a:ext>
            </a:extLst>
          </p:cNvPr>
          <p:cNvSpPr txBox="1"/>
          <p:nvPr/>
        </p:nvSpPr>
        <p:spPr>
          <a:xfrm>
            <a:off x="3296478" y="4115559"/>
            <a:ext cx="203752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/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discrete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48ED03E-AC7A-9682-0B93-F157E68C2A05}"/>
              </a:ext>
            </a:extLst>
          </p:cNvPr>
          <p:cNvSpPr txBox="1"/>
          <p:nvPr/>
        </p:nvSpPr>
        <p:spPr>
          <a:xfrm>
            <a:off x="4832770" y="4467798"/>
            <a:ext cx="203752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/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continuous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6E1FBC9-A82B-2CCC-8E59-3642985F79D3}"/>
              </a:ext>
            </a:extLst>
          </p:cNvPr>
          <p:cNvSpPr txBox="1"/>
          <p:nvPr/>
        </p:nvSpPr>
        <p:spPr>
          <a:xfrm>
            <a:off x="5851531" y="4842787"/>
            <a:ext cx="203752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/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discrete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7868942-B7F9-8B83-4765-610DDE0D01BB}"/>
              </a:ext>
            </a:extLst>
          </p:cNvPr>
          <p:cNvSpPr txBox="1"/>
          <p:nvPr/>
        </p:nvSpPr>
        <p:spPr>
          <a:xfrm>
            <a:off x="6686154" y="5186207"/>
            <a:ext cx="203752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/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continuous</a:t>
            </a:r>
          </a:p>
        </p:txBody>
      </p:sp>
    </p:spTree>
    <p:extLst>
      <p:ext uri="{BB962C8B-B14F-4D97-AF65-F5344CB8AC3E}">
        <p14:creationId xmlns:p14="http://schemas.microsoft.com/office/powerpoint/2010/main" val="254906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5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Probability Defined on Events</a:t>
            </a:r>
          </a:p>
        </p:txBody>
      </p:sp>
      <p:sp>
        <p:nvSpPr>
          <p:cNvPr id="17" name="Title 2">
            <a:extLst>
              <a:ext uri="{FF2B5EF4-FFF2-40B4-BE49-F238E27FC236}">
                <a16:creationId xmlns:a16="http://schemas.microsoft.com/office/drawing/2014/main" id="{7AC7B22B-F569-431A-A3D2-C7A204026959}"/>
              </a:ext>
            </a:extLst>
          </p:cNvPr>
          <p:cNvSpPr txBox="1">
            <a:spLocks/>
          </p:cNvSpPr>
          <p:nvPr/>
        </p:nvSpPr>
        <p:spPr>
          <a:xfrm>
            <a:off x="384072" y="2627046"/>
            <a:ext cx="10576853" cy="34313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CC19635-D093-4AE2-AE45-7E79455B8EF6}"/>
                  </a:ext>
                </a:extLst>
              </p:cNvPr>
              <p:cNvSpPr txBox="1"/>
              <p:nvPr/>
            </p:nvSpPr>
            <p:spPr>
              <a:xfrm>
                <a:off x="551965" y="2766105"/>
                <a:ext cx="9377504" cy="34163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u="sng" dirty="0"/>
                  <a:t>The 3 Probability Axioms</a:t>
                </a:r>
                <a:r>
                  <a:rPr lang="en-US" sz="2400" dirty="0"/>
                  <a:t>: </a:t>
                </a:r>
              </a:p>
              <a:p>
                <a:endParaRPr lang="en-US" sz="2400" dirty="0"/>
              </a:p>
              <a:p>
                <a:r>
                  <a:rPr lang="en-US" sz="2400" b="1" dirty="0"/>
                  <a:t>Non-negativity</a:t>
                </a:r>
                <a:r>
                  <a:rPr lang="en-US" sz="2400" dirty="0"/>
                  <a:t>: </a:t>
                </a:r>
                <a14:m>
                  <m:oMath xmlns:m="http://schemas.openxmlformats.org/officeDocument/2006/math">
                    <m:r>
                      <a:rPr lang="en-US" sz="2400" b="1" i="1">
                        <a:latin typeface="Cambria Math" panose="02040503050406030204" pitchFamily="18" charset="0"/>
                      </a:rPr>
                      <m:t>𝑷</m:t>
                    </m:r>
                    <m:r>
                      <m:rPr>
                        <m:lit/>
                      </m:rPr>
                      <a:rPr lang="en-US" sz="2400" i="1"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𝐸</m:t>
                    </m:r>
                    <m:r>
                      <m:rPr>
                        <m:lit/>
                      </m:rPr>
                      <a:rPr lang="en-US" sz="2400" i="1">
                        <a:latin typeface="Cambria Math" panose="02040503050406030204" pitchFamily="18" charset="0"/>
                      </a:rPr>
                      <m:t>}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≥0</m:t>
                    </m:r>
                  </m:oMath>
                </a14:m>
                <a:r>
                  <a:rPr lang="en-US" sz="2400" dirty="0"/>
                  <a:t> for any event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400" dirty="0"/>
              </a:p>
              <a:p>
                <a:endParaRPr lang="en-US" sz="2400" dirty="0"/>
              </a:p>
              <a:p>
                <a:r>
                  <a:rPr lang="en-US" sz="2400" b="1" dirty="0"/>
                  <a:t>Additivity</a:t>
                </a:r>
                <a:r>
                  <a:rPr lang="en-US" sz="2400" dirty="0"/>
                  <a:t>: 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2400">
                        <a:latin typeface="Cambria Math" panose="02040503050406030204" pitchFamily="18" charset="0"/>
                      </a:rPr>
                      <m:t>…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 </a:t>
                </a:r>
                <a:r>
                  <a:rPr lang="en-US" sz="2400" dirty="0"/>
                  <a:t>is a countable sequence of disjoint events, then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>
                          <a:latin typeface="Cambria Math" panose="02040503050406030204" pitchFamily="18" charset="0"/>
                        </a:rPr>
                        <m:t>𝑷</m:t>
                      </m:r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{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>
                          <a:latin typeface="Cambria Math" panose="02040503050406030204" pitchFamily="18" charset="0"/>
                        </a:rPr>
                        <m:t>∪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400">
                          <a:latin typeface="Cambria Math" panose="02040503050406030204" pitchFamily="18" charset="0"/>
                        </a:rPr>
                        <m:t>∪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2400">
                          <a:latin typeface="Cambria Math" panose="02040503050406030204" pitchFamily="18" charset="0"/>
                        </a:rPr>
                        <m:t>∪…</m:t>
                      </m:r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}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>
                          <a:latin typeface="Cambria Math" panose="02040503050406030204" pitchFamily="18" charset="0"/>
                        </a:rPr>
                        <m:t>𝑷</m:t>
                      </m:r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{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}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1" i="1">
                          <a:latin typeface="Cambria Math" panose="02040503050406030204" pitchFamily="18" charset="0"/>
                        </a:rPr>
                        <m:t>𝑷</m:t>
                      </m:r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{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}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1" i="1">
                          <a:latin typeface="Cambria Math" panose="02040503050406030204" pitchFamily="18" charset="0"/>
                        </a:rPr>
                        <m:t>𝑷</m:t>
                      </m:r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{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}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>
                          <a:latin typeface="Cambria Math" panose="02040503050406030204" pitchFamily="18" charset="0"/>
                        </a:rPr>
                        <m:t>⋯</m:t>
                      </m:r>
                    </m:oMath>
                  </m:oMathPara>
                </a14:m>
                <a:endParaRPr lang="en-US" sz="2400" dirty="0"/>
              </a:p>
              <a:p>
                <a:endParaRPr lang="en-US" sz="2400" dirty="0"/>
              </a:p>
              <a:p>
                <a:r>
                  <a:rPr lang="en-US" sz="2400" b="1" dirty="0"/>
                  <a:t>Normalization</a:t>
                </a:r>
                <a:r>
                  <a:rPr lang="en-US" sz="2400" dirty="0"/>
                  <a:t>: </a:t>
                </a:r>
                <a14:m>
                  <m:oMath xmlns:m="http://schemas.openxmlformats.org/officeDocument/2006/math">
                    <m:r>
                      <a:rPr lang="en-US" sz="2400" b="1" i="1">
                        <a:latin typeface="Cambria Math" panose="02040503050406030204" pitchFamily="18" charset="0"/>
                      </a:rPr>
                      <m:t>𝑷</m:t>
                    </m:r>
                    <m:r>
                      <m:rPr>
                        <m:lit/>
                      </m:rPr>
                      <a:rPr lang="en-US" sz="2400" i="1">
                        <a:latin typeface="Cambria Math" panose="02040503050406030204" pitchFamily="18" charset="0"/>
                      </a:rPr>
                      <m:t>{</m:t>
                    </m:r>
                    <m:r>
                      <m:rPr>
                        <m:lit/>
                      </m:rPr>
                      <a:rPr lang="en-US" sz="240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</m:t>
                    </m:r>
                    <m:r>
                      <m:rPr>
                        <m:lit/>
                      </m:rPr>
                      <a:rPr lang="en-US" sz="2400" i="1">
                        <a:latin typeface="Cambria Math" panose="02040503050406030204" pitchFamily="18" charset="0"/>
                      </a:rPr>
                      <m:t>}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en-US" sz="2400" dirty="0"/>
              </a:p>
              <a:p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CC19635-D093-4AE2-AE45-7E79455B8E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1965" y="2766105"/>
                <a:ext cx="9377504" cy="3416320"/>
              </a:xfrm>
              <a:prstGeom prst="rect">
                <a:avLst/>
              </a:prstGeom>
              <a:blipFill>
                <a:blip r:embed="rId2"/>
                <a:stretch>
                  <a:fillRect l="-1040" t="-1429" r="-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" name="Group 7">
            <a:extLst>
              <a:ext uri="{FF2B5EF4-FFF2-40B4-BE49-F238E27FC236}">
                <a16:creationId xmlns:a16="http://schemas.microsoft.com/office/drawing/2014/main" id="{74DBCC16-CA8C-4584-86FD-D97F8116D66F}"/>
              </a:ext>
            </a:extLst>
          </p:cNvPr>
          <p:cNvGrpSpPr/>
          <p:nvPr/>
        </p:nvGrpSpPr>
        <p:grpSpPr>
          <a:xfrm>
            <a:off x="273015" y="1307686"/>
            <a:ext cx="10844618" cy="830997"/>
            <a:chOff x="273015" y="1307686"/>
            <a:chExt cx="10844618" cy="83099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2EABFDEA-64BC-4B9D-8354-3080B349B551}"/>
                    </a:ext>
                  </a:extLst>
                </p:cNvPr>
                <p:cNvSpPr txBox="1"/>
                <p:nvPr/>
              </p:nvSpPr>
              <p:spPr>
                <a:xfrm>
                  <a:off x="1074367" y="1307686"/>
                  <a:ext cx="10043266" cy="83099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= </m:t>
                      </m:r>
                    </m:oMath>
                  </a14:m>
                  <a:r>
                    <a:rPr lang="en-US" sz="2400" dirty="0"/>
                    <a:t>probability of event </a:t>
                  </a:r>
                  <a14:m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</a:rPr>
                        <m:t>𝐸</m:t>
                      </m:r>
                    </m:oMath>
                  </a14:m>
                  <a:endParaRPr lang="en-US" sz="2400" dirty="0"/>
                </a:p>
                <a:p>
                  <a14:m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</a:rPr>
                        <m:t>= </m:t>
                      </m:r>
                    </m:oMath>
                  </a14:m>
                  <a:r>
                    <a:rPr lang="en-US" sz="2400" dirty="0"/>
                    <a:t>probability that the outcome of the experiment lies in set </a:t>
                  </a:r>
                  <a14:m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</a:rPr>
                        <m:t>𝐸</m:t>
                      </m:r>
                    </m:oMath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2EABFDEA-64BC-4B9D-8354-3080B349B55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74367" y="1307686"/>
                  <a:ext cx="10043266" cy="830997"/>
                </a:xfrm>
                <a:prstGeom prst="rect">
                  <a:avLst/>
                </a:prstGeom>
                <a:blipFill>
                  <a:blip r:embed="rId3"/>
                  <a:stretch>
                    <a:fillRect t="-5882" b="-1617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Rectangle 6">
                  <a:extLst>
                    <a:ext uri="{FF2B5EF4-FFF2-40B4-BE49-F238E27FC236}">
                      <a16:creationId xmlns:a16="http://schemas.microsoft.com/office/drawing/2014/main" id="{DD66091B-57F1-4133-8F26-2E910A418AAF}"/>
                    </a:ext>
                  </a:extLst>
                </p:cNvPr>
                <p:cNvSpPr/>
                <p:nvPr/>
              </p:nvSpPr>
              <p:spPr>
                <a:xfrm>
                  <a:off x="273015" y="1320531"/>
                  <a:ext cx="907428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begChr m:val=""/>
                            <m:endChr m:val="}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1" i="1">
                                <a:latin typeface="Cambria Math" panose="02040503050406030204" pitchFamily="18" charset="0"/>
                              </a:rPr>
                              <m:t>𝑷</m:t>
                            </m:r>
                            <m:r>
                              <a:rPr lang="en-US" sz="2400" i="0">
                                <a:latin typeface="Cambria Math" panose="02040503050406030204" pitchFamily="18" charset="0"/>
                              </a:rPr>
                              <m:t>{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</m:d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7" name="Rectangle 6">
                  <a:extLst>
                    <a:ext uri="{FF2B5EF4-FFF2-40B4-BE49-F238E27FC236}">
                      <a16:creationId xmlns:a16="http://schemas.microsoft.com/office/drawing/2014/main" id="{DD66091B-57F1-4133-8F26-2E910A418AA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3015" y="1320531"/>
                  <a:ext cx="907428" cy="461665"/>
                </a:xfrm>
                <a:prstGeom prst="rect">
                  <a:avLst/>
                </a:prstGeom>
                <a:blipFill>
                  <a:blip r:embed="rId4"/>
                  <a:stretch>
                    <a:fillRect t="-132000" r="-77181" b="-198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5F36CB0-C96F-3D38-5D5B-648813CE9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</p:spTree>
    <p:extLst>
      <p:ext uri="{BB962C8B-B14F-4D97-AF65-F5344CB8AC3E}">
        <p14:creationId xmlns:p14="http://schemas.microsoft.com/office/powerpoint/2010/main" val="2629998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6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Consequences of the 3 Probability Axioms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3F173341-B9A0-4F6B-AA83-314DA08DBC09}"/>
              </a:ext>
            </a:extLst>
          </p:cNvPr>
          <p:cNvGrpSpPr/>
          <p:nvPr/>
        </p:nvGrpSpPr>
        <p:grpSpPr>
          <a:xfrm>
            <a:off x="455325" y="1183727"/>
            <a:ext cx="6812374" cy="561948"/>
            <a:chOff x="338012" y="1928307"/>
            <a:chExt cx="10683417" cy="1960509"/>
          </a:xfrm>
        </p:grpSpPr>
        <p:sp>
          <p:nvSpPr>
            <p:cNvPr id="17" name="Title 2">
              <a:extLst>
                <a:ext uri="{FF2B5EF4-FFF2-40B4-BE49-F238E27FC236}">
                  <a16:creationId xmlns:a16="http://schemas.microsoft.com/office/drawing/2014/main" id="{7AC7B22B-F569-431A-A3D2-C7A204026959}"/>
                </a:ext>
              </a:extLst>
            </p:cNvPr>
            <p:cNvSpPr txBox="1">
              <a:spLocks/>
            </p:cNvSpPr>
            <p:nvPr/>
          </p:nvSpPr>
          <p:spPr>
            <a:xfrm>
              <a:off x="338012" y="1928307"/>
              <a:ext cx="10683417" cy="196050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vert="horz" lIns="91440" tIns="45720" rIns="91440" bIns="45720" rtlCol="0" anchor="b">
              <a:normAutofit fontScale="92500" lnSpcReduction="20000"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endParaRPr lang="en-US" sz="44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9CC19635-D093-4AE2-AE45-7E79455B8EF6}"/>
                    </a:ext>
                  </a:extLst>
                </p:cNvPr>
                <p:cNvSpPr txBox="1"/>
                <p:nvPr/>
              </p:nvSpPr>
              <p:spPr>
                <a:xfrm>
                  <a:off x="507597" y="2007758"/>
                  <a:ext cx="6666185" cy="68580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u="sng" dirty="0"/>
                    <a:t>Lemma 2.5</a:t>
                  </a:r>
                  <a:r>
                    <a:rPr lang="en-US" sz="2400" dirty="0"/>
                    <a:t>:  </a:t>
                  </a:r>
                  <a14:m>
                    <m:oMath xmlns:m="http://schemas.openxmlformats.org/officeDocument/2006/math">
                      <m:r>
                        <a:rPr lang="en-US" sz="2400" b="1" i="1">
                          <a:latin typeface="Cambria Math" panose="02040503050406030204" pitchFamily="18" charset="0"/>
                        </a:rPr>
                        <m:t>𝑷</m:t>
                      </m:r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{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∪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}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a14:m>
                  <a:r>
                    <a:rPr lang="en-US" sz="2400" b="1" dirty="0"/>
                    <a:t> </a:t>
                  </a:r>
                  <a14:m>
                    <m:oMath xmlns:m="http://schemas.openxmlformats.org/officeDocument/2006/math">
                      <m:r>
                        <a:rPr lang="en-US" sz="2400" b="1" i="1">
                          <a:latin typeface="Cambria Math" panose="02040503050406030204" pitchFamily="18" charset="0"/>
                        </a:rPr>
                        <m:t>𝑷</m:t>
                      </m:r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{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}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1" i="1">
                          <a:latin typeface="Cambria Math" panose="02040503050406030204" pitchFamily="18" charset="0"/>
                        </a:rPr>
                        <m:t>𝑷</m:t>
                      </m:r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{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}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1" i="1">
                          <a:latin typeface="Cambria Math" panose="02040503050406030204" pitchFamily="18" charset="0"/>
                        </a:rPr>
                        <m:t>𝑷</m:t>
                      </m:r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{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∩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}</m:t>
                      </m:r>
                    </m:oMath>
                  </a14:m>
                  <a:endParaRPr lang="en-US" sz="2400" dirty="0"/>
                </a:p>
                <a:p>
                  <a:endParaRPr lang="en-US" sz="2400" dirty="0"/>
                </a:p>
                <a:p>
                  <a:r>
                    <a:rPr lang="en-US" sz="2400" dirty="0"/>
                    <a:t> </a:t>
                  </a:r>
                </a:p>
              </p:txBody>
            </p:sp>
          </mc:Choice>
          <mc:Fallback xmlns="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9CC19635-D093-4AE2-AE45-7E79455B8EF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7597" y="2007758"/>
                  <a:ext cx="6666185" cy="685803"/>
                </a:xfrm>
                <a:prstGeom prst="rect">
                  <a:avLst/>
                </a:prstGeom>
                <a:blipFill>
                  <a:blip r:embed="rId2"/>
                  <a:stretch>
                    <a:fillRect l="-2149" t="-25000" r="-54871" b="-20625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id="{D8ED1141-82E5-42D7-990C-EC3AF2D6FC6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462" y="2203013"/>
            <a:ext cx="4051478" cy="1484133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E9F6829-C826-4700-A1E7-9A1293289706}"/>
              </a:ext>
            </a:extLst>
          </p:cNvPr>
          <p:cNvSpPr/>
          <p:nvPr/>
        </p:nvSpPr>
        <p:spPr>
          <a:xfrm>
            <a:off x="5057465" y="2083797"/>
            <a:ext cx="56959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u="sng" dirty="0"/>
              <a:t>Proof</a:t>
            </a:r>
            <a:r>
              <a:rPr lang="en-US" sz="2400" dirty="0"/>
              <a:t>:  (Hint: Think about Additivity Axiom)  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D655EF-5810-2A0D-BAF5-3AE165FA8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</p:spTree>
    <p:extLst>
      <p:ext uri="{BB962C8B-B14F-4D97-AF65-F5344CB8AC3E}">
        <p14:creationId xmlns:p14="http://schemas.microsoft.com/office/powerpoint/2010/main" val="2200701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5D0725BB-AE36-4DFB-90F8-8A7F2AC6A4C8}"/>
              </a:ext>
            </a:extLst>
          </p:cNvPr>
          <p:cNvSpPr/>
          <p:nvPr/>
        </p:nvSpPr>
        <p:spPr>
          <a:xfrm>
            <a:off x="5007548" y="1952915"/>
            <a:ext cx="6951903" cy="311826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accent4">
                    <a:lumMod val="20000"/>
                    <a:lumOff val="80000"/>
                  </a:schemeClr>
                </a:solidFill>
              </a:ln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7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Consequences of the 3 Probability Axioms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3F173341-B9A0-4F6B-AA83-314DA08DBC09}"/>
              </a:ext>
            </a:extLst>
          </p:cNvPr>
          <p:cNvGrpSpPr/>
          <p:nvPr/>
        </p:nvGrpSpPr>
        <p:grpSpPr>
          <a:xfrm>
            <a:off x="455325" y="1183727"/>
            <a:ext cx="6812374" cy="561948"/>
            <a:chOff x="338012" y="1928307"/>
            <a:chExt cx="10683417" cy="1960509"/>
          </a:xfrm>
        </p:grpSpPr>
        <p:sp>
          <p:nvSpPr>
            <p:cNvPr id="17" name="Title 2">
              <a:extLst>
                <a:ext uri="{FF2B5EF4-FFF2-40B4-BE49-F238E27FC236}">
                  <a16:creationId xmlns:a16="http://schemas.microsoft.com/office/drawing/2014/main" id="{7AC7B22B-F569-431A-A3D2-C7A204026959}"/>
                </a:ext>
              </a:extLst>
            </p:cNvPr>
            <p:cNvSpPr txBox="1">
              <a:spLocks/>
            </p:cNvSpPr>
            <p:nvPr/>
          </p:nvSpPr>
          <p:spPr>
            <a:xfrm>
              <a:off x="338012" y="1928307"/>
              <a:ext cx="10683417" cy="196050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vert="horz" lIns="91440" tIns="45720" rIns="91440" bIns="45720" rtlCol="0" anchor="b">
              <a:normAutofit fontScale="92500" lnSpcReduction="20000"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endParaRPr lang="en-US" sz="44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9CC19635-D093-4AE2-AE45-7E79455B8EF6}"/>
                    </a:ext>
                  </a:extLst>
                </p:cNvPr>
                <p:cNvSpPr txBox="1"/>
                <p:nvPr/>
              </p:nvSpPr>
              <p:spPr>
                <a:xfrm>
                  <a:off x="507597" y="2007758"/>
                  <a:ext cx="6666185" cy="68580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u="sng" dirty="0"/>
                    <a:t>Lemma 2.5</a:t>
                  </a:r>
                  <a:r>
                    <a:rPr lang="en-US" sz="2400" dirty="0"/>
                    <a:t>:  </a:t>
                  </a:r>
                  <a14:m>
                    <m:oMath xmlns:m="http://schemas.openxmlformats.org/officeDocument/2006/math">
                      <m:r>
                        <a:rPr lang="en-US" sz="2400" b="1" i="1">
                          <a:latin typeface="Cambria Math" panose="02040503050406030204" pitchFamily="18" charset="0"/>
                        </a:rPr>
                        <m:t>𝑷</m:t>
                      </m:r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{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∪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}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a14:m>
                  <a:r>
                    <a:rPr lang="en-US" sz="2400" b="1" dirty="0"/>
                    <a:t> </a:t>
                  </a:r>
                  <a14:m>
                    <m:oMath xmlns:m="http://schemas.openxmlformats.org/officeDocument/2006/math">
                      <m:r>
                        <a:rPr lang="en-US" sz="2400" b="1" i="1">
                          <a:latin typeface="Cambria Math" panose="02040503050406030204" pitchFamily="18" charset="0"/>
                        </a:rPr>
                        <m:t>𝑷</m:t>
                      </m:r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{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}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1" i="1">
                          <a:latin typeface="Cambria Math" panose="02040503050406030204" pitchFamily="18" charset="0"/>
                        </a:rPr>
                        <m:t>𝑷</m:t>
                      </m:r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{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}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1" i="1">
                          <a:latin typeface="Cambria Math" panose="02040503050406030204" pitchFamily="18" charset="0"/>
                        </a:rPr>
                        <m:t>𝑷</m:t>
                      </m:r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{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∩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}</m:t>
                      </m:r>
                    </m:oMath>
                  </a14:m>
                  <a:endParaRPr lang="en-US" sz="2400" dirty="0"/>
                </a:p>
                <a:p>
                  <a:endParaRPr lang="en-US" sz="2400" dirty="0"/>
                </a:p>
                <a:p>
                  <a:r>
                    <a:rPr lang="en-US" sz="2400" dirty="0"/>
                    <a:t> </a:t>
                  </a:r>
                </a:p>
              </p:txBody>
            </p:sp>
          </mc:Choice>
          <mc:Fallback xmlns="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9CC19635-D093-4AE2-AE45-7E79455B8EF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7597" y="2007758"/>
                  <a:ext cx="6666185" cy="685803"/>
                </a:xfrm>
                <a:prstGeom prst="rect">
                  <a:avLst/>
                </a:prstGeom>
                <a:blipFill>
                  <a:blip r:embed="rId2"/>
                  <a:stretch>
                    <a:fillRect l="-2149" t="-25000" r="-54871" b="-20625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id="{D8ED1141-82E5-42D7-990C-EC3AF2D6FC6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462" y="2203013"/>
            <a:ext cx="4051478" cy="148413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AE9F6829-C826-4700-A1E7-9A1293289706}"/>
                  </a:ext>
                </a:extLst>
              </p:cNvPr>
              <p:cNvSpPr/>
              <p:nvPr/>
            </p:nvSpPr>
            <p:spPr>
              <a:xfrm>
                <a:off x="5057465" y="1907593"/>
                <a:ext cx="6951903" cy="32791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u="sng" dirty="0"/>
                  <a:t>Proof</a:t>
                </a:r>
                <a:r>
                  <a:rPr lang="en-US" sz="2400" dirty="0"/>
                  <a:t>:  </a:t>
                </a:r>
              </a:p>
              <a:p>
                <a:r>
                  <a:rPr lang="en-US" sz="2400" dirty="0"/>
                  <a:t>Express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∪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400" dirty="0"/>
                  <a:t>  as a union of mutually exclusive sets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∪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400" b="1" dirty="0"/>
                  <a:t> </a:t>
                </a:r>
                <a14:m>
                  <m:oMath xmlns:m="http://schemas.openxmlformats.org/officeDocument/2006/math"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∪</m:t>
                    </m:r>
                    <m:d>
                      <m:dPr>
                        <m:ctrlPr>
                          <a:rPr lang="en-US" sz="24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𝐹</m:t>
                        </m:r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 \ </m:t>
                        </m:r>
                        <m:d>
                          <m:dPr>
                            <m:ctrlP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∩</m:t>
                            </m:r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</m:d>
                      </m:e>
                    </m:d>
                  </m:oMath>
                </a14:m>
                <a:endParaRPr lang="en-US" sz="2400" b="0" dirty="0"/>
              </a:p>
              <a:p>
                <a:pPr lvl="1"/>
                <a:endParaRPr lang="en-US" sz="1200" b="0" dirty="0"/>
              </a:p>
              <a:p>
                <a:r>
                  <a:rPr lang="en-US" sz="2400" dirty="0"/>
                  <a:t>Then, by the </a:t>
                </a:r>
                <a:r>
                  <a:rPr lang="en-US" sz="2400" u="sng" dirty="0"/>
                  <a:t>Additivity Axiom </a:t>
                </a:r>
                <a:r>
                  <a:rPr lang="en-US" sz="2400" dirty="0"/>
                  <a:t>we have 2 observations: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sz="2400" b="1" i="1">
                        <a:latin typeface="Cambria Math" panose="02040503050406030204" pitchFamily="18" charset="0"/>
                      </a:rPr>
                      <m:t>𝑷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∪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}=</m:t>
                    </m:r>
                  </m:oMath>
                </a14:m>
                <a:r>
                  <a:rPr lang="en-US" sz="2400" b="1" dirty="0"/>
                  <a:t> </a:t>
                </a:r>
                <a14:m>
                  <m:oMath xmlns:m="http://schemas.openxmlformats.org/officeDocument/2006/math">
                    <m:r>
                      <a:rPr lang="en-US" sz="2400" b="1" dirty="0">
                        <a:latin typeface="Cambria Math" panose="02040503050406030204" pitchFamily="18" charset="0"/>
                      </a:rPr>
                      <m:t>𝐏</m:t>
                    </m:r>
                    <m:d>
                      <m:dPr>
                        <m:begChr m:val="{"/>
                        <m:endChr m:val="}"/>
                        <m:ctrlPr>
                          <a:rPr lang="en-US" sz="2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</m:d>
                    <m:r>
                      <a:rPr lang="en-US" sz="2400" i="1" dirty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1" i="1" dirty="0">
                        <a:latin typeface="Cambria Math" panose="02040503050406030204" pitchFamily="18" charset="0"/>
                      </a:rPr>
                      <m:t>𝑷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 \ </m:t>
                    </m:r>
                    <m:d>
                      <m:dPr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∩</m:t>
                        </m:r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</m:d>
                  </m:oMath>
                </a14:m>
                <a:r>
                  <a:rPr lang="en-US" sz="2400" dirty="0"/>
                  <a:t>}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sz="2400" b="1" i="1">
                        <a:latin typeface="Cambria Math" panose="02040503050406030204" pitchFamily="18" charset="0"/>
                      </a:rPr>
                      <m:t>𝑷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}=</m:t>
                    </m:r>
                  </m:oMath>
                </a14:m>
                <a:r>
                  <a:rPr lang="en-US" sz="2400" b="1" dirty="0"/>
                  <a:t> </a:t>
                </a:r>
                <a14:m>
                  <m:oMath xmlns:m="http://schemas.openxmlformats.org/officeDocument/2006/math">
                    <m:r>
                      <a:rPr lang="en-US" sz="2400" b="1" i="1" dirty="0"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begChr m:val="{"/>
                        <m:endChr m:val="}"/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𝐹</m:t>
                        </m:r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 \ </m:t>
                        </m:r>
                        <m:d>
                          <m:dPr>
                            <m:ctrlPr>
                              <a:rPr lang="en-US" sz="24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 dirty="0">
                                <a:latin typeface="Cambria Math" panose="02040503050406030204" pitchFamily="18" charset="0"/>
                              </a:rPr>
                              <m:t>𝐸</m:t>
                            </m:r>
                            <m:r>
                              <a:rPr lang="en-US" sz="2400" i="1" dirty="0">
                                <a:latin typeface="Cambria Math" panose="02040503050406030204" pitchFamily="18" charset="0"/>
                              </a:rPr>
                              <m:t>∩</m:t>
                            </m:r>
                            <m:r>
                              <a:rPr lang="en-US" sz="2400" i="1" dirty="0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</m:d>
                      </m:e>
                    </m:d>
                    <m:r>
                      <a:rPr lang="en-US" sz="2400" dirty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1" i="1"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begChr m:val="{"/>
                        <m:endChr m:val="}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∩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</m:d>
                  </m:oMath>
                </a14:m>
                <a:endParaRPr lang="en-US" sz="2400" dirty="0"/>
              </a:p>
              <a:p>
                <a:pPr lvl="1"/>
                <a:endParaRPr lang="en-US" dirty="0"/>
              </a:p>
              <a:p>
                <a:r>
                  <a:rPr lang="en-US" sz="2400" dirty="0"/>
                  <a:t>Now substitute the 2</a:t>
                </a:r>
                <a:r>
                  <a:rPr lang="en-US" sz="2400" baseline="30000" dirty="0"/>
                  <a:t>nd</a:t>
                </a:r>
                <a:r>
                  <a:rPr lang="en-US" sz="2400" dirty="0"/>
                  <a:t> equation into the 1</a:t>
                </a:r>
                <a:r>
                  <a:rPr lang="en-US" sz="2400" baseline="30000" dirty="0"/>
                  <a:t>st</a:t>
                </a:r>
                <a:r>
                  <a:rPr lang="en-US" sz="2400" dirty="0"/>
                  <a:t> . </a:t>
                </a:r>
                <a:r>
                  <a:rPr lang="en-US" sz="2400" dirty="0">
                    <a:latin typeface="Engravers MT" panose="02090707080505020304" pitchFamily="18" charset="0"/>
                  </a:rPr>
                  <a:t> </a:t>
                </a:r>
                <a:r>
                  <a:rPr lang="en-US" sz="2400" dirty="0">
                    <a:latin typeface="QuickType II" panose="020B0603020004020203" pitchFamily="34" charset="0"/>
                  </a:rPr>
                  <a:t> </a:t>
                </a:r>
                <a:endParaRPr lang="en-US" sz="2400" dirty="0"/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AE9F6829-C826-4700-A1E7-9A129328970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7465" y="1907593"/>
                <a:ext cx="6951903" cy="3279167"/>
              </a:xfrm>
              <a:prstGeom prst="rect">
                <a:avLst/>
              </a:prstGeom>
              <a:blipFill>
                <a:blip r:embed="rId4"/>
                <a:stretch>
                  <a:fillRect l="-1404" t="-1487" r="-351" b="-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>
            <a:extLst>
              <a:ext uri="{FF2B5EF4-FFF2-40B4-BE49-F238E27FC236}">
                <a16:creationId xmlns:a16="http://schemas.microsoft.com/office/drawing/2014/main" id="{09BC6E59-94A7-4E07-BCB5-B4E4DE56D66A}"/>
              </a:ext>
            </a:extLst>
          </p:cNvPr>
          <p:cNvSpPr/>
          <p:nvPr/>
        </p:nvSpPr>
        <p:spPr>
          <a:xfrm>
            <a:off x="11640417" y="4705644"/>
            <a:ext cx="166254" cy="16794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58A79152-0EC0-4267-A9C2-F7AE4A6AA955}"/>
              </a:ext>
            </a:extLst>
          </p:cNvPr>
          <p:cNvGrpSpPr/>
          <p:nvPr/>
        </p:nvGrpSpPr>
        <p:grpSpPr>
          <a:xfrm>
            <a:off x="563462" y="5224615"/>
            <a:ext cx="5143683" cy="853770"/>
            <a:chOff x="338012" y="1928307"/>
            <a:chExt cx="8066514" cy="2978610"/>
          </a:xfrm>
        </p:grpSpPr>
        <p:sp>
          <p:nvSpPr>
            <p:cNvPr id="20" name="Title 2">
              <a:extLst>
                <a:ext uri="{FF2B5EF4-FFF2-40B4-BE49-F238E27FC236}">
                  <a16:creationId xmlns:a16="http://schemas.microsoft.com/office/drawing/2014/main" id="{1E73ADBA-3CF3-4F5B-ADB5-34163A14DFBF}"/>
                </a:ext>
              </a:extLst>
            </p:cNvPr>
            <p:cNvSpPr txBox="1">
              <a:spLocks/>
            </p:cNvSpPr>
            <p:nvPr/>
          </p:nvSpPr>
          <p:spPr>
            <a:xfrm>
              <a:off x="338012" y="1928307"/>
              <a:ext cx="8066514" cy="196050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vert="horz" lIns="91440" tIns="45720" rIns="91440" bIns="45720" rtlCol="0" anchor="b">
              <a:normAutofit fontScale="92500" lnSpcReduction="20000"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endParaRPr lang="en-US" sz="44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4E2FEB81-0344-4CF6-9144-90531B3E1171}"/>
                    </a:ext>
                  </a:extLst>
                </p:cNvPr>
                <p:cNvSpPr txBox="1"/>
                <p:nvPr/>
              </p:nvSpPr>
              <p:spPr>
                <a:xfrm>
                  <a:off x="507596" y="2007757"/>
                  <a:ext cx="7896930" cy="289916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u="sng" dirty="0"/>
                    <a:t>Lemma 2.6</a:t>
                  </a:r>
                  <a:r>
                    <a:rPr lang="en-US" sz="2400" dirty="0"/>
                    <a:t>:  </a:t>
                  </a:r>
                  <a14:m>
                    <m:oMath xmlns:m="http://schemas.openxmlformats.org/officeDocument/2006/math">
                      <m:r>
                        <a:rPr lang="en-US" sz="2400" b="1" i="1">
                          <a:latin typeface="Cambria Math" panose="02040503050406030204" pitchFamily="18" charset="0"/>
                        </a:rPr>
                        <m:t>𝑷</m:t>
                      </m:r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{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∪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}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≤</m:t>
                      </m:r>
                    </m:oMath>
                  </a14:m>
                  <a:r>
                    <a:rPr lang="en-US" sz="2400" b="1" dirty="0"/>
                    <a:t> </a:t>
                  </a:r>
                  <a14:m>
                    <m:oMath xmlns:m="http://schemas.openxmlformats.org/officeDocument/2006/math">
                      <m:r>
                        <a:rPr lang="en-US" sz="2400" b="1" i="1">
                          <a:latin typeface="Cambria Math" panose="02040503050406030204" pitchFamily="18" charset="0"/>
                        </a:rPr>
                        <m:t>𝑷</m:t>
                      </m:r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{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}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1" i="1">
                          <a:latin typeface="Cambria Math" panose="02040503050406030204" pitchFamily="18" charset="0"/>
                        </a:rPr>
                        <m:t>𝑷</m:t>
                      </m:r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{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}</m:t>
                      </m:r>
                    </m:oMath>
                  </a14:m>
                  <a:endParaRPr lang="en-US" sz="2400" dirty="0"/>
                </a:p>
                <a:p>
                  <a:r>
                    <a:rPr lang="en-US" sz="2400" dirty="0"/>
                    <a:t> </a:t>
                  </a:r>
                </a:p>
              </p:txBody>
            </p:sp>
          </mc:Choice>
          <mc:Fallback xmlns=""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4E2FEB81-0344-4CF6-9144-90531B3E117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7596" y="2007757"/>
                  <a:ext cx="7896930" cy="2899160"/>
                </a:xfrm>
                <a:prstGeom prst="rect">
                  <a:avLst/>
                </a:prstGeom>
                <a:blipFill>
                  <a:blip r:embed="rId5"/>
                  <a:stretch>
                    <a:fillRect l="-1816" t="-5882" r="-12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8" name="Rectangle 7">
            <a:extLst>
              <a:ext uri="{FF2B5EF4-FFF2-40B4-BE49-F238E27FC236}">
                <a16:creationId xmlns:a16="http://schemas.microsoft.com/office/drawing/2014/main" id="{B327B2C5-29C9-41FF-883D-EDF57C21559C}"/>
              </a:ext>
            </a:extLst>
          </p:cNvPr>
          <p:cNvSpPr/>
          <p:nvPr/>
        </p:nvSpPr>
        <p:spPr>
          <a:xfrm>
            <a:off x="5007548" y="5978072"/>
            <a:ext cx="19863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u="sng" dirty="0"/>
              <a:t>Proof</a:t>
            </a:r>
            <a:r>
              <a:rPr lang="en-US" sz="2400" dirty="0"/>
              <a:t>: WHY?? 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889C8468-2BC3-D419-B8A3-BC8E9171E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</p:spTree>
    <p:extLst>
      <p:ext uri="{BB962C8B-B14F-4D97-AF65-F5344CB8AC3E}">
        <p14:creationId xmlns:p14="http://schemas.microsoft.com/office/powerpoint/2010/main" val="3083838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8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Consequences of the 3 Probability Axioms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3FC1E030-1CAA-4B38-BD53-C753DD3BD0F8}"/>
                  </a:ext>
                </a:extLst>
              </p:cNvPr>
              <p:cNvSpPr/>
              <p:nvPr/>
            </p:nvSpPr>
            <p:spPr>
              <a:xfrm>
                <a:off x="563463" y="1239499"/>
                <a:ext cx="8898846" cy="18158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b="1" dirty="0"/>
                  <a:t>Q</a:t>
                </a:r>
                <a:r>
                  <a:rPr lang="en-US" sz="2800" dirty="0"/>
                  <a:t>: You throw a dart, equally likely to land anywhere in [0,1].</a:t>
                </a:r>
              </a:p>
              <a:p>
                <a:r>
                  <a:rPr lang="en-US" sz="2800" dirty="0"/>
                  <a:t>     What is </a:t>
                </a:r>
                <a14:m>
                  <m:oMath xmlns:m="http://schemas.openxmlformats.org/officeDocument/2006/math">
                    <m:r>
                      <a:rPr lang="en-US" sz="2800" b="1" i="1">
                        <a:latin typeface="Cambria Math" panose="02040503050406030204" pitchFamily="18" charset="0"/>
                      </a:rPr>
                      <m:t>𝑷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{</m:t>
                    </m:r>
                    <m:r>
                      <m:rPr>
                        <m:nor/>
                      </m:rPr>
                      <a:rPr lang="en-US" sz="2800" b="0" i="0" dirty="0" smtClean="0"/>
                      <m:t>Dart</m:t>
                    </m:r>
                    <m:r>
                      <m:rPr>
                        <m:nor/>
                      </m:rPr>
                      <a:rPr lang="en-US" sz="2800" b="0" i="0" dirty="0" smtClean="0"/>
                      <m:t> </m:t>
                    </m:r>
                    <m:r>
                      <m:rPr>
                        <m:nor/>
                      </m:rPr>
                      <a:rPr lang="en-US" sz="2800" b="0" i="0" dirty="0" smtClean="0"/>
                      <m:t>lands</m:t>
                    </m:r>
                    <m:r>
                      <m:rPr>
                        <m:nor/>
                      </m:rPr>
                      <a:rPr lang="en-US" sz="2800" b="0" i="0" dirty="0" smtClean="0"/>
                      <m:t> </m:t>
                    </m:r>
                    <m:r>
                      <m:rPr>
                        <m:nor/>
                      </m:rPr>
                      <a:rPr lang="en-US" sz="2800" b="0" i="0" dirty="0" smtClean="0"/>
                      <m:t>at</m:t>
                    </m:r>
                    <m:r>
                      <m:rPr>
                        <m:nor/>
                      </m:rPr>
                      <a:rPr lang="en-US" sz="2800" b="0" i="0" dirty="0" smtClean="0"/>
                      <m:t> 0.3}?</m:t>
                    </m:r>
                  </m:oMath>
                </a14:m>
                <a:endParaRPr lang="en-US" sz="2800" b="0" dirty="0"/>
              </a:p>
              <a:p>
                <a:endParaRPr lang="en-US" sz="2800" dirty="0"/>
              </a:p>
              <a:p>
                <a:r>
                  <a:rPr lang="en-US" sz="2800" dirty="0"/>
                  <a:t>     (Argue using the Probability Axioms.)</a:t>
                </a: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3FC1E030-1CAA-4B38-BD53-C753DD3BD0F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463" y="1239499"/>
                <a:ext cx="8898846" cy="1815882"/>
              </a:xfrm>
              <a:prstGeom prst="rect">
                <a:avLst/>
              </a:prstGeom>
              <a:blipFill>
                <a:blip r:embed="rId2"/>
                <a:stretch>
                  <a:fillRect l="-1370" t="-3020" r="-342" b="-87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C5FCAD-8EA7-8C94-D66D-8043EB7C9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315A815-D9C8-1CD3-2349-70B1BE760782}"/>
              </a:ext>
            </a:extLst>
          </p:cNvPr>
          <p:cNvGrpSpPr/>
          <p:nvPr/>
        </p:nvGrpSpPr>
        <p:grpSpPr>
          <a:xfrm>
            <a:off x="1229740" y="3927185"/>
            <a:ext cx="5338038" cy="1431623"/>
            <a:chOff x="1229740" y="3927185"/>
            <a:chExt cx="5338038" cy="1431623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6EC1CAD2-FF35-1F39-B3EC-104E29C605BA}"/>
                </a:ext>
              </a:extLst>
            </p:cNvPr>
            <p:cNvGrpSpPr/>
            <p:nvPr/>
          </p:nvGrpSpPr>
          <p:grpSpPr>
            <a:xfrm>
              <a:off x="1229740" y="4647272"/>
              <a:ext cx="5338038" cy="711536"/>
              <a:chOff x="1229739" y="4512622"/>
              <a:chExt cx="5635533" cy="846186"/>
            </a:xfrm>
          </p:grpSpPr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12AFB131-43E9-4CD9-95B4-F8DAE021F861}"/>
                  </a:ext>
                </a:extLst>
              </p:cNvPr>
              <p:cNvCxnSpPr/>
              <p:nvPr/>
            </p:nvCxnSpPr>
            <p:spPr>
              <a:xfrm>
                <a:off x="1387433" y="4670120"/>
                <a:ext cx="5320146" cy="0"/>
              </a:xfrm>
              <a:prstGeom prst="line">
                <a:avLst/>
              </a:prstGeom>
              <a:ln w="762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FFAA0843-3E1A-456F-80C3-2AB5D3D982CE}"/>
                  </a:ext>
                </a:extLst>
              </p:cNvPr>
              <p:cNvSpPr/>
              <p:nvPr/>
            </p:nvSpPr>
            <p:spPr>
              <a:xfrm>
                <a:off x="1229739" y="4835588"/>
                <a:ext cx="315387" cy="523220"/>
              </a:xfrm>
              <a:prstGeom prst="rect">
                <a:avLst/>
              </a:prstGeom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r>
                  <a:rPr lang="en-US" sz="2800" dirty="0">
                    <a:solidFill>
                      <a:srgbClr val="FF0000"/>
                    </a:solidFill>
                  </a:rPr>
                  <a:t>0</a:t>
                </a:r>
                <a:endParaRPr lang="en-US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928A64D7-2A5C-4628-9F62-AA3B59F76989}"/>
                  </a:ext>
                </a:extLst>
              </p:cNvPr>
              <p:cNvCxnSpPr/>
              <p:nvPr/>
            </p:nvCxnSpPr>
            <p:spPr>
              <a:xfrm>
                <a:off x="1387433" y="4512622"/>
                <a:ext cx="0" cy="264115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03FA671B-89EA-4850-95EB-014409AA30DD}"/>
                  </a:ext>
                </a:extLst>
              </p:cNvPr>
              <p:cNvCxnSpPr/>
              <p:nvPr/>
            </p:nvCxnSpPr>
            <p:spPr>
              <a:xfrm>
                <a:off x="6707579" y="4512623"/>
                <a:ext cx="0" cy="264115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2700F0A3-A50E-4DB9-95EF-62A905119EE9}"/>
                  </a:ext>
                </a:extLst>
              </p:cNvPr>
              <p:cNvCxnSpPr/>
              <p:nvPr/>
            </p:nvCxnSpPr>
            <p:spPr>
              <a:xfrm>
                <a:off x="2906689" y="4538062"/>
                <a:ext cx="0" cy="264115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1A4D4DC2-3662-471A-B898-D23665D7753F}"/>
                  </a:ext>
                </a:extLst>
              </p:cNvPr>
              <p:cNvSpPr/>
              <p:nvPr/>
            </p:nvSpPr>
            <p:spPr>
              <a:xfrm>
                <a:off x="6549885" y="4792324"/>
                <a:ext cx="315387" cy="523220"/>
              </a:xfrm>
              <a:prstGeom prst="rect">
                <a:avLst/>
              </a:prstGeom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r>
                  <a:rPr lang="en-US" sz="2800" dirty="0">
                    <a:solidFill>
                      <a:srgbClr val="FF0000"/>
                    </a:solidFill>
                  </a:rPr>
                  <a:t>1</a:t>
                </a:r>
                <a:endParaRPr 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2422E8E3-9C5B-42F9-B82D-41F30F68EA7A}"/>
                  </a:ext>
                </a:extLst>
              </p:cNvPr>
              <p:cNvSpPr/>
              <p:nvPr/>
            </p:nvSpPr>
            <p:spPr>
              <a:xfrm>
                <a:off x="2585924" y="4835588"/>
                <a:ext cx="728276" cy="523220"/>
              </a:xfrm>
              <a:prstGeom prst="rect">
                <a:avLst/>
              </a:prstGeom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r>
                  <a:rPr lang="en-US" sz="2800" dirty="0">
                    <a:solidFill>
                      <a:srgbClr val="FF0000"/>
                    </a:solidFill>
                  </a:rPr>
                  <a:t>0.3</a:t>
                </a:r>
                <a:endParaRPr lang="en-US" dirty="0">
                  <a:solidFill>
                    <a:srgbClr val="FF0000"/>
                  </a:solidFill>
                </a:endParaRPr>
              </a:p>
            </p:txBody>
          </p:sp>
        </p:grpSp>
        <p:pic>
          <p:nvPicPr>
            <p:cNvPr id="11" name="Picture 10" descr="A close-up of a dart">
              <a:extLst>
                <a:ext uri="{FF2B5EF4-FFF2-40B4-BE49-F238E27FC236}">
                  <a16:creationId xmlns:a16="http://schemas.microsoft.com/office/drawing/2014/main" id="{6DB19F0F-2E5B-821B-97C4-170EB6B9EA1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096232">
              <a:off x="2622448" y="3927185"/>
              <a:ext cx="1103669" cy="64932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6092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9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Conditional Probability on Events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E9158C9-EECA-49EF-B7C9-79AEBE7A02C2}"/>
              </a:ext>
            </a:extLst>
          </p:cNvPr>
          <p:cNvGrpSpPr/>
          <p:nvPr/>
        </p:nvGrpSpPr>
        <p:grpSpPr>
          <a:xfrm>
            <a:off x="429924" y="1106773"/>
            <a:ext cx="10555575" cy="1889675"/>
            <a:chOff x="429924" y="1106773"/>
            <a:chExt cx="10555575" cy="1889675"/>
          </a:xfrm>
        </p:grpSpPr>
        <p:sp>
          <p:nvSpPr>
            <p:cNvPr id="17" name="Title 2">
              <a:extLst>
                <a:ext uri="{FF2B5EF4-FFF2-40B4-BE49-F238E27FC236}">
                  <a16:creationId xmlns:a16="http://schemas.microsoft.com/office/drawing/2014/main" id="{7AC7B22B-F569-431A-A3D2-C7A204026959}"/>
                </a:ext>
              </a:extLst>
            </p:cNvPr>
            <p:cNvSpPr txBox="1">
              <a:spLocks/>
            </p:cNvSpPr>
            <p:nvPr/>
          </p:nvSpPr>
          <p:spPr>
            <a:xfrm>
              <a:off x="429924" y="1106773"/>
              <a:ext cx="10555575" cy="188967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vert="horz" lIns="91440" tIns="45720" rIns="91440" bIns="45720" rtlCol="0" anchor="b">
              <a:norm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endParaRPr lang="en-US" sz="44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9CC19635-D093-4AE2-AE45-7E79455B8EF6}"/>
                    </a:ext>
                  </a:extLst>
                </p:cNvPr>
                <p:cNvSpPr txBox="1"/>
                <p:nvPr/>
              </p:nvSpPr>
              <p:spPr>
                <a:xfrm>
                  <a:off x="778575" y="1198049"/>
                  <a:ext cx="8058997" cy="172983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u="sng" dirty="0"/>
                    <a:t>Defn</a:t>
                  </a:r>
                  <a:r>
                    <a:rPr lang="en-US" sz="2400" dirty="0"/>
                    <a:t>:  The conditional probability of event </a:t>
                  </a:r>
                  <a14:m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a14:m>
                  <a:r>
                    <a:rPr lang="en-US" sz="2400" dirty="0"/>
                    <a:t>given event </a:t>
                  </a:r>
                  <a14:m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𝐹</m:t>
                      </m:r>
                    </m:oMath>
                  </a14:m>
                  <a:r>
                    <a:rPr lang="en-US" sz="2400" dirty="0"/>
                    <a:t> is</a:t>
                  </a:r>
                  <a:endParaRPr lang="en-US" sz="2400" b="1" dirty="0"/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𝑷</m:t>
                        </m:r>
                        <m:r>
                          <m:rPr>
                            <m:lit/>
                          </m:rPr>
                          <a:rPr lang="en-US" sz="2800" i="1">
                            <a:latin typeface="Cambria Math" panose="02040503050406030204" pitchFamily="18" charset="0"/>
                          </a:rPr>
                          <m:t>{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𝐹</m:t>
                        </m:r>
                        <m:r>
                          <m:rPr>
                            <m:lit/>
                          </m:rPr>
                          <a:rPr lang="en-US" sz="2800" i="1">
                            <a:latin typeface="Cambria Math" panose="02040503050406030204" pitchFamily="18" charset="0"/>
                          </a:rPr>
                          <m:t>}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1" i="1">
                                <a:latin typeface="Cambria Math" panose="02040503050406030204" pitchFamily="18" charset="0"/>
                              </a:rPr>
                              <m:t>𝑷</m:t>
                            </m:r>
                            <m:r>
                              <m:rPr>
                                <m:lit/>
                              </m:rPr>
                              <a:rPr lang="en-US" sz="2800" i="1">
                                <a:latin typeface="Cambria Math" panose="02040503050406030204" pitchFamily="18" charset="0"/>
                              </a:rPr>
                              <m:t>{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  <m:r>
                              <a:rPr lang="en-US" sz="2800">
                                <a:latin typeface="Cambria Math" panose="02040503050406030204" pitchFamily="18" charset="0"/>
                              </a:rPr>
                              <m:t>∩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𝐹</m:t>
                            </m:r>
                            <m:r>
                              <m:rPr>
                                <m:lit/>
                              </m:rPr>
                              <a:rPr lang="en-US" sz="2800" i="1">
                                <a:latin typeface="Cambria Math" panose="02040503050406030204" pitchFamily="18" charset="0"/>
                              </a:rPr>
                              <m:t>}</m:t>
                            </m:r>
                          </m:num>
                          <m:den>
                            <m:r>
                              <a:rPr lang="en-US" sz="2800" b="1" i="1">
                                <a:latin typeface="Cambria Math" panose="02040503050406030204" pitchFamily="18" charset="0"/>
                              </a:rPr>
                              <m:t>𝑷</m:t>
                            </m:r>
                            <m:r>
                              <m:rPr>
                                <m:lit/>
                              </m:rPr>
                              <a:rPr lang="en-US" sz="2800" i="1">
                                <a:latin typeface="Cambria Math" panose="02040503050406030204" pitchFamily="18" charset="0"/>
                              </a:rPr>
                              <m:t>{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𝐹</m:t>
                            </m:r>
                            <m:r>
                              <m:rPr>
                                <m:lit/>
                              </m:rPr>
                              <a:rPr lang="en-US" sz="2800" i="1">
                                <a:latin typeface="Cambria Math" panose="02040503050406030204" pitchFamily="18" charset="0"/>
                              </a:rPr>
                              <m:t>}</m:t>
                            </m:r>
                          </m:den>
                        </m:f>
                      </m:oMath>
                    </m:oMathPara>
                  </a14:m>
                  <a:endParaRPr lang="en-US" sz="2800" dirty="0"/>
                </a:p>
                <a:p>
                  <a:r>
                    <a:rPr lang="en-US" sz="2400" b="0" dirty="0"/>
                    <a:t>              assuming </a:t>
                  </a:r>
                  <a14:m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𝑷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</m:d>
                      <m:r>
                        <m:rPr>
                          <m:lit/>
                        </m:rPr>
                        <a:rPr lang="en-US" sz="2400" b="0" i="1" smtClean="0">
                          <a:latin typeface="Cambria Math" panose="02040503050406030204" pitchFamily="18" charset="0"/>
                        </a:rPr>
                        <m:t>&gt;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0.</m:t>
                      </m:r>
                    </m:oMath>
                  </a14:m>
                  <a:endParaRPr lang="en-US" sz="2400" b="0" dirty="0"/>
                </a:p>
              </p:txBody>
            </p:sp>
          </mc:Choice>
          <mc:Fallback xmlns="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9CC19635-D093-4AE2-AE45-7E79455B8EF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78575" y="1198049"/>
                  <a:ext cx="8058997" cy="1729833"/>
                </a:xfrm>
                <a:prstGeom prst="rect">
                  <a:avLst/>
                </a:prstGeom>
                <a:blipFill>
                  <a:blip r:embed="rId2"/>
                  <a:stretch>
                    <a:fillRect l="-1210" t="-2827" b="-742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pic>
        <p:nvPicPr>
          <p:cNvPr id="22" name="Picture 21">
            <a:extLst>
              <a:ext uri="{FF2B5EF4-FFF2-40B4-BE49-F238E27FC236}">
                <a16:creationId xmlns:a16="http://schemas.microsoft.com/office/drawing/2014/main" id="{963DE372-A9D9-4176-BFC6-A04D6123DF7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950" y="3404372"/>
            <a:ext cx="3801150" cy="2621005"/>
          </a:xfrm>
          <a:prstGeom prst="rect">
            <a:avLst/>
          </a:pr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B4F2CF00-788D-4B9F-BF86-69E65E100FA3}"/>
              </a:ext>
            </a:extLst>
          </p:cNvPr>
          <p:cNvGrpSpPr/>
          <p:nvPr/>
        </p:nvGrpSpPr>
        <p:grpSpPr>
          <a:xfrm>
            <a:off x="4762684" y="3858287"/>
            <a:ext cx="5520421" cy="1063176"/>
            <a:chOff x="4762684" y="3858287"/>
            <a:chExt cx="5520421" cy="106317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Rectangle 6">
                  <a:extLst>
                    <a:ext uri="{FF2B5EF4-FFF2-40B4-BE49-F238E27FC236}">
                      <a16:creationId xmlns:a16="http://schemas.microsoft.com/office/drawing/2014/main" id="{0DCC53FE-27B1-4A60-AF30-74AF5BC4018D}"/>
                    </a:ext>
                  </a:extLst>
                </p:cNvPr>
                <p:cNvSpPr/>
                <p:nvPr/>
              </p:nvSpPr>
              <p:spPr>
                <a:xfrm>
                  <a:off x="4762684" y="3858287"/>
                  <a:ext cx="2168927" cy="106317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𝑷</m:t>
                        </m:r>
                        <m:r>
                          <m:rPr>
                            <m:lit/>
                          </m:rPr>
                          <a:rPr lang="en-US" sz="2400" i="1">
                            <a:latin typeface="Cambria Math" panose="02040503050406030204" pitchFamily="18" charset="0"/>
                          </a:rPr>
                          <m:t>{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 | 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𝐹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lit/>
                          </m:rPr>
                          <a:rPr lang="en-US" sz="2400" i="1">
                            <a:latin typeface="Cambria Math" panose="02040503050406030204" pitchFamily="18" charset="0"/>
                          </a:rPr>
                          <m:t>}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m:oMathPara>
                  </a14:m>
                  <a:endParaRPr lang="en-US" dirty="0"/>
                </a:p>
                <a:p>
                  <a:endParaRPr lang="en-US" b="0" dirty="0"/>
                </a:p>
              </p:txBody>
            </p:sp>
          </mc:Choice>
          <mc:Fallback xmlns="">
            <p:sp>
              <p:nvSpPr>
                <p:cNvPr id="7" name="Rectangle 6">
                  <a:extLst>
                    <a:ext uri="{FF2B5EF4-FFF2-40B4-BE49-F238E27FC236}">
                      <a16:creationId xmlns:a16="http://schemas.microsoft.com/office/drawing/2014/main" id="{0DCC53FE-27B1-4A60-AF30-74AF5BC4018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62684" y="3858287"/>
                  <a:ext cx="2168927" cy="1063176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B2AC5A8E-8E5F-427D-AD98-35567788D6AC}"/>
                    </a:ext>
                  </a:extLst>
                </p:cNvPr>
                <p:cNvSpPr/>
                <p:nvPr/>
              </p:nvSpPr>
              <p:spPr>
                <a:xfrm>
                  <a:off x="7082998" y="3944789"/>
                  <a:ext cx="3200107" cy="70788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000" dirty="0"/>
                    <a:t>(of the 10 outcomes in set </a:t>
                  </a:r>
                  <a14:m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</a:rPr>
                        <m:t>𝐹</m:t>
                      </m:r>
                    </m:oMath>
                  </a14:m>
                  <a:r>
                    <a:rPr lang="en-US" sz="2000" dirty="0"/>
                    <a:t>,</a:t>
                  </a:r>
                </a:p>
                <a:p>
                  <a:r>
                    <a:rPr lang="en-US" sz="2000" dirty="0"/>
                    <a:t> only 2 of these are in set </a:t>
                  </a:r>
                  <a14:m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𝐸</m:t>
                      </m:r>
                    </m:oMath>
                  </a14:m>
                  <a:r>
                    <a:rPr lang="en-US" sz="2000" dirty="0"/>
                    <a:t>)</a:t>
                  </a:r>
                </a:p>
              </p:txBody>
            </p:sp>
          </mc:Choice>
          <mc:Fallback xmlns="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B2AC5A8E-8E5F-427D-AD98-35567788D6A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82998" y="3944789"/>
                  <a:ext cx="3200107" cy="707886"/>
                </a:xfrm>
                <a:prstGeom prst="rect">
                  <a:avLst/>
                </a:prstGeom>
                <a:blipFill>
                  <a:blip r:embed="rId5"/>
                  <a:stretch>
                    <a:fillRect l="-2095" t="-4310" r="-762" b="-146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614D5477-89E4-4A51-9732-86937538AF58}"/>
                  </a:ext>
                </a:extLst>
              </p:cNvPr>
              <p:cNvSpPr/>
              <p:nvPr/>
            </p:nvSpPr>
            <p:spPr>
              <a:xfrm>
                <a:off x="4762684" y="4975881"/>
                <a:ext cx="4640629" cy="159793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>
                          <a:latin typeface="Cambria Math" panose="02040503050406030204" pitchFamily="18" charset="0"/>
                        </a:rPr>
                        <m:t>𝑷</m:t>
                      </m:r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{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| 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lit/>
                        </m:rPr>
                        <a:rPr lang="en-US" sz="2400" i="1">
                          <a:latin typeface="Cambria Math" panose="02040503050406030204" pitchFamily="18" charset="0"/>
                        </a:rPr>
                        <m:t>}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𝑷</m:t>
                          </m:r>
                          <m:r>
                            <m:rPr>
                              <m:lit/>
                            </m:rPr>
                            <a:rPr lang="en-US" sz="2400" i="1">
                              <a:latin typeface="Cambria Math" panose="02040503050406030204" pitchFamily="18" charset="0"/>
                            </a:rPr>
                            <m:t>{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𝐸</m:t>
                          </m:r>
                          <m:r>
                            <a:rPr lang="en-US" sz="2400">
                              <a:latin typeface="Cambria Math" panose="02040503050406030204" pitchFamily="18" charset="0"/>
                            </a:rPr>
                            <m:t>∩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𝐹</m:t>
                          </m:r>
                          <m:r>
                            <m:rPr>
                              <m:lit/>
                            </m:rPr>
                            <a:rPr lang="en-US" sz="2400" i="1">
                              <a:latin typeface="Cambria Math" panose="02040503050406030204" pitchFamily="18" charset="0"/>
                            </a:rPr>
                            <m:t>}</m:t>
                          </m:r>
                        </m:num>
                        <m:den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𝑷</m:t>
                          </m:r>
                          <m:r>
                            <m:rPr>
                              <m:lit/>
                            </m:rPr>
                            <a:rPr lang="en-US" sz="2400" i="1">
                              <a:latin typeface="Cambria Math" panose="02040503050406030204" pitchFamily="18" charset="0"/>
                            </a:rPr>
                            <m:t>{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𝐹</m:t>
                          </m:r>
                          <m:r>
                            <m:rPr>
                              <m:lit/>
                            </m:rPr>
                            <a:rPr lang="en-US" sz="2400" i="1">
                              <a:latin typeface="Cambria Math" panose="02040503050406030204" pitchFamily="18" charset="0"/>
                            </a:rPr>
                            <m:t>}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42</m:t>
                              </m:r>
                            </m:den>
                          </m:f>
                        </m:num>
                        <m:den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num>
                            <m:den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42</m:t>
                              </m:r>
                            </m:den>
                          </m:f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614D5477-89E4-4A51-9732-86937538AF5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2684" y="4975881"/>
                <a:ext cx="4640629" cy="159793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11">
            <a:extLst>
              <a:ext uri="{FF2B5EF4-FFF2-40B4-BE49-F238E27FC236}">
                <a16:creationId xmlns:a16="http://schemas.microsoft.com/office/drawing/2014/main" id="{527AA281-A1E0-4FF7-86A7-054C50981D19}"/>
              </a:ext>
            </a:extLst>
          </p:cNvPr>
          <p:cNvSpPr/>
          <p:nvPr/>
        </p:nvSpPr>
        <p:spPr>
          <a:xfrm>
            <a:off x="4762684" y="3187914"/>
            <a:ext cx="29368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u="sng" dirty="0"/>
              <a:t>Two equivalent views</a:t>
            </a:r>
            <a:r>
              <a:rPr lang="en-US" sz="2400" dirty="0"/>
              <a:t>: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7CCA3F5-CFB7-309F-504E-6C60A6001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</p:spTree>
    <p:extLst>
      <p:ext uri="{BB962C8B-B14F-4D97-AF65-F5344CB8AC3E}">
        <p14:creationId xmlns:p14="http://schemas.microsoft.com/office/powerpoint/2010/main" val="3394945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16617</TotalTime>
  <Words>2345</Words>
  <Application>Microsoft Office PowerPoint</Application>
  <PresentationFormat>Widescreen</PresentationFormat>
  <Paragraphs>323</Paragraphs>
  <Slides>26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5" baseType="lpstr">
      <vt:lpstr>Arial</vt:lpstr>
      <vt:lpstr>Calibri</vt:lpstr>
      <vt:lpstr>Calibri Light</vt:lpstr>
      <vt:lpstr>Cambria Math</vt:lpstr>
      <vt:lpstr>Engravers MT</vt:lpstr>
      <vt:lpstr>QuickType II</vt:lpstr>
      <vt:lpstr>Symbol</vt:lpstr>
      <vt:lpstr>Wingdings</vt:lpstr>
      <vt:lpstr>Office Theme</vt:lpstr>
      <vt:lpstr>Chapter 2 Probability on Events</vt:lpstr>
      <vt:lpstr>Sample Space and Events</vt:lpstr>
      <vt:lpstr>Sample Space and Events</vt:lpstr>
      <vt:lpstr>Sample Space and Events</vt:lpstr>
      <vt:lpstr>Probability Defined on Events</vt:lpstr>
      <vt:lpstr>Consequences of the 3 Probability Axioms</vt:lpstr>
      <vt:lpstr>Consequences of the 3 Probability Axioms</vt:lpstr>
      <vt:lpstr>Consequences of the 3 Probability Axioms</vt:lpstr>
      <vt:lpstr>Conditional Probability on Events</vt:lpstr>
      <vt:lpstr>Conditional Probability on Events</vt:lpstr>
      <vt:lpstr>Conditional Probability on Events</vt:lpstr>
      <vt:lpstr>Conditional Probability on Events</vt:lpstr>
      <vt:lpstr>Conditional Probability on Events</vt:lpstr>
      <vt:lpstr>Conditional Probability on Events</vt:lpstr>
      <vt:lpstr>Conditional Probability on Events</vt:lpstr>
      <vt:lpstr>Chain Rule for Conditioning</vt:lpstr>
      <vt:lpstr>Independent Events</vt:lpstr>
      <vt:lpstr>Practice with Independent Events</vt:lpstr>
      <vt:lpstr>Practice with Independent Events</vt:lpstr>
      <vt:lpstr>Practice with Independent Events</vt:lpstr>
      <vt:lpstr>More Independence Definitions </vt:lpstr>
      <vt:lpstr>Law of Total Probability</vt:lpstr>
      <vt:lpstr>Law of Total Probability</vt:lpstr>
      <vt:lpstr>Bayes’ Law</vt:lpstr>
      <vt:lpstr>Bayes’ Law Example</vt:lpstr>
      <vt:lpstr>Bayes’  Law Example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Probability on Events</dc:title>
  <dc:creator>Mor Harchol-Balter</dc:creator>
  <cp:lastModifiedBy>Mor Harchol-Balter</cp:lastModifiedBy>
  <cp:revision>41</cp:revision>
  <dcterms:created xsi:type="dcterms:W3CDTF">2023-01-16T03:17:26Z</dcterms:created>
  <dcterms:modified xsi:type="dcterms:W3CDTF">2025-02-01T01:47:03Z</dcterms:modified>
</cp:coreProperties>
</file>